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2" r:id="rId2"/>
  </p:sldMasterIdLst>
  <p:notesMasterIdLst>
    <p:notesMasterId r:id="rId26"/>
  </p:notesMasterIdLst>
  <p:handoutMasterIdLst>
    <p:handoutMasterId r:id="rId27"/>
  </p:handoutMasterIdLst>
  <p:sldIdLst>
    <p:sldId id="256" r:id="rId3"/>
    <p:sldId id="291" r:id="rId4"/>
    <p:sldId id="263" r:id="rId5"/>
    <p:sldId id="317" r:id="rId6"/>
    <p:sldId id="320" r:id="rId7"/>
    <p:sldId id="294" r:id="rId8"/>
    <p:sldId id="329" r:id="rId9"/>
    <p:sldId id="328" r:id="rId10"/>
    <p:sldId id="330" r:id="rId11"/>
    <p:sldId id="304" r:id="rId12"/>
    <p:sldId id="321" r:id="rId13"/>
    <p:sldId id="308" r:id="rId14"/>
    <p:sldId id="306" r:id="rId15"/>
    <p:sldId id="266" r:id="rId16"/>
    <p:sldId id="310" r:id="rId17"/>
    <p:sldId id="307" r:id="rId18"/>
    <p:sldId id="303" r:id="rId19"/>
    <p:sldId id="311" r:id="rId20"/>
    <p:sldId id="324" r:id="rId21"/>
    <p:sldId id="322" r:id="rId22"/>
    <p:sldId id="325" r:id="rId23"/>
    <p:sldId id="319" r:id="rId24"/>
    <p:sldId id="302" r:id="rId25"/>
  </p:sldIdLst>
  <p:sldSz cx="12192000" cy="6858000"/>
  <p:notesSz cx="7077075" cy="9424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Impress, Work Together" id="{B9B51309-D148-4332-87C2-07BE32FBCA3B}">
          <p14:sldIdLst>
            <p14:sldId id="291"/>
            <p14:sldId id="263"/>
            <p14:sldId id="317"/>
            <p14:sldId id="320"/>
            <p14:sldId id="294"/>
            <p14:sldId id="329"/>
            <p14:sldId id="328"/>
            <p14:sldId id="330"/>
            <p14:sldId id="304"/>
            <p14:sldId id="321"/>
            <p14:sldId id="308"/>
            <p14:sldId id="306"/>
            <p14:sldId id="266"/>
            <p14:sldId id="310"/>
            <p14:sldId id="307"/>
            <p14:sldId id="303"/>
            <p14:sldId id="311"/>
            <p14:sldId id="324"/>
            <p14:sldId id="322"/>
            <p14:sldId id="325"/>
            <p14:sldId id="319"/>
          </p14:sldIdLst>
        </p14:section>
        <p14:section name="Learn More" id="{2CC34DB2-6590-42C0-AD4B-A04C6060184E}">
          <p14:sldIdLst>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185358"/>
    <a:srgbClr val="4EB6BE"/>
    <a:srgbClr val="734F29"/>
    <a:srgbClr val="D24726"/>
    <a:srgbClr val="DD462F"/>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340" autoAdjust="0"/>
  </p:normalViewPr>
  <p:slideViewPr>
    <p:cSldViewPr snapToGrid="0">
      <p:cViewPr varScale="1">
        <p:scale>
          <a:sx n="110" d="100"/>
          <a:sy n="110" d="100"/>
        </p:scale>
        <p:origin x="876" y="96"/>
      </p:cViewPr>
      <p:guideLst>
        <p:guide orient="horz" pos="2160"/>
        <p:guide pos="3840"/>
      </p:guideLst>
    </p:cSldViewPr>
  </p:slideViewPr>
  <p:notesTextViewPr>
    <p:cViewPr>
      <p:scale>
        <a:sx n="3" d="2"/>
        <a:sy n="3" d="2"/>
      </p:scale>
      <p:origin x="0" y="0"/>
    </p:cViewPr>
  </p:notesTextViewPr>
  <p:sorterViewPr>
    <p:cViewPr>
      <p:scale>
        <a:sx n="100" d="100"/>
        <a:sy n="100" d="100"/>
      </p:scale>
      <p:origin x="0" y="-10020"/>
    </p:cViewPr>
  </p:sorterViewPr>
  <p:notesViewPr>
    <p:cSldViewPr snapToGrid="0">
      <p:cViewPr>
        <p:scale>
          <a:sx n="100" d="100"/>
          <a:sy n="100" d="100"/>
        </p:scale>
        <p:origin x="2520" y="-8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Student Enrollment</a:t>
            </a:r>
            <a:endParaRPr lang="en-US" dirty="0"/>
          </a:p>
        </c:rich>
      </c:tx>
      <c:layout>
        <c:manualLayout>
          <c:xMode val="edge"/>
          <c:yMode val="edge"/>
          <c:x val="0.281014619940064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Sheet1!$A$3:$E$3</c:f>
              <c:strCache>
                <c:ptCount val="4"/>
                <c:pt idx="0">
                  <c:v>Spring 2016</c:v>
                </c:pt>
                <c:pt idx="1">
                  <c:v>Fall 2015</c:v>
                </c:pt>
                <c:pt idx="2">
                  <c:v>Spring 2015</c:v>
                </c:pt>
                <c:pt idx="3">
                  <c:v>Fall 2014</c:v>
                </c:pt>
              </c:strCache>
            </c:strRef>
          </c:cat>
          <c:val>
            <c:numRef>
              <c:f>Sheet1!$A$4:$E$4</c:f>
              <c:numCache>
                <c:formatCode>General</c:formatCode>
                <c:ptCount val="5"/>
                <c:pt idx="0">
                  <c:v>65</c:v>
                </c:pt>
                <c:pt idx="1">
                  <c:v>66</c:v>
                </c:pt>
                <c:pt idx="2">
                  <c:v>48</c:v>
                </c:pt>
                <c:pt idx="3">
                  <c:v>52</c:v>
                </c:pt>
              </c:numCache>
            </c:numRef>
          </c:val>
        </c:ser>
        <c:dLbls>
          <c:dLblPos val="outEnd"/>
          <c:showLegendKey val="0"/>
          <c:showVal val="1"/>
          <c:showCatName val="0"/>
          <c:showSerName val="0"/>
          <c:showPercent val="0"/>
          <c:showBubbleSize val="0"/>
        </c:dLbls>
        <c:gapWidth val="219"/>
        <c:overlap val="-27"/>
        <c:axId val="416249512"/>
        <c:axId val="416249904"/>
      </c:barChart>
      <c:catAx>
        <c:axId val="41624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49904"/>
        <c:crosses val="autoZero"/>
        <c:auto val="1"/>
        <c:lblAlgn val="ctr"/>
        <c:lblOffset val="100"/>
        <c:noMultiLvlLbl val="0"/>
      </c:catAx>
      <c:valAx>
        <c:axId val="41624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49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Climate and Culture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27318460192476"/>
          <c:y val="0.14891221930592008"/>
          <c:w val="0.85318613298337709"/>
          <c:h val="0.43090368912219307"/>
        </c:manualLayout>
      </c:layout>
      <c:barChart>
        <c:barDir val="col"/>
        <c:grouping val="clustered"/>
        <c:varyColors val="0"/>
        <c:ser>
          <c:idx val="4"/>
          <c:order val="4"/>
          <c:spPr>
            <a:solidFill>
              <a:schemeClr val="accent5"/>
            </a:solidFill>
            <a:ln>
              <a:noFill/>
            </a:ln>
            <a:effectLst/>
          </c:spPr>
          <c:invertIfNegative val="0"/>
          <c:cat>
            <c:strRef>
              <c:f>Sheet1!$A$3:$A$7</c:f>
              <c:strCache>
                <c:ptCount val="5"/>
                <c:pt idx="0">
                  <c:v>Chronic Absenteeism</c:v>
                </c:pt>
                <c:pt idx="1">
                  <c:v>Student/Staff Parent Culture-Climate Surveys</c:v>
                </c:pt>
                <c:pt idx="2">
                  <c:v>Suspension/Expulsion Rate</c:v>
                </c:pt>
                <c:pt idx="3">
                  <c:v>Social-Emotional Skills</c:v>
                </c:pt>
                <c:pt idx="4">
                  <c:v>Special Education Identification</c:v>
                </c:pt>
              </c:strCache>
            </c:strRef>
          </c:cat>
          <c:val>
            <c:numRef>
              <c:f>Sheet1!$F$3:$F$7</c:f>
              <c:numCache>
                <c:formatCode>0%</c:formatCode>
                <c:ptCount val="5"/>
                <c:pt idx="0">
                  <c:v>0.12</c:v>
                </c:pt>
                <c:pt idx="1">
                  <c:v>0.25</c:v>
                </c:pt>
                <c:pt idx="2">
                  <c:v>0.08</c:v>
                </c:pt>
                <c:pt idx="3">
                  <c:v>0.15</c:v>
                </c:pt>
                <c:pt idx="4">
                  <c:v>0.1</c:v>
                </c:pt>
              </c:numCache>
            </c:numRef>
          </c:val>
        </c:ser>
        <c:dLbls>
          <c:showLegendKey val="0"/>
          <c:showVal val="0"/>
          <c:showCatName val="0"/>
          <c:showSerName val="0"/>
          <c:showPercent val="0"/>
          <c:showBubbleSize val="0"/>
        </c:dLbls>
        <c:gapWidth val="219"/>
        <c:overlap val="-27"/>
        <c:axId val="416250688"/>
        <c:axId val="417378888"/>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Sheet1!$A$3:$A$7</c15:sqref>
                        </c15:formulaRef>
                      </c:ext>
                    </c:extLst>
                    <c:strCache>
                      <c:ptCount val="5"/>
                      <c:pt idx="0">
                        <c:v>Chronic Absenteeism</c:v>
                      </c:pt>
                      <c:pt idx="1">
                        <c:v>Student/Staff Parent Culture-Climate Surveys</c:v>
                      </c:pt>
                      <c:pt idx="2">
                        <c:v>Suspension/Expulsion Rate</c:v>
                      </c:pt>
                      <c:pt idx="3">
                        <c:v>Social-Emotional Skills</c:v>
                      </c:pt>
                      <c:pt idx="4">
                        <c:v>Special Education Identification</c:v>
                      </c:pt>
                    </c:strCache>
                  </c:strRef>
                </c:cat>
                <c:val>
                  <c:numRef>
                    <c:extLst>
                      <c:ext uri="{02D57815-91ED-43cb-92C2-25804820EDAC}">
                        <c15:formulaRef>
                          <c15:sqref>Sheet1!$B$3:$B$7</c15:sqref>
                        </c15:formulaRef>
                      </c:ext>
                    </c:extLst>
                    <c:numCache>
                      <c:formatCode>General</c:formatCode>
                      <c:ptCount val="5"/>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Sheet1!$A$3:$A$7</c15:sqref>
                        </c15:formulaRef>
                      </c:ext>
                    </c:extLst>
                    <c:strCache>
                      <c:ptCount val="5"/>
                      <c:pt idx="0">
                        <c:v>Chronic Absenteeism</c:v>
                      </c:pt>
                      <c:pt idx="1">
                        <c:v>Student/Staff Parent Culture-Climate Surveys</c:v>
                      </c:pt>
                      <c:pt idx="2">
                        <c:v>Suspension/Expulsion Rate</c:v>
                      </c:pt>
                      <c:pt idx="3">
                        <c:v>Social-Emotional Skills</c:v>
                      </c:pt>
                      <c:pt idx="4">
                        <c:v>Special Education Identification</c:v>
                      </c:pt>
                    </c:strCache>
                  </c:strRef>
                </c:cat>
                <c:val>
                  <c:numRef>
                    <c:extLst xmlns:c15="http://schemas.microsoft.com/office/drawing/2012/chart">
                      <c:ext xmlns:c15="http://schemas.microsoft.com/office/drawing/2012/chart" uri="{02D57815-91ED-43cb-92C2-25804820EDAC}">
                        <c15:formulaRef>
                          <c15:sqref>Sheet1!$C$3:$C$7</c15:sqref>
                        </c15:formulaRef>
                      </c:ext>
                    </c:extLst>
                    <c:numCache>
                      <c:formatCode>General</c:formatCode>
                      <c:ptCount val="5"/>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Sheet1!$A$3:$A$7</c15:sqref>
                        </c15:formulaRef>
                      </c:ext>
                    </c:extLst>
                    <c:strCache>
                      <c:ptCount val="5"/>
                      <c:pt idx="0">
                        <c:v>Chronic Absenteeism</c:v>
                      </c:pt>
                      <c:pt idx="1">
                        <c:v>Student/Staff Parent Culture-Climate Surveys</c:v>
                      </c:pt>
                      <c:pt idx="2">
                        <c:v>Suspension/Expulsion Rate</c:v>
                      </c:pt>
                      <c:pt idx="3">
                        <c:v>Social-Emotional Skills</c:v>
                      </c:pt>
                      <c:pt idx="4">
                        <c:v>Special Education Identification</c:v>
                      </c:pt>
                    </c:strCache>
                  </c:strRef>
                </c:cat>
                <c:val>
                  <c:numRef>
                    <c:extLst xmlns:c15="http://schemas.microsoft.com/office/drawing/2012/chart">
                      <c:ext xmlns:c15="http://schemas.microsoft.com/office/drawing/2012/chart" uri="{02D57815-91ED-43cb-92C2-25804820EDAC}">
                        <c15:formulaRef>
                          <c15:sqref>Sheet1!$D$3:$D$7</c15:sqref>
                        </c15:formulaRef>
                      </c:ext>
                    </c:extLst>
                    <c:numCache>
                      <c:formatCode>General</c:formatCode>
                      <c:ptCount val="5"/>
                    </c:numCache>
                  </c:numRef>
                </c:val>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Sheet1!$A$3:$A$7</c15:sqref>
                        </c15:formulaRef>
                      </c:ext>
                    </c:extLst>
                    <c:strCache>
                      <c:ptCount val="5"/>
                      <c:pt idx="0">
                        <c:v>Chronic Absenteeism</c:v>
                      </c:pt>
                      <c:pt idx="1">
                        <c:v>Student/Staff Parent Culture-Climate Surveys</c:v>
                      </c:pt>
                      <c:pt idx="2">
                        <c:v>Suspension/Expulsion Rate</c:v>
                      </c:pt>
                      <c:pt idx="3">
                        <c:v>Social-Emotional Skills</c:v>
                      </c:pt>
                      <c:pt idx="4">
                        <c:v>Special Education Identification</c:v>
                      </c:pt>
                    </c:strCache>
                  </c:strRef>
                </c:cat>
                <c:val>
                  <c:numRef>
                    <c:extLst xmlns:c15="http://schemas.microsoft.com/office/drawing/2012/chart">
                      <c:ext xmlns:c15="http://schemas.microsoft.com/office/drawing/2012/chart" uri="{02D57815-91ED-43cb-92C2-25804820EDAC}">
                        <c15:formulaRef>
                          <c15:sqref>Sheet1!$E$3:$E$7</c15:sqref>
                        </c15:formulaRef>
                      </c:ext>
                    </c:extLst>
                    <c:numCache>
                      <c:formatCode>General</c:formatCode>
                      <c:ptCount val="5"/>
                    </c:numCache>
                  </c:numRef>
                </c:val>
              </c15:ser>
            </c15:filteredBarSeries>
          </c:ext>
        </c:extLst>
      </c:barChart>
      <c:catAx>
        <c:axId val="41625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378888"/>
        <c:crosses val="autoZero"/>
        <c:auto val="1"/>
        <c:lblAlgn val="ctr"/>
        <c:lblOffset val="100"/>
        <c:noMultiLvlLbl val="0"/>
      </c:catAx>
      <c:valAx>
        <c:axId val="417378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5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Student Enrollment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Sheet1!$A$3:$E$3</c:f>
              <c:strCache>
                <c:ptCount val="4"/>
                <c:pt idx="0">
                  <c:v>Spring 2016</c:v>
                </c:pt>
                <c:pt idx="1">
                  <c:v>Fall 2015</c:v>
                </c:pt>
                <c:pt idx="2">
                  <c:v>Spring 2015</c:v>
                </c:pt>
                <c:pt idx="3">
                  <c:v>Fall 2014</c:v>
                </c:pt>
              </c:strCache>
            </c:strRef>
          </c:cat>
          <c:val>
            <c:numRef>
              <c:f>Sheet1!$A$4:$E$4</c:f>
              <c:numCache>
                <c:formatCode>General</c:formatCode>
                <c:ptCount val="5"/>
                <c:pt idx="0">
                  <c:v>65</c:v>
                </c:pt>
                <c:pt idx="1">
                  <c:v>66</c:v>
                </c:pt>
                <c:pt idx="2">
                  <c:v>48</c:v>
                </c:pt>
                <c:pt idx="3">
                  <c:v>52</c:v>
                </c:pt>
              </c:numCache>
            </c:numRef>
          </c:val>
        </c:ser>
        <c:dLbls>
          <c:dLblPos val="outEnd"/>
          <c:showLegendKey val="0"/>
          <c:showVal val="1"/>
          <c:showCatName val="0"/>
          <c:showSerName val="0"/>
          <c:showPercent val="0"/>
          <c:showBubbleSize val="0"/>
        </c:dLbls>
        <c:gapWidth val="219"/>
        <c:overlap val="-27"/>
        <c:axId val="417379672"/>
        <c:axId val="417380064"/>
      </c:barChart>
      <c:catAx>
        <c:axId val="41737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380064"/>
        <c:crosses val="autoZero"/>
        <c:auto val="1"/>
        <c:lblAlgn val="ctr"/>
        <c:lblOffset val="100"/>
        <c:noMultiLvlLbl val="0"/>
      </c:catAx>
      <c:valAx>
        <c:axId val="41738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3796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Fund Balance Month to Month 16-17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4"/>
          <c:spPr>
            <a:solidFill>
              <a:schemeClr val="accent5"/>
            </a:solidFill>
            <a:ln>
              <a:noFill/>
            </a:ln>
            <a:effectLst/>
          </c:spPr>
          <c:invertIfNegative val="0"/>
          <c:cat>
            <c:strRef>
              <c:f>Sheet1!$A$3:$A$9</c:f>
              <c:strCache>
                <c:ptCount val="7"/>
                <c:pt idx="0">
                  <c:v>Beginning Fund Balance</c:v>
                </c:pt>
                <c:pt idx="1">
                  <c:v>Sep-16</c:v>
                </c:pt>
                <c:pt idx="2">
                  <c:v>Oct-16</c:v>
                </c:pt>
                <c:pt idx="3">
                  <c:v>Nov-16</c:v>
                </c:pt>
                <c:pt idx="4">
                  <c:v>Dec-16</c:v>
                </c:pt>
                <c:pt idx="5">
                  <c:v>Jan-17</c:v>
                </c:pt>
                <c:pt idx="6">
                  <c:v>Feb-17</c:v>
                </c:pt>
              </c:strCache>
            </c:strRef>
          </c:cat>
          <c:val>
            <c:numRef>
              <c:f>Sheet1!$F$3:$F$9</c:f>
              <c:numCache>
                <c:formatCode>"$"#,##0_);[Red]\("$"#,##0\)</c:formatCode>
                <c:ptCount val="7"/>
                <c:pt idx="0">
                  <c:v>140000</c:v>
                </c:pt>
                <c:pt idx="1">
                  <c:v>142000</c:v>
                </c:pt>
                <c:pt idx="2">
                  <c:v>145000</c:v>
                </c:pt>
                <c:pt idx="3">
                  <c:v>150000</c:v>
                </c:pt>
                <c:pt idx="4">
                  <c:v>125000</c:v>
                </c:pt>
                <c:pt idx="5">
                  <c:v>120000</c:v>
                </c:pt>
                <c:pt idx="6">
                  <c:v>110000</c:v>
                </c:pt>
              </c:numCache>
            </c:numRef>
          </c:val>
        </c:ser>
        <c:dLbls>
          <c:showLegendKey val="0"/>
          <c:showVal val="0"/>
          <c:showCatName val="0"/>
          <c:showSerName val="0"/>
          <c:showPercent val="0"/>
          <c:showBubbleSize val="0"/>
        </c:dLbls>
        <c:gapWidth val="219"/>
        <c:overlap val="-27"/>
        <c:axId val="417380848"/>
        <c:axId val="41738124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Sheet1!$A$3:$A$9</c15:sqref>
                        </c15:formulaRef>
                      </c:ext>
                    </c:extLst>
                    <c:strCache>
                      <c:ptCount val="7"/>
                      <c:pt idx="0">
                        <c:v>Beginning Fund Balance</c:v>
                      </c:pt>
                      <c:pt idx="1">
                        <c:v>Sep-16</c:v>
                      </c:pt>
                      <c:pt idx="2">
                        <c:v>Oct-16</c:v>
                      </c:pt>
                      <c:pt idx="3">
                        <c:v>Nov-16</c:v>
                      </c:pt>
                      <c:pt idx="4">
                        <c:v>Dec-16</c:v>
                      </c:pt>
                      <c:pt idx="5">
                        <c:v>Jan-17</c:v>
                      </c:pt>
                      <c:pt idx="6">
                        <c:v>Feb-17</c:v>
                      </c:pt>
                    </c:strCache>
                  </c:strRef>
                </c:cat>
                <c:val>
                  <c:numRef>
                    <c:extLst>
                      <c:ext uri="{02D57815-91ED-43cb-92C2-25804820EDAC}">
                        <c15:formulaRef>
                          <c15:sqref>Sheet1!$B$3:$B$9</c15:sqref>
                        </c15:formulaRef>
                      </c:ext>
                    </c:extLst>
                    <c:numCache>
                      <c:formatCode>General</c:formatCode>
                      <c:ptCount val="7"/>
                    </c:numCache>
                  </c:numRef>
                </c:val>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Sheet1!$A$3:$A$9</c15:sqref>
                        </c15:formulaRef>
                      </c:ext>
                    </c:extLst>
                    <c:strCache>
                      <c:ptCount val="7"/>
                      <c:pt idx="0">
                        <c:v>Beginning Fund Balance</c:v>
                      </c:pt>
                      <c:pt idx="1">
                        <c:v>Sep-16</c:v>
                      </c:pt>
                      <c:pt idx="2">
                        <c:v>Oct-16</c:v>
                      </c:pt>
                      <c:pt idx="3">
                        <c:v>Nov-16</c:v>
                      </c:pt>
                      <c:pt idx="4">
                        <c:v>Dec-16</c:v>
                      </c:pt>
                      <c:pt idx="5">
                        <c:v>Jan-17</c:v>
                      </c:pt>
                      <c:pt idx="6">
                        <c:v>Feb-17</c:v>
                      </c:pt>
                    </c:strCache>
                  </c:strRef>
                </c:cat>
                <c:val>
                  <c:numRef>
                    <c:extLst xmlns:c15="http://schemas.microsoft.com/office/drawing/2012/chart">
                      <c:ext xmlns:c15="http://schemas.microsoft.com/office/drawing/2012/chart" uri="{02D57815-91ED-43cb-92C2-25804820EDAC}">
                        <c15:formulaRef>
                          <c15:sqref>Sheet1!$C$3:$C$9</c15:sqref>
                        </c15:formulaRef>
                      </c:ext>
                    </c:extLst>
                    <c:numCache>
                      <c:formatCode>General</c:formatCode>
                      <c:ptCount val="7"/>
                    </c:numCache>
                  </c:numRef>
                </c:val>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Sheet1!$A$3:$A$9</c15:sqref>
                        </c15:formulaRef>
                      </c:ext>
                    </c:extLst>
                    <c:strCache>
                      <c:ptCount val="7"/>
                      <c:pt idx="0">
                        <c:v>Beginning Fund Balance</c:v>
                      </c:pt>
                      <c:pt idx="1">
                        <c:v>Sep-16</c:v>
                      </c:pt>
                      <c:pt idx="2">
                        <c:v>Oct-16</c:v>
                      </c:pt>
                      <c:pt idx="3">
                        <c:v>Nov-16</c:v>
                      </c:pt>
                      <c:pt idx="4">
                        <c:v>Dec-16</c:v>
                      </c:pt>
                      <c:pt idx="5">
                        <c:v>Jan-17</c:v>
                      </c:pt>
                      <c:pt idx="6">
                        <c:v>Feb-17</c:v>
                      </c:pt>
                    </c:strCache>
                  </c:strRef>
                </c:cat>
                <c:val>
                  <c:numRef>
                    <c:extLst xmlns:c15="http://schemas.microsoft.com/office/drawing/2012/chart">
                      <c:ext xmlns:c15="http://schemas.microsoft.com/office/drawing/2012/chart" uri="{02D57815-91ED-43cb-92C2-25804820EDAC}">
                        <c15:formulaRef>
                          <c15:sqref>Sheet1!$D$3:$D$9</c15:sqref>
                        </c15:formulaRef>
                      </c:ext>
                    </c:extLst>
                    <c:numCache>
                      <c:formatCode>General</c:formatCode>
                      <c:ptCount val="7"/>
                    </c:numCache>
                  </c:numRef>
                </c:val>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Sheet1!$A$3:$A$9</c15:sqref>
                        </c15:formulaRef>
                      </c:ext>
                    </c:extLst>
                    <c:strCache>
                      <c:ptCount val="7"/>
                      <c:pt idx="0">
                        <c:v>Beginning Fund Balance</c:v>
                      </c:pt>
                      <c:pt idx="1">
                        <c:v>Sep-16</c:v>
                      </c:pt>
                      <c:pt idx="2">
                        <c:v>Oct-16</c:v>
                      </c:pt>
                      <c:pt idx="3">
                        <c:v>Nov-16</c:v>
                      </c:pt>
                      <c:pt idx="4">
                        <c:v>Dec-16</c:v>
                      </c:pt>
                      <c:pt idx="5">
                        <c:v>Jan-17</c:v>
                      </c:pt>
                      <c:pt idx="6">
                        <c:v>Feb-17</c:v>
                      </c:pt>
                    </c:strCache>
                  </c:strRef>
                </c:cat>
                <c:val>
                  <c:numRef>
                    <c:extLst xmlns:c15="http://schemas.microsoft.com/office/drawing/2012/chart">
                      <c:ext xmlns:c15="http://schemas.microsoft.com/office/drawing/2012/chart" uri="{02D57815-91ED-43cb-92C2-25804820EDAC}">
                        <c15:formulaRef>
                          <c15:sqref>Sheet1!$E$3:$E$9</c15:sqref>
                        </c15:formulaRef>
                      </c:ext>
                    </c:extLst>
                    <c:numCache>
                      <c:formatCode>General</c:formatCode>
                      <c:ptCount val="7"/>
                    </c:numCache>
                  </c:numRef>
                </c:val>
              </c15:ser>
            </c15:filteredBarSeries>
          </c:ext>
        </c:extLst>
      </c:barChart>
      <c:catAx>
        <c:axId val="41738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381240"/>
        <c:crosses val="autoZero"/>
        <c:auto val="1"/>
        <c:lblAlgn val="ctr"/>
        <c:lblOffset val="100"/>
        <c:noMultiLvlLbl val="0"/>
      </c:catAx>
      <c:valAx>
        <c:axId val="417381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380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4B6C4-778F-4466-8EBB-B249F7BAFB0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56165BD-7F87-4833-8B4B-31E46E473852}">
      <dgm:prSet phldrT="[Text]"/>
      <dgm:spPr/>
      <dgm:t>
        <a:bodyPr/>
        <a:lstStyle/>
        <a:p>
          <a:r>
            <a:rPr lang="en-US" dirty="0" smtClean="0"/>
            <a:t>Communications Network</a:t>
          </a:r>
        </a:p>
        <a:p>
          <a:r>
            <a:rPr lang="en-US" dirty="0" smtClean="0"/>
            <a:t>PRIMARY</a:t>
          </a:r>
          <a:endParaRPr lang="en-US" dirty="0"/>
        </a:p>
      </dgm:t>
    </dgm:pt>
    <dgm:pt modelId="{EDD1D947-220D-4A5A-A955-25DEFA0FA5A4}" type="parTrans" cxnId="{686F7A3F-4205-4EE2-AAF1-9109906B82B7}">
      <dgm:prSet/>
      <dgm:spPr/>
      <dgm:t>
        <a:bodyPr/>
        <a:lstStyle/>
        <a:p>
          <a:endParaRPr lang="en-US"/>
        </a:p>
      </dgm:t>
    </dgm:pt>
    <dgm:pt modelId="{EB1A532C-3D13-455F-9D82-828C6B634110}" type="sibTrans" cxnId="{686F7A3F-4205-4EE2-AAF1-9109906B82B7}">
      <dgm:prSet/>
      <dgm:spPr/>
      <dgm:t>
        <a:bodyPr/>
        <a:lstStyle/>
        <a:p>
          <a:endParaRPr lang="en-US"/>
        </a:p>
      </dgm:t>
    </dgm:pt>
    <dgm:pt modelId="{0CDFC709-C04E-472D-9890-805146C5DCF9}">
      <dgm:prSet phldrT="[Text]"/>
      <dgm:spPr/>
      <dgm:t>
        <a:bodyPr/>
        <a:lstStyle/>
        <a:p>
          <a:r>
            <a:rPr lang="en-US" b="0" dirty="0" smtClean="0"/>
            <a:t>Authorizer</a:t>
          </a:r>
          <a:endParaRPr lang="en-US" b="0" dirty="0"/>
        </a:p>
      </dgm:t>
    </dgm:pt>
    <dgm:pt modelId="{288C40AA-2B2D-4C75-9BE2-02CEB2AA441D}" type="parTrans" cxnId="{0FC3EC68-6B77-40EF-8E27-D387ADBA34CD}">
      <dgm:prSet/>
      <dgm:spPr/>
      <dgm:t>
        <a:bodyPr/>
        <a:lstStyle/>
        <a:p>
          <a:endParaRPr lang="en-US"/>
        </a:p>
      </dgm:t>
    </dgm:pt>
    <dgm:pt modelId="{CF64FF0B-B468-4C91-BE9D-80A1E7BF1A4D}" type="sibTrans" cxnId="{0FC3EC68-6B77-40EF-8E27-D387ADBA34CD}">
      <dgm:prSet/>
      <dgm:spPr/>
      <dgm:t>
        <a:bodyPr/>
        <a:lstStyle/>
        <a:p>
          <a:endParaRPr lang="en-US"/>
        </a:p>
      </dgm:t>
    </dgm:pt>
    <dgm:pt modelId="{84B43D61-5B28-46E2-A5AB-9DA8BD0FD265}">
      <dgm:prSet phldrT="[Text]"/>
      <dgm:spPr/>
      <dgm:t>
        <a:bodyPr/>
        <a:lstStyle/>
        <a:p>
          <a:r>
            <a:rPr lang="en-US" dirty="0" smtClean="0"/>
            <a:t>School Families</a:t>
          </a:r>
          <a:endParaRPr lang="en-US" dirty="0"/>
        </a:p>
      </dgm:t>
    </dgm:pt>
    <dgm:pt modelId="{6F56ED10-44D7-4FFE-8866-C6D1981A3183}" type="parTrans" cxnId="{1EA58569-B4AC-41EA-BD8F-6FEDA3E323D9}">
      <dgm:prSet/>
      <dgm:spPr/>
      <dgm:t>
        <a:bodyPr/>
        <a:lstStyle/>
        <a:p>
          <a:endParaRPr lang="en-US"/>
        </a:p>
      </dgm:t>
    </dgm:pt>
    <dgm:pt modelId="{552969CB-11BE-42F2-9DED-310F4D9F0B18}" type="sibTrans" cxnId="{1EA58569-B4AC-41EA-BD8F-6FEDA3E323D9}">
      <dgm:prSet/>
      <dgm:spPr/>
      <dgm:t>
        <a:bodyPr/>
        <a:lstStyle/>
        <a:p>
          <a:endParaRPr lang="en-US"/>
        </a:p>
      </dgm:t>
    </dgm:pt>
    <dgm:pt modelId="{C86A2972-57A0-45B7-92E3-FEB280849884}">
      <dgm:prSet phldrT="[Text]"/>
      <dgm:spPr/>
      <dgm:t>
        <a:bodyPr/>
        <a:lstStyle/>
        <a:p>
          <a:r>
            <a:rPr lang="en-US" dirty="0" smtClean="0"/>
            <a:t>Michigan Department of Education</a:t>
          </a:r>
          <a:endParaRPr lang="en-US" dirty="0"/>
        </a:p>
      </dgm:t>
    </dgm:pt>
    <dgm:pt modelId="{3E1930AA-E8A9-44F3-9646-AA5131A2CC76}" type="parTrans" cxnId="{B6AA86DB-FBF3-484C-AF57-3DEBB5196123}">
      <dgm:prSet/>
      <dgm:spPr/>
      <dgm:t>
        <a:bodyPr/>
        <a:lstStyle/>
        <a:p>
          <a:endParaRPr lang="en-US"/>
        </a:p>
      </dgm:t>
    </dgm:pt>
    <dgm:pt modelId="{CEF0ECAB-8E55-48B4-83B3-5A36928A3FFA}" type="sibTrans" cxnId="{B6AA86DB-FBF3-484C-AF57-3DEBB5196123}">
      <dgm:prSet/>
      <dgm:spPr/>
      <dgm:t>
        <a:bodyPr/>
        <a:lstStyle/>
        <a:p>
          <a:endParaRPr lang="en-US"/>
        </a:p>
      </dgm:t>
    </dgm:pt>
    <dgm:pt modelId="{BA8D30FC-48CB-49AA-9DEE-5EFBD78DA93A}">
      <dgm:prSet/>
      <dgm:spPr/>
      <dgm:t>
        <a:bodyPr/>
        <a:lstStyle/>
        <a:p>
          <a:r>
            <a:rPr lang="en-US" dirty="0" smtClean="0"/>
            <a:t>ESP</a:t>
          </a:r>
          <a:endParaRPr lang="en-US" dirty="0"/>
        </a:p>
      </dgm:t>
    </dgm:pt>
    <dgm:pt modelId="{77F80957-D8C3-4D35-A3D7-535D47EE8E7D}" type="parTrans" cxnId="{290771AA-75DA-48D4-A9E6-5558191219EA}">
      <dgm:prSet/>
      <dgm:spPr/>
      <dgm:t>
        <a:bodyPr/>
        <a:lstStyle/>
        <a:p>
          <a:endParaRPr lang="en-US"/>
        </a:p>
      </dgm:t>
    </dgm:pt>
    <dgm:pt modelId="{C1F39EBB-1299-4442-BFED-601D7C5F0A58}" type="sibTrans" cxnId="{290771AA-75DA-48D4-A9E6-5558191219EA}">
      <dgm:prSet/>
      <dgm:spPr/>
      <dgm:t>
        <a:bodyPr/>
        <a:lstStyle/>
        <a:p>
          <a:endParaRPr lang="en-US"/>
        </a:p>
      </dgm:t>
    </dgm:pt>
    <dgm:pt modelId="{8D3952B2-790C-42C8-BFD5-4340D32EB579}">
      <dgm:prSet/>
      <dgm:spPr/>
      <dgm:t>
        <a:bodyPr/>
        <a:lstStyle/>
        <a:p>
          <a:r>
            <a:rPr lang="en-US" dirty="0" smtClean="0"/>
            <a:t>School Staff</a:t>
          </a:r>
          <a:endParaRPr lang="en-US" dirty="0"/>
        </a:p>
      </dgm:t>
    </dgm:pt>
    <dgm:pt modelId="{D9DE1E2B-8313-4A62-A4F2-8FC4728C9F8F}" type="parTrans" cxnId="{B171C6E3-3B16-406D-B777-60BED14E487B}">
      <dgm:prSet/>
      <dgm:spPr/>
      <dgm:t>
        <a:bodyPr/>
        <a:lstStyle/>
        <a:p>
          <a:endParaRPr lang="en-US"/>
        </a:p>
      </dgm:t>
    </dgm:pt>
    <dgm:pt modelId="{F8D0A2D9-1566-40E7-B259-A974BC066870}" type="sibTrans" cxnId="{B171C6E3-3B16-406D-B777-60BED14E487B}">
      <dgm:prSet/>
      <dgm:spPr/>
      <dgm:t>
        <a:bodyPr/>
        <a:lstStyle/>
        <a:p>
          <a:endParaRPr lang="en-US"/>
        </a:p>
      </dgm:t>
    </dgm:pt>
    <dgm:pt modelId="{E068191A-DA51-4788-BEF2-0E1E427E7FDE}">
      <dgm:prSet/>
      <dgm:spPr/>
      <dgm:t>
        <a:bodyPr/>
        <a:lstStyle/>
        <a:p>
          <a:r>
            <a:rPr lang="en-US" dirty="0" smtClean="0"/>
            <a:t>Legal Counsel</a:t>
          </a:r>
          <a:endParaRPr lang="en-US" dirty="0"/>
        </a:p>
      </dgm:t>
    </dgm:pt>
    <dgm:pt modelId="{64E46438-3494-41E9-86E3-264C0F3F2129}" type="parTrans" cxnId="{1998412B-142B-4CE8-AABB-358BA44FE999}">
      <dgm:prSet/>
      <dgm:spPr/>
      <dgm:t>
        <a:bodyPr/>
        <a:lstStyle/>
        <a:p>
          <a:endParaRPr lang="en-US"/>
        </a:p>
      </dgm:t>
    </dgm:pt>
    <dgm:pt modelId="{462A0587-592F-4EC1-A2BF-1B2C96E23219}" type="sibTrans" cxnId="{1998412B-142B-4CE8-AABB-358BA44FE999}">
      <dgm:prSet/>
      <dgm:spPr/>
      <dgm:t>
        <a:bodyPr/>
        <a:lstStyle/>
        <a:p>
          <a:endParaRPr lang="en-US"/>
        </a:p>
      </dgm:t>
    </dgm:pt>
    <dgm:pt modelId="{F02ED818-77FA-4130-92EF-828EAD749838}" type="pres">
      <dgm:prSet presAssocID="{77C4B6C4-778F-4466-8EBB-B249F7BAFB0F}" presName="composite" presStyleCnt="0">
        <dgm:presLayoutVars>
          <dgm:chMax val="1"/>
          <dgm:dir/>
          <dgm:resizeHandles val="exact"/>
        </dgm:presLayoutVars>
      </dgm:prSet>
      <dgm:spPr/>
      <dgm:t>
        <a:bodyPr/>
        <a:lstStyle/>
        <a:p>
          <a:endParaRPr lang="en-US"/>
        </a:p>
      </dgm:t>
    </dgm:pt>
    <dgm:pt modelId="{D844C5DC-7255-4E1B-A5E4-3493CA6B1C76}" type="pres">
      <dgm:prSet presAssocID="{77C4B6C4-778F-4466-8EBB-B249F7BAFB0F}" presName="radial" presStyleCnt="0">
        <dgm:presLayoutVars>
          <dgm:animLvl val="ctr"/>
        </dgm:presLayoutVars>
      </dgm:prSet>
      <dgm:spPr/>
    </dgm:pt>
    <dgm:pt modelId="{6A60F0BC-D33F-4D70-83FC-BD9245980A05}" type="pres">
      <dgm:prSet presAssocID="{E56165BD-7F87-4833-8B4B-31E46E473852}" presName="centerShape" presStyleLbl="vennNode1" presStyleIdx="0" presStyleCnt="7" custLinFactNeighborX="1000" custLinFactNeighborY="-8376"/>
      <dgm:spPr/>
      <dgm:t>
        <a:bodyPr/>
        <a:lstStyle/>
        <a:p>
          <a:endParaRPr lang="en-US"/>
        </a:p>
      </dgm:t>
    </dgm:pt>
    <dgm:pt modelId="{3E3F1D44-39B1-4955-B167-94D89452738C}" type="pres">
      <dgm:prSet presAssocID="{0CDFC709-C04E-472D-9890-805146C5DCF9}" presName="node" presStyleLbl="vennNode1" presStyleIdx="1" presStyleCnt="7" custRadScaleRad="106447" custRadScaleInc="4767">
        <dgm:presLayoutVars>
          <dgm:bulletEnabled val="1"/>
        </dgm:presLayoutVars>
      </dgm:prSet>
      <dgm:spPr/>
      <dgm:t>
        <a:bodyPr/>
        <a:lstStyle/>
        <a:p>
          <a:endParaRPr lang="en-US"/>
        </a:p>
      </dgm:t>
    </dgm:pt>
    <dgm:pt modelId="{8AD24837-6E83-4841-BBD4-E0CCEBA1E411}" type="pres">
      <dgm:prSet presAssocID="{BA8D30FC-48CB-49AA-9DEE-5EFBD78DA93A}" presName="node" presStyleLbl="vennNode1" presStyleIdx="2" presStyleCnt="7" custRadScaleRad="100264" custRadScaleInc="11565">
        <dgm:presLayoutVars>
          <dgm:bulletEnabled val="1"/>
        </dgm:presLayoutVars>
      </dgm:prSet>
      <dgm:spPr/>
      <dgm:t>
        <a:bodyPr/>
        <a:lstStyle/>
        <a:p>
          <a:endParaRPr lang="en-US"/>
        </a:p>
      </dgm:t>
    </dgm:pt>
    <dgm:pt modelId="{E9D9EE89-4997-4AE5-A385-C20434D5659D}" type="pres">
      <dgm:prSet presAssocID="{8D3952B2-790C-42C8-BFD5-4340D32EB579}" presName="node" presStyleLbl="vennNode1" presStyleIdx="3" presStyleCnt="7" custRadScaleRad="88527" custRadScaleInc="-5162">
        <dgm:presLayoutVars>
          <dgm:bulletEnabled val="1"/>
        </dgm:presLayoutVars>
      </dgm:prSet>
      <dgm:spPr/>
      <dgm:t>
        <a:bodyPr/>
        <a:lstStyle/>
        <a:p>
          <a:endParaRPr lang="en-US"/>
        </a:p>
      </dgm:t>
    </dgm:pt>
    <dgm:pt modelId="{B2A65394-35E0-4C77-AF56-B2B4B6B95C9E}" type="pres">
      <dgm:prSet presAssocID="{84B43D61-5B28-46E2-A5AB-9DA8BD0FD265}" presName="node" presStyleLbl="vennNode1" presStyleIdx="4" presStyleCnt="7" custRadScaleRad="84622" custRadScaleInc="1456">
        <dgm:presLayoutVars>
          <dgm:bulletEnabled val="1"/>
        </dgm:presLayoutVars>
      </dgm:prSet>
      <dgm:spPr/>
      <dgm:t>
        <a:bodyPr/>
        <a:lstStyle/>
        <a:p>
          <a:endParaRPr lang="en-US"/>
        </a:p>
      </dgm:t>
    </dgm:pt>
    <dgm:pt modelId="{9B43F3C3-F8CD-4BA9-9225-46D7F403FECF}" type="pres">
      <dgm:prSet presAssocID="{E068191A-DA51-4788-BEF2-0E1E427E7FDE}" presName="node" presStyleLbl="vennNode1" presStyleIdx="5" presStyleCnt="7">
        <dgm:presLayoutVars>
          <dgm:bulletEnabled val="1"/>
        </dgm:presLayoutVars>
      </dgm:prSet>
      <dgm:spPr/>
      <dgm:t>
        <a:bodyPr/>
        <a:lstStyle/>
        <a:p>
          <a:endParaRPr lang="en-US"/>
        </a:p>
      </dgm:t>
    </dgm:pt>
    <dgm:pt modelId="{598B4099-1A27-433C-828B-9E40AD530F3A}" type="pres">
      <dgm:prSet presAssocID="{C86A2972-57A0-45B7-92E3-FEB280849884}" presName="node" presStyleLbl="vennNode1" presStyleIdx="6" presStyleCnt="7">
        <dgm:presLayoutVars>
          <dgm:bulletEnabled val="1"/>
        </dgm:presLayoutVars>
      </dgm:prSet>
      <dgm:spPr/>
      <dgm:t>
        <a:bodyPr/>
        <a:lstStyle/>
        <a:p>
          <a:endParaRPr lang="en-US"/>
        </a:p>
      </dgm:t>
    </dgm:pt>
  </dgm:ptLst>
  <dgm:cxnLst>
    <dgm:cxn modelId="{1EA58569-B4AC-41EA-BD8F-6FEDA3E323D9}" srcId="{E56165BD-7F87-4833-8B4B-31E46E473852}" destId="{84B43D61-5B28-46E2-A5AB-9DA8BD0FD265}" srcOrd="3" destOrd="0" parTransId="{6F56ED10-44D7-4FFE-8866-C6D1981A3183}" sibTransId="{552969CB-11BE-42F2-9DED-310F4D9F0B18}"/>
    <dgm:cxn modelId="{0CDF1645-F7C0-4CF8-8BD3-8E180A891EB7}" type="presOf" srcId="{E068191A-DA51-4788-BEF2-0E1E427E7FDE}" destId="{9B43F3C3-F8CD-4BA9-9225-46D7F403FECF}" srcOrd="0" destOrd="0" presId="urn:microsoft.com/office/officeart/2005/8/layout/radial3"/>
    <dgm:cxn modelId="{50636C4F-77E1-471F-A6C8-206CD884E72F}" type="presOf" srcId="{84B43D61-5B28-46E2-A5AB-9DA8BD0FD265}" destId="{B2A65394-35E0-4C77-AF56-B2B4B6B95C9E}" srcOrd="0" destOrd="0" presId="urn:microsoft.com/office/officeart/2005/8/layout/radial3"/>
    <dgm:cxn modelId="{DB16842E-4BC0-424F-AA7D-66B961ABCA56}" type="presOf" srcId="{BA8D30FC-48CB-49AA-9DEE-5EFBD78DA93A}" destId="{8AD24837-6E83-4841-BBD4-E0CCEBA1E411}" srcOrd="0" destOrd="0" presId="urn:microsoft.com/office/officeart/2005/8/layout/radial3"/>
    <dgm:cxn modelId="{7A29815D-0ACC-4948-BDFA-58FCEE8F1A17}" type="presOf" srcId="{C86A2972-57A0-45B7-92E3-FEB280849884}" destId="{598B4099-1A27-433C-828B-9E40AD530F3A}" srcOrd="0" destOrd="0" presId="urn:microsoft.com/office/officeart/2005/8/layout/radial3"/>
    <dgm:cxn modelId="{D9CD31FF-27E7-42BB-8967-E68A24CF2EBD}" type="presOf" srcId="{8D3952B2-790C-42C8-BFD5-4340D32EB579}" destId="{E9D9EE89-4997-4AE5-A385-C20434D5659D}" srcOrd="0" destOrd="0" presId="urn:microsoft.com/office/officeart/2005/8/layout/radial3"/>
    <dgm:cxn modelId="{CEFDEAB0-9DBA-49DE-9419-D0A4860F9151}" type="presOf" srcId="{77C4B6C4-778F-4466-8EBB-B249F7BAFB0F}" destId="{F02ED818-77FA-4130-92EF-828EAD749838}" srcOrd="0" destOrd="0" presId="urn:microsoft.com/office/officeart/2005/8/layout/radial3"/>
    <dgm:cxn modelId="{1998412B-142B-4CE8-AABB-358BA44FE999}" srcId="{E56165BD-7F87-4833-8B4B-31E46E473852}" destId="{E068191A-DA51-4788-BEF2-0E1E427E7FDE}" srcOrd="4" destOrd="0" parTransId="{64E46438-3494-41E9-86E3-264C0F3F2129}" sibTransId="{462A0587-592F-4EC1-A2BF-1B2C96E23219}"/>
    <dgm:cxn modelId="{EEDB2101-3504-43BE-88B5-05B1AB3980E4}" type="presOf" srcId="{0CDFC709-C04E-472D-9890-805146C5DCF9}" destId="{3E3F1D44-39B1-4955-B167-94D89452738C}" srcOrd="0" destOrd="0" presId="urn:microsoft.com/office/officeart/2005/8/layout/radial3"/>
    <dgm:cxn modelId="{B171C6E3-3B16-406D-B777-60BED14E487B}" srcId="{E56165BD-7F87-4833-8B4B-31E46E473852}" destId="{8D3952B2-790C-42C8-BFD5-4340D32EB579}" srcOrd="2" destOrd="0" parTransId="{D9DE1E2B-8313-4A62-A4F2-8FC4728C9F8F}" sibTransId="{F8D0A2D9-1566-40E7-B259-A974BC066870}"/>
    <dgm:cxn modelId="{290771AA-75DA-48D4-A9E6-5558191219EA}" srcId="{E56165BD-7F87-4833-8B4B-31E46E473852}" destId="{BA8D30FC-48CB-49AA-9DEE-5EFBD78DA93A}" srcOrd="1" destOrd="0" parTransId="{77F80957-D8C3-4D35-A3D7-535D47EE8E7D}" sibTransId="{C1F39EBB-1299-4442-BFED-601D7C5F0A58}"/>
    <dgm:cxn modelId="{686F7A3F-4205-4EE2-AAF1-9109906B82B7}" srcId="{77C4B6C4-778F-4466-8EBB-B249F7BAFB0F}" destId="{E56165BD-7F87-4833-8B4B-31E46E473852}" srcOrd="0" destOrd="0" parTransId="{EDD1D947-220D-4A5A-A955-25DEFA0FA5A4}" sibTransId="{EB1A532C-3D13-455F-9D82-828C6B634110}"/>
    <dgm:cxn modelId="{E32A6420-99DE-4CAC-8E29-E725B5C94B24}" type="presOf" srcId="{E56165BD-7F87-4833-8B4B-31E46E473852}" destId="{6A60F0BC-D33F-4D70-83FC-BD9245980A05}" srcOrd="0" destOrd="0" presId="urn:microsoft.com/office/officeart/2005/8/layout/radial3"/>
    <dgm:cxn modelId="{0FC3EC68-6B77-40EF-8E27-D387ADBA34CD}" srcId="{E56165BD-7F87-4833-8B4B-31E46E473852}" destId="{0CDFC709-C04E-472D-9890-805146C5DCF9}" srcOrd="0" destOrd="0" parTransId="{288C40AA-2B2D-4C75-9BE2-02CEB2AA441D}" sibTransId="{CF64FF0B-B468-4C91-BE9D-80A1E7BF1A4D}"/>
    <dgm:cxn modelId="{B6AA86DB-FBF3-484C-AF57-3DEBB5196123}" srcId="{E56165BD-7F87-4833-8B4B-31E46E473852}" destId="{C86A2972-57A0-45B7-92E3-FEB280849884}" srcOrd="5" destOrd="0" parTransId="{3E1930AA-E8A9-44F3-9646-AA5131A2CC76}" sibTransId="{CEF0ECAB-8E55-48B4-83B3-5A36928A3FFA}"/>
    <dgm:cxn modelId="{0301A5B7-ADD6-4C11-BEB6-8E34B5D1A5F1}" type="presParOf" srcId="{F02ED818-77FA-4130-92EF-828EAD749838}" destId="{D844C5DC-7255-4E1B-A5E4-3493CA6B1C76}" srcOrd="0" destOrd="0" presId="urn:microsoft.com/office/officeart/2005/8/layout/radial3"/>
    <dgm:cxn modelId="{8237FDDE-A1A8-4862-8563-7EB28F961649}" type="presParOf" srcId="{D844C5DC-7255-4E1B-A5E4-3493CA6B1C76}" destId="{6A60F0BC-D33F-4D70-83FC-BD9245980A05}" srcOrd="0" destOrd="0" presId="urn:microsoft.com/office/officeart/2005/8/layout/radial3"/>
    <dgm:cxn modelId="{89121159-87A8-4300-A605-CA325B80705E}" type="presParOf" srcId="{D844C5DC-7255-4E1B-A5E4-3493CA6B1C76}" destId="{3E3F1D44-39B1-4955-B167-94D89452738C}" srcOrd="1" destOrd="0" presId="urn:microsoft.com/office/officeart/2005/8/layout/radial3"/>
    <dgm:cxn modelId="{11F76AB0-4803-4FF1-9C92-3D394F3344CC}" type="presParOf" srcId="{D844C5DC-7255-4E1B-A5E4-3493CA6B1C76}" destId="{8AD24837-6E83-4841-BBD4-E0CCEBA1E411}" srcOrd="2" destOrd="0" presId="urn:microsoft.com/office/officeart/2005/8/layout/radial3"/>
    <dgm:cxn modelId="{F43D5D80-0691-4BBE-96F0-435267C8A368}" type="presParOf" srcId="{D844C5DC-7255-4E1B-A5E4-3493CA6B1C76}" destId="{E9D9EE89-4997-4AE5-A385-C20434D5659D}" srcOrd="3" destOrd="0" presId="urn:microsoft.com/office/officeart/2005/8/layout/radial3"/>
    <dgm:cxn modelId="{6E552C2B-2FA2-410B-9626-9FD1C5C763B5}" type="presParOf" srcId="{D844C5DC-7255-4E1B-A5E4-3493CA6B1C76}" destId="{B2A65394-35E0-4C77-AF56-B2B4B6B95C9E}" srcOrd="4" destOrd="0" presId="urn:microsoft.com/office/officeart/2005/8/layout/radial3"/>
    <dgm:cxn modelId="{0398364A-8B7F-470A-84B8-8CF0AB3D61BD}" type="presParOf" srcId="{D844C5DC-7255-4E1B-A5E4-3493CA6B1C76}" destId="{9B43F3C3-F8CD-4BA9-9225-46D7F403FECF}" srcOrd="5" destOrd="0" presId="urn:microsoft.com/office/officeart/2005/8/layout/radial3"/>
    <dgm:cxn modelId="{EC85DE2B-704D-41A7-A964-485B1E254FAC}" type="presParOf" srcId="{D844C5DC-7255-4E1B-A5E4-3493CA6B1C76}" destId="{598B4099-1A27-433C-828B-9E40AD530F3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4B6C4-778F-4466-8EBB-B249F7BAFB0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56165BD-7F87-4833-8B4B-31E46E473852}">
      <dgm:prSet phldrT="[Text]"/>
      <dgm:spPr/>
      <dgm:t>
        <a:bodyPr/>
        <a:lstStyle/>
        <a:p>
          <a:r>
            <a:rPr lang="en-US" dirty="0" smtClean="0"/>
            <a:t>Communications Network</a:t>
          </a:r>
        </a:p>
        <a:p>
          <a:r>
            <a:rPr lang="en-US" dirty="0" smtClean="0"/>
            <a:t>SECONDARY</a:t>
          </a:r>
          <a:endParaRPr lang="en-US" dirty="0"/>
        </a:p>
      </dgm:t>
    </dgm:pt>
    <dgm:pt modelId="{EDD1D947-220D-4A5A-A955-25DEFA0FA5A4}" type="parTrans" cxnId="{686F7A3F-4205-4EE2-AAF1-9109906B82B7}">
      <dgm:prSet/>
      <dgm:spPr/>
      <dgm:t>
        <a:bodyPr/>
        <a:lstStyle/>
        <a:p>
          <a:endParaRPr lang="en-US"/>
        </a:p>
      </dgm:t>
    </dgm:pt>
    <dgm:pt modelId="{EB1A532C-3D13-455F-9D82-828C6B634110}" type="sibTrans" cxnId="{686F7A3F-4205-4EE2-AAF1-9109906B82B7}">
      <dgm:prSet/>
      <dgm:spPr/>
      <dgm:t>
        <a:bodyPr/>
        <a:lstStyle/>
        <a:p>
          <a:endParaRPr lang="en-US"/>
        </a:p>
      </dgm:t>
    </dgm:pt>
    <dgm:pt modelId="{0AF37104-50B0-4814-9ED3-B60D50841243}">
      <dgm:prSet phldrT="[Text]"/>
      <dgm:spPr/>
      <dgm:t>
        <a:bodyPr/>
        <a:lstStyle/>
        <a:p>
          <a:r>
            <a:rPr lang="en-US" dirty="0" smtClean="0"/>
            <a:t>Vested Financial Entities</a:t>
          </a:r>
          <a:endParaRPr lang="en-US" dirty="0"/>
        </a:p>
      </dgm:t>
    </dgm:pt>
    <dgm:pt modelId="{7CC29FED-72F5-402B-A79C-DC4AD3C636F4}" type="parTrans" cxnId="{FF9EC6D0-AE35-4D5A-80D4-63EF042C2EFB}">
      <dgm:prSet/>
      <dgm:spPr/>
      <dgm:t>
        <a:bodyPr/>
        <a:lstStyle/>
        <a:p>
          <a:endParaRPr lang="en-US"/>
        </a:p>
      </dgm:t>
    </dgm:pt>
    <dgm:pt modelId="{C6EA0721-5CE4-40C2-9DF3-C879989B1C03}" type="sibTrans" cxnId="{FF9EC6D0-AE35-4D5A-80D4-63EF042C2EFB}">
      <dgm:prSet/>
      <dgm:spPr/>
      <dgm:t>
        <a:bodyPr/>
        <a:lstStyle/>
        <a:p>
          <a:endParaRPr lang="en-US"/>
        </a:p>
      </dgm:t>
    </dgm:pt>
    <dgm:pt modelId="{52C96B45-940D-4C0A-9EA2-A62E8EB90451}">
      <dgm:prSet/>
      <dgm:spPr/>
      <dgm:t>
        <a:bodyPr/>
        <a:lstStyle/>
        <a:p>
          <a:r>
            <a:rPr lang="en-US" dirty="0" smtClean="0"/>
            <a:t>Community Partners</a:t>
          </a:r>
          <a:endParaRPr lang="en-US" dirty="0"/>
        </a:p>
      </dgm:t>
    </dgm:pt>
    <dgm:pt modelId="{83BD3A4D-6535-4DC6-97EB-4422BD9FCB12}" type="parTrans" cxnId="{A39067A4-4241-4F3D-B450-7859595118C0}">
      <dgm:prSet/>
      <dgm:spPr/>
      <dgm:t>
        <a:bodyPr/>
        <a:lstStyle/>
        <a:p>
          <a:endParaRPr lang="en-US"/>
        </a:p>
      </dgm:t>
    </dgm:pt>
    <dgm:pt modelId="{3395413A-8BF4-47F8-B7A6-70ACEF74D852}" type="sibTrans" cxnId="{A39067A4-4241-4F3D-B450-7859595118C0}">
      <dgm:prSet/>
      <dgm:spPr/>
      <dgm:t>
        <a:bodyPr/>
        <a:lstStyle/>
        <a:p>
          <a:endParaRPr lang="en-US"/>
        </a:p>
      </dgm:t>
    </dgm:pt>
    <dgm:pt modelId="{1DC234D2-6616-431C-87B8-CF76E160730D}">
      <dgm:prSet/>
      <dgm:spPr/>
      <dgm:t>
        <a:bodyPr/>
        <a:lstStyle/>
        <a:p>
          <a:r>
            <a:rPr lang="en-US" dirty="0" smtClean="0"/>
            <a:t>Local Press</a:t>
          </a:r>
          <a:endParaRPr lang="en-US" dirty="0"/>
        </a:p>
      </dgm:t>
    </dgm:pt>
    <dgm:pt modelId="{8D6DCC9D-4518-44C1-9CF2-DD1604A9F346}" type="parTrans" cxnId="{9FEAE76C-FE54-4B74-BC5E-BE9156A7E6AF}">
      <dgm:prSet/>
      <dgm:spPr/>
      <dgm:t>
        <a:bodyPr/>
        <a:lstStyle/>
        <a:p>
          <a:endParaRPr lang="en-US"/>
        </a:p>
      </dgm:t>
    </dgm:pt>
    <dgm:pt modelId="{677F3D44-1219-4475-B0F4-62F5B43E1C70}" type="sibTrans" cxnId="{9FEAE76C-FE54-4B74-BC5E-BE9156A7E6AF}">
      <dgm:prSet/>
      <dgm:spPr/>
      <dgm:t>
        <a:bodyPr/>
        <a:lstStyle/>
        <a:p>
          <a:endParaRPr lang="en-US"/>
        </a:p>
      </dgm:t>
    </dgm:pt>
    <dgm:pt modelId="{9900D9B7-9140-4D14-98CE-0790B07E0BAA}">
      <dgm:prSet/>
      <dgm:spPr/>
      <dgm:t>
        <a:bodyPr/>
        <a:lstStyle/>
        <a:p>
          <a:r>
            <a:rPr lang="en-US" dirty="0" smtClean="0"/>
            <a:t>Local Legislators</a:t>
          </a:r>
          <a:endParaRPr lang="en-US" dirty="0"/>
        </a:p>
      </dgm:t>
    </dgm:pt>
    <dgm:pt modelId="{81DD7453-3C8B-470B-B767-A6671D8D9001}" type="parTrans" cxnId="{A3143FEB-53B1-4A88-A010-DD4B2E070D5C}">
      <dgm:prSet/>
      <dgm:spPr/>
      <dgm:t>
        <a:bodyPr/>
        <a:lstStyle/>
        <a:p>
          <a:endParaRPr lang="en-US"/>
        </a:p>
      </dgm:t>
    </dgm:pt>
    <dgm:pt modelId="{3ABAEA37-7EB3-4EE4-8168-10923D6A2D9A}" type="sibTrans" cxnId="{A3143FEB-53B1-4A88-A010-DD4B2E070D5C}">
      <dgm:prSet/>
      <dgm:spPr/>
      <dgm:t>
        <a:bodyPr/>
        <a:lstStyle/>
        <a:p>
          <a:endParaRPr lang="en-US"/>
        </a:p>
      </dgm:t>
    </dgm:pt>
    <dgm:pt modelId="{FDE9C3EB-6F45-4450-82D1-1212872953FF}">
      <dgm:prSet/>
      <dgm:spPr/>
      <dgm:t>
        <a:bodyPr/>
        <a:lstStyle/>
        <a:p>
          <a:r>
            <a:rPr lang="en-US" dirty="0" smtClean="0"/>
            <a:t>Local Law Enforcement</a:t>
          </a:r>
          <a:endParaRPr lang="en-US" dirty="0"/>
        </a:p>
      </dgm:t>
    </dgm:pt>
    <dgm:pt modelId="{51C7EB0A-37C0-4822-A193-BD8260FD8F20}" type="parTrans" cxnId="{EA94CBA5-F61B-425D-AF27-4DCE65DA26DA}">
      <dgm:prSet/>
      <dgm:spPr/>
      <dgm:t>
        <a:bodyPr/>
        <a:lstStyle/>
        <a:p>
          <a:endParaRPr lang="en-US"/>
        </a:p>
      </dgm:t>
    </dgm:pt>
    <dgm:pt modelId="{368CE27A-580E-4B83-AF1B-234CCD11DE5E}" type="sibTrans" cxnId="{EA94CBA5-F61B-425D-AF27-4DCE65DA26DA}">
      <dgm:prSet/>
      <dgm:spPr/>
      <dgm:t>
        <a:bodyPr/>
        <a:lstStyle/>
        <a:p>
          <a:endParaRPr lang="en-US"/>
        </a:p>
      </dgm:t>
    </dgm:pt>
    <dgm:pt modelId="{09E78A5B-02FF-44B1-A3B9-A8642D5BB784}">
      <dgm:prSet/>
      <dgm:spPr/>
      <dgm:t>
        <a:bodyPr/>
        <a:lstStyle/>
        <a:p>
          <a:r>
            <a:rPr lang="en-US" dirty="0" smtClean="0"/>
            <a:t>Local School District</a:t>
          </a:r>
          <a:endParaRPr lang="en-US" dirty="0"/>
        </a:p>
      </dgm:t>
    </dgm:pt>
    <dgm:pt modelId="{4EEC4F68-E677-4D4B-8EB4-7CF063D5C881}" type="parTrans" cxnId="{EA51EB9D-C98E-45A6-ABF6-C524B3E4BE73}">
      <dgm:prSet/>
      <dgm:spPr/>
      <dgm:t>
        <a:bodyPr/>
        <a:lstStyle/>
        <a:p>
          <a:endParaRPr lang="en-US"/>
        </a:p>
      </dgm:t>
    </dgm:pt>
    <dgm:pt modelId="{623208FE-F24C-4E43-A9C4-464345AD1EBB}" type="sibTrans" cxnId="{EA51EB9D-C98E-45A6-ABF6-C524B3E4BE73}">
      <dgm:prSet/>
      <dgm:spPr/>
      <dgm:t>
        <a:bodyPr/>
        <a:lstStyle/>
        <a:p>
          <a:endParaRPr lang="en-US"/>
        </a:p>
      </dgm:t>
    </dgm:pt>
    <dgm:pt modelId="{903C4636-E9D0-4752-B814-DB06AC771B6D}">
      <dgm:prSet/>
      <dgm:spPr/>
      <dgm:t>
        <a:bodyPr/>
        <a:lstStyle/>
        <a:p>
          <a:r>
            <a:rPr lang="en-US" dirty="0" smtClean="0"/>
            <a:t>Intermediate School District</a:t>
          </a:r>
          <a:endParaRPr lang="en-US" dirty="0"/>
        </a:p>
      </dgm:t>
    </dgm:pt>
    <dgm:pt modelId="{E6D440EE-406A-46A7-B684-75B15149EB25}" type="parTrans" cxnId="{9132550C-1551-42C5-95C7-5DDA875388C6}">
      <dgm:prSet/>
      <dgm:spPr/>
      <dgm:t>
        <a:bodyPr/>
        <a:lstStyle/>
        <a:p>
          <a:endParaRPr lang="en-US"/>
        </a:p>
      </dgm:t>
    </dgm:pt>
    <dgm:pt modelId="{83C08335-CB89-4CC2-8AB9-D91984E2D5DE}" type="sibTrans" cxnId="{9132550C-1551-42C5-95C7-5DDA875388C6}">
      <dgm:prSet/>
      <dgm:spPr/>
      <dgm:t>
        <a:bodyPr/>
        <a:lstStyle/>
        <a:p>
          <a:endParaRPr lang="en-US"/>
        </a:p>
      </dgm:t>
    </dgm:pt>
    <dgm:pt modelId="{F02ED818-77FA-4130-92EF-828EAD749838}" type="pres">
      <dgm:prSet presAssocID="{77C4B6C4-778F-4466-8EBB-B249F7BAFB0F}" presName="composite" presStyleCnt="0">
        <dgm:presLayoutVars>
          <dgm:chMax val="1"/>
          <dgm:dir/>
          <dgm:resizeHandles val="exact"/>
        </dgm:presLayoutVars>
      </dgm:prSet>
      <dgm:spPr/>
      <dgm:t>
        <a:bodyPr/>
        <a:lstStyle/>
        <a:p>
          <a:endParaRPr lang="en-US"/>
        </a:p>
      </dgm:t>
    </dgm:pt>
    <dgm:pt modelId="{D844C5DC-7255-4E1B-A5E4-3493CA6B1C76}" type="pres">
      <dgm:prSet presAssocID="{77C4B6C4-778F-4466-8EBB-B249F7BAFB0F}" presName="radial" presStyleCnt="0">
        <dgm:presLayoutVars>
          <dgm:animLvl val="ctr"/>
        </dgm:presLayoutVars>
      </dgm:prSet>
      <dgm:spPr/>
    </dgm:pt>
    <dgm:pt modelId="{6A60F0BC-D33F-4D70-83FC-BD9245980A05}" type="pres">
      <dgm:prSet presAssocID="{E56165BD-7F87-4833-8B4B-31E46E473852}" presName="centerShape" presStyleLbl="vennNode1" presStyleIdx="0" presStyleCnt="8" custLinFactNeighborX="1835" custLinFactNeighborY="-567"/>
      <dgm:spPr/>
      <dgm:t>
        <a:bodyPr/>
        <a:lstStyle/>
        <a:p>
          <a:endParaRPr lang="en-US"/>
        </a:p>
      </dgm:t>
    </dgm:pt>
    <dgm:pt modelId="{B69F3910-A823-4B9C-8EC6-1981E3726313}" type="pres">
      <dgm:prSet presAssocID="{0AF37104-50B0-4814-9ED3-B60D50841243}" presName="node" presStyleLbl="vennNode1" presStyleIdx="1" presStyleCnt="8">
        <dgm:presLayoutVars>
          <dgm:bulletEnabled val="1"/>
        </dgm:presLayoutVars>
      </dgm:prSet>
      <dgm:spPr/>
      <dgm:t>
        <a:bodyPr/>
        <a:lstStyle/>
        <a:p>
          <a:endParaRPr lang="en-US"/>
        </a:p>
      </dgm:t>
    </dgm:pt>
    <dgm:pt modelId="{C290EC26-B946-4B2B-9EB5-8AC4035601EA}" type="pres">
      <dgm:prSet presAssocID="{52C96B45-940D-4C0A-9EA2-A62E8EB90451}" presName="node" presStyleLbl="vennNode1" presStyleIdx="2" presStyleCnt="8">
        <dgm:presLayoutVars>
          <dgm:bulletEnabled val="1"/>
        </dgm:presLayoutVars>
      </dgm:prSet>
      <dgm:spPr/>
      <dgm:t>
        <a:bodyPr/>
        <a:lstStyle/>
        <a:p>
          <a:endParaRPr lang="en-US"/>
        </a:p>
      </dgm:t>
    </dgm:pt>
    <dgm:pt modelId="{9F546ED2-9830-47BB-9FA2-5A6CBEB60F3C}" type="pres">
      <dgm:prSet presAssocID="{1DC234D2-6616-431C-87B8-CF76E160730D}" presName="node" presStyleLbl="vennNode1" presStyleIdx="3" presStyleCnt="8">
        <dgm:presLayoutVars>
          <dgm:bulletEnabled val="1"/>
        </dgm:presLayoutVars>
      </dgm:prSet>
      <dgm:spPr/>
      <dgm:t>
        <a:bodyPr/>
        <a:lstStyle/>
        <a:p>
          <a:endParaRPr lang="en-US"/>
        </a:p>
      </dgm:t>
    </dgm:pt>
    <dgm:pt modelId="{3AB185C4-1D4E-4116-BAF8-D49318075F95}" type="pres">
      <dgm:prSet presAssocID="{9900D9B7-9140-4D14-98CE-0790B07E0BAA}" presName="node" presStyleLbl="vennNode1" presStyleIdx="4" presStyleCnt="8">
        <dgm:presLayoutVars>
          <dgm:bulletEnabled val="1"/>
        </dgm:presLayoutVars>
      </dgm:prSet>
      <dgm:spPr/>
      <dgm:t>
        <a:bodyPr/>
        <a:lstStyle/>
        <a:p>
          <a:endParaRPr lang="en-US"/>
        </a:p>
      </dgm:t>
    </dgm:pt>
    <dgm:pt modelId="{EDCCD9A7-CD80-4ED5-A081-A16607486352}" type="pres">
      <dgm:prSet presAssocID="{FDE9C3EB-6F45-4450-82D1-1212872953FF}" presName="node" presStyleLbl="vennNode1" presStyleIdx="5" presStyleCnt="8">
        <dgm:presLayoutVars>
          <dgm:bulletEnabled val="1"/>
        </dgm:presLayoutVars>
      </dgm:prSet>
      <dgm:spPr/>
      <dgm:t>
        <a:bodyPr/>
        <a:lstStyle/>
        <a:p>
          <a:endParaRPr lang="en-US"/>
        </a:p>
      </dgm:t>
    </dgm:pt>
    <dgm:pt modelId="{72399B8A-0074-4188-9DF7-F5FA0ED732FF}" type="pres">
      <dgm:prSet presAssocID="{09E78A5B-02FF-44B1-A3B9-A8642D5BB784}" presName="node" presStyleLbl="vennNode1" presStyleIdx="6" presStyleCnt="8">
        <dgm:presLayoutVars>
          <dgm:bulletEnabled val="1"/>
        </dgm:presLayoutVars>
      </dgm:prSet>
      <dgm:spPr/>
      <dgm:t>
        <a:bodyPr/>
        <a:lstStyle/>
        <a:p>
          <a:endParaRPr lang="en-US"/>
        </a:p>
      </dgm:t>
    </dgm:pt>
    <dgm:pt modelId="{5604DA92-3245-49E2-8CBA-662412A91843}" type="pres">
      <dgm:prSet presAssocID="{903C4636-E9D0-4752-B814-DB06AC771B6D}" presName="node" presStyleLbl="vennNode1" presStyleIdx="7" presStyleCnt="8">
        <dgm:presLayoutVars>
          <dgm:bulletEnabled val="1"/>
        </dgm:presLayoutVars>
      </dgm:prSet>
      <dgm:spPr/>
      <dgm:t>
        <a:bodyPr/>
        <a:lstStyle/>
        <a:p>
          <a:endParaRPr lang="en-US"/>
        </a:p>
      </dgm:t>
    </dgm:pt>
  </dgm:ptLst>
  <dgm:cxnLst>
    <dgm:cxn modelId="{B261C3D2-A050-4F20-A8C5-58298FEB78B6}" type="presOf" srcId="{FDE9C3EB-6F45-4450-82D1-1212872953FF}" destId="{EDCCD9A7-CD80-4ED5-A081-A16607486352}" srcOrd="0" destOrd="0" presId="urn:microsoft.com/office/officeart/2005/8/layout/radial3"/>
    <dgm:cxn modelId="{EA51EB9D-C98E-45A6-ABF6-C524B3E4BE73}" srcId="{E56165BD-7F87-4833-8B4B-31E46E473852}" destId="{09E78A5B-02FF-44B1-A3B9-A8642D5BB784}" srcOrd="5" destOrd="0" parTransId="{4EEC4F68-E677-4D4B-8EB4-7CF063D5C881}" sibTransId="{623208FE-F24C-4E43-A9C4-464345AD1EBB}"/>
    <dgm:cxn modelId="{FF9EC6D0-AE35-4D5A-80D4-63EF042C2EFB}" srcId="{E56165BD-7F87-4833-8B4B-31E46E473852}" destId="{0AF37104-50B0-4814-9ED3-B60D50841243}" srcOrd="0" destOrd="0" parTransId="{7CC29FED-72F5-402B-A79C-DC4AD3C636F4}" sibTransId="{C6EA0721-5CE4-40C2-9DF3-C879989B1C03}"/>
    <dgm:cxn modelId="{9FEAE76C-FE54-4B74-BC5E-BE9156A7E6AF}" srcId="{E56165BD-7F87-4833-8B4B-31E46E473852}" destId="{1DC234D2-6616-431C-87B8-CF76E160730D}" srcOrd="2" destOrd="0" parTransId="{8D6DCC9D-4518-44C1-9CF2-DD1604A9F346}" sibTransId="{677F3D44-1219-4475-B0F4-62F5B43E1C70}"/>
    <dgm:cxn modelId="{46E55338-41E9-4AF3-BDAA-98B20AECB4A4}" type="presOf" srcId="{1DC234D2-6616-431C-87B8-CF76E160730D}" destId="{9F546ED2-9830-47BB-9FA2-5A6CBEB60F3C}" srcOrd="0" destOrd="0" presId="urn:microsoft.com/office/officeart/2005/8/layout/radial3"/>
    <dgm:cxn modelId="{A18A0CBB-7274-4928-A0B0-F500DFACCC7A}" type="presOf" srcId="{9900D9B7-9140-4D14-98CE-0790B07E0BAA}" destId="{3AB185C4-1D4E-4116-BAF8-D49318075F95}" srcOrd="0" destOrd="0" presId="urn:microsoft.com/office/officeart/2005/8/layout/radial3"/>
    <dgm:cxn modelId="{6DBD55C9-A5A7-4F7E-9EBA-FB8B4B22D946}" type="presOf" srcId="{09E78A5B-02FF-44B1-A3B9-A8642D5BB784}" destId="{72399B8A-0074-4188-9DF7-F5FA0ED732FF}" srcOrd="0" destOrd="0" presId="urn:microsoft.com/office/officeart/2005/8/layout/radial3"/>
    <dgm:cxn modelId="{8845D3A1-7919-4713-8DA9-6B0BE3B15FBE}" type="presOf" srcId="{52C96B45-940D-4C0A-9EA2-A62E8EB90451}" destId="{C290EC26-B946-4B2B-9EB5-8AC4035601EA}" srcOrd="0" destOrd="0" presId="urn:microsoft.com/office/officeart/2005/8/layout/radial3"/>
    <dgm:cxn modelId="{A39067A4-4241-4F3D-B450-7859595118C0}" srcId="{E56165BD-7F87-4833-8B4B-31E46E473852}" destId="{52C96B45-940D-4C0A-9EA2-A62E8EB90451}" srcOrd="1" destOrd="0" parTransId="{83BD3A4D-6535-4DC6-97EB-4422BD9FCB12}" sibTransId="{3395413A-8BF4-47F8-B7A6-70ACEF74D852}"/>
    <dgm:cxn modelId="{686F7A3F-4205-4EE2-AAF1-9109906B82B7}" srcId="{77C4B6C4-778F-4466-8EBB-B249F7BAFB0F}" destId="{E56165BD-7F87-4833-8B4B-31E46E473852}" srcOrd="0" destOrd="0" parTransId="{EDD1D947-220D-4A5A-A955-25DEFA0FA5A4}" sibTransId="{EB1A532C-3D13-455F-9D82-828C6B634110}"/>
    <dgm:cxn modelId="{EA94CBA5-F61B-425D-AF27-4DCE65DA26DA}" srcId="{E56165BD-7F87-4833-8B4B-31E46E473852}" destId="{FDE9C3EB-6F45-4450-82D1-1212872953FF}" srcOrd="4" destOrd="0" parTransId="{51C7EB0A-37C0-4822-A193-BD8260FD8F20}" sibTransId="{368CE27A-580E-4B83-AF1B-234CCD11DE5E}"/>
    <dgm:cxn modelId="{DFD60561-2218-4FE9-AFD3-2228AEB4035D}" type="presOf" srcId="{77C4B6C4-778F-4466-8EBB-B249F7BAFB0F}" destId="{F02ED818-77FA-4130-92EF-828EAD749838}" srcOrd="0" destOrd="0" presId="urn:microsoft.com/office/officeart/2005/8/layout/radial3"/>
    <dgm:cxn modelId="{8A1A5AA6-D845-4310-B388-D62359F3228C}" type="presOf" srcId="{E56165BD-7F87-4833-8B4B-31E46E473852}" destId="{6A60F0BC-D33F-4D70-83FC-BD9245980A05}" srcOrd="0" destOrd="0" presId="urn:microsoft.com/office/officeart/2005/8/layout/radial3"/>
    <dgm:cxn modelId="{BB6AB100-0A40-4C7A-B543-B0484EC74908}" type="presOf" srcId="{0AF37104-50B0-4814-9ED3-B60D50841243}" destId="{B69F3910-A823-4B9C-8EC6-1981E3726313}" srcOrd="0" destOrd="0" presId="urn:microsoft.com/office/officeart/2005/8/layout/radial3"/>
    <dgm:cxn modelId="{9132550C-1551-42C5-95C7-5DDA875388C6}" srcId="{E56165BD-7F87-4833-8B4B-31E46E473852}" destId="{903C4636-E9D0-4752-B814-DB06AC771B6D}" srcOrd="6" destOrd="0" parTransId="{E6D440EE-406A-46A7-B684-75B15149EB25}" sibTransId="{83C08335-CB89-4CC2-8AB9-D91984E2D5DE}"/>
    <dgm:cxn modelId="{1A9620EC-34C6-4364-8BF2-EA60C2F47F3E}" type="presOf" srcId="{903C4636-E9D0-4752-B814-DB06AC771B6D}" destId="{5604DA92-3245-49E2-8CBA-662412A91843}" srcOrd="0" destOrd="0" presId="urn:microsoft.com/office/officeart/2005/8/layout/radial3"/>
    <dgm:cxn modelId="{A3143FEB-53B1-4A88-A010-DD4B2E070D5C}" srcId="{E56165BD-7F87-4833-8B4B-31E46E473852}" destId="{9900D9B7-9140-4D14-98CE-0790B07E0BAA}" srcOrd="3" destOrd="0" parTransId="{81DD7453-3C8B-470B-B767-A6671D8D9001}" sibTransId="{3ABAEA37-7EB3-4EE4-8168-10923D6A2D9A}"/>
    <dgm:cxn modelId="{18964153-6DC8-4F6F-9B54-64EC42B60D61}" type="presParOf" srcId="{F02ED818-77FA-4130-92EF-828EAD749838}" destId="{D844C5DC-7255-4E1B-A5E4-3493CA6B1C76}" srcOrd="0" destOrd="0" presId="urn:microsoft.com/office/officeart/2005/8/layout/radial3"/>
    <dgm:cxn modelId="{1AF17E45-C732-4EC5-878A-A11062C4E285}" type="presParOf" srcId="{D844C5DC-7255-4E1B-A5E4-3493CA6B1C76}" destId="{6A60F0BC-D33F-4D70-83FC-BD9245980A05}" srcOrd="0" destOrd="0" presId="urn:microsoft.com/office/officeart/2005/8/layout/radial3"/>
    <dgm:cxn modelId="{647DEB71-E4C5-4E6E-8738-ABCFB581181A}" type="presParOf" srcId="{D844C5DC-7255-4E1B-A5E4-3493CA6B1C76}" destId="{B69F3910-A823-4B9C-8EC6-1981E3726313}" srcOrd="1" destOrd="0" presId="urn:microsoft.com/office/officeart/2005/8/layout/radial3"/>
    <dgm:cxn modelId="{71A0878E-679E-425F-A765-301DE3836F3D}" type="presParOf" srcId="{D844C5DC-7255-4E1B-A5E4-3493CA6B1C76}" destId="{C290EC26-B946-4B2B-9EB5-8AC4035601EA}" srcOrd="2" destOrd="0" presId="urn:microsoft.com/office/officeart/2005/8/layout/radial3"/>
    <dgm:cxn modelId="{4F440DB9-7277-4877-A40C-C25457856622}" type="presParOf" srcId="{D844C5DC-7255-4E1B-A5E4-3493CA6B1C76}" destId="{9F546ED2-9830-47BB-9FA2-5A6CBEB60F3C}" srcOrd="3" destOrd="0" presId="urn:microsoft.com/office/officeart/2005/8/layout/radial3"/>
    <dgm:cxn modelId="{2CDB8267-73DD-4102-B536-5C82CE8624AA}" type="presParOf" srcId="{D844C5DC-7255-4E1B-A5E4-3493CA6B1C76}" destId="{3AB185C4-1D4E-4116-BAF8-D49318075F95}" srcOrd="4" destOrd="0" presId="urn:microsoft.com/office/officeart/2005/8/layout/radial3"/>
    <dgm:cxn modelId="{143BBD76-99A2-4783-A925-53FC8BDF8FCD}" type="presParOf" srcId="{D844C5DC-7255-4E1B-A5E4-3493CA6B1C76}" destId="{EDCCD9A7-CD80-4ED5-A081-A16607486352}" srcOrd="5" destOrd="0" presId="urn:microsoft.com/office/officeart/2005/8/layout/radial3"/>
    <dgm:cxn modelId="{AF45A1EA-8E50-4C14-8E86-B5E960307B92}" type="presParOf" srcId="{D844C5DC-7255-4E1B-A5E4-3493CA6B1C76}" destId="{72399B8A-0074-4188-9DF7-F5FA0ED732FF}" srcOrd="6" destOrd="0" presId="urn:microsoft.com/office/officeart/2005/8/layout/radial3"/>
    <dgm:cxn modelId="{9DFBDA36-B736-4BD7-9C69-96825CA7DE48}" type="presParOf" srcId="{D844C5DC-7255-4E1B-A5E4-3493CA6B1C76}" destId="{5604DA92-3245-49E2-8CBA-662412A91843}" srcOrd="7"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F2085-E932-4040-9155-54B4FE0E80F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029826A-443C-4CC2-AA40-C5F76BCED5B2}" type="pres">
      <dgm:prSet presAssocID="{D75F2085-E932-4040-9155-54B4FE0E80FB}" presName="rootnode" presStyleCnt="0">
        <dgm:presLayoutVars>
          <dgm:chMax/>
          <dgm:chPref/>
          <dgm:dir/>
          <dgm:animLvl val="lvl"/>
        </dgm:presLayoutVars>
      </dgm:prSet>
      <dgm:spPr/>
      <dgm:t>
        <a:bodyPr/>
        <a:lstStyle/>
        <a:p>
          <a:endParaRPr lang="en-US"/>
        </a:p>
      </dgm:t>
    </dgm:pt>
  </dgm:ptLst>
  <dgm:cxnLst>
    <dgm:cxn modelId="{0C36ED9D-FDC9-4805-A1FD-2DD314A213F1}" type="presOf" srcId="{D75F2085-E932-4040-9155-54B4FE0E80FB}" destId="{0029826A-443C-4CC2-AA40-C5F76BCED5B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6BC46-BD78-4F51-B469-AC2B6D2736DC}" type="doc">
      <dgm:prSet loTypeId="urn:microsoft.com/office/officeart/2005/8/layout/equation1" loCatId="process" qsTypeId="urn:microsoft.com/office/officeart/2005/8/quickstyle/simple1" qsCatId="simple" csTypeId="urn:microsoft.com/office/officeart/2005/8/colors/accent1_2" csCatId="accent1" phldr="1"/>
      <dgm:spPr/>
    </dgm:pt>
    <dgm:pt modelId="{0D575EA4-2518-4D70-B41C-760875277ADA}">
      <dgm:prSet phldrT="[Text]"/>
      <dgm:spPr/>
      <dgm:t>
        <a:bodyPr/>
        <a:lstStyle/>
        <a:p>
          <a:r>
            <a:rPr lang="en-US" dirty="0" smtClean="0"/>
            <a:t>Inputs</a:t>
          </a:r>
        </a:p>
        <a:p>
          <a:endParaRPr lang="en-US" dirty="0" smtClean="0"/>
        </a:p>
        <a:p>
          <a:r>
            <a:rPr lang="en-US" dirty="0" smtClean="0"/>
            <a:t>(Academy Resources)</a:t>
          </a:r>
          <a:endParaRPr lang="en-US" dirty="0"/>
        </a:p>
      </dgm:t>
    </dgm:pt>
    <dgm:pt modelId="{FE6DE906-8E54-486A-854A-89108B5A0D81}" type="parTrans" cxnId="{AB9E0BDF-9DE4-4230-BE54-36A249FC81AD}">
      <dgm:prSet/>
      <dgm:spPr/>
      <dgm:t>
        <a:bodyPr/>
        <a:lstStyle/>
        <a:p>
          <a:endParaRPr lang="en-US"/>
        </a:p>
      </dgm:t>
    </dgm:pt>
    <dgm:pt modelId="{D1D929D1-817D-45B5-B092-11600FE0685D}" type="sibTrans" cxnId="{AB9E0BDF-9DE4-4230-BE54-36A249FC81AD}">
      <dgm:prSet/>
      <dgm:spPr/>
      <dgm:t>
        <a:bodyPr/>
        <a:lstStyle/>
        <a:p>
          <a:endParaRPr lang="en-US"/>
        </a:p>
      </dgm:t>
    </dgm:pt>
    <dgm:pt modelId="{73BE43FC-ED49-4CB4-B1E3-AD5DA6E6D87D}">
      <dgm:prSet phldrT="[Text]"/>
      <dgm:spPr/>
      <dgm:t>
        <a:bodyPr/>
        <a:lstStyle/>
        <a:p>
          <a:r>
            <a:rPr lang="en-US" dirty="0" smtClean="0"/>
            <a:t>Outputs</a:t>
          </a:r>
        </a:p>
        <a:p>
          <a:endParaRPr lang="en-US" dirty="0" smtClean="0"/>
        </a:p>
        <a:p>
          <a:r>
            <a:rPr lang="en-US" dirty="0" smtClean="0"/>
            <a:t>(Delivery on Resources)</a:t>
          </a:r>
          <a:endParaRPr lang="en-US" dirty="0"/>
        </a:p>
      </dgm:t>
    </dgm:pt>
    <dgm:pt modelId="{16DD5A0D-8ACE-4089-AAFC-3E20FB4B6FDB}" type="parTrans" cxnId="{7A337BE3-9932-423B-9491-1EC5FADB5A13}">
      <dgm:prSet/>
      <dgm:spPr/>
      <dgm:t>
        <a:bodyPr/>
        <a:lstStyle/>
        <a:p>
          <a:endParaRPr lang="en-US"/>
        </a:p>
      </dgm:t>
    </dgm:pt>
    <dgm:pt modelId="{BA14C684-4730-4866-8400-F9B411298578}" type="sibTrans" cxnId="{7A337BE3-9932-423B-9491-1EC5FADB5A13}">
      <dgm:prSet/>
      <dgm:spPr/>
      <dgm:t>
        <a:bodyPr/>
        <a:lstStyle/>
        <a:p>
          <a:endParaRPr lang="en-US"/>
        </a:p>
      </dgm:t>
    </dgm:pt>
    <dgm:pt modelId="{957A6D96-A23D-4B1E-9BC8-2BE85225F0E2}">
      <dgm:prSet phldrT="[Text]"/>
      <dgm:spPr>
        <a:solidFill>
          <a:srgbClr val="92D050"/>
        </a:solidFill>
      </dgm:spPr>
      <dgm:t>
        <a:bodyPr/>
        <a:lstStyle/>
        <a:p>
          <a:r>
            <a:rPr lang="en-US" dirty="0" smtClean="0"/>
            <a:t>OUTCOMES</a:t>
          </a:r>
        </a:p>
        <a:p>
          <a:endParaRPr lang="en-US" dirty="0" smtClean="0"/>
        </a:p>
      </dgm:t>
    </dgm:pt>
    <dgm:pt modelId="{FE41384D-5DC7-49EE-BED3-AA5C87A8C9B3}" type="parTrans" cxnId="{DE6CED96-099B-45DB-9053-027FB3D11EE4}">
      <dgm:prSet/>
      <dgm:spPr/>
      <dgm:t>
        <a:bodyPr/>
        <a:lstStyle/>
        <a:p>
          <a:endParaRPr lang="en-US"/>
        </a:p>
      </dgm:t>
    </dgm:pt>
    <dgm:pt modelId="{4C3F2629-8051-4812-B54E-8C588A0348D3}" type="sibTrans" cxnId="{DE6CED96-099B-45DB-9053-027FB3D11EE4}">
      <dgm:prSet/>
      <dgm:spPr/>
      <dgm:t>
        <a:bodyPr/>
        <a:lstStyle/>
        <a:p>
          <a:endParaRPr lang="en-US"/>
        </a:p>
      </dgm:t>
    </dgm:pt>
    <dgm:pt modelId="{B0A1FAAD-7E47-4D18-AF34-75ED859C7078}" type="pres">
      <dgm:prSet presAssocID="{06A6BC46-BD78-4F51-B469-AC2B6D2736DC}" presName="linearFlow" presStyleCnt="0">
        <dgm:presLayoutVars>
          <dgm:dir/>
          <dgm:resizeHandles val="exact"/>
        </dgm:presLayoutVars>
      </dgm:prSet>
      <dgm:spPr/>
    </dgm:pt>
    <dgm:pt modelId="{5EF727FF-7086-40B3-A93A-47DF76CAFA20}" type="pres">
      <dgm:prSet presAssocID="{0D575EA4-2518-4D70-B41C-760875277ADA}" presName="node" presStyleLbl="node1" presStyleIdx="0" presStyleCnt="3">
        <dgm:presLayoutVars>
          <dgm:bulletEnabled val="1"/>
        </dgm:presLayoutVars>
      </dgm:prSet>
      <dgm:spPr/>
      <dgm:t>
        <a:bodyPr/>
        <a:lstStyle/>
        <a:p>
          <a:endParaRPr lang="en-US"/>
        </a:p>
      </dgm:t>
    </dgm:pt>
    <dgm:pt modelId="{9D2FE8EE-E2CB-4034-B0B7-D3F1FF247ED0}" type="pres">
      <dgm:prSet presAssocID="{D1D929D1-817D-45B5-B092-11600FE0685D}" presName="spacerL" presStyleCnt="0"/>
      <dgm:spPr/>
    </dgm:pt>
    <dgm:pt modelId="{08444574-9EFA-4A8D-B950-C579D63A7030}" type="pres">
      <dgm:prSet presAssocID="{D1D929D1-817D-45B5-B092-11600FE0685D}" presName="sibTrans" presStyleLbl="sibTrans2D1" presStyleIdx="0" presStyleCnt="2"/>
      <dgm:spPr/>
      <dgm:t>
        <a:bodyPr/>
        <a:lstStyle/>
        <a:p>
          <a:endParaRPr lang="en-US"/>
        </a:p>
      </dgm:t>
    </dgm:pt>
    <dgm:pt modelId="{7A756BF2-AEE0-4FFC-BFB9-5043A56FB0B5}" type="pres">
      <dgm:prSet presAssocID="{D1D929D1-817D-45B5-B092-11600FE0685D}" presName="spacerR" presStyleCnt="0"/>
      <dgm:spPr/>
    </dgm:pt>
    <dgm:pt modelId="{A1854DC4-03B9-48E4-B511-6DBA25C27D6B}" type="pres">
      <dgm:prSet presAssocID="{73BE43FC-ED49-4CB4-B1E3-AD5DA6E6D87D}" presName="node" presStyleLbl="node1" presStyleIdx="1" presStyleCnt="3">
        <dgm:presLayoutVars>
          <dgm:bulletEnabled val="1"/>
        </dgm:presLayoutVars>
      </dgm:prSet>
      <dgm:spPr/>
      <dgm:t>
        <a:bodyPr/>
        <a:lstStyle/>
        <a:p>
          <a:endParaRPr lang="en-US"/>
        </a:p>
      </dgm:t>
    </dgm:pt>
    <dgm:pt modelId="{95990562-88F1-4547-A7AA-15BD71C2078F}" type="pres">
      <dgm:prSet presAssocID="{BA14C684-4730-4866-8400-F9B411298578}" presName="spacerL" presStyleCnt="0"/>
      <dgm:spPr/>
    </dgm:pt>
    <dgm:pt modelId="{A97DC032-A4E9-424B-8202-F7382FBF84B1}" type="pres">
      <dgm:prSet presAssocID="{BA14C684-4730-4866-8400-F9B411298578}" presName="sibTrans" presStyleLbl="sibTrans2D1" presStyleIdx="1" presStyleCnt="2"/>
      <dgm:spPr/>
      <dgm:t>
        <a:bodyPr/>
        <a:lstStyle/>
        <a:p>
          <a:endParaRPr lang="en-US"/>
        </a:p>
      </dgm:t>
    </dgm:pt>
    <dgm:pt modelId="{41487DAF-7621-42F2-9905-D587117434CC}" type="pres">
      <dgm:prSet presAssocID="{BA14C684-4730-4866-8400-F9B411298578}" presName="spacerR" presStyleCnt="0"/>
      <dgm:spPr/>
    </dgm:pt>
    <dgm:pt modelId="{36764CF0-423E-49EA-9802-C43697BB1044}" type="pres">
      <dgm:prSet presAssocID="{957A6D96-A23D-4B1E-9BC8-2BE85225F0E2}" presName="node" presStyleLbl="node1" presStyleIdx="2" presStyleCnt="3" custLinFactNeighborX="930" custLinFactNeighborY="-1398">
        <dgm:presLayoutVars>
          <dgm:bulletEnabled val="1"/>
        </dgm:presLayoutVars>
      </dgm:prSet>
      <dgm:spPr/>
      <dgm:t>
        <a:bodyPr/>
        <a:lstStyle/>
        <a:p>
          <a:endParaRPr lang="en-US"/>
        </a:p>
      </dgm:t>
    </dgm:pt>
  </dgm:ptLst>
  <dgm:cxnLst>
    <dgm:cxn modelId="{AC072260-C9BF-4D2E-8177-C7CE01A95F5F}" type="presOf" srcId="{957A6D96-A23D-4B1E-9BC8-2BE85225F0E2}" destId="{36764CF0-423E-49EA-9802-C43697BB1044}" srcOrd="0" destOrd="0" presId="urn:microsoft.com/office/officeart/2005/8/layout/equation1"/>
    <dgm:cxn modelId="{3B1BDC04-4833-434C-AC59-812173AF7D8E}" type="presOf" srcId="{06A6BC46-BD78-4F51-B469-AC2B6D2736DC}" destId="{B0A1FAAD-7E47-4D18-AF34-75ED859C7078}" srcOrd="0" destOrd="0" presId="urn:microsoft.com/office/officeart/2005/8/layout/equation1"/>
    <dgm:cxn modelId="{A16C3AB9-67C7-4A0B-B165-515D33ED8DA7}" type="presOf" srcId="{0D575EA4-2518-4D70-B41C-760875277ADA}" destId="{5EF727FF-7086-40B3-A93A-47DF76CAFA20}" srcOrd="0" destOrd="0" presId="urn:microsoft.com/office/officeart/2005/8/layout/equation1"/>
    <dgm:cxn modelId="{DE6CED96-099B-45DB-9053-027FB3D11EE4}" srcId="{06A6BC46-BD78-4F51-B469-AC2B6D2736DC}" destId="{957A6D96-A23D-4B1E-9BC8-2BE85225F0E2}" srcOrd="2" destOrd="0" parTransId="{FE41384D-5DC7-49EE-BED3-AA5C87A8C9B3}" sibTransId="{4C3F2629-8051-4812-B54E-8C588A0348D3}"/>
    <dgm:cxn modelId="{3379956C-9D98-41EF-8133-FEB00E266265}" type="presOf" srcId="{D1D929D1-817D-45B5-B092-11600FE0685D}" destId="{08444574-9EFA-4A8D-B950-C579D63A7030}" srcOrd="0" destOrd="0" presId="urn:microsoft.com/office/officeart/2005/8/layout/equation1"/>
    <dgm:cxn modelId="{7A337BE3-9932-423B-9491-1EC5FADB5A13}" srcId="{06A6BC46-BD78-4F51-B469-AC2B6D2736DC}" destId="{73BE43FC-ED49-4CB4-B1E3-AD5DA6E6D87D}" srcOrd="1" destOrd="0" parTransId="{16DD5A0D-8ACE-4089-AAFC-3E20FB4B6FDB}" sibTransId="{BA14C684-4730-4866-8400-F9B411298578}"/>
    <dgm:cxn modelId="{2BE9DB02-6207-456D-948B-94DF4C6BFE10}" type="presOf" srcId="{73BE43FC-ED49-4CB4-B1E3-AD5DA6E6D87D}" destId="{A1854DC4-03B9-48E4-B511-6DBA25C27D6B}" srcOrd="0" destOrd="0" presId="urn:microsoft.com/office/officeart/2005/8/layout/equation1"/>
    <dgm:cxn modelId="{AB9E0BDF-9DE4-4230-BE54-36A249FC81AD}" srcId="{06A6BC46-BD78-4F51-B469-AC2B6D2736DC}" destId="{0D575EA4-2518-4D70-B41C-760875277ADA}" srcOrd="0" destOrd="0" parTransId="{FE6DE906-8E54-486A-854A-89108B5A0D81}" sibTransId="{D1D929D1-817D-45B5-B092-11600FE0685D}"/>
    <dgm:cxn modelId="{3E1760C8-8094-46D5-B832-5EB0C4947AF6}" type="presOf" srcId="{BA14C684-4730-4866-8400-F9B411298578}" destId="{A97DC032-A4E9-424B-8202-F7382FBF84B1}" srcOrd="0" destOrd="0" presId="urn:microsoft.com/office/officeart/2005/8/layout/equation1"/>
    <dgm:cxn modelId="{F74AEAF4-2C71-4435-8E59-C3E39FCC3F64}" type="presParOf" srcId="{B0A1FAAD-7E47-4D18-AF34-75ED859C7078}" destId="{5EF727FF-7086-40B3-A93A-47DF76CAFA20}" srcOrd="0" destOrd="0" presId="urn:microsoft.com/office/officeart/2005/8/layout/equation1"/>
    <dgm:cxn modelId="{35EEB4C3-1947-49EB-857A-370418939193}" type="presParOf" srcId="{B0A1FAAD-7E47-4D18-AF34-75ED859C7078}" destId="{9D2FE8EE-E2CB-4034-B0B7-D3F1FF247ED0}" srcOrd="1" destOrd="0" presId="urn:microsoft.com/office/officeart/2005/8/layout/equation1"/>
    <dgm:cxn modelId="{1FBB3078-EA8F-4925-88BD-46009F04074E}" type="presParOf" srcId="{B0A1FAAD-7E47-4D18-AF34-75ED859C7078}" destId="{08444574-9EFA-4A8D-B950-C579D63A7030}" srcOrd="2" destOrd="0" presId="urn:microsoft.com/office/officeart/2005/8/layout/equation1"/>
    <dgm:cxn modelId="{5C63911A-DE00-475E-BDA4-D9C29FA6FB63}" type="presParOf" srcId="{B0A1FAAD-7E47-4D18-AF34-75ED859C7078}" destId="{7A756BF2-AEE0-4FFC-BFB9-5043A56FB0B5}" srcOrd="3" destOrd="0" presId="urn:microsoft.com/office/officeart/2005/8/layout/equation1"/>
    <dgm:cxn modelId="{0BC48268-CEF6-4961-8027-0FE04707A357}" type="presParOf" srcId="{B0A1FAAD-7E47-4D18-AF34-75ED859C7078}" destId="{A1854DC4-03B9-48E4-B511-6DBA25C27D6B}" srcOrd="4" destOrd="0" presId="urn:microsoft.com/office/officeart/2005/8/layout/equation1"/>
    <dgm:cxn modelId="{796C8A8C-B654-4142-848D-D2F687AC1487}" type="presParOf" srcId="{B0A1FAAD-7E47-4D18-AF34-75ED859C7078}" destId="{95990562-88F1-4547-A7AA-15BD71C2078F}" srcOrd="5" destOrd="0" presId="urn:microsoft.com/office/officeart/2005/8/layout/equation1"/>
    <dgm:cxn modelId="{A893D295-A76F-4800-8102-5BC0C6F0AFDF}" type="presParOf" srcId="{B0A1FAAD-7E47-4D18-AF34-75ED859C7078}" destId="{A97DC032-A4E9-424B-8202-F7382FBF84B1}" srcOrd="6" destOrd="0" presId="urn:microsoft.com/office/officeart/2005/8/layout/equation1"/>
    <dgm:cxn modelId="{B392D6F8-C2E6-44B8-BE8B-9681BB735D0D}" type="presParOf" srcId="{B0A1FAAD-7E47-4D18-AF34-75ED859C7078}" destId="{41487DAF-7621-42F2-9905-D587117434CC}" srcOrd="7" destOrd="0" presId="urn:microsoft.com/office/officeart/2005/8/layout/equation1"/>
    <dgm:cxn modelId="{C5B21483-ECC7-4138-8C45-257D5F1BE0F1}" type="presParOf" srcId="{B0A1FAAD-7E47-4D18-AF34-75ED859C7078}" destId="{36764CF0-423E-49EA-9802-C43697BB1044}"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730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73075"/>
          </a:xfrm>
          <a:prstGeom prst="rect">
            <a:avLst/>
          </a:prstGeom>
        </p:spPr>
        <p:txBody>
          <a:bodyPr vert="horz" lIns="91440" tIns="45720" rIns="91440" bIns="45720" rtlCol="0"/>
          <a:lstStyle>
            <a:lvl1pPr algn="r">
              <a:defRPr sz="1200"/>
            </a:lvl1pPr>
          </a:lstStyle>
          <a:p>
            <a:fld id="{CC5C210E-3C0B-4BEF-B64B-0B26499B6317}" type="datetimeFigureOut">
              <a:rPr lang="en-US" smtClean="0"/>
              <a:t>2/2/2018</a:t>
            </a:fld>
            <a:endParaRPr lang="en-US" dirty="0"/>
          </a:p>
        </p:txBody>
      </p:sp>
      <p:sp>
        <p:nvSpPr>
          <p:cNvPr id="4" name="Footer Placeholder 3"/>
          <p:cNvSpPr>
            <a:spLocks noGrp="1"/>
          </p:cNvSpPr>
          <p:nvPr>
            <p:ph type="ftr" sz="quarter" idx="2"/>
          </p:nvPr>
        </p:nvSpPr>
        <p:spPr>
          <a:xfrm>
            <a:off x="0" y="8951913"/>
            <a:ext cx="3067050" cy="4730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951913"/>
            <a:ext cx="3067050" cy="473075"/>
          </a:xfrm>
          <a:prstGeom prst="rect">
            <a:avLst/>
          </a:prstGeom>
        </p:spPr>
        <p:txBody>
          <a:bodyPr vert="horz" lIns="91440" tIns="45720" rIns="91440" bIns="45720" rtlCol="0" anchor="b"/>
          <a:lstStyle>
            <a:lvl1pPr algn="r">
              <a:defRPr sz="1200"/>
            </a:lvl1pPr>
          </a:lstStyle>
          <a:p>
            <a:fld id="{15A6D5FF-EC8F-413F-B1DC-62BBABD6D180}" type="slidenum">
              <a:rPr lang="en-US" smtClean="0"/>
              <a:t>‹#›</a:t>
            </a:fld>
            <a:endParaRPr lang="en-US" dirty="0"/>
          </a:p>
        </p:txBody>
      </p:sp>
    </p:spTree>
    <p:extLst>
      <p:ext uri="{BB962C8B-B14F-4D97-AF65-F5344CB8AC3E}">
        <p14:creationId xmlns:p14="http://schemas.microsoft.com/office/powerpoint/2010/main" val="346446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2886"/>
          </a:xfrm>
          <a:prstGeom prst="rect">
            <a:avLst/>
          </a:prstGeom>
        </p:spPr>
        <p:txBody>
          <a:bodyPr vert="horz" lIns="94293" tIns="47146" rIns="94293" bIns="47146" rtlCol="0"/>
          <a:lstStyle>
            <a:lvl1pPr algn="l">
              <a:defRPr sz="1200"/>
            </a:lvl1pPr>
          </a:lstStyle>
          <a:p>
            <a:endParaRPr lang="en-US" dirty="0"/>
          </a:p>
        </p:txBody>
      </p:sp>
      <p:sp>
        <p:nvSpPr>
          <p:cNvPr id="3" name="Date Placeholder 2"/>
          <p:cNvSpPr>
            <a:spLocks noGrp="1"/>
          </p:cNvSpPr>
          <p:nvPr>
            <p:ph type="dt" idx="1"/>
          </p:nvPr>
        </p:nvSpPr>
        <p:spPr>
          <a:xfrm>
            <a:off x="4008705" y="0"/>
            <a:ext cx="3066733" cy="472886"/>
          </a:xfrm>
          <a:prstGeom prst="rect">
            <a:avLst/>
          </a:prstGeom>
        </p:spPr>
        <p:txBody>
          <a:bodyPr vert="horz" lIns="94293" tIns="47146" rIns="94293" bIns="47146" rtlCol="0"/>
          <a:lstStyle>
            <a:lvl1pPr algn="r">
              <a:defRPr sz="1200"/>
            </a:lvl1pPr>
          </a:lstStyle>
          <a:p>
            <a:fld id="{EC13577B-6902-467D-A26C-08A0DD5E4E03}" type="datetimeFigureOut">
              <a:rPr lang="en-US" smtClean="0"/>
              <a:t>2/2/2018</a:t>
            </a:fld>
            <a:endParaRPr lang="en-US" dirty="0"/>
          </a:p>
        </p:txBody>
      </p:sp>
      <p:sp>
        <p:nvSpPr>
          <p:cNvPr id="4" name="Slide Image Placeholder 3"/>
          <p:cNvSpPr>
            <a:spLocks noGrp="1" noRot="1" noChangeAspect="1"/>
          </p:cNvSpPr>
          <p:nvPr>
            <p:ph type="sldImg" idx="2"/>
          </p:nvPr>
        </p:nvSpPr>
        <p:spPr>
          <a:xfrm>
            <a:off x="711200" y="1177925"/>
            <a:ext cx="5654675" cy="3181350"/>
          </a:xfrm>
          <a:prstGeom prst="rect">
            <a:avLst/>
          </a:prstGeom>
          <a:noFill/>
          <a:ln w="12700">
            <a:solidFill>
              <a:prstClr val="black"/>
            </a:solidFill>
          </a:ln>
        </p:spPr>
        <p:txBody>
          <a:bodyPr vert="horz" lIns="94293" tIns="47146" rIns="94293" bIns="47146" rtlCol="0" anchor="ctr"/>
          <a:lstStyle/>
          <a:p>
            <a:endParaRPr lang="en-US" dirty="0"/>
          </a:p>
        </p:txBody>
      </p:sp>
      <p:sp>
        <p:nvSpPr>
          <p:cNvPr id="5" name="Notes Placeholder 4"/>
          <p:cNvSpPr>
            <a:spLocks noGrp="1"/>
          </p:cNvSpPr>
          <p:nvPr>
            <p:ph type="body" sz="quarter" idx="3"/>
          </p:nvPr>
        </p:nvSpPr>
        <p:spPr>
          <a:xfrm>
            <a:off x="707708" y="4535775"/>
            <a:ext cx="5661660" cy="3711089"/>
          </a:xfrm>
          <a:prstGeom prst="rect">
            <a:avLst/>
          </a:prstGeom>
        </p:spPr>
        <p:txBody>
          <a:bodyPr vert="horz" lIns="94293" tIns="47146" rIns="94293" bIns="471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2103"/>
            <a:ext cx="3066733" cy="472885"/>
          </a:xfrm>
          <a:prstGeom prst="rect">
            <a:avLst/>
          </a:prstGeom>
        </p:spPr>
        <p:txBody>
          <a:bodyPr vert="horz" lIns="94293" tIns="47146" rIns="94293" bIns="471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52103"/>
            <a:ext cx="3066733" cy="472885"/>
          </a:xfrm>
          <a:prstGeom prst="rect">
            <a:avLst/>
          </a:prstGeom>
        </p:spPr>
        <p:txBody>
          <a:bodyPr vert="horz" lIns="94293" tIns="47146" rIns="94293" bIns="47146"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05273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to the right information, we must first understand, structurally, the relationship between the Board and the ESP</a:t>
            </a:r>
          </a:p>
          <a:p>
            <a:r>
              <a:rPr lang="en-US" dirty="0" smtClean="0"/>
              <a:t>FDIA has HIRED</a:t>
            </a:r>
            <a:r>
              <a:rPr lang="en-US" baseline="0" dirty="0" smtClean="0"/>
              <a:t> HHG to provide certain educational services as outlined in the executed management agreement; it is expected, then, that HHG will resource the academy with qualified people and quality “materials;” HHG is further expected to deliver on those resources = outputs; the Board, then, is generally interested in the outcomes/those changes/impact(s) based on the effectiveness of the inputs and outputs – the right information, then, for the Board is results – HHG should be reporting on results of their inputs and outputs; the authorizer, too, is interested in results . . . The Board should be interested in the inputs and outputs to the extent that they impact the outcomes/results . . . If the Academy is not producing the desired results, conversation, then, should center around the inputs/outputs; otherwise, inputs and outputs are the responsibility of HHG NOT the Board . . . </a:t>
            </a:r>
          </a:p>
          <a:p>
            <a:r>
              <a:rPr lang="en-US" baseline="0" dirty="0" smtClean="0"/>
              <a:t>All of the impacted and interested parties I showed, previously, are interested in outcomes/results .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108666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Wise Questions – print template and have available for reference (for me).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60098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these documents can be found within your charter performance contract; FSU’s contracts also contain some of FSU’s relevant “oversight” policies and resolutions and a Schedule 8 – Information available to public (see handout)</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98341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key components of getting to the right information . . . Academics,</a:t>
            </a:r>
            <a:r>
              <a:rPr lang="en-US" baseline="0" dirty="0" smtClean="0"/>
              <a:t> Fiscal Operations and Business Operations</a:t>
            </a:r>
          </a:p>
          <a:p>
            <a:endParaRPr lang="en-US" baseline="0" dirty="0" smtClean="0"/>
          </a:p>
          <a:p>
            <a:r>
              <a:rPr lang="en-US" baseline="0" dirty="0" smtClean="0"/>
              <a:t>Answers to wise questions surrounding these topics should be supported by accurate, relevant and “visual” detail – not too much, not too little .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239383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3902325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operations have both a</a:t>
            </a:r>
            <a:r>
              <a:rPr lang="en-US" baseline="0" dirty="0" smtClean="0"/>
              <a:t> fiscal and academic impact . . . While the Board has delegated the responsibility for operations to HHG, the Board has not abdicated its authority, as granted through the enabling legislation . . . while, as we discussed prior, the Board should not bog itself down in operational detail, it should have a sense of what is going into (resources) and coming out of the Academy (outputs) to the extent they the academics and finances are affected . . . The overall results of HHG’s performance can and should be addressed through a formal evaluation tool (refer to the one I provided in June)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252166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221683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148587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20435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932000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1137931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2428381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381610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58533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185119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this for attendees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342631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24919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2015 brief session with FSU</a:t>
            </a:r>
            <a:r>
              <a:rPr lang="en-US" baseline="0" dirty="0" smtClean="0"/>
              <a:t> – presented this slide (in a little different format) .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44355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2015 brief session with FSU</a:t>
            </a:r>
            <a:r>
              <a:rPr lang="en-US" baseline="0" dirty="0" smtClean="0"/>
              <a:t> – presented this slide (in a little different format) .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354484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2015 brief session with FSU</a:t>
            </a:r>
            <a:r>
              <a:rPr lang="en-US" baseline="0" dirty="0" smtClean="0"/>
              <a:t> – presented this slide (in a little different format) .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243776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this for attendees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205586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7207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23873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50327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481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8726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5103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7034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2628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1513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990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3755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142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0" name="Rectangle 9"/>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9209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8943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6790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41512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2359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2">
                <a:lumMod val="75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EEBAAA-29B5-4AF5-BC5F-7E580C29002D}" type="datetimeFigureOut">
              <a:rPr lang="en-US" smtClean="0"/>
              <a:t>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3800221472"/>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288" y="116642"/>
            <a:ext cx="11819322" cy="3761295"/>
          </a:xfrm>
        </p:spPr>
        <p:txBody>
          <a:bodyPr/>
          <a:lstStyle/>
          <a:p>
            <a:pPr algn="ctr"/>
            <a:r>
              <a:rPr lang="en-US" sz="3300" b="1" i="1" dirty="0" smtClean="0"/>
              <a:t>Communicating:  Ensuring Vision Integrity through Effective Communication</a:t>
            </a:r>
            <a:br>
              <a:rPr lang="en-US" sz="3300" b="1" i="1" dirty="0" smtClean="0"/>
            </a:br>
            <a:r>
              <a:rPr lang="en-US" sz="3200" b="1" i="1" dirty="0" smtClean="0"/>
              <a:t/>
            </a:r>
            <a:br>
              <a:rPr lang="en-US" sz="3200" b="1" i="1" dirty="0" smtClean="0"/>
            </a:br>
            <a:r>
              <a:rPr lang="en-US" sz="3200" b="1" i="1" dirty="0" smtClean="0"/>
              <a:t/>
            </a:r>
            <a:br>
              <a:rPr lang="en-US" sz="3200" b="1" i="1" dirty="0" smtClean="0"/>
            </a:br>
            <a:r>
              <a:rPr lang="en-US" sz="3200" b="1" i="1" dirty="0" smtClean="0"/>
              <a:t/>
            </a:r>
            <a:br>
              <a:rPr lang="en-US" sz="3200" b="1" i="1" dirty="0" smtClean="0"/>
            </a:br>
            <a:endParaRPr lang="en-US" sz="3200" i="1" dirty="0"/>
          </a:p>
        </p:txBody>
      </p:sp>
      <p:sp>
        <p:nvSpPr>
          <p:cNvPr id="9" name="TextBox 8"/>
          <p:cNvSpPr txBox="1"/>
          <p:nvPr/>
        </p:nvSpPr>
        <p:spPr>
          <a:xfrm>
            <a:off x="0" y="5097787"/>
            <a:ext cx="6802570" cy="646331"/>
          </a:xfrm>
          <a:prstGeom prst="rect">
            <a:avLst/>
          </a:prstGeom>
          <a:noFill/>
        </p:spPr>
        <p:txBody>
          <a:bodyPr wrap="square" rtlCol="0">
            <a:spAutoFit/>
          </a:bodyPr>
          <a:lstStyle/>
          <a:p>
            <a:r>
              <a:rPr lang="en-US" sz="1200" i="1" dirty="0" smtClean="0">
                <a:solidFill>
                  <a:schemeClr val="bg1"/>
                </a:solidFill>
              </a:rPr>
              <a:t>Presenter:  		Angela Irwin</a:t>
            </a:r>
          </a:p>
          <a:p>
            <a:r>
              <a:rPr lang="en-US" sz="1200" i="1" dirty="0">
                <a:solidFill>
                  <a:schemeClr val="bg1"/>
                </a:solidFill>
              </a:rPr>
              <a:t>	</a:t>
            </a:r>
            <a:r>
              <a:rPr lang="en-US" sz="1200" i="1" dirty="0" smtClean="0">
                <a:solidFill>
                  <a:schemeClr val="bg1"/>
                </a:solidFill>
              </a:rPr>
              <a:t>	President</a:t>
            </a:r>
          </a:p>
          <a:p>
            <a:r>
              <a:rPr lang="en-US" sz="1200" i="1" dirty="0">
                <a:solidFill>
                  <a:schemeClr val="bg1"/>
                </a:solidFill>
              </a:rPr>
              <a:t>	</a:t>
            </a:r>
            <a:r>
              <a:rPr lang="en-US" sz="1200" i="1" dirty="0" smtClean="0">
                <a:solidFill>
                  <a:schemeClr val="bg1"/>
                </a:solidFill>
              </a:rPr>
              <a:t>	AirWin Educational Services, LLC </a:t>
            </a:r>
            <a:endParaRPr lang="en-US" sz="1200" i="1" dirty="0">
              <a:solidFill>
                <a:schemeClr val="bg1"/>
              </a:solidFill>
            </a:endParaRPr>
          </a:p>
        </p:txBody>
      </p:sp>
      <p:sp>
        <p:nvSpPr>
          <p:cNvPr id="11" name="TextBox 10"/>
          <p:cNvSpPr txBox="1"/>
          <p:nvPr/>
        </p:nvSpPr>
        <p:spPr>
          <a:xfrm>
            <a:off x="2202484" y="3647104"/>
            <a:ext cx="7788925" cy="461665"/>
          </a:xfrm>
          <a:prstGeom prst="rect">
            <a:avLst/>
          </a:prstGeom>
          <a:noFill/>
        </p:spPr>
        <p:txBody>
          <a:bodyPr wrap="square" rtlCol="0">
            <a:spAutoFit/>
          </a:bodyPr>
          <a:lstStyle/>
          <a:p>
            <a:pPr algn="ctr"/>
            <a:r>
              <a:rPr lang="en-US" sz="2400" dirty="0" smtClean="0"/>
              <a:t>2017/2018 Webinar Series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112" y="2228644"/>
            <a:ext cx="6897671" cy="1041637"/>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1800" dirty="0">
              <a:solidFill>
                <a:srgbClr val="DD462F"/>
              </a:solidFill>
            </a:endParaRPr>
          </a:p>
        </p:txBody>
      </p:sp>
      <p:sp>
        <p:nvSpPr>
          <p:cNvPr id="7" name="TextBox 6"/>
          <p:cNvSpPr txBox="1"/>
          <p:nvPr/>
        </p:nvSpPr>
        <p:spPr>
          <a:xfrm>
            <a:off x="6496050" y="2743200"/>
            <a:ext cx="5695950" cy="1938992"/>
          </a:xfrm>
          <a:prstGeom prst="rect">
            <a:avLst/>
          </a:prstGeom>
          <a:noFill/>
        </p:spPr>
        <p:txBody>
          <a:bodyPr wrap="square" rtlCol="0">
            <a:spAutoFit/>
          </a:bodyPr>
          <a:lstStyle/>
          <a:p>
            <a:pPr algn="ctr"/>
            <a:r>
              <a:rPr lang="en-US" sz="6000" dirty="0" smtClean="0"/>
              <a:t>The Right Information</a:t>
            </a:r>
            <a:endParaRPr lang="en-US" sz="6000" dirty="0"/>
          </a:p>
        </p:txBody>
      </p:sp>
    </p:spTree>
    <p:extLst>
      <p:ext uri="{BB962C8B-B14F-4D97-AF65-F5344CB8AC3E}">
        <p14:creationId xmlns:p14="http://schemas.microsoft.com/office/powerpoint/2010/main" val="1998955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340817682"/>
              </p:ext>
            </p:extLst>
          </p:nvPr>
        </p:nvGraphicFramePr>
        <p:xfrm>
          <a:off x="419807" y="1904881"/>
          <a:ext cx="11456376" cy="473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p:nvPr>
        </p:nvSpPr>
        <p:spPr>
          <a:xfrm>
            <a:off x="0" y="0"/>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Information:  Structure</a:t>
            </a:r>
            <a:endParaRPr lang="en-US" sz="2800" dirty="0"/>
          </a:p>
        </p:txBody>
      </p:sp>
      <p:graphicFrame>
        <p:nvGraphicFramePr>
          <p:cNvPr id="2" name="Diagram 1"/>
          <p:cNvGraphicFramePr/>
          <p:nvPr>
            <p:extLst>
              <p:ext uri="{D42A27DB-BD31-4B8C-83A1-F6EECF244321}">
                <p14:modId xmlns:p14="http://schemas.microsoft.com/office/powerpoint/2010/main" val="995471773"/>
              </p:ext>
            </p:extLst>
          </p:nvPr>
        </p:nvGraphicFramePr>
        <p:xfrm>
          <a:off x="879513" y="563492"/>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Bent-Up Arrow 7"/>
          <p:cNvSpPr/>
          <p:nvPr/>
        </p:nvSpPr>
        <p:spPr>
          <a:xfrm rot="5400000">
            <a:off x="8086381" y="4087260"/>
            <a:ext cx="1104135" cy="12889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207043" y="4456577"/>
            <a:ext cx="2377193" cy="1200329"/>
          </a:xfrm>
          <a:prstGeom prst="rect">
            <a:avLst/>
          </a:prstGeom>
          <a:noFill/>
        </p:spPr>
        <p:txBody>
          <a:bodyPr wrap="square" rtlCol="0">
            <a:spAutoFit/>
          </a:bodyPr>
          <a:lstStyle/>
          <a:p>
            <a:r>
              <a:rPr lang="en-US" dirty="0" smtClean="0"/>
              <a:t>Impacts/changes based on effectiveness of inputs and outputs</a:t>
            </a:r>
            <a:endParaRPr lang="en-US" dirty="0"/>
          </a:p>
        </p:txBody>
      </p:sp>
    </p:spTree>
    <p:extLst>
      <p:ext uri="{BB962C8B-B14F-4D97-AF65-F5344CB8AC3E}">
        <p14:creationId xmlns:p14="http://schemas.microsoft.com/office/powerpoint/2010/main" val="73890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25"/>
          <p:cNvSpPr/>
          <p:nvPr/>
        </p:nvSpPr>
        <p:spPr>
          <a:xfrm>
            <a:off x="8103550" y="1816375"/>
            <a:ext cx="2751271" cy="18841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Callout 24"/>
          <p:cNvSpPr/>
          <p:nvPr/>
        </p:nvSpPr>
        <p:spPr>
          <a:xfrm>
            <a:off x="758283" y="1389089"/>
            <a:ext cx="2776251" cy="200994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11" y="3293767"/>
            <a:ext cx="5505917" cy="3564233"/>
          </a:xfrm>
          <a:prstGeom prst="rect">
            <a:avLst/>
          </a:prstGeom>
        </p:spPr>
      </p:pic>
      <p:sp>
        <p:nvSpPr>
          <p:cNvPr id="20" name="Title 1"/>
          <p:cNvSpPr>
            <a:spLocks noGrp="1"/>
          </p:cNvSpPr>
          <p:nvPr/>
        </p:nvSpPr>
        <p:spPr>
          <a:xfrm>
            <a:off x="0" y="-83380"/>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Information:  Exchanging Questions</a:t>
            </a:r>
            <a:endParaRPr lang="en-US" sz="2800"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550" y="3665599"/>
            <a:ext cx="3004330" cy="3031098"/>
          </a:xfrm>
          <a:prstGeom prst="rect">
            <a:avLst/>
          </a:prstGeom>
        </p:spPr>
      </p:pic>
      <p:pic>
        <p:nvPicPr>
          <p:cNvPr id="1026" name="Picture 2" descr="Image result for communicatio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58" y="1413570"/>
            <a:ext cx="28575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ommunication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965" y="1729739"/>
            <a:ext cx="2857500"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5557690" y="4550090"/>
            <a:ext cx="2545860" cy="788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Board</a:t>
            </a:r>
            <a:endParaRPr lang="en-US" dirty="0"/>
          </a:p>
        </p:txBody>
      </p:sp>
      <p:sp>
        <p:nvSpPr>
          <p:cNvPr id="5" name="Left Arrow 4"/>
          <p:cNvSpPr/>
          <p:nvPr/>
        </p:nvSpPr>
        <p:spPr>
          <a:xfrm>
            <a:off x="5560740" y="5438438"/>
            <a:ext cx="2542810" cy="8262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ESP</a:t>
            </a:r>
            <a:endParaRPr lang="en-US" dirty="0"/>
          </a:p>
        </p:txBody>
      </p:sp>
    </p:spTree>
    <p:extLst>
      <p:ext uri="{BB962C8B-B14F-4D97-AF65-F5344CB8AC3E}">
        <p14:creationId xmlns:p14="http://schemas.microsoft.com/office/powerpoint/2010/main" val="416938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4" name="TextBox 3"/>
          <p:cNvSpPr txBox="1"/>
          <p:nvPr/>
        </p:nvSpPr>
        <p:spPr>
          <a:xfrm>
            <a:off x="664302" y="1641513"/>
            <a:ext cx="10884665"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Standard legal documents:</a:t>
            </a:r>
          </a:p>
          <a:p>
            <a:pPr marL="742950" lvl="1" indent="-285750">
              <a:buFont typeface="Arial" panose="020B0604020202020204" pitchFamily="34" charset="0"/>
              <a:buChar char="•"/>
            </a:pPr>
            <a:r>
              <a:rPr lang="en-US" dirty="0" smtClean="0"/>
              <a:t>Terms and conditions</a:t>
            </a:r>
          </a:p>
          <a:p>
            <a:pPr marL="742950" lvl="1" indent="-285750">
              <a:buFont typeface="Arial" panose="020B0604020202020204" pitchFamily="34" charset="0"/>
              <a:buChar char="•"/>
            </a:pPr>
            <a:r>
              <a:rPr lang="en-US" dirty="0" smtClean="0"/>
              <a:t>Bylaws</a:t>
            </a:r>
          </a:p>
          <a:p>
            <a:pPr marL="742950" lvl="1" indent="-285750">
              <a:buFont typeface="Arial" panose="020B0604020202020204" pitchFamily="34" charset="0"/>
              <a:buChar char="•"/>
            </a:pPr>
            <a:r>
              <a:rPr lang="en-US" dirty="0" smtClean="0"/>
              <a:t>Articles of Incorporation</a:t>
            </a:r>
          </a:p>
          <a:p>
            <a:pPr marL="742950" lvl="1" indent="-285750">
              <a:buFont typeface="Arial" panose="020B0604020202020204" pitchFamily="34" charset="0"/>
              <a:buChar char="•"/>
            </a:pPr>
            <a:r>
              <a:rPr lang="en-US" dirty="0" smtClean="0"/>
              <a:t>Fiscal Agent Agreement</a:t>
            </a:r>
          </a:p>
          <a:p>
            <a:pPr marL="742950" lvl="1" indent="-285750">
              <a:buFont typeface="Arial" panose="020B0604020202020204" pitchFamily="34" charset="0"/>
              <a:buChar char="•"/>
            </a:pPr>
            <a:r>
              <a:rPr lang="en-US" dirty="0" smtClean="0"/>
              <a:t>Oversight Agreement</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Accompanying schedules:</a:t>
            </a:r>
          </a:p>
          <a:p>
            <a:pPr marL="742950" lvl="1" indent="-285750">
              <a:buFont typeface="Arial" panose="020B0604020202020204" pitchFamily="34" charset="0"/>
              <a:buChar char="•"/>
            </a:pPr>
            <a:r>
              <a:rPr lang="en-US" dirty="0" smtClean="0"/>
              <a:t>Staff responsibilities – (Schedule 5)</a:t>
            </a:r>
          </a:p>
          <a:p>
            <a:pPr marL="742950" lvl="1" indent="-285750">
              <a:buFont typeface="Arial" panose="020B0604020202020204" pitchFamily="34" charset="0"/>
              <a:buChar char="•"/>
            </a:pPr>
            <a:r>
              <a:rPr lang="en-US" dirty="0" smtClean="0"/>
              <a:t>Physical plant description – (Schedule 6)</a:t>
            </a:r>
          </a:p>
          <a:p>
            <a:pPr marL="742950" lvl="1" indent="-285750">
              <a:buFont typeface="Arial" panose="020B0604020202020204" pitchFamily="34" charset="0"/>
              <a:buChar char="•"/>
            </a:pPr>
            <a:r>
              <a:rPr lang="en-US" dirty="0" smtClean="0"/>
              <a:t>Governance structure – (Schedule 7a)</a:t>
            </a:r>
          </a:p>
          <a:p>
            <a:pPr marL="742950" lvl="1" indent="-285750">
              <a:buFont typeface="Arial" panose="020B0604020202020204" pitchFamily="34" charset="0"/>
              <a:buChar char="•"/>
            </a:pPr>
            <a:r>
              <a:rPr lang="en-US" dirty="0" smtClean="0"/>
              <a:t>Educational goals and related measures – (Schedule 7b)</a:t>
            </a:r>
          </a:p>
          <a:p>
            <a:pPr marL="742950" lvl="1" indent="-285750">
              <a:buFont typeface="Arial" panose="020B0604020202020204" pitchFamily="34" charset="0"/>
              <a:buChar char="•"/>
            </a:pPr>
            <a:r>
              <a:rPr lang="en-US" dirty="0" smtClean="0"/>
              <a:t>Curriculum – (Schedule 7c)</a:t>
            </a:r>
          </a:p>
          <a:p>
            <a:pPr marL="742950" lvl="1" indent="-285750">
              <a:buFont typeface="Arial" panose="020B0604020202020204" pitchFamily="34" charset="0"/>
              <a:buChar char="•"/>
            </a:pPr>
            <a:r>
              <a:rPr lang="en-US" dirty="0" smtClean="0"/>
              <a:t>Methods of pupil assessment – (Schedule 7d)</a:t>
            </a:r>
          </a:p>
          <a:p>
            <a:pPr marL="742950" lvl="1" indent="-285750">
              <a:buFont typeface="Arial" panose="020B0604020202020204" pitchFamily="34" charset="0"/>
              <a:buChar char="•"/>
            </a:pPr>
            <a:r>
              <a:rPr lang="en-US" dirty="0" smtClean="0"/>
              <a:t>Admission policy and criteria – (Schedule 7e)</a:t>
            </a:r>
          </a:p>
          <a:p>
            <a:pPr marL="742950" lvl="1" indent="-285750">
              <a:buFont typeface="Arial" panose="020B0604020202020204" pitchFamily="34" charset="0"/>
              <a:buChar char="•"/>
            </a:pPr>
            <a:r>
              <a:rPr lang="en-US" dirty="0" smtClean="0"/>
              <a:t>Public Notice of Enrollment Procedures – (Schedule 7f)</a:t>
            </a:r>
          </a:p>
          <a:p>
            <a:pPr marL="742950" lvl="1" indent="-285750">
              <a:buFont typeface="Arial" panose="020B0604020202020204" pitchFamily="34" charset="0"/>
              <a:buChar char="•"/>
            </a:pPr>
            <a:r>
              <a:rPr lang="en-US" dirty="0" smtClean="0"/>
              <a:t>School calendar and day schedule – (Schedule 7g)</a:t>
            </a:r>
          </a:p>
          <a:p>
            <a:pPr marL="742950" lvl="1" indent="-285750">
              <a:buFont typeface="Arial" panose="020B0604020202020204" pitchFamily="34" charset="0"/>
              <a:buChar char="•"/>
            </a:pPr>
            <a:r>
              <a:rPr lang="en-US" dirty="0" smtClean="0"/>
              <a:t>Age and grade range of pupils – (Schedule 7h)</a:t>
            </a:r>
          </a:p>
          <a:p>
            <a:pPr lvl="1"/>
            <a:endParaRPr lang="en-US" dirty="0" smtClean="0"/>
          </a:p>
        </p:txBody>
      </p:sp>
      <p:sp>
        <p:nvSpPr>
          <p:cNvPr id="6" name="Title 1"/>
          <p:cNvSpPr txBox="1">
            <a:spLocks/>
          </p:cNvSpPr>
          <p:nvPr/>
        </p:nvSpPr>
        <p:spPr>
          <a:xfrm>
            <a:off x="0" y="0"/>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smtClean="0"/>
              <a:t>Communicating:  Ensuring Vision Integrity through Effective Communication</a:t>
            </a:r>
            <a:br>
              <a:rPr lang="en-US" sz="3000" b="1" dirty="0" smtClean="0"/>
            </a:br>
            <a:r>
              <a:rPr lang="en-US" sz="2800" dirty="0" smtClean="0"/>
              <a:t>The Right Information:  The Charter Performance Contract</a:t>
            </a:r>
            <a:endParaRPr lang="en-US" sz="2800" dirty="0"/>
          </a:p>
        </p:txBody>
      </p:sp>
      <p:pic>
        <p:nvPicPr>
          <p:cNvPr id="7" name="Picture 6"/>
          <p:cNvPicPr/>
          <p:nvPr/>
        </p:nvPicPr>
        <p:blipFill rotWithShape="1">
          <a:blip r:embed="rId3"/>
          <a:srcRect l="25641" t="21368" r="25000" b="7692"/>
          <a:stretch/>
        </p:blipFill>
        <p:spPr bwMode="auto">
          <a:xfrm>
            <a:off x="7978613" y="2126256"/>
            <a:ext cx="3214524" cy="3888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906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8" name="TextBox 7"/>
          <p:cNvSpPr txBox="1"/>
          <p:nvPr/>
        </p:nvSpPr>
        <p:spPr>
          <a:xfrm>
            <a:off x="247650" y="1397345"/>
            <a:ext cx="11363325" cy="923330"/>
          </a:xfrm>
          <a:prstGeom prst="rect">
            <a:avLst/>
          </a:prstGeom>
          <a:noFill/>
        </p:spPr>
        <p:txBody>
          <a:bodyPr wrap="square" rtlCol="0">
            <a:spAutoFit/>
          </a:bodyPr>
          <a:lstStyle/>
          <a:p>
            <a:endParaRPr lang="en-US" dirty="0" smtClean="0"/>
          </a:p>
          <a:p>
            <a:pPr marL="0" lvl="1"/>
            <a:endParaRPr lang="en-US" dirty="0" smtClean="0"/>
          </a:p>
          <a:p>
            <a:pPr marL="0" lvl="1"/>
            <a:r>
              <a:rPr lang="en-US" dirty="0"/>
              <a:t>		       			</a:t>
            </a:r>
          </a:p>
        </p:txBody>
      </p:sp>
      <p:pic>
        <p:nvPicPr>
          <p:cNvPr id="2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535" y="4417961"/>
            <a:ext cx="2247441" cy="24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 name="Chart 20"/>
          <p:cNvGraphicFramePr>
            <a:graphicFrameLocks/>
          </p:cNvGraphicFramePr>
          <p:nvPr>
            <p:extLst>
              <p:ext uri="{D42A27DB-BD31-4B8C-83A1-F6EECF244321}">
                <p14:modId xmlns:p14="http://schemas.microsoft.com/office/powerpoint/2010/main" val="1317239418"/>
              </p:ext>
            </p:extLst>
          </p:nvPr>
        </p:nvGraphicFramePr>
        <p:xfrm>
          <a:off x="177481" y="1364713"/>
          <a:ext cx="3845775" cy="2777541"/>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p:cNvSpPr>
            <a:spLocks noGrp="1"/>
          </p:cNvSpPr>
          <p:nvPr/>
        </p:nvSpPr>
        <p:spPr>
          <a:xfrm>
            <a:off x="71595" y="-47400"/>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Information:  School Academics</a:t>
            </a:r>
            <a:endParaRPr lang="en-US" sz="2800" dirty="0"/>
          </a:p>
        </p:txBody>
      </p:sp>
      <p:pic>
        <p:nvPicPr>
          <p:cNvPr id="41" name="Picture 40"/>
          <p:cNvPicPr/>
          <p:nvPr/>
        </p:nvPicPr>
        <p:blipFill rotWithShape="1">
          <a:blip r:embed="rId5"/>
          <a:srcRect l="34615" t="28204" r="20833" b="17949"/>
          <a:stretch/>
        </p:blipFill>
        <p:spPr bwMode="auto">
          <a:xfrm>
            <a:off x="5713550" y="4417960"/>
            <a:ext cx="3367162" cy="240083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763570" y="4110183"/>
            <a:ext cx="3527248" cy="307777"/>
          </a:xfrm>
          <a:prstGeom prst="rect">
            <a:avLst/>
          </a:prstGeom>
          <a:noFill/>
        </p:spPr>
        <p:txBody>
          <a:bodyPr wrap="square" rtlCol="0">
            <a:spAutoFit/>
          </a:bodyPr>
          <a:lstStyle/>
          <a:p>
            <a:pPr algn="ctr"/>
            <a:r>
              <a:rPr lang="en-US" sz="1400" dirty="0" smtClean="0"/>
              <a:t>Achievement and Growth</a:t>
            </a:r>
            <a:endParaRPr lang="en-US" sz="1400" dirty="0"/>
          </a:p>
        </p:txBody>
      </p:sp>
      <p:graphicFrame>
        <p:nvGraphicFramePr>
          <p:cNvPr id="19" name="Chart 18"/>
          <p:cNvGraphicFramePr>
            <a:graphicFrameLocks/>
          </p:cNvGraphicFramePr>
          <p:nvPr>
            <p:extLst>
              <p:ext uri="{D42A27DB-BD31-4B8C-83A1-F6EECF244321}">
                <p14:modId xmlns:p14="http://schemas.microsoft.com/office/powerpoint/2010/main" val="3701406983"/>
              </p:ext>
            </p:extLst>
          </p:nvPr>
        </p:nvGraphicFramePr>
        <p:xfrm>
          <a:off x="6436210" y="138499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6307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0484" y="1706944"/>
            <a:ext cx="11363325" cy="923330"/>
          </a:xfrm>
          <a:prstGeom prst="rect">
            <a:avLst/>
          </a:prstGeom>
          <a:noFill/>
        </p:spPr>
        <p:txBody>
          <a:bodyPr wrap="square" rtlCol="0">
            <a:spAutoFit/>
          </a:bodyPr>
          <a:lstStyle/>
          <a:p>
            <a:endParaRPr lang="en-US" dirty="0" smtClean="0"/>
          </a:p>
          <a:p>
            <a:pPr marL="0" lvl="1"/>
            <a:endParaRPr lang="en-US" dirty="0" smtClean="0"/>
          </a:p>
          <a:p>
            <a:pPr marL="0" lvl="1"/>
            <a:r>
              <a:rPr lang="en-US" dirty="0"/>
              <a:t>		       			</a:t>
            </a:r>
          </a:p>
        </p:txBody>
      </p:sp>
      <p:sp>
        <p:nvSpPr>
          <p:cNvPr id="10" name="Rectangle 91"/>
          <p:cNvSpPr>
            <a:spLocks noChangeArrowheads="1"/>
          </p:cNvSpPr>
          <p:nvPr/>
        </p:nvSpPr>
        <p:spPr bwMode="auto">
          <a:xfrm>
            <a:off x="5452792" y="1107580"/>
            <a:ext cx="66335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159"/>
          <p:cNvSpPr>
            <a:spLocks noChangeArrowheads="1"/>
          </p:cNvSpPr>
          <p:nvPr/>
        </p:nvSpPr>
        <p:spPr bwMode="auto">
          <a:xfrm>
            <a:off x="5452792" y="1210837"/>
            <a:ext cx="66335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Title 1"/>
          <p:cNvSpPr>
            <a:spLocks noGrp="1"/>
          </p:cNvSpPr>
          <p:nvPr/>
        </p:nvSpPr>
        <p:spPr>
          <a:xfrm>
            <a:off x="-85591" y="-47204"/>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Information:  Fiscal Operations</a:t>
            </a:r>
            <a:endParaRPr lang="en-US" sz="2800" dirty="0"/>
          </a:p>
        </p:txBody>
      </p:sp>
      <p:pic>
        <p:nvPicPr>
          <p:cNvPr id="74" name="Picture 73"/>
          <p:cNvPicPr/>
          <p:nvPr/>
        </p:nvPicPr>
        <p:blipFill rotWithShape="1">
          <a:blip r:embed="rId3"/>
          <a:srcRect l="34776" t="12820" r="20673" b="9117"/>
          <a:stretch/>
        </p:blipFill>
        <p:spPr bwMode="auto">
          <a:xfrm>
            <a:off x="5772956" y="1918398"/>
            <a:ext cx="5993175" cy="4237004"/>
          </a:xfrm>
          <a:prstGeom prst="rect">
            <a:avLst/>
          </a:prstGeom>
          <a:ln>
            <a:noFill/>
          </a:ln>
          <a:extLst>
            <a:ext uri="{53640926-AAD7-44D8-BBD7-CCE9431645EC}">
              <a14:shadowObscured xmlns:a14="http://schemas.microsoft.com/office/drawing/2010/main"/>
            </a:ext>
          </a:extLst>
        </p:spPr>
      </p:pic>
      <p:graphicFrame>
        <p:nvGraphicFramePr>
          <p:cNvPr id="21" name="Chart 20"/>
          <p:cNvGraphicFramePr>
            <a:graphicFrameLocks/>
          </p:cNvGraphicFramePr>
          <p:nvPr>
            <p:extLst>
              <p:ext uri="{D42A27DB-BD31-4B8C-83A1-F6EECF244321}">
                <p14:modId xmlns:p14="http://schemas.microsoft.com/office/powerpoint/2010/main" val="2556219614"/>
              </p:ext>
            </p:extLst>
          </p:nvPr>
        </p:nvGraphicFramePr>
        <p:xfrm>
          <a:off x="459638" y="1564780"/>
          <a:ext cx="3845775" cy="277754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712146" y="1564780"/>
            <a:ext cx="4260654" cy="307777"/>
          </a:xfrm>
          <a:prstGeom prst="rect">
            <a:avLst/>
          </a:prstGeom>
          <a:noFill/>
        </p:spPr>
        <p:txBody>
          <a:bodyPr wrap="square" rtlCol="0">
            <a:spAutoFit/>
          </a:bodyPr>
          <a:lstStyle/>
          <a:p>
            <a:pPr algn="ctr"/>
            <a:r>
              <a:rPr lang="en-US" sz="1400" dirty="0" smtClean="0"/>
              <a:t>Financial Breakdowns</a:t>
            </a:r>
            <a:endParaRPr lang="en-US" sz="1400" dirty="0"/>
          </a:p>
        </p:txBody>
      </p:sp>
      <p:graphicFrame>
        <p:nvGraphicFramePr>
          <p:cNvPr id="19" name="Chart 18"/>
          <p:cNvGraphicFramePr>
            <a:graphicFrameLocks/>
          </p:cNvGraphicFramePr>
          <p:nvPr>
            <p:extLst>
              <p:ext uri="{D42A27DB-BD31-4B8C-83A1-F6EECF244321}">
                <p14:modId xmlns:p14="http://schemas.microsoft.com/office/powerpoint/2010/main" val="3430285727"/>
              </p:ext>
            </p:extLst>
          </p:nvPr>
        </p:nvGraphicFramePr>
        <p:xfrm>
          <a:off x="218501" y="426077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327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10" name="Rectangle 91"/>
          <p:cNvSpPr>
            <a:spLocks noChangeArrowheads="1"/>
          </p:cNvSpPr>
          <p:nvPr/>
        </p:nvSpPr>
        <p:spPr bwMode="auto">
          <a:xfrm>
            <a:off x="5452792" y="1107580"/>
            <a:ext cx="66335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Rectangle 159"/>
          <p:cNvSpPr>
            <a:spLocks noChangeArrowheads="1"/>
          </p:cNvSpPr>
          <p:nvPr/>
        </p:nvSpPr>
        <p:spPr bwMode="auto">
          <a:xfrm>
            <a:off x="5452792" y="1210837"/>
            <a:ext cx="66335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r>
            <a:br>
              <a:rPr kumimoji="0" 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itle 1"/>
          <p:cNvSpPr>
            <a:spLocks noGrp="1"/>
          </p:cNvSpPr>
          <p:nvPr/>
        </p:nvSpPr>
        <p:spPr>
          <a:xfrm>
            <a:off x="0" y="-64350"/>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Information:  Business Operations</a:t>
            </a:r>
            <a:endParaRPr lang="en-US" sz="2800" dirty="0"/>
          </a:p>
        </p:txBody>
      </p:sp>
      <p:sp>
        <p:nvSpPr>
          <p:cNvPr id="2" name="TextBox 1"/>
          <p:cNvSpPr txBox="1"/>
          <p:nvPr/>
        </p:nvSpPr>
        <p:spPr>
          <a:xfrm>
            <a:off x="7689774" y="2046445"/>
            <a:ext cx="3194891" cy="369332"/>
          </a:xfrm>
          <a:prstGeom prst="rect">
            <a:avLst/>
          </a:prstGeom>
          <a:noFill/>
        </p:spPr>
        <p:txBody>
          <a:bodyPr wrap="square" rtlCol="0">
            <a:spAutoFit/>
          </a:bodyPr>
          <a:lstStyle/>
          <a:p>
            <a:endParaRPr lang="en-US" i="1" dirty="0"/>
          </a:p>
        </p:txBody>
      </p:sp>
      <p:grpSp>
        <p:nvGrpSpPr>
          <p:cNvPr id="14" name="Group 13"/>
          <p:cNvGrpSpPr/>
          <p:nvPr/>
        </p:nvGrpSpPr>
        <p:grpSpPr>
          <a:xfrm>
            <a:off x="902580" y="1830843"/>
            <a:ext cx="1811734" cy="1811734"/>
            <a:chOff x="1366" y="1803466"/>
            <a:chExt cx="1811734" cy="1811734"/>
          </a:xfrm>
        </p:grpSpPr>
        <p:sp>
          <p:nvSpPr>
            <p:cNvPr id="15" name="Oval 14"/>
            <p:cNvSpPr/>
            <p:nvPr/>
          </p:nvSpPr>
          <p:spPr>
            <a:xfrm>
              <a:off x="1366"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266688"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Inputs</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(Academy Resources)</a:t>
              </a:r>
              <a:endParaRPr lang="en-US" sz="1600" kern="1200" dirty="0"/>
            </a:p>
          </p:txBody>
        </p:sp>
      </p:grpSp>
      <p:grpSp>
        <p:nvGrpSpPr>
          <p:cNvPr id="17" name="Group 16"/>
          <p:cNvGrpSpPr/>
          <p:nvPr/>
        </p:nvGrpSpPr>
        <p:grpSpPr>
          <a:xfrm>
            <a:off x="2947965" y="2106279"/>
            <a:ext cx="1050805" cy="1050805"/>
            <a:chOff x="1960214" y="2183930"/>
            <a:chExt cx="1050805" cy="1050805"/>
          </a:xfrm>
        </p:grpSpPr>
        <p:sp>
          <p:nvSpPr>
            <p:cNvPr id="18" name="Plus 17"/>
            <p:cNvSpPr/>
            <p:nvPr/>
          </p:nvSpPr>
          <p:spPr>
            <a:xfrm>
              <a:off x="1960214" y="2183930"/>
              <a:ext cx="1050805" cy="105080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Plus 4"/>
            <p:cNvSpPr/>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20" name="Group 19"/>
          <p:cNvGrpSpPr/>
          <p:nvPr/>
        </p:nvGrpSpPr>
        <p:grpSpPr>
          <a:xfrm>
            <a:off x="4238065" y="1830843"/>
            <a:ext cx="1811734" cy="1811734"/>
            <a:chOff x="3158132" y="1803466"/>
            <a:chExt cx="1811734" cy="1811734"/>
          </a:xfrm>
        </p:grpSpPr>
        <p:sp>
          <p:nvSpPr>
            <p:cNvPr id="21" name="Oval 20"/>
            <p:cNvSpPr/>
            <p:nvPr/>
          </p:nvSpPr>
          <p:spPr>
            <a:xfrm>
              <a:off x="3158132" y="1803466"/>
              <a:ext cx="1811734" cy="181173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3423454" y="2068788"/>
              <a:ext cx="1281090" cy="1281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Outputs</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(Delivery on Resources)</a:t>
              </a:r>
              <a:endParaRPr lang="en-US" sz="1600" kern="1200" dirty="0"/>
            </a:p>
          </p:txBody>
        </p:sp>
      </p:grpSp>
      <p:sp>
        <p:nvSpPr>
          <p:cNvPr id="4" name="TextBox 3"/>
          <p:cNvSpPr txBox="1"/>
          <p:nvPr/>
        </p:nvSpPr>
        <p:spPr>
          <a:xfrm>
            <a:off x="6943904" y="1710998"/>
            <a:ext cx="5248096" cy="3139321"/>
          </a:xfrm>
          <a:prstGeom prst="rect">
            <a:avLst/>
          </a:prstGeom>
          <a:noFill/>
        </p:spPr>
        <p:txBody>
          <a:bodyPr wrap="square" rtlCol="0">
            <a:spAutoFit/>
          </a:bodyPr>
          <a:lstStyle/>
          <a:p>
            <a:pPr algn="ctr"/>
            <a:r>
              <a:rPr lang="en-US" b="1" i="1" dirty="0" smtClean="0"/>
              <a:t> </a:t>
            </a:r>
          </a:p>
          <a:p>
            <a:pPr marL="285750" indent="-285750">
              <a:buFont typeface="Wingdings" panose="05000000000000000000" pitchFamily="2" charset="2"/>
              <a:buChar char="ü"/>
            </a:pPr>
            <a:r>
              <a:rPr lang="en-US" dirty="0" smtClean="0"/>
              <a:t>Staff</a:t>
            </a:r>
          </a:p>
          <a:p>
            <a:pPr marL="285750" indent="-285750">
              <a:buFont typeface="Wingdings" panose="05000000000000000000" pitchFamily="2" charset="2"/>
              <a:buChar char="ü"/>
            </a:pPr>
            <a:r>
              <a:rPr lang="en-US" dirty="0" smtClean="0"/>
              <a:t>Facilities</a:t>
            </a:r>
          </a:p>
          <a:p>
            <a:pPr marL="285750" indent="-285750">
              <a:buFont typeface="Wingdings" panose="05000000000000000000" pitchFamily="2" charset="2"/>
              <a:buChar char="ü"/>
            </a:pPr>
            <a:r>
              <a:rPr lang="en-US" dirty="0" smtClean="0"/>
              <a:t>Educational Program</a:t>
            </a:r>
          </a:p>
          <a:p>
            <a:pPr marL="285750" indent="-285750">
              <a:buFont typeface="Wingdings" panose="05000000000000000000" pitchFamily="2" charset="2"/>
              <a:buChar char="ü"/>
            </a:pPr>
            <a:r>
              <a:rPr lang="en-US" dirty="0" smtClean="0"/>
              <a:t>Technology</a:t>
            </a:r>
          </a:p>
          <a:p>
            <a:pPr marL="285750" indent="-285750">
              <a:buFont typeface="Wingdings" panose="05000000000000000000" pitchFamily="2" charset="2"/>
              <a:buChar char="ü"/>
            </a:pPr>
            <a:r>
              <a:rPr lang="en-US" dirty="0" smtClean="0"/>
              <a:t>Food Service</a:t>
            </a:r>
          </a:p>
          <a:p>
            <a:pPr marL="285750" indent="-285750">
              <a:buFont typeface="Wingdings" panose="05000000000000000000" pitchFamily="2" charset="2"/>
              <a:buChar char="ü"/>
            </a:pPr>
            <a:r>
              <a:rPr lang="en-US" dirty="0" smtClean="0"/>
              <a:t>Special Education</a:t>
            </a:r>
          </a:p>
          <a:p>
            <a:pPr marL="285750" indent="-285750">
              <a:buFont typeface="Wingdings" panose="05000000000000000000" pitchFamily="2" charset="2"/>
              <a:buChar char="ü"/>
            </a:pPr>
            <a:r>
              <a:rPr lang="en-US" dirty="0" smtClean="0"/>
              <a:t>Extra Curricular Activities</a:t>
            </a:r>
          </a:p>
          <a:p>
            <a:pPr marL="285750" indent="-285750">
              <a:buFont typeface="Wingdings" panose="05000000000000000000" pitchFamily="2" charset="2"/>
              <a:buChar char="ü"/>
            </a:pPr>
            <a:r>
              <a:rPr lang="en-US" dirty="0" smtClean="0"/>
              <a:t>Compliance Services</a:t>
            </a:r>
          </a:p>
          <a:p>
            <a:endParaRPr lang="en-US" dirty="0" smtClean="0"/>
          </a:p>
          <a:p>
            <a:endParaRPr lang="en-US" dirty="0"/>
          </a:p>
        </p:txBody>
      </p:sp>
      <p:cxnSp>
        <p:nvCxnSpPr>
          <p:cNvPr id="6" name="Straight Connector 5"/>
          <p:cNvCxnSpPr/>
          <p:nvPr/>
        </p:nvCxnSpPr>
        <p:spPr>
          <a:xfrm>
            <a:off x="2003047" y="3666394"/>
            <a:ext cx="1534520" cy="216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9" idx="0"/>
          </p:cNvCxnSpPr>
          <p:nvPr/>
        </p:nvCxnSpPr>
        <p:spPr>
          <a:xfrm flipH="1">
            <a:off x="3958400" y="3642577"/>
            <a:ext cx="976530" cy="220915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590" y="5851735"/>
            <a:ext cx="3093620" cy="369332"/>
          </a:xfrm>
          <a:prstGeom prst="rect">
            <a:avLst/>
          </a:prstGeom>
          <a:noFill/>
        </p:spPr>
        <p:txBody>
          <a:bodyPr wrap="square" rtlCol="0">
            <a:spAutoFit/>
          </a:bodyPr>
          <a:lstStyle/>
          <a:p>
            <a:r>
              <a:rPr lang="en-US" dirty="0" smtClean="0"/>
              <a:t>Management Agreement</a:t>
            </a:r>
            <a:endParaRPr lang="en-US" dirty="0"/>
          </a:p>
        </p:txBody>
      </p:sp>
    </p:spTree>
    <p:extLst>
      <p:ext uri="{BB962C8B-B14F-4D97-AF65-F5344CB8AC3E}">
        <p14:creationId xmlns:p14="http://schemas.microsoft.com/office/powerpoint/2010/main" val="209060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1800" dirty="0">
              <a:solidFill>
                <a:srgbClr val="DD462F"/>
              </a:solidFill>
            </a:endParaRPr>
          </a:p>
        </p:txBody>
      </p:sp>
      <p:sp>
        <p:nvSpPr>
          <p:cNvPr id="7" name="TextBox 6"/>
          <p:cNvSpPr txBox="1"/>
          <p:nvPr/>
        </p:nvSpPr>
        <p:spPr>
          <a:xfrm>
            <a:off x="6496050" y="2743200"/>
            <a:ext cx="5695950" cy="1015663"/>
          </a:xfrm>
          <a:prstGeom prst="rect">
            <a:avLst/>
          </a:prstGeom>
          <a:noFill/>
        </p:spPr>
        <p:txBody>
          <a:bodyPr wrap="square" rtlCol="0">
            <a:spAutoFit/>
          </a:bodyPr>
          <a:lstStyle/>
          <a:p>
            <a:pPr algn="ctr"/>
            <a:r>
              <a:rPr lang="en-US" sz="6000" dirty="0" smtClean="0"/>
              <a:t>The Right Time</a:t>
            </a:r>
            <a:endParaRPr lang="en-US" sz="6000" dirty="0"/>
          </a:p>
        </p:txBody>
      </p:sp>
    </p:spTree>
    <p:extLst>
      <p:ext uri="{BB962C8B-B14F-4D97-AF65-F5344CB8AC3E}">
        <p14:creationId xmlns:p14="http://schemas.microsoft.com/office/powerpoint/2010/main" val="358323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2" name="TextBox 1"/>
          <p:cNvSpPr txBox="1"/>
          <p:nvPr/>
        </p:nvSpPr>
        <p:spPr>
          <a:xfrm>
            <a:off x="571977" y="1993341"/>
            <a:ext cx="11082969" cy="646331"/>
          </a:xfrm>
          <a:prstGeom prst="rect">
            <a:avLst/>
          </a:prstGeom>
          <a:noFill/>
        </p:spPr>
        <p:txBody>
          <a:bodyPr wrap="square" rtlCol="0">
            <a:spAutoFit/>
          </a:bodyPr>
          <a:lstStyle/>
          <a:p>
            <a:endParaRPr lang="en-US" dirty="0" smtClean="0"/>
          </a:p>
          <a:p>
            <a:pPr marL="171450" lvl="1"/>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215" y="1608463"/>
            <a:ext cx="6852491" cy="5039851"/>
          </a:xfrm>
          <a:prstGeom prst="rect">
            <a:avLst/>
          </a:prstGeom>
          <a:solidFill>
            <a:schemeClr val="accent1"/>
          </a:solidFill>
        </p:spPr>
      </p:pic>
      <p:sp>
        <p:nvSpPr>
          <p:cNvPr id="8" name="Title 1"/>
          <p:cNvSpPr>
            <a:spLocks noGrp="1"/>
          </p:cNvSpPr>
          <p:nvPr/>
        </p:nvSpPr>
        <p:spPr>
          <a:xfrm>
            <a:off x="177481" y="-36217"/>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Time</a:t>
            </a:r>
            <a:endParaRPr lang="en-US" sz="2800" dirty="0"/>
          </a:p>
        </p:txBody>
      </p:sp>
    </p:spTree>
    <p:extLst>
      <p:ext uri="{BB962C8B-B14F-4D97-AF65-F5344CB8AC3E}">
        <p14:creationId xmlns:p14="http://schemas.microsoft.com/office/powerpoint/2010/main" val="900823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pPr marL="0" indent="0">
              <a:buNone/>
            </a:pPr>
            <a:endParaRPr lang="en-US" dirty="0" smtClean="0"/>
          </a:p>
          <a:p>
            <a:pPr marL="0" indent="0">
              <a:buNone/>
            </a:pPr>
            <a:endParaRPr lang="en-US" dirty="0"/>
          </a:p>
        </p:txBody>
      </p:sp>
      <p:sp>
        <p:nvSpPr>
          <p:cNvPr id="7" name="Title 1"/>
          <p:cNvSpPr>
            <a:spLocks noGrp="1"/>
          </p:cNvSpPr>
          <p:nvPr/>
        </p:nvSpPr>
        <p:spPr>
          <a:xfrm>
            <a:off x="177481" y="-36217"/>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Time:  Timing Considerations</a:t>
            </a:r>
            <a:endParaRPr lang="en-US" sz="2800" dirty="0"/>
          </a:p>
        </p:txBody>
      </p:sp>
      <p:sp>
        <p:nvSpPr>
          <p:cNvPr id="4" name="TextBox 3"/>
          <p:cNvSpPr txBox="1"/>
          <p:nvPr/>
        </p:nvSpPr>
        <p:spPr>
          <a:xfrm>
            <a:off x="330507" y="1505041"/>
            <a:ext cx="10807547" cy="4524315"/>
          </a:xfrm>
          <a:prstGeom prst="rect">
            <a:avLst/>
          </a:prstGeom>
          <a:noFill/>
        </p:spPr>
        <p:txBody>
          <a:bodyPr wrap="square" rtlCol="0">
            <a:spAutoFit/>
          </a:bodyPr>
          <a:lstStyle/>
          <a:p>
            <a:r>
              <a:rPr lang="en-US" dirty="0" smtClean="0"/>
              <a:t>General Timing “Events” for Discussion:</a:t>
            </a:r>
          </a:p>
          <a:p>
            <a:endParaRPr lang="en-US" dirty="0"/>
          </a:p>
          <a:p>
            <a:pPr marL="285750" indent="-285750">
              <a:buFont typeface="Wingdings" panose="05000000000000000000" pitchFamily="2" charset="2"/>
              <a:buChar char="ü"/>
            </a:pPr>
            <a:r>
              <a:rPr lang="en-US" dirty="0" smtClean="0"/>
              <a:t>Student assessments (September/October (Fall); January/February (Winter); April/May (Spring – MAP and M-Step))</a:t>
            </a:r>
          </a:p>
          <a:p>
            <a:endParaRPr lang="en-US" dirty="0" smtClean="0"/>
          </a:p>
          <a:p>
            <a:pPr marL="285750" indent="-285750">
              <a:buFont typeface="Wingdings" panose="05000000000000000000" pitchFamily="2" charset="2"/>
              <a:buChar char="ü"/>
            </a:pPr>
            <a:r>
              <a:rPr lang="en-US" dirty="0" smtClean="0"/>
              <a:t>Application and enrollment period</a:t>
            </a:r>
          </a:p>
          <a:p>
            <a:endParaRPr lang="en-US" dirty="0" smtClean="0"/>
          </a:p>
          <a:p>
            <a:pPr marL="285750" indent="-285750">
              <a:buFont typeface="Wingdings" panose="05000000000000000000" pitchFamily="2" charset="2"/>
              <a:buChar char="ü"/>
            </a:pPr>
            <a:r>
              <a:rPr lang="en-US" dirty="0" smtClean="0"/>
              <a:t>Student enrollment counts and supplemental counts (1</a:t>
            </a:r>
            <a:r>
              <a:rPr lang="en-US" baseline="30000" dirty="0" smtClean="0"/>
              <a:t>st</a:t>
            </a:r>
            <a:r>
              <a:rPr lang="en-US" dirty="0"/>
              <a:t> </a:t>
            </a:r>
            <a:r>
              <a:rPr lang="en-US" dirty="0" smtClean="0"/>
              <a:t>Wednesday in October; 2</a:t>
            </a:r>
            <a:r>
              <a:rPr lang="en-US" baseline="30000" dirty="0" smtClean="0"/>
              <a:t>nd</a:t>
            </a:r>
            <a:r>
              <a:rPr lang="en-US" dirty="0" smtClean="0"/>
              <a:t> Wednesday in February)</a:t>
            </a:r>
          </a:p>
          <a:p>
            <a:endParaRPr lang="en-US" dirty="0" smtClean="0"/>
          </a:p>
          <a:p>
            <a:pPr marL="285750" indent="-285750">
              <a:buFont typeface="Wingdings" panose="05000000000000000000" pitchFamily="2" charset="2"/>
              <a:buChar char="ü"/>
            </a:pPr>
            <a:r>
              <a:rPr lang="en-US" dirty="0" smtClean="0"/>
              <a:t>Board member candidate nomination(s)/authorizer governing board meetings</a:t>
            </a:r>
          </a:p>
          <a:p>
            <a:endParaRPr lang="en-US" dirty="0" smtClean="0"/>
          </a:p>
          <a:p>
            <a:pPr marL="285750" indent="-285750">
              <a:buFont typeface="Wingdings" panose="05000000000000000000" pitchFamily="2" charset="2"/>
              <a:buChar char="ü"/>
            </a:pPr>
            <a:r>
              <a:rPr lang="en-US" dirty="0" smtClean="0"/>
              <a:t>Annual Education Report (mid-October typical deadline for presentation to the public)</a:t>
            </a:r>
          </a:p>
          <a:p>
            <a:endParaRPr lang="en-US" dirty="0" smtClean="0"/>
          </a:p>
          <a:p>
            <a:pPr marL="285750" indent="-285750">
              <a:buFont typeface="Wingdings" panose="05000000000000000000" pitchFamily="2" charset="2"/>
              <a:buChar char="ü"/>
            </a:pPr>
            <a:r>
              <a:rPr lang="en-US" dirty="0" smtClean="0"/>
              <a:t>Financial information (by June 30</a:t>
            </a:r>
            <a:r>
              <a:rPr lang="en-US" baseline="30000" dirty="0" smtClean="0"/>
              <a:t>th</a:t>
            </a:r>
            <a:r>
              <a:rPr lang="en-US" dirty="0" smtClean="0"/>
              <a:t>, budget adoption and public hearing on budget)</a:t>
            </a:r>
          </a:p>
          <a:p>
            <a:endParaRPr lang="en-US" dirty="0" smtClean="0"/>
          </a:p>
        </p:txBody>
      </p:sp>
    </p:spTree>
    <p:extLst>
      <p:ext uri="{BB962C8B-B14F-4D97-AF65-F5344CB8AC3E}">
        <p14:creationId xmlns:p14="http://schemas.microsoft.com/office/powerpoint/2010/main" val="89221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7" name="Title 1"/>
          <p:cNvSpPr>
            <a:spLocks noGrp="1"/>
          </p:cNvSpPr>
          <p:nvPr>
            <p:ph type="title"/>
          </p:nvPr>
        </p:nvSpPr>
        <p:spPr>
          <a:xfrm>
            <a:off x="0" y="15571"/>
            <a:ext cx="12191999" cy="1400530"/>
          </a:xfrm>
        </p:spPr>
        <p:txBody>
          <a:bodyPr/>
          <a:lstStyle/>
          <a:p>
            <a:pPr algn="ctr"/>
            <a:r>
              <a:rPr lang="en-US" sz="3000" b="1" dirty="0" smtClean="0"/>
              <a:t>Communicating:  Ensuring Vision Integrity through Effective Communication</a:t>
            </a:r>
            <a:br>
              <a:rPr lang="en-US" sz="3000" b="1" dirty="0" smtClean="0"/>
            </a:br>
            <a:r>
              <a:rPr lang="en-US" sz="2800" dirty="0" smtClean="0"/>
              <a:t>Effective Communication Defined</a:t>
            </a:r>
            <a:endParaRPr lang="en-US" sz="2800" dirty="0"/>
          </a:p>
        </p:txBody>
      </p:sp>
      <p:sp>
        <p:nvSpPr>
          <p:cNvPr id="9" name="TextBox 8"/>
          <p:cNvSpPr txBox="1"/>
          <p:nvPr/>
        </p:nvSpPr>
        <p:spPr>
          <a:xfrm>
            <a:off x="638979" y="1845759"/>
            <a:ext cx="11204154" cy="2616101"/>
          </a:xfrm>
          <a:prstGeom prst="rect">
            <a:avLst/>
          </a:prstGeom>
          <a:noFill/>
        </p:spPr>
        <p:txBody>
          <a:bodyPr wrap="square" rtlCol="0">
            <a:spAutoFit/>
          </a:bodyPr>
          <a:lstStyle/>
          <a:p>
            <a:pPr algn="ctr"/>
            <a:r>
              <a:rPr lang="en-US" sz="2800" b="1" dirty="0" smtClean="0"/>
              <a:t>What Does It Mean to Communicate Effectively? </a:t>
            </a:r>
          </a:p>
          <a:p>
            <a:pPr algn="ctr"/>
            <a:r>
              <a:rPr lang="en-US" sz="2800" b="1" dirty="0" smtClean="0"/>
              <a:t> </a:t>
            </a:r>
          </a:p>
          <a:p>
            <a:r>
              <a:rPr lang="en-US" i="1" dirty="0" smtClean="0"/>
              <a:t>Effective communication is about sharing with </a:t>
            </a:r>
            <a:r>
              <a:rPr lang="en-US" i="1" dirty="0" smtClean="0">
                <a:solidFill>
                  <a:srgbClr val="FF0000"/>
                </a:solidFill>
              </a:rPr>
              <a:t>the right people</a:t>
            </a:r>
            <a:r>
              <a:rPr lang="en-US" i="1" dirty="0" smtClean="0"/>
              <a:t>, </a:t>
            </a:r>
            <a:r>
              <a:rPr lang="en-US" i="1" dirty="0" smtClean="0">
                <a:solidFill>
                  <a:srgbClr val="FF0000"/>
                </a:solidFill>
              </a:rPr>
              <a:t>the right information </a:t>
            </a:r>
            <a:r>
              <a:rPr lang="en-US" i="1" dirty="0" smtClean="0"/>
              <a:t>at </a:t>
            </a:r>
            <a:r>
              <a:rPr lang="en-US" i="1" dirty="0" smtClean="0">
                <a:solidFill>
                  <a:srgbClr val="FF0000"/>
                </a:solidFill>
              </a:rPr>
              <a:t>the right time.</a:t>
            </a:r>
          </a:p>
          <a:p>
            <a:endParaRPr lang="en-US" dirty="0" smtClean="0"/>
          </a:p>
          <a:p>
            <a:pPr marL="742950" lvl="1" indent="-285750">
              <a:buFont typeface="Arial" panose="020B0604020202020204" pitchFamily="34" charset="0"/>
              <a:buChar char="•"/>
            </a:pPr>
            <a:r>
              <a:rPr lang="en-US" dirty="0" smtClean="0"/>
              <a:t>Who are the right people?</a:t>
            </a:r>
          </a:p>
          <a:p>
            <a:pPr marL="742950" lvl="1" indent="-285750">
              <a:buFont typeface="Arial" panose="020B0604020202020204" pitchFamily="34" charset="0"/>
              <a:buChar char="•"/>
            </a:pPr>
            <a:r>
              <a:rPr lang="en-US" dirty="0" smtClean="0"/>
              <a:t>What is the right information?</a:t>
            </a:r>
          </a:p>
          <a:p>
            <a:pPr marL="742950" lvl="1" indent="-285750">
              <a:buFont typeface="Arial" panose="020B0604020202020204" pitchFamily="34" charset="0"/>
              <a:buChar char="•"/>
            </a:pPr>
            <a:r>
              <a:rPr lang="en-US" dirty="0" smtClean="0"/>
              <a:t>What is the right time for sharing information?</a:t>
            </a:r>
            <a:endParaRPr lang="en-US" dirty="0"/>
          </a:p>
        </p:txBody>
      </p:sp>
    </p:spTree>
    <p:extLst>
      <p:ext uri="{BB962C8B-B14F-4D97-AF65-F5344CB8AC3E}">
        <p14:creationId xmlns:p14="http://schemas.microsoft.com/office/powerpoint/2010/main" val="269102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2" name="TextBox 1"/>
          <p:cNvSpPr txBox="1"/>
          <p:nvPr/>
        </p:nvSpPr>
        <p:spPr>
          <a:xfrm>
            <a:off x="571977" y="1993341"/>
            <a:ext cx="11082969" cy="646331"/>
          </a:xfrm>
          <a:prstGeom prst="rect">
            <a:avLst/>
          </a:prstGeom>
          <a:noFill/>
        </p:spPr>
        <p:txBody>
          <a:bodyPr wrap="square" rtlCol="0">
            <a:spAutoFit/>
          </a:bodyPr>
          <a:lstStyle/>
          <a:p>
            <a:endParaRPr lang="en-US" dirty="0" smtClean="0"/>
          </a:p>
          <a:p>
            <a:pPr marL="171450" lvl="1"/>
            <a:endParaRPr lang="en-US" dirty="0" smtClean="0"/>
          </a:p>
        </p:txBody>
      </p:sp>
      <p:sp>
        <p:nvSpPr>
          <p:cNvPr id="5" name="TextBox 4"/>
          <p:cNvSpPr txBox="1"/>
          <p:nvPr/>
        </p:nvSpPr>
        <p:spPr>
          <a:xfrm>
            <a:off x="177481" y="1681264"/>
            <a:ext cx="11291855" cy="3600986"/>
          </a:xfrm>
          <a:prstGeom prst="rect">
            <a:avLst/>
          </a:prstGeom>
          <a:noFill/>
        </p:spPr>
        <p:txBody>
          <a:bodyPr wrap="square" rtlCol="0">
            <a:spAutoFit/>
          </a:bodyPr>
          <a:lstStyle/>
          <a:p>
            <a:endParaRPr lang="en-US" sz="2400" dirty="0" smtClean="0"/>
          </a:p>
          <a:p>
            <a:r>
              <a:rPr lang="en-US" sz="2400" dirty="0" smtClean="0"/>
              <a:t>Standard Information:  Shared and/or discussed:</a:t>
            </a:r>
          </a:p>
          <a:p>
            <a:endParaRPr lang="en-US" sz="2400" dirty="0" smtClean="0"/>
          </a:p>
          <a:p>
            <a:pPr marL="800100" lvl="1" indent="-342900">
              <a:buFont typeface="Wingdings" panose="05000000000000000000" pitchFamily="2" charset="2"/>
              <a:buChar char="ü"/>
            </a:pPr>
            <a:r>
              <a:rPr lang="en-US" sz="2400" dirty="0" smtClean="0"/>
              <a:t>Board meetings</a:t>
            </a:r>
          </a:p>
          <a:p>
            <a:pPr marL="800100" lvl="1" indent="-342900">
              <a:buFont typeface="Wingdings" panose="05000000000000000000" pitchFamily="2" charset="2"/>
              <a:buChar char="ü"/>
            </a:pPr>
            <a:r>
              <a:rPr lang="en-US" sz="2400" dirty="0" smtClean="0"/>
              <a:t>Committee meetings</a:t>
            </a:r>
          </a:p>
          <a:p>
            <a:pPr marL="800100" lvl="1" indent="-342900">
              <a:buFont typeface="Wingdings" panose="05000000000000000000" pitchFamily="2" charset="2"/>
              <a:buChar char="ü"/>
            </a:pPr>
            <a:r>
              <a:rPr lang="en-US" sz="2400" dirty="0" smtClean="0"/>
              <a:t>Through standard communication protocol(s)</a:t>
            </a:r>
          </a:p>
          <a:p>
            <a:endParaRPr lang="en-US" sz="2400" dirty="0" smtClean="0"/>
          </a:p>
          <a:p>
            <a:endParaRPr lang="en-US" sz="2400" dirty="0"/>
          </a:p>
          <a:p>
            <a:pPr marL="285750" indent="-285750">
              <a:buFont typeface="Arial" panose="020B0604020202020204" pitchFamily="34" charset="0"/>
              <a:buChar char="•"/>
            </a:pPr>
            <a:endParaRPr lang="en-US" dirty="0" smtClean="0"/>
          </a:p>
          <a:p>
            <a:endParaRPr lang="en-US" dirty="0"/>
          </a:p>
        </p:txBody>
      </p:sp>
      <p:sp>
        <p:nvSpPr>
          <p:cNvPr id="7" name="Title 1"/>
          <p:cNvSpPr>
            <a:spLocks noGrp="1"/>
          </p:cNvSpPr>
          <p:nvPr/>
        </p:nvSpPr>
        <p:spPr>
          <a:xfrm>
            <a:off x="177481" y="-36217"/>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Time:  Information Considerations</a:t>
            </a:r>
            <a:endParaRPr lang="en-US" sz="2800" dirty="0"/>
          </a:p>
        </p:txBody>
      </p:sp>
    </p:spTree>
    <p:extLst>
      <p:ext uri="{BB962C8B-B14F-4D97-AF65-F5344CB8AC3E}">
        <p14:creationId xmlns:p14="http://schemas.microsoft.com/office/powerpoint/2010/main" val="1413356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2" name="TextBox 1"/>
          <p:cNvSpPr txBox="1"/>
          <p:nvPr/>
        </p:nvSpPr>
        <p:spPr>
          <a:xfrm>
            <a:off x="571977" y="1993341"/>
            <a:ext cx="11082969" cy="646331"/>
          </a:xfrm>
          <a:prstGeom prst="rect">
            <a:avLst/>
          </a:prstGeom>
          <a:noFill/>
        </p:spPr>
        <p:txBody>
          <a:bodyPr wrap="square" rtlCol="0">
            <a:spAutoFit/>
          </a:bodyPr>
          <a:lstStyle/>
          <a:p>
            <a:endParaRPr lang="en-US" dirty="0" smtClean="0"/>
          </a:p>
          <a:p>
            <a:pPr marL="171450" lvl="1"/>
            <a:endParaRPr lang="en-US" dirty="0" smtClean="0"/>
          </a:p>
        </p:txBody>
      </p:sp>
      <p:sp>
        <p:nvSpPr>
          <p:cNvPr id="5" name="TextBox 4"/>
          <p:cNvSpPr txBox="1"/>
          <p:nvPr/>
        </p:nvSpPr>
        <p:spPr>
          <a:xfrm>
            <a:off x="177481" y="1505041"/>
            <a:ext cx="11291855" cy="5447645"/>
          </a:xfrm>
          <a:prstGeom prst="rect">
            <a:avLst/>
          </a:prstGeom>
          <a:noFill/>
        </p:spPr>
        <p:txBody>
          <a:bodyPr wrap="square" rtlCol="0">
            <a:spAutoFit/>
          </a:bodyPr>
          <a:lstStyle/>
          <a:p>
            <a:endParaRPr lang="en-US" sz="2400" dirty="0" smtClean="0"/>
          </a:p>
          <a:p>
            <a:r>
              <a:rPr lang="en-US" sz="2400" dirty="0" smtClean="0"/>
              <a:t>Urgent/Critical </a:t>
            </a:r>
            <a:r>
              <a:rPr lang="en-US" sz="2400" dirty="0"/>
              <a:t>Information:  Information that cannot wait for the next board </a:t>
            </a:r>
            <a:r>
              <a:rPr lang="en-US" sz="2400" dirty="0" smtClean="0"/>
              <a:t>meeting:</a:t>
            </a:r>
          </a:p>
          <a:p>
            <a:endParaRPr lang="en-US" sz="2400" dirty="0" smtClean="0"/>
          </a:p>
          <a:p>
            <a:pPr marL="1257300" lvl="2" indent="-342900">
              <a:buFont typeface="Wingdings" panose="05000000000000000000" pitchFamily="2" charset="2"/>
              <a:buChar char="ü"/>
            </a:pPr>
            <a:r>
              <a:rPr lang="en-US" sz="2400" dirty="0"/>
              <a:t>Issues that compromise the health/safety of students and/or staff</a:t>
            </a:r>
          </a:p>
          <a:p>
            <a:pPr marL="1257300" lvl="2" indent="-342900">
              <a:buFont typeface="Wingdings" panose="05000000000000000000" pitchFamily="2" charset="2"/>
              <a:buChar char="ü"/>
            </a:pPr>
            <a:r>
              <a:rPr lang="en-US" sz="2400" dirty="0"/>
              <a:t>Issues that have the potential for impacting the charter contract (e.g. a missed testing window, a delayed building certificate of occupancy, building renovations/acquisitions, etc</a:t>
            </a:r>
            <a:r>
              <a:rPr lang="en-US" sz="2400" dirty="0" smtClean="0"/>
              <a:t>.)</a:t>
            </a:r>
          </a:p>
          <a:p>
            <a:pPr marL="1257300" lvl="2" indent="-342900">
              <a:buFont typeface="Wingdings" panose="05000000000000000000" pitchFamily="2" charset="2"/>
              <a:buChar char="ü"/>
            </a:pPr>
            <a:r>
              <a:rPr lang="en-US" sz="2400" dirty="0" smtClean="0"/>
              <a:t>General issues or subjects with deadlines that are not conducive to meeting schedule</a:t>
            </a:r>
            <a:endParaRPr lang="en-US" sz="2400" dirty="0"/>
          </a:p>
          <a:p>
            <a:pPr marL="1257300" lvl="2" indent="-342900">
              <a:buFont typeface="Wingdings" panose="05000000000000000000" pitchFamily="2" charset="2"/>
              <a:buChar char="ü"/>
            </a:pPr>
            <a:r>
              <a:rPr lang="en-US" sz="2400" dirty="0" smtClean="0"/>
              <a:t>Policy-related </a:t>
            </a:r>
            <a:r>
              <a:rPr lang="en-US" sz="2400" dirty="0"/>
              <a:t>timing issues</a:t>
            </a:r>
          </a:p>
          <a:p>
            <a:pPr marL="114300"/>
            <a:endParaRPr lang="en-US" sz="2400" dirty="0"/>
          </a:p>
          <a:p>
            <a:endParaRPr lang="en-US" sz="2400" dirty="0"/>
          </a:p>
          <a:p>
            <a:pPr marL="285750" indent="-285750">
              <a:buFont typeface="Arial" panose="020B0604020202020204" pitchFamily="34" charset="0"/>
              <a:buChar char="•"/>
            </a:pPr>
            <a:endParaRPr lang="en-US" dirty="0" smtClean="0"/>
          </a:p>
          <a:p>
            <a:endParaRPr lang="en-US" dirty="0"/>
          </a:p>
        </p:txBody>
      </p:sp>
      <p:sp>
        <p:nvSpPr>
          <p:cNvPr id="7" name="Title 1"/>
          <p:cNvSpPr>
            <a:spLocks noGrp="1"/>
          </p:cNvSpPr>
          <p:nvPr/>
        </p:nvSpPr>
        <p:spPr>
          <a:xfrm>
            <a:off x="177481" y="-36217"/>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r>
              <a:rPr lang="en-US" sz="2800" dirty="0" smtClean="0"/>
              <a:t>The Right Time:  Information Considerations</a:t>
            </a:r>
            <a:endParaRPr lang="en-US" sz="2800" dirty="0"/>
          </a:p>
        </p:txBody>
      </p:sp>
    </p:spTree>
    <p:extLst>
      <p:ext uri="{BB962C8B-B14F-4D97-AF65-F5344CB8AC3E}">
        <p14:creationId xmlns:p14="http://schemas.microsoft.com/office/powerpoint/2010/main" val="225659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1" y="1505041"/>
            <a:ext cx="4783139" cy="5074920"/>
          </a:xfrm>
        </p:spPr>
        <p:txBody>
          <a:bodyPr>
            <a:normAutofit/>
          </a:bodyPr>
          <a:lstStyle/>
          <a:p>
            <a:endParaRPr lang="en-US" dirty="0" smtClean="0"/>
          </a:p>
          <a:p>
            <a:pPr marL="0" indent="0">
              <a:buNone/>
            </a:pPr>
            <a:endParaRPr lang="en-US" dirty="0"/>
          </a:p>
        </p:txBody>
      </p:sp>
      <p:sp>
        <p:nvSpPr>
          <p:cNvPr id="2" name="TextBox 1"/>
          <p:cNvSpPr txBox="1"/>
          <p:nvPr/>
        </p:nvSpPr>
        <p:spPr>
          <a:xfrm>
            <a:off x="318589" y="2159817"/>
            <a:ext cx="11082969" cy="4154984"/>
          </a:xfrm>
          <a:prstGeom prst="rect">
            <a:avLst/>
          </a:prstGeom>
          <a:noFill/>
        </p:spPr>
        <p:txBody>
          <a:bodyPr wrap="square" rtlCol="0">
            <a:spAutoFit/>
          </a:bodyPr>
          <a:lstStyle/>
          <a:p>
            <a:r>
              <a:rPr lang="en-US" sz="1100" b="1" dirty="0"/>
              <a:t>Introductory Stats:</a:t>
            </a:r>
            <a:endParaRPr lang="en-US" sz="1100" dirty="0"/>
          </a:p>
          <a:p>
            <a:pPr lvl="0"/>
            <a:r>
              <a:rPr lang="en-US" sz="1100" b="1" dirty="0"/>
              <a:t>Name of School:  ABC Charter Academy</a:t>
            </a:r>
            <a:endParaRPr lang="en-US" sz="1100" dirty="0"/>
          </a:p>
          <a:p>
            <a:pPr lvl="0"/>
            <a:r>
              <a:rPr lang="en-US" sz="1100" b="1" dirty="0"/>
              <a:t>Grades Served:  K-8</a:t>
            </a:r>
            <a:endParaRPr lang="en-US" sz="1100" dirty="0"/>
          </a:p>
          <a:p>
            <a:pPr lvl="0"/>
            <a:r>
              <a:rPr lang="en-US" sz="1100" b="1" dirty="0"/>
              <a:t>Location:  Inner-city</a:t>
            </a:r>
            <a:endParaRPr lang="en-US" sz="1100" dirty="0"/>
          </a:p>
          <a:p>
            <a:pPr lvl="0"/>
            <a:r>
              <a:rPr lang="en-US" sz="1100" b="1" dirty="0"/>
              <a:t>Management Status:  Managed – Full-Service Provider</a:t>
            </a:r>
            <a:endParaRPr lang="en-US" sz="1100" dirty="0"/>
          </a:p>
          <a:p>
            <a:pPr lvl="0"/>
            <a:r>
              <a:rPr lang="en-US" sz="1100" b="1" dirty="0"/>
              <a:t>Became Operational:  2012</a:t>
            </a:r>
            <a:endParaRPr lang="en-US" sz="1100" dirty="0"/>
          </a:p>
          <a:p>
            <a:pPr lvl="0"/>
            <a:r>
              <a:rPr lang="en-US" sz="1100" b="1" dirty="0"/>
              <a:t>Student Enrollment:  300</a:t>
            </a:r>
            <a:endParaRPr lang="en-US" sz="1100" dirty="0"/>
          </a:p>
          <a:p>
            <a:pPr lvl="0"/>
            <a:r>
              <a:rPr lang="en-US" sz="1100" b="1" dirty="0"/>
              <a:t>Board Composition:  Five members, representing a cross-section of community professionals</a:t>
            </a:r>
            <a:endParaRPr lang="en-US" sz="1100" dirty="0"/>
          </a:p>
          <a:p>
            <a:r>
              <a:rPr lang="en-US" sz="1100" dirty="0"/>
              <a:t> </a:t>
            </a:r>
          </a:p>
          <a:p>
            <a:r>
              <a:rPr lang="en-US" sz="1100" b="1" dirty="0"/>
              <a:t>Scenario:</a:t>
            </a:r>
            <a:endParaRPr lang="en-US" sz="1100" dirty="0"/>
          </a:p>
          <a:p>
            <a:r>
              <a:rPr lang="en-US" sz="1100" dirty="0"/>
              <a:t>As indicated above, ABC Charter Academy is a charter public inner-city school, serving grades K-8.  The Academy became operational in 2012 (under a five-year contract) and has enjoyed stable, experienced leadership since its inception.   Since 2012, other than standard start-up challenges, the Academy has operated “business as usual.”   On October 5, 2016, ABC Academy Board President, Tom Jones, received telephone call from Academy leadership, Sally.  Sally reported to Tom that, as she was talking, an incident involving multiple students was unfolding on Academy property.  Specifically, Sally shared that a group of 10 students, five of which she could identify (two of which had IEPs), five she did not recognize, appeared to be engaged in a “drug deal.”  Sally further indicated that she had called local law enforcement, who was “on their way,” but had not yet arrived.  Sally was not sure if any of the students were carrying weapons but did see something that could have presented as a “</a:t>
            </a:r>
            <a:r>
              <a:rPr lang="en-US" sz="1100" dirty="0" err="1"/>
              <a:t>glock</a:t>
            </a:r>
            <a:r>
              <a:rPr lang="en-US" sz="1100" dirty="0"/>
              <a:t>” pistol.  Sally has the school in a lock-down state.  </a:t>
            </a:r>
            <a:endParaRPr lang="en-US" sz="1100" dirty="0" smtClean="0"/>
          </a:p>
          <a:p>
            <a:endParaRPr lang="en-US" sz="1100" dirty="0"/>
          </a:p>
          <a:p>
            <a:r>
              <a:rPr lang="en-US" sz="1100" b="1" dirty="0"/>
              <a:t>Questions:</a:t>
            </a:r>
            <a:endParaRPr lang="en-US" sz="1100" dirty="0"/>
          </a:p>
          <a:p>
            <a:r>
              <a:rPr lang="en-US" sz="1100" b="1" dirty="0"/>
              <a:t>You are Board President Jones</a:t>
            </a:r>
            <a:r>
              <a:rPr lang="en-US" sz="1100" dirty="0"/>
              <a:t>:</a:t>
            </a:r>
          </a:p>
          <a:p>
            <a:r>
              <a:rPr lang="en-US" sz="1100" dirty="0"/>
              <a:t>What is your immediate response to Sally?</a:t>
            </a:r>
          </a:p>
          <a:p>
            <a:r>
              <a:rPr lang="en-US" sz="1100" dirty="0"/>
              <a:t>Following your conversation with Sally, with whom do you communicate, immediately?</a:t>
            </a:r>
          </a:p>
          <a:p>
            <a:r>
              <a:rPr lang="en-US" sz="1100" dirty="0"/>
              <a:t>After communicating with all relevant parties, what is your next course of action?</a:t>
            </a:r>
          </a:p>
          <a:p>
            <a:r>
              <a:rPr lang="en-US" sz="1100" dirty="0"/>
              <a:t>What role does policy play in this issue?</a:t>
            </a:r>
          </a:p>
        </p:txBody>
      </p:sp>
      <p:sp>
        <p:nvSpPr>
          <p:cNvPr id="7" name="Title 1"/>
          <p:cNvSpPr>
            <a:spLocks noGrp="1"/>
          </p:cNvSpPr>
          <p:nvPr/>
        </p:nvSpPr>
        <p:spPr>
          <a:xfrm>
            <a:off x="0" y="0"/>
            <a:ext cx="121920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t>Communicating:  Ensuring Vision Integrity through Effective Communication</a:t>
            </a:r>
            <a:br>
              <a:rPr lang="en-US" sz="3000" b="1" dirty="0"/>
            </a:br>
            <a:endParaRPr lang="en-US" sz="2800" dirty="0"/>
          </a:p>
        </p:txBody>
      </p:sp>
      <p:sp>
        <p:nvSpPr>
          <p:cNvPr id="4" name="TextBox 3"/>
          <p:cNvSpPr txBox="1"/>
          <p:nvPr/>
        </p:nvSpPr>
        <p:spPr>
          <a:xfrm>
            <a:off x="1701205" y="1631979"/>
            <a:ext cx="8317735" cy="400110"/>
          </a:xfrm>
          <a:prstGeom prst="rect">
            <a:avLst/>
          </a:prstGeom>
          <a:noFill/>
        </p:spPr>
        <p:txBody>
          <a:bodyPr wrap="square" rtlCol="0">
            <a:spAutoFit/>
          </a:bodyPr>
          <a:lstStyle/>
          <a:p>
            <a:pPr algn="ctr"/>
            <a:r>
              <a:rPr lang="en-US" sz="2000" b="1" dirty="0" smtClean="0"/>
              <a:t>Mini Case Study</a:t>
            </a:r>
            <a:endParaRPr lang="en-US" sz="2000" b="1" dirty="0"/>
          </a:p>
        </p:txBody>
      </p:sp>
    </p:spTree>
    <p:extLst>
      <p:ext uri="{BB962C8B-B14F-4D97-AF65-F5344CB8AC3E}">
        <p14:creationId xmlns:p14="http://schemas.microsoft.com/office/powerpoint/2010/main" val="359941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1800" dirty="0">
              <a:solidFill>
                <a:srgbClr val="DD462F"/>
              </a:solidFill>
            </a:endParaRPr>
          </a:p>
        </p:txBody>
      </p:sp>
      <p:sp>
        <p:nvSpPr>
          <p:cNvPr id="7" name="TextBox 6"/>
          <p:cNvSpPr txBox="1"/>
          <p:nvPr/>
        </p:nvSpPr>
        <p:spPr>
          <a:xfrm>
            <a:off x="6496050" y="2743200"/>
            <a:ext cx="5695950" cy="1015663"/>
          </a:xfrm>
          <a:prstGeom prst="rect">
            <a:avLst/>
          </a:prstGeom>
          <a:noFill/>
        </p:spPr>
        <p:txBody>
          <a:bodyPr wrap="square" rtlCol="0">
            <a:spAutoFit/>
          </a:bodyPr>
          <a:lstStyle/>
          <a:p>
            <a:pPr algn="ctr"/>
            <a:r>
              <a:rPr lang="en-US" sz="6000" dirty="0" smtClean="0"/>
              <a:t>Thank You!</a:t>
            </a:r>
            <a:endParaRPr lang="en-US" sz="6000" dirty="0"/>
          </a:p>
        </p:txBody>
      </p:sp>
    </p:spTree>
    <p:extLst>
      <p:ext uri="{BB962C8B-B14F-4D97-AF65-F5344CB8AC3E}">
        <p14:creationId xmlns:p14="http://schemas.microsoft.com/office/powerpoint/2010/main" val="2398215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1800" dirty="0">
              <a:solidFill>
                <a:srgbClr val="DD462F"/>
              </a:solidFill>
            </a:endParaRPr>
          </a:p>
        </p:txBody>
      </p:sp>
      <p:sp>
        <p:nvSpPr>
          <p:cNvPr id="7" name="TextBox 6"/>
          <p:cNvSpPr txBox="1"/>
          <p:nvPr/>
        </p:nvSpPr>
        <p:spPr>
          <a:xfrm>
            <a:off x="6496050" y="2743200"/>
            <a:ext cx="5695950" cy="1938992"/>
          </a:xfrm>
          <a:prstGeom prst="rect">
            <a:avLst/>
          </a:prstGeom>
          <a:noFill/>
        </p:spPr>
        <p:txBody>
          <a:bodyPr wrap="square" rtlCol="0">
            <a:spAutoFit/>
          </a:bodyPr>
          <a:lstStyle/>
          <a:p>
            <a:pPr algn="ctr"/>
            <a:r>
              <a:rPr lang="en-US" sz="6000" dirty="0" smtClean="0"/>
              <a:t>The Right People</a:t>
            </a:r>
            <a:endParaRPr lang="en-US" sz="6000" dirty="0"/>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690" y="1178682"/>
            <a:ext cx="11496675" cy="1138773"/>
          </a:xfrm>
          <a:prstGeom prst="rect">
            <a:avLst/>
          </a:prstGeom>
          <a:noFill/>
        </p:spPr>
        <p:txBody>
          <a:bodyPr wrap="square" rtlCol="0">
            <a:spAutoFit/>
          </a:bodyPr>
          <a:lstStyle/>
          <a:p>
            <a:pPr marL="0" lvl="2"/>
            <a:endParaRPr lang="en-US" sz="1600" dirty="0"/>
          </a:p>
          <a:p>
            <a:pPr marL="0" lvl="2"/>
            <a:endParaRPr lang="en-US" dirty="0"/>
          </a:p>
          <a:p>
            <a:pPr marL="742950" lvl="3" indent="-285750">
              <a:buFont typeface="Wingdings" panose="05000000000000000000" pitchFamily="2" charset="2"/>
              <a:buChar char="Ø"/>
            </a:pPr>
            <a:endParaRPr lang="en-US" sz="1600" dirty="0"/>
          </a:p>
          <a:p>
            <a:pPr lvl="2"/>
            <a:endParaRPr lang="en-US" dirty="0"/>
          </a:p>
        </p:txBody>
      </p:sp>
      <p:sp>
        <p:nvSpPr>
          <p:cNvPr id="6" name="Title 1"/>
          <p:cNvSpPr>
            <a:spLocks noGrp="1"/>
          </p:cNvSpPr>
          <p:nvPr>
            <p:ph type="title"/>
          </p:nvPr>
        </p:nvSpPr>
        <p:spPr>
          <a:xfrm>
            <a:off x="0" y="-12417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a:t>
            </a:r>
            <a:endParaRPr lang="en-US" sz="2800" dirty="0"/>
          </a:p>
        </p:txBody>
      </p:sp>
      <p:sp>
        <p:nvSpPr>
          <p:cNvPr id="13" name="Rectangle 4"/>
          <p:cNvSpPr>
            <a:spLocks noChangeArrowheads="1"/>
          </p:cNvSpPr>
          <p:nvPr/>
        </p:nvSpPr>
        <p:spPr bwMode="auto">
          <a:xfrm>
            <a:off x="1833563"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p:cNvSpPr txBox="1"/>
          <p:nvPr/>
        </p:nvSpPr>
        <p:spPr>
          <a:xfrm>
            <a:off x="1833563" y="2317455"/>
            <a:ext cx="9444037" cy="2215991"/>
          </a:xfrm>
          <a:prstGeom prst="rect">
            <a:avLst/>
          </a:prstGeom>
          <a:noFill/>
        </p:spPr>
        <p:txBody>
          <a:bodyPr wrap="square" rtlCol="0">
            <a:spAutoFit/>
          </a:bodyPr>
          <a:lstStyle/>
          <a:p>
            <a:r>
              <a:rPr lang="en-US" sz="4000" i="1" dirty="0" smtClean="0"/>
              <a:t>“The single biggest problem in communicating is the illusion that it has taken place.”</a:t>
            </a:r>
          </a:p>
          <a:p>
            <a:pPr algn="r"/>
            <a:r>
              <a:rPr lang="en-US" dirty="0" smtClean="0"/>
              <a:t>George Bernard Shaw</a:t>
            </a:r>
            <a:endParaRPr lang="en-US" dirty="0"/>
          </a:p>
        </p:txBody>
      </p:sp>
    </p:spTree>
    <p:extLst>
      <p:ext uri="{BB962C8B-B14F-4D97-AF65-F5344CB8AC3E}">
        <p14:creationId xmlns:p14="http://schemas.microsoft.com/office/powerpoint/2010/main" val="3951027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2417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  Primary and Secondary </a:t>
            </a:r>
            <a:endParaRPr lang="en-US" sz="2800" dirty="0"/>
          </a:p>
        </p:txBody>
      </p:sp>
      <p:sp>
        <p:nvSpPr>
          <p:cNvPr id="13" name="Rectangle 4"/>
          <p:cNvSpPr>
            <a:spLocks noChangeArrowheads="1"/>
          </p:cNvSpPr>
          <p:nvPr/>
        </p:nvSpPr>
        <p:spPr bwMode="auto">
          <a:xfrm>
            <a:off x="1833563"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 name="Diagram 1"/>
          <p:cNvGraphicFramePr/>
          <p:nvPr>
            <p:extLst>
              <p:ext uri="{D42A27DB-BD31-4B8C-83A1-F6EECF244321}">
                <p14:modId xmlns:p14="http://schemas.microsoft.com/office/powerpoint/2010/main" val="2043945890"/>
              </p:ext>
            </p:extLst>
          </p:nvPr>
        </p:nvGraphicFramePr>
        <p:xfrm>
          <a:off x="-846667"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p:cNvGraphicFramePr/>
          <p:nvPr>
            <p:extLst>
              <p:ext uri="{D42A27DB-BD31-4B8C-83A1-F6EECF244321}">
                <p14:modId xmlns:p14="http://schemas.microsoft.com/office/powerpoint/2010/main" val="1851386702"/>
              </p:ext>
            </p:extLst>
          </p:nvPr>
        </p:nvGraphicFramePr>
        <p:xfrm>
          <a:off x="4870067" y="1276351"/>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7020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21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  To Whom Shall I Communicate?</a:t>
            </a:r>
            <a:endParaRPr lang="en-US" sz="2800" dirty="0"/>
          </a:p>
        </p:txBody>
      </p:sp>
      <p:sp>
        <p:nvSpPr>
          <p:cNvPr id="13" name="Rectangle 4"/>
          <p:cNvSpPr>
            <a:spLocks noChangeArrowheads="1"/>
          </p:cNvSpPr>
          <p:nvPr/>
        </p:nvSpPr>
        <p:spPr bwMode="auto">
          <a:xfrm>
            <a:off x="1878718"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4268665"/>
              </p:ext>
            </p:extLst>
          </p:nvPr>
        </p:nvGraphicFramePr>
        <p:xfrm>
          <a:off x="347375" y="2633926"/>
          <a:ext cx="8510186" cy="3729941"/>
        </p:xfrm>
        <a:graphic>
          <a:graphicData uri="http://schemas.openxmlformats.org/drawingml/2006/table">
            <a:tbl>
              <a:tblPr firstRow="1" firstCol="1" bandRow="1">
                <a:tableStyleId>{5C22544A-7EE6-4342-B048-85BDC9FD1C3A}</a:tableStyleId>
              </a:tblPr>
              <a:tblGrid>
                <a:gridCol w="1357030"/>
                <a:gridCol w="1301171"/>
                <a:gridCol w="989021"/>
                <a:gridCol w="1215741"/>
                <a:gridCol w="1403031"/>
                <a:gridCol w="1301171"/>
                <a:gridCol w="943021"/>
              </a:tblGrid>
              <a:tr h="187287">
                <a:tc gridSpan="2">
                  <a:txBody>
                    <a:bodyPr/>
                    <a:lstStyle/>
                    <a:p>
                      <a:pPr marL="0" marR="0">
                        <a:lnSpc>
                          <a:spcPct val="107000"/>
                        </a:lnSpc>
                        <a:spcBef>
                          <a:spcPts val="0"/>
                        </a:spcBef>
                        <a:spcAft>
                          <a:spcPts val="0"/>
                        </a:spcAft>
                      </a:pPr>
                      <a:r>
                        <a:rPr lang="en-US" sz="1100" dirty="0">
                          <a:effectLst/>
                        </a:rPr>
                        <a:t>What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100" dirty="0">
                          <a:effectLst/>
                        </a:rPr>
                        <a:t>Who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1100" dirty="0">
                          <a:effectLst/>
                        </a:rPr>
                        <a:t>How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107000"/>
                        </a:lnSpc>
                        <a:spcBef>
                          <a:spcPts val="0"/>
                        </a:spcBef>
                        <a:spcAft>
                          <a:spcPts val="0"/>
                        </a:spcAft>
                      </a:pPr>
                      <a:r>
                        <a:rPr lang="en-US" sz="1100">
                          <a:effectLst/>
                        </a:rPr>
                        <a:t>When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573">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Topic/Issue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Purpose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Primary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Spokesperson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Outlet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Timing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dirty="0">
                          <a:effectLst/>
                        </a:rPr>
                        <a:t>Student expulsion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 b, c, 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ASAP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3521">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287">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Box 7"/>
          <p:cNvSpPr txBox="1"/>
          <p:nvPr/>
        </p:nvSpPr>
        <p:spPr>
          <a:xfrm>
            <a:off x="9037773" y="2555097"/>
            <a:ext cx="2702261" cy="2308324"/>
          </a:xfrm>
          <a:prstGeom prst="rect">
            <a:avLst/>
          </a:prstGeom>
          <a:noFill/>
        </p:spPr>
        <p:txBody>
          <a:bodyPr wrap="square" rtlCol="0">
            <a:spAutoFit/>
          </a:bodyPr>
          <a:lstStyle/>
          <a:p>
            <a:r>
              <a:rPr lang="en-US" sz="1200" i="1" dirty="0" smtClean="0"/>
              <a:t>Always include general information about the Academy:</a:t>
            </a:r>
          </a:p>
          <a:p>
            <a:pPr marL="285750" indent="-285750">
              <a:buFont typeface="Arial" panose="020B0604020202020204" pitchFamily="34" charset="0"/>
              <a:buChar char="•"/>
            </a:pPr>
            <a:r>
              <a:rPr lang="en-US" sz="1200" i="1" dirty="0" smtClean="0"/>
              <a:t>When opened</a:t>
            </a:r>
          </a:p>
          <a:p>
            <a:pPr marL="285750" indent="-285750">
              <a:buFont typeface="Arial" panose="020B0604020202020204" pitchFamily="34" charset="0"/>
              <a:buChar char="•"/>
            </a:pPr>
            <a:r>
              <a:rPr lang="en-US" sz="1200" i="1" dirty="0" smtClean="0"/>
              <a:t>Authorizer</a:t>
            </a:r>
          </a:p>
          <a:p>
            <a:pPr marL="285750" indent="-285750">
              <a:buFont typeface="Arial" panose="020B0604020202020204" pitchFamily="34" charset="0"/>
              <a:buChar char="•"/>
            </a:pPr>
            <a:r>
              <a:rPr lang="en-US" sz="1200" i="1" dirty="0" smtClean="0"/>
              <a:t>Location</a:t>
            </a:r>
          </a:p>
          <a:p>
            <a:pPr marL="285750" indent="-285750">
              <a:buFont typeface="Arial" panose="020B0604020202020204" pitchFamily="34" charset="0"/>
              <a:buChar char="•"/>
            </a:pPr>
            <a:r>
              <a:rPr lang="en-US" sz="1200" i="1" dirty="0" smtClean="0"/>
              <a:t>Grades served</a:t>
            </a:r>
          </a:p>
          <a:p>
            <a:pPr marL="285750" indent="-285750">
              <a:buFont typeface="Arial" panose="020B0604020202020204" pitchFamily="34" charset="0"/>
              <a:buChar char="•"/>
            </a:pPr>
            <a:r>
              <a:rPr lang="en-US" sz="1200" i="1" dirty="0" smtClean="0"/>
              <a:t>Student enrollment information/numbers</a:t>
            </a:r>
          </a:p>
          <a:p>
            <a:pPr marL="285750" indent="-285750">
              <a:buFont typeface="Arial" panose="020B0604020202020204" pitchFamily="34" charset="0"/>
              <a:buChar char="•"/>
            </a:pPr>
            <a:r>
              <a:rPr lang="en-US" sz="1200" i="1" dirty="0" smtClean="0"/>
              <a:t>Management information</a:t>
            </a:r>
          </a:p>
          <a:p>
            <a:pPr marL="285750" indent="-285750">
              <a:buFont typeface="Arial" panose="020B0604020202020204" pitchFamily="34" charset="0"/>
              <a:buChar char="•"/>
            </a:pPr>
            <a:r>
              <a:rPr lang="en-US" sz="1200" i="1" dirty="0" smtClean="0"/>
              <a:t>Charter contract status (e.g. when issued and term</a:t>
            </a:r>
            <a:r>
              <a:rPr lang="en-US" sz="1200" dirty="0" smtClean="0"/>
              <a:t>)</a:t>
            </a:r>
            <a:br>
              <a:rPr lang="en-US" sz="1200" dirty="0" smtClean="0"/>
            </a:br>
            <a:endParaRPr lang="en-US" sz="1200" dirty="0"/>
          </a:p>
        </p:txBody>
      </p:sp>
      <p:sp>
        <p:nvSpPr>
          <p:cNvPr id="9" name="TextBox 8"/>
          <p:cNvSpPr txBox="1"/>
          <p:nvPr/>
        </p:nvSpPr>
        <p:spPr>
          <a:xfrm>
            <a:off x="1597446" y="1628556"/>
            <a:ext cx="8549089" cy="461665"/>
          </a:xfrm>
          <a:prstGeom prst="rect">
            <a:avLst/>
          </a:prstGeom>
          <a:noFill/>
        </p:spPr>
        <p:txBody>
          <a:bodyPr wrap="square" rtlCol="0">
            <a:spAutoFit/>
          </a:bodyPr>
          <a:lstStyle/>
          <a:p>
            <a:pPr algn="ctr"/>
            <a:r>
              <a:rPr lang="en-US" sz="2400" b="1" dirty="0" smtClean="0"/>
              <a:t>Sample Communications Framework</a:t>
            </a:r>
            <a:endParaRPr lang="en-US" sz="2400" b="1" dirty="0"/>
          </a:p>
        </p:txBody>
      </p:sp>
    </p:spTree>
    <p:extLst>
      <p:ext uri="{BB962C8B-B14F-4D97-AF65-F5344CB8AC3E}">
        <p14:creationId xmlns:p14="http://schemas.microsoft.com/office/powerpoint/2010/main" val="92837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121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  To Whom Shall I Communicate?</a:t>
            </a:r>
            <a:endParaRPr lang="en-US" sz="2800" dirty="0"/>
          </a:p>
        </p:txBody>
      </p:sp>
      <p:sp>
        <p:nvSpPr>
          <p:cNvPr id="13" name="Rectangle 4"/>
          <p:cNvSpPr>
            <a:spLocks noChangeArrowheads="1"/>
          </p:cNvSpPr>
          <p:nvPr/>
        </p:nvSpPr>
        <p:spPr bwMode="auto">
          <a:xfrm>
            <a:off x="1878718"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p:cNvSpPr txBox="1"/>
          <p:nvPr/>
        </p:nvSpPr>
        <p:spPr>
          <a:xfrm>
            <a:off x="242371" y="1432193"/>
            <a:ext cx="6059277" cy="5262979"/>
          </a:xfrm>
          <a:prstGeom prst="rect">
            <a:avLst/>
          </a:prstGeom>
          <a:noFill/>
        </p:spPr>
        <p:txBody>
          <a:bodyPr wrap="square" rtlCol="0">
            <a:spAutoFit/>
          </a:bodyPr>
          <a:lstStyle/>
          <a:p>
            <a:r>
              <a:rPr lang="en-US" b="1" dirty="0" smtClean="0"/>
              <a:t>Legend</a:t>
            </a:r>
            <a:r>
              <a:rPr lang="en-US" dirty="0" smtClean="0"/>
              <a:t>:</a:t>
            </a:r>
          </a:p>
          <a:p>
            <a:endParaRPr lang="en-US" dirty="0" smtClean="0"/>
          </a:p>
          <a:p>
            <a:r>
              <a:rPr lang="en-US" sz="1200" b="1" dirty="0" smtClean="0"/>
              <a:t>Communications Purpose</a:t>
            </a:r>
            <a:r>
              <a:rPr lang="en-US" sz="1200" dirty="0" smtClean="0"/>
              <a:t>:</a:t>
            </a:r>
          </a:p>
          <a:p>
            <a:pPr marL="342900" indent="-342900">
              <a:buAutoNum type="alphaLcParenR"/>
            </a:pPr>
            <a:r>
              <a:rPr lang="en-US" sz="1200" i="1" dirty="0" smtClean="0"/>
              <a:t>To ensure general awareness of . . . (specific topic)</a:t>
            </a:r>
          </a:p>
          <a:p>
            <a:pPr marL="342900" indent="-342900">
              <a:buAutoNum type="alphaLcParenR"/>
            </a:pPr>
            <a:r>
              <a:rPr lang="en-US" sz="1200" i="1" dirty="0" smtClean="0"/>
              <a:t>To educate the general public on . . . (specific topic)</a:t>
            </a:r>
          </a:p>
          <a:p>
            <a:pPr marL="342900" indent="-342900">
              <a:buAutoNum type="alphaLcParenR"/>
            </a:pPr>
            <a:r>
              <a:rPr lang="en-US" sz="1200" i="1" dirty="0" smtClean="0"/>
              <a:t>To demonstrate the Academy’s proactive approach in communicating with all stakeholders</a:t>
            </a:r>
          </a:p>
          <a:p>
            <a:pPr marL="342900" indent="-342900">
              <a:buAutoNum type="alphaLcParenR"/>
            </a:pPr>
            <a:r>
              <a:rPr lang="en-US" sz="1200" i="1" dirty="0" smtClean="0"/>
              <a:t>To alleviate public concerns on critical issues</a:t>
            </a:r>
          </a:p>
          <a:p>
            <a:pPr marL="342900" indent="-342900">
              <a:buAutoNum type="alphaLcParenR"/>
            </a:pPr>
            <a:r>
              <a:rPr lang="en-US" sz="1200" i="1" dirty="0" smtClean="0"/>
              <a:t>To highlight the Academy’s accomplishments, successes, positive events, etc.</a:t>
            </a:r>
          </a:p>
          <a:p>
            <a:pPr marL="342900" indent="-342900">
              <a:buAutoNum type="alphaLcParenR"/>
            </a:pPr>
            <a:endParaRPr lang="en-US" sz="1200" dirty="0"/>
          </a:p>
          <a:p>
            <a:r>
              <a:rPr lang="en-US" sz="1200" b="1" dirty="0" smtClean="0"/>
              <a:t>Audiences:</a:t>
            </a:r>
          </a:p>
          <a:p>
            <a:r>
              <a:rPr lang="en-US" sz="1200" b="1" i="1" dirty="0" smtClean="0"/>
              <a:t>Primary:</a:t>
            </a:r>
          </a:p>
          <a:p>
            <a:pPr marL="228600" indent="-228600">
              <a:buAutoNum type="alphaLcParenR"/>
            </a:pPr>
            <a:r>
              <a:rPr lang="en-US" sz="1200" i="1" dirty="0" smtClean="0"/>
              <a:t>Authorizer</a:t>
            </a:r>
          </a:p>
          <a:p>
            <a:pPr marL="228600" indent="-228600">
              <a:buAutoNum type="alphaLcParenR"/>
            </a:pPr>
            <a:r>
              <a:rPr lang="en-US" sz="1200" i="1" dirty="0" smtClean="0"/>
              <a:t>ESP</a:t>
            </a:r>
          </a:p>
          <a:p>
            <a:pPr marL="228600" indent="-228600">
              <a:buAutoNum type="alphaLcParenR"/>
            </a:pPr>
            <a:r>
              <a:rPr lang="en-US" sz="1200" i="1" dirty="0" smtClean="0"/>
              <a:t>School staff</a:t>
            </a:r>
          </a:p>
          <a:p>
            <a:pPr marL="228600" indent="-228600">
              <a:buAutoNum type="alphaLcParenR"/>
            </a:pPr>
            <a:r>
              <a:rPr lang="en-US" sz="1200" i="1" dirty="0" smtClean="0"/>
              <a:t>School families</a:t>
            </a:r>
          </a:p>
          <a:p>
            <a:pPr marL="228600" indent="-228600">
              <a:buAutoNum type="alphaLcParenR"/>
            </a:pPr>
            <a:r>
              <a:rPr lang="en-US" sz="1200" i="1" dirty="0" smtClean="0"/>
              <a:t>Legal counsel</a:t>
            </a:r>
          </a:p>
          <a:p>
            <a:pPr marL="228600" indent="-228600">
              <a:buAutoNum type="alphaLcParenR"/>
            </a:pPr>
            <a:r>
              <a:rPr lang="en-US" sz="1200" i="1" dirty="0" smtClean="0"/>
              <a:t>MDE</a:t>
            </a:r>
          </a:p>
          <a:p>
            <a:r>
              <a:rPr lang="en-US" sz="1200" b="1" i="1" dirty="0" smtClean="0"/>
              <a:t>Secondary</a:t>
            </a:r>
            <a:r>
              <a:rPr lang="en-US" sz="1200" i="1" dirty="0" smtClean="0"/>
              <a:t>:</a:t>
            </a:r>
          </a:p>
          <a:p>
            <a:pPr marL="228600" indent="-228600">
              <a:buAutoNum type="alphaLcParenR"/>
            </a:pPr>
            <a:r>
              <a:rPr lang="en-US" sz="1200" i="1" dirty="0" smtClean="0"/>
              <a:t>Vested financial entities</a:t>
            </a:r>
          </a:p>
          <a:p>
            <a:pPr marL="228600" indent="-228600">
              <a:buAutoNum type="alphaLcParenR"/>
            </a:pPr>
            <a:r>
              <a:rPr lang="en-US" sz="1200" i="1" dirty="0" smtClean="0"/>
              <a:t>Community partners and associates</a:t>
            </a:r>
          </a:p>
          <a:p>
            <a:pPr marL="228600" indent="-228600">
              <a:buAutoNum type="alphaLcParenR"/>
            </a:pPr>
            <a:r>
              <a:rPr lang="en-US" sz="1200" i="1" dirty="0" smtClean="0"/>
              <a:t>Local press</a:t>
            </a:r>
          </a:p>
          <a:p>
            <a:pPr marL="228600" indent="-228600">
              <a:buAutoNum type="alphaLcParenR"/>
            </a:pPr>
            <a:r>
              <a:rPr lang="en-US" sz="1200" i="1" dirty="0" smtClean="0"/>
              <a:t>Local legislators</a:t>
            </a:r>
          </a:p>
          <a:p>
            <a:pPr marL="228600" indent="-228600">
              <a:buAutoNum type="alphaLcParenR"/>
            </a:pPr>
            <a:r>
              <a:rPr lang="en-US" sz="1200" i="1" dirty="0" smtClean="0"/>
              <a:t>Local governmental agencies</a:t>
            </a:r>
          </a:p>
          <a:p>
            <a:pPr marL="228600" indent="-228600">
              <a:buAutoNum type="alphaLcParenR"/>
            </a:pPr>
            <a:r>
              <a:rPr lang="en-US" sz="1200" i="1" dirty="0" smtClean="0"/>
              <a:t>Local school district</a:t>
            </a:r>
          </a:p>
          <a:p>
            <a:pPr marL="228600" indent="-228600">
              <a:buAutoNum type="alphaLcParenR"/>
            </a:pPr>
            <a:r>
              <a:rPr lang="en-US" sz="1200" i="1" dirty="0" smtClean="0"/>
              <a:t>Intermediate school district</a:t>
            </a:r>
          </a:p>
        </p:txBody>
      </p:sp>
      <p:sp>
        <p:nvSpPr>
          <p:cNvPr id="3" name="TextBox 2"/>
          <p:cNvSpPr txBox="1"/>
          <p:nvPr/>
        </p:nvSpPr>
        <p:spPr>
          <a:xfrm>
            <a:off x="6544018" y="2027103"/>
            <a:ext cx="4891490" cy="2492990"/>
          </a:xfrm>
          <a:prstGeom prst="rect">
            <a:avLst/>
          </a:prstGeom>
          <a:noFill/>
        </p:spPr>
        <p:txBody>
          <a:bodyPr wrap="square" rtlCol="0">
            <a:spAutoFit/>
          </a:bodyPr>
          <a:lstStyle/>
          <a:p>
            <a:r>
              <a:rPr lang="en-US" sz="1200" b="1" i="1" dirty="0" smtClean="0"/>
              <a:t>Spokesperson</a:t>
            </a:r>
            <a:r>
              <a:rPr lang="en-US" sz="1200" i="1" dirty="0" smtClean="0"/>
              <a:t>:</a:t>
            </a:r>
          </a:p>
          <a:p>
            <a:pPr marL="342900" indent="-342900">
              <a:buAutoNum type="alphaLcParenR"/>
            </a:pPr>
            <a:r>
              <a:rPr lang="en-US" sz="1200" i="1" dirty="0" smtClean="0"/>
              <a:t>Board president</a:t>
            </a:r>
          </a:p>
          <a:p>
            <a:pPr marL="342900" indent="-342900">
              <a:buAutoNum type="alphaLcParenR"/>
            </a:pPr>
            <a:r>
              <a:rPr lang="en-US" sz="1200" i="1" dirty="0" smtClean="0"/>
              <a:t>Academy leader/principal</a:t>
            </a:r>
          </a:p>
          <a:p>
            <a:pPr marL="342900" indent="-342900">
              <a:buAutoNum type="alphaLcParenR"/>
            </a:pPr>
            <a:r>
              <a:rPr lang="en-US" sz="1200" i="1" dirty="0" smtClean="0"/>
              <a:t>Academy’s legal counsel</a:t>
            </a:r>
          </a:p>
          <a:p>
            <a:pPr marL="342900" indent="-342900">
              <a:buAutoNum type="alphaLcParenR"/>
            </a:pPr>
            <a:r>
              <a:rPr lang="en-US" sz="1200" i="1" dirty="0" smtClean="0"/>
              <a:t>Management representative</a:t>
            </a:r>
          </a:p>
          <a:p>
            <a:pPr marL="342900" indent="-342900">
              <a:buAutoNum type="alphaLcParenR"/>
            </a:pPr>
            <a:endParaRPr lang="en-US" sz="1200" i="1" dirty="0"/>
          </a:p>
          <a:p>
            <a:r>
              <a:rPr lang="en-US" sz="1200" b="1" i="1" dirty="0" smtClean="0"/>
              <a:t>Communications Outlet:</a:t>
            </a:r>
          </a:p>
          <a:p>
            <a:pPr marL="342900" indent="-342900">
              <a:buAutoNum type="alphaLcParenR"/>
            </a:pPr>
            <a:r>
              <a:rPr lang="en-US" sz="1200" i="1" dirty="0" smtClean="0"/>
              <a:t>Press release</a:t>
            </a:r>
          </a:p>
          <a:p>
            <a:pPr marL="342900" indent="-342900">
              <a:buAutoNum type="alphaLcParenR"/>
            </a:pPr>
            <a:r>
              <a:rPr lang="en-US" sz="1200" i="1" dirty="0" smtClean="0"/>
              <a:t>Written statements/letters/reports</a:t>
            </a:r>
          </a:p>
          <a:p>
            <a:pPr marL="342900" indent="-342900">
              <a:buAutoNum type="alphaLcParenR"/>
            </a:pPr>
            <a:r>
              <a:rPr lang="en-US" sz="1200" i="1" dirty="0" smtClean="0"/>
              <a:t>Telephone conferences</a:t>
            </a:r>
          </a:p>
          <a:p>
            <a:pPr marL="342900" indent="-342900">
              <a:buAutoNum type="alphaLcParenR"/>
            </a:pPr>
            <a:r>
              <a:rPr lang="en-US" sz="1200" i="1" dirty="0" smtClean="0"/>
              <a:t>Press conferences</a:t>
            </a:r>
          </a:p>
          <a:p>
            <a:pPr marL="342900" indent="-342900">
              <a:buAutoNum type="alphaLcParenR"/>
            </a:pPr>
            <a:r>
              <a:rPr lang="en-US" sz="1200" i="1" dirty="0" smtClean="0"/>
              <a:t>Website</a:t>
            </a:r>
          </a:p>
          <a:p>
            <a:pPr marL="342900" indent="-342900">
              <a:buAutoNum type="alphaLcParenR"/>
            </a:pPr>
            <a:r>
              <a:rPr lang="en-US" sz="1200" i="1" dirty="0" smtClean="0"/>
              <a:t>Other digital mediums/social networks</a:t>
            </a:r>
          </a:p>
        </p:txBody>
      </p:sp>
    </p:spTree>
    <p:extLst>
      <p:ext uri="{BB962C8B-B14F-4D97-AF65-F5344CB8AC3E}">
        <p14:creationId xmlns:p14="http://schemas.microsoft.com/office/powerpoint/2010/main" val="181778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2417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  To Whom Shall I Communicate?</a:t>
            </a:r>
            <a:endParaRPr lang="en-US" sz="2800" dirty="0"/>
          </a:p>
        </p:txBody>
      </p:sp>
      <p:sp>
        <p:nvSpPr>
          <p:cNvPr id="13" name="Rectangle 4"/>
          <p:cNvSpPr>
            <a:spLocks noChangeArrowheads="1"/>
          </p:cNvSpPr>
          <p:nvPr/>
        </p:nvSpPr>
        <p:spPr bwMode="auto">
          <a:xfrm>
            <a:off x="1878718"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p:cNvSpPr txBox="1"/>
          <p:nvPr/>
        </p:nvSpPr>
        <p:spPr>
          <a:xfrm>
            <a:off x="225778" y="1809898"/>
            <a:ext cx="7134578" cy="4524315"/>
          </a:xfrm>
          <a:prstGeom prst="rect">
            <a:avLst/>
          </a:prstGeom>
          <a:noFill/>
        </p:spPr>
        <p:txBody>
          <a:bodyPr wrap="square" rtlCol="0">
            <a:spAutoFit/>
          </a:bodyPr>
          <a:lstStyle/>
          <a:p>
            <a:r>
              <a:rPr lang="en-US" dirty="0" smtClean="0"/>
              <a:t>Communication Topics: Who Should Know?</a:t>
            </a:r>
          </a:p>
          <a:p>
            <a:endParaRPr lang="en-US" dirty="0" smtClean="0"/>
          </a:p>
          <a:p>
            <a:pPr marL="285750" indent="-285750">
              <a:buFont typeface="Wingdings" panose="05000000000000000000" pitchFamily="2" charset="2"/>
              <a:buChar char="ü"/>
            </a:pPr>
            <a:r>
              <a:rPr lang="en-US" dirty="0" smtClean="0"/>
              <a:t>Annexing existing facility </a:t>
            </a:r>
          </a:p>
          <a:p>
            <a:endParaRPr lang="en-US" dirty="0" smtClean="0"/>
          </a:p>
          <a:p>
            <a:pPr marL="285750" indent="-285750">
              <a:buFont typeface="Wingdings" panose="05000000000000000000" pitchFamily="2" charset="2"/>
              <a:buChar char="ü"/>
            </a:pPr>
            <a:r>
              <a:rPr lang="en-US" dirty="0" smtClean="0"/>
              <a:t>Changes in leadership at Academy</a:t>
            </a:r>
          </a:p>
          <a:p>
            <a:endParaRPr lang="en-US" dirty="0" smtClean="0"/>
          </a:p>
          <a:p>
            <a:pPr marL="285750" indent="-285750">
              <a:buFont typeface="Wingdings" panose="05000000000000000000" pitchFamily="2" charset="2"/>
              <a:buChar char="ü"/>
            </a:pPr>
            <a:r>
              <a:rPr lang="en-US" dirty="0" smtClean="0"/>
              <a:t>Adding a new staff position</a:t>
            </a:r>
          </a:p>
          <a:p>
            <a:endParaRPr lang="en-US" dirty="0" smtClean="0"/>
          </a:p>
          <a:p>
            <a:pPr marL="285750" indent="-285750">
              <a:buFont typeface="Wingdings" panose="05000000000000000000" pitchFamily="2" charset="2"/>
              <a:buChar char="ü"/>
            </a:pPr>
            <a:r>
              <a:rPr lang="en-US" dirty="0" smtClean="0"/>
              <a:t>Bomb threat at Academy</a:t>
            </a:r>
          </a:p>
          <a:p>
            <a:endParaRPr lang="en-US" dirty="0" smtClean="0"/>
          </a:p>
          <a:p>
            <a:pPr marL="285750" indent="-285750">
              <a:buFont typeface="Wingdings" panose="05000000000000000000" pitchFamily="2" charset="2"/>
              <a:buChar char="ü"/>
            </a:pPr>
            <a:r>
              <a:rPr lang="en-US" dirty="0" smtClean="0"/>
              <a:t>Hazing issue with student</a:t>
            </a:r>
          </a:p>
          <a:p>
            <a:endParaRPr lang="en-US" dirty="0" smtClean="0"/>
          </a:p>
          <a:p>
            <a:pPr marL="285750" indent="-285750">
              <a:buFont typeface="Wingdings" panose="05000000000000000000" pitchFamily="2" charset="2"/>
              <a:buChar char="ü"/>
            </a:pPr>
            <a:r>
              <a:rPr lang="en-US" dirty="0" smtClean="0"/>
              <a:t>Charter school closure</a:t>
            </a:r>
          </a:p>
          <a:p>
            <a:endParaRPr lang="en-US" dirty="0" smtClean="0"/>
          </a:p>
          <a:p>
            <a:pPr marL="285750" indent="-285750">
              <a:buFont typeface="Wingdings" panose="05000000000000000000" pitchFamily="2" charset="2"/>
              <a:buChar char="ü"/>
            </a:pPr>
            <a:r>
              <a:rPr lang="en-US" dirty="0" smtClean="0"/>
              <a:t>Exemplary State Assessment results</a:t>
            </a:r>
          </a:p>
          <a:p>
            <a:endParaRPr lang="en-US" dirty="0"/>
          </a:p>
        </p:txBody>
      </p:sp>
      <p:sp>
        <p:nvSpPr>
          <p:cNvPr id="3" name="TextBox 2"/>
          <p:cNvSpPr txBox="1"/>
          <p:nvPr/>
        </p:nvSpPr>
        <p:spPr>
          <a:xfrm>
            <a:off x="6586185" y="2086896"/>
            <a:ext cx="4854222"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Authorizer</a:t>
            </a:r>
          </a:p>
          <a:p>
            <a:pPr marL="285750" indent="-285750">
              <a:buFont typeface="Wingdings" panose="05000000000000000000" pitchFamily="2" charset="2"/>
              <a:buChar char="q"/>
            </a:pPr>
            <a:r>
              <a:rPr lang="en-US" dirty="0" smtClean="0"/>
              <a:t>ESP</a:t>
            </a:r>
          </a:p>
          <a:p>
            <a:pPr marL="285750" indent="-285750">
              <a:buFont typeface="Wingdings" panose="05000000000000000000" pitchFamily="2" charset="2"/>
              <a:buChar char="q"/>
            </a:pPr>
            <a:r>
              <a:rPr lang="en-US" dirty="0" smtClean="0"/>
              <a:t>School Staff</a:t>
            </a:r>
          </a:p>
          <a:p>
            <a:pPr marL="285750" indent="-285750">
              <a:buFont typeface="Wingdings" panose="05000000000000000000" pitchFamily="2" charset="2"/>
              <a:buChar char="q"/>
            </a:pPr>
            <a:r>
              <a:rPr lang="en-US" dirty="0" smtClean="0"/>
              <a:t>School Families</a:t>
            </a:r>
          </a:p>
          <a:p>
            <a:pPr marL="285750" indent="-285750">
              <a:buFont typeface="Wingdings" panose="05000000000000000000" pitchFamily="2" charset="2"/>
              <a:buChar char="q"/>
            </a:pPr>
            <a:r>
              <a:rPr lang="en-US" dirty="0" smtClean="0"/>
              <a:t>Legal Counsel</a:t>
            </a:r>
          </a:p>
          <a:p>
            <a:pPr marL="285750" indent="-285750">
              <a:buFont typeface="Wingdings" panose="05000000000000000000" pitchFamily="2" charset="2"/>
              <a:buChar char="q"/>
            </a:pPr>
            <a:r>
              <a:rPr lang="en-US" dirty="0" smtClean="0"/>
              <a:t>Michigan Department of Education</a:t>
            </a:r>
          </a:p>
          <a:p>
            <a:pPr marL="285750" indent="-285750">
              <a:buFont typeface="Wingdings" panose="05000000000000000000" pitchFamily="2" charset="2"/>
              <a:buChar char="q"/>
            </a:pPr>
            <a:r>
              <a:rPr lang="en-US" dirty="0" smtClean="0"/>
              <a:t>Local Intermediate School District</a:t>
            </a:r>
          </a:p>
          <a:p>
            <a:pPr marL="285750" indent="-285750">
              <a:buFont typeface="Wingdings" panose="05000000000000000000" pitchFamily="2" charset="2"/>
              <a:buChar char="q"/>
            </a:pPr>
            <a:r>
              <a:rPr lang="en-US" dirty="0" smtClean="0"/>
              <a:t>Vested Financial Entities</a:t>
            </a:r>
          </a:p>
          <a:p>
            <a:pPr marL="285750" indent="-285750">
              <a:buFont typeface="Wingdings" panose="05000000000000000000" pitchFamily="2" charset="2"/>
              <a:buChar char="q"/>
            </a:pPr>
            <a:r>
              <a:rPr lang="en-US" dirty="0" smtClean="0"/>
              <a:t>Community Partners</a:t>
            </a:r>
          </a:p>
          <a:p>
            <a:pPr marL="285750" indent="-285750">
              <a:buFont typeface="Wingdings" panose="05000000000000000000" pitchFamily="2" charset="2"/>
              <a:buChar char="q"/>
            </a:pPr>
            <a:r>
              <a:rPr lang="en-US" dirty="0" smtClean="0"/>
              <a:t>Local Press</a:t>
            </a:r>
          </a:p>
          <a:p>
            <a:pPr marL="285750" indent="-285750">
              <a:buFont typeface="Wingdings" panose="05000000000000000000" pitchFamily="2" charset="2"/>
              <a:buChar char="q"/>
            </a:pPr>
            <a:r>
              <a:rPr lang="en-US" dirty="0" smtClean="0"/>
              <a:t>Local Legislators</a:t>
            </a:r>
          </a:p>
          <a:p>
            <a:pPr marL="285750" indent="-285750">
              <a:buFont typeface="Wingdings" panose="05000000000000000000" pitchFamily="2" charset="2"/>
              <a:buChar char="q"/>
            </a:pPr>
            <a:r>
              <a:rPr lang="en-US" dirty="0" smtClean="0"/>
              <a:t>Local Law Enforcement</a:t>
            </a:r>
          </a:p>
          <a:p>
            <a:pPr marL="285750" indent="-285750">
              <a:buFont typeface="Wingdings" panose="05000000000000000000" pitchFamily="2" charset="2"/>
              <a:buChar char="q"/>
            </a:pPr>
            <a:r>
              <a:rPr lang="en-US" dirty="0" smtClean="0"/>
              <a:t>Local School District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3196388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690" y="1178682"/>
            <a:ext cx="11496675" cy="1138773"/>
          </a:xfrm>
          <a:prstGeom prst="rect">
            <a:avLst/>
          </a:prstGeom>
          <a:noFill/>
        </p:spPr>
        <p:txBody>
          <a:bodyPr wrap="square" rtlCol="0">
            <a:spAutoFit/>
          </a:bodyPr>
          <a:lstStyle/>
          <a:p>
            <a:pPr marL="0" lvl="2"/>
            <a:endParaRPr lang="en-US" sz="1600" dirty="0"/>
          </a:p>
          <a:p>
            <a:pPr marL="0" lvl="2"/>
            <a:endParaRPr lang="en-US" dirty="0"/>
          </a:p>
          <a:p>
            <a:pPr marL="742950" lvl="3" indent="-285750">
              <a:buFont typeface="Wingdings" panose="05000000000000000000" pitchFamily="2" charset="2"/>
              <a:buChar char="Ø"/>
            </a:pPr>
            <a:endParaRPr lang="en-US" sz="1600" dirty="0"/>
          </a:p>
          <a:p>
            <a:pPr lvl="2"/>
            <a:endParaRPr lang="en-US" dirty="0"/>
          </a:p>
        </p:txBody>
      </p:sp>
      <p:sp>
        <p:nvSpPr>
          <p:cNvPr id="6" name="Title 1"/>
          <p:cNvSpPr>
            <a:spLocks noGrp="1"/>
          </p:cNvSpPr>
          <p:nvPr>
            <p:ph type="title"/>
          </p:nvPr>
        </p:nvSpPr>
        <p:spPr>
          <a:xfrm>
            <a:off x="0" y="-124179"/>
            <a:ext cx="12192000" cy="1400530"/>
          </a:xfrm>
        </p:spPr>
        <p:txBody>
          <a:bodyPr/>
          <a:lstStyle/>
          <a:p>
            <a:pPr algn="ctr"/>
            <a:r>
              <a:rPr lang="en-US" sz="3000" b="1" dirty="0"/>
              <a:t>Communicating:  Ensuring Vision Integrity through Effective Communication</a:t>
            </a:r>
            <a:br>
              <a:rPr lang="en-US" sz="3000" b="1" dirty="0"/>
            </a:br>
            <a:r>
              <a:rPr lang="en-US" sz="2800" dirty="0" smtClean="0"/>
              <a:t>The Right People</a:t>
            </a:r>
            <a:endParaRPr lang="en-US" sz="2800" dirty="0"/>
          </a:p>
        </p:txBody>
      </p:sp>
      <p:sp>
        <p:nvSpPr>
          <p:cNvPr id="13" name="Rectangle 4"/>
          <p:cNvSpPr>
            <a:spLocks noChangeArrowheads="1"/>
          </p:cNvSpPr>
          <p:nvPr/>
        </p:nvSpPr>
        <p:spPr bwMode="auto">
          <a:xfrm>
            <a:off x="1833563" y="2509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p:cNvSpPr txBox="1"/>
          <p:nvPr/>
        </p:nvSpPr>
        <p:spPr>
          <a:xfrm>
            <a:off x="1833563" y="2317455"/>
            <a:ext cx="9444037" cy="2215991"/>
          </a:xfrm>
          <a:prstGeom prst="rect">
            <a:avLst/>
          </a:prstGeom>
          <a:noFill/>
        </p:spPr>
        <p:txBody>
          <a:bodyPr wrap="square" rtlCol="0">
            <a:spAutoFit/>
          </a:bodyPr>
          <a:lstStyle/>
          <a:p>
            <a:r>
              <a:rPr lang="en-US" sz="4000" i="1" dirty="0" smtClean="0"/>
              <a:t>“The single biggest problem in communicating is the illusion that it has taken place.”</a:t>
            </a:r>
          </a:p>
          <a:p>
            <a:pPr algn="r"/>
            <a:r>
              <a:rPr lang="en-US" dirty="0" smtClean="0"/>
              <a:t>George Bernard Shaw</a:t>
            </a:r>
            <a:endParaRPr lang="en-US" dirty="0"/>
          </a:p>
        </p:txBody>
      </p:sp>
    </p:spTree>
    <p:extLst>
      <p:ext uri="{BB962C8B-B14F-4D97-AF65-F5344CB8AC3E}">
        <p14:creationId xmlns:p14="http://schemas.microsoft.com/office/powerpoint/2010/main" val="281667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4849AD-65CA-4CDD-87B0-7F56EA6DF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1507</Words>
  <Application>Microsoft Office PowerPoint</Application>
  <PresentationFormat>Widescreen</PresentationFormat>
  <Paragraphs>422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Wingdings</vt:lpstr>
      <vt:lpstr>Wingdings 3</vt:lpstr>
      <vt:lpstr>Ion</vt:lpstr>
      <vt:lpstr>Communicating:  Ensuring Vision Integrity through Effective Communication    </vt:lpstr>
      <vt:lpstr>Communicating:  Ensuring Vision Integrity through Effective Communication Effective Communication Defined</vt:lpstr>
      <vt:lpstr>PowerPoint Presentation</vt:lpstr>
      <vt:lpstr>Communicating:  Ensuring Vision Integrity through Effective Communication The Right People</vt:lpstr>
      <vt:lpstr>Communicating:  Ensuring Vision Integrity through Effective Communication The Right People:  Primary and Secondary </vt:lpstr>
      <vt:lpstr>Communicating:  Ensuring Vision Integrity through Effective Communication The Right People:  To Whom Shall I Communicate?</vt:lpstr>
      <vt:lpstr>Communicating:  Ensuring Vision Integrity through Effective Communication The Right People:  To Whom Shall I Communicate?</vt:lpstr>
      <vt:lpstr>Communicating:  Ensuring Vision Integrity through Effective Communication The Right People:  To Whom Shall I Communicate?</vt:lpstr>
      <vt:lpstr>Communicating:  Ensuring Vision Integrity through Effective Communication The Right People</vt:lpstr>
      <vt:lpstr>PowerPoint Presentation</vt:lpstr>
      <vt:lpstr>Communicating:  Ensuring Vision Integrity through Effective Communication The Right Information: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2013-09-23T12:26:51Z</dcterms:created>
  <dcterms:modified xsi:type="dcterms:W3CDTF">2018-02-02T15:07:04Z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