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74"/>
  </p:notesMasterIdLst>
  <p:handoutMasterIdLst>
    <p:handoutMasterId r:id="rId75"/>
  </p:handoutMasterIdLst>
  <p:sldIdLst>
    <p:sldId id="256" r:id="rId4"/>
    <p:sldId id="276" r:id="rId5"/>
    <p:sldId id="277" r:id="rId6"/>
    <p:sldId id="278" r:id="rId7"/>
    <p:sldId id="279" r:id="rId8"/>
    <p:sldId id="280" r:id="rId9"/>
    <p:sldId id="281" r:id="rId10"/>
    <p:sldId id="347" r:id="rId11"/>
    <p:sldId id="344" r:id="rId12"/>
    <p:sldId id="345" r:id="rId13"/>
    <p:sldId id="285" r:id="rId14"/>
    <p:sldId id="286" r:id="rId15"/>
    <p:sldId id="346" r:id="rId16"/>
    <p:sldId id="261"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269" r:id="rId30"/>
    <p:sldId id="270" r:id="rId31"/>
    <p:sldId id="271" r:id="rId32"/>
    <p:sldId id="300" r:id="rId33"/>
    <p:sldId id="301" r:id="rId34"/>
    <p:sldId id="302" r:id="rId35"/>
    <p:sldId id="303" r:id="rId36"/>
    <p:sldId id="304" r:id="rId37"/>
    <p:sldId id="305" r:id="rId38"/>
    <p:sldId id="306" r:id="rId39"/>
    <p:sldId id="307" r:id="rId40"/>
    <p:sldId id="308" r:id="rId41"/>
    <p:sldId id="273" r:id="rId42"/>
    <p:sldId id="309" r:id="rId43"/>
    <p:sldId id="310" r:id="rId44"/>
    <p:sldId id="311" r:id="rId45"/>
    <p:sldId id="312" r:id="rId46"/>
    <p:sldId id="275" r:id="rId47"/>
    <p:sldId id="313" r:id="rId48"/>
    <p:sldId id="315" r:id="rId49"/>
    <p:sldId id="316" r:id="rId50"/>
    <p:sldId id="317" r:id="rId51"/>
    <p:sldId id="319" r:id="rId52"/>
    <p:sldId id="335" r:id="rId53"/>
    <p:sldId id="336" r:id="rId54"/>
    <p:sldId id="337" r:id="rId55"/>
    <p:sldId id="338" r:id="rId56"/>
    <p:sldId id="339" r:id="rId57"/>
    <p:sldId id="340" r:id="rId58"/>
    <p:sldId id="341" r:id="rId59"/>
    <p:sldId id="342" r:id="rId60"/>
    <p:sldId id="322" r:id="rId61"/>
    <p:sldId id="324" r:id="rId62"/>
    <p:sldId id="325" r:id="rId63"/>
    <p:sldId id="326" r:id="rId64"/>
    <p:sldId id="327" r:id="rId65"/>
    <p:sldId id="328" r:id="rId66"/>
    <p:sldId id="329" r:id="rId67"/>
    <p:sldId id="330" r:id="rId68"/>
    <p:sldId id="331" r:id="rId69"/>
    <p:sldId id="332" r:id="rId70"/>
    <p:sldId id="333" r:id="rId71"/>
    <p:sldId id="334" r:id="rId72"/>
    <p:sldId id="343"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charts/_rels/chart1.xml.rels><?xml version="1.0" encoding="UTF-8" standalone="yes"?>
<Relationships xmlns="http://schemas.openxmlformats.org/package/2006/relationships"><Relationship Id="rId2" Type="http://schemas.openxmlformats.org/officeDocument/2006/relationships/oleObject" Target="file:///\\engserver\y\Faculty\Course%20Folders\Senior%20Projects\Standing%20Documents\EPOO1%20IAB%20Grades%20of%20Senior%20Final%20Presentations%2097-09.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Garamond"/>
                <a:ea typeface="Garamond"/>
                <a:cs typeface="Garamond"/>
              </a:defRPr>
            </a:pPr>
            <a:r>
              <a:rPr lang="en-US"/>
              <a:t>IAB and Faculty Grades of Senior Projects Final Presentations</a:t>
            </a:r>
          </a:p>
        </c:rich>
      </c:tx>
      <c:layout>
        <c:manualLayout>
          <c:xMode val="edge"/>
          <c:yMode val="edge"/>
          <c:x val="0.10869584236753038"/>
          <c:y val="3.3240997229916962E-2"/>
        </c:manualLayout>
      </c:layout>
      <c:overlay val="0"/>
      <c:spPr>
        <a:noFill/>
        <a:ln w="25400">
          <a:noFill/>
        </a:ln>
      </c:spPr>
    </c:title>
    <c:autoTitleDeleted val="0"/>
    <c:plotArea>
      <c:layout>
        <c:manualLayout>
          <c:layoutTarget val="inner"/>
          <c:xMode val="edge"/>
          <c:yMode val="edge"/>
          <c:x val="0.1721017537465922"/>
          <c:y val="0.18559581890016191"/>
          <c:w val="0.58695756014627187"/>
          <c:h val="0.59002849889155962"/>
        </c:manualLayout>
      </c:layout>
      <c:barChart>
        <c:barDir val="col"/>
        <c:grouping val="clustered"/>
        <c:varyColors val="0"/>
        <c:ser>
          <c:idx val="0"/>
          <c:order val="0"/>
          <c:tx>
            <c:strRef>
              <c:f>Sheet1!$C$3</c:f>
              <c:strCache>
                <c:ptCount val="1"/>
                <c:pt idx="0">
                  <c:v>Faculty Grade</c:v>
                </c:pt>
              </c:strCache>
            </c:strRef>
          </c:tx>
          <c:spPr>
            <a:solidFill>
              <a:srgbClr val="9999FF"/>
            </a:solidFill>
            <a:ln w="12700">
              <a:solidFill>
                <a:srgbClr val="000000"/>
              </a:solidFill>
              <a:prstDash val="solid"/>
            </a:ln>
          </c:spPr>
          <c:invertIfNegative val="0"/>
          <c:cat>
            <c:strRef>
              <c:f>Sheet1!$B$4:$B$16</c:f>
              <c:strCache>
                <c:ptCount val="11"/>
                <c:pt idx="0">
                  <c:v>2000-2001</c:v>
                </c:pt>
                <c:pt idx="1">
                  <c:v>2001-2002</c:v>
                </c:pt>
                <c:pt idx="2">
                  <c:v>2002-2003</c:v>
                </c:pt>
                <c:pt idx="3">
                  <c:v>2003-2004</c:v>
                </c:pt>
                <c:pt idx="4">
                  <c:v>2004-2005</c:v>
                </c:pt>
                <c:pt idx="5">
                  <c:v>2005-2006</c:v>
                </c:pt>
                <c:pt idx="6">
                  <c:v>2006-2007</c:v>
                </c:pt>
                <c:pt idx="7">
                  <c:v>2007-2008</c:v>
                </c:pt>
                <c:pt idx="8">
                  <c:v>2008-2009</c:v>
                </c:pt>
                <c:pt idx="9">
                  <c:v>2009-2010</c:v>
                </c:pt>
                <c:pt idx="10">
                  <c:v>2010-2011</c:v>
                </c:pt>
              </c:strCache>
            </c:strRef>
          </c:cat>
          <c:val>
            <c:numRef>
              <c:f>Sheet1!$C$4:$C$16</c:f>
              <c:numCache>
                <c:formatCode>0.0</c:formatCode>
                <c:ptCount val="11"/>
                <c:pt idx="0">
                  <c:v>85</c:v>
                </c:pt>
                <c:pt idx="1">
                  <c:v>87.2</c:v>
                </c:pt>
                <c:pt idx="2" formatCode="General">
                  <c:v>85.4</c:v>
                </c:pt>
                <c:pt idx="3" formatCode="General">
                  <c:v>87.1</c:v>
                </c:pt>
                <c:pt idx="4" formatCode="General">
                  <c:v>88.4</c:v>
                </c:pt>
                <c:pt idx="5" formatCode="General">
                  <c:v>90.5</c:v>
                </c:pt>
                <c:pt idx="6" formatCode="General">
                  <c:v>89.5</c:v>
                </c:pt>
                <c:pt idx="7" formatCode="General">
                  <c:v>86.2</c:v>
                </c:pt>
                <c:pt idx="8" formatCode="General">
                  <c:v>90.6</c:v>
                </c:pt>
                <c:pt idx="9" formatCode="General">
                  <c:v>88.7</c:v>
                </c:pt>
                <c:pt idx="10" formatCode="General">
                  <c:v>91.3</c:v>
                </c:pt>
              </c:numCache>
            </c:numRef>
          </c:val>
        </c:ser>
        <c:ser>
          <c:idx val="1"/>
          <c:order val="1"/>
          <c:tx>
            <c:strRef>
              <c:f>Sheet1!$D$3</c:f>
              <c:strCache>
                <c:ptCount val="1"/>
                <c:pt idx="0">
                  <c:v>IAB Grade</c:v>
                </c:pt>
              </c:strCache>
            </c:strRef>
          </c:tx>
          <c:spPr>
            <a:solidFill>
              <a:srgbClr val="993366"/>
            </a:solidFill>
            <a:ln w="12700">
              <a:solidFill>
                <a:srgbClr val="000000"/>
              </a:solidFill>
              <a:prstDash val="solid"/>
            </a:ln>
          </c:spPr>
          <c:invertIfNegative val="0"/>
          <c:cat>
            <c:strRef>
              <c:f>Sheet1!$B$4:$B$15</c:f>
              <c:strCache>
                <c:ptCount val="10"/>
                <c:pt idx="0">
                  <c:v>2000-2001</c:v>
                </c:pt>
                <c:pt idx="1">
                  <c:v>2001-2002</c:v>
                </c:pt>
                <c:pt idx="2">
                  <c:v>2002-2003</c:v>
                </c:pt>
                <c:pt idx="3">
                  <c:v>2003-2004</c:v>
                </c:pt>
                <c:pt idx="4">
                  <c:v>2004-2005</c:v>
                </c:pt>
                <c:pt idx="5">
                  <c:v>2005-2006</c:v>
                </c:pt>
                <c:pt idx="6">
                  <c:v>2006-2007</c:v>
                </c:pt>
                <c:pt idx="7">
                  <c:v>2007-2008</c:v>
                </c:pt>
                <c:pt idx="8">
                  <c:v>2008-2009</c:v>
                </c:pt>
                <c:pt idx="9">
                  <c:v>2009-2010</c:v>
                </c:pt>
              </c:strCache>
            </c:strRef>
          </c:cat>
          <c:val>
            <c:numRef>
              <c:f>Sheet1!$D$4:$D$16</c:f>
              <c:numCache>
                <c:formatCode>0.0</c:formatCode>
                <c:ptCount val="11"/>
                <c:pt idx="0">
                  <c:v>91</c:v>
                </c:pt>
                <c:pt idx="1">
                  <c:v>87.4</c:v>
                </c:pt>
                <c:pt idx="2" formatCode="General">
                  <c:v>90.8</c:v>
                </c:pt>
                <c:pt idx="3" formatCode="General">
                  <c:v>89.9</c:v>
                </c:pt>
                <c:pt idx="4" formatCode="General">
                  <c:v>90</c:v>
                </c:pt>
                <c:pt idx="5" formatCode="General">
                  <c:v>84.9</c:v>
                </c:pt>
                <c:pt idx="6" formatCode="General">
                  <c:v>91.6</c:v>
                </c:pt>
                <c:pt idx="7" formatCode="General">
                  <c:v>87.1</c:v>
                </c:pt>
                <c:pt idx="8" formatCode="General">
                  <c:v>89.7</c:v>
                </c:pt>
                <c:pt idx="9" formatCode="General">
                  <c:v>89.5</c:v>
                </c:pt>
                <c:pt idx="10" formatCode="General">
                  <c:v>89</c:v>
                </c:pt>
              </c:numCache>
            </c:numRef>
          </c:val>
        </c:ser>
        <c:dLbls>
          <c:showLegendKey val="0"/>
          <c:showVal val="0"/>
          <c:showCatName val="0"/>
          <c:showSerName val="0"/>
          <c:showPercent val="0"/>
          <c:showBubbleSize val="0"/>
        </c:dLbls>
        <c:gapWidth val="150"/>
        <c:axId val="30247936"/>
        <c:axId val="30250112"/>
      </c:barChart>
      <c:catAx>
        <c:axId val="30247936"/>
        <c:scaling>
          <c:orientation val="minMax"/>
        </c:scaling>
        <c:delete val="0"/>
        <c:axPos val="b"/>
        <c:title>
          <c:tx>
            <c:rich>
              <a:bodyPr/>
              <a:lstStyle/>
              <a:p>
                <a:pPr>
                  <a:defRPr sz="1075" b="1" i="0" u="none" strike="noStrike" baseline="0">
                    <a:solidFill>
                      <a:srgbClr val="000000"/>
                    </a:solidFill>
                    <a:latin typeface="Garamond"/>
                    <a:ea typeface="Garamond"/>
                    <a:cs typeface="Garamond"/>
                  </a:defRPr>
                </a:pPr>
                <a:r>
                  <a:rPr lang="en-US"/>
                  <a:t>Year</a:t>
                </a:r>
              </a:p>
            </c:rich>
          </c:tx>
          <c:layout>
            <c:manualLayout>
              <c:xMode val="edge"/>
              <c:yMode val="edge"/>
              <c:x val="0.43659496367301975"/>
              <c:y val="0.9085884209072190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975" b="0" i="0" u="none" strike="noStrike" baseline="0">
                <a:solidFill>
                  <a:srgbClr val="000000"/>
                </a:solidFill>
                <a:latin typeface="Garamond"/>
                <a:ea typeface="Garamond"/>
                <a:cs typeface="Garamond"/>
              </a:defRPr>
            </a:pPr>
            <a:endParaRPr lang="en-US"/>
          </a:p>
        </c:txPr>
        <c:crossAx val="30250112"/>
        <c:crosses val="autoZero"/>
        <c:auto val="1"/>
        <c:lblAlgn val="ctr"/>
        <c:lblOffset val="100"/>
        <c:tickLblSkip val="1"/>
        <c:tickMarkSkip val="1"/>
        <c:noMultiLvlLbl val="0"/>
      </c:catAx>
      <c:valAx>
        <c:axId val="30250112"/>
        <c:scaling>
          <c:orientation val="minMax"/>
          <c:max val="100"/>
          <c:min val="70"/>
        </c:scaling>
        <c:delete val="0"/>
        <c:axPos val="l"/>
        <c:majorGridlines>
          <c:spPr>
            <a:ln w="3175">
              <a:solidFill>
                <a:srgbClr val="000000"/>
              </a:solidFill>
              <a:prstDash val="solid"/>
            </a:ln>
          </c:spPr>
        </c:majorGridlines>
        <c:title>
          <c:tx>
            <c:rich>
              <a:bodyPr/>
              <a:lstStyle/>
              <a:p>
                <a:pPr>
                  <a:defRPr sz="1075" b="1" i="0" u="none" strike="noStrike" baseline="0">
                    <a:solidFill>
                      <a:srgbClr val="000000"/>
                    </a:solidFill>
                    <a:latin typeface="Garamond"/>
                    <a:ea typeface="Garamond"/>
                    <a:cs typeface="Garamond"/>
                  </a:defRPr>
                </a:pPr>
                <a:r>
                  <a:rPr lang="en-US"/>
                  <a:t>Percentage </a:t>
                </a:r>
              </a:p>
            </c:rich>
          </c:tx>
          <c:layout>
            <c:manualLayout>
              <c:xMode val="edge"/>
              <c:yMode val="edge"/>
              <c:x val="5.2536231884058121E-2"/>
              <c:y val="0.37950196668629732"/>
            </c:manualLayout>
          </c:layout>
          <c:overlay val="0"/>
          <c:spPr>
            <a:noFill/>
            <a:ln w="25400">
              <a:noFill/>
            </a:ln>
          </c:spPr>
        </c:title>
        <c:numFmt formatCode="0.0" sourceLinked="1"/>
        <c:majorTickMark val="out"/>
        <c:minorTickMark val="none"/>
        <c:tickLblPos val="nextTo"/>
        <c:spPr>
          <a:ln w="3175">
            <a:solidFill>
              <a:srgbClr val="000000"/>
            </a:solidFill>
            <a:prstDash val="solid"/>
          </a:ln>
        </c:spPr>
        <c:txPr>
          <a:bodyPr rot="0" vert="horz"/>
          <a:lstStyle/>
          <a:p>
            <a:pPr>
              <a:defRPr sz="975" b="0" i="0" u="none" strike="noStrike" baseline="0">
                <a:solidFill>
                  <a:srgbClr val="000000"/>
                </a:solidFill>
                <a:latin typeface="Garamond"/>
                <a:ea typeface="Garamond"/>
                <a:cs typeface="Garamond"/>
              </a:defRPr>
            </a:pPr>
            <a:endParaRPr lang="en-US"/>
          </a:p>
        </c:txPr>
        <c:crossAx val="30247936"/>
        <c:crosses val="autoZero"/>
        <c:crossBetween val="between"/>
      </c:valAx>
      <c:spPr>
        <a:noFill/>
        <a:ln w="12700">
          <a:solidFill>
            <a:srgbClr val="000000"/>
          </a:solidFill>
          <a:prstDash val="solid"/>
        </a:ln>
      </c:spPr>
    </c:plotArea>
    <c:legend>
      <c:legendPos val="r"/>
      <c:layout>
        <c:manualLayout>
          <c:xMode val="edge"/>
          <c:yMode val="edge"/>
          <c:x val="0.82427688386777731"/>
          <c:y val="0.37673188358380438"/>
          <c:w val="0.16123207425158803"/>
          <c:h val="0.11911386422957516"/>
        </c:manualLayout>
      </c:layout>
      <c:overlay val="0"/>
      <c:spPr>
        <a:solidFill>
          <a:srgbClr val="FFFFFF"/>
        </a:solidFill>
        <a:ln w="3175">
          <a:solidFill>
            <a:srgbClr val="000000"/>
          </a:solidFill>
          <a:prstDash val="solid"/>
        </a:ln>
      </c:spPr>
      <c:txPr>
        <a:bodyPr/>
        <a:lstStyle/>
        <a:p>
          <a:pPr>
            <a:defRPr sz="920" b="0" i="0" u="none" strike="noStrike" baseline="0">
              <a:solidFill>
                <a:srgbClr val="000000"/>
              </a:solidFill>
              <a:latin typeface="Garamond"/>
              <a:ea typeface="Garamond"/>
              <a:cs typeface="Garamond"/>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23DBB4-B519-44A9-964F-38F6A00C7D0B}" type="datetimeFigureOut">
              <a:rPr lang="en-US" smtClean="0"/>
              <a:pPr/>
              <a:t>11/4/2011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3BC95D-C034-48CF-9185-FA6B4479BC90}" type="slidenum">
              <a:rPr lang="en-US" smtClean="0"/>
              <a:pPr/>
              <a:t>‹#›</a:t>
            </a:fld>
            <a:endParaRPr lang="en-US"/>
          </a:p>
        </p:txBody>
      </p:sp>
    </p:spTree>
    <p:extLst>
      <p:ext uri="{BB962C8B-B14F-4D97-AF65-F5344CB8AC3E}">
        <p14:creationId xmlns:p14="http://schemas.microsoft.com/office/powerpoint/2010/main" val="1787381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1B5790-63EE-4D67-8714-E187C1633B1C}" type="datetimeFigureOut">
              <a:rPr lang="en-US" smtClean="0"/>
              <a:pPr/>
              <a:t>11/4/2011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1042E7-8B66-42D3-986C-D7C521D82AED}" type="slidenum">
              <a:rPr lang="en-US" smtClean="0"/>
              <a:pPr/>
              <a:t>‹#›</a:t>
            </a:fld>
            <a:endParaRPr lang="en-US"/>
          </a:p>
        </p:txBody>
      </p:sp>
    </p:spTree>
    <p:extLst>
      <p:ext uri="{BB962C8B-B14F-4D97-AF65-F5344CB8AC3E}">
        <p14:creationId xmlns:p14="http://schemas.microsoft.com/office/powerpoint/2010/main" val="4127259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8BBE8A2-B1C4-46C1-9475-EA3CFDE83BD8}" type="slidenum">
              <a:rPr lang="en-US"/>
              <a:pPr/>
              <a:t>2</a:t>
            </a:fld>
            <a:endParaRPr lang="en-US"/>
          </a:p>
        </p:txBody>
      </p:sp>
      <p:sp>
        <p:nvSpPr>
          <p:cNvPr id="16385"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16386" name="Rectangle 2"/>
          <p:cNvSpPr txBox="1">
            <a:spLocks noGrp="1" noChangeArrowheads="1"/>
          </p:cNvSpPr>
          <p:nvPr>
            <p:ph type="body" idx="1"/>
          </p:nvPr>
        </p:nvSpPr>
        <p:spPr bwMode="auto">
          <a:xfrm>
            <a:off x="686360" y="4342535"/>
            <a:ext cx="5486681" cy="4032250"/>
          </a:xfrm>
          <a:prstGeom prst="rect">
            <a:avLst/>
          </a:prstGeom>
          <a:noFill/>
          <a:ln>
            <a:round/>
            <a:headEnd/>
            <a:tailEnd/>
          </a:ln>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CD21DC92-FD93-4385-8AFD-73E5A687BFA4}" type="slidenum">
              <a:rPr lang="en-US"/>
              <a:pPr/>
              <a:t>51</a:t>
            </a:fld>
            <a:endParaRPr 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56DD3F8E-4258-466E-8DA1-0E2BE6BF84C9}" type="slidenum">
              <a:rPr lang="en-US"/>
              <a:pPr/>
              <a:t>52</a:t>
            </a:fld>
            <a:endParaRPr 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814F3EC9-BCBD-41A9-A6DF-69E2C20E94FB}" type="slidenum">
              <a:rPr lang="en-US"/>
              <a:pPr/>
              <a:t>53</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6CA9EB82-60DA-4D65-B4AA-092D02E7C6D4}" type="slidenum">
              <a:rPr lang="en-US"/>
              <a:pPr/>
              <a:t>54</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6B22440-69ED-43EE-8D46-013718DAC6A6}" type="slidenum">
              <a:rPr lang="en-US"/>
              <a:pPr/>
              <a:t>55</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F1D39A68-4AA7-48D0-8202-624B8B91AF01}" type="slidenum">
              <a:rPr lang="en-US"/>
              <a:pPr/>
              <a:t>56</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F1ED93E6-A5A2-41F7-8902-2ADAB8CFF17C}" type="slidenum">
              <a:rPr lang="en-US"/>
              <a:pPr/>
              <a:t>57</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C75D796-539B-45AA-8449-F6E50075C529}" type="slidenum">
              <a:rPr lang="en-US"/>
              <a:pPr/>
              <a:t>3</a:t>
            </a:fld>
            <a:endParaRPr lang="en-US"/>
          </a:p>
        </p:txBody>
      </p:sp>
      <p:sp>
        <p:nvSpPr>
          <p:cNvPr id="17409"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17410" name="Rectangle 2"/>
          <p:cNvSpPr txBox="1">
            <a:spLocks noGrp="1" noChangeArrowheads="1"/>
          </p:cNvSpPr>
          <p:nvPr>
            <p:ph type="body" idx="1"/>
          </p:nvPr>
        </p:nvSpPr>
        <p:spPr bwMode="auto">
          <a:xfrm>
            <a:off x="686360" y="4342535"/>
            <a:ext cx="5486681" cy="4032250"/>
          </a:xfrm>
          <a:prstGeom prst="rect">
            <a:avLst/>
          </a:prstGeom>
          <a:noFill/>
          <a:ln>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8A9081A-E122-4459-9351-EA5E035792C4}" type="slidenum">
              <a:rPr lang="en-US"/>
              <a:pPr/>
              <a:t>4</a:t>
            </a:fld>
            <a:endParaRPr lang="en-US"/>
          </a:p>
        </p:txBody>
      </p:sp>
      <p:sp>
        <p:nvSpPr>
          <p:cNvPr id="18433"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686360" y="4342535"/>
            <a:ext cx="5486681" cy="4032250"/>
          </a:xfrm>
          <a:prstGeom prst="rect">
            <a:avLst/>
          </a:prstGeom>
          <a:noFill/>
          <a:ln>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5C0A570-2413-4C27-9B7B-658474507B7A}" type="slidenum">
              <a:rPr lang="en-US"/>
              <a:pPr/>
              <a:t>5</a:t>
            </a:fld>
            <a:endParaRPr lang="en-US"/>
          </a:p>
        </p:txBody>
      </p:sp>
      <p:sp>
        <p:nvSpPr>
          <p:cNvPr id="1945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686360" y="4342535"/>
            <a:ext cx="5486681" cy="4114511"/>
          </a:xfrm>
          <a:prstGeom prst="rect">
            <a:avLst/>
          </a:prstGeom>
          <a:noFill/>
          <a:ln>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AAF213B-5959-4977-A445-53293A91BC09}" type="slidenum">
              <a:rPr lang="en-US"/>
              <a:pPr/>
              <a:t>6</a:t>
            </a:fld>
            <a:endParaRPr lang="en-US"/>
          </a:p>
        </p:txBody>
      </p:sp>
      <p:sp>
        <p:nvSpPr>
          <p:cNvPr id="2048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686360" y="4342535"/>
            <a:ext cx="5486681" cy="4114511"/>
          </a:xfrm>
          <a:prstGeom prst="rect">
            <a:avLst/>
          </a:prstGeom>
          <a:noFill/>
          <a:ln>
            <a:round/>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77BCAA9-13F1-4007-A690-CCA7E07DA395}" type="slidenum">
              <a:rPr lang="en-US"/>
              <a:pPr/>
              <a:t>7</a:t>
            </a:fld>
            <a:endParaRPr lang="en-US"/>
          </a:p>
        </p:txBody>
      </p:sp>
      <p:sp>
        <p:nvSpPr>
          <p:cNvPr id="21505"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21506" name="Rectangle 2"/>
          <p:cNvSpPr txBox="1">
            <a:spLocks noGrp="1" noChangeArrowheads="1"/>
          </p:cNvSpPr>
          <p:nvPr>
            <p:ph type="body" idx="1"/>
          </p:nvPr>
        </p:nvSpPr>
        <p:spPr bwMode="auto">
          <a:xfrm>
            <a:off x="686360" y="4342535"/>
            <a:ext cx="5486681" cy="4114511"/>
          </a:xfrm>
          <a:prstGeom prst="rect">
            <a:avLst/>
          </a:prstGeom>
          <a:noFill/>
          <a:ln>
            <a:round/>
            <a:headEnd/>
            <a:tailEnd/>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5645A3D-029D-4714-A982-92E21D590D4A}" type="slidenum">
              <a:rPr lang="en-US"/>
              <a:pPr/>
              <a:t>11</a:t>
            </a:fld>
            <a:endParaRPr lang="en-US"/>
          </a:p>
        </p:txBody>
      </p:sp>
      <p:sp>
        <p:nvSpPr>
          <p:cNvPr id="2560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25602" name="Rectangle 2"/>
          <p:cNvSpPr txBox="1">
            <a:spLocks noGrp="1" noChangeArrowheads="1"/>
          </p:cNvSpPr>
          <p:nvPr>
            <p:ph type="body" idx="1"/>
          </p:nvPr>
        </p:nvSpPr>
        <p:spPr bwMode="auto">
          <a:xfrm>
            <a:off x="686360" y="4342535"/>
            <a:ext cx="5486681" cy="4114511"/>
          </a:xfrm>
          <a:prstGeom prst="rect">
            <a:avLst/>
          </a:prstGeom>
          <a:noFill/>
          <a:ln>
            <a:round/>
            <a:headEnd/>
            <a:tailEnd/>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EACEEBF-52B0-4C0C-8C9D-EF0EE0034B87}" type="slidenum">
              <a:rPr lang="en-US"/>
              <a:pPr/>
              <a:t>12</a:t>
            </a:fld>
            <a:endParaRPr lang="en-US"/>
          </a:p>
        </p:txBody>
      </p:sp>
      <p:sp>
        <p:nvSpPr>
          <p:cNvPr id="26625"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26626" name="Rectangle 2"/>
          <p:cNvSpPr txBox="1">
            <a:spLocks noGrp="1" noChangeArrowheads="1"/>
          </p:cNvSpPr>
          <p:nvPr>
            <p:ph type="body" idx="1"/>
          </p:nvPr>
        </p:nvSpPr>
        <p:spPr bwMode="auto">
          <a:xfrm>
            <a:off x="686360" y="4342535"/>
            <a:ext cx="5486681" cy="4114511"/>
          </a:xfrm>
          <a:prstGeom prst="rect">
            <a:avLst/>
          </a:prstGeom>
          <a:noFill/>
          <a:ln>
            <a:round/>
            <a:headEnd/>
            <a:tailEnd/>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65BB60A5-C937-4DA5-BCBC-F87236406212}" type="slidenum">
              <a:rPr lang="en-US"/>
              <a:pPr/>
              <a:t>50</a:t>
            </a:fld>
            <a:endParaRPr 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7C9B81F-C347-4BEF-BFDF-29C42F48304A}" type="datetimeFigureOut">
              <a:rPr lang="en-US" smtClean="0"/>
              <a:pPr/>
              <a:t>11/4/2011</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11/4/2011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11/4/2011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D5AEC38-789E-470A-B1AA-384A4AAF216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E673CA-553B-4D4A-91CF-B7C6A53C48C4}" type="datetimeFigureOut">
              <a:rPr lang="en-US" smtClean="0">
                <a:solidFill>
                  <a:prstClr val="black">
                    <a:tint val="75000"/>
                  </a:prstClr>
                </a:solidFill>
              </a:rPr>
              <a:pPr/>
              <a:t>11/4/2011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DCFF1F-DCAA-4C2E-AE3F-F32EFF49E3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7181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E673CA-553B-4D4A-91CF-B7C6A53C48C4}" type="datetimeFigureOut">
              <a:rPr lang="en-US" smtClean="0">
                <a:solidFill>
                  <a:prstClr val="black">
                    <a:tint val="75000"/>
                  </a:prstClr>
                </a:solidFill>
              </a:rPr>
              <a:pPr/>
              <a:t>11/4/2011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DCFF1F-DCAA-4C2E-AE3F-F32EFF49E3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333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E673CA-553B-4D4A-91CF-B7C6A53C48C4}" type="datetimeFigureOut">
              <a:rPr lang="en-US" smtClean="0">
                <a:solidFill>
                  <a:prstClr val="black">
                    <a:tint val="75000"/>
                  </a:prstClr>
                </a:solidFill>
              </a:rPr>
              <a:pPr/>
              <a:t>11/4/2011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DCFF1F-DCAA-4C2E-AE3F-F32EFF49E3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50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E673CA-553B-4D4A-91CF-B7C6A53C48C4}" type="datetimeFigureOut">
              <a:rPr lang="en-US" smtClean="0">
                <a:solidFill>
                  <a:prstClr val="black">
                    <a:tint val="75000"/>
                  </a:prstClr>
                </a:solidFill>
              </a:rPr>
              <a:pPr/>
              <a:t>11/4/2011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DCFF1F-DCAA-4C2E-AE3F-F32EFF49E3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055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E673CA-553B-4D4A-91CF-B7C6A53C48C4}" type="datetimeFigureOut">
              <a:rPr lang="en-US" smtClean="0">
                <a:solidFill>
                  <a:prstClr val="black">
                    <a:tint val="75000"/>
                  </a:prstClr>
                </a:solidFill>
              </a:rPr>
              <a:pPr/>
              <a:t>11/4/2011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8DCFF1F-DCAA-4C2E-AE3F-F32EFF49E3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3066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E673CA-553B-4D4A-91CF-B7C6A53C48C4}" type="datetimeFigureOut">
              <a:rPr lang="en-US" smtClean="0">
                <a:solidFill>
                  <a:prstClr val="black">
                    <a:tint val="75000"/>
                  </a:prstClr>
                </a:solidFill>
              </a:rPr>
              <a:pPr/>
              <a:t>11/4/2011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8DCFF1F-DCAA-4C2E-AE3F-F32EFF49E3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266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E673CA-553B-4D4A-91CF-B7C6A53C48C4}" type="datetimeFigureOut">
              <a:rPr lang="en-US" smtClean="0">
                <a:solidFill>
                  <a:prstClr val="black">
                    <a:tint val="75000"/>
                  </a:prstClr>
                </a:solidFill>
              </a:rPr>
              <a:pPr/>
              <a:t>11/4/2011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DCFF1F-DCAA-4C2E-AE3F-F32EFF49E3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662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11/4/2011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E673CA-553B-4D4A-91CF-B7C6A53C48C4}" type="datetimeFigureOut">
              <a:rPr lang="en-US" smtClean="0">
                <a:solidFill>
                  <a:prstClr val="black">
                    <a:tint val="75000"/>
                  </a:prstClr>
                </a:solidFill>
              </a:rPr>
              <a:pPr/>
              <a:t>11/4/2011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DCFF1F-DCAA-4C2E-AE3F-F32EFF49E3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725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E673CA-553B-4D4A-91CF-B7C6A53C48C4}" type="datetimeFigureOut">
              <a:rPr lang="en-US" smtClean="0">
                <a:solidFill>
                  <a:prstClr val="black">
                    <a:tint val="75000"/>
                  </a:prstClr>
                </a:solidFill>
              </a:rPr>
              <a:pPr/>
              <a:t>11/4/2011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DCFF1F-DCAA-4C2E-AE3F-F32EFF49E3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521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E673CA-553B-4D4A-91CF-B7C6A53C48C4}" type="datetimeFigureOut">
              <a:rPr lang="en-US" smtClean="0">
                <a:solidFill>
                  <a:prstClr val="black">
                    <a:tint val="75000"/>
                  </a:prstClr>
                </a:solidFill>
              </a:rPr>
              <a:pPr/>
              <a:t>11/4/2011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DCFF1F-DCAA-4C2E-AE3F-F32EFF49E3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4067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E673CA-553B-4D4A-91CF-B7C6A53C48C4}" type="datetimeFigureOut">
              <a:rPr lang="en-US" smtClean="0">
                <a:solidFill>
                  <a:prstClr val="black">
                    <a:tint val="75000"/>
                  </a:prstClr>
                </a:solidFill>
              </a:rPr>
              <a:pPr/>
              <a:t>11/4/2011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DCFF1F-DCAA-4C2E-AE3F-F32EFF49E3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1890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E673CA-553B-4D4A-91CF-B7C6A53C48C4}" type="datetimeFigureOut">
              <a:rPr lang="en-US" smtClean="0">
                <a:solidFill>
                  <a:prstClr val="black">
                    <a:tint val="75000"/>
                  </a:prstClr>
                </a:solidFill>
              </a:rPr>
              <a:pPr/>
              <a:t>11/4/2011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DCFF1F-DCAA-4C2E-AE3F-F32EFF49E3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8774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E673CA-553B-4D4A-91CF-B7C6A53C48C4}" type="datetimeFigureOut">
              <a:rPr lang="en-US" smtClean="0">
                <a:solidFill>
                  <a:prstClr val="black">
                    <a:tint val="75000"/>
                  </a:prstClr>
                </a:solidFill>
              </a:rPr>
              <a:pPr/>
              <a:t>11/4/2011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DCFF1F-DCAA-4C2E-AE3F-F32EFF49E3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26766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E673CA-553B-4D4A-91CF-B7C6A53C48C4}" type="datetimeFigureOut">
              <a:rPr lang="en-US" smtClean="0">
                <a:solidFill>
                  <a:prstClr val="black">
                    <a:tint val="75000"/>
                  </a:prstClr>
                </a:solidFill>
              </a:rPr>
              <a:pPr/>
              <a:t>11/4/2011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DCFF1F-DCAA-4C2E-AE3F-F32EFF49E3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9572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E673CA-553B-4D4A-91CF-B7C6A53C48C4}" type="datetimeFigureOut">
              <a:rPr lang="en-US" smtClean="0">
                <a:solidFill>
                  <a:prstClr val="black">
                    <a:tint val="75000"/>
                  </a:prstClr>
                </a:solidFill>
              </a:rPr>
              <a:pPr/>
              <a:t>11/4/2011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DCFF1F-DCAA-4C2E-AE3F-F32EFF49E3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0173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E673CA-553B-4D4A-91CF-B7C6A53C48C4}" type="datetimeFigureOut">
              <a:rPr lang="en-US" smtClean="0">
                <a:solidFill>
                  <a:prstClr val="black">
                    <a:tint val="75000"/>
                  </a:prstClr>
                </a:solidFill>
              </a:rPr>
              <a:pPr/>
              <a:t>11/4/2011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8DCFF1F-DCAA-4C2E-AE3F-F32EFF49E3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2663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E673CA-553B-4D4A-91CF-B7C6A53C48C4}" type="datetimeFigureOut">
              <a:rPr lang="en-US" smtClean="0">
                <a:solidFill>
                  <a:prstClr val="black">
                    <a:tint val="75000"/>
                  </a:prstClr>
                </a:solidFill>
              </a:rPr>
              <a:pPr/>
              <a:t>11/4/2011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8DCFF1F-DCAA-4C2E-AE3F-F32EFF49E3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232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11/4/2011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E673CA-553B-4D4A-91CF-B7C6A53C48C4}" type="datetimeFigureOut">
              <a:rPr lang="en-US" smtClean="0">
                <a:solidFill>
                  <a:prstClr val="black">
                    <a:tint val="75000"/>
                  </a:prstClr>
                </a:solidFill>
              </a:rPr>
              <a:pPr/>
              <a:t>11/4/2011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DCFF1F-DCAA-4C2E-AE3F-F32EFF49E3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7950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E673CA-553B-4D4A-91CF-B7C6A53C48C4}" type="datetimeFigureOut">
              <a:rPr lang="en-US" smtClean="0">
                <a:solidFill>
                  <a:prstClr val="black">
                    <a:tint val="75000"/>
                  </a:prstClr>
                </a:solidFill>
              </a:rPr>
              <a:pPr/>
              <a:t>11/4/2011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DCFF1F-DCAA-4C2E-AE3F-F32EFF49E3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4111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E673CA-553B-4D4A-91CF-B7C6A53C48C4}" type="datetimeFigureOut">
              <a:rPr lang="en-US" smtClean="0">
                <a:solidFill>
                  <a:prstClr val="black">
                    <a:tint val="75000"/>
                  </a:prstClr>
                </a:solidFill>
              </a:rPr>
              <a:pPr/>
              <a:t>11/4/2011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DCFF1F-DCAA-4C2E-AE3F-F32EFF49E3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1458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E673CA-553B-4D4A-91CF-B7C6A53C48C4}" type="datetimeFigureOut">
              <a:rPr lang="en-US" smtClean="0">
                <a:solidFill>
                  <a:prstClr val="black">
                    <a:tint val="75000"/>
                  </a:prstClr>
                </a:solidFill>
              </a:rPr>
              <a:pPr/>
              <a:t>11/4/2011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DCFF1F-DCAA-4C2E-AE3F-F32EFF49E3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8443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E673CA-553B-4D4A-91CF-B7C6A53C48C4}" type="datetimeFigureOut">
              <a:rPr lang="en-US" smtClean="0">
                <a:solidFill>
                  <a:prstClr val="black">
                    <a:tint val="75000"/>
                  </a:prstClr>
                </a:solidFill>
              </a:rPr>
              <a:pPr/>
              <a:t>11/4/2011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DCFF1F-DCAA-4C2E-AE3F-F32EFF49E3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111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11/4/2011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C9B81F-C347-4BEF-BFDF-29C42F48304A}" type="datetimeFigureOut">
              <a:rPr lang="en-US" smtClean="0"/>
              <a:pPr/>
              <a:t>11/4/2011</a:t>
            </a:fld>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C9B81F-C347-4BEF-BFDF-29C42F48304A}" type="datetimeFigureOut">
              <a:rPr lang="en-US" smtClean="0"/>
              <a:pPr/>
              <a:t>11/4/2011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11/4/2011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11/4/2011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11/4/2011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077200" y="6356350"/>
            <a:ext cx="609600" cy="365125"/>
          </a:xfrm>
        </p:spPr>
        <p:txBody>
          <a:bodyPr/>
          <a:lstStyle/>
          <a:p>
            <a:fld id="{042AED99-7FB4-404E-8A97-64753DCE42EC}" type="slidenum">
              <a:rPr kumimoji="0" lang="en-US" smtClean="0"/>
              <a:pPr/>
              <a:t>‹#›</a:t>
            </a:fld>
            <a:endParaRPr kumimoji="0"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11/4/2011</a:t>
            </a:fld>
            <a:endParaRPr lang="en-US" dirty="0">
              <a:solidFill>
                <a:schemeClr val="tx2">
                  <a:shade val="90000"/>
                </a:scheme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673CA-553B-4D4A-91CF-B7C6A53C48C4}" type="datetimeFigureOut">
              <a:rPr lang="en-US" smtClean="0">
                <a:solidFill>
                  <a:prstClr val="black">
                    <a:tint val="75000"/>
                  </a:prstClr>
                </a:solidFill>
              </a:rPr>
              <a:pPr/>
              <a:t>11/4/2011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DCFF1F-DCAA-4C2E-AE3F-F32EFF49E3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82164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673CA-553B-4D4A-91CF-B7C6A53C48C4}" type="datetimeFigureOut">
              <a:rPr lang="en-US" smtClean="0">
                <a:solidFill>
                  <a:prstClr val="black">
                    <a:tint val="75000"/>
                  </a:prstClr>
                </a:solidFill>
              </a:rPr>
              <a:pPr/>
              <a:t>11/4/2011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DCFF1F-DCAA-4C2E-AE3F-F32EFF49E35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838218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john.k.tillotson@honeywell.com" TargetMode="External"/><Relationship Id="rId2" Type="http://schemas.openxmlformats.org/officeDocument/2006/relationships/image" Target="../media/image4.jpeg"/><Relationship Id="rId1" Type="http://schemas.openxmlformats.org/officeDocument/2006/relationships/slideLayout" Target="../slideLayouts/slideLayout19.xml"/><Relationship Id="rId4" Type="http://schemas.openxmlformats.org/officeDocument/2006/relationships/hyperlink" Target="mailto:tillotson8@gmail.com"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mailto:timothy.bennett@nexteer.com" TargetMode="External"/><Relationship Id="rId2" Type="http://schemas.openxmlformats.org/officeDocument/2006/relationships/image" Target="../media/image3.jpe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33400" y="1876864"/>
            <a:ext cx="7851648" cy="1828800"/>
          </a:xfrm>
        </p:spPr>
        <p:txBody>
          <a:bodyPr>
            <a:normAutofit/>
          </a:bodyPr>
          <a:lstStyle/>
          <a:p>
            <a:r>
              <a:rPr lang="en-US" dirty="0" smtClean="0"/>
              <a:t>Industrial Advisory Board</a:t>
            </a:r>
            <a:endParaRPr lang="en-US" dirty="0"/>
          </a:p>
        </p:txBody>
      </p:sp>
      <p:sp>
        <p:nvSpPr>
          <p:cNvPr id="7" name="Subtitle 6"/>
          <p:cNvSpPr>
            <a:spLocks noGrp="1"/>
          </p:cNvSpPr>
          <p:nvPr>
            <p:ph type="subTitle" idx="1"/>
          </p:nvPr>
        </p:nvSpPr>
        <p:spPr>
          <a:xfrm>
            <a:off x="533400" y="3733800"/>
            <a:ext cx="7854696" cy="1752600"/>
          </a:xfrm>
        </p:spPr>
        <p:txBody>
          <a:bodyPr/>
          <a:lstStyle/>
          <a:p>
            <a:r>
              <a:rPr lang="en-US" dirty="0" smtClean="0"/>
              <a:t>November 4, 2011</a:t>
            </a:r>
          </a:p>
          <a:p>
            <a:r>
              <a:rPr lang="en-US" dirty="0" smtClean="0"/>
              <a:t>At Gaylord University Center</a:t>
            </a:r>
            <a:endParaRPr lang="en-US" dirty="0"/>
          </a:p>
        </p:txBody>
      </p:sp>
      <p:pic>
        <p:nvPicPr>
          <p:cNvPr id="8" name="Picture 7" descr="Primary-logo-white-trans.png"/>
          <p:cNvPicPr>
            <a:picLocks noChangeAspect="1"/>
          </p:cNvPicPr>
          <p:nvPr/>
        </p:nvPicPr>
        <p:blipFill>
          <a:blip r:embed="rId2" cstate="print"/>
          <a:stretch>
            <a:fillRect/>
          </a:stretch>
        </p:blipFill>
        <p:spPr>
          <a:xfrm>
            <a:off x="457200" y="609600"/>
            <a:ext cx="7620000" cy="11334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LSSULogo"/>
          <p:cNvPicPr>
            <a:picLocks noChangeAspect="1" noChangeArrowheads="1"/>
          </p:cNvPicPr>
          <p:nvPr/>
        </p:nvPicPr>
        <p:blipFill>
          <a:blip r:embed="rId2" cstate="print"/>
          <a:srcRect/>
          <a:stretch>
            <a:fillRect/>
          </a:stretch>
        </p:blipFill>
        <p:spPr bwMode="auto">
          <a:xfrm>
            <a:off x="457200" y="381000"/>
            <a:ext cx="717550" cy="1066800"/>
          </a:xfrm>
          <a:prstGeom prst="rect">
            <a:avLst/>
          </a:prstGeom>
          <a:noFill/>
          <a:ln w="9525">
            <a:noFill/>
            <a:miter lim="800000"/>
            <a:headEnd/>
            <a:tailEnd/>
          </a:ln>
        </p:spPr>
      </p:pic>
      <p:grpSp>
        <p:nvGrpSpPr>
          <p:cNvPr id="2" name="Group 7"/>
          <p:cNvGrpSpPr>
            <a:grpSpLocks noChangeAspect="1"/>
          </p:cNvGrpSpPr>
          <p:nvPr/>
        </p:nvGrpSpPr>
        <p:grpSpPr bwMode="auto">
          <a:xfrm>
            <a:off x="1752600" y="228600"/>
            <a:ext cx="5991225" cy="3830638"/>
            <a:chOff x="1200" y="144"/>
            <a:chExt cx="3774" cy="2413"/>
          </a:xfrm>
        </p:grpSpPr>
        <p:sp>
          <p:nvSpPr>
            <p:cNvPr id="2270" name="Rectangle 8"/>
            <p:cNvSpPr>
              <a:spLocks noChangeArrowheads="1"/>
            </p:cNvSpPr>
            <p:nvPr/>
          </p:nvSpPr>
          <p:spPr bwMode="auto">
            <a:xfrm>
              <a:off x="2004" y="144"/>
              <a:ext cx="2319" cy="155"/>
            </a:xfrm>
            <a:prstGeom prst="rect">
              <a:avLst/>
            </a:prstGeom>
            <a:noFill/>
            <a:ln w="9525">
              <a:noFill/>
              <a:miter lim="800000"/>
              <a:headEnd/>
              <a:tailEnd/>
            </a:ln>
          </p:spPr>
          <p:txBody>
            <a:bodyPr wrap="none" lIns="0" tIns="0" rIns="0" bIns="0">
              <a:spAutoFit/>
            </a:bodyPr>
            <a:lstStyle/>
            <a:p>
              <a:r>
                <a:rPr lang="en-US" sz="1600" b="1" dirty="0">
                  <a:solidFill>
                    <a:srgbClr val="000000"/>
                  </a:solidFill>
                </a:rPr>
                <a:t>NEW CANDIDATE </a:t>
              </a:r>
              <a:r>
                <a:rPr lang="en-US" sz="1600" b="1" dirty="0" smtClean="0">
                  <a:solidFill>
                    <a:srgbClr val="000000"/>
                  </a:solidFill>
                </a:rPr>
                <a:t>NOMINATION TO </a:t>
              </a:r>
              <a:r>
                <a:rPr lang="en-US" sz="1600" b="1" dirty="0">
                  <a:solidFill>
                    <a:srgbClr val="000000"/>
                  </a:solidFill>
                </a:rPr>
                <a:t>THE IAB</a:t>
              </a:r>
              <a:endParaRPr lang="en-US" dirty="0">
                <a:solidFill>
                  <a:prstClr val="black"/>
                </a:solidFill>
              </a:endParaRPr>
            </a:p>
          </p:txBody>
        </p:sp>
        <p:sp>
          <p:nvSpPr>
            <p:cNvPr id="2271" name="Rectangle 9"/>
            <p:cNvSpPr>
              <a:spLocks noChangeArrowheads="1"/>
            </p:cNvSpPr>
            <p:nvPr/>
          </p:nvSpPr>
          <p:spPr bwMode="auto">
            <a:xfrm>
              <a:off x="3852" y="144"/>
              <a:ext cx="36" cy="154"/>
            </a:xfrm>
            <a:prstGeom prst="rect">
              <a:avLst/>
            </a:prstGeom>
            <a:noFill/>
            <a:ln w="9525">
              <a:noFill/>
              <a:miter lim="800000"/>
              <a:headEnd/>
              <a:tailEnd/>
            </a:ln>
          </p:spPr>
          <p:txBody>
            <a:bodyPr wrap="none" lIns="0" tIns="0" rIns="0" bIns="0">
              <a:spAutoFit/>
            </a:bodyPr>
            <a:lstStyle/>
            <a:p>
              <a:r>
                <a:rPr lang="en-US" sz="1600" b="1">
                  <a:solidFill>
                    <a:srgbClr val="000000"/>
                  </a:solidFill>
                </a:rPr>
                <a:t> </a:t>
              </a:r>
              <a:endParaRPr lang="en-US">
                <a:solidFill>
                  <a:prstClr val="black"/>
                </a:solidFill>
              </a:endParaRPr>
            </a:p>
          </p:txBody>
        </p:sp>
        <p:sp>
          <p:nvSpPr>
            <p:cNvPr id="2272" name="Rectangle 10"/>
            <p:cNvSpPr>
              <a:spLocks noChangeArrowheads="1"/>
            </p:cNvSpPr>
            <p:nvPr/>
          </p:nvSpPr>
          <p:spPr bwMode="auto">
            <a:xfrm>
              <a:off x="1200" y="291"/>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273" name="Rectangle 11"/>
            <p:cNvSpPr>
              <a:spLocks noChangeArrowheads="1"/>
            </p:cNvSpPr>
            <p:nvPr/>
          </p:nvSpPr>
          <p:spPr bwMode="auto">
            <a:xfrm>
              <a:off x="1200" y="401"/>
              <a:ext cx="272"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Name:</a:t>
              </a:r>
              <a:endParaRPr lang="en-US">
                <a:solidFill>
                  <a:prstClr val="black"/>
                </a:solidFill>
              </a:endParaRPr>
            </a:p>
          </p:txBody>
        </p:sp>
        <p:sp>
          <p:nvSpPr>
            <p:cNvPr id="2274" name="Rectangle 12"/>
            <p:cNvSpPr>
              <a:spLocks noChangeArrowheads="1"/>
            </p:cNvSpPr>
            <p:nvPr/>
          </p:nvSpPr>
          <p:spPr bwMode="auto">
            <a:xfrm>
              <a:off x="1472" y="401"/>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275" name="Rectangle 13"/>
            <p:cNvSpPr>
              <a:spLocks noChangeArrowheads="1"/>
            </p:cNvSpPr>
            <p:nvPr/>
          </p:nvSpPr>
          <p:spPr bwMode="auto">
            <a:xfrm>
              <a:off x="1488" y="401"/>
              <a:ext cx="640" cy="116"/>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John Tillotson</a:t>
              </a:r>
              <a:endParaRPr lang="en-US">
                <a:solidFill>
                  <a:prstClr val="black"/>
                </a:solidFill>
              </a:endParaRPr>
            </a:p>
          </p:txBody>
        </p:sp>
        <p:sp>
          <p:nvSpPr>
            <p:cNvPr id="2276" name="Rectangle 14"/>
            <p:cNvSpPr>
              <a:spLocks noChangeArrowheads="1"/>
            </p:cNvSpPr>
            <p:nvPr/>
          </p:nvSpPr>
          <p:spPr bwMode="auto">
            <a:xfrm>
              <a:off x="2168" y="401"/>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277" name="Rectangle 15"/>
            <p:cNvSpPr>
              <a:spLocks noChangeArrowheads="1"/>
            </p:cNvSpPr>
            <p:nvPr/>
          </p:nvSpPr>
          <p:spPr bwMode="auto">
            <a:xfrm>
              <a:off x="2352" y="401"/>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278" name="Rectangle 16"/>
            <p:cNvSpPr>
              <a:spLocks noChangeArrowheads="1"/>
            </p:cNvSpPr>
            <p:nvPr/>
          </p:nvSpPr>
          <p:spPr bwMode="auto">
            <a:xfrm>
              <a:off x="2640" y="401"/>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279" name="Rectangle 17"/>
            <p:cNvSpPr>
              <a:spLocks noChangeArrowheads="1"/>
            </p:cNvSpPr>
            <p:nvPr/>
          </p:nvSpPr>
          <p:spPr bwMode="auto">
            <a:xfrm>
              <a:off x="2928" y="401"/>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280" name="Rectangle 18"/>
            <p:cNvSpPr>
              <a:spLocks noChangeArrowheads="1"/>
            </p:cNvSpPr>
            <p:nvPr/>
          </p:nvSpPr>
          <p:spPr bwMode="auto">
            <a:xfrm>
              <a:off x="3216" y="401"/>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281" name="Rectangle 19"/>
            <p:cNvSpPr>
              <a:spLocks noChangeArrowheads="1"/>
            </p:cNvSpPr>
            <p:nvPr/>
          </p:nvSpPr>
          <p:spPr bwMode="auto">
            <a:xfrm>
              <a:off x="3504" y="401"/>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282" name="Rectangle 20"/>
            <p:cNvSpPr>
              <a:spLocks noChangeArrowheads="1"/>
            </p:cNvSpPr>
            <p:nvPr/>
          </p:nvSpPr>
          <p:spPr bwMode="auto">
            <a:xfrm>
              <a:off x="3792" y="401"/>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283" name="Rectangle 21"/>
            <p:cNvSpPr>
              <a:spLocks noChangeArrowheads="1"/>
            </p:cNvSpPr>
            <p:nvPr/>
          </p:nvSpPr>
          <p:spPr bwMode="auto">
            <a:xfrm>
              <a:off x="4080" y="401"/>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284" name="Rectangle 22"/>
            <p:cNvSpPr>
              <a:spLocks noChangeArrowheads="1"/>
            </p:cNvSpPr>
            <p:nvPr/>
          </p:nvSpPr>
          <p:spPr bwMode="auto">
            <a:xfrm>
              <a:off x="4368" y="401"/>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285" name="Rectangle 23"/>
            <p:cNvSpPr>
              <a:spLocks noChangeArrowheads="1"/>
            </p:cNvSpPr>
            <p:nvPr/>
          </p:nvSpPr>
          <p:spPr bwMode="auto">
            <a:xfrm>
              <a:off x="4656" y="401"/>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286" name="Rectangle 24"/>
            <p:cNvSpPr>
              <a:spLocks noChangeArrowheads="1"/>
            </p:cNvSpPr>
            <p:nvPr/>
          </p:nvSpPr>
          <p:spPr bwMode="auto">
            <a:xfrm>
              <a:off x="1200" y="512"/>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287" name="Rectangle 25"/>
            <p:cNvSpPr>
              <a:spLocks noChangeArrowheads="1"/>
            </p:cNvSpPr>
            <p:nvPr/>
          </p:nvSpPr>
          <p:spPr bwMode="auto">
            <a:xfrm>
              <a:off x="1200" y="622"/>
              <a:ext cx="1548" cy="116"/>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Company:  Honeywell International</a:t>
              </a:r>
              <a:endParaRPr lang="en-US">
                <a:solidFill>
                  <a:prstClr val="black"/>
                </a:solidFill>
              </a:endParaRPr>
            </a:p>
          </p:txBody>
        </p:sp>
        <p:sp>
          <p:nvSpPr>
            <p:cNvPr id="2288" name="Rectangle 26"/>
            <p:cNvSpPr>
              <a:spLocks noChangeArrowheads="1"/>
            </p:cNvSpPr>
            <p:nvPr/>
          </p:nvSpPr>
          <p:spPr bwMode="auto">
            <a:xfrm>
              <a:off x="2951" y="622"/>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289" name="Rectangle 27"/>
            <p:cNvSpPr>
              <a:spLocks noChangeArrowheads="1"/>
            </p:cNvSpPr>
            <p:nvPr/>
          </p:nvSpPr>
          <p:spPr bwMode="auto">
            <a:xfrm>
              <a:off x="1200" y="733"/>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290" name="Rectangle 28"/>
            <p:cNvSpPr>
              <a:spLocks noChangeArrowheads="1"/>
            </p:cNvSpPr>
            <p:nvPr/>
          </p:nvSpPr>
          <p:spPr bwMode="auto">
            <a:xfrm>
              <a:off x="1200" y="843"/>
              <a:ext cx="2649" cy="233"/>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Address:     Work - 375 N.  Lake Street, Boyne City MI 49712</a:t>
              </a:r>
            </a:p>
            <a:p>
              <a:r>
                <a:rPr lang="en-US" sz="1200" b="1">
                  <a:solidFill>
                    <a:srgbClr val="000000"/>
                  </a:solidFill>
                  <a:latin typeface="Times New Roman" pitchFamily="18" charset="0"/>
                </a:rPr>
                <a:t>                     Home - 4640 Greenwood Road, Petoskey, MI 49770</a:t>
              </a:r>
            </a:p>
          </p:txBody>
        </p:sp>
        <p:sp>
          <p:nvSpPr>
            <p:cNvPr id="2291" name="Rectangle 29"/>
            <p:cNvSpPr>
              <a:spLocks noChangeArrowheads="1"/>
            </p:cNvSpPr>
            <p:nvPr/>
          </p:nvSpPr>
          <p:spPr bwMode="auto">
            <a:xfrm>
              <a:off x="1536" y="843"/>
              <a:ext cx="0" cy="174"/>
            </a:xfrm>
            <a:prstGeom prst="rect">
              <a:avLst/>
            </a:prstGeom>
            <a:noFill/>
            <a:ln w="9525">
              <a:noFill/>
              <a:miter lim="800000"/>
              <a:headEnd/>
              <a:tailEnd/>
            </a:ln>
          </p:spPr>
          <p:txBody>
            <a:bodyPr wrap="none" lIns="0" tIns="0" rIns="0" bIns="0">
              <a:spAutoFit/>
            </a:bodyPr>
            <a:lstStyle/>
            <a:p>
              <a:endParaRPr lang="en-US">
                <a:solidFill>
                  <a:prstClr val="black"/>
                </a:solidFill>
              </a:endParaRPr>
            </a:p>
          </p:txBody>
        </p:sp>
        <p:sp>
          <p:nvSpPr>
            <p:cNvPr id="2292" name="Rectangle 30"/>
            <p:cNvSpPr>
              <a:spLocks noChangeArrowheads="1"/>
            </p:cNvSpPr>
            <p:nvPr/>
          </p:nvSpPr>
          <p:spPr bwMode="auto">
            <a:xfrm>
              <a:off x="2447" y="843"/>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293" name="Rectangle 31"/>
            <p:cNvSpPr>
              <a:spLocks noChangeArrowheads="1"/>
            </p:cNvSpPr>
            <p:nvPr/>
          </p:nvSpPr>
          <p:spPr bwMode="auto">
            <a:xfrm>
              <a:off x="1200" y="953"/>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294" name="Rectangle 33"/>
            <p:cNvSpPr>
              <a:spLocks noChangeArrowheads="1"/>
            </p:cNvSpPr>
            <p:nvPr/>
          </p:nvSpPr>
          <p:spPr bwMode="auto">
            <a:xfrm>
              <a:off x="1200" y="1152"/>
              <a:ext cx="2752" cy="116"/>
            </a:xfrm>
            <a:prstGeom prst="rect">
              <a:avLst/>
            </a:prstGeom>
            <a:noFill/>
            <a:ln w="9525">
              <a:noFill/>
              <a:miter lim="800000"/>
              <a:headEnd/>
              <a:tailEnd/>
            </a:ln>
          </p:spPr>
          <p:txBody>
            <a:bodyPr lIns="0" tIns="0" rIns="0" bIns="0">
              <a:spAutoFit/>
            </a:bodyPr>
            <a:lstStyle/>
            <a:p>
              <a:r>
                <a:rPr lang="en-US" sz="1200" b="1">
                  <a:solidFill>
                    <a:srgbClr val="000000"/>
                  </a:solidFill>
                  <a:latin typeface="Times New Roman" pitchFamily="18" charset="0"/>
                </a:rPr>
                <a:t>E-mail: </a:t>
              </a:r>
              <a:r>
                <a:rPr lang="en-US" sz="1200" b="1">
                  <a:solidFill>
                    <a:srgbClr val="000000"/>
                  </a:solidFill>
                  <a:latin typeface="Times New Roman" pitchFamily="18" charset="0"/>
                  <a:hlinkClick r:id="rId3"/>
                </a:rPr>
                <a:t>john.k.tillotson@honeywell.com</a:t>
              </a:r>
              <a:r>
                <a:rPr lang="en-US" sz="1200" b="1">
                  <a:solidFill>
                    <a:srgbClr val="000000"/>
                  </a:solidFill>
                  <a:latin typeface="Times New Roman" pitchFamily="18" charset="0"/>
                </a:rPr>
                <a:t>  or  </a:t>
              </a:r>
              <a:r>
                <a:rPr lang="en-US" sz="1200" b="1">
                  <a:solidFill>
                    <a:srgbClr val="000000"/>
                  </a:solidFill>
                  <a:latin typeface="Times New Roman" pitchFamily="18" charset="0"/>
                  <a:hlinkClick r:id="rId4"/>
                </a:rPr>
                <a:t>tillotson8@gmail.com</a:t>
              </a:r>
              <a:endParaRPr lang="en-US">
                <a:solidFill>
                  <a:prstClr val="black"/>
                </a:solidFill>
              </a:endParaRPr>
            </a:p>
          </p:txBody>
        </p:sp>
        <p:sp>
          <p:nvSpPr>
            <p:cNvPr id="2295" name="Rectangle 35"/>
            <p:cNvSpPr>
              <a:spLocks noChangeArrowheads="1"/>
            </p:cNvSpPr>
            <p:nvPr/>
          </p:nvSpPr>
          <p:spPr bwMode="auto">
            <a:xfrm>
              <a:off x="2404" y="1064"/>
              <a:ext cx="26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296" name="Rectangle 36"/>
            <p:cNvSpPr>
              <a:spLocks noChangeArrowheads="1"/>
            </p:cNvSpPr>
            <p:nvPr/>
          </p:nvSpPr>
          <p:spPr bwMode="auto">
            <a:xfrm>
              <a:off x="1200" y="1296"/>
              <a:ext cx="256" cy="116"/>
            </a:xfrm>
            <a:prstGeom prst="rect">
              <a:avLst/>
            </a:prstGeom>
            <a:noFill/>
            <a:ln w="9525">
              <a:noFill/>
              <a:miter lim="800000"/>
              <a:headEnd/>
              <a:tailEnd/>
            </a:ln>
          </p:spPr>
          <p:txBody>
            <a:bodyPr lIns="0" tIns="0" rIns="0" bIns="0">
              <a:spAutoFit/>
            </a:bodyPr>
            <a:lstStyle/>
            <a:p>
              <a:r>
                <a:rPr lang="en-US" sz="1200" b="1">
                  <a:solidFill>
                    <a:srgbClr val="000000"/>
                  </a:solidFill>
                  <a:latin typeface="Times New Roman" pitchFamily="18" charset="0"/>
                </a:rPr>
                <a:t>Phone</a:t>
              </a:r>
              <a:endParaRPr lang="en-US">
                <a:solidFill>
                  <a:prstClr val="black"/>
                </a:solidFill>
              </a:endParaRPr>
            </a:p>
          </p:txBody>
        </p:sp>
        <p:sp>
          <p:nvSpPr>
            <p:cNvPr id="2297" name="Rectangle 37"/>
            <p:cNvSpPr>
              <a:spLocks noChangeArrowheads="1"/>
            </p:cNvSpPr>
            <p:nvPr/>
          </p:nvSpPr>
          <p:spPr bwMode="auto">
            <a:xfrm>
              <a:off x="1455" y="1174"/>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298" name="Rectangle 38"/>
            <p:cNvSpPr>
              <a:spLocks noChangeArrowheads="1"/>
            </p:cNvSpPr>
            <p:nvPr/>
          </p:nvSpPr>
          <p:spPr bwMode="auto">
            <a:xfrm>
              <a:off x="1363" y="1440"/>
              <a:ext cx="1181" cy="116"/>
            </a:xfrm>
            <a:prstGeom prst="rect">
              <a:avLst/>
            </a:prstGeom>
            <a:noFill/>
            <a:ln w="9525">
              <a:noFill/>
              <a:miter lim="800000"/>
              <a:headEnd/>
              <a:tailEnd/>
            </a:ln>
          </p:spPr>
          <p:txBody>
            <a:bodyPr lIns="0" tIns="0" rIns="0" bIns="0">
              <a:spAutoFit/>
            </a:bodyPr>
            <a:lstStyle/>
            <a:p>
              <a:r>
                <a:rPr lang="en-US" sz="1200" b="1">
                  <a:solidFill>
                    <a:srgbClr val="000000"/>
                  </a:solidFill>
                  <a:latin typeface="Times New Roman" pitchFamily="18" charset="0"/>
                </a:rPr>
                <a:t> Home: 231 347 1584</a:t>
              </a:r>
              <a:endParaRPr lang="en-US">
                <a:solidFill>
                  <a:prstClr val="black"/>
                </a:solidFill>
              </a:endParaRPr>
            </a:p>
          </p:txBody>
        </p:sp>
        <p:sp>
          <p:nvSpPr>
            <p:cNvPr id="2299" name="Rectangle 40"/>
            <p:cNvSpPr>
              <a:spLocks noChangeArrowheads="1"/>
            </p:cNvSpPr>
            <p:nvPr/>
          </p:nvSpPr>
          <p:spPr bwMode="auto">
            <a:xfrm>
              <a:off x="1756" y="1285"/>
              <a:ext cx="1" cy="173"/>
            </a:xfrm>
            <a:prstGeom prst="rect">
              <a:avLst/>
            </a:prstGeom>
            <a:noFill/>
            <a:ln w="9525">
              <a:noFill/>
              <a:miter lim="800000"/>
              <a:headEnd/>
              <a:tailEnd/>
            </a:ln>
          </p:spPr>
          <p:txBody>
            <a:bodyPr wrap="none" lIns="0" tIns="0" rIns="0" bIns="0">
              <a:spAutoFit/>
            </a:bodyPr>
            <a:lstStyle/>
            <a:p>
              <a:endParaRPr lang="en-US">
                <a:solidFill>
                  <a:prstClr val="black"/>
                </a:solidFill>
              </a:endParaRPr>
            </a:p>
          </p:txBody>
        </p:sp>
        <p:sp>
          <p:nvSpPr>
            <p:cNvPr id="2300" name="Rectangle 43"/>
            <p:cNvSpPr>
              <a:spLocks noChangeArrowheads="1"/>
            </p:cNvSpPr>
            <p:nvPr/>
          </p:nvSpPr>
          <p:spPr bwMode="auto">
            <a:xfrm>
              <a:off x="2124" y="1285"/>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301" name="Rectangle 44"/>
            <p:cNvSpPr>
              <a:spLocks noChangeArrowheads="1"/>
            </p:cNvSpPr>
            <p:nvPr/>
          </p:nvSpPr>
          <p:spPr bwMode="auto">
            <a:xfrm>
              <a:off x="1363" y="1584"/>
              <a:ext cx="893" cy="116"/>
            </a:xfrm>
            <a:prstGeom prst="rect">
              <a:avLst/>
            </a:prstGeom>
            <a:noFill/>
            <a:ln w="9525">
              <a:noFill/>
              <a:miter lim="800000"/>
              <a:headEnd/>
              <a:tailEnd/>
            </a:ln>
          </p:spPr>
          <p:txBody>
            <a:bodyPr lIns="0" tIns="0" rIns="0" bIns="0">
              <a:spAutoFit/>
            </a:bodyPr>
            <a:lstStyle/>
            <a:p>
              <a:r>
                <a:rPr lang="en-US" sz="1200" b="1">
                  <a:solidFill>
                    <a:srgbClr val="000000"/>
                  </a:solidFill>
                  <a:latin typeface="Times New Roman" pitchFamily="18" charset="0"/>
                </a:rPr>
                <a:t> Work: 231 582 3880</a:t>
              </a:r>
              <a:endParaRPr lang="en-US">
                <a:solidFill>
                  <a:prstClr val="black"/>
                </a:solidFill>
              </a:endParaRPr>
            </a:p>
          </p:txBody>
        </p:sp>
        <p:sp>
          <p:nvSpPr>
            <p:cNvPr id="2302" name="Rectangle 48"/>
            <p:cNvSpPr>
              <a:spLocks noChangeArrowheads="1"/>
            </p:cNvSpPr>
            <p:nvPr/>
          </p:nvSpPr>
          <p:spPr bwMode="auto">
            <a:xfrm>
              <a:off x="1927" y="1395"/>
              <a:ext cx="1" cy="173"/>
            </a:xfrm>
            <a:prstGeom prst="rect">
              <a:avLst/>
            </a:prstGeom>
            <a:noFill/>
            <a:ln w="9525">
              <a:noFill/>
              <a:miter lim="800000"/>
              <a:headEnd/>
              <a:tailEnd/>
            </a:ln>
          </p:spPr>
          <p:txBody>
            <a:bodyPr wrap="none" lIns="0" tIns="0" rIns="0" bIns="0">
              <a:spAutoFit/>
            </a:bodyPr>
            <a:lstStyle/>
            <a:p>
              <a:endParaRPr lang="en-US">
                <a:solidFill>
                  <a:prstClr val="black"/>
                </a:solidFill>
              </a:endParaRPr>
            </a:p>
          </p:txBody>
        </p:sp>
        <p:sp>
          <p:nvSpPr>
            <p:cNvPr id="2303" name="Rectangle 49"/>
            <p:cNvSpPr>
              <a:spLocks noChangeArrowheads="1"/>
            </p:cNvSpPr>
            <p:nvPr/>
          </p:nvSpPr>
          <p:spPr bwMode="auto">
            <a:xfrm>
              <a:off x="2119" y="1395"/>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304" name="Rectangle 50"/>
            <p:cNvSpPr>
              <a:spLocks noChangeArrowheads="1"/>
            </p:cNvSpPr>
            <p:nvPr/>
          </p:nvSpPr>
          <p:spPr bwMode="auto">
            <a:xfrm>
              <a:off x="1200" y="1506"/>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305" name="Rectangle 51"/>
            <p:cNvSpPr>
              <a:spLocks noChangeArrowheads="1"/>
            </p:cNvSpPr>
            <p:nvPr/>
          </p:nvSpPr>
          <p:spPr bwMode="auto">
            <a:xfrm>
              <a:off x="1224" y="1506"/>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306" name="Rectangle 52"/>
            <p:cNvSpPr>
              <a:spLocks noChangeArrowheads="1"/>
            </p:cNvSpPr>
            <p:nvPr/>
          </p:nvSpPr>
          <p:spPr bwMode="auto">
            <a:xfrm>
              <a:off x="1200" y="1824"/>
              <a:ext cx="1071" cy="116"/>
            </a:xfrm>
            <a:prstGeom prst="rect">
              <a:avLst/>
            </a:prstGeom>
            <a:noFill/>
            <a:ln w="9525">
              <a:noFill/>
              <a:miter lim="800000"/>
              <a:headEnd/>
              <a:tailEnd/>
            </a:ln>
          </p:spPr>
          <p:txBody>
            <a:bodyPr lIns="0" tIns="0" rIns="0" bIns="0">
              <a:spAutoFit/>
            </a:bodyPr>
            <a:lstStyle/>
            <a:p>
              <a:r>
                <a:rPr lang="en-US" sz="1200" b="1">
                  <a:solidFill>
                    <a:srgbClr val="000000"/>
                  </a:solidFill>
                  <a:latin typeface="Times New Roman" pitchFamily="18" charset="0"/>
                </a:rPr>
                <a:t>TITLE:  Technical Fellow</a:t>
              </a:r>
              <a:endParaRPr lang="en-US">
                <a:solidFill>
                  <a:prstClr val="black"/>
                </a:solidFill>
              </a:endParaRPr>
            </a:p>
          </p:txBody>
        </p:sp>
        <p:sp>
          <p:nvSpPr>
            <p:cNvPr id="2307" name="Rectangle 53"/>
            <p:cNvSpPr>
              <a:spLocks noChangeArrowheads="1"/>
            </p:cNvSpPr>
            <p:nvPr/>
          </p:nvSpPr>
          <p:spPr bwMode="auto">
            <a:xfrm>
              <a:off x="2618" y="1616"/>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308" name="Rectangle 54"/>
            <p:cNvSpPr>
              <a:spLocks noChangeArrowheads="1"/>
            </p:cNvSpPr>
            <p:nvPr/>
          </p:nvSpPr>
          <p:spPr bwMode="auto">
            <a:xfrm>
              <a:off x="1200" y="1726"/>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309" name="Rectangle 55"/>
            <p:cNvSpPr>
              <a:spLocks noChangeArrowheads="1"/>
            </p:cNvSpPr>
            <p:nvPr/>
          </p:nvSpPr>
          <p:spPr bwMode="auto">
            <a:xfrm>
              <a:off x="1200" y="2016"/>
              <a:ext cx="1391" cy="116"/>
            </a:xfrm>
            <a:prstGeom prst="rect">
              <a:avLst/>
            </a:prstGeom>
            <a:noFill/>
            <a:ln w="9525">
              <a:noFill/>
              <a:miter lim="800000"/>
              <a:headEnd/>
              <a:tailEnd/>
            </a:ln>
          </p:spPr>
          <p:txBody>
            <a:bodyPr lIns="0" tIns="0" rIns="0" bIns="0">
              <a:spAutoFit/>
            </a:bodyPr>
            <a:lstStyle/>
            <a:p>
              <a:r>
                <a:rPr lang="en-US" sz="1200" b="1">
                  <a:solidFill>
                    <a:srgbClr val="000000"/>
                  </a:solidFill>
                  <a:latin typeface="Times New Roman" pitchFamily="18" charset="0"/>
                </a:rPr>
                <a:t>Professional Memberships:  None</a:t>
              </a:r>
              <a:endParaRPr lang="en-US">
                <a:solidFill>
                  <a:prstClr val="black"/>
                </a:solidFill>
              </a:endParaRPr>
            </a:p>
          </p:txBody>
        </p:sp>
        <p:sp>
          <p:nvSpPr>
            <p:cNvPr id="2310" name="Rectangle 57"/>
            <p:cNvSpPr>
              <a:spLocks noChangeArrowheads="1"/>
            </p:cNvSpPr>
            <p:nvPr/>
          </p:nvSpPr>
          <p:spPr bwMode="auto">
            <a:xfrm>
              <a:off x="3775" y="1837"/>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311" name="Rectangle 58"/>
            <p:cNvSpPr>
              <a:spLocks noChangeArrowheads="1"/>
            </p:cNvSpPr>
            <p:nvPr/>
          </p:nvSpPr>
          <p:spPr bwMode="auto">
            <a:xfrm>
              <a:off x="1200" y="1947"/>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312" name="Rectangle 59"/>
            <p:cNvSpPr>
              <a:spLocks noChangeArrowheads="1"/>
            </p:cNvSpPr>
            <p:nvPr/>
          </p:nvSpPr>
          <p:spPr bwMode="auto">
            <a:xfrm>
              <a:off x="1200" y="2208"/>
              <a:ext cx="3774" cy="349"/>
            </a:xfrm>
            <a:prstGeom prst="rect">
              <a:avLst/>
            </a:prstGeom>
            <a:noFill/>
            <a:ln w="9525">
              <a:noFill/>
              <a:miter lim="800000"/>
              <a:headEnd/>
              <a:tailEnd/>
            </a:ln>
          </p:spPr>
          <p:txBody>
            <a:bodyPr lIns="0" tIns="0" rIns="0" bIns="0">
              <a:spAutoFit/>
            </a:bodyPr>
            <a:lstStyle/>
            <a:p>
              <a:r>
                <a:rPr lang="en-US" sz="1200" b="1">
                  <a:solidFill>
                    <a:srgbClr val="000000"/>
                  </a:solidFill>
                  <a:latin typeface="Times New Roman" pitchFamily="18" charset="0"/>
                </a:rPr>
                <a:t>Work Experience: Flight testing, Industrial controls, Robotics, Vibration/climatics testing,  EMI testing,  Analog circuit design, Electromechanical sensor design, Haptic flight controls.   </a:t>
              </a:r>
            </a:p>
            <a:p>
              <a:r>
                <a:rPr lang="en-US" sz="1200" b="1">
                  <a:solidFill>
                    <a:srgbClr val="000000"/>
                  </a:solidFill>
                  <a:latin typeface="Times New Roman" pitchFamily="18" charset="0"/>
                </a:rPr>
                <a:t>Four patents awarded, 2 patents pending.</a:t>
              </a:r>
            </a:p>
          </p:txBody>
        </p:sp>
        <p:sp>
          <p:nvSpPr>
            <p:cNvPr id="2313" name="Rectangle 60"/>
            <p:cNvSpPr>
              <a:spLocks noChangeArrowheads="1"/>
            </p:cNvSpPr>
            <p:nvPr/>
          </p:nvSpPr>
          <p:spPr bwMode="auto">
            <a:xfrm>
              <a:off x="1979" y="2058"/>
              <a:ext cx="24" cy="116"/>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314" name="Rectangle 61"/>
            <p:cNvSpPr>
              <a:spLocks noChangeArrowheads="1"/>
            </p:cNvSpPr>
            <p:nvPr/>
          </p:nvSpPr>
          <p:spPr bwMode="auto">
            <a:xfrm>
              <a:off x="2064" y="2058"/>
              <a:ext cx="1" cy="173"/>
            </a:xfrm>
            <a:prstGeom prst="rect">
              <a:avLst/>
            </a:prstGeom>
            <a:noFill/>
            <a:ln w="9525">
              <a:noFill/>
              <a:miter lim="800000"/>
              <a:headEnd/>
              <a:tailEnd/>
            </a:ln>
          </p:spPr>
          <p:txBody>
            <a:bodyPr wrap="none" lIns="0" tIns="0" rIns="0" bIns="0">
              <a:spAutoFit/>
            </a:bodyPr>
            <a:lstStyle/>
            <a:p>
              <a:endParaRPr lang="en-US">
                <a:solidFill>
                  <a:prstClr val="black"/>
                </a:solidFill>
              </a:endParaRPr>
            </a:p>
          </p:txBody>
        </p:sp>
        <p:sp>
          <p:nvSpPr>
            <p:cNvPr id="2315" name="Rectangle 62"/>
            <p:cNvSpPr>
              <a:spLocks noChangeArrowheads="1"/>
            </p:cNvSpPr>
            <p:nvPr/>
          </p:nvSpPr>
          <p:spPr bwMode="auto">
            <a:xfrm>
              <a:off x="3311" y="2058"/>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316" name="Rectangle 63"/>
            <p:cNvSpPr>
              <a:spLocks noChangeArrowheads="1"/>
            </p:cNvSpPr>
            <p:nvPr/>
          </p:nvSpPr>
          <p:spPr bwMode="auto">
            <a:xfrm>
              <a:off x="1200" y="2168"/>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317" name="Rectangle 64"/>
            <p:cNvSpPr>
              <a:spLocks noChangeArrowheads="1"/>
            </p:cNvSpPr>
            <p:nvPr/>
          </p:nvSpPr>
          <p:spPr bwMode="auto">
            <a:xfrm>
              <a:off x="1488" y="2168"/>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318" name="Rectangle 65"/>
            <p:cNvSpPr>
              <a:spLocks noChangeArrowheads="1"/>
            </p:cNvSpPr>
            <p:nvPr/>
          </p:nvSpPr>
          <p:spPr bwMode="auto">
            <a:xfrm>
              <a:off x="1776" y="2168"/>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319" name="Rectangle 66"/>
            <p:cNvSpPr>
              <a:spLocks noChangeArrowheads="1"/>
            </p:cNvSpPr>
            <p:nvPr/>
          </p:nvSpPr>
          <p:spPr bwMode="auto">
            <a:xfrm>
              <a:off x="2064" y="2168"/>
              <a:ext cx="1" cy="173"/>
            </a:xfrm>
            <a:prstGeom prst="rect">
              <a:avLst/>
            </a:prstGeom>
            <a:noFill/>
            <a:ln w="9525">
              <a:noFill/>
              <a:miter lim="800000"/>
              <a:headEnd/>
              <a:tailEnd/>
            </a:ln>
          </p:spPr>
          <p:txBody>
            <a:bodyPr wrap="none" lIns="0" tIns="0" rIns="0" bIns="0">
              <a:spAutoFit/>
            </a:bodyPr>
            <a:lstStyle/>
            <a:p>
              <a:endParaRPr lang="en-US">
                <a:solidFill>
                  <a:prstClr val="black"/>
                </a:solidFill>
              </a:endParaRPr>
            </a:p>
          </p:txBody>
        </p:sp>
        <p:sp>
          <p:nvSpPr>
            <p:cNvPr id="2320" name="Rectangle 67"/>
            <p:cNvSpPr>
              <a:spLocks noChangeArrowheads="1"/>
            </p:cNvSpPr>
            <p:nvPr/>
          </p:nvSpPr>
          <p:spPr bwMode="auto">
            <a:xfrm>
              <a:off x="2934" y="2168"/>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321" name="Rectangle 68"/>
            <p:cNvSpPr>
              <a:spLocks noChangeArrowheads="1"/>
            </p:cNvSpPr>
            <p:nvPr/>
          </p:nvSpPr>
          <p:spPr bwMode="auto">
            <a:xfrm>
              <a:off x="1200" y="2279"/>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322" name="Rectangle 69"/>
            <p:cNvSpPr>
              <a:spLocks noChangeArrowheads="1"/>
            </p:cNvSpPr>
            <p:nvPr/>
          </p:nvSpPr>
          <p:spPr bwMode="auto">
            <a:xfrm>
              <a:off x="1488" y="2279"/>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323" name="Rectangle 70"/>
            <p:cNvSpPr>
              <a:spLocks noChangeArrowheads="1"/>
            </p:cNvSpPr>
            <p:nvPr/>
          </p:nvSpPr>
          <p:spPr bwMode="auto">
            <a:xfrm>
              <a:off x="1776" y="2279"/>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324" name="Rectangle 71"/>
            <p:cNvSpPr>
              <a:spLocks noChangeArrowheads="1"/>
            </p:cNvSpPr>
            <p:nvPr/>
          </p:nvSpPr>
          <p:spPr bwMode="auto">
            <a:xfrm>
              <a:off x="2064" y="2279"/>
              <a:ext cx="1" cy="173"/>
            </a:xfrm>
            <a:prstGeom prst="rect">
              <a:avLst/>
            </a:prstGeom>
            <a:noFill/>
            <a:ln w="9525">
              <a:noFill/>
              <a:miter lim="800000"/>
              <a:headEnd/>
              <a:tailEnd/>
            </a:ln>
          </p:spPr>
          <p:txBody>
            <a:bodyPr wrap="none" lIns="0" tIns="0" rIns="0" bIns="0">
              <a:spAutoFit/>
            </a:bodyPr>
            <a:lstStyle/>
            <a:p>
              <a:endParaRPr lang="en-US">
                <a:solidFill>
                  <a:prstClr val="black"/>
                </a:solidFill>
              </a:endParaRPr>
            </a:p>
          </p:txBody>
        </p:sp>
        <p:sp>
          <p:nvSpPr>
            <p:cNvPr id="2325" name="Rectangle 72"/>
            <p:cNvSpPr>
              <a:spLocks noChangeArrowheads="1"/>
            </p:cNvSpPr>
            <p:nvPr/>
          </p:nvSpPr>
          <p:spPr bwMode="auto">
            <a:xfrm>
              <a:off x="3184" y="2279"/>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grpSp>
      <p:grpSp>
        <p:nvGrpSpPr>
          <p:cNvPr id="3" name="Group 74"/>
          <p:cNvGrpSpPr>
            <a:grpSpLocks noChangeAspect="1"/>
          </p:cNvGrpSpPr>
          <p:nvPr/>
        </p:nvGrpSpPr>
        <p:grpSpPr bwMode="auto">
          <a:xfrm>
            <a:off x="1736725" y="4191000"/>
            <a:ext cx="6491288" cy="1143000"/>
            <a:chOff x="432" y="2736"/>
            <a:chExt cx="4104" cy="636"/>
          </a:xfrm>
        </p:grpSpPr>
        <p:sp>
          <p:nvSpPr>
            <p:cNvPr id="2167" name="AutoShape 73"/>
            <p:cNvSpPr>
              <a:spLocks noChangeAspect="1" noChangeArrowheads="1" noTextEdit="1"/>
            </p:cNvSpPr>
            <p:nvPr/>
          </p:nvSpPr>
          <p:spPr bwMode="auto">
            <a:xfrm>
              <a:off x="432" y="2736"/>
              <a:ext cx="4098" cy="630"/>
            </a:xfrm>
            <a:prstGeom prst="rect">
              <a:avLst/>
            </a:prstGeom>
            <a:noFill/>
            <a:ln w="9525">
              <a:noFill/>
              <a:miter lim="800000"/>
              <a:headEnd/>
              <a:tailEnd/>
            </a:ln>
          </p:spPr>
          <p:txBody>
            <a:bodyPr/>
            <a:lstStyle/>
            <a:p>
              <a:endParaRPr lang="en-US">
                <a:solidFill>
                  <a:prstClr val="black"/>
                </a:solidFill>
              </a:endParaRPr>
            </a:p>
          </p:txBody>
        </p:sp>
        <p:sp>
          <p:nvSpPr>
            <p:cNvPr id="2168" name="Rectangle 75"/>
            <p:cNvSpPr>
              <a:spLocks noChangeArrowheads="1"/>
            </p:cNvSpPr>
            <p:nvPr/>
          </p:nvSpPr>
          <p:spPr bwMode="auto">
            <a:xfrm>
              <a:off x="456" y="2742"/>
              <a:ext cx="2772" cy="156"/>
            </a:xfrm>
            <a:prstGeom prst="rect">
              <a:avLst/>
            </a:prstGeom>
            <a:noFill/>
            <a:ln w="9525">
              <a:noFill/>
              <a:miter lim="800000"/>
              <a:headEnd/>
              <a:tailEnd/>
            </a:ln>
          </p:spPr>
          <p:txBody>
            <a:bodyPr wrap="none" lIns="0" tIns="0" rIns="0" bIns="0">
              <a:spAutoFit/>
            </a:bodyPr>
            <a:lstStyle/>
            <a:p>
              <a:r>
                <a:rPr lang="en-US" sz="1100" b="1">
                  <a:solidFill>
                    <a:srgbClr val="000000"/>
                  </a:solidFill>
                  <a:latin typeface="Comic Sans MS" pitchFamily="66" charset="0"/>
                </a:rPr>
                <a:t>List some professional volunteer activities or affiliations: </a:t>
              </a:r>
              <a:endParaRPr lang="en-US">
                <a:solidFill>
                  <a:prstClr val="black"/>
                </a:solidFill>
              </a:endParaRPr>
            </a:p>
          </p:txBody>
        </p:sp>
        <p:sp>
          <p:nvSpPr>
            <p:cNvPr id="2169" name="Rectangle 76"/>
            <p:cNvSpPr>
              <a:spLocks noChangeArrowheads="1"/>
            </p:cNvSpPr>
            <p:nvPr/>
          </p:nvSpPr>
          <p:spPr bwMode="auto">
            <a:xfrm>
              <a:off x="3000" y="2766"/>
              <a:ext cx="924" cy="126"/>
            </a:xfrm>
            <a:prstGeom prst="rect">
              <a:avLst/>
            </a:prstGeom>
            <a:noFill/>
            <a:ln w="9525">
              <a:noFill/>
              <a:miter lim="800000"/>
              <a:headEnd/>
              <a:tailEnd/>
            </a:ln>
          </p:spPr>
          <p:txBody>
            <a:bodyPr wrap="none" lIns="0" tIns="0" rIns="0" bIns="0">
              <a:spAutoFit/>
            </a:bodyPr>
            <a:lstStyle/>
            <a:p>
              <a:r>
                <a:rPr lang="en-US" sz="900" b="1">
                  <a:solidFill>
                    <a:srgbClr val="000000"/>
                  </a:solidFill>
                  <a:latin typeface="Comic Sans MS" pitchFamily="66" charset="0"/>
                </a:rPr>
                <a:t> (ex. SAE, ASME, IEEE)</a:t>
              </a:r>
              <a:endParaRPr lang="en-US">
                <a:solidFill>
                  <a:prstClr val="black"/>
                </a:solidFill>
              </a:endParaRPr>
            </a:p>
          </p:txBody>
        </p:sp>
        <p:sp>
          <p:nvSpPr>
            <p:cNvPr id="2170" name="Rectangle 77"/>
            <p:cNvSpPr>
              <a:spLocks noChangeArrowheads="1"/>
            </p:cNvSpPr>
            <p:nvPr/>
          </p:nvSpPr>
          <p:spPr bwMode="auto">
            <a:xfrm>
              <a:off x="996" y="2886"/>
              <a:ext cx="2195" cy="97"/>
            </a:xfrm>
            <a:prstGeom prst="rect">
              <a:avLst/>
            </a:prstGeom>
            <a:noFill/>
            <a:ln w="9525">
              <a:noFill/>
              <a:miter lim="800000"/>
              <a:headEnd/>
              <a:tailEnd/>
            </a:ln>
          </p:spPr>
          <p:txBody>
            <a:bodyPr wrap="none" lIns="0" tIns="0" rIns="0" bIns="0">
              <a:spAutoFit/>
            </a:bodyPr>
            <a:lstStyle/>
            <a:p>
              <a:r>
                <a:rPr lang="en-US" sz="1000">
                  <a:solidFill>
                    <a:srgbClr val="000000"/>
                  </a:solidFill>
                  <a:latin typeface="Comic Sans MS" pitchFamily="66" charset="0"/>
                </a:rPr>
                <a:t>1) IEEE – Served as president of Student branch at LSSU</a:t>
              </a:r>
              <a:endParaRPr lang="en-US">
                <a:solidFill>
                  <a:prstClr val="black"/>
                </a:solidFill>
              </a:endParaRPr>
            </a:p>
          </p:txBody>
        </p:sp>
        <p:sp>
          <p:nvSpPr>
            <p:cNvPr id="2171" name="Rectangle 78"/>
            <p:cNvSpPr>
              <a:spLocks noChangeArrowheads="1"/>
            </p:cNvSpPr>
            <p:nvPr/>
          </p:nvSpPr>
          <p:spPr bwMode="auto">
            <a:xfrm>
              <a:off x="996" y="3006"/>
              <a:ext cx="79" cy="97"/>
            </a:xfrm>
            <a:prstGeom prst="rect">
              <a:avLst/>
            </a:prstGeom>
            <a:noFill/>
            <a:ln w="9525">
              <a:noFill/>
              <a:miter lim="800000"/>
              <a:headEnd/>
              <a:tailEnd/>
            </a:ln>
          </p:spPr>
          <p:txBody>
            <a:bodyPr wrap="none" lIns="0" tIns="0" rIns="0" bIns="0">
              <a:spAutoFit/>
            </a:bodyPr>
            <a:lstStyle/>
            <a:p>
              <a:r>
                <a:rPr lang="en-US" sz="1000">
                  <a:solidFill>
                    <a:srgbClr val="000000"/>
                  </a:solidFill>
                  <a:latin typeface="Comic Sans MS" pitchFamily="66" charset="0"/>
                </a:rPr>
                <a:t>2)</a:t>
              </a:r>
              <a:endParaRPr lang="en-US">
                <a:solidFill>
                  <a:prstClr val="black"/>
                </a:solidFill>
              </a:endParaRPr>
            </a:p>
          </p:txBody>
        </p:sp>
        <p:sp>
          <p:nvSpPr>
            <p:cNvPr id="2172" name="Rectangle 79"/>
            <p:cNvSpPr>
              <a:spLocks noChangeArrowheads="1"/>
            </p:cNvSpPr>
            <p:nvPr/>
          </p:nvSpPr>
          <p:spPr bwMode="auto">
            <a:xfrm>
              <a:off x="996" y="3126"/>
              <a:ext cx="78"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Comic Sans MS" pitchFamily="66" charset="0"/>
                </a:rPr>
                <a:t>3)</a:t>
              </a:r>
              <a:endParaRPr lang="en-US">
                <a:solidFill>
                  <a:prstClr val="black"/>
                </a:solidFill>
              </a:endParaRPr>
            </a:p>
          </p:txBody>
        </p:sp>
        <p:sp>
          <p:nvSpPr>
            <p:cNvPr id="2173" name="Rectangle 80"/>
            <p:cNvSpPr>
              <a:spLocks noChangeArrowheads="1"/>
            </p:cNvSpPr>
            <p:nvPr/>
          </p:nvSpPr>
          <p:spPr bwMode="auto">
            <a:xfrm>
              <a:off x="996" y="3246"/>
              <a:ext cx="78"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Comic Sans MS" pitchFamily="66" charset="0"/>
                </a:rPr>
                <a:t>4)</a:t>
              </a:r>
              <a:endParaRPr lang="en-US">
                <a:solidFill>
                  <a:prstClr val="black"/>
                </a:solidFill>
              </a:endParaRPr>
            </a:p>
          </p:txBody>
        </p:sp>
        <p:sp>
          <p:nvSpPr>
            <p:cNvPr id="2174" name="Line 81"/>
            <p:cNvSpPr>
              <a:spLocks noChangeShapeType="1"/>
            </p:cNvSpPr>
            <p:nvPr/>
          </p:nvSpPr>
          <p:spPr bwMode="auto">
            <a:xfrm>
              <a:off x="978" y="2736"/>
              <a:ext cx="0" cy="6"/>
            </a:xfrm>
            <a:prstGeom prst="line">
              <a:avLst/>
            </a:prstGeom>
            <a:noFill/>
            <a:ln w="0">
              <a:solidFill>
                <a:srgbClr val="C0C0C0"/>
              </a:solidFill>
              <a:round/>
              <a:headEnd/>
              <a:tailEnd/>
            </a:ln>
          </p:spPr>
          <p:txBody>
            <a:bodyPr/>
            <a:lstStyle/>
            <a:p>
              <a:endParaRPr lang="en-US">
                <a:solidFill>
                  <a:prstClr val="black"/>
                </a:solidFill>
              </a:endParaRPr>
            </a:p>
          </p:txBody>
        </p:sp>
        <p:sp>
          <p:nvSpPr>
            <p:cNvPr id="2175" name="Rectangle 82"/>
            <p:cNvSpPr>
              <a:spLocks noChangeArrowheads="1"/>
            </p:cNvSpPr>
            <p:nvPr/>
          </p:nvSpPr>
          <p:spPr bwMode="auto">
            <a:xfrm>
              <a:off x="978" y="273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76" name="Line 83"/>
            <p:cNvSpPr>
              <a:spLocks noChangeShapeType="1"/>
            </p:cNvSpPr>
            <p:nvPr/>
          </p:nvSpPr>
          <p:spPr bwMode="auto">
            <a:xfrm>
              <a:off x="2604" y="2736"/>
              <a:ext cx="0" cy="6"/>
            </a:xfrm>
            <a:prstGeom prst="line">
              <a:avLst/>
            </a:prstGeom>
            <a:noFill/>
            <a:ln w="0">
              <a:solidFill>
                <a:srgbClr val="C0C0C0"/>
              </a:solidFill>
              <a:round/>
              <a:headEnd/>
              <a:tailEnd/>
            </a:ln>
          </p:spPr>
          <p:txBody>
            <a:bodyPr/>
            <a:lstStyle/>
            <a:p>
              <a:endParaRPr lang="en-US">
                <a:solidFill>
                  <a:prstClr val="black"/>
                </a:solidFill>
              </a:endParaRPr>
            </a:p>
          </p:txBody>
        </p:sp>
        <p:sp>
          <p:nvSpPr>
            <p:cNvPr id="2177" name="Rectangle 84"/>
            <p:cNvSpPr>
              <a:spLocks noChangeArrowheads="1"/>
            </p:cNvSpPr>
            <p:nvPr/>
          </p:nvSpPr>
          <p:spPr bwMode="auto">
            <a:xfrm>
              <a:off x="2604" y="273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78" name="Line 85"/>
            <p:cNvSpPr>
              <a:spLocks noChangeShapeType="1"/>
            </p:cNvSpPr>
            <p:nvPr/>
          </p:nvSpPr>
          <p:spPr bwMode="auto">
            <a:xfrm>
              <a:off x="2988" y="2736"/>
              <a:ext cx="0" cy="6"/>
            </a:xfrm>
            <a:prstGeom prst="line">
              <a:avLst/>
            </a:prstGeom>
            <a:noFill/>
            <a:ln w="0">
              <a:solidFill>
                <a:srgbClr val="C0C0C0"/>
              </a:solidFill>
              <a:round/>
              <a:headEnd/>
              <a:tailEnd/>
            </a:ln>
          </p:spPr>
          <p:txBody>
            <a:bodyPr/>
            <a:lstStyle/>
            <a:p>
              <a:endParaRPr lang="en-US">
                <a:solidFill>
                  <a:prstClr val="black"/>
                </a:solidFill>
              </a:endParaRPr>
            </a:p>
          </p:txBody>
        </p:sp>
        <p:sp>
          <p:nvSpPr>
            <p:cNvPr id="2179" name="Rectangle 86"/>
            <p:cNvSpPr>
              <a:spLocks noChangeArrowheads="1"/>
            </p:cNvSpPr>
            <p:nvPr/>
          </p:nvSpPr>
          <p:spPr bwMode="auto">
            <a:xfrm>
              <a:off x="2988" y="273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80" name="Line 87"/>
            <p:cNvSpPr>
              <a:spLocks noChangeShapeType="1"/>
            </p:cNvSpPr>
            <p:nvPr/>
          </p:nvSpPr>
          <p:spPr bwMode="auto">
            <a:xfrm>
              <a:off x="3372" y="2736"/>
              <a:ext cx="0" cy="6"/>
            </a:xfrm>
            <a:prstGeom prst="line">
              <a:avLst/>
            </a:prstGeom>
            <a:noFill/>
            <a:ln w="0">
              <a:solidFill>
                <a:srgbClr val="C0C0C0"/>
              </a:solidFill>
              <a:round/>
              <a:headEnd/>
              <a:tailEnd/>
            </a:ln>
          </p:spPr>
          <p:txBody>
            <a:bodyPr/>
            <a:lstStyle/>
            <a:p>
              <a:endParaRPr lang="en-US">
                <a:solidFill>
                  <a:prstClr val="black"/>
                </a:solidFill>
              </a:endParaRPr>
            </a:p>
          </p:txBody>
        </p:sp>
        <p:sp>
          <p:nvSpPr>
            <p:cNvPr id="2181" name="Rectangle 88"/>
            <p:cNvSpPr>
              <a:spLocks noChangeArrowheads="1"/>
            </p:cNvSpPr>
            <p:nvPr/>
          </p:nvSpPr>
          <p:spPr bwMode="auto">
            <a:xfrm>
              <a:off x="3372" y="273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82" name="Line 89"/>
            <p:cNvSpPr>
              <a:spLocks noChangeShapeType="1"/>
            </p:cNvSpPr>
            <p:nvPr/>
          </p:nvSpPr>
          <p:spPr bwMode="auto">
            <a:xfrm>
              <a:off x="3756" y="2736"/>
              <a:ext cx="0" cy="6"/>
            </a:xfrm>
            <a:prstGeom prst="line">
              <a:avLst/>
            </a:prstGeom>
            <a:noFill/>
            <a:ln w="0">
              <a:solidFill>
                <a:srgbClr val="C0C0C0"/>
              </a:solidFill>
              <a:round/>
              <a:headEnd/>
              <a:tailEnd/>
            </a:ln>
          </p:spPr>
          <p:txBody>
            <a:bodyPr/>
            <a:lstStyle/>
            <a:p>
              <a:endParaRPr lang="en-US">
                <a:solidFill>
                  <a:prstClr val="black"/>
                </a:solidFill>
              </a:endParaRPr>
            </a:p>
          </p:txBody>
        </p:sp>
        <p:sp>
          <p:nvSpPr>
            <p:cNvPr id="2183" name="Rectangle 90"/>
            <p:cNvSpPr>
              <a:spLocks noChangeArrowheads="1"/>
            </p:cNvSpPr>
            <p:nvPr/>
          </p:nvSpPr>
          <p:spPr bwMode="auto">
            <a:xfrm>
              <a:off x="3756" y="273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84" name="Line 91"/>
            <p:cNvSpPr>
              <a:spLocks noChangeShapeType="1"/>
            </p:cNvSpPr>
            <p:nvPr/>
          </p:nvSpPr>
          <p:spPr bwMode="auto">
            <a:xfrm>
              <a:off x="432" y="3000"/>
              <a:ext cx="546" cy="0"/>
            </a:xfrm>
            <a:prstGeom prst="line">
              <a:avLst/>
            </a:prstGeom>
            <a:noFill/>
            <a:ln w="0">
              <a:solidFill>
                <a:srgbClr val="C0C0C0"/>
              </a:solidFill>
              <a:round/>
              <a:headEnd/>
              <a:tailEnd/>
            </a:ln>
          </p:spPr>
          <p:txBody>
            <a:bodyPr/>
            <a:lstStyle/>
            <a:p>
              <a:endParaRPr lang="en-US">
                <a:solidFill>
                  <a:prstClr val="black"/>
                </a:solidFill>
              </a:endParaRPr>
            </a:p>
          </p:txBody>
        </p:sp>
        <p:sp>
          <p:nvSpPr>
            <p:cNvPr id="2185" name="Rectangle 92"/>
            <p:cNvSpPr>
              <a:spLocks noChangeArrowheads="1"/>
            </p:cNvSpPr>
            <p:nvPr/>
          </p:nvSpPr>
          <p:spPr bwMode="auto">
            <a:xfrm>
              <a:off x="432" y="3000"/>
              <a:ext cx="54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86" name="Line 93"/>
            <p:cNvSpPr>
              <a:spLocks noChangeShapeType="1"/>
            </p:cNvSpPr>
            <p:nvPr/>
          </p:nvSpPr>
          <p:spPr bwMode="auto">
            <a:xfrm>
              <a:off x="978" y="288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187" name="Rectangle 94"/>
            <p:cNvSpPr>
              <a:spLocks noChangeArrowheads="1"/>
            </p:cNvSpPr>
            <p:nvPr/>
          </p:nvSpPr>
          <p:spPr bwMode="auto">
            <a:xfrm>
              <a:off x="978" y="288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88" name="Line 95"/>
            <p:cNvSpPr>
              <a:spLocks noChangeShapeType="1"/>
            </p:cNvSpPr>
            <p:nvPr/>
          </p:nvSpPr>
          <p:spPr bwMode="auto">
            <a:xfrm>
              <a:off x="2988" y="288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189" name="Rectangle 96"/>
            <p:cNvSpPr>
              <a:spLocks noChangeArrowheads="1"/>
            </p:cNvSpPr>
            <p:nvPr/>
          </p:nvSpPr>
          <p:spPr bwMode="auto">
            <a:xfrm>
              <a:off x="2988" y="288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90" name="Line 97"/>
            <p:cNvSpPr>
              <a:spLocks noChangeShapeType="1"/>
            </p:cNvSpPr>
            <p:nvPr/>
          </p:nvSpPr>
          <p:spPr bwMode="auto">
            <a:xfrm>
              <a:off x="3372" y="288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191" name="Rectangle 98"/>
            <p:cNvSpPr>
              <a:spLocks noChangeArrowheads="1"/>
            </p:cNvSpPr>
            <p:nvPr/>
          </p:nvSpPr>
          <p:spPr bwMode="auto">
            <a:xfrm>
              <a:off x="3372" y="288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92" name="Line 99"/>
            <p:cNvSpPr>
              <a:spLocks noChangeShapeType="1"/>
            </p:cNvSpPr>
            <p:nvPr/>
          </p:nvSpPr>
          <p:spPr bwMode="auto">
            <a:xfrm>
              <a:off x="978" y="3000"/>
              <a:ext cx="2784" cy="0"/>
            </a:xfrm>
            <a:prstGeom prst="line">
              <a:avLst/>
            </a:prstGeom>
            <a:noFill/>
            <a:ln w="0">
              <a:solidFill>
                <a:srgbClr val="000000"/>
              </a:solidFill>
              <a:round/>
              <a:headEnd/>
              <a:tailEnd/>
            </a:ln>
          </p:spPr>
          <p:txBody>
            <a:bodyPr/>
            <a:lstStyle/>
            <a:p>
              <a:endParaRPr lang="en-US">
                <a:solidFill>
                  <a:prstClr val="black"/>
                </a:solidFill>
              </a:endParaRPr>
            </a:p>
          </p:txBody>
        </p:sp>
        <p:sp>
          <p:nvSpPr>
            <p:cNvPr id="2193" name="Rectangle 100"/>
            <p:cNvSpPr>
              <a:spLocks noChangeArrowheads="1"/>
            </p:cNvSpPr>
            <p:nvPr/>
          </p:nvSpPr>
          <p:spPr bwMode="auto">
            <a:xfrm>
              <a:off x="978" y="3000"/>
              <a:ext cx="2784" cy="6"/>
            </a:xfrm>
            <a:prstGeom prst="rect">
              <a:avLst/>
            </a:prstGeom>
            <a:solidFill>
              <a:srgbClr val="000000"/>
            </a:solidFill>
            <a:ln w="9525">
              <a:noFill/>
              <a:miter lim="800000"/>
              <a:headEnd/>
              <a:tailEnd/>
            </a:ln>
          </p:spPr>
          <p:txBody>
            <a:bodyPr/>
            <a:lstStyle/>
            <a:p>
              <a:endParaRPr lang="en-US">
                <a:solidFill>
                  <a:prstClr val="black"/>
                </a:solidFill>
              </a:endParaRPr>
            </a:p>
          </p:txBody>
        </p:sp>
        <p:sp>
          <p:nvSpPr>
            <p:cNvPr id="2194" name="Line 101"/>
            <p:cNvSpPr>
              <a:spLocks noChangeShapeType="1"/>
            </p:cNvSpPr>
            <p:nvPr/>
          </p:nvSpPr>
          <p:spPr bwMode="auto">
            <a:xfrm>
              <a:off x="3756" y="288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195" name="Rectangle 102"/>
            <p:cNvSpPr>
              <a:spLocks noChangeArrowheads="1"/>
            </p:cNvSpPr>
            <p:nvPr/>
          </p:nvSpPr>
          <p:spPr bwMode="auto">
            <a:xfrm>
              <a:off x="3756" y="288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96" name="Line 103"/>
            <p:cNvSpPr>
              <a:spLocks noChangeShapeType="1"/>
            </p:cNvSpPr>
            <p:nvPr/>
          </p:nvSpPr>
          <p:spPr bwMode="auto">
            <a:xfrm>
              <a:off x="432" y="3120"/>
              <a:ext cx="546" cy="0"/>
            </a:xfrm>
            <a:prstGeom prst="line">
              <a:avLst/>
            </a:prstGeom>
            <a:noFill/>
            <a:ln w="0">
              <a:solidFill>
                <a:srgbClr val="C0C0C0"/>
              </a:solidFill>
              <a:round/>
              <a:headEnd/>
              <a:tailEnd/>
            </a:ln>
          </p:spPr>
          <p:txBody>
            <a:bodyPr/>
            <a:lstStyle/>
            <a:p>
              <a:endParaRPr lang="en-US">
                <a:solidFill>
                  <a:prstClr val="black"/>
                </a:solidFill>
              </a:endParaRPr>
            </a:p>
          </p:txBody>
        </p:sp>
        <p:sp>
          <p:nvSpPr>
            <p:cNvPr id="2197" name="Rectangle 104"/>
            <p:cNvSpPr>
              <a:spLocks noChangeArrowheads="1"/>
            </p:cNvSpPr>
            <p:nvPr/>
          </p:nvSpPr>
          <p:spPr bwMode="auto">
            <a:xfrm>
              <a:off x="432" y="3120"/>
              <a:ext cx="54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98" name="Line 105"/>
            <p:cNvSpPr>
              <a:spLocks noChangeShapeType="1"/>
            </p:cNvSpPr>
            <p:nvPr/>
          </p:nvSpPr>
          <p:spPr bwMode="auto">
            <a:xfrm>
              <a:off x="978" y="300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199" name="Rectangle 106"/>
            <p:cNvSpPr>
              <a:spLocks noChangeArrowheads="1"/>
            </p:cNvSpPr>
            <p:nvPr/>
          </p:nvSpPr>
          <p:spPr bwMode="auto">
            <a:xfrm>
              <a:off x="978" y="300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00" name="Line 107"/>
            <p:cNvSpPr>
              <a:spLocks noChangeShapeType="1"/>
            </p:cNvSpPr>
            <p:nvPr/>
          </p:nvSpPr>
          <p:spPr bwMode="auto">
            <a:xfrm>
              <a:off x="978" y="3120"/>
              <a:ext cx="2784" cy="0"/>
            </a:xfrm>
            <a:prstGeom prst="line">
              <a:avLst/>
            </a:prstGeom>
            <a:noFill/>
            <a:ln w="0">
              <a:solidFill>
                <a:srgbClr val="000000"/>
              </a:solidFill>
              <a:round/>
              <a:headEnd/>
              <a:tailEnd/>
            </a:ln>
          </p:spPr>
          <p:txBody>
            <a:bodyPr/>
            <a:lstStyle/>
            <a:p>
              <a:endParaRPr lang="en-US">
                <a:solidFill>
                  <a:prstClr val="black"/>
                </a:solidFill>
              </a:endParaRPr>
            </a:p>
          </p:txBody>
        </p:sp>
        <p:sp>
          <p:nvSpPr>
            <p:cNvPr id="2201" name="Rectangle 108"/>
            <p:cNvSpPr>
              <a:spLocks noChangeArrowheads="1"/>
            </p:cNvSpPr>
            <p:nvPr/>
          </p:nvSpPr>
          <p:spPr bwMode="auto">
            <a:xfrm>
              <a:off x="978" y="3120"/>
              <a:ext cx="2784" cy="6"/>
            </a:xfrm>
            <a:prstGeom prst="rect">
              <a:avLst/>
            </a:prstGeom>
            <a:solidFill>
              <a:srgbClr val="000000"/>
            </a:solidFill>
            <a:ln w="9525">
              <a:noFill/>
              <a:miter lim="800000"/>
              <a:headEnd/>
              <a:tailEnd/>
            </a:ln>
          </p:spPr>
          <p:txBody>
            <a:bodyPr/>
            <a:lstStyle/>
            <a:p>
              <a:endParaRPr lang="en-US">
                <a:solidFill>
                  <a:prstClr val="black"/>
                </a:solidFill>
              </a:endParaRPr>
            </a:p>
          </p:txBody>
        </p:sp>
        <p:sp>
          <p:nvSpPr>
            <p:cNvPr id="2202" name="Line 109"/>
            <p:cNvSpPr>
              <a:spLocks noChangeShapeType="1"/>
            </p:cNvSpPr>
            <p:nvPr/>
          </p:nvSpPr>
          <p:spPr bwMode="auto">
            <a:xfrm>
              <a:off x="432" y="3240"/>
              <a:ext cx="546" cy="0"/>
            </a:xfrm>
            <a:prstGeom prst="line">
              <a:avLst/>
            </a:prstGeom>
            <a:noFill/>
            <a:ln w="0">
              <a:solidFill>
                <a:srgbClr val="C0C0C0"/>
              </a:solidFill>
              <a:round/>
              <a:headEnd/>
              <a:tailEnd/>
            </a:ln>
          </p:spPr>
          <p:txBody>
            <a:bodyPr/>
            <a:lstStyle/>
            <a:p>
              <a:endParaRPr lang="en-US">
                <a:solidFill>
                  <a:prstClr val="black"/>
                </a:solidFill>
              </a:endParaRPr>
            </a:p>
          </p:txBody>
        </p:sp>
        <p:sp>
          <p:nvSpPr>
            <p:cNvPr id="2203" name="Rectangle 110"/>
            <p:cNvSpPr>
              <a:spLocks noChangeArrowheads="1"/>
            </p:cNvSpPr>
            <p:nvPr/>
          </p:nvSpPr>
          <p:spPr bwMode="auto">
            <a:xfrm>
              <a:off x="432" y="3240"/>
              <a:ext cx="54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04" name="Line 111"/>
            <p:cNvSpPr>
              <a:spLocks noChangeShapeType="1"/>
            </p:cNvSpPr>
            <p:nvPr/>
          </p:nvSpPr>
          <p:spPr bwMode="auto">
            <a:xfrm>
              <a:off x="978" y="312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205" name="Rectangle 112"/>
            <p:cNvSpPr>
              <a:spLocks noChangeArrowheads="1"/>
            </p:cNvSpPr>
            <p:nvPr/>
          </p:nvSpPr>
          <p:spPr bwMode="auto">
            <a:xfrm>
              <a:off x="978" y="312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06" name="Line 113"/>
            <p:cNvSpPr>
              <a:spLocks noChangeShapeType="1"/>
            </p:cNvSpPr>
            <p:nvPr/>
          </p:nvSpPr>
          <p:spPr bwMode="auto">
            <a:xfrm>
              <a:off x="2220" y="2736"/>
              <a:ext cx="0" cy="6"/>
            </a:xfrm>
            <a:prstGeom prst="line">
              <a:avLst/>
            </a:prstGeom>
            <a:noFill/>
            <a:ln w="0">
              <a:solidFill>
                <a:srgbClr val="C0C0C0"/>
              </a:solidFill>
              <a:round/>
              <a:headEnd/>
              <a:tailEnd/>
            </a:ln>
          </p:spPr>
          <p:txBody>
            <a:bodyPr/>
            <a:lstStyle/>
            <a:p>
              <a:endParaRPr lang="en-US">
                <a:solidFill>
                  <a:prstClr val="black"/>
                </a:solidFill>
              </a:endParaRPr>
            </a:p>
          </p:txBody>
        </p:sp>
        <p:sp>
          <p:nvSpPr>
            <p:cNvPr id="2207" name="Rectangle 114"/>
            <p:cNvSpPr>
              <a:spLocks noChangeArrowheads="1"/>
            </p:cNvSpPr>
            <p:nvPr/>
          </p:nvSpPr>
          <p:spPr bwMode="auto">
            <a:xfrm>
              <a:off x="2220" y="273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08" name="Line 115"/>
            <p:cNvSpPr>
              <a:spLocks noChangeShapeType="1"/>
            </p:cNvSpPr>
            <p:nvPr/>
          </p:nvSpPr>
          <p:spPr bwMode="auto">
            <a:xfrm>
              <a:off x="2604" y="288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209" name="Rectangle 116"/>
            <p:cNvSpPr>
              <a:spLocks noChangeArrowheads="1"/>
            </p:cNvSpPr>
            <p:nvPr/>
          </p:nvSpPr>
          <p:spPr bwMode="auto">
            <a:xfrm>
              <a:off x="2604" y="288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10" name="Line 117"/>
            <p:cNvSpPr>
              <a:spLocks noChangeShapeType="1"/>
            </p:cNvSpPr>
            <p:nvPr/>
          </p:nvSpPr>
          <p:spPr bwMode="auto">
            <a:xfrm>
              <a:off x="2988" y="300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211" name="Rectangle 118"/>
            <p:cNvSpPr>
              <a:spLocks noChangeArrowheads="1"/>
            </p:cNvSpPr>
            <p:nvPr/>
          </p:nvSpPr>
          <p:spPr bwMode="auto">
            <a:xfrm>
              <a:off x="2988" y="300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12" name="Line 119"/>
            <p:cNvSpPr>
              <a:spLocks noChangeShapeType="1"/>
            </p:cNvSpPr>
            <p:nvPr/>
          </p:nvSpPr>
          <p:spPr bwMode="auto">
            <a:xfrm>
              <a:off x="3372" y="300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213" name="Rectangle 120"/>
            <p:cNvSpPr>
              <a:spLocks noChangeArrowheads="1"/>
            </p:cNvSpPr>
            <p:nvPr/>
          </p:nvSpPr>
          <p:spPr bwMode="auto">
            <a:xfrm>
              <a:off x="3372" y="300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14" name="Line 121"/>
            <p:cNvSpPr>
              <a:spLocks noChangeShapeType="1"/>
            </p:cNvSpPr>
            <p:nvPr/>
          </p:nvSpPr>
          <p:spPr bwMode="auto">
            <a:xfrm>
              <a:off x="978" y="3240"/>
              <a:ext cx="2784" cy="0"/>
            </a:xfrm>
            <a:prstGeom prst="line">
              <a:avLst/>
            </a:prstGeom>
            <a:noFill/>
            <a:ln w="0">
              <a:solidFill>
                <a:srgbClr val="000000"/>
              </a:solidFill>
              <a:round/>
              <a:headEnd/>
              <a:tailEnd/>
            </a:ln>
          </p:spPr>
          <p:txBody>
            <a:bodyPr/>
            <a:lstStyle/>
            <a:p>
              <a:endParaRPr lang="en-US">
                <a:solidFill>
                  <a:prstClr val="black"/>
                </a:solidFill>
              </a:endParaRPr>
            </a:p>
          </p:txBody>
        </p:sp>
        <p:sp>
          <p:nvSpPr>
            <p:cNvPr id="2215" name="Rectangle 122"/>
            <p:cNvSpPr>
              <a:spLocks noChangeArrowheads="1"/>
            </p:cNvSpPr>
            <p:nvPr/>
          </p:nvSpPr>
          <p:spPr bwMode="auto">
            <a:xfrm>
              <a:off x="978" y="3240"/>
              <a:ext cx="2784" cy="6"/>
            </a:xfrm>
            <a:prstGeom prst="rect">
              <a:avLst/>
            </a:prstGeom>
            <a:solidFill>
              <a:srgbClr val="000000"/>
            </a:solidFill>
            <a:ln w="9525">
              <a:noFill/>
              <a:miter lim="800000"/>
              <a:headEnd/>
              <a:tailEnd/>
            </a:ln>
          </p:spPr>
          <p:txBody>
            <a:bodyPr/>
            <a:lstStyle/>
            <a:p>
              <a:endParaRPr lang="en-US">
                <a:solidFill>
                  <a:prstClr val="black"/>
                </a:solidFill>
              </a:endParaRPr>
            </a:p>
          </p:txBody>
        </p:sp>
        <p:sp>
          <p:nvSpPr>
            <p:cNvPr id="2216" name="Line 123"/>
            <p:cNvSpPr>
              <a:spLocks noChangeShapeType="1"/>
            </p:cNvSpPr>
            <p:nvPr/>
          </p:nvSpPr>
          <p:spPr bwMode="auto">
            <a:xfrm>
              <a:off x="3756" y="300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217" name="Rectangle 124"/>
            <p:cNvSpPr>
              <a:spLocks noChangeArrowheads="1"/>
            </p:cNvSpPr>
            <p:nvPr/>
          </p:nvSpPr>
          <p:spPr bwMode="auto">
            <a:xfrm>
              <a:off x="3756" y="300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18" name="Line 125"/>
            <p:cNvSpPr>
              <a:spLocks noChangeShapeType="1"/>
            </p:cNvSpPr>
            <p:nvPr/>
          </p:nvSpPr>
          <p:spPr bwMode="auto">
            <a:xfrm>
              <a:off x="4140" y="2736"/>
              <a:ext cx="0" cy="390"/>
            </a:xfrm>
            <a:prstGeom prst="line">
              <a:avLst/>
            </a:prstGeom>
            <a:noFill/>
            <a:ln w="0">
              <a:solidFill>
                <a:srgbClr val="C0C0C0"/>
              </a:solidFill>
              <a:round/>
              <a:headEnd/>
              <a:tailEnd/>
            </a:ln>
          </p:spPr>
          <p:txBody>
            <a:bodyPr/>
            <a:lstStyle/>
            <a:p>
              <a:endParaRPr lang="en-US">
                <a:solidFill>
                  <a:prstClr val="black"/>
                </a:solidFill>
              </a:endParaRPr>
            </a:p>
          </p:txBody>
        </p:sp>
        <p:sp>
          <p:nvSpPr>
            <p:cNvPr id="2219" name="Rectangle 126"/>
            <p:cNvSpPr>
              <a:spLocks noChangeArrowheads="1"/>
            </p:cNvSpPr>
            <p:nvPr/>
          </p:nvSpPr>
          <p:spPr bwMode="auto">
            <a:xfrm>
              <a:off x="4140" y="2736"/>
              <a:ext cx="6" cy="390"/>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20" name="Line 127"/>
            <p:cNvSpPr>
              <a:spLocks noChangeShapeType="1"/>
            </p:cNvSpPr>
            <p:nvPr/>
          </p:nvSpPr>
          <p:spPr bwMode="auto">
            <a:xfrm>
              <a:off x="432" y="3360"/>
              <a:ext cx="546" cy="0"/>
            </a:xfrm>
            <a:prstGeom prst="line">
              <a:avLst/>
            </a:prstGeom>
            <a:noFill/>
            <a:ln w="0">
              <a:solidFill>
                <a:srgbClr val="C0C0C0"/>
              </a:solidFill>
              <a:round/>
              <a:headEnd/>
              <a:tailEnd/>
            </a:ln>
          </p:spPr>
          <p:txBody>
            <a:bodyPr/>
            <a:lstStyle/>
            <a:p>
              <a:endParaRPr lang="en-US">
                <a:solidFill>
                  <a:prstClr val="black"/>
                </a:solidFill>
              </a:endParaRPr>
            </a:p>
          </p:txBody>
        </p:sp>
        <p:sp>
          <p:nvSpPr>
            <p:cNvPr id="2221" name="Rectangle 128"/>
            <p:cNvSpPr>
              <a:spLocks noChangeArrowheads="1"/>
            </p:cNvSpPr>
            <p:nvPr/>
          </p:nvSpPr>
          <p:spPr bwMode="auto">
            <a:xfrm>
              <a:off x="432" y="3360"/>
              <a:ext cx="54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22" name="Line 129"/>
            <p:cNvSpPr>
              <a:spLocks noChangeShapeType="1"/>
            </p:cNvSpPr>
            <p:nvPr/>
          </p:nvSpPr>
          <p:spPr bwMode="auto">
            <a:xfrm>
              <a:off x="978" y="324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223" name="Rectangle 130"/>
            <p:cNvSpPr>
              <a:spLocks noChangeArrowheads="1"/>
            </p:cNvSpPr>
            <p:nvPr/>
          </p:nvSpPr>
          <p:spPr bwMode="auto">
            <a:xfrm>
              <a:off x="978" y="324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24" name="Line 131"/>
            <p:cNvSpPr>
              <a:spLocks noChangeShapeType="1"/>
            </p:cNvSpPr>
            <p:nvPr/>
          </p:nvSpPr>
          <p:spPr bwMode="auto">
            <a:xfrm>
              <a:off x="1836" y="2736"/>
              <a:ext cx="0" cy="6"/>
            </a:xfrm>
            <a:prstGeom prst="line">
              <a:avLst/>
            </a:prstGeom>
            <a:noFill/>
            <a:ln w="0">
              <a:solidFill>
                <a:srgbClr val="C0C0C0"/>
              </a:solidFill>
              <a:round/>
              <a:headEnd/>
              <a:tailEnd/>
            </a:ln>
          </p:spPr>
          <p:txBody>
            <a:bodyPr/>
            <a:lstStyle/>
            <a:p>
              <a:endParaRPr lang="en-US">
                <a:solidFill>
                  <a:prstClr val="black"/>
                </a:solidFill>
              </a:endParaRPr>
            </a:p>
          </p:txBody>
        </p:sp>
        <p:sp>
          <p:nvSpPr>
            <p:cNvPr id="2225" name="Rectangle 132"/>
            <p:cNvSpPr>
              <a:spLocks noChangeArrowheads="1"/>
            </p:cNvSpPr>
            <p:nvPr/>
          </p:nvSpPr>
          <p:spPr bwMode="auto">
            <a:xfrm>
              <a:off x="1836" y="273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26" name="Line 133"/>
            <p:cNvSpPr>
              <a:spLocks noChangeShapeType="1"/>
            </p:cNvSpPr>
            <p:nvPr/>
          </p:nvSpPr>
          <p:spPr bwMode="auto">
            <a:xfrm>
              <a:off x="2220" y="324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227" name="Rectangle 134"/>
            <p:cNvSpPr>
              <a:spLocks noChangeArrowheads="1"/>
            </p:cNvSpPr>
            <p:nvPr/>
          </p:nvSpPr>
          <p:spPr bwMode="auto">
            <a:xfrm>
              <a:off x="2220" y="324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28" name="Line 135"/>
            <p:cNvSpPr>
              <a:spLocks noChangeShapeType="1"/>
            </p:cNvSpPr>
            <p:nvPr/>
          </p:nvSpPr>
          <p:spPr bwMode="auto">
            <a:xfrm>
              <a:off x="2604" y="324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229" name="Rectangle 136"/>
            <p:cNvSpPr>
              <a:spLocks noChangeArrowheads="1"/>
            </p:cNvSpPr>
            <p:nvPr/>
          </p:nvSpPr>
          <p:spPr bwMode="auto">
            <a:xfrm>
              <a:off x="2604" y="324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30" name="Line 137"/>
            <p:cNvSpPr>
              <a:spLocks noChangeShapeType="1"/>
            </p:cNvSpPr>
            <p:nvPr/>
          </p:nvSpPr>
          <p:spPr bwMode="auto">
            <a:xfrm>
              <a:off x="2988" y="324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231" name="Rectangle 138"/>
            <p:cNvSpPr>
              <a:spLocks noChangeArrowheads="1"/>
            </p:cNvSpPr>
            <p:nvPr/>
          </p:nvSpPr>
          <p:spPr bwMode="auto">
            <a:xfrm>
              <a:off x="2988" y="324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32" name="Line 139"/>
            <p:cNvSpPr>
              <a:spLocks noChangeShapeType="1"/>
            </p:cNvSpPr>
            <p:nvPr/>
          </p:nvSpPr>
          <p:spPr bwMode="auto">
            <a:xfrm>
              <a:off x="3372" y="324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233" name="Rectangle 140"/>
            <p:cNvSpPr>
              <a:spLocks noChangeArrowheads="1"/>
            </p:cNvSpPr>
            <p:nvPr/>
          </p:nvSpPr>
          <p:spPr bwMode="auto">
            <a:xfrm>
              <a:off x="3372" y="324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34" name="Line 141"/>
            <p:cNvSpPr>
              <a:spLocks noChangeShapeType="1"/>
            </p:cNvSpPr>
            <p:nvPr/>
          </p:nvSpPr>
          <p:spPr bwMode="auto">
            <a:xfrm>
              <a:off x="978" y="3360"/>
              <a:ext cx="2784" cy="0"/>
            </a:xfrm>
            <a:prstGeom prst="line">
              <a:avLst/>
            </a:prstGeom>
            <a:noFill/>
            <a:ln w="0">
              <a:solidFill>
                <a:srgbClr val="000000"/>
              </a:solidFill>
              <a:round/>
              <a:headEnd/>
              <a:tailEnd/>
            </a:ln>
          </p:spPr>
          <p:txBody>
            <a:bodyPr/>
            <a:lstStyle/>
            <a:p>
              <a:endParaRPr lang="en-US">
                <a:solidFill>
                  <a:prstClr val="black"/>
                </a:solidFill>
              </a:endParaRPr>
            </a:p>
          </p:txBody>
        </p:sp>
        <p:sp>
          <p:nvSpPr>
            <p:cNvPr id="2235" name="Rectangle 142"/>
            <p:cNvSpPr>
              <a:spLocks noChangeArrowheads="1"/>
            </p:cNvSpPr>
            <p:nvPr/>
          </p:nvSpPr>
          <p:spPr bwMode="auto">
            <a:xfrm>
              <a:off x="978" y="3360"/>
              <a:ext cx="2784" cy="6"/>
            </a:xfrm>
            <a:prstGeom prst="rect">
              <a:avLst/>
            </a:prstGeom>
            <a:solidFill>
              <a:srgbClr val="000000"/>
            </a:solidFill>
            <a:ln w="9525">
              <a:noFill/>
              <a:miter lim="800000"/>
              <a:headEnd/>
              <a:tailEnd/>
            </a:ln>
          </p:spPr>
          <p:txBody>
            <a:bodyPr/>
            <a:lstStyle/>
            <a:p>
              <a:endParaRPr lang="en-US">
                <a:solidFill>
                  <a:prstClr val="black"/>
                </a:solidFill>
              </a:endParaRPr>
            </a:p>
          </p:txBody>
        </p:sp>
        <p:sp>
          <p:nvSpPr>
            <p:cNvPr id="2236" name="Line 143"/>
            <p:cNvSpPr>
              <a:spLocks noChangeShapeType="1"/>
            </p:cNvSpPr>
            <p:nvPr/>
          </p:nvSpPr>
          <p:spPr bwMode="auto">
            <a:xfrm>
              <a:off x="3756" y="324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237" name="Rectangle 144"/>
            <p:cNvSpPr>
              <a:spLocks noChangeArrowheads="1"/>
            </p:cNvSpPr>
            <p:nvPr/>
          </p:nvSpPr>
          <p:spPr bwMode="auto">
            <a:xfrm>
              <a:off x="3756" y="324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38" name="Line 145"/>
            <p:cNvSpPr>
              <a:spLocks noChangeShapeType="1"/>
            </p:cNvSpPr>
            <p:nvPr/>
          </p:nvSpPr>
          <p:spPr bwMode="auto">
            <a:xfrm>
              <a:off x="432" y="2736"/>
              <a:ext cx="1" cy="630"/>
            </a:xfrm>
            <a:prstGeom prst="line">
              <a:avLst/>
            </a:prstGeom>
            <a:noFill/>
            <a:ln w="0">
              <a:solidFill>
                <a:srgbClr val="C0C0C0"/>
              </a:solidFill>
              <a:round/>
              <a:headEnd/>
              <a:tailEnd/>
            </a:ln>
          </p:spPr>
          <p:txBody>
            <a:bodyPr/>
            <a:lstStyle/>
            <a:p>
              <a:endParaRPr lang="en-US">
                <a:solidFill>
                  <a:prstClr val="black"/>
                </a:solidFill>
              </a:endParaRPr>
            </a:p>
          </p:txBody>
        </p:sp>
        <p:sp>
          <p:nvSpPr>
            <p:cNvPr id="2239" name="Rectangle 146"/>
            <p:cNvSpPr>
              <a:spLocks noChangeArrowheads="1"/>
            </p:cNvSpPr>
            <p:nvPr/>
          </p:nvSpPr>
          <p:spPr bwMode="auto">
            <a:xfrm>
              <a:off x="432" y="2736"/>
              <a:ext cx="6" cy="63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40" name="Line 147"/>
            <p:cNvSpPr>
              <a:spLocks noChangeShapeType="1"/>
            </p:cNvSpPr>
            <p:nvPr/>
          </p:nvSpPr>
          <p:spPr bwMode="auto">
            <a:xfrm>
              <a:off x="978" y="3366"/>
              <a:ext cx="1" cy="1"/>
            </a:xfrm>
            <a:prstGeom prst="line">
              <a:avLst/>
            </a:prstGeom>
            <a:noFill/>
            <a:ln w="0">
              <a:solidFill>
                <a:srgbClr val="C0C0C0"/>
              </a:solidFill>
              <a:round/>
              <a:headEnd/>
              <a:tailEnd/>
            </a:ln>
          </p:spPr>
          <p:txBody>
            <a:bodyPr/>
            <a:lstStyle/>
            <a:p>
              <a:endParaRPr lang="en-US">
                <a:solidFill>
                  <a:prstClr val="black"/>
                </a:solidFill>
              </a:endParaRPr>
            </a:p>
          </p:txBody>
        </p:sp>
        <p:sp>
          <p:nvSpPr>
            <p:cNvPr id="2241" name="Rectangle 148"/>
            <p:cNvSpPr>
              <a:spLocks noChangeArrowheads="1"/>
            </p:cNvSpPr>
            <p:nvPr/>
          </p:nvSpPr>
          <p:spPr bwMode="auto">
            <a:xfrm>
              <a:off x="978" y="336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42" name="Line 149"/>
            <p:cNvSpPr>
              <a:spLocks noChangeShapeType="1"/>
            </p:cNvSpPr>
            <p:nvPr/>
          </p:nvSpPr>
          <p:spPr bwMode="auto">
            <a:xfrm>
              <a:off x="1836" y="3366"/>
              <a:ext cx="1" cy="1"/>
            </a:xfrm>
            <a:prstGeom prst="line">
              <a:avLst/>
            </a:prstGeom>
            <a:noFill/>
            <a:ln w="0">
              <a:solidFill>
                <a:srgbClr val="C0C0C0"/>
              </a:solidFill>
              <a:round/>
              <a:headEnd/>
              <a:tailEnd/>
            </a:ln>
          </p:spPr>
          <p:txBody>
            <a:bodyPr/>
            <a:lstStyle/>
            <a:p>
              <a:endParaRPr lang="en-US">
                <a:solidFill>
                  <a:prstClr val="black"/>
                </a:solidFill>
              </a:endParaRPr>
            </a:p>
          </p:txBody>
        </p:sp>
        <p:sp>
          <p:nvSpPr>
            <p:cNvPr id="2243" name="Rectangle 150"/>
            <p:cNvSpPr>
              <a:spLocks noChangeArrowheads="1"/>
            </p:cNvSpPr>
            <p:nvPr/>
          </p:nvSpPr>
          <p:spPr bwMode="auto">
            <a:xfrm>
              <a:off x="1836" y="336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44" name="Line 151"/>
            <p:cNvSpPr>
              <a:spLocks noChangeShapeType="1"/>
            </p:cNvSpPr>
            <p:nvPr/>
          </p:nvSpPr>
          <p:spPr bwMode="auto">
            <a:xfrm>
              <a:off x="2220" y="3366"/>
              <a:ext cx="1" cy="1"/>
            </a:xfrm>
            <a:prstGeom prst="line">
              <a:avLst/>
            </a:prstGeom>
            <a:noFill/>
            <a:ln w="0">
              <a:solidFill>
                <a:srgbClr val="C0C0C0"/>
              </a:solidFill>
              <a:round/>
              <a:headEnd/>
              <a:tailEnd/>
            </a:ln>
          </p:spPr>
          <p:txBody>
            <a:bodyPr/>
            <a:lstStyle/>
            <a:p>
              <a:endParaRPr lang="en-US">
                <a:solidFill>
                  <a:prstClr val="black"/>
                </a:solidFill>
              </a:endParaRPr>
            </a:p>
          </p:txBody>
        </p:sp>
        <p:sp>
          <p:nvSpPr>
            <p:cNvPr id="2245" name="Rectangle 152"/>
            <p:cNvSpPr>
              <a:spLocks noChangeArrowheads="1"/>
            </p:cNvSpPr>
            <p:nvPr/>
          </p:nvSpPr>
          <p:spPr bwMode="auto">
            <a:xfrm>
              <a:off x="2220" y="336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46" name="Line 153"/>
            <p:cNvSpPr>
              <a:spLocks noChangeShapeType="1"/>
            </p:cNvSpPr>
            <p:nvPr/>
          </p:nvSpPr>
          <p:spPr bwMode="auto">
            <a:xfrm>
              <a:off x="2604" y="3366"/>
              <a:ext cx="1" cy="1"/>
            </a:xfrm>
            <a:prstGeom prst="line">
              <a:avLst/>
            </a:prstGeom>
            <a:noFill/>
            <a:ln w="0">
              <a:solidFill>
                <a:srgbClr val="C0C0C0"/>
              </a:solidFill>
              <a:round/>
              <a:headEnd/>
              <a:tailEnd/>
            </a:ln>
          </p:spPr>
          <p:txBody>
            <a:bodyPr/>
            <a:lstStyle/>
            <a:p>
              <a:endParaRPr lang="en-US">
                <a:solidFill>
                  <a:prstClr val="black"/>
                </a:solidFill>
              </a:endParaRPr>
            </a:p>
          </p:txBody>
        </p:sp>
        <p:sp>
          <p:nvSpPr>
            <p:cNvPr id="2247" name="Rectangle 154"/>
            <p:cNvSpPr>
              <a:spLocks noChangeArrowheads="1"/>
            </p:cNvSpPr>
            <p:nvPr/>
          </p:nvSpPr>
          <p:spPr bwMode="auto">
            <a:xfrm>
              <a:off x="2604" y="336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48" name="Line 155"/>
            <p:cNvSpPr>
              <a:spLocks noChangeShapeType="1"/>
            </p:cNvSpPr>
            <p:nvPr/>
          </p:nvSpPr>
          <p:spPr bwMode="auto">
            <a:xfrm>
              <a:off x="2988" y="3366"/>
              <a:ext cx="1" cy="1"/>
            </a:xfrm>
            <a:prstGeom prst="line">
              <a:avLst/>
            </a:prstGeom>
            <a:noFill/>
            <a:ln w="0">
              <a:solidFill>
                <a:srgbClr val="C0C0C0"/>
              </a:solidFill>
              <a:round/>
              <a:headEnd/>
              <a:tailEnd/>
            </a:ln>
          </p:spPr>
          <p:txBody>
            <a:bodyPr/>
            <a:lstStyle/>
            <a:p>
              <a:endParaRPr lang="en-US">
                <a:solidFill>
                  <a:prstClr val="black"/>
                </a:solidFill>
              </a:endParaRPr>
            </a:p>
          </p:txBody>
        </p:sp>
        <p:sp>
          <p:nvSpPr>
            <p:cNvPr id="2249" name="Rectangle 156"/>
            <p:cNvSpPr>
              <a:spLocks noChangeArrowheads="1"/>
            </p:cNvSpPr>
            <p:nvPr/>
          </p:nvSpPr>
          <p:spPr bwMode="auto">
            <a:xfrm>
              <a:off x="2988" y="336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50" name="Line 157"/>
            <p:cNvSpPr>
              <a:spLocks noChangeShapeType="1"/>
            </p:cNvSpPr>
            <p:nvPr/>
          </p:nvSpPr>
          <p:spPr bwMode="auto">
            <a:xfrm>
              <a:off x="3372" y="3366"/>
              <a:ext cx="1" cy="1"/>
            </a:xfrm>
            <a:prstGeom prst="line">
              <a:avLst/>
            </a:prstGeom>
            <a:noFill/>
            <a:ln w="0">
              <a:solidFill>
                <a:srgbClr val="C0C0C0"/>
              </a:solidFill>
              <a:round/>
              <a:headEnd/>
              <a:tailEnd/>
            </a:ln>
          </p:spPr>
          <p:txBody>
            <a:bodyPr/>
            <a:lstStyle/>
            <a:p>
              <a:endParaRPr lang="en-US">
                <a:solidFill>
                  <a:prstClr val="black"/>
                </a:solidFill>
              </a:endParaRPr>
            </a:p>
          </p:txBody>
        </p:sp>
        <p:sp>
          <p:nvSpPr>
            <p:cNvPr id="2251" name="Rectangle 158"/>
            <p:cNvSpPr>
              <a:spLocks noChangeArrowheads="1"/>
            </p:cNvSpPr>
            <p:nvPr/>
          </p:nvSpPr>
          <p:spPr bwMode="auto">
            <a:xfrm>
              <a:off x="3372" y="336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52" name="Line 159"/>
            <p:cNvSpPr>
              <a:spLocks noChangeShapeType="1"/>
            </p:cNvSpPr>
            <p:nvPr/>
          </p:nvSpPr>
          <p:spPr bwMode="auto">
            <a:xfrm>
              <a:off x="3756" y="3366"/>
              <a:ext cx="1" cy="1"/>
            </a:xfrm>
            <a:prstGeom prst="line">
              <a:avLst/>
            </a:prstGeom>
            <a:noFill/>
            <a:ln w="0">
              <a:solidFill>
                <a:srgbClr val="C0C0C0"/>
              </a:solidFill>
              <a:round/>
              <a:headEnd/>
              <a:tailEnd/>
            </a:ln>
          </p:spPr>
          <p:txBody>
            <a:bodyPr/>
            <a:lstStyle/>
            <a:p>
              <a:endParaRPr lang="en-US">
                <a:solidFill>
                  <a:prstClr val="black"/>
                </a:solidFill>
              </a:endParaRPr>
            </a:p>
          </p:txBody>
        </p:sp>
        <p:sp>
          <p:nvSpPr>
            <p:cNvPr id="2253" name="Rectangle 160"/>
            <p:cNvSpPr>
              <a:spLocks noChangeArrowheads="1"/>
            </p:cNvSpPr>
            <p:nvPr/>
          </p:nvSpPr>
          <p:spPr bwMode="auto">
            <a:xfrm>
              <a:off x="3756" y="336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54" name="Line 161"/>
            <p:cNvSpPr>
              <a:spLocks noChangeShapeType="1"/>
            </p:cNvSpPr>
            <p:nvPr/>
          </p:nvSpPr>
          <p:spPr bwMode="auto">
            <a:xfrm>
              <a:off x="4140" y="3246"/>
              <a:ext cx="1" cy="120"/>
            </a:xfrm>
            <a:prstGeom prst="line">
              <a:avLst/>
            </a:prstGeom>
            <a:noFill/>
            <a:ln w="0">
              <a:solidFill>
                <a:srgbClr val="C0C0C0"/>
              </a:solidFill>
              <a:round/>
              <a:headEnd/>
              <a:tailEnd/>
            </a:ln>
          </p:spPr>
          <p:txBody>
            <a:bodyPr/>
            <a:lstStyle/>
            <a:p>
              <a:endParaRPr lang="en-US">
                <a:solidFill>
                  <a:prstClr val="black"/>
                </a:solidFill>
              </a:endParaRPr>
            </a:p>
          </p:txBody>
        </p:sp>
        <p:sp>
          <p:nvSpPr>
            <p:cNvPr id="2255" name="Rectangle 162"/>
            <p:cNvSpPr>
              <a:spLocks noChangeArrowheads="1"/>
            </p:cNvSpPr>
            <p:nvPr/>
          </p:nvSpPr>
          <p:spPr bwMode="auto">
            <a:xfrm>
              <a:off x="4140" y="3246"/>
              <a:ext cx="6" cy="12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56" name="Line 163"/>
            <p:cNvSpPr>
              <a:spLocks noChangeShapeType="1"/>
            </p:cNvSpPr>
            <p:nvPr/>
          </p:nvSpPr>
          <p:spPr bwMode="auto">
            <a:xfrm>
              <a:off x="4524" y="2736"/>
              <a:ext cx="1" cy="630"/>
            </a:xfrm>
            <a:prstGeom prst="line">
              <a:avLst/>
            </a:prstGeom>
            <a:noFill/>
            <a:ln w="0">
              <a:solidFill>
                <a:srgbClr val="C0C0C0"/>
              </a:solidFill>
              <a:round/>
              <a:headEnd/>
              <a:tailEnd/>
            </a:ln>
          </p:spPr>
          <p:txBody>
            <a:bodyPr/>
            <a:lstStyle/>
            <a:p>
              <a:endParaRPr lang="en-US">
                <a:solidFill>
                  <a:prstClr val="black"/>
                </a:solidFill>
              </a:endParaRPr>
            </a:p>
          </p:txBody>
        </p:sp>
        <p:sp>
          <p:nvSpPr>
            <p:cNvPr id="2257" name="Rectangle 164"/>
            <p:cNvSpPr>
              <a:spLocks noChangeArrowheads="1"/>
            </p:cNvSpPr>
            <p:nvPr/>
          </p:nvSpPr>
          <p:spPr bwMode="auto">
            <a:xfrm>
              <a:off x="4524" y="2736"/>
              <a:ext cx="6" cy="63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58" name="Line 165"/>
            <p:cNvSpPr>
              <a:spLocks noChangeShapeType="1"/>
            </p:cNvSpPr>
            <p:nvPr/>
          </p:nvSpPr>
          <p:spPr bwMode="auto">
            <a:xfrm>
              <a:off x="432" y="2736"/>
              <a:ext cx="4098" cy="1"/>
            </a:xfrm>
            <a:prstGeom prst="line">
              <a:avLst/>
            </a:prstGeom>
            <a:noFill/>
            <a:ln w="0">
              <a:solidFill>
                <a:srgbClr val="C0C0C0"/>
              </a:solidFill>
              <a:round/>
              <a:headEnd/>
              <a:tailEnd/>
            </a:ln>
          </p:spPr>
          <p:txBody>
            <a:bodyPr/>
            <a:lstStyle/>
            <a:p>
              <a:endParaRPr lang="en-US">
                <a:solidFill>
                  <a:prstClr val="black"/>
                </a:solidFill>
              </a:endParaRPr>
            </a:p>
          </p:txBody>
        </p:sp>
        <p:sp>
          <p:nvSpPr>
            <p:cNvPr id="2259" name="Rectangle 166"/>
            <p:cNvSpPr>
              <a:spLocks noChangeArrowheads="1"/>
            </p:cNvSpPr>
            <p:nvPr/>
          </p:nvSpPr>
          <p:spPr bwMode="auto">
            <a:xfrm>
              <a:off x="432" y="2736"/>
              <a:ext cx="4104"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60" name="Line 167"/>
            <p:cNvSpPr>
              <a:spLocks noChangeShapeType="1"/>
            </p:cNvSpPr>
            <p:nvPr/>
          </p:nvSpPr>
          <p:spPr bwMode="auto">
            <a:xfrm>
              <a:off x="432" y="2880"/>
              <a:ext cx="4098" cy="1"/>
            </a:xfrm>
            <a:prstGeom prst="line">
              <a:avLst/>
            </a:prstGeom>
            <a:noFill/>
            <a:ln w="0">
              <a:solidFill>
                <a:srgbClr val="C0C0C0"/>
              </a:solidFill>
              <a:round/>
              <a:headEnd/>
              <a:tailEnd/>
            </a:ln>
          </p:spPr>
          <p:txBody>
            <a:bodyPr/>
            <a:lstStyle/>
            <a:p>
              <a:endParaRPr lang="en-US">
                <a:solidFill>
                  <a:prstClr val="black"/>
                </a:solidFill>
              </a:endParaRPr>
            </a:p>
          </p:txBody>
        </p:sp>
        <p:sp>
          <p:nvSpPr>
            <p:cNvPr id="2261" name="Rectangle 168"/>
            <p:cNvSpPr>
              <a:spLocks noChangeArrowheads="1"/>
            </p:cNvSpPr>
            <p:nvPr/>
          </p:nvSpPr>
          <p:spPr bwMode="auto">
            <a:xfrm>
              <a:off x="432" y="2880"/>
              <a:ext cx="4104"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62" name="Line 169"/>
            <p:cNvSpPr>
              <a:spLocks noChangeShapeType="1"/>
            </p:cNvSpPr>
            <p:nvPr/>
          </p:nvSpPr>
          <p:spPr bwMode="auto">
            <a:xfrm>
              <a:off x="3762" y="3000"/>
              <a:ext cx="768" cy="1"/>
            </a:xfrm>
            <a:prstGeom prst="line">
              <a:avLst/>
            </a:prstGeom>
            <a:noFill/>
            <a:ln w="0">
              <a:solidFill>
                <a:srgbClr val="C0C0C0"/>
              </a:solidFill>
              <a:round/>
              <a:headEnd/>
              <a:tailEnd/>
            </a:ln>
          </p:spPr>
          <p:txBody>
            <a:bodyPr/>
            <a:lstStyle/>
            <a:p>
              <a:endParaRPr lang="en-US">
                <a:solidFill>
                  <a:prstClr val="black"/>
                </a:solidFill>
              </a:endParaRPr>
            </a:p>
          </p:txBody>
        </p:sp>
        <p:sp>
          <p:nvSpPr>
            <p:cNvPr id="2263" name="Rectangle 170"/>
            <p:cNvSpPr>
              <a:spLocks noChangeArrowheads="1"/>
            </p:cNvSpPr>
            <p:nvPr/>
          </p:nvSpPr>
          <p:spPr bwMode="auto">
            <a:xfrm>
              <a:off x="3762" y="3000"/>
              <a:ext cx="774"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64" name="Line 171"/>
            <p:cNvSpPr>
              <a:spLocks noChangeShapeType="1"/>
            </p:cNvSpPr>
            <p:nvPr/>
          </p:nvSpPr>
          <p:spPr bwMode="auto">
            <a:xfrm>
              <a:off x="3762" y="3120"/>
              <a:ext cx="768" cy="1"/>
            </a:xfrm>
            <a:prstGeom prst="line">
              <a:avLst/>
            </a:prstGeom>
            <a:noFill/>
            <a:ln w="0">
              <a:solidFill>
                <a:srgbClr val="C0C0C0"/>
              </a:solidFill>
              <a:round/>
              <a:headEnd/>
              <a:tailEnd/>
            </a:ln>
          </p:spPr>
          <p:txBody>
            <a:bodyPr/>
            <a:lstStyle/>
            <a:p>
              <a:endParaRPr lang="en-US">
                <a:solidFill>
                  <a:prstClr val="black"/>
                </a:solidFill>
              </a:endParaRPr>
            </a:p>
          </p:txBody>
        </p:sp>
        <p:sp>
          <p:nvSpPr>
            <p:cNvPr id="2265" name="Rectangle 172"/>
            <p:cNvSpPr>
              <a:spLocks noChangeArrowheads="1"/>
            </p:cNvSpPr>
            <p:nvPr/>
          </p:nvSpPr>
          <p:spPr bwMode="auto">
            <a:xfrm>
              <a:off x="3762" y="3120"/>
              <a:ext cx="774"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66" name="Line 173"/>
            <p:cNvSpPr>
              <a:spLocks noChangeShapeType="1"/>
            </p:cNvSpPr>
            <p:nvPr/>
          </p:nvSpPr>
          <p:spPr bwMode="auto">
            <a:xfrm>
              <a:off x="3762" y="3240"/>
              <a:ext cx="768" cy="1"/>
            </a:xfrm>
            <a:prstGeom prst="line">
              <a:avLst/>
            </a:prstGeom>
            <a:noFill/>
            <a:ln w="0">
              <a:solidFill>
                <a:srgbClr val="C0C0C0"/>
              </a:solidFill>
              <a:round/>
              <a:headEnd/>
              <a:tailEnd/>
            </a:ln>
          </p:spPr>
          <p:txBody>
            <a:bodyPr/>
            <a:lstStyle/>
            <a:p>
              <a:endParaRPr lang="en-US">
                <a:solidFill>
                  <a:prstClr val="black"/>
                </a:solidFill>
              </a:endParaRPr>
            </a:p>
          </p:txBody>
        </p:sp>
        <p:sp>
          <p:nvSpPr>
            <p:cNvPr id="2267" name="Rectangle 174"/>
            <p:cNvSpPr>
              <a:spLocks noChangeArrowheads="1"/>
            </p:cNvSpPr>
            <p:nvPr/>
          </p:nvSpPr>
          <p:spPr bwMode="auto">
            <a:xfrm>
              <a:off x="3762" y="3240"/>
              <a:ext cx="774"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68" name="Line 175"/>
            <p:cNvSpPr>
              <a:spLocks noChangeShapeType="1"/>
            </p:cNvSpPr>
            <p:nvPr/>
          </p:nvSpPr>
          <p:spPr bwMode="auto">
            <a:xfrm>
              <a:off x="3762" y="3360"/>
              <a:ext cx="768" cy="1"/>
            </a:xfrm>
            <a:prstGeom prst="line">
              <a:avLst/>
            </a:prstGeom>
            <a:noFill/>
            <a:ln w="0">
              <a:solidFill>
                <a:srgbClr val="C0C0C0"/>
              </a:solidFill>
              <a:round/>
              <a:headEnd/>
              <a:tailEnd/>
            </a:ln>
          </p:spPr>
          <p:txBody>
            <a:bodyPr/>
            <a:lstStyle/>
            <a:p>
              <a:endParaRPr lang="en-US">
                <a:solidFill>
                  <a:prstClr val="black"/>
                </a:solidFill>
              </a:endParaRPr>
            </a:p>
          </p:txBody>
        </p:sp>
        <p:sp>
          <p:nvSpPr>
            <p:cNvPr id="2269" name="Rectangle 176"/>
            <p:cNvSpPr>
              <a:spLocks noChangeArrowheads="1"/>
            </p:cNvSpPr>
            <p:nvPr/>
          </p:nvSpPr>
          <p:spPr bwMode="auto">
            <a:xfrm>
              <a:off x="3762" y="3360"/>
              <a:ext cx="774" cy="6"/>
            </a:xfrm>
            <a:prstGeom prst="rect">
              <a:avLst/>
            </a:prstGeom>
            <a:solidFill>
              <a:srgbClr val="C0C0C0"/>
            </a:solidFill>
            <a:ln w="9525">
              <a:noFill/>
              <a:miter lim="800000"/>
              <a:headEnd/>
              <a:tailEnd/>
            </a:ln>
          </p:spPr>
          <p:txBody>
            <a:bodyPr/>
            <a:lstStyle/>
            <a:p>
              <a:endParaRPr lang="en-US">
                <a:solidFill>
                  <a:prstClr val="black"/>
                </a:solidFill>
              </a:endParaRPr>
            </a:p>
          </p:txBody>
        </p:sp>
      </p:grpSp>
      <p:grpSp>
        <p:nvGrpSpPr>
          <p:cNvPr id="4" name="Group 178"/>
          <p:cNvGrpSpPr>
            <a:grpSpLocks noChangeAspect="1"/>
          </p:cNvGrpSpPr>
          <p:nvPr/>
        </p:nvGrpSpPr>
        <p:grpSpPr bwMode="auto">
          <a:xfrm>
            <a:off x="1736725" y="5486400"/>
            <a:ext cx="5572125" cy="1200150"/>
            <a:chOff x="144" y="3456"/>
            <a:chExt cx="3510" cy="756"/>
          </a:xfrm>
        </p:grpSpPr>
        <p:sp>
          <p:nvSpPr>
            <p:cNvPr id="2054" name="AutoShape 177"/>
            <p:cNvSpPr>
              <a:spLocks noChangeAspect="1" noChangeArrowheads="1" noTextEdit="1"/>
            </p:cNvSpPr>
            <p:nvPr/>
          </p:nvSpPr>
          <p:spPr bwMode="auto">
            <a:xfrm>
              <a:off x="144" y="3456"/>
              <a:ext cx="3330" cy="750"/>
            </a:xfrm>
            <a:prstGeom prst="rect">
              <a:avLst/>
            </a:prstGeom>
            <a:noFill/>
            <a:ln w="9525">
              <a:noFill/>
              <a:miter lim="800000"/>
              <a:headEnd/>
              <a:tailEnd/>
            </a:ln>
          </p:spPr>
          <p:txBody>
            <a:bodyPr/>
            <a:lstStyle/>
            <a:p>
              <a:endParaRPr lang="en-US">
                <a:solidFill>
                  <a:prstClr val="black"/>
                </a:solidFill>
              </a:endParaRPr>
            </a:p>
          </p:txBody>
        </p:sp>
        <p:sp>
          <p:nvSpPr>
            <p:cNvPr id="2055" name="Rectangle 179"/>
            <p:cNvSpPr>
              <a:spLocks noChangeArrowheads="1"/>
            </p:cNvSpPr>
            <p:nvPr/>
          </p:nvSpPr>
          <p:spPr bwMode="auto">
            <a:xfrm>
              <a:off x="168" y="3462"/>
              <a:ext cx="3486" cy="156"/>
            </a:xfrm>
            <a:prstGeom prst="rect">
              <a:avLst/>
            </a:prstGeom>
            <a:noFill/>
            <a:ln w="9525">
              <a:noFill/>
              <a:miter lim="800000"/>
              <a:headEnd/>
              <a:tailEnd/>
            </a:ln>
          </p:spPr>
          <p:txBody>
            <a:bodyPr wrap="none" lIns="0" tIns="0" rIns="0" bIns="0">
              <a:spAutoFit/>
            </a:bodyPr>
            <a:lstStyle/>
            <a:p>
              <a:r>
                <a:rPr lang="en-US" sz="1100" b="1">
                  <a:solidFill>
                    <a:srgbClr val="000000"/>
                  </a:solidFill>
                  <a:latin typeface="Comic Sans MS" pitchFamily="66" charset="0"/>
                </a:rPr>
                <a:t>List some non work related/community volunteer activities or affiliations:</a:t>
              </a:r>
              <a:endParaRPr lang="en-US">
                <a:solidFill>
                  <a:prstClr val="black"/>
                </a:solidFill>
              </a:endParaRPr>
            </a:p>
          </p:txBody>
        </p:sp>
        <p:sp>
          <p:nvSpPr>
            <p:cNvPr id="2056" name="Rectangle 180"/>
            <p:cNvSpPr>
              <a:spLocks noChangeArrowheads="1"/>
            </p:cNvSpPr>
            <p:nvPr/>
          </p:nvSpPr>
          <p:spPr bwMode="auto">
            <a:xfrm>
              <a:off x="708" y="3600"/>
              <a:ext cx="2344" cy="97"/>
            </a:xfrm>
            <a:prstGeom prst="rect">
              <a:avLst/>
            </a:prstGeom>
            <a:noFill/>
            <a:ln w="9525">
              <a:noFill/>
              <a:miter lim="800000"/>
              <a:headEnd/>
              <a:tailEnd/>
            </a:ln>
          </p:spPr>
          <p:txBody>
            <a:bodyPr lIns="0" tIns="0" rIns="0" bIns="0">
              <a:spAutoFit/>
            </a:bodyPr>
            <a:lstStyle/>
            <a:p>
              <a:r>
                <a:rPr lang="en-US" sz="1000">
                  <a:solidFill>
                    <a:srgbClr val="000000"/>
                  </a:solidFill>
                  <a:latin typeface="Comic Sans MS" pitchFamily="66" charset="0"/>
                </a:rPr>
                <a:t>1) St Francis Xavier Church, Petoskey, MI – Various ministries</a:t>
              </a:r>
              <a:endParaRPr lang="en-US">
                <a:solidFill>
                  <a:prstClr val="black"/>
                </a:solidFill>
              </a:endParaRPr>
            </a:p>
          </p:txBody>
        </p:sp>
        <p:sp>
          <p:nvSpPr>
            <p:cNvPr id="2057" name="Rectangle 181"/>
            <p:cNvSpPr>
              <a:spLocks noChangeArrowheads="1"/>
            </p:cNvSpPr>
            <p:nvPr/>
          </p:nvSpPr>
          <p:spPr bwMode="auto">
            <a:xfrm>
              <a:off x="708" y="3726"/>
              <a:ext cx="1373" cy="97"/>
            </a:xfrm>
            <a:prstGeom prst="rect">
              <a:avLst/>
            </a:prstGeom>
            <a:noFill/>
            <a:ln w="9525">
              <a:noFill/>
              <a:miter lim="800000"/>
              <a:headEnd/>
              <a:tailEnd/>
            </a:ln>
          </p:spPr>
          <p:txBody>
            <a:bodyPr wrap="none" lIns="0" tIns="0" rIns="0" bIns="0">
              <a:spAutoFit/>
            </a:bodyPr>
            <a:lstStyle/>
            <a:p>
              <a:r>
                <a:rPr lang="en-US" sz="1000">
                  <a:solidFill>
                    <a:srgbClr val="000000"/>
                  </a:solidFill>
                  <a:latin typeface="Comic Sans MS" pitchFamily="66" charset="0"/>
                </a:rPr>
                <a:t>2) Habitat for humanity - Carpenter</a:t>
              </a:r>
              <a:endParaRPr lang="en-US">
                <a:solidFill>
                  <a:prstClr val="black"/>
                </a:solidFill>
              </a:endParaRPr>
            </a:p>
          </p:txBody>
        </p:sp>
        <p:sp>
          <p:nvSpPr>
            <p:cNvPr id="2058" name="Rectangle 182"/>
            <p:cNvSpPr>
              <a:spLocks noChangeArrowheads="1"/>
            </p:cNvSpPr>
            <p:nvPr/>
          </p:nvSpPr>
          <p:spPr bwMode="auto">
            <a:xfrm>
              <a:off x="708" y="3846"/>
              <a:ext cx="78"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Comic Sans MS" pitchFamily="66" charset="0"/>
                </a:rPr>
                <a:t>3)</a:t>
              </a:r>
              <a:endParaRPr lang="en-US">
                <a:solidFill>
                  <a:prstClr val="black"/>
                </a:solidFill>
              </a:endParaRPr>
            </a:p>
          </p:txBody>
        </p:sp>
        <p:sp>
          <p:nvSpPr>
            <p:cNvPr id="2059" name="Rectangle 183"/>
            <p:cNvSpPr>
              <a:spLocks noChangeArrowheads="1"/>
            </p:cNvSpPr>
            <p:nvPr/>
          </p:nvSpPr>
          <p:spPr bwMode="auto">
            <a:xfrm>
              <a:off x="708" y="3966"/>
              <a:ext cx="78"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Comic Sans MS" pitchFamily="66" charset="0"/>
                </a:rPr>
                <a:t>4)</a:t>
              </a:r>
              <a:endParaRPr lang="en-US">
                <a:solidFill>
                  <a:prstClr val="black"/>
                </a:solidFill>
              </a:endParaRPr>
            </a:p>
          </p:txBody>
        </p:sp>
        <p:sp>
          <p:nvSpPr>
            <p:cNvPr id="2060" name="Rectangle 184"/>
            <p:cNvSpPr>
              <a:spLocks noChangeArrowheads="1"/>
            </p:cNvSpPr>
            <p:nvPr/>
          </p:nvSpPr>
          <p:spPr bwMode="auto">
            <a:xfrm>
              <a:off x="708" y="4086"/>
              <a:ext cx="78"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Comic Sans MS" pitchFamily="66" charset="0"/>
                </a:rPr>
                <a:t>5)</a:t>
              </a:r>
              <a:endParaRPr lang="en-US">
                <a:solidFill>
                  <a:prstClr val="black"/>
                </a:solidFill>
              </a:endParaRPr>
            </a:p>
          </p:txBody>
        </p:sp>
        <p:sp>
          <p:nvSpPr>
            <p:cNvPr id="2061" name="Line 185"/>
            <p:cNvSpPr>
              <a:spLocks noChangeShapeType="1"/>
            </p:cNvSpPr>
            <p:nvPr/>
          </p:nvSpPr>
          <p:spPr bwMode="auto">
            <a:xfrm>
              <a:off x="690" y="3456"/>
              <a:ext cx="0" cy="6"/>
            </a:xfrm>
            <a:prstGeom prst="line">
              <a:avLst/>
            </a:prstGeom>
            <a:noFill/>
            <a:ln w="0">
              <a:solidFill>
                <a:srgbClr val="C0C0C0"/>
              </a:solidFill>
              <a:round/>
              <a:headEnd/>
              <a:tailEnd/>
            </a:ln>
          </p:spPr>
          <p:txBody>
            <a:bodyPr/>
            <a:lstStyle/>
            <a:p>
              <a:endParaRPr lang="en-US">
                <a:solidFill>
                  <a:prstClr val="black"/>
                </a:solidFill>
              </a:endParaRPr>
            </a:p>
          </p:txBody>
        </p:sp>
        <p:sp>
          <p:nvSpPr>
            <p:cNvPr id="2062" name="Rectangle 186"/>
            <p:cNvSpPr>
              <a:spLocks noChangeArrowheads="1"/>
            </p:cNvSpPr>
            <p:nvPr/>
          </p:nvSpPr>
          <p:spPr bwMode="auto">
            <a:xfrm>
              <a:off x="690" y="345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063" name="Line 187"/>
            <p:cNvSpPr>
              <a:spLocks noChangeShapeType="1"/>
            </p:cNvSpPr>
            <p:nvPr/>
          </p:nvSpPr>
          <p:spPr bwMode="auto">
            <a:xfrm>
              <a:off x="2316" y="3456"/>
              <a:ext cx="0" cy="6"/>
            </a:xfrm>
            <a:prstGeom prst="line">
              <a:avLst/>
            </a:prstGeom>
            <a:noFill/>
            <a:ln w="0">
              <a:solidFill>
                <a:srgbClr val="C0C0C0"/>
              </a:solidFill>
              <a:round/>
              <a:headEnd/>
              <a:tailEnd/>
            </a:ln>
          </p:spPr>
          <p:txBody>
            <a:bodyPr/>
            <a:lstStyle/>
            <a:p>
              <a:endParaRPr lang="en-US">
                <a:solidFill>
                  <a:prstClr val="black"/>
                </a:solidFill>
              </a:endParaRPr>
            </a:p>
          </p:txBody>
        </p:sp>
        <p:sp>
          <p:nvSpPr>
            <p:cNvPr id="2064" name="Rectangle 188"/>
            <p:cNvSpPr>
              <a:spLocks noChangeArrowheads="1"/>
            </p:cNvSpPr>
            <p:nvPr/>
          </p:nvSpPr>
          <p:spPr bwMode="auto">
            <a:xfrm>
              <a:off x="2316" y="345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065" name="Line 189"/>
            <p:cNvSpPr>
              <a:spLocks noChangeShapeType="1"/>
            </p:cNvSpPr>
            <p:nvPr/>
          </p:nvSpPr>
          <p:spPr bwMode="auto">
            <a:xfrm>
              <a:off x="2700" y="3456"/>
              <a:ext cx="0" cy="6"/>
            </a:xfrm>
            <a:prstGeom prst="line">
              <a:avLst/>
            </a:prstGeom>
            <a:noFill/>
            <a:ln w="0">
              <a:solidFill>
                <a:srgbClr val="C0C0C0"/>
              </a:solidFill>
              <a:round/>
              <a:headEnd/>
              <a:tailEnd/>
            </a:ln>
          </p:spPr>
          <p:txBody>
            <a:bodyPr/>
            <a:lstStyle/>
            <a:p>
              <a:endParaRPr lang="en-US">
                <a:solidFill>
                  <a:prstClr val="black"/>
                </a:solidFill>
              </a:endParaRPr>
            </a:p>
          </p:txBody>
        </p:sp>
        <p:sp>
          <p:nvSpPr>
            <p:cNvPr id="2066" name="Rectangle 190"/>
            <p:cNvSpPr>
              <a:spLocks noChangeArrowheads="1"/>
            </p:cNvSpPr>
            <p:nvPr/>
          </p:nvSpPr>
          <p:spPr bwMode="auto">
            <a:xfrm>
              <a:off x="2700" y="345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067" name="Line 191"/>
            <p:cNvSpPr>
              <a:spLocks noChangeShapeType="1"/>
            </p:cNvSpPr>
            <p:nvPr/>
          </p:nvSpPr>
          <p:spPr bwMode="auto">
            <a:xfrm>
              <a:off x="3084" y="3456"/>
              <a:ext cx="0" cy="6"/>
            </a:xfrm>
            <a:prstGeom prst="line">
              <a:avLst/>
            </a:prstGeom>
            <a:noFill/>
            <a:ln w="0">
              <a:solidFill>
                <a:srgbClr val="C0C0C0"/>
              </a:solidFill>
              <a:round/>
              <a:headEnd/>
              <a:tailEnd/>
            </a:ln>
          </p:spPr>
          <p:txBody>
            <a:bodyPr/>
            <a:lstStyle/>
            <a:p>
              <a:endParaRPr lang="en-US">
                <a:solidFill>
                  <a:prstClr val="black"/>
                </a:solidFill>
              </a:endParaRPr>
            </a:p>
          </p:txBody>
        </p:sp>
        <p:sp>
          <p:nvSpPr>
            <p:cNvPr id="2068" name="Rectangle 192"/>
            <p:cNvSpPr>
              <a:spLocks noChangeArrowheads="1"/>
            </p:cNvSpPr>
            <p:nvPr/>
          </p:nvSpPr>
          <p:spPr bwMode="auto">
            <a:xfrm>
              <a:off x="3084" y="345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069" name="Line 193"/>
            <p:cNvSpPr>
              <a:spLocks noChangeShapeType="1"/>
            </p:cNvSpPr>
            <p:nvPr/>
          </p:nvSpPr>
          <p:spPr bwMode="auto">
            <a:xfrm>
              <a:off x="144" y="3720"/>
              <a:ext cx="546" cy="0"/>
            </a:xfrm>
            <a:prstGeom prst="line">
              <a:avLst/>
            </a:prstGeom>
            <a:noFill/>
            <a:ln w="0">
              <a:solidFill>
                <a:srgbClr val="C0C0C0"/>
              </a:solidFill>
              <a:round/>
              <a:headEnd/>
              <a:tailEnd/>
            </a:ln>
          </p:spPr>
          <p:txBody>
            <a:bodyPr/>
            <a:lstStyle/>
            <a:p>
              <a:endParaRPr lang="en-US">
                <a:solidFill>
                  <a:prstClr val="black"/>
                </a:solidFill>
              </a:endParaRPr>
            </a:p>
          </p:txBody>
        </p:sp>
        <p:sp>
          <p:nvSpPr>
            <p:cNvPr id="2070" name="Rectangle 194"/>
            <p:cNvSpPr>
              <a:spLocks noChangeArrowheads="1"/>
            </p:cNvSpPr>
            <p:nvPr/>
          </p:nvSpPr>
          <p:spPr bwMode="auto">
            <a:xfrm>
              <a:off x="144" y="3720"/>
              <a:ext cx="54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071" name="Line 195"/>
            <p:cNvSpPr>
              <a:spLocks noChangeShapeType="1"/>
            </p:cNvSpPr>
            <p:nvPr/>
          </p:nvSpPr>
          <p:spPr bwMode="auto">
            <a:xfrm>
              <a:off x="690" y="360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072" name="Rectangle 196"/>
            <p:cNvSpPr>
              <a:spLocks noChangeArrowheads="1"/>
            </p:cNvSpPr>
            <p:nvPr/>
          </p:nvSpPr>
          <p:spPr bwMode="auto">
            <a:xfrm>
              <a:off x="690" y="360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073" name="Line 197"/>
            <p:cNvSpPr>
              <a:spLocks noChangeShapeType="1"/>
            </p:cNvSpPr>
            <p:nvPr/>
          </p:nvSpPr>
          <p:spPr bwMode="auto">
            <a:xfrm>
              <a:off x="2700" y="360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074" name="Rectangle 198"/>
            <p:cNvSpPr>
              <a:spLocks noChangeArrowheads="1"/>
            </p:cNvSpPr>
            <p:nvPr/>
          </p:nvSpPr>
          <p:spPr bwMode="auto">
            <a:xfrm>
              <a:off x="2700" y="360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075" name="Line 199"/>
            <p:cNvSpPr>
              <a:spLocks noChangeShapeType="1"/>
            </p:cNvSpPr>
            <p:nvPr/>
          </p:nvSpPr>
          <p:spPr bwMode="auto">
            <a:xfrm>
              <a:off x="3084" y="360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076" name="Rectangle 200"/>
            <p:cNvSpPr>
              <a:spLocks noChangeArrowheads="1"/>
            </p:cNvSpPr>
            <p:nvPr/>
          </p:nvSpPr>
          <p:spPr bwMode="auto">
            <a:xfrm>
              <a:off x="3084" y="360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077" name="Line 201"/>
            <p:cNvSpPr>
              <a:spLocks noChangeShapeType="1"/>
            </p:cNvSpPr>
            <p:nvPr/>
          </p:nvSpPr>
          <p:spPr bwMode="auto">
            <a:xfrm>
              <a:off x="690" y="3720"/>
              <a:ext cx="2784" cy="0"/>
            </a:xfrm>
            <a:prstGeom prst="line">
              <a:avLst/>
            </a:prstGeom>
            <a:noFill/>
            <a:ln w="0">
              <a:solidFill>
                <a:srgbClr val="000000"/>
              </a:solidFill>
              <a:round/>
              <a:headEnd/>
              <a:tailEnd/>
            </a:ln>
          </p:spPr>
          <p:txBody>
            <a:bodyPr/>
            <a:lstStyle/>
            <a:p>
              <a:endParaRPr lang="en-US">
                <a:solidFill>
                  <a:prstClr val="black"/>
                </a:solidFill>
              </a:endParaRPr>
            </a:p>
          </p:txBody>
        </p:sp>
        <p:sp>
          <p:nvSpPr>
            <p:cNvPr id="2078" name="Rectangle 202"/>
            <p:cNvSpPr>
              <a:spLocks noChangeArrowheads="1"/>
            </p:cNvSpPr>
            <p:nvPr/>
          </p:nvSpPr>
          <p:spPr bwMode="auto">
            <a:xfrm>
              <a:off x="690" y="3720"/>
              <a:ext cx="2784" cy="6"/>
            </a:xfrm>
            <a:prstGeom prst="rect">
              <a:avLst/>
            </a:prstGeom>
            <a:solidFill>
              <a:srgbClr val="000000"/>
            </a:solidFill>
            <a:ln w="9525">
              <a:noFill/>
              <a:miter lim="800000"/>
              <a:headEnd/>
              <a:tailEnd/>
            </a:ln>
          </p:spPr>
          <p:txBody>
            <a:bodyPr/>
            <a:lstStyle/>
            <a:p>
              <a:endParaRPr lang="en-US">
                <a:solidFill>
                  <a:prstClr val="black"/>
                </a:solidFill>
              </a:endParaRPr>
            </a:p>
          </p:txBody>
        </p:sp>
        <p:sp>
          <p:nvSpPr>
            <p:cNvPr id="2079" name="Line 203"/>
            <p:cNvSpPr>
              <a:spLocks noChangeShapeType="1"/>
            </p:cNvSpPr>
            <p:nvPr/>
          </p:nvSpPr>
          <p:spPr bwMode="auto">
            <a:xfrm>
              <a:off x="3468" y="3456"/>
              <a:ext cx="0" cy="264"/>
            </a:xfrm>
            <a:prstGeom prst="line">
              <a:avLst/>
            </a:prstGeom>
            <a:noFill/>
            <a:ln w="0">
              <a:solidFill>
                <a:srgbClr val="C0C0C0"/>
              </a:solidFill>
              <a:round/>
              <a:headEnd/>
              <a:tailEnd/>
            </a:ln>
          </p:spPr>
          <p:txBody>
            <a:bodyPr/>
            <a:lstStyle/>
            <a:p>
              <a:endParaRPr lang="en-US">
                <a:solidFill>
                  <a:prstClr val="black"/>
                </a:solidFill>
              </a:endParaRPr>
            </a:p>
          </p:txBody>
        </p:sp>
        <p:sp>
          <p:nvSpPr>
            <p:cNvPr id="2080" name="Rectangle 204"/>
            <p:cNvSpPr>
              <a:spLocks noChangeArrowheads="1"/>
            </p:cNvSpPr>
            <p:nvPr/>
          </p:nvSpPr>
          <p:spPr bwMode="auto">
            <a:xfrm>
              <a:off x="3468" y="3456"/>
              <a:ext cx="6" cy="26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081" name="Line 205"/>
            <p:cNvSpPr>
              <a:spLocks noChangeShapeType="1"/>
            </p:cNvSpPr>
            <p:nvPr/>
          </p:nvSpPr>
          <p:spPr bwMode="auto">
            <a:xfrm>
              <a:off x="144" y="3840"/>
              <a:ext cx="546" cy="0"/>
            </a:xfrm>
            <a:prstGeom prst="line">
              <a:avLst/>
            </a:prstGeom>
            <a:noFill/>
            <a:ln w="0">
              <a:solidFill>
                <a:srgbClr val="C0C0C0"/>
              </a:solidFill>
              <a:round/>
              <a:headEnd/>
              <a:tailEnd/>
            </a:ln>
          </p:spPr>
          <p:txBody>
            <a:bodyPr/>
            <a:lstStyle/>
            <a:p>
              <a:endParaRPr lang="en-US">
                <a:solidFill>
                  <a:prstClr val="black"/>
                </a:solidFill>
              </a:endParaRPr>
            </a:p>
          </p:txBody>
        </p:sp>
        <p:sp>
          <p:nvSpPr>
            <p:cNvPr id="2082" name="Rectangle 206"/>
            <p:cNvSpPr>
              <a:spLocks noChangeArrowheads="1"/>
            </p:cNvSpPr>
            <p:nvPr/>
          </p:nvSpPr>
          <p:spPr bwMode="auto">
            <a:xfrm>
              <a:off x="144" y="3840"/>
              <a:ext cx="54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083" name="Line 207"/>
            <p:cNvSpPr>
              <a:spLocks noChangeShapeType="1"/>
            </p:cNvSpPr>
            <p:nvPr/>
          </p:nvSpPr>
          <p:spPr bwMode="auto">
            <a:xfrm>
              <a:off x="690" y="372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084" name="Rectangle 208"/>
            <p:cNvSpPr>
              <a:spLocks noChangeArrowheads="1"/>
            </p:cNvSpPr>
            <p:nvPr/>
          </p:nvSpPr>
          <p:spPr bwMode="auto">
            <a:xfrm>
              <a:off x="690" y="372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085" name="Line 209"/>
            <p:cNvSpPr>
              <a:spLocks noChangeShapeType="1"/>
            </p:cNvSpPr>
            <p:nvPr/>
          </p:nvSpPr>
          <p:spPr bwMode="auto">
            <a:xfrm>
              <a:off x="2316" y="360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086" name="Rectangle 210"/>
            <p:cNvSpPr>
              <a:spLocks noChangeArrowheads="1"/>
            </p:cNvSpPr>
            <p:nvPr/>
          </p:nvSpPr>
          <p:spPr bwMode="auto">
            <a:xfrm>
              <a:off x="2316" y="360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087" name="Line 211"/>
            <p:cNvSpPr>
              <a:spLocks noChangeShapeType="1"/>
            </p:cNvSpPr>
            <p:nvPr/>
          </p:nvSpPr>
          <p:spPr bwMode="auto">
            <a:xfrm>
              <a:off x="2700" y="372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088" name="Rectangle 212"/>
            <p:cNvSpPr>
              <a:spLocks noChangeArrowheads="1"/>
            </p:cNvSpPr>
            <p:nvPr/>
          </p:nvSpPr>
          <p:spPr bwMode="auto">
            <a:xfrm>
              <a:off x="2700" y="372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089" name="Line 213"/>
            <p:cNvSpPr>
              <a:spLocks noChangeShapeType="1"/>
            </p:cNvSpPr>
            <p:nvPr/>
          </p:nvSpPr>
          <p:spPr bwMode="auto">
            <a:xfrm>
              <a:off x="3084" y="372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090" name="Rectangle 214"/>
            <p:cNvSpPr>
              <a:spLocks noChangeArrowheads="1"/>
            </p:cNvSpPr>
            <p:nvPr/>
          </p:nvSpPr>
          <p:spPr bwMode="auto">
            <a:xfrm>
              <a:off x="3084" y="372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091" name="Line 215"/>
            <p:cNvSpPr>
              <a:spLocks noChangeShapeType="1"/>
            </p:cNvSpPr>
            <p:nvPr/>
          </p:nvSpPr>
          <p:spPr bwMode="auto">
            <a:xfrm>
              <a:off x="690" y="3840"/>
              <a:ext cx="2784" cy="0"/>
            </a:xfrm>
            <a:prstGeom prst="line">
              <a:avLst/>
            </a:prstGeom>
            <a:noFill/>
            <a:ln w="0">
              <a:solidFill>
                <a:srgbClr val="000000"/>
              </a:solidFill>
              <a:round/>
              <a:headEnd/>
              <a:tailEnd/>
            </a:ln>
          </p:spPr>
          <p:txBody>
            <a:bodyPr/>
            <a:lstStyle/>
            <a:p>
              <a:endParaRPr lang="en-US">
                <a:solidFill>
                  <a:prstClr val="black"/>
                </a:solidFill>
              </a:endParaRPr>
            </a:p>
          </p:txBody>
        </p:sp>
        <p:sp>
          <p:nvSpPr>
            <p:cNvPr id="2092" name="Rectangle 216"/>
            <p:cNvSpPr>
              <a:spLocks noChangeArrowheads="1"/>
            </p:cNvSpPr>
            <p:nvPr/>
          </p:nvSpPr>
          <p:spPr bwMode="auto">
            <a:xfrm>
              <a:off x="690" y="3840"/>
              <a:ext cx="2784" cy="6"/>
            </a:xfrm>
            <a:prstGeom prst="rect">
              <a:avLst/>
            </a:prstGeom>
            <a:solidFill>
              <a:srgbClr val="000000"/>
            </a:solidFill>
            <a:ln w="9525">
              <a:noFill/>
              <a:miter lim="800000"/>
              <a:headEnd/>
              <a:tailEnd/>
            </a:ln>
          </p:spPr>
          <p:txBody>
            <a:bodyPr/>
            <a:lstStyle/>
            <a:p>
              <a:endParaRPr lang="en-US">
                <a:solidFill>
                  <a:prstClr val="black"/>
                </a:solidFill>
              </a:endParaRPr>
            </a:p>
          </p:txBody>
        </p:sp>
        <p:sp>
          <p:nvSpPr>
            <p:cNvPr id="2093" name="Line 217"/>
            <p:cNvSpPr>
              <a:spLocks noChangeShapeType="1"/>
            </p:cNvSpPr>
            <p:nvPr/>
          </p:nvSpPr>
          <p:spPr bwMode="auto">
            <a:xfrm>
              <a:off x="3468" y="372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094" name="Rectangle 218"/>
            <p:cNvSpPr>
              <a:spLocks noChangeArrowheads="1"/>
            </p:cNvSpPr>
            <p:nvPr/>
          </p:nvSpPr>
          <p:spPr bwMode="auto">
            <a:xfrm>
              <a:off x="3468" y="372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095" name="Line 219"/>
            <p:cNvSpPr>
              <a:spLocks noChangeShapeType="1"/>
            </p:cNvSpPr>
            <p:nvPr/>
          </p:nvSpPr>
          <p:spPr bwMode="auto">
            <a:xfrm>
              <a:off x="144" y="3960"/>
              <a:ext cx="546" cy="0"/>
            </a:xfrm>
            <a:prstGeom prst="line">
              <a:avLst/>
            </a:prstGeom>
            <a:noFill/>
            <a:ln w="0">
              <a:solidFill>
                <a:srgbClr val="C0C0C0"/>
              </a:solidFill>
              <a:round/>
              <a:headEnd/>
              <a:tailEnd/>
            </a:ln>
          </p:spPr>
          <p:txBody>
            <a:bodyPr/>
            <a:lstStyle/>
            <a:p>
              <a:endParaRPr lang="en-US">
                <a:solidFill>
                  <a:prstClr val="black"/>
                </a:solidFill>
              </a:endParaRPr>
            </a:p>
          </p:txBody>
        </p:sp>
        <p:sp>
          <p:nvSpPr>
            <p:cNvPr id="2096" name="Rectangle 220"/>
            <p:cNvSpPr>
              <a:spLocks noChangeArrowheads="1"/>
            </p:cNvSpPr>
            <p:nvPr/>
          </p:nvSpPr>
          <p:spPr bwMode="auto">
            <a:xfrm>
              <a:off x="144" y="3960"/>
              <a:ext cx="54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097" name="Line 221"/>
            <p:cNvSpPr>
              <a:spLocks noChangeShapeType="1"/>
            </p:cNvSpPr>
            <p:nvPr/>
          </p:nvSpPr>
          <p:spPr bwMode="auto">
            <a:xfrm>
              <a:off x="690" y="384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098" name="Rectangle 222"/>
            <p:cNvSpPr>
              <a:spLocks noChangeArrowheads="1"/>
            </p:cNvSpPr>
            <p:nvPr/>
          </p:nvSpPr>
          <p:spPr bwMode="auto">
            <a:xfrm>
              <a:off x="690" y="384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099" name="Line 223"/>
            <p:cNvSpPr>
              <a:spLocks noChangeShapeType="1"/>
            </p:cNvSpPr>
            <p:nvPr/>
          </p:nvSpPr>
          <p:spPr bwMode="auto">
            <a:xfrm>
              <a:off x="2700" y="384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100" name="Rectangle 224"/>
            <p:cNvSpPr>
              <a:spLocks noChangeArrowheads="1"/>
            </p:cNvSpPr>
            <p:nvPr/>
          </p:nvSpPr>
          <p:spPr bwMode="auto">
            <a:xfrm>
              <a:off x="2700" y="384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01" name="Line 225"/>
            <p:cNvSpPr>
              <a:spLocks noChangeShapeType="1"/>
            </p:cNvSpPr>
            <p:nvPr/>
          </p:nvSpPr>
          <p:spPr bwMode="auto">
            <a:xfrm>
              <a:off x="3084" y="384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102" name="Rectangle 226"/>
            <p:cNvSpPr>
              <a:spLocks noChangeArrowheads="1"/>
            </p:cNvSpPr>
            <p:nvPr/>
          </p:nvSpPr>
          <p:spPr bwMode="auto">
            <a:xfrm>
              <a:off x="3084" y="384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03" name="Line 227"/>
            <p:cNvSpPr>
              <a:spLocks noChangeShapeType="1"/>
            </p:cNvSpPr>
            <p:nvPr/>
          </p:nvSpPr>
          <p:spPr bwMode="auto">
            <a:xfrm>
              <a:off x="690" y="3960"/>
              <a:ext cx="2784" cy="0"/>
            </a:xfrm>
            <a:prstGeom prst="line">
              <a:avLst/>
            </a:prstGeom>
            <a:noFill/>
            <a:ln w="0">
              <a:solidFill>
                <a:srgbClr val="000000"/>
              </a:solidFill>
              <a:round/>
              <a:headEnd/>
              <a:tailEnd/>
            </a:ln>
          </p:spPr>
          <p:txBody>
            <a:bodyPr/>
            <a:lstStyle/>
            <a:p>
              <a:endParaRPr lang="en-US">
                <a:solidFill>
                  <a:prstClr val="black"/>
                </a:solidFill>
              </a:endParaRPr>
            </a:p>
          </p:txBody>
        </p:sp>
        <p:sp>
          <p:nvSpPr>
            <p:cNvPr id="2104" name="Rectangle 228"/>
            <p:cNvSpPr>
              <a:spLocks noChangeArrowheads="1"/>
            </p:cNvSpPr>
            <p:nvPr/>
          </p:nvSpPr>
          <p:spPr bwMode="auto">
            <a:xfrm>
              <a:off x="690" y="3960"/>
              <a:ext cx="2784" cy="6"/>
            </a:xfrm>
            <a:prstGeom prst="rect">
              <a:avLst/>
            </a:prstGeom>
            <a:solidFill>
              <a:srgbClr val="000000"/>
            </a:solidFill>
            <a:ln w="9525">
              <a:noFill/>
              <a:miter lim="800000"/>
              <a:headEnd/>
              <a:tailEnd/>
            </a:ln>
          </p:spPr>
          <p:txBody>
            <a:bodyPr/>
            <a:lstStyle/>
            <a:p>
              <a:endParaRPr lang="en-US">
                <a:solidFill>
                  <a:prstClr val="black"/>
                </a:solidFill>
              </a:endParaRPr>
            </a:p>
          </p:txBody>
        </p:sp>
        <p:sp>
          <p:nvSpPr>
            <p:cNvPr id="2105" name="Line 229"/>
            <p:cNvSpPr>
              <a:spLocks noChangeShapeType="1"/>
            </p:cNvSpPr>
            <p:nvPr/>
          </p:nvSpPr>
          <p:spPr bwMode="auto">
            <a:xfrm>
              <a:off x="3468" y="384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106" name="Rectangle 230"/>
            <p:cNvSpPr>
              <a:spLocks noChangeArrowheads="1"/>
            </p:cNvSpPr>
            <p:nvPr/>
          </p:nvSpPr>
          <p:spPr bwMode="auto">
            <a:xfrm>
              <a:off x="3468" y="384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07" name="Line 231"/>
            <p:cNvSpPr>
              <a:spLocks noChangeShapeType="1"/>
            </p:cNvSpPr>
            <p:nvPr/>
          </p:nvSpPr>
          <p:spPr bwMode="auto">
            <a:xfrm>
              <a:off x="144" y="4080"/>
              <a:ext cx="546" cy="0"/>
            </a:xfrm>
            <a:prstGeom prst="line">
              <a:avLst/>
            </a:prstGeom>
            <a:noFill/>
            <a:ln w="0">
              <a:solidFill>
                <a:srgbClr val="C0C0C0"/>
              </a:solidFill>
              <a:round/>
              <a:headEnd/>
              <a:tailEnd/>
            </a:ln>
          </p:spPr>
          <p:txBody>
            <a:bodyPr/>
            <a:lstStyle/>
            <a:p>
              <a:endParaRPr lang="en-US">
                <a:solidFill>
                  <a:prstClr val="black"/>
                </a:solidFill>
              </a:endParaRPr>
            </a:p>
          </p:txBody>
        </p:sp>
        <p:sp>
          <p:nvSpPr>
            <p:cNvPr id="2108" name="Rectangle 232"/>
            <p:cNvSpPr>
              <a:spLocks noChangeArrowheads="1"/>
            </p:cNvSpPr>
            <p:nvPr/>
          </p:nvSpPr>
          <p:spPr bwMode="auto">
            <a:xfrm>
              <a:off x="144" y="4080"/>
              <a:ext cx="54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09" name="Line 233"/>
            <p:cNvSpPr>
              <a:spLocks noChangeShapeType="1"/>
            </p:cNvSpPr>
            <p:nvPr/>
          </p:nvSpPr>
          <p:spPr bwMode="auto">
            <a:xfrm>
              <a:off x="690" y="396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110" name="Rectangle 234"/>
            <p:cNvSpPr>
              <a:spLocks noChangeArrowheads="1"/>
            </p:cNvSpPr>
            <p:nvPr/>
          </p:nvSpPr>
          <p:spPr bwMode="auto">
            <a:xfrm>
              <a:off x="690" y="396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11" name="Line 235"/>
            <p:cNvSpPr>
              <a:spLocks noChangeShapeType="1"/>
            </p:cNvSpPr>
            <p:nvPr/>
          </p:nvSpPr>
          <p:spPr bwMode="auto">
            <a:xfrm>
              <a:off x="2700" y="396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112" name="Rectangle 236"/>
            <p:cNvSpPr>
              <a:spLocks noChangeArrowheads="1"/>
            </p:cNvSpPr>
            <p:nvPr/>
          </p:nvSpPr>
          <p:spPr bwMode="auto">
            <a:xfrm>
              <a:off x="2700" y="396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13" name="Line 237"/>
            <p:cNvSpPr>
              <a:spLocks noChangeShapeType="1"/>
            </p:cNvSpPr>
            <p:nvPr/>
          </p:nvSpPr>
          <p:spPr bwMode="auto">
            <a:xfrm>
              <a:off x="3084" y="396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114" name="Rectangle 238"/>
            <p:cNvSpPr>
              <a:spLocks noChangeArrowheads="1"/>
            </p:cNvSpPr>
            <p:nvPr/>
          </p:nvSpPr>
          <p:spPr bwMode="auto">
            <a:xfrm>
              <a:off x="3084" y="396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15" name="Line 239"/>
            <p:cNvSpPr>
              <a:spLocks noChangeShapeType="1"/>
            </p:cNvSpPr>
            <p:nvPr/>
          </p:nvSpPr>
          <p:spPr bwMode="auto">
            <a:xfrm>
              <a:off x="690" y="4080"/>
              <a:ext cx="2784" cy="0"/>
            </a:xfrm>
            <a:prstGeom prst="line">
              <a:avLst/>
            </a:prstGeom>
            <a:noFill/>
            <a:ln w="0">
              <a:solidFill>
                <a:srgbClr val="000000"/>
              </a:solidFill>
              <a:round/>
              <a:headEnd/>
              <a:tailEnd/>
            </a:ln>
          </p:spPr>
          <p:txBody>
            <a:bodyPr/>
            <a:lstStyle/>
            <a:p>
              <a:endParaRPr lang="en-US">
                <a:solidFill>
                  <a:prstClr val="black"/>
                </a:solidFill>
              </a:endParaRPr>
            </a:p>
          </p:txBody>
        </p:sp>
        <p:sp>
          <p:nvSpPr>
            <p:cNvPr id="2116" name="Rectangle 240"/>
            <p:cNvSpPr>
              <a:spLocks noChangeArrowheads="1"/>
            </p:cNvSpPr>
            <p:nvPr/>
          </p:nvSpPr>
          <p:spPr bwMode="auto">
            <a:xfrm>
              <a:off x="690" y="4080"/>
              <a:ext cx="2784" cy="6"/>
            </a:xfrm>
            <a:prstGeom prst="rect">
              <a:avLst/>
            </a:prstGeom>
            <a:solidFill>
              <a:srgbClr val="000000"/>
            </a:solidFill>
            <a:ln w="9525">
              <a:noFill/>
              <a:miter lim="800000"/>
              <a:headEnd/>
              <a:tailEnd/>
            </a:ln>
          </p:spPr>
          <p:txBody>
            <a:bodyPr/>
            <a:lstStyle/>
            <a:p>
              <a:endParaRPr lang="en-US">
                <a:solidFill>
                  <a:prstClr val="black"/>
                </a:solidFill>
              </a:endParaRPr>
            </a:p>
          </p:txBody>
        </p:sp>
        <p:sp>
          <p:nvSpPr>
            <p:cNvPr id="2117" name="Line 241"/>
            <p:cNvSpPr>
              <a:spLocks noChangeShapeType="1"/>
            </p:cNvSpPr>
            <p:nvPr/>
          </p:nvSpPr>
          <p:spPr bwMode="auto">
            <a:xfrm>
              <a:off x="3468" y="396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118" name="Rectangle 242"/>
            <p:cNvSpPr>
              <a:spLocks noChangeArrowheads="1"/>
            </p:cNvSpPr>
            <p:nvPr/>
          </p:nvSpPr>
          <p:spPr bwMode="auto">
            <a:xfrm>
              <a:off x="3468" y="396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19" name="Line 243"/>
            <p:cNvSpPr>
              <a:spLocks noChangeShapeType="1"/>
            </p:cNvSpPr>
            <p:nvPr/>
          </p:nvSpPr>
          <p:spPr bwMode="auto">
            <a:xfrm>
              <a:off x="144" y="4200"/>
              <a:ext cx="546" cy="0"/>
            </a:xfrm>
            <a:prstGeom prst="line">
              <a:avLst/>
            </a:prstGeom>
            <a:noFill/>
            <a:ln w="0">
              <a:solidFill>
                <a:srgbClr val="C0C0C0"/>
              </a:solidFill>
              <a:round/>
              <a:headEnd/>
              <a:tailEnd/>
            </a:ln>
          </p:spPr>
          <p:txBody>
            <a:bodyPr/>
            <a:lstStyle/>
            <a:p>
              <a:endParaRPr lang="en-US">
                <a:solidFill>
                  <a:prstClr val="black"/>
                </a:solidFill>
              </a:endParaRPr>
            </a:p>
          </p:txBody>
        </p:sp>
        <p:sp>
          <p:nvSpPr>
            <p:cNvPr id="2120" name="Rectangle 244"/>
            <p:cNvSpPr>
              <a:spLocks noChangeArrowheads="1"/>
            </p:cNvSpPr>
            <p:nvPr/>
          </p:nvSpPr>
          <p:spPr bwMode="auto">
            <a:xfrm>
              <a:off x="144" y="4200"/>
              <a:ext cx="54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21" name="Line 245"/>
            <p:cNvSpPr>
              <a:spLocks noChangeShapeType="1"/>
            </p:cNvSpPr>
            <p:nvPr/>
          </p:nvSpPr>
          <p:spPr bwMode="auto">
            <a:xfrm>
              <a:off x="690" y="408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122" name="Rectangle 246"/>
            <p:cNvSpPr>
              <a:spLocks noChangeArrowheads="1"/>
            </p:cNvSpPr>
            <p:nvPr/>
          </p:nvSpPr>
          <p:spPr bwMode="auto">
            <a:xfrm>
              <a:off x="690" y="408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23" name="Line 247"/>
            <p:cNvSpPr>
              <a:spLocks noChangeShapeType="1"/>
            </p:cNvSpPr>
            <p:nvPr/>
          </p:nvSpPr>
          <p:spPr bwMode="auto">
            <a:xfrm>
              <a:off x="1548" y="3456"/>
              <a:ext cx="0" cy="6"/>
            </a:xfrm>
            <a:prstGeom prst="line">
              <a:avLst/>
            </a:prstGeom>
            <a:noFill/>
            <a:ln w="0">
              <a:solidFill>
                <a:srgbClr val="C0C0C0"/>
              </a:solidFill>
              <a:round/>
              <a:headEnd/>
              <a:tailEnd/>
            </a:ln>
          </p:spPr>
          <p:txBody>
            <a:bodyPr/>
            <a:lstStyle/>
            <a:p>
              <a:endParaRPr lang="en-US">
                <a:solidFill>
                  <a:prstClr val="black"/>
                </a:solidFill>
              </a:endParaRPr>
            </a:p>
          </p:txBody>
        </p:sp>
        <p:sp>
          <p:nvSpPr>
            <p:cNvPr id="2124" name="Rectangle 248"/>
            <p:cNvSpPr>
              <a:spLocks noChangeArrowheads="1"/>
            </p:cNvSpPr>
            <p:nvPr/>
          </p:nvSpPr>
          <p:spPr bwMode="auto">
            <a:xfrm>
              <a:off x="1548" y="345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25" name="Line 249"/>
            <p:cNvSpPr>
              <a:spLocks noChangeShapeType="1"/>
            </p:cNvSpPr>
            <p:nvPr/>
          </p:nvSpPr>
          <p:spPr bwMode="auto">
            <a:xfrm>
              <a:off x="1932" y="3456"/>
              <a:ext cx="0" cy="6"/>
            </a:xfrm>
            <a:prstGeom prst="line">
              <a:avLst/>
            </a:prstGeom>
            <a:noFill/>
            <a:ln w="0">
              <a:solidFill>
                <a:srgbClr val="C0C0C0"/>
              </a:solidFill>
              <a:round/>
              <a:headEnd/>
              <a:tailEnd/>
            </a:ln>
          </p:spPr>
          <p:txBody>
            <a:bodyPr/>
            <a:lstStyle/>
            <a:p>
              <a:endParaRPr lang="en-US">
                <a:solidFill>
                  <a:prstClr val="black"/>
                </a:solidFill>
              </a:endParaRPr>
            </a:p>
          </p:txBody>
        </p:sp>
        <p:sp>
          <p:nvSpPr>
            <p:cNvPr id="2126" name="Rectangle 250"/>
            <p:cNvSpPr>
              <a:spLocks noChangeArrowheads="1"/>
            </p:cNvSpPr>
            <p:nvPr/>
          </p:nvSpPr>
          <p:spPr bwMode="auto">
            <a:xfrm>
              <a:off x="1932" y="345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27" name="Line 251"/>
            <p:cNvSpPr>
              <a:spLocks noChangeShapeType="1"/>
            </p:cNvSpPr>
            <p:nvPr/>
          </p:nvSpPr>
          <p:spPr bwMode="auto">
            <a:xfrm>
              <a:off x="2316" y="384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128" name="Rectangle 252"/>
            <p:cNvSpPr>
              <a:spLocks noChangeArrowheads="1"/>
            </p:cNvSpPr>
            <p:nvPr/>
          </p:nvSpPr>
          <p:spPr bwMode="auto">
            <a:xfrm>
              <a:off x="2316" y="384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29" name="Line 253"/>
            <p:cNvSpPr>
              <a:spLocks noChangeShapeType="1"/>
            </p:cNvSpPr>
            <p:nvPr/>
          </p:nvSpPr>
          <p:spPr bwMode="auto">
            <a:xfrm>
              <a:off x="2700" y="408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130" name="Rectangle 254"/>
            <p:cNvSpPr>
              <a:spLocks noChangeArrowheads="1"/>
            </p:cNvSpPr>
            <p:nvPr/>
          </p:nvSpPr>
          <p:spPr bwMode="auto">
            <a:xfrm>
              <a:off x="2700" y="408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31" name="Line 255"/>
            <p:cNvSpPr>
              <a:spLocks noChangeShapeType="1"/>
            </p:cNvSpPr>
            <p:nvPr/>
          </p:nvSpPr>
          <p:spPr bwMode="auto">
            <a:xfrm>
              <a:off x="3084" y="408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132" name="Rectangle 256"/>
            <p:cNvSpPr>
              <a:spLocks noChangeArrowheads="1"/>
            </p:cNvSpPr>
            <p:nvPr/>
          </p:nvSpPr>
          <p:spPr bwMode="auto">
            <a:xfrm>
              <a:off x="3084" y="408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33" name="Line 257"/>
            <p:cNvSpPr>
              <a:spLocks noChangeShapeType="1"/>
            </p:cNvSpPr>
            <p:nvPr/>
          </p:nvSpPr>
          <p:spPr bwMode="auto">
            <a:xfrm>
              <a:off x="690" y="4200"/>
              <a:ext cx="2784" cy="0"/>
            </a:xfrm>
            <a:prstGeom prst="line">
              <a:avLst/>
            </a:prstGeom>
            <a:noFill/>
            <a:ln w="0">
              <a:solidFill>
                <a:srgbClr val="000000"/>
              </a:solidFill>
              <a:round/>
              <a:headEnd/>
              <a:tailEnd/>
            </a:ln>
          </p:spPr>
          <p:txBody>
            <a:bodyPr/>
            <a:lstStyle/>
            <a:p>
              <a:endParaRPr lang="en-US">
                <a:solidFill>
                  <a:prstClr val="black"/>
                </a:solidFill>
              </a:endParaRPr>
            </a:p>
          </p:txBody>
        </p:sp>
        <p:sp>
          <p:nvSpPr>
            <p:cNvPr id="2134" name="Rectangle 258"/>
            <p:cNvSpPr>
              <a:spLocks noChangeArrowheads="1"/>
            </p:cNvSpPr>
            <p:nvPr/>
          </p:nvSpPr>
          <p:spPr bwMode="auto">
            <a:xfrm>
              <a:off x="690" y="4200"/>
              <a:ext cx="2784" cy="6"/>
            </a:xfrm>
            <a:prstGeom prst="rect">
              <a:avLst/>
            </a:prstGeom>
            <a:solidFill>
              <a:srgbClr val="000000"/>
            </a:solidFill>
            <a:ln w="9525">
              <a:noFill/>
              <a:miter lim="800000"/>
              <a:headEnd/>
              <a:tailEnd/>
            </a:ln>
          </p:spPr>
          <p:txBody>
            <a:bodyPr/>
            <a:lstStyle/>
            <a:p>
              <a:endParaRPr lang="en-US">
                <a:solidFill>
                  <a:prstClr val="black"/>
                </a:solidFill>
              </a:endParaRPr>
            </a:p>
          </p:txBody>
        </p:sp>
        <p:sp>
          <p:nvSpPr>
            <p:cNvPr id="2135" name="Line 259"/>
            <p:cNvSpPr>
              <a:spLocks noChangeShapeType="1"/>
            </p:cNvSpPr>
            <p:nvPr/>
          </p:nvSpPr>
          <p:spPr bwMode="auto">
            <a:xfrm>
              <a:off x="3468" y="408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136" name="Rectangle 260"/>
            <p:cNvSpPr>
              <a:spLocks noChangeArrowheads="1"/>
            </p:cNvSpPr>
            <p:nvPr/>
          </p:nvSpPr>
          <p:spPr bwMode="auto">
            <a:xfrm>
              <a:off x="3468" y="408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37" name="Line 261"/>
            <p:cNvSpPr>
              <a:spLocks noChangeShapeType="1"/>
            </p:cNvSpPr>
            <p:nvPr/>
          </p:nvSpPr>
          <p:spPr bwMode="auto">
            <a:xfrm>
              <a:off x="144" y="3456"/>
              <a:ext cx="1" cy="750"/>
            </a:xfrm>
            <a:prstGeom prst="line">
              <a:avLst/>
            </a:prstGeom>
            <a:noFill/>
            <a:ln w="0">
              <a:solidFill>
                <a:srgbClr val="C0C0C0"/>
              </a:solidFill>
              <a:round/>
              <a:headEnd/>
              <a:tailEnd/>
            </a:ln>
          </p:spPr>
          <p:txBody>
            <a:bodyPr/>
            <a:lstStyle/>
            <a:p>
              <a:endParaRPr lang="en-US">
                <a:solidFill>
                  <a:prstClr val="black"/>
                </a:solidFill>
              </a:endParaRPr>
            </a:p>
          </p:txBody>
        </p:sp>
        <p:sp>
          <p:nvSpPr>
            <p:cNvPr id="2138" name="Rectangle 262"/>
            <p:cNvSpPr>
              <a:spLocks noChangeArrowheads="1"/>
            </p:cNvSpPr>
            <p:nvPr/>
          </p:nvSpPr>
          <p:spPr bwMode="auto">
            <a:xfrm>
              <a:off x="144" y="3456"/>
              <a:ext cx="6" cy="75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39" name="Line 263"/>
            <p:cNvSpPr>
              <a:spLocks noChangeShapeType="1"/>
            </p:cNvSpPr>
            <p:nvPr/>
          </p:nvSpPr>
          <p:spPr bwMode="auto">
            <a:xfrm>
              <a:off x="690" y="4206"/>
              <a:ext cx="1" cy="1"/>
            </a:xfrm>
            <a:prstGeom prst="line">
              <a:avLst/>
            </a:prstGeom>
            <a:noFill/>
            <a:ln w="0">
              <a:solidFill>
                <a:srgbClr val="C0C0C0"/>
              </a:solidFill>
              <a:round/>
              <a:headEnd/>
              <a:tailEnd/>
            </a:ln>
          </p:spPr>
          <p:txBody>
            <a:bodyPr/>
            <a:lstStyle/>
            <a:p>
              <a:endParaRPr lang="en-US">
                <a:solidFill>
                  <a:prstClr val="black"/>
                </a:solidFill>
              </a:endParaRPr>
            </a:p>
          </p:txBody>
        </p:sp>
        <p:sp>
          <p:nvSpPr>
            <p:cNvPr id="2140" name="Rectangle 264"/>
            <p:cNvSpPr>
              <a:spLocks noChangeArrowheads="1"/>
            </p:cNvSpPr>
            <p:nvPr/>
          </p:nvSpPr>
          <p:spPr bwMode="auto">
            <a:xfrm>
              <a:off x="690" y="420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41" name="Line 265"/>
            <p:cNvSpPr>
              <a:spLocks noChangeShapeType="1"/>
            </p:cNvSpPr>
            <p:nvPr/>
          </p:nvSpPr>
          <p:spPr bwMode="auto">
            <a:xfrm>
              <a:off x="1548" y="4206"/>
              <a:ext cx="1" cy="1"/>
            </a:xfrm>
            <a:prstGeom prst="line">
              <a:avLst/>
            </a:prstGeom>
            <a:noFill/>
            <a:ln w="0">
              <a:solidFill>
                <a:srgbClr val="C0C0C0"/>
              </a:solidFill>
              <a:round/>
              <a:headEnd/>
              <a:tailEnd/>
            </a:ln>
          </p:spPr>
          <p:txBody>
            <a:bodyPr/>
            <a:lstStyle/>
            <a:p>
              <a:endParaRPr lang="en-US">
                <a:solidFill>
                  <a:prstClr val="black"/>
                </a:solidFill>
              </a:endParaRPr>
            </a:p>
          </p:txBody>
        </p:sp>
        <p:sp>
          <p:nvSpPr>
            <p:cNvPr id="2142" name="Rectangle 266"/>
            <p:cNvSpPr>
              <a:spLocks noChangeArrowheads="1"/>
            </p:cNvSpPr>
            <p:nvPr/>
          </p:nvSpPr>
          <p:spPr bwMode="auto">
            <a:xfrm>
              <a:off x="1548" y="420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43" name="Line 267"/>
            <p:cNvSpPr>
              <a:spLocks noChangeShapeType="1"/>
            </p:cNvSpPr>
            <p:nvPr/>
          </p:nvSpPr>
          <p:spPr bwMode="auto">
            <a:xfrm>
              <a:off x="1932" y="4206"/>
              <a:ext cx="1" cy="1"/>
            </a:xfrm>
            <a:prstGeom prst="line">
              <a:avLst/>
            </a:prstGeom>
            <a:noFill/>
            <a:ln w="0">
              <a:solidFill>
                <a:srgbClr val="C0C0C0"/>
              </a:solidFill>
              <a:round/>
              <a:headEnd/>
              <a:tailEnd/>
            </a:ln>
          </p:spPr>
          <p:txBody>
            <a:bodyPr/>
            <a:lstStyle/>
            <a:p>
              <a:endParaRPr lang="en-US">
                <a:solidFill>
                  <a:prstClr val="black"/>
                </a:solidFill>
              </a:endParaRPr>
            </a:p>
          </p:txBody>
        </p:sp>
        <p:sp>
          <p:nvSpPr>
            <p:cNvPr id="2144" name="Rectangle 268"/>
            <p:cNvSpPr>
              <a:spLocks noChangeArrowheads="1"/>
            </p:cNvSpPr>
            <p:nvPr/>
          </p:nvSpPr>
          <p:spPr bwMode="auto">
            <a:xfrm>
              <a:off x="1932" y="420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45" name="Line 269"/>
            <p:cNvSpPr>
              <a:spLocks noChangeShapeType="1"/>
            </p:cNvSpPr>
            <p:nvPr/>
          </p:nvSpPr>
          <p:spPr bwMode="auto">
            <a:xfrm>
              <a:off x="2316" y="4206"/>
              <a:ext cx="1" cy="1"/>
            </a:xfrm>
            <a:prstGeom prst="line">
              <a:avLst/>
            </a:prstGeom>
            <a:noFill/>
            <a:ln w="0">
              <a:solidFill>
                <a:srgbClr val="C0C0C0"/>
              </a:solidFill>
              <a:round/>
              <a:headEnd/>
              <a:tailEnd/>
            </a:ln>
          </p:spPr>
          <p:txBody>
            <a:bodyPr/>
            <a:lstStyle/>
            <a:p>
              <a:endParaRPr lang="en-US">
                <a:solidFill>
                  <a:prstClr val="black"/>
                </a:solidFill>
              </a:endParaRPr>
            </a:p>
          </p:txBody>
        </p:sp>
        <p:sp>
          <p:nvSpPr>
            <p:cNvPr id="2146" name="Rectangle 270"/>
            <p:cNvSpPr>
              <a:spLocks noChangeArrowheads="1"/>
            </p:cNvSpPr>
            <p:nvPr/>
          </p:nvSpPr>
          <p:spPr bwMode="auto">
            <a:xfrm>
              <a:off x="2316" y="420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47" name="Line 271"/>
            <p:cNvSpPr>
              <a:spLocks noChangeShapeType="1"/>
            </p:cNvSpPr>
            <p:nvPr/>
          </p:nvSpPr>
          <p:spPr bwMode="auto">
            <a:xfrm>
              <a:off x="2700" y="4206"/>
              <a:ext cx="1" cy="1"/>
            </a:xfrm>
            <a:prstGeom prst="line">
              <a:avLst/>
            </a:prstGeom>
            <a:noFill/>
            <a:ln w="0">
              <a:solidFill>
                <a:srgbClr val="C0C0C0"/>
              </a:solidFill>
              <a:round/>
              <a:headEnd/>
              <a:tailEnd/>
            </a:ln>
          </p:spPr>
          <p:txBody>
            <a:bodyPr/>
            <a:lstStyle/>
            <a:p>
              <a:endParaRPr lang="en-US">
                <a:solidFill>
                  <a:prstClr val="black"/>
                </a:solidFill>
              </a:endParaRPr>
            </a:p>
          </p:txBody>
        </p:sp>
        <p:sp>
          <p:nvSpPr>
            <p:cNvPr id="2148" name="Rectangle 272"/>
            <p:cNvSpPr>
              <a:spLocks noChangeArrowheads="1"/>
            </p:cNvSpPr>
            <p:nvPr/>
          </p:nvSpPr>
          <p:spPr bwMode="auto">
            <a:xfrm>
              <a:off x="2700" y="420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49" name="Line 273"/>
            <p:cNvSpPr>
              <a:spLocks noChangeShapeType="1"/>
            </p:cNvSpPr>
            <p:nvPr/>
          </p:nvSpPr>
          <p:spPr bwMode="auto">
            <a:xfrm>
              <a:off x="3084" y="4206"/>
              <a:ext cx="1" cy="1"/>
            </a:xfrm>
            <a:prstGeom prst="line">
              <a:avLst/>
            </a:prstGeom>
            <a:noFill/>
            <a:ln w="0">
              <a:solidFill>
                <a:srgbClr val="C0C0C0"/>
              </a:solidFill>
              <a:round/>
              <a:headEnd/>
              <a:tailEnd/>
            </a:ln>
          </p:spPr>
          <p:txBody>
            <a:bodyPr/>
            <a:lstStyle/>
            <a:p>
              <a:endParaRPr lang="en-US">
                <a:solidFill>
                  <a:prstClr val="black"/>
                </a:solidFill>
              </a:endParaRPr>
            </a:p>
          </p:txBody>
        </p:sp>
        <p:sp>
          <p:nvSpPr>
            <p:cNvPr id="2150" name="Rectangle 274"/>
            <p:cNvSpPr>
              <a:spLocks noChangeArrowheads="1"/>
            </p:cNvSpPr>
            <p:nvPr/>
          </p:nvSpPr>
          <p:spPr bwMode="auto">
            <a:xfrm>
              <a:off x="3084" y="420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51" name="Line 275"/>
            <p:cNvSpPr>
              <a:spLocks noChangeShapeType="1"/>
            </p:cNvSpPr>
            <p:nvPr/>
          </p:nvSpPr>
          <p:spPr bwMode="auto">
            <a:xfrm>
              <a:off x="3468" y="4206"/>
              <a:ext cx="1" cy="1"/>
            </a:xfrm>
            <a:prstGeom prst="line">
              <a:avLst/>
            </a:prstGeom>
            <a:noFill/>
            <a:ln w="0">
              <a:solidFill>
                <a:srgbClr val="C0C0C0"/>
              </a:solidFill>
              <a:round/>
              <a:headEnd/>
              <a:tailEnd/>
            </a:ln>
          </p:spPr>
          <p:txBody>
            <a:bodyPr/>
            <a:lstStyle/>
            <a:p>
              <a:endParaRPr lang="en-US">
                <a:solidFill>
                  <a:prstClr val="black"/>
                </a:solidFill>
              </a:endParaRPr>
            </a:p>
          </p:txBody>
        </p:sp>
        <p:sp>
          <p:nvSpPr>
            <p:cNvPr id="2152" name="Rectangle 276"/>
            <p:cNvSpPr>
              <a:spLocks noChangeArrowheads="1"/>
            </p:cNvSpPr>
            <p:nvPr/>
          </p:nvSpPr>
          <p:spPr bwMode="auto">
            <a:xfrm>
              <a:off x="3468" y="420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53" name="Line 277"/>
            <p:cNvSpPr>
              <a:spLocks noChangeShapeType="1"/>
            </p:cNvSpPr>
            <p:nvPr/>
          </p:nvSpPr>
          <p:spPr bwMode="auto">
            <a:xfrm>
              <a:off x="144" y="3456"/>
              <a:ext cx="3330" cy="1"/>
            </a:xfrm>
            <a:prstGeom prst="line">
              <a:avLst/>
            </a:prstGeom>
            <a:noFill/>
            <a:ln w="0">
              <a:solidFill>
                <a:srgbClr val="C0C0C0"/>
              </a:solidFill>
              <a:round/>
              <a:headEnd/>
              <a:tailEnd/>
            </a:ln>
          </p:spPr>
          <p:txBody>
            <a:bodyPr/>
            <a:lstStyle/>
            <a:p>
              <a:endParaRPr lang="en-US">
                <a:solidFill>
                  <a:prstClr val="black"/>
                </a:solidFill>
              </a:endParaRPr>
            </a:p>
          </p:txBody>
        </p:sp>
        <p:sp>
          <p:nvSpPr>
            <p:cNvPr id="2154" name="Rectangle 278"/>
            <p:cNvSpPr>
              <a:spLocks noChangeArrowheads="1"/>
            </p:cNvSpPr>
            <p:nvPr/>
          </p:nvSpPr>
          <p:spPr bwMode="auto">
            <a:xfrm>
              <a:off x="144" y="3456"/>
              <a:ext cx="333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55" name="Line 279"/>
            <p:cNvSpPr>
              <a:spLocks noChangeShapeType="1"/>
            </p:cNvSpPr>
            <p:nvPr/>
          </p:nvSpPr>
          <p:spPr bwMode="auto">
            <a:xfrm>
              <a:off x="144" y="3600"/>
              <a:ext cx="3330" cy="1"/>
            </a:xfrm>
            <a:prstGeom prst="line">
              <a:avLst/>
            </a:prstGeom>
            <a:noFill/>
            <a:ln w="0">
              <a:solidFill>
                <a:srgbClr val="C0C0C0"/>
              </a:solidFill>
              <a:round/>
              <a:headEnd/>
              <a:tailEnd/>
            </a:ln>
          </p:spPr>
          <p:txBody>
            <a:bodyPr/>
            <a:lstStyle/>
            <a:p>
              <a:endParaRPr lang="en-US">
                <a:solidFill>
                  <a:prstClr val="black"/>
                </a:solidFill>
              </a:endParaRPr>
            </a:p>
          </p:txBody>
        </p:sp>
        <p:sp>
          <p:nvSpPr>
            <p:cNvPr id="2156" name="Rectangle 280"/>
            <p:cNvSpPr>
              <a:spLocks noChangeArrowheads="1"/>
            </p:cNvSpPr>
            <p:nvPr/>
          </p:nvSpPr>
          <p:spPr bwMode="auto">
            <a:xfrm>
              <a:off x="144" y="3600"/>
              <a:ext cx="333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57" name="Line 281"/>
            <p:cNvSpPr>
              <a:spLocks noChangeShapeType="1"/>
            </p:cNvSpPr>
            <p:nvPr/>
          </p:nvSpPr>
          <p:spPr bwMode="auto">
            <a:xfrm>
              <a:off x="3474" y="3720"/>
              <a:ext cx="1" cy="1"/>
            </a:xfrm>
            <a:prstGeom prst="line">
              <a:avLst/>
            </a:prstGeom>
            <a:noFill/>
            <a:ln w="0">
              <a:solidFill>
                <a:srgbClr val="C0C0C0"/>
              </a:solidFill>
              <a:round/>
              <a:headEnd/>
              <a:tailEnd/>
            </a:ln>
          </p:spPr>
          <p:txBody>
            <a:bodyPr/>
            <a:lstStyle/>
            <a:p>
              <a:endParaRPr lang="en-US">
                <a:solidFill>
                  <a:prstClr val="black"/>
                </a:solidFill>
              </a:endParaRPr>
            </a:p>
          </p:txBody>
        </p:sp>
        <p:sp>
          <p:nvSpPr>
            <p:cNvPr id="2158" name="Rectangle 282"/>
            <p:cNvSpPr>
              <a:spLocks noChangeArrowheads="1"/>
            </p:cNvSpPr>
            <p:nvPr/>
          </p:nvSpPr>
          <p:spPr bwMode="auto">
            <a:xfrm>
              <a:off x="3474" y="3720"/>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59" name="Line 283"/>
            <p:cNvSpPr>
              <a:spLocks noChangeShapeType="1"/>
            </p:cNvSpPr>
            <p:nvPr/>
          </p:nvSpPr>
          <p:spPr bwMode="auto">
            <a:xfrm>
              <a:off x="3474" y="3840"/>
              <a:ext cx="1" cy="1"/>
            </a:xfrm>
            <a:prstGeom prst="line">
              <a:avLst/>
            </a:prstGeom>
            <a:noFill/>
            <a:ln w="0">
              <a:solidFill>
                <a:srgbClr val="C0C0C0"/>
              </a:solidFill>
              <a:round/>
              <a:headEnd/>
              <a:tailEnd/>
            </a:ln>
          </p:spPr>
          <p:txBody>
            <a:bodyPr/>
            <a:lstStyle/>
            <a:p>
              <a:endParaRPr lang="en-US">
                <a:solidFill>
                  <a:prstClr val="black"/>
                </a:solidFill>
              </a:endParaRPr>
            </a:p>
          </p:txBody>
        </p:sp>
        <p:sp>
          <p:nvSpPr>
            <p:cNvPr id="2160" name="Rectangle 284"/>
            <p:cNvSpPr>
              <a:spLocks noChangeArrowheads="1"/>
            </p:cNvSpPr>
            <p:nvPr/>
          </p:nvSpPr>
          <p:spPr bwMode="auto">
            <a:xfrm>
              <a:off x="3474" y="3840"/>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61" name="Line 285"/>
            <p:cNvSpPr>
              <a:spLocks noChangeShapeType="1"/>
            </p:cNvSpPr>
            <p:nvPr/>
          </p:nvSpPr>
          <p:spPr bwMode="auto">
            <a:xfrm>
              <a:off x="3474" y="3960"/>
              <a:ext cx="1" cy="1"/>
            </a:xfrm>
            <a:prstGeom prst="line">
              <a:avLst/>
            </a:prstGeom>
            <a:noFill/>
            <a:ln w="0">
              <a:solidFill>
                <a:srgbClr val="C0C0C0"/>
              </a:solidFill>
              <a:round/>
              <a:headEnd/>
              <a:tailEnd/>
            </a:ln>
          </p:spPr>
          <p:txBody>
            <a:bodyPr/>
            <a:lstStyle/>
            <a:p>
              <a:endParaRPr lang="en-US">
                <a:solidFill>
                  <a:prstClr val="black"/>
                </a:solidFill>
              </a:endParaRPr>
            </a:p>
          </p:txBody>
        </p:sp>
        <p:sp>
          <p:nvSpPr>
            <p:cNvPr id="2162" name="Rectangle 286"/>
            <p:cNvSpPr>
              <a:spLocks noChangeArrowheads="1"/>
            </p:cNvSpPr>
            <p:nvPr/>
          </p:nvSpPr>
          <p:spPr bwMode="auto">
            <a:xfrm>
              <a:off x="3474" y="3960"/>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63" name="Line 287"/>
            <p:cNvSpPr>
              <a:spLocks noChangeShapeType="1"/>
            </p:cNvSpPr>
            <p:nvPr/>
          </p:nvSpPr>
          <p:spPr bwMode="auto">
            <a:xfrm>
              <a:off x="3474" y="4080"/>
              <a:ext cx="1" cy="1"/>
            </a:xfrm>
            <a:prstGeom prst="line">
              <a:avLst/>
            </a:prstGeom>
            <a:noFill/>
            <a:ln w="0">
              <a:solidFill>
                <a:srgbClr val="C0C0C0"/>
              </a:solidFill>
              <a:round/>
              <a:headEnd/>
              <a:tailEnd/>
            </a:ln>
          </p:spPr>
          <p:txBody>
            <a:bodyPr/>
            <a:lstStyle/>
            <a:p>
              <a:endParaRPr lang="en-US">
                <a:solidFill>
                  <a:prstClr val="black"/>
                </a:solidFill>
              </a:endParaRPr>
            </a:p>
          </p:txBody>
        </p:sp>
        <p:sp>
          <p:nvSpPr>
            <p:cNvPr id="2164" name="Rectangle 288"/>
            <p:cNvSpPr>
              <a:spLocks noChangeArrowheads="1"/>
            </p:cNvSpPr>
            <p:nvPr/>
          </p:nvSpPr>
          <p:spPr bwMode="auto">
            <a:xfrm>
              <a:off x="3474" y="4080"/>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65" name="Line 289"/>
            <p:cNvSpPr>
              <a:spLocks noChangeShapeType="1"/>
            </p:cNvSpPr>
            <p:nvPr/>
          </p:nvSpPr>
          <p:spPr bwMode="auto">
            <a:xfrm>
              <a:off x="3474" y="4200"/>
              <a:ext cx="1" cy="1"/>
            </a:xfrm>
            <a:prstGeom prst="line">
              <a:avLst/>
            </a:prstGeom>
            <a:noFill/>
            <a:ln w="0">
              <a:solidFill>
                <a:srgbClr val="C0C0C0"/>
              </a:solidFill>
              <a:round/>
              <a:headEnd/>
              <a:tailEnd/>
            </a:ln>
          </p:spPr>
          <p:txBody>
            <a:bodyPr/>
            <a:lstStyle/>
            <a:p>
              <a:endParaRPr lang="en-US">
                <a:solidFill>
                  <a:prstClr val="black"/>
                </a:solidFill>
              </a:endParaRPr>
            </a:p>
          </p:txBody>
        </p:sp>
        <p:sp>
          <p:nvSpPr>
            <p:cNvPr id="2166" name="Rectangle 290"/>
            <p:cNvSpPr>
              <a:spLocks noChangeArrowheads="1"/>
            </p:cNvSpPr>
            <p:nvPr/>
          </p:nvSpPr>
          <p:spPr bwMode="auto">
            <a:xfrm>
              <a:off x="3474" y="4200"/>
              <a:ext cx="6" cy="6"/>
            </a:xfrm>
            <a:prstGeom prst="rect">
              <a:avLst/>
            </a:prstGeom>
            <a:solidFill>
              <a:srgbClr val="C0C0C0"/>
            </a:solidFill>
            <a:ln w="9525">
              <a:noFill/>
              <a:miter lim="800000"/>
              <a:headEnd/>
              <a:tailEnd/>
            </a:ln>
          </p:spPr>
          <p:txBody>
            <a:bodyPr/>
            <a:lstStyle/>
            <a:p>
              <a:endParaRPr lang="en-US">
                <a:solidFill>
                  <a:prstClr val="black"/>
                </a:solidFill>
              </a:endParaRPr>
            </a:p>
          </p:txBody>
        </p:sp>
      </p:grpSp>
    </p:spTree>
    <p:extLst>
      <p:ext uri="{BB962C8B-B14F-4D97-AF65-F5344CB8AC3E}">
        <p14:creationId xmlns:p14="http://schemas.microsoft.com/office/powerpoint/2010/main" val="1970551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3" name="Object 1"/>
          <p:cNvGraphicFramePr>
            <a:graphicFrameLocks noChangeAspect="1"/>
          </p:cNvGraphicFramePr>
          <p:nvPr/>
        </p:nvGraphicFramePr>
        <p:xfrm>
          <a:off x="1979613" y="0"/>
          <a:ext cx="5168900" cy="7785100"/>
        </p:xfrm>
        <a:graphic>
          <a:graphicData uri="http://schemas.openxmlformats.org/presentationml/2006/ole">
            <mc:AlternateContent xmlns:mc="http://schemas.openxmlformats.org/markup-compatibility/2006">
              <mc:Choice xmlns:v="urn:schemas-microsoft-com:vml" Requires="v">
                <p:oleObj spid="_x0000_s1028" r:id="rId4" imgW="5479475" imgH="8275136" progId="">
                  <p:embed/>
                </p:oleObj>
              </mc:Choice>
              <mc:Fallback>
                <p:oleObj r:id="rId4" imgW="5479475" imgH="8275136" progId="">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0"/>
                        <a:ext cx="5168900" cy="77851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7" name="Object 1"/>
          <p:cNvGraphicFramePr>
            <a:graphicFrameLocks noChangeAspect="1"/>
          </p:cNvGraphicFramePr>
          <p:nvPr/>
        </p:nvGraphicFramePr>
        <p:xfrm>
          <a:off x="1908175" y="461963"/>
          <a:ext cx="5399088" cy="7966075"/>
        </p:xfrm>
        <a:graphic>
          <a:graphicData uri="http://schemas.openxmlformats.org/presentationml/2006/ole">
            <mc:AlternateContent xmlns:mc="http://schemas.openxmlformats.org/markup-compatibility/2006">
              <mc:Choice xmlns:v="urn:schemas-microsoft-com:vml" Requires="v">
                <p:oleObj spid="_x0000_s2052" r:id="rId4" imgW="5479475" imgH="8101101" progId="">
                  <p:embed/>
                </p:oleObj>
              </mc:Choice>
              <mc:Fallback>
                <p:oleObj r:id="rId4" imgW="5479475" imgH="8101101" progId="">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175" y="461963"/>
                        <a:ext cx="5399088" cy="79660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228600"/>
            <a:ext cx="3200400" cy="1600200"/>
            <a:chOff x="1901" y="1224"/>
            <a:chExt cx="2023" cy="1022"/>
          </a:xfrm>
        </p:grpSpPr>
        <p:sp>
          <p:nvSpPr>
            <p:cNvPr id="12291" name="Rectangle 3"/>
            <p:cNvSpPr>
              <a:spLocks noChangeArrowheads="1"/>
            </p:cNvSpPr>
            <p:nvPr/>
          </p:nvSpPr>
          <p:spPr bwMode="auto">
            <a:xfrm>
              <a:off x="1901" y="1224"/>
              <a:ext cx="2023" cy="1022"/>
            </a:xfrm>
            <a:prstGeom prst="rect">
              <a:avLst/>
            </a:prstGeom>
            <a:noFill/>
            <a:ln w="9525">
              <a:noFill/>
              <a:miter lim="800000"/>
              <a:headEnd/>
              <a:tailEnd/>
            </a:ln>
          </p:spPr>
          <p:txBody>
            <a:bodyPr/>
            <a:lstStyle/>
            <a:p>
              <a:endParaRPr lang="en-US"/>
            </a:p>
          </p:txBody>
        </p:sp>
        <p:sp>
          <p:nvSpPr>
            <p:cNvPr id="12292" name="Freeform 4"/>
            <p:cNvSpPr>
              <a:spLocks/>
            </p:cNvSpPr>
            <p:nvPr/>
          </p:nvSpPr>
          <p:spPr bwMode="auto">
            <a:xfrm>
              <a:off x="3113" y="1354"/>
              <a:ext cx="803" cy="402"/>
            </a:xfrm>
            <a:custGeom>
              <a:avLst/>
              <a:gdLst/>
              <a:ahLst/>
              <a:cxnLst>
                <a:cxn ang="0">
                  <a:pos x="21" y="133"/>
                </a:cxn>
                <a:cxn ang="0">
                  <a:pos x="105" y="139"/>
                </a:cxn>
                <a:cxn ang="0">
                  <a:pos x="136" y="143"/>
                </a:cxn>
                <a:cxn ang="0">
                  <a:pos x="148" y="137"/>
                </a:cxn>
                <a:cxn ang="0">
                  <a:pos x="170" y="139"/>
                </a:cxn>
                <a:cxn ang="0">
                  <a:pos x="204" y="131"/>
                </a:cxn>
                <a:cxn ang="0">
                  <a:pos x="223" y="133"/>
                </a:cxn>
                <a:cxn ang="0">
                  <a:pos x="253" y="120"/>
                </a:cxn>
                <a:cxn ang="0">
                  <a:pos x="283" y="113"/>
                </a:cxn>
                <a:cxn ang="0">
                  <a:pos x="330" y="96"/>
                </a:cxn>
                <a:cxn ang="0">
                  <a:pos x="358" y="74"/>
                </a:cxn>
                <a:cxn ang="0">
                  <a:pos x="394" y="57"/>
                </a:cxn>
                <a:cxn ang="0">
                  <a:pos x="463" y="57"/>
                </a:cxn>
                <a:cxn ang="0">
                  <a:pos x="524" y="94"/>
                </a:cxn>
                <a:cxn ang="0">
                  <a:pos x="542" y="111"/>
                </a:cxn>
                <a:cxn ang="0">
                  <a:pos x="548" y="124"/>
                </a:cxn>
                <a:cxn ang="0">
                  <a:pos x="560" y="172"/>
                </a:cxn>
                <a:cxn ang="0">
                  <a:pos x="576" y="235"/>
                </a:cxn>
                <a:cxn ang="0">
                  <a:pos x="576" y="302"/>
                </a:cxn>
                <a:cxn ang="0">
                  <a:pos x="588" y="331"/>
                </a:cxn>
                <a:cxn ang="0">
                  <a:pos x="617" y="376"/>
                </a:cxn>
                <a:cxn ang="0">
                  <a:pos x="651" y="393"/>
                </a:cxn>
                <a:cxn ang="0">
                  <a:pos x="667" y="396"/>
                </a:cxn>
                <a:cxn ang="0">
                  <a:pos x="718" y="394"/>
                </a:cxn>
                <a:cxn ang="0">
                  <a:pos x="736" y="393"/>
                </a:cxn>
                <a:cxn ang="0">
                  <a:pos x="795" y="380"/>
                </a:cxn>
                <a:cxn ang="0">
                  <a:pos x="803" y="372"/>
                </a:cxn>
                <a:cxn ang="0">
                  <a:pos x="791" y="352"/>
                </a:cxn>
                <a:cxn ang="0">
                  <a:pos x="752" y="350"/>
                </a:cxn>
                <a:cxn ang="0">
                  <a:pos x="748" y="348"/>
                </a:cxn>
                <a:cxn ang="0">
                  <a:pos x="714" y="350"/>
                </a:cxn>
                <a:cxn ang="0">
                  <a:pos x="702" y="356"/>
                </a:cxn>
                <a:cxn ang="0">
                  <a:pos x="690" y="348"/>
                </a:cxn>
                <a:cxn ang="0">
                  <a:pos x="653" y="344"/>
                </a:cxn>
                <a:cxn ang="0">
                  <a:pos x="629" y="322"/>
                </a:cxn>
                <a:cxn ang="0">
                  <a:pos x="621" y="287"/>
                </a:cxn>
                <a:cxn ang="0">
                  <a:pos x="619" y="252"/>
                </a:cxn>
                <a:cxn ang="0">
                  <a:pos x="619" y="241"/>
                </a:cxn>
                <a:cxn ang="0">
                  <a:pos x="617" y="202"/>
                </a:cxn>
                <a:cxn ang="0">
                  <a:pos x="613" y="191"/>
                </a:cxn>
                <a:cxn ang="0">
                  <a:pos x="603" y="150"/>
                </a:cxn>
                <a:cxn ang="0">
                  <a:pos x="595" y="109"/>
                </a:cxn>
                <a:cxn ang="0">
                  <a:pos x="590" y="106"/>
                </a:cxn>
                <a:cxn ang="0">
                  <a:pos x="580" y="69"/>
                </a:cxn>
                <a:cxn ang="0">
                  <a:pos x="548" y="41"/>
                </a:cxn>
                <a:cxn ang="0">
                  <a:pos x="530" y="35"/>
                </a:cxn>
                <a:cxn ang="0">
                  <a:pos x="510" y="15"/>
                </a:cxn>
                <a:cxn ang="0">
                  <a:pos x="483" y="13"/>
                </a:cxn>
                <a:cxn ang="0">
                  <a:pos x="437" y="4"/>
                </a:cxn>
                <a:cxn ang="0">
                  <a:pos x="398" y="6"/>
                </a:cxn>
                <a:cxn ang="0">
                  <a:pos x="378" y="19"/>
                </a:cxn>
                <a:cxn ang="0">
                  <a:pos x="342" y="31"/>
                </a:cxn>
                <a:cxn ang="0">
                  <a:pos x="328" y="44"/>
                </a:cxn>
                <a:cxn ang="0">
                  <a:pos x="285" y="59"/>
                </a:cxn>
                <a:cxn ang="0">
                  <a:pos x="241" y="74"/>
                </a:cxn>
                <a:cxn ang="0">
                  <a:pos x="227" y="85"/>
                </a:cxn>
                <a:cxn ang="0">
                  <a:pos x="194" y="87"/>
                </a:cxn>
                <a:cxn ang="0">
                  <a:pos x="142" y="91"/>
                </a:cxn>
                <a:cxn ang="0">
                  <a:pos x="99" y="98"/>
                </a:cxn>
                <a:cxn ang="0">
                  <a:pos x="59" y="87"/>
                </a:cxn>
                <a:cxn ang="0">
                  <a:pos x="35" y="87"/>
                </a:cxn>
                <a:cxn ang="0">
                  <a:pos x="13" y="70"/>
                </a:cxn>
                <a:cxn ang="0">
                  <a:pos x="0" y="65"/>
                </a:cxn>
              </a:cxnLst>
              <a:rect l="0" t="0" r="r" b="b"/>
              <a:pathLst>
                <a:path w="803" h="402">
                  <a:moveTo>
                    <a:pt x="0" y="65"/>
                  </a:moveTo>
                  <a:lnTo>
                    <a:pt x="0" y="126"/>
                  </a:lnTo>
                  <a:lnTo>
                    <a:pt x="0" y="126"/>
                  </a:lnTo>
                  <a:lnTo>
                    <a:pt x="0" y="126"/>
                  </a:lnTo>
                  <a:lnTo>
                    <a:pt x="4" y="130"/>
                  </a:lnTo>
                  <a:lnTo>
                    <a:pt x="10" y="131"/>
                  </a:lnTo>
                  <a:lnTo>
                    <a:pt x="15" y="133"/>
                  </a:lnTo>
                  <a:lnTo>
                    <a:pt x="21" y="133"/>
                  </a:lnTo>
                  <a:lnTo>
                    <a:pt x="29" y="133"/>
                  </a:lnTo>
                  <a:lnTo>
                    <a:pt x="35" y="131"/>
                  </a:lnTo>
                  <a:lnTo>
                    <a:pt x="41" y="130"/>
                  </a:lnTo>
                  <a:lnTo>
                    <a:pt x="47" y="128"/>
                  </a:lnTo>
                  <a:lnTo>
                    <a:pt x="71" y="137"/>
                  </a:lnTo>
                  <a:lnTo>
                    <a:pt x="95" y="133"/>
                  </a:lnTo>
                  <a:lnTo>
                    <a:pt x="99" y="135"/>
                  </a:lnTo>
                  <a:lnTo>
                    <a:pt x="105" y="139"/>
                  </a:lnTo>
                  <a:lnTo>
                    <a:pt x="109" y="141"/>
                  </a:lnTo>
                  <a:lnTo>
                    <a:pt x="112" y="141"/>
                  </a:lnTo>
                  <a:lnTo>
                    <a:pt x="116" y="143"/>
                  </a:lnTo>
                  <a:lnTo>
                    <a:pt x="122" y="144"/>
                  </a:lnTo>
                  <a:lnTo>
                    <a:pt x="128" y="144"/>
                  </a:lnTo>
                  <a:lnTo>
                    <a:pt x="132" y="143"/>
                  </a:lnTo>
                  <a:lnTo>
                    <a:pt x="134" y="143"/>
                  </a:lnTo>
                  <a:lnTo>
                    <a:pt x="136" y="143"/>
                  </a:lnTo>
                  <a:lnTo>
                    <a:pt x="138" y="141"/>
                  </a:lnTo>
                  <a:lnTo>
                    <a:pt x="140" y="141"/>
                  </a:lnTo>
                  <a:lnTo>
                    <a:pt x="142" y="139"/>
                  </a:lnTo>
                  <a:lnTo>
                    <a:pt x="142" y="139"/>
                  </a:lnTo>
                  <a:lnTo>
                    <a:pt x="144" y="137"/>
                  </a:lnTo>
                  <a:lnTo>
                    <a:pt x="146" y="137"/>
                  </a:lnTo>
                  <a:lnTo>
                    <a:pt x="146" y="137"/>
                  </a:lnTo>
                  <a:lnTo>
                    <a:pt x="148" y="137"/>
                  </a:lnTo>
                  <a:lnTo>
                    <a:pt x="148" y="137"/>
                  </a:lnTo>
                  <a:lnTo>
                    <a:pt x="148" y="135"/>
                  </a:lnTo>
                  <a:lnTo>
                    <a:pt x="148" y="135"/>
                  </a:lnTo>
                  <a:lnTo>
                    <a:pt x="148" y="135"/>
                  </a:lnTo>
                  <a:lnTo>
                    <a:pt x="152" y="131"/>
                  </a:lnTo>
                  <a:lnTo>
                    <a:pt x="156" y="133"/>
                  </a:lnTo>
                  <a:lnTo>
                    <a:pt x="162" y="137"/>
                  </a:lnTo>
                  <a:lnTo>
                    <a:pt x="170" y="139"/>
                  </a:lnTo>
                  <a:lnTo>
                    <a:pt x="176" y="139"/>
                  </a:lnTo>
                  <a:lnTo>
                    <a:pt x="182" y="139"/>
                  </a:lnTo>
                  <a:lnTo>
                    <a:pt x="190" y="137"/>
                  </a:lnTo>
                  <a:lnTo>
                    <a:pt x="196" y="135"/>
                  </a:lnTo>
                  <a:lnTo>
                    <a:pt x="202" y="133"/>
                  </a:lnTo>
                  <a:lnTo>
                    <a:pt x="204" y="131"/>
                  </a:lnTo>
                  <a:lnTo>
                    <a:pt x="204" y="131"/>
                  </a:lnTo>
                  <a:lnTo>
                    <a:pt x="204" y="131"/>
                  </a:lnTo>
                  <a:lnTo>
                    <a:pt x="205" y="130"/>
                  </a:lnTo>
                  <a:lnTo>
                    <a:pt x="205" y="130"/>
                  </a:lnTo>
                  <a:lnTo>
                    <a:pt x="205" y="130"/>
                  </a:lnTo>
                  <a:lnTo>
                    <a:pt x="207" y="130"/>
                  </a:lnTo>
                  <a:lnTo>
                    <a:pt x="207" y="130"/>
                  </a:lnTo>
                  <a:lnTo>
                    <a:pt x="211" y="131"/>
                  </a:lnTo>
                  <a:lnTo>
                    <a:pt x="217" y="133"/>
                  </a:lnTo>
                  <a:lnTo>
                    <a:pt x="223" y="133"/>
                  </a:lnTo>
                  <a:lnTo>
                    <a:pt x="227" y="133"/>
                  </a:lnTo>
                  <a:lnTo>
                    <a:pt x="233" y="131"/>
                  </a:lnTo>
                  <a:lnTo>
                    <a:pt x="239" y="130"/>
                  </a:lnTo>
                  <a:lnTo>
                    <a:pt x="243" y="128"/>
                  </a:lnTo>
                  <a:lnTo>
                    <a:pt x="249" y="126"/>
                  </a:lnTo>
                  <a:lnTo>
                    <a:pt x="251" y="124"/>
                  </a:lnTo>
                  <a:lnTo>
                    <a:pt x="253" y="122"/>
                  </a:lnTo>
                  <a:lnTo>
                    <a:pt x="253" y="120"/>
                  </a:lnTo>
                  <a:lnTo>
                    <a:pt x="255" y="119"/>
                  </a:lnTo>
                  <a:lnTo>
                    <a:pt x="257" y="117"/>
                  </a:lnTo>
                  <a:lnTo>
                    <a:pt x="257" y="115"/>
                  </a:lnTo>
                  <a:lnTo>
                    <a:pt x="259" y="115"/>
                  </a:lnTo>
                  <a:lnTo>
                    <a:pt x="261" y="113"/>
                  </a:lnTo>
                  <a:lnTo>
                    <a:pt x="269" y="115"/>
                  </a:lnTo>
                  <a:lnTo>
                    <a:pt x="275" y="115"/>
                  </a:lnTo>
                  <a:lnTo>
                    <a:pt x="283" y="113"/>
                  </a:lnTo>
                  <a:lnTo>
                    <a:pt x="289" y="111"/>
                  </a:lnTo>
                  <a:lnTo>
                    <a:pt x="295" y="109"/>
                  </a:lnTo>
                  <a:lnTo>
                    <a:pt x="302" y="106"/>
                  </a:lnTo>
                  <a:lnTo>
                    <a:pt x="308" y="104"/>
                  </a:lnTo>
                  <a:lnTo>
                    <a:pt x="312" y="98"/>
                  </a:lnTo>
                  <a:lnTo>
                    <a:pt x="318" y="98"/>
                  </a:lnTo>
                  <a:lnTo>
                    <a:pt x="324" y="98"/>
                  </a:lnTo>
                  <a:lnTo>
                    <a:pt x="330" y="96"/>
                  </a:lnTo>
                  <a:lnTo>
                    <a:pt x="336" y="93"/>
                  </a:lnTo>
                  <a:lnTo>
                    <a:pt x="342" y="91"/>
                  </a:lnTo>
                  <a:lnTo>
                    <a:pt x="346" y="87"/>
                  </a:lnTo>
                  <a:lnTo>
                    <a:pt x="352" y="83"/>
                  </a:lnTo>
                  <a:lnTo>
                    <a:pt x="356" y="78"/>
                  </a:lnTo>
                  <a:lnTo>
                    <a:pt x="356" y="78"/>
                  </a:lnTo>
                  <a:lnTo>
                    <a:pt x="358" y="76"/>
                  </a:lnTo>
                  <a:lnTo>
                    <a:pt x="358" y="74"/>
                  </a:lnTo>
                  <a:lnTo>
                    <a:pt x="360" y="72"/>
                  </a:lnTo>
                  <a:lnTo>
                    <a:pt x="360" y="70"/>
                  </a:lnTo>
                  <a:lnTo>
                    <a:pt x="362" y="69"/>
                  </a:lnTo>
                  <a:lnTo>
                    <a:pt x="362" y="69"/>
                  </a:lnTo>
                  <a:lnTo>
                    <a:pt x="364" y="67"/>
                  </a:lnTo>
                  <a:lnTo>
                    <a:pt x="374" y="65"/>
                  </a:lnTo>
                  <a:lnTo>
                    <a:pt x="384" y="61"/>
                  </a:lnTo>
                  <a:lnTo>
                    <a:pt x="394" y="57"/>
                  </a:lnTo>
                  <a:lnTo>
                    <a:pt x="403" y="54"/>
                  </a:lnTo>
                  <a:lnTo>
                    <a:pt x="413" y="52"/>
                  </a:lnTo>
                  <a:lnTo>
                    <a:pt x="423" y="50"/>
                  </a:lnTo>
                  <a:lnTo>
                    <a:pt x="433" y="50"/>
                  </a:lnTo>
                  <a:lnTo>
                    <a:pt x="445" y="52"/>
                  </a:lnTo>
                  <a:lnTo>
                    <a:pt x="451" y="52"/>
                  </a:lnTo>
                  <a:lnTo>
                    <a:pt x="457" y="54"/>
                  </a:lnTo>
                  <a:lnTo>
                    <a:pt x="463" y="57"/>
                  </a:lnTo>
                  <a:lnTo>
                    <a:pt x="469" y="59"/>
                  </a:lnTo>
                  <a:lnTo>
                    <a:pt x="473" y="63"/>
                  </a:lnTo>
                  <a:lnTo>
                    <a:pt x="479" y="65"/>
                  </a:lnTo>
                  <a:lnTo>
                    <a:pt x="485" y="65"/>
                  </a:lnTo>
                  <a:lnTo>
                    <a:pt x="493" y="65"/>
                  </a:lnTo>
                  <a:lnTo>
                    <a:pt x="522" y="87"/>
                  </a:lnTo>
                  <a:lnTo>
                    <a:pt x="522" y="91"/>
                  </a:lnTo>
                  <a:lnTo>
                    <a:pt x="524" y="94"/>
                  </a:lnTo>
                  <a:lnTo>
                    <a:pt x="526" y="96"/>
                  </a:lnTo>
                  <a:lnTo>
                    <a:pt x="528" y="100"/>
                  </a:lnTo>
                  <a:lnTo>
                    <a:pt x="530" y="104"/>
                  </a:lnTo>
                  <a:lnTo>
                    <a:pt x="534" y="106"/>
                  </a:lnTo>
                  <a:lnTo>
                    <a:pt x="536" y="107"/>
                  </a:lnTo>
                  <a:lnTo>
                    <a:pt x="540" y="109"/>
                  </a:lnTo>
                  <a:lnTo>
                    <a:pt x="540" y="109"/>
                  </a:lnTo>
                  <a:lnTo>
                    <a:pt x="542" y="111"/>
                  </a:lnTo>
                  <a:lnTo>
                    <a:pt x="542" y="111"/>
                  </a:lnTo>
                  <a:lnTo>
                    <a:pt x="542" y="111"/>
                  </a:lnTo>
                  <a:lnTo>
                    <a:pt x="542" y="111"/>
                  </a:lnTo>
                  <a:lnTo>
                    <a:pt x="542" y="113"/>
                  </a:lnTo>
                  <a:lnTo>
                    <a:pt x="542" y="113"/>
                  </a:lnTo>
                  <a:lnTo>
                    <a:pt x="542" y="113"/>
                  </a:lnTo>
                  <a:lnTo>
                    <a:pt x="544" y="119"/>
                  </a:lnTo>
                  <a:lnTo>
                    <a:pt x="548" y="124"/>
                  </a:lnTo>
                  <a:lnTo>
                    <a:pt x="550" y="130"/>
                  </a:lnTo>
                  <a:lnTo>
                    <a:pt x="552" y="135"/>
                  </a:lnTo>
                  <a:lnTo>
                    <a:pt x="556" y="141"/>
                  </a:lnTo>
                  <a:lnTo>
                    <a:pt x="556" y="146"/>
                  </a:lnTo>
                  <a:lnTo>
                    <a:pt x="558" y="152"/>
                  </a:lnTo>
                  <a:lnTo>
                    <a:pt x="558" y="157"/>
                  </a:lnTo>
                  <a:lnTo>
                    <a:pt x="556" y="163"/>
                  </a:lnTo>
                  <a:lnTo>
                    <a:pt x="560" y="172"/>
                  </a:lnTo>
                  <a:lnTo>
                    <a:pt x="562" y="180"/>
                  </a:lnTo>
                  <a:lnTo>
                    <a:pt x="564" y="189"/>
                  </a:lnTo>
                  <a:lnTo>
                    <a:pt x="566" y="196"/>
                  </a:lnTo>
                  <a:lnTo>
                    <a:pt x="568" y="204"/>
                  </a:lnTo>
                  <a:lnTo>
                    <a:pt x="570" y="211"/>
                  </a:lnTo>
                  <a:lnTo>
                    <a:pt x="574" y="220"/>
                  </a:lnTo>
                  <a:lnTo>
                    <a:pt x="580" y="226"/>
                  </a:lnTo>
                  <a:lnTo>
                    <a:pt x="576" y="235"/>
                  </a:lnTo>
                  <a:lnTo>
                    <a:pt x="574" y="243"/>
                  </a:lnTo>
                  <a:lnTo>
                    <a:pt x="574" y="252"/>
                  </a:lnTo>
                  <a:lnTo>
                    <a:pt x="574" y="261"/>
                  </a:lnTo>
                  <a:lnTo>
                    <a:pt x="576" y="270"/>
                  </a:lnTo>
                  <a:lnTo>
                    <a:pt x="576" y="280"/>
                  </a:lnTo>
                  <a:lnTo>
                    <a:pt x="576" y="289"/>
                  </a:lnTo>
                  <a:lnTo>
                    <a:pt x="576" y="296"/>
                  </a:lnTo>
                  <a:lnTo>
                    <a:pt x="576" y="302"/>
                  </a:lnTo>
                  <a:lnTo>
                    <a:pt x="576" y="306"/>
                  </a:lnTo>
                  <a:lnTo>
                    <a:pt x="576" y="309"/>
                  </a:lnTo>
                  <a:lnTo>
                    <a:pt x="578" y="313"/>
                  </a:lnTo>
                  <a:lnTo>
                    <a:pt x="578" y="317"/>
                  </a:lnTo>
                  <a:lnTo>
                    <a:pt x="580" y="318"/>
                  </a:lnTo>
                  <a:lnTo>
                    <a:pt x="582" y="322"/>
                  </a:lnTo>
                  <a:lnTo>
                    <a:pt x="586" y="324"/>
                  </a:lnTo>
                  <a:lnTo>
                    <a:pt x="588" y="331"/>
                  </a:lnTo>
                  <a:lnTo>
                    <a:pt x="590" y="339"/>
                  </a:lnTo>
                  <a:lnTo>
                    <a:pt x="591" y="344"/>
                  </a:lnTo>
                  <a:lnTo>
                    <a:pt x="595" y="352"/>
                  </a:lnTo>
                  <a:lnTo>
                    <a:pt x="599" y="357"/>
                  </a:lnTo>
                  <a:lnTo>
                    <a:pt x="603" y="363"/>
                  </a:lnTo>
                  <a:lnTo>
                    <a:pt x="607" y="368"/>
                  </a:lnTo>
                  <a:lnTo>
                    <a:pt x="613" y="374"/>
                  </a:lnTo>
                  <a:lnTo>
                    <a:pt x="617" y="376"/>
                  </a:lnTo>
                  <a:lnTo>
                    <a:pt x="621" y="378"/>
                  </a:lnTo>
                  <a:lnTo>
                    <a:pt x="625" y="381"/>
                  </a:lnTo>
                  <a:lnTo>
                    <a:pt x="629" y="385"/>
                  </a:lnTo>
                  <a:lnTo>
                    <a:pt x="635" y="389"/>
                  </a:lnTo>
                  <a:lnTo>
                    <a:pt x="639" y="391"/>
                  </a:lnTo>
                  <a:lnTo>
                    <a:pt x="645" y="393"/>
                  </a:lnTo>
                  <a:lnTo>
                    <a:pt x="651" y="393"/>
                  </a:lnTo>
                  <a:lnTo>
                    <a:pt x="651" y="393"/>
                  </a:lnTo>
                  <a:lnTo>
                    <a:pt x="653" y="393"/>
                  </a:lnTo>
                  <a:lnTo>
                    <a:pt x="655" y="393"/>
                  </a:lnTo>
                  <a:lnTo>
                    <a:pt x="657" y="393"/>
                  </a:lnTo>
                  <a:lnTo>
                    <a:pt x="659" y="393"/>
                  </a:lnTo>
                  <a:lnTo>
                    <a:pt x="659" y="393"/>
                  </a:lnTo>
                  <a:lnTo>
                    <a:pt x="661" y="393"/>
                  </a:lnTo>
                  <a:lnTo>
                    <a:pt x="663" y="393"/>
                  </a:lnTo>
                  <a:lnTo>
                    <a:pt x="667" y="396"/>
                  </a:lnTo>
                  <a:lnTo>
                    <a:pt x="673" y="398"/>
                  </a:lnTo>
                  <a:lnTo>
                    <a:pt x="681" y="400"/>
                  </a:lnTo>
                  <a:lnTo>
                    <a:pt x="688" y="402"/>
                  </a:lnTo>
                  <a:lnTo>
                    <a:pt x="694" y="402"/>
                  </a:lnTo>
                  <a:lnTo>
                    <a:pt x="702" y="402"/>
                  </a:lnTo>
                  <a:lnTo>
                    <a:pt x="710" y="400"/>
                  </a:lnTo>
                  <a:lnTo>
                    <a:pt x="716" y="396"/>
                  </a:lnTo>
                  <a:lnTo>
                    <a:pt x="718" y="394"/>
                  </a:lnTo>
                  <a:lnTo>
                    <a:pt x="718" y="394"/>
                  </a:lnTo>
                  <a:lnTo>
                    <a:pt x="720" y="393"/>
                  </a:lnTo>
                  <a:lnTo>
                    <a:pt x="722" y="393"/>
                  </a:lnTo>
                  <a:lnTo>
                    <a:pt x="722" y="393"/>
                  </a:lnTo>
                  <a:lnTo>
                    <a:pt x="724" y="391"/>
                  </a:lnTo>
                  <a:lnTo>
                    <a:pt x="726" y="391"/>
                  </a:lnTo>
                  <a:lnTo>
                    <a:pt x="726" y="391"/>
                  </a:lnTo>
                  <a:lnTo>
                    <a:pt x="736" y="393"/>
                  </a:lnTo>
                  <a:lnTo>
                    <a:pt x="744" y="393"/>
                  </a:lnTo>
                  <a:lnTo>
                    <a:pt x="752" y="391"/>
                  </a:lnTo>
                  <a:lnTo>
                    <a:pt x="762" y="389"/>
                  </a:lnTo>
                  <a:lnTo>
                    <a:pt x="770" y="385"/>
                  </a:lnTo>
                  <a:lnTo>
                    <a:pt x="778" y="383"/>
                  </a:lnTo>
                  <a:lnTo>
                    <a:pt x="785" y="381"/>
                  </a:lnTo>
                  <a:lnTo>
                    <a:pt x="795" y="381"/>
                  </a:lnTo>
                  <a:lnTo>
                    <a:pt x="795" y="380"/>
                  </a:lnTo>
                  <a:lnTo>
                    <a:pt x="797" y="380"/>
                  </a:lnTo>
                  <a:lnTo>
                    <a:pt x="797" y="378"/>
                  </a:lnTo>
                  <a:lnTo>
                    <a:pt x="799" y="378"/>
                  </a:lnTo>
                  <a:lnTo>
                    <a:pt x="799" y="378"/>
                  </a:lnTo>
                  <a:lnTo>
                    <a:pt x="801" y="376"/>
                  </a:lnTo>
                  <a:lnTo>
                    <a:pt x="801" y="376"/>
                  </a:lnTo>
                  <a:lnTo>
                    <a:pt x="801" y="376"/>
                  </a:lnTo>
                  <a:lnTo>
                    <a:pt x="803" y="372"/>
                  </a:lnTo>
                  <a:lnTo>
                    <a:pt x="803" y="370"/>
                  </a:lnTo>
                  <a:lnTo>
                    <a:pt x="803" y="368"/>
                  </a:lnTo>
                  <a:lnTo>
                    <a:pt x="801" y="365"/>
                  </a:lnTo>
                  <a:lnTo>
                    <a:pt x="801" y="363"/>
                  </a:lnTo>
                  <a:lnTo>
                    <a:pt x="799" y="361"/>
                  </a:lnTo>
                  <a:lnTo>
                    <a:pt x="797" y="357"/>
                  </a:lnTo>
                  <a:lnTo>
                    <a:pt x="795" y="356"/>
                  </a:lnTo>
                  <a:lnTo>
                    <a:pt x="791" y="352"/>
                  </a:lnTo>
                  <a:lnTo>
                    <a:pt x="785" y="350"/>
                  </a:lnTo>
                  <a:lnTo>
                    <a:pt x="782" y="348"/>
                  </a:lnTo>
                  <a:lnTo>
                    <a:pt x="776" y="348"/>
                  </a:lnTo>
                  <a:lnTo>
                    <a:pt x="770" y="346"/>
                  </a:lnTo>
                  <a:lnTo>
                    <a:pt x="764" y="348"/>
                  </a:lnTo>
                  <a:lnTo>
                    <a:pt x="758" y="348"/>
                  </a:lnTo>
                  <a:lnTo>
                    <a:pt x="752" y="350"/>
                  </a:lnTo>
                  <a:lnTo>
                    <a:pt x="752" y="350"/>
                  </a:lnTo>
                  <a:lnTo>
                    <a:pt x="752" y="350"/>
                  </a:lnTo>
                  <a:lnTo>
                    <a:pt x="752" y="348"/>
                  </a:lnTo>
                  <a:lnTo>
                    <a:pt x="752" y="348"/>
                  </a:lnTo>
                  <a:lnTo>
                    <a:pt x="752" y="348"/>
                  </a:lnTo>
                  <a:lnTo>
                    <a:pt x="752" y="350"/>
                  </a:lnTo>
                  <a:lnTo>
                    <a:pt x="752" y="350"/>
                  </a:lnTo>
                  <a:lnTo>
                    <a:pt x="752" y="350"/>
                  </a:lnTo>
                  <a:lnTo>
                    <a:pt x="748" y="348"/>
                  </a:lnTo>
                  <a:lnTo>
                    <a:pt x="742" y="348"/>
                  </a:lnTo>
                  <a:lnTo>
                    <a:pt x="738" y="346"/>
                  </a:lnTo>
                  <a:lnTo>
                    <a:pt x="734" y="346"/>
                  </a:lnTo>
                  <a:lnTo>
                    <a:pt x="730" y="346"/>
                  </a:lnTo>
                  <a:lnTo>
                    <a:pt x="726" y="346"/>
                  </a:lnTo>
                  <a:lnTo>
                    <a:pt x="722" y="348"/>
                  </a:lnTo>
                  <a:lnTo>
                    <a:pt x="716" y="348"/>
                  </a:lnTo>
                  <a:lnTo>
                    <a:pt x="714" y="350"/>
                  </a:lnTo>
                  <a:lnTo>
                    <a:pt x="712" y="350"/>
                  </a:lnTo>
                  <a:lnTo>
                    <a:pt x="712" y="352"/>
                  </a:lnTo>
                  <a:lnTo>
                    <a:pt x="710" y="352"/>
                  </a:lnTo>
                  <a:lnTo>
                    <a:pt x="708" y="354"/>
                  </a:lnTo>
                  <a:lnTo>
                    <a:pt x="706" y="354"/>
                  </a:lnTo>
                  <a:lnTo>
                    <a:pt x="704" y="356"/>
                  </a:lnTo>
                  <a:lnTo>
                    <a:pt x="704" y="356"/>
                  </a:lnTo>
                  <a:lnTo>
                    <a:pt x="702" y="356"/>
                  </a:lnTo>
                  <a:lnTo>
                    <a:pt x="702" y="356"/>
                  </a:lnTo>
                  <a:lnTo>
                    <a:pt x="700" y="356"/>
                  </a:lnTo>
                  <a:lnTo>
                    <a:pt x="698" y="356"/>
                  </a:lnTo>
                  <a:lnTo>
                    <a:pt x="698" y="354"/>
                  </a:lnTo>
                  <a:lnTo>
                    <a:pt x="696" y="354"/>
                  </a:lnTo>
                  <a:lnTo>
                    <a:pt x="696" y="352"/>
                  </a:lnTo>
                  <a:lnTo>
                    <a:pt x="696" y="352"/>
                  </a:lnTo>
                  <a:lnTo>
                    <a:pt x="690" y="348"/>
                  </a:lnTo>
                  <a:lnTo>
                    <a:pt x="687" y="346"/>
                  </a:lnTo>
                  <a:lnTo>
                    <a:pt x="681" y="346"/>
                  </a:lnTo>
                  <a:lnTo>
                    <a:pt x="677" y="346"/>
                  </a:lnTo>
                  <a:lnTo>
                    <a:pt x="671" y="346"/>
                  </a:lnTo>
                  <a:lnTo>
                    <a:pt x="665" y="346"/>
                  </a:lnTo>
                  <a:lnTo>
                    <a:pt x="659" y="348"/>
                  </a:lnTo>
                  <a:lnTo>
                    <a:pt x="655" y="348"/>
                  </a:lnTo>
                  <a:lnTo>
                    <a:pt x="653" y="344"/>
                  </a:lnTo>
                  <a:lnTo>
                    <a:pt x="649" y="341"/>
                  </a:lnTo>
                  <a:lnTo>
                    <a:pt x="647" y="339"/>
                  </a:lnTo>
                  <a:lnTo>
                    <a:pt x="643" y="335"/>
                  </a:lnTo>
                  <a:lnTo>
                    <a:pt x="641" y="331"/>
                  </a:lnTo>
                  <a:lnTo>
                    <a:pt x="637" y="330"/>
                  </a:lnTo>
                  <a:lnTo>
                    <a:pt x="633" y="328"/>
                  </a:lnTo>
                  <a:lnTo>
                    <a:pt x="629" y="328"/>
                  </a:lnTo>
                  <a:lnTo>
                    <a:pt x="629" y="322"/>
                  </a:lnTo>
                  <a:lnTo>
                    <a:pt x="629" y="318"/>
                  </a:lnTo>
                  <a:lnTo>
                    <a:pt x="629" y="313"/>
                  </a:lnTo>
                  <a:lnTo>
                    <a:pt x="627" y="309"/>
                  </a:lnTo>
                  <a:lnTo>
                    <a:pt x="627" y="304"/>
                  </a:lnTo>
                  <a:lnTo>
                    <a:pt x="625" y="300"/>
                  </a:lnTo>
                  <a:lnTo>
                    <a:pt x="623" y="294"/>
                  </a:lnTo>
                  <a:lnTo>
                    <a:pt x="619" y="291"/>
                  </a:lnTo>
                  <a:lnTo>
                    <a:pt x="621" y="287"/>
                  </a:lnTo>
                  <a:lnTo>
                    <a:pt x="621" y="281"/>
                  </a:lnTo>
                  <a:lnTo>
                    <a:pt x="623" y="278"/>
                  </a:lnTo>
                  <a:lnTo>
                    <a:pt x="625" y="272"/>
                  </a:lnTo>
                  <a:lnTo>
                    <a:pt x="625" y="267"/>
                  </a:lnTo>
                  <a:lnTo>
                    <a:pt x="623" y="263"/>
                  </a:lnTo>
                  <a:lnTo>
                    <a:pt x="621" y="257"/>
                  </a:lnTo>
                  <a:lnTo>
                    <a:pt x="619" y="252"/>
                  </a:lnTo>
                  <a:lnTo>
                    <a:pt x="619" y="252"/>
                  </a:lnTo>
                  <a:lnTo>
                    <a:pt x="617" y="252"/>
                  </a:lnTo>
                  <a:lnTo>
                    <a:pt x="617" y="250"/>
                  </a:lnTo>
                  <a:lnTo>
                    <a:pt x="617" y="250"/>
                  </a:lnTo>
                  <a:lnTo>
                    <a:pt x="615" y="248"/>
                  </a:lnTo>
                  <a:lnTo>
                    <a:pt x="615" y="248"/>
                  </a:lnTo>
                  <a:lnTo>
                    <a:pt x="615" y="248"/>
                  </a:lnTo>
                  <a:lnTo>
                    <a:pt x="615" y="246"/>
                  </a:lnTo>
                  <a:lnTo>
                    <a:pt x="619" y="241"/>
                  </a:lnTo>
                  <a:lnTo>
                    <a:pt x="621" y="237"/>
                  </a:lnTo>
                  <a:lnTo>
                    <a:pt x="623" y="231"/>
                  </a:lnTo>
                  <a:lnTo>
                    <a:pt x="623" y="226"/>
                  </a:lnTo>
                  <a:lnTo>
                    <a:pt x="621" y="220"/>
                  </a:lnTo>
                  <a:lnTo>
                    <a:pt x="621" y="215"/>
                  </a:lnTo>
                  <a:lnTo>
                    <a:pt x="619" y="209"/>
                  </a:lnTo>
                  <a:lnTo>
                    <a:pt x="617" y="204"/>
                  </a:lnTo>
                  <a:lnTo>
                    <a:pt x="617" y="202"/>
                  </a:lnTo>
                  <a:lnTo>
                    <a:pt x="615" y="202"/>
                  </a:lnTo>
                  <a:lnTo>
                    <a:pt x="615" y="200"/>
                  </a:lnTo>
                  <a:lnTo>
                    <a:pt x="615" y="200"/>
                  </a:lnTo>
                  <a:lnTo>
                    <a:pt x="613" y="198"/>
                  </a:lnTo>
                  <a:lnTo>
                    <a:pt x="613" y="198"/>
                  </a:lnTo>
                  <a:lnTo>
                    <a:pt x="613" y="196"/>
                  </a:lnTo>
                  <a:lnTo>
                    <a:pt x="613" y="196"/>
                  </a:lnTo>
                  <a:lnTo>
                    <a:pt x="613" y="191"/>
                  </a:lnTo>
                  <a:lnTo>
                    <a:pt x="615" y="187"/>
                  </a:lnTo>
                  <a:lnTo>
                    <a:pt x="615" y="181"/>
                  </a:lnTo>
                  <a:lnTo>
                    <a:pt x="617" y="176"/>
                  </a:lnTo>
                  <a:lnTo>
                    <a:pt x="615" y="170"/>
                  </a:lnTo>
                  <a:lnTo>
                    <a:pt x="615" y="165"/>
                  </a:lnTo>
                  <a:lnTo>
                    <a:pt x="613" y="161"/>
                  </a:lnTo>
                  <a:lnTo>
                    <a:pt x="611" y="156"/>
                  </a:lnTo>
                  <a:lnTo>
                    <a:pt x="603" y="150"/>
                  </a:lnTo>
                  <a:lnTo>
                    <a:pt x="605" y="146"/>
                  </a:lnTo>
                  <a:lnTo>
                    <a:pt x="605" y="141"/>
                  </a:lnTo>
                  <a:lnTo>
                    <a:pt x="607" y="133"/>
                  </a:lnTo>
                  <a:lnTo>
                    <a:pt x="605" y="128"/>
                  </a:lnTo>
                  <a:lnTo>
                    <a:pt x="605" y="122"/>
                  </a:lnTo>
                  <a:lnTo>
                    <a:pt x="603" y="119"/>
                  </a:lnTo>
                  <a:lnTo>
                    <a:pt x="599" y="113"/>
                  </a:lnTo>
                  <a:lnTo>
                    <a:pt x="595" y="109"/>
                  </a:lnTo>
                  <a:lnTo>
                    <a:pt x="593" y="109"/>
                  </a:lnTo>
                  <a:lnTo>
                    <a:pt x="593" y="107"/>
                  </a:lnTo>
                  <a:lnTo>
                    <a:pt x="593" y="107"/>
                  </a:lnTo>
                  <a:lnTo>
                    <a:pt x="591" y="107"/>
                  </a:lnTo>
                  <a:lnTo>
                    <a:pt x="591" y="107"/>
                  </a:lnTo>
                  <a:lnTo>
                    <a:pt x="591" y="106"/>
                  </a:lnTo>
                  <a:lnTo>
                    <a:pt x="590" y="106"/>
                  </a:lnTo>
                  <a:lnTo>
                    <a:pt x="590" y="106"/>
                  </a:lnTo>
                  <a:lnTo>
                    <a:pt x="591" y="100"/>
                  </a:lnTo>
                  <a:lnTo>
                    <a:pt x="591" y="96"/>
                  </a:lnTo>
                  <a:lnTo>
                    <a:pt x="590" y="91"/>
                  </a:lnTo>
                  <a:lnTo>
                    <a:pt x="590" y="85"/>
                  </a:lnTo>
                  <a:lnTo>
                    <a:pt x="588" y="81"/>
                  </a:lnTo>
                  <a:lnTo>
                    <a:pt x="586" y="76"/>
                  </a:lnTo>
                  <a:lnTo>
                    <a:pt x="584" y="72"/>
                  </a:lnTo>
                  <a:lnTo>
                    <a:pt x="580" y="69"/>
                  </a:lnTo>
                  <a:lnTo>
                    <a:pt x="562" y="57"/>
                  </a:lnTo>
                  <a:lnTo>
                    <a:pt x="562" y="56"/>
                  </a:lnTo>
                  <a:lnTo>
                    <a:pt x="560" y="52"/>
                  </a:lnTo>
                  <a:lnTo>
                    <a:pt x="558" y="50"/>
                  </a:lnTo>
                  <a:lnTo>
                    <a:pt x="556" y="46"/>
                  </a:lnTo>
                  <a:lnTo>
                    <a:pt x="554" y="44"/>
                  </a:lnTo>
                  <a:lnTo>
                    <a:pt x="550" y="43"/>
                  </a:lnTo>
                  <a:lnTo>
                    <a:pt x="548" y="41"/>
                  </a:lnTo>
                  <a:lnTo>
                    <a:pt x="544" y="39"/>
                  </a:lnTo>
                  <a:lnTo>
                    <a:pt x="542" y="39"/>
                  </a:lnTo>
                  <a:lnTo>
                    <a:pt x="540" y="37"/>
                  </a:lnTo>
                  <a:lnTo>
                    <a:pt x="538" y="37"/>
                  </a:lnTo>
                  <a:lnTo>
                    <a:pt x="536" y="37"/>
                  </a:lnTo>
                  <a:lnTo>
                    <a:pt x="534" y="37"/>
                  </a:lnTo>
                  <a:lnTo>
                    <a:pt x="532" y="35"/>
                  </a:lnTo>
                  <a:lnTo>
                    <a:pt x="530" y="35"/>
                  </a:lnTo>
                  <a:lnTo>
                    <a:pt x="528" y="33"/>
                  </a:lnTo>
                  <a:lnTo>
                    <a:pt x="528" y="30"/>
                  </a:lnTo>
                  <a:lnTo>
                    <a:pt x="526" y="26"/>
                  </a:lnTo>
                  <a:lnTo>
                    <a:pt x="522" y="24"/>
                  </a:lnTo>
                  <a:lnTo>
                    <a:pt x="520" y="20"/>
                  </a:lnTo>
                  <a:lnTo>
                    <a:pt x="518" y="19"/>
                  </a:lnTo>
                  <a:lnTo>
                    <a:pt x="514" y="17"/>
                  </a:lnTo>
                  <a:lnTo>
                    <a:pt x="510" y="15"/>
                  </a:lnTo>
                  <a:lnTo>
                    <a:pt x="506" y="13"/>
                  </a:lnTo>
                  <a:lnTo>
                    <a:pt x="504" y="11"/>
                  </a:lnTo>
                  <a:lnTo>
                    <a:pt x="500" y="11"/>
                  </a:lnTo>
                  <a:lnTo>
                    <a:pt x="496" y="11"/>
                  </a:lnTo>
                  <a:lnTo>
                    <a:pt x="493" y="11"/>
                  </a:lnTo>
                  <a:lnTo>
                    <a:pt x="491" y="11"/>
                  </a:lnTo>
                  <a:lnTo>
                    <a:pt x="487" y="13"/>
                  </a:lnTo>
                  <a:lnTo>
                    <a:pt x="483" y="13"/>
                  </a:lnTo>
                  <a:lnTo>
                    <a:pt x="481" y="13"/>
                  </a:lnTo>
                  <a:lnTo>
                    <a:pt x="463" y="2"/>
                  </a:lnTo>
                  <a:lnTo>
                    <a:pt x="459" y="0"/>
                  </a:lnTo>
                  <a:lnTo>
                    <a:pt x="455" y="0"/>
                  </a:lnTo>
                  <a:lnTo>
                    <a:pt x="449" y="0"/>
                  </a:lnTo>
                  <a:lnTo>
                    <a:pt x="445" y="2"/>
                  </a:lnTo>
                  <a:lnTo>
                    <a:pt x="441" y="2"/>
                  </a:lnTo>
                  <a:lnTo>
                    <a:pt x="437" y="4"/>
                  </a:lnTo>
                  <a:lnTo>
                    <a:pt x="433" y="6"/>
                  </a:lnTo>
                  <a:lnTo>
                    <a:pt x="431" y="9"/>
                  </a:lnTo>
                  <a:lnTo>
                    <a:pt x="425" y="7"/>
                  </a:lnTo>
                  <a:lnTo>
                    <a:pt x="419" y="7"/>
                  </a:lnTo>
                  <a:lnTo>
                    <a:pt x="413" y="6"/>
                  </a:lnTo>
                  <a:lnTo>
                    <a:pt x="409" y="6"/>
                  </a:lnTo>
                  <a:lnTo>
                    <a:pt x="403" y="6"/>
                  </a:lnTo>
                  <a:lnTo>
                    <a:pt x="398" y="6"/>
                  </a:lnTo>
                  <a:lnTo>
                    <a:pt x="392" y="7"/>
                  </a:lnTo>
                  <a:lnTo>
                    <a:pt x="386" y="11"/>
                  </a:lnTo>
                  <a:lnTo>
                    <a:pt x="384" y="13"/>
                  </a:lnTo>
                  <a:lnTo>
                    <a:pt x="384" y="15"/>
                  </a:lnTo>
                  <a:lnTo>
                    <a:pt x="382" y="15"/>
                  </a:lnTo>
                  <a:lnTo>
                    <a:pt x="380" y="17"/>
                  </a:lnTo>
                  <a:lnTo>
                    <a:pt x="380" y="19"/>
                  </a:lnTo>
                  <a:lnTo>
                    <a:pt x="378" y="19"/>
                  </a:lnTo>
                  <a:lnTo>
                    <a:pt x="376" y="20"/>
                  </a:lnTo>
                  <a:lnTo>
                    <a:pt x="376" y="20"/>
                  </a:lnTo>
                  <a:lnTo>
                    <a:pt x="370" y="20"/>
                  </a:lnTo>
                  <a:lnTo>
                    <a:pt x="364" y="22"/>
                  </a:lnTo>
                  <a:lnTo>
                    <a:pt x="358" y="24"/>
                  </a:lnTo>
                  <a:lnTo>
                    <a:pt x="352" y="26"/>
                  </a:lnTo>
                  <a:lnTo>
                    <a:pt x="348" y="30"/>
                  </a:lnTo>
                  <a:lnTo>
                    <a:pt x="342" y="31"/>
                  </a:lnTo>
                  <a:lnTo>
                    <a:pt x="336" y="35"/>
                  </a:lnTo>
                  <a:lnTo>
                    <a:pt x="332" y="39"/>
                  </a:lnTo>
                  <a:lnTo>
                    <a:pt x="332" y="41"/>
                  </a:lnTo>
                  <a:lnTo>
                    <a:pt x="330" y="41"/>
                  </a:lnTo>
                  <a:lnTo>
                    <a:pt x="330" y="43"/>
                  </a:lnTo>
                  <a:lnTo>
                    <a:pt x="328" y="43"/>
                  </a:lnTo>
                  <a:lnTo>
                    <a:pt x="328" y="43"/>
                  </a:lnTo>
                  <a:lnTo>
                    <a:pt x="328" y="44"/>
                  </a:lnTo>
                  <a:lnTo>
                    <a:pt x="326" y="44"/>
                  </a:lnTo>
                  <a:lnTo>
                    <a:pt x="326" y="46"/>
                  </a:lnTo>
                  <a:lnTo>
                    <a:pt x="318" y="46"/>
                  </a:lnTo>
                  <a:lnTo>
                    <a:pt x="310" y="48"/>
                  </a:lnTo>
                  <a:lnTo>
                    <a:pt x="304" y="50"/>
                  </a:lnTo>
                  <a:lnTo>
                    <a:pt x="297" y="52"/>
                  </a:lnTo>
                  <a:lnTo>
                    <a:pt x="291" y="56"/>
                  </a:lnTo>
                  <a:lnTo>
                    <a:pt x="285" y="59"/>
                  </a:lnTo>
                  <a:lnTo>
                    <a:pt x="281" y="65"/>
                  </a:lnTo>
                  <a:lnTo>
                    <a:pt x="277" y="70"/>
                  </a:lnTo>
                  <a:lnTo>
                    <a:pt x="271" y="69"/>
                  </a:lnTo>
                  <a:lnTo>
                    <a:pt x="265" y="69"/>
                  </a:lnTo>
                  <a:lnTo>
                    <a:pt x="259" y="69"/>
                  </a:lnTo>
                  <a:lnTo>
                    <a:pt x="253" y="70"/>
                  </a:lnTo>
                  <a:lnTo>
                    <a:pt x="247" y="72"/>
                  </a:lnTo>
                  <a:lnTo>
                    <a:pt x="241" y="74"/>
                  </a:lnTo>
                  <a:lnTo>
                    <a:pt x="235" y="78"/>
                  </a:lnTo>
                  <a:lnTo>
                    <a:pt x="231" y="80"/>
                  </a:lnTo>
                  <a:lnTo>
                    <a:pt x="231" y="81"/>
                  </a:lnTo>
                  <a:lnTo>
                    <a:pt x="229" y="81"/>
                  </a:lnTo>
                  <a:lnTo>
                    <a:pt x="229" y="83"/>
                  </a:lnTo>
                  <a:lnTo>
                    <a:pt x="229" y="83"/>
                  </a:lnTo>
                  <a:lnTo>
                    <a:pt x="227" y="83"/>
                  </a:lnTo>
                  <a:lnTo>
                    <a:pt x="227" y="85"/>
                  </a:lnTo>
                  <a:lnTo>
                    <a:pt x="227" y="85"/>
                  </a:lnTo>
                  <a:lnTo>
                    <a:pt x="225" y="85"/>
                  </a:lnTo>
                  <a:lnTo>
                    <a:pt x="219" y="83"/>
                  </a:lnTo>
                  <a:lnTo>
                    <a:pt x="215" y="83"/>
                  </a:lnTo>
                  <a:lnTo>
                    <a:pt x="209" y="83"/>
                  </a:lnTo>
                  <a:lnTo>
                    <a:pt x="205" y="83"/>
                  </a:lnTo>
                  <a:lnTo>
                    <a:pt x="200" y="85"/>
                  </a:lnTo>
                  <a:lnTo>
                    <a:pt x="194" y="87"/>
                  </a:lnTo>
                  <a:lnTo>
                    <a:pt x="190" y="91"/>
                  </a:lnTo>
                  <a:lnTo>
                    <a:pt x="184" y="94"/>
                  </a:lnTo>
                  <a:lnTo>
                    <a:pt x="178" y="91"/>
                  </a:lnTo>
                  <a:lnTo>
                    <a:pt x="172" y="89"/>
                  </a:lnTo>
                  <a:lnTo>
                    <a:pt x="164" y="89"/>
                  </a:lnTo>
                  <a:lnTo>
                    <a:pt x="156" y="87"/>
                  </a:lnTo>
                  <a:lnTo>
                    <a:pt x="148" y="89"/>
                  </a:lnTo>
                  <a:lnTo>
                    <a:pt x="142" y="91"/>
                  </a:lnTo>
                  <a:lnTo>
                    <a:pt x="134" y="93"/>
                  </a:lnTo>
                  <a:lnTo>
                    <a:pt x="128" y="98"/>
                  </a:lnTo>
                  <a:lnTo>
                    <a:pt x="122" y="96"/>
                  </a:lnTo>
                  <a:lnTo>
                    <a:pt x="118" y="96"/>
                  </a:lnTo>
                  <a:lnTo>
                    <a:pt x="114" y="96"/>
                  </a:lnTo>
                  <a:lnTo>
                    <a:pt x="109" y="96"/>
                  </a:lnTo>
                  <a:lnTo>
                    <a:pt x="103" y="96"/>
                  </a:lnTo>
                  <a:lnTo>
                    <a:pt x="99" y="98"/>
                  </a:lnTo>
                  <a:lnTo>
                    <a:pt x="93" y="100"/>
                  </a:lnTo>
                  <a:lnTo>
                    <a:pt x="89" y="102"/>
                  </a:lnTo>
                  <a:lnTo>
                    <a:pt x="85" y="98"/>
                  </a:lnTo>
                  <a:lnTo>
                    <a:pt x="79" y="96"/>
                  </a:lnTo>
                  <a:lnTo>
                    <a:pt x="75" y="93"/>
                  </a:lnTo>
                  <a:lnTo>
                    <a:pt x="69" y="91"/>
                  </a:lnTo>
                  <a:lnTo>
                    <a:pt x="65" y="89"/>
                  </a:lnTo>
                  <a:lnTo>
                    <a:pt x="59" y="87"/>
                  </a:lnTo>
                  <a:lnTo>
                    <a:pt x="53" y="85"/>
                  </a:lnTo>
                  <a:lnTo>
                    <a:pt x="47" y="85"/>
                  </a:lnTo>
                  <a:lnTo>
                    <a:pt x="45" y="87"/>
                  </a:lnTo>
                  <a:lnTo>
                    <a:pt x="43" y="87"/>
                  </a:lnTo>
                  <a:lnTo>
                    <a:pt x="41" y="87"/>
                  </a:lnTo>
                  <a:lnTo>
                    <a:pt x="39" y="87"/>
                  </a:lnTo>
                  <a:lnTo>
                    <a:pt x="37" y="87"/>
                  </a:lnTo>
                  <a:lnTo>
                    <a:pt x="35" y="87"/>
                  </a:lnTo>
                  <a:lnTo>
                    <a:pt x="33" y="87"/>
                  </a:lnTo>
                  <a:lnTo>
                    <a:pt x="31" y="89"/>
                  </a:lnTo>
                  <a:lnTo>
                    <a:pt x="29" y="85"/>
                  </a:lnTo>
                  <a:lnTo>
                    <a:pt x="25" y="81"/>
                  </a:lnTo>
                  <a:lnTo>
                    <a:pt x="23" y="78"/>
                  </a:lnTo>
                  <a:lnTo>
                    <a:pt x="19" y="74"/>
                  </a:lnTo>
                  <a:lnTo>
                    <a:pt x="17" y="72"/>
                  </a:lnTo>
                  <a:lnTo>
                    <a:pt x="13" y="70"/>
                  </a:lnTo>
                  <a:lnTo>
                    <a:pt x="10" y="67"/>
                  </a:lnTo>
                  <a:lnTo>
                    <a:pt x="6" y="67"/>
                  </a:lnTo>
                  <a:lnTo>
                    <a:pt x="4" y="67"/>
                  </a:lnTo>
                  <a:lnTo>
                    <a:pt x="4" y="67"/>
                  </a:lnTo>
                  <a:lnTo>
                    <a:pt x="2" y="67"/>
                  </a:lnTo>
                  <a:lnTo>
                    <a:pt x="2" y="65"/>
                  </a:lnTo>
                  <a:lnTo>
                    <a:pt x="2" y="65"/>
                  </a:lnTo>
                  <a:lnTo>
                    <a:pt x="0" y="65"/>
                  </a:lnTo>
                  <a:lnTo>
                    <a:pt x="0" y="65"/>
                  </a:lnTo>
                  <a:lnTo>
                    <a:pt x="0" y="65"/>
                  </a:lnTo>
                  <a:close/>
                </a:path>
              </a:pathLst>
            </a:custGeom>
            <a:solidFill>
              <a:srgbClr val="000000"/>
            </a:solidFill>
            <a:ln w="9525">
              <a:noFill/>
              <a:round/>
              <a:headEnd/>
              <a:tailEnd/>
            </a:ln>
          </p:spPr>
          <p:txBody>
            <a:bodyPr/>
            <a:lstStyle/>
            <a:p>
              <a:endParaRPr lang="en-US"/>
            </a:p>
          </p:txBody>
        </p:sp>
        <p:sp>
          <p:nvSpPr>
            <p:cNvPr id="12293" name="Freeform 5"/>
            <p:cNvSpPr>
              <a:spLocks/>
            </p:cNvSpPr>
            <p:nvPr/>
          </p:nvSpPr>
          <p:spPr bwMode="auto">
            <a:xfrm>
              <a:off x="3113" y="1228"/>
              <a:ext cx="91" cy="120"/>
            </a:xfrm>
            <a:custGeom>
              <a:avLst/>
              <a:gdLst/>
              <a:ahLst/>
              <a:cxnLst>
                <a:cxn ang="0">
                  <a:pos x="0" y="120"/>
                </a:cxn>
                <a:cxn ang="0">
                  <a:pos x="0" y="120"/>
                </a:cxn>
                <a:cxn ang="0">
                  <a:pos x="2" y="120"/>
                </a:cxn>
                <a:cxn ang="0">
                  <a:pos x="4" y="120"/>
                </a:cxn>
                <a:cxn ang="0">
                  <a:pos x="6" y="119"/>
                </a:cxn>
                <a:cxn ang="0">
                  <a:pos x="13" y="113"/>
                </a:cxn>
                <a:cxn ang="0">
                  <a:pos x="19" y="108"/>
                </a:cxn>
                <a:cxn ang="0">
                  <a:pos x="25" y="102"/>
                </a:cxn>
                <a:cxn ang="0">
                  <a:pos x="31" y="95"/>
                </a:cxn>
                <a:cxn ang="0">
                  <a:pos x="41" y="95"/>
                </a:cxn>
                <a:cxn ang="0">
                  <a:pos x="53" y="93"/>
                </a:cxn>
                <a:cxn ang="0">
                  <a:pos x="61" y="87"/>
                </a:cxn>
                <a:cxn ang="0">
                  <a:pos x="69" y="80"/>
                </a:cxn>
                <a:cxn ang="0">
                  <a:pos x="71" y="76"/>
                </a:cxn>
                <a:cxn ang="0">
                  <a:pos x="73" y="72"/>
                </a:cxn>
                <a:cxn ang="0">
                  <a:pos x="73" y="69"/>
                </a:cxn>
                <a:cxn ang="0">
                  <a:pos x="77" y="67"/>
                </a:cxn>
                <a:cxn ang="0">
                  <a:pos x="81" y="63"/>
                </a:cxn>
                <a:cxn ang="0">
                  <a:pos x="85" y="59"/>
                </a:cxn>
                <a:cxn ang="0">
                  <a:pos x="89" y="54"/>
                </a:cxn>
                <a:cxn ang="0">
                  <a:pos x="91" y="50"/>
                </a:cxn>
                <a:cxn ang="0">
                  <a:pos x="91" y="43"/>
                </a:cxn>
                <a:cxn ang="0">
                  <a:pos x="91" y="35"/>
                </a:cxn>
                <a:cxn ang="0">
                  <a:pos x="89" y="30"/>
                </a:cxn>
                <a:cxn ang="0">
                  <a:pos x="85" y="24"/>
                </a:cxn>
                <a:cxn ang="0">
                  <a:pos x="83" y="24"/>
                </a:cxn>
                <a:cxn ang="0">
                  <a:pos x="83" y="24"/>
                </a:cxn>
                <a:cxn ang="0">
                  <a:pos x="81" y="24"/>
                </a:cxn>
                <a:cxn ang="0">
                  <a:pos x="75" y="17"/>
                </a:cxn>
                <a:cxn ang="0">
                  <a:pos x="67" y="11"/>
                </a:cxn>
                <a:cxn ang="0">
                  <a:pos x="61" y="6"/>
                </a:cxn>
                <a:cxn ang="0">
                  <a:pos x="51" y="2"/>
                </a:cxn>
                <a:cxn ang="0">
                  <a:pos x="45" y="2"/>
                </a:cxn>
                <a:cxn ang="0">
                  <a:pos x="41" y="2"/>
                </a:cxn>
                <a:cxn ang="0">
                  <a:pos x="35" y="4"/>
                </a:cxn>
                <a:cxn ang="0">
                  <a:pos x="31" y="6"/>
                </a:cxn>
                <a:cxn ang="0">
                  <a:pos x="23" y="2"/>
                </a:cxn>
                <a:cxn ang="0">
                  <a:pos x="15" y="0"/>
                </a:cxn>
                <a:cxn ang="0">
                  <a:pos x="8" y="0"/>
                </a:cxn>
                <a:cxn ang="0">
                  <a:pos x="0" y="2"/>
                </a:cxn>
                <a:cxn ang="0">
                  <a:pos x="25" y="35"/>
                </a:cxn>
                <a:cxn ang="0">
                  <a:pos x="33" y="54"/>
                </a:cxn>
                <a:cxn ang="0">
                  <a:pos x="23" y="58"/>
                </a:cxn>
                <a:cxn ang="0">
                  <a:pos x="13" y="63"/>
                </a:cxn>
                <a:cxn ang="0">
                  <a:pos x="6" y="69"/>
                </a:cxn>
                <a:cxn ang="0">
                  <a:pos x="0" y="74"/>
                </a:cxn>
              </a:cxnLst>
              <a:rect l="0" t="0" r="r" b="b"/>
              <a:pathLst>
                <a:path w="91" h="120">
                  <a:moveTo>
                    <a:pt x="0" y="74"/>
                  </a:moveTo>
                  <a:lnTo>
                    <a:pt x="0" y="120"/>
                  </a:lnTo>
                  <a:lnTo>
                    <a:pt x="0" y="120"/>
                  </a:lnTo>
                  <a:lnTo>
                    <a:pt x="0" y="120"/>
                  </a:lnTo>
                  <a:lnTo>
                    <a:pt x="2" y="120"/>
                  </a:lnTo>
                  <a:lnTo>
                    <a:pt x="2" y="120"/>
                  </a:lnTo>
                  <a:lnTo>
                    <a:pt x="4" y="120"/>
                  </a:lnTo>
                  <a:lnTo>
                    <a:pt x="4" y="120"/>
                  </a:lnTo>
                  <a:lnTo>
                    <a:pt x="4" y="119"/>
                  </a:lnTo>
                  <a:lnTo>
                    <a:pt x="6" y="119"/>
                  </a:lnTo>
                  <a:lnTo>
                    <a:pt x="10" y="117"/>
                  </a:lnTo>
                  <a:lnTo>
                    <a:pt x="13" y="113"/>
                  </a:lnTo>
                  <a:lnTo>
                    <a:pt x="15" y="111"/>
                  </a:lnTo>
                  <a:lnTo>
                    <a:pt x="19" y="108"/>
                  </a:lnTo>
                  <a:lnTo>
                    <a:pt x="21" y="104"/>
                  </a:lnTo>
                  <a:lnTo>
                    <a:pt x="25" y="102"/>
                  </a:lnTo>
                  <a:lnTo>
                    <a:pt x="27" y="98"/>
                  </a:lnTo>
                  <a:lnTo>
                    <a:pt x="31" y="95"/>
                  </a:lnTo>
                  <a:lnTo>
                    <a:pt x="35" y="95"/>
                  </a:lnTo>
                  <a:lnTo>
                    <a:pt x="41" y="95"/>
                  </a:lnTo>
                  <a:lnTo>
                    <a:pt x="47" y="95"/>
                  </a:lnTo>
                  <a:lnTo>
                    <a:pt x="53" y="93"/>
                  </a:lnTo>
                  <a:lnTo>
                    <a:pt x="57" y="91"/>
                  </a:lnTo>
                  <a:lnTo>
                    <a:pt x="61" y="87"/>
                  </a:lnTo>
                  <a:lnTo>
                    <a:pt x="65" y="83"/>
                  </a:lnTo>
                  <a:lnTo>
                    <a:pt x="69" y="80"/>
                  </a:lnTo>
                  <a:lnTo>
                    <a:pt x="69" y="78"/>
                  </a:lnTo>
                  <a:lnTo>
                    <a:pt x="71" y="76"/>
                  </a:lnTo>
                  <a:lnTo>
                    <a:pt x="71" y="74"/>
                  </a:lnTo>
                  <a:lnTo>
                    <a:pt x="73" y="72"/>
                  </a:lnTo>
                  <a:lnTo>
                    <a:pt x="73" y="70"/>
                  </a:lnTo>
                  <a:lnTo>
                    <a:pt x="73" y="69"/>
                  </a:lnTo>
                  <a:lnTo>
                    <a:pt x="75" y="69"/>
                  </a:lnTo>
                  <a:lnTo>
                    <a:pt x="77" y="67"/>
                  </a:lnTo>
                  <a:lnTo>
                    <a:pt x="79" y="65"/>
                  </a:lnTo>
                  <a:lnTo>
                    <a:pt x="81" y="63"/>
                  </a:lnTo>
                  <a:lnTo>
                    <a:pt x="83" y="61"/>
                  </a:lnTo>
                  <a:lnTo>
                    <a:pt x="85" y="59"/>
                  </a:lnTo>
                  <a:lnTo>
                    <a:pt x="87" y="58"/>
                  </a:lnTo>
                  <a:lnTo>
                    <a:pt x="89" y="54"/>
                  </a:lnTo>
                  <a:lnTo>
                    <a:pt x="91" y="52"/>
                  </a:lnTo>
                  <a:lnTo>
                    <a:pt x="91" y="50"/>
                  </a:lnTo>
                  <a:lnTo>
                    <a:pt x="91" y="46"/>
                  </a:lnTo>
                  <a:lnTo>
                    <a:pt x="91" y="43"/>
                  </a:lnTo>
                  <a:lnTo>
                    <a:pt x="91" y="39"/>
                  </a:lnTo>
                  <a:lnTo>
                    <a:pt x="91" y="35"/>
                  </a:lnTo>
                  <a:lnTo>
                    <a:pt x="91" y="32"/>
                  </a:lnTo>
                  <a:lnTo>
                    <a:pt x="89" y="30"/>
                  </a:lnTo>
                  <a:lnTo>
                    <a:pt x="87" y="26"/>
                  </a:lnTo>
                  <a:lnTo>
                    <a:pt x="85" y="24"/>
                  </a:lnTo>
                  <a:lnTo>
                    <a:pt x="85" y="24"/>
                  </a:lnTo>
                  <a:lnTo>
                    <a:pt x="83" y="24"/>
                  </a:lnTo>
                  <a:lnTo>
                    <a:pt x="83" y="24"/>
                  </a:lnTo>
                  <a:lnTo>
                    <a:pt x="83" y="24"/>
                  </a:lnTo>
                  <a:lnTo>
                    <a:pt x="83" y="24"/>
                  </a:lnTo>
                  <a:lnTo>
                    <a:pt x="81" y="24"/>
                  </a:lnTo>
                  <a:lnTo>
                    <a:pt x="79" y="20"/>
                  </a:lnTo>
                  <a:lnTo>
                    <a:pt x="75" y="17"/>
                  </a:lnTo>
                  <a:lnTo>
                    <a:pt x="71" y="13"/>
                  </a:lnTo>
                  <a:lnTo>
                    <a:pt x="67" y="11"/>
                  </a:lnTo>
                  <a:lnTo>
                    <a:pt x="65" y="8"/>
                  </a:lnTo>
                  <a:lnTo>
                    <a:pt x="61" y="6"/>
                  </a:lnTo>
                  <a:lnTo>
                    <a:pt x="55" y="4"/>
                  </a:lnTo>
                  <a:lnTo>
                    <a:pt x="51" y="2"/>
                  </a:lnTo>
                  <a:lnTo>
                    <a:pt x="47" y="2"/>
                  </a:lnTo>
                  <a:lnTo>
                    <a:pt x="45" y="2"/>
                  </a:lnTo>
                  <a:lnTo>
                    <a:pt x="43" y="2"/>
                  </a:lnTo>
                  <a:lnTo>
                    <a:pt x="41" y="2"/>
                  </a:lnTo>
                  <a:lnTo>
                    <a:pt x="39" y="4"/>
                  </a:lnTo>
                  <a:lnTo>
                    <a:pt x="35" y="4"/>
                  </a:lnTo>
                  <a:lnTo>
                    <a:pt x="33" y="4"/>
                  </a:lnTo>
                  <a:lnTo>
                    <a:pt x="31" y="6"/>
                  </a:lnTo>
                  <a:lnTo>
                    <a:pt x="27" y="4"/>
                  </a:lnTo>
                  <a:lnTo>
                    <a:pt x="23" y="2"/>
                  </a:lnTo>
                  <a:lnTo>
                    <a:pt x="19" y="0"/>
                  </a:lnTo>
                  <a:lnTo>
                    <a:pt x="15" y="0"/>
                  </a:lnTo>
                  <a:lnTo>
                    <a:pt x="12" y="0"/>
                  </a:lnTo>
                  <a:lnTo>
                    <a:pt x="8" y="0"/>
                  </a:lnTo>
                  <a:lnTo>
                    <a:pt x="4" y="2"/>
                  </a:lnTo>
                  <a:lnTo>
                    <a:pt x="0" y="2"/>
                  </a:lnTo>
                  <a:lnTo>
                    <a:pt x="0" y="37"/>
                  </a:lnTo>
                  <a:lnTo>
                    <a:pt x="25" y="35"/>
                  </a:lnTo>
                  <a:lnTo>
                    <a:pt x="35" y="43"/>
                  </a:lnTo>
                  <a:lnTo>
                    <a:pt x="33" y="54"/>
                  </a:lnTo>
                  <a:lnTo>
                    <a:pt x="29" y="56"/>
                  </a:lnTo>
                  <a:lnTo>
                    <a:pt x="23" y="58"/>
                  </a:lnTo>
                  <a:lnTo>
                    <a:pt x="19" y="59"/>
                  </a:lnTo>
                  <a:lnTo>
                    <a:pt x="13" y="63"/>
                  </a:lnTo>
                  <a:lnTo>
                    <a:pt x="10" y="65"/>
                  </a:lnTo>
                  <a:lnTo>
                    <a:pt x="6" y="69"/>
                  </a:lnTo>
                  <a:lnTo>
                    <a:pt x="2" y="72"/>
                  </a:lnTo>
                  <a:lnTo>
                    <a:pt x="0" y="74"/>
                  </a:lnTo>
                  <a:close/>
                </a:path>
              </a:pathLst>
            </a:custGeom>
            <a:solidFill>
              <a:srgbClr val="000000"/>
            </a:solidFill>
            <a:ln w="9525">
              <a:noFill/>
              <a:round/>
              <a:headEnd/>
              <a:tailEnd/>
            </a:ln>
          </p:spPr>
          <p:txBody>
            <a:bodyPr/>
            <a:lstStyle/>
            <a:p>
              <a:endParaRPr lang="en-US"/>
            </a:p>
          </p:txBody>
        </p:sp>
        <p:sp>
          <p:nvSpPr>
            <p:cNvPr id="12294" name="Freeform 6"/>
            <p:cNvSpPr>
              <a:spLocks/>
            </p:cNvSpPr>
            <p:nvPr/>
          </p:nvSpPr>
          <p:spPr bwMode="auto">
            <a:xfrm>
              <a:off x="1909" y="1230"/>
              <a:ext cx="1204" cy="1013"/>
            </a:xfrm>
            <a:custGeom>
              <a:avLst/>
              <a:gdLst/>
              <a:ahLst/>
              <a:cxnLst>
                <a:cxn ang="0">
                  <a:pos x="1176" y="18"/>
                </a:cxn>
                <a:cxn ang="0">
                  <a:pos x="1142" y="57"/>
                </a:cxn>
                <a:cxn ang="0">
                  <a:pos x="1093" y="98"/>
                </a:cxn>
                <a:cxn ang="0">
                  <a:pos x="1051" y="133"/>
                </a:cxn>
                <a:cxn ang="0">
                  <a:pos x="1012" y="165"/>
                </a:cxn>
                <a:cxn ang="0">
                  <a:pos x="946" y="146"/>
                </a:cxn>
                <a:cxn ang="0">
                  <a:pos x="907" y="148"/>
                </a:cxn>
                <a:cxn ang="0">
                  <a:pos x="869" y="152"/>
                </a:cxn>
                <a:cxn ang="0">
                  <a:pos x="810" y="154"/>
                </a:cxn>
                <a:cxn ang="0">
                  <a:pos x="707" y="170"/>
                </a:cxn>
                <a:cxn ang="0">
                  <a:pos x="681" y="185"/>
                </a:cxn>
                <a:cxn ang="0">
                  <a:pos x="645" y="224"/>
                </a:cxn>
                <a:cxn ang="0">
                  <a:pos x="626" y="283"/>
                </a:cxn>
                <a:cxn ang="0">
                  <a:pos x="594" y="326"/>
                </a:cxn>
                <a:cxn ang="0">
                  <a:pos x="451" y="518"/>
                </a:cxn>
                <a:cxn ang="0">
                  <a:pos x="382" y="524"/>
                </a:cxn>
                <a:cxn ang="0">
                  <a:pos x="317" y="567"/>
                </a:cxn>
                <a:cxn ang="0">
                  <a:pos x="281" y="600"/>
                </a:cxn>
                <a:cxn ang="0">
                  <a:pos x="250" y="642"/>
                </a:cxn>
                <a:cxn ang="0">
                  <a:pos x="244" y="715"/>
                </a:cxn>
                <a:cxn ang="0">
                  <a:pos x="77" y="731"/>
                </a:cxn>
                <a:cxn ang="0">
                  <a:pos x="103" y="559"/>
                </a:cxn>
                <a:cxn ang="0">
                  <a:pos x="158" y="483"/>
                </a:cxn>
                <a:cxn ang="0">
                  <a:pos x="95" y="461"/>
                </a:cxn>
                <a:cxn ang="0">
                  <a:pos x="2" y="522"/>
                </a:cxn>
                <a:cxn ang="0">
                  <a:pos x="0" y="696"/>
                </a:cxn>
                <a:cxn ang="0">
                  <a:pos x="56" y="874"/>
                </a:cxn>
                <a:cxn ang="0">
                  <a:pos x="58" y="950"/>
                </a:cxn>
                <a:cxn ang="0">
                  <a:pos x="327" y="1011"/>
                </a:cxn>
                <a:cxn ang="0">
                  <a:pos x="509" y="1013"/>
                </a:cxn>
                <a:cxn ang="0">
                  <a:pos x="655" y="876"/>
                </a:cxn>
                <a:cxn ang="0">
                  <a:pos x="483" y="926"/>
                </a:cxn>
                <a:cxn ang="0">
                  <a:pos x="352" y="952"/>
                </a:cxn>
                <a:cxn ang="0">
                  <a:pos x="283" y="929"/>
                </a:cxn>
                <a:cxn ang="0">
                  <a:pos x="293" y="861"/>
                </a:cxn>
                <a:cxn ang="0">
                  <a:pos x="303" y="772"/>
                </a:cxn>
                <a:cxn ang="0">
                  <a:pos x="453" y="615"/>
                </a:cxn>
                <a:cxn ang="0">
                  <a:pos x="568" y="574"/>
                </a:cxn>
                <a:cxn ang="0">
                  <a:pos x="661" y="539"/>
                </a:cxn>
                <a:cxn ang="0">
                  <a:pos x="713" y="454"/>
                </a:cxn>
                <a:cxn ang="0">
                  <a:pos x="719" y="394"/>
                </a:cxn>
                <a:cxn ang="0">
                  <a:pos x="715" y="300"/>
                </a:cxn>
                <a:cxn ang="0">
                  <a:pos x="709" y="235"/>
                </a:cxn>
                <a:cxn ang="0">
                  <a:pos x="770" y="215"/>
                </a:cxn>
                <a:cxn ang="0">
                  <a:pos x="782" y="200"/>
                </a:cxn>
                <a:cxn ang="0">
                  <a:pos x="831" y="193"/>
                </a:cxn>
                <a:cxn ang="0">
                  <a:pos x="887" y="187"/>
                </a:cxn>
                <a:cxn ang="0">
                  <a:pos x="936" y="187"/>
                </a:cxn>
                <a:cxn ang="0">
                  <a:pos x="1002" y="207"/>
                </a:cxn>
                <a:cxn ang="0">
                  <a:pos x="1065" y="181"/>
                </a:cxn>
                <a:cxn ang="0">
                  <a:pos x="1122" y="128"/>
                </a:cxn>
                <a:cxn ang="0">
                  <a:pos x="1126" y="174"/>
                </a:cxn>
                <a:cxn ang="0">
                  <a:pos x="1150" y="222"/>
                </a:cxn>
                <a:cxn ang="0">
                  <a:pos x="1196" y="189"/>
                </a:cxn>
                <a:cxn ang="0">
                  <a:pos x="1172" y="159"/>
                </a:cxn>
                <a:cxn ang="0">
                  <a:pos x="1158" y="117"/>
                </a:cxn>
                <a:cxn ang="0">
                  <a:pos x="1170" y="118"/>
                </a:cxn>
                <a:cxn ang="0">
                  <a:pos x="1202" y="74"/>
                </a:cxn>
                <a:cxn ang="0">
                  <a:pos x="1166" y="72"/>
                </a:cxn>
                <a:cxn ang="0">
                  <a:pos x="1198" y="44"/>
                </a:cxn>
              </a:cxnLst>
              <a:rect l="0" t="0" r="r" b="b"/>
              <a:pathLst>
                <a:path w="1204" h="1013">
                  <a:moveTo>
                    <a:pt x="1204" y="35"/>
                  </a:moveTo>
                  <a:lnTo>
                    <a:pt x="1204" y="0"/>
                  </a:lnTo>
                  <a:lnTo>
                    <a:pt x="1202" y="2"/>
                  </a:lnTo>
                  <a:lnTo>
                    <a:pt x="1200" y="2"/>
                  </a:lnTo>
                  <a:lnTo>
                    <a:pt x="1198" y="2"/>
                  </a:lnTo>
                  <a:lnTo>
                    <a:pt x="1196" y="4"/>
                  </a:lnTo>
                  <a:lnTo>
                    <a:pt x="1194" y="4"/>
                  </a:lnTo>
                  <a:lnTo>
                    <a:pt x="1192" y="4"/>
                  </a:lnTo>
                  <a:lnTo>
                    <a:pt x="1190" y="6"/>
                  </a:lnTo>
                  <a:lnTo>
                    <a:pt x="1188" y="6"/>
                  </a:lnTo>
                  <a:lnTo>
                    <a:pt x="1186" y="7"/>
                  </a:lnTo>
                  <a:lnTo>
                    <a:pt x="1182" y="11"/>
                  </a:lnTo>
                  <a:lnTo>
                    <a:pt x="1180" y="13"/>
                  </a:lnTo>
                  <a:lnTo>
                    <a:pt x="1178" y="15"/>
                  </a:lnTo>
                  <a:lnTo>
                    <a:pt x="1176" y="18"/>
                  </a:lnTo>
                  <a:lnTo>
                    <a:pt x="1174" y="20"/>
                  </a:lnTo>
                  <a:lnTo>
                    <a:pt x="1174" y="24"/>
                  </a:lnTo>
                  <a:lnTo>
                    <a:pt x="1172" y="26"/>
                  </a:lnTo>
                  <a:lnTo>
                    <a:pt x="1168" y="28"/>
                  </a:lnTo>
                  <a:lnTo>
                    <a:pt x="1164" y="28"/>
                  </a:lnTo>
                  <a:lnTo>
                    <a:pt x="1160" y="30"/>
                  </a:lnTo>
                  <a:lnTo>
                    <a:pt x="1156" y="31"/>
                  </a:lnTo>
                  <a:lnTo>
                    <a:pt x="1152" y="35"/>
                  </a:lnTo>
                  <a:lnTo>
                    <a:pt x="1150" y="37"/>
                  </a:lnTo>
                  <a:lnTo>
                    <a:pt x="1146" y="41"/>
                  </a:lnTo>
                  <a:lnTo>
                    <a:pt x="1144" y="43"/>
                  </a:lnTo>
                  <a:lnTo>
                    <a:pt x="1142" y="46"/>
                  </a:lnTo>
                  <a:lnTo>
                    <a:pt x="1142" y="50"/>
                  </a:lnTo>
                  <a:lnTo>
                    <a:pt x="1142" y="54"/>
                  </a:lnTo>
                  <a:lnTo>
                    <a:pt x="1142" y="57"/>
                  </a:lnTo>
                  <a:lnTo>
                    <a:pt x="1140" y="61"/>
                  </a:lnTo>
                  <a:lnTo>
                    <a:pt x="1140" y="65"/>
                  </a:lnTo>
                  <a:lnTo>
                    <a:pt x="1140" y="68"/>
                  </a:lnTo>
                  <a:lnTo>
                    <a:pt x="1138" y="72"/>
                  </a:lnTo>
                  <a:lnTo>
                    <a:pt x="1124" y="83"/>
                  </a:lnTo>
                  <a:lnTo>
                    <a:pt x="1120" y="83"/>
                  </a:lnTo>
                  <a:lnTo>
                    <a:pt x="1117" y="83"/>
                  </a:lnTo>
                  <a:lnTo>
                    <a:pt x="1113" y="85"/>
                  </a:lnTo>
                  <a:lnTo>
                    <a:pt x="1109" y="85"/>
                  </a:lnTo>
                  <a:lnTo>
                    <a:pt x="1105" y="87"/>
                  </a:lnTo>
                  <a:lnTo>
                    <a:pt x="1103" y="91"/>
                  </a:lnTo>
                  <a:lnTo>
                    <a:pt x="1099" y="93"/>
                  </a:lnTo>
                  <a:lnTo>
                    <a:pt x="1097" y="94"/>
                  </a:lnTo>
                  <a:lnTo>
                    <a:pt x="1095" y="96"/>
                  </a:lnTo>
                  <a:lnTo>
                    <a:pt x="1093" y="98"/>
                  </a:lnTo>
                  <a:lnTo>
                    <a:pt x="1093" y="100"/>
                  </a:lnTo>
                  <a:lnTo>
                    <a:pt x="1091" y="102"/>
                  </a:lnTo>
                  <a:lnTo>
                    <a:pt x="1091" y="104"/>
                  </a:lnTo>
                  <a:lnTo>
                    <a:pt x="1089" y="106"/>
                  </a:lnTo>
                  <a:lnTo>
                    <a:pt x="1089" y="107"/>
                  </a:lnTo>
                  <a:lnTo>
                    <a:pt x="1087" y="107"/>
                  </a:lnTo>
                  <a:lnTo>
                    <a:pt x="1081" y="109"/>
                  </a:lnTo>
                  <a:lnTo>
                    <a:pt x="1075" y="111"/>
                  </a:lnTo>
                  <a:lnTo>
                    <a:pt x="1071" y="115"/>
                  </a:lnTo>
                  <a:lnTo>
                    <a:pt x="1065" y="117"/>
                  </a:lnTo>
                  <a:lnTo>
                    <a:pt x="1061" y="120"/>
                  </a:lnTo>
                  <a:lnTo>
                    <a:pt x="1057" y="124"/>
                  </a:lnTo>
                  <a:lnTo>
                    <a:pt x="1055" y="128"/>
                  </a:lnTo>
                  <a:lnTo>
                    <a:pt x="1051" y="131"/>
                  </a:lnTo>
                  <a:lnTo>
                    <a:pt x="1051" y="133"/>
                  </a:lnTo>
                  <a:lnTo>
                    <a:pt x="1051" y="135"/>
                  </a:lnTo>
                  <a:lnTo>
                    <a:pt x="1051" y="137"/>
                  </a:lnTo>
                  <a:lnTo>
                    <a:pt x="1049" y="137"/>
                  </a:lnTo>
                  <a:lnTo>
                    <a:pt x="1049" y="139"/>
                  </a:lnTo>
                  <a:lnTo>
                    <a:pt x="1049" y="141"/>
                  </a:lnTo>
                  <a:lnTo>
                    <a:pt x="1049" y="141"/>
                  </a:lnTo>
                  <a:lnTo>
                    <a:pt x="1049" y="143"/>
                  </a:lnTo>
                  <a:lnTo>
                    <a:pt x="1043" y="143"/>
                  </a:lnTo>
                  <a:lnTo>
                    <a:pt x="1037" y="144"/>
                  </a:lnTo>
                  <a:lnTo>
                    <a:pt x="1031" y="146"/>
                  </a:lnTo>
                  <a:lnTo>
                    <a:pt x="1025" y="150"/>
                  </a:lnTo>
                  <a:lnTo>
                    <a:pt x="1022" y="154"/>
                  </a:lnTo>
                  <a:lnTo>
                    <a:pt x="1018" y="157"/>
                  </a:lnTo>
                  <a:lnTo>
                    <a:pt x="1014" y="161"/>
                  </a:lnTo>
                  <a:lnTo>
                    <a:pt x="1012" y="165"/>
                  </a:lnTo>
                  <a:lnTo>
                    <a:pt x="1006" y="165"/>
                  </a:lnTo>
                  <a:lnTo>
                    <a:pt x="1002" y="163"/>
                  </a:lnTo>
                  <a:lnTo>
                    <a:pt x="996" y="161"/>
                  </a:lnTo>
                  <a:lnTo>
                    <a:pt x="992" y="161"/>
                  </a:lnTo>
                  <a:lnTo>
                    <a:pt x="986" y="159"/>
                  </a:lnTo>
                  <a:lnTo>
                    <a:pt x="980" y="159"/>
                  </a:lnTo>
                  <a:lnTo>
                    <a:pt x="974" y="161"/>
                  </a:lnTo>
                  <a:lnTo>
                    <a:pt x="968" y="161"/>
                  </a:lnTo>
                  <a:lnTo>
                    <a:pt x="966" y="159"/>
                  </a:lnTo>
                  <a:lnTo>
                    <a:pt x="962" y="157"/>
                  </a:lnTo>
                  <a:lnTo>
                    <a:pt x="960" y="154"/>
                  </a:lnTo>
                  <a:lnTo>
                    <a:pt x="956" y="152"/>
                  </a:lnTo>
                  <a:lnTo>
                    <a:pt x="954" y="150"/>
                  </a:lnTo>
                  <a:lnTo>
                    <a:pt x="950" y="148"/>
                  </a:lnTo>
                  <a:lnTo>
                    <a:pt x="946" y="146"/>
                  </a:lnTo>
                  <a:lnTo>
                    <a:pt x="942" y="144"/>
                  </a:lnTo>
                  <a:lnTo>
                    <a:pt x="938" y="146"/>
                  </a:lnTo>
                  <a:lnTo>
                    <a:pt x="932" y="144"/>
                  </a:lnTo>
                  <a:lnTo>
                    <a:pt x="928" y="144"/>
                  </a:lnTo>
                  <a:lnTo>
                    <a:pt x="925" y="144"/>
                  </a:lnTo>
                  <a:lnTo>
                    <a:pt x="921" y="146"/>
                  </a:lnTo>
                  <a:lnTo>
                    <a:pt x="917" y="146"/>
                  </a:lnTo>
                  <a:lnTo>
                    <a:pt x="915" y="146"/>
                  </a:lnTo>
                  <a:lnTo>
                    <a:pt x="911" y="148"/>
                  </a:lnTo>
                  <a:lnTo>
                    <a:pt x="909" y="150"/>
                  </a:lnTo>
                  <a:lnTo>
                    <a:pt x="909" y="150"/>
                  </a:lnTo>
                  <a:lnTo>
                    <a:pt x="909" y="150"/>
                  </a:lnTo>
                  <a:lnTo>
                    <a:pt x="909" y="148"/>
                  </a:lnTo>
                  <a:lnTo>
                    <a:pt x="907" y="148"/>
                  </a:lnTo>
                  <a:lnTo>
                    <a:pt x="907" y="148"/>
                  </a:lnTo>
                  <a:lnTo>
                    <a:pt x="907" y="148"/>
                  </a:lnTo>
                  <a:lnTo>
                    <a:pt x="905" y="148"/>
                  </a:lnTo>
                  <a:lnTo>
                    <a:pt x="905" y="150"/>
                  </a:lnTo>
                  <a:lnTo>
                    <a:pt x="903" y="150"/>
                  </a:lnTo>
                  <a:lnTo>
                    <a:pt x="903" y="150"/>
                  </a:lnTo>
                  <a:lnTo>
                    <a:pt x="903" y="152"/>
                  </a:lnTo>
                  <a:lnTo>
                    <a:pt x="901" y="152"/>
                  </a:lnTo>
                  <a:lnTo>
                    <a:pt x="901" y="154"/>
                  </a:lnTo>
                  <a:lnTo>
                    <a:pt x="899" y="154"/>
                  </a:lnTo>
                  <a:lnTo>
                    <a:pt x="899" y="155"/>
                  </a:lnTo>
                  <a:lnTo>
                    <a:pt x="893" y="154"/>
                  </a:lnTo>
                  <a:lnTo>
                    <a:pt x="887" y="152"/>
                  </a:lnTo>
                  <a:lnTo>
                    <a:pt x="881" y="152"/>
                  </a:lnTo>
                  <a:lnTo>
                    <a:pt x="875" y="150"/>
                  </a:lnTo>
                  <a:lnTo>
                    <a:pt x="869" y="152"/>
                  </a:lnTo>
                  <a:lnTo>
                    <a:pt x="863" y="152"/>
                  </a:lnTo>
                  <a:lnTo>
                    <a:pt x="855" y="154"/>
                  </a:lnTo>
                  <a:lnTo>
                    <a:pt x="851" y="157"/>
                  </a:lnTo>
                  <a:lnTo>
                    <a:pt x="847" y="155"/>
                  </a:lnTo>
                  <a:lnTo>
                    <a:pt x="845" y="154"/>
                  </a:lnTo>
                  <a:lnTo>
                    <a:pt x="843" y="152"/>
                  </a:lnTo>
                  <a:lnTo>
                    <a:pt x="839" y="150"/>
                  </a:lnTo>
                  <a:lnTo>
                    <a:pt x="835" y="150"/>
                  </a:lnTo>
                  <a:lnTo>
                    <a:pt x="831" y="148"/>
                  </a:lnTo>
                  <a:lnTo>
                    <a:pt x="830" y="148"/>
                  </a:lnTo>
                  <a:lnTo>
                    <a:pt x="826" y="148"/>
                  </a:lnTo>
                  <a:lnTo>
                    <a:pt x="822" y="150"/>
                  </a:lnTo>
                  <a:lnTo>
                    <a:pt x="818" y="150"/>
                  </a:lnTo>
                  <a:lnTo>
                    <a:pt x="814" y="152"/>
                  </a:lnTo>
                  <a:lnTo>
                    <a:pt x="810" y="154"/>
                  </a:lnTo>
                  <a:lnTo>
                    <a:pt x="806" y="155"/>
                  </a:lnTo>
                  <a:lnTo>
                    <a:pt x="802" y="157"/>
                  </a:lnTo>
                  <a:lnTo>
                    <a:pt x="800" y="159"/>
                  </a:lnTo>
                  <a:lnTo>
                    <a:pt x="796" y="161"/>
                  </a:lnTo>
                  <a:lnTo>
                    <a:pt x="786" y="159"/>
                  </a:lnTo>
                  <a:lnTo>
                    <a:pt x="776" y="157"/>
                  </a:lnTo>
                  <a:lnTo>
                    <a:pt x="766" y="159"/>
                  </a:lnTo>
                  <a:lnTo>
                    <a:pt x="756" y="161"/>
                  </a:lnTo>
                  <a:lnTo>
                    <a:pt x="746" y="163"/>
                  </a:lnTo>
                  <a:lnTo>
                    <a:pt x="735" y="165"/>
                  </a:lnTo>
                  <a:lnTo>
                    <a:pt x="723" y="167"/>
                  </a:lnTo>
                  <a:lnTo>
                    <a:pt x="713" y="167"/>
                  </a:lnTo>
                  <a:lnTo>
                    <a:pt x="709" y="168"/>
                  </a:lnTo>
                  <a:lnTo>
                    <a:pt x="709" y="168"/>
                  </a:lnTo>
                  <a:lnTo>
                    <a:pt x="707" y="170"/>
                  </a:lnTo>
                  <a:lnTo>
                    <a:pt x="705" y="170"/>
                  </a:lnTo>
                  <a:lnTo>
                    <a:pt x="703" y="172"/>
                  </a:lnTo>
                  <a:lnTo>
                    <a:pt x="701" y="174"/>
                  </a:lnTo>
                  <a:lnTo>
                    <a:pt x="699" y="174"/>
                  </a:lnTo>
                  <a:lnTo>
                    <a:pt x="697" y="176"/>
                  </a:lnTo>
                  <a:lnTo>
                    <a:pt x="697" y="178"/>
                  </a:lnTo>
                  <a:lnTo>
                    <a:pt x="695" y="178"/>
                  </a:lnTo>
                  <a:lnTo>
                    <a:pt x="695" y="180"/>
                  </a:lnTo>
                  <a:lnTo>
                    <a:pt x="695" y="180"/>
                  </a:lnTo>
                  <a:lnTo>
                    <a:pt x="693" y="181"/>
                  </a:lnTo>
                  <a:lnTo>
                    <a:pt x="693" y="183"/>
                  </a:lnTo>
                  <a:lnTo>
                    <a:pt x="693" y="183"/>
                  </a:lnTo>
                  <a:lnTo>
                    <a:pt x="691" y="183"/>
                  </a:lnTo>
                  <a:lnTo>
                    <a:pt x="687" y="185"/>
                  </a:lnTo>
                  <a:lnTo>
                    <a:pt x="681" y="185"/>
                  </a:lnTo>
                  <a:lnTo>
                    <a:pt x="677" y="187"/>
                  </a:lnTo>
                  <a:lnTo>
                    <a:pt x="671" y="189"/>
                  </a:lnTo>
                  <a:lnTo>
                    <a:pt x="667" y="191"/>
                  </a:lnTo>
                  <a:lnTo>
                    <a:pt x="663" y="194"/>
                  </a:lnTo>
                  <a:lnTo>
                    <a:pt x="659" y="196"/>
                  </a:lnTo>
                  <a:lnTo>
                    <a:pt x="657" y="202"/>
                  </a:lnTo>
                  <a:lnTo>
                    <a:pt x="657" y="204"/>
                  </a:lnTo>
                  <a:lnTo>
                    <a:pt x="655" y="207"/>
                  </a:lnTo>
                  <a:lnTo>
                    <a:pt x="655" y="209"/>
                  </a:lnTo>
                  <a:lnTo>
                    <a:pt x="655" y="211"/>
                  </a:lnTo>
                  <a:lnTo>
                    <a:pt x="653" y="215"/>
                  </a:lnTo>
                  <a:lnTo>
                    <a:pt x="653" y="217"/>
                  </a:lnTo>
                  <a:lnTo>
                    <a:pt x="653" y="218"/>
                  </a:lnTo>
                  <a:lnTo>
                    <a:pt x="651" y="220"/>
                  </a:lnTo>
                  <a:lnTo>
                    <a:pt x="645" y="224"/>
                  </a:lnTo>
                  <a:lnTo>
                    <a:pt x="639" y="226"/>
                  </a:lnTo>
                  <a:lnTo>
                    <a:pt x="636" y="230"/>
                  </a:lnTo>
                  <a:lnTo>
                    <a:pt x="632" y="231"/>
                  </a:lnTo>
                  <a:lnTo>
                    <a:pt x="630" y="235"/>
                  </a:lnTo>
                  <a:lnTo>
                    <a:pt x="628" y="239"/>
                  </a:lnTo>
                  <a:lnTo>
                    <a:pt x="624" y="243"/>
                  </a:lnTo>
                  <a:lnTo>
                    <a:pt x="624" y="246"/>
                  </a:lnTo>
                  <a:lnTo>
                    <a:pt x="622" y="250"/>
                  </a:lnTo>
                  <a:lnTo>
                    <a:pt x="622" y="255"/>
                  </a:lnTo>
                  <a:lnTo>
                    <a:pt x="620" y="259"/>
                  </a:lnTo>
                  <a:lnTo>
                    <a:pt x="620" y="265"/>
                  </a:lnTo>
                  <a:lnTo>
                    <a:pt x="622" y="270"/>
                  </a:lnTo>
                  <a:lnTo>
                    <a:pt x="622" y="274"/>
                  </a:lnTo>
                  <a:lnTo>
                    <a:pt x="624" y="280"/>
                  </a:lnTo>
                  <a:lnTo>
                    <a:pt x="626" y="283"/>
                  </a:lnTo>
                  <a:lnTo>
                    <a:pt x="630" y="287"/>
                  </a:lnTo>
                  <a:lnTo>
                    <a:pt x="630" y="287"/>
                  </a:lnTo>
                  <a:lnTo>
                    <a:pt x="630" y="287"/>
                  </a:lnTo>
                  <a:lnTo>
                    <a:pt x="630" y="289"/>
                  </a:lnTo>
                  <a:lnTo>
                    <a:pt x="630" y="289"/>
                  </a:lnTo>
                  <a:lnTo>
                    <a:pt x="630" y="289"/>
                  </a:lnTo>
                  <a:lnTo>
                    <a:pt x="630" y="289"/>
                  </a:lnTo>
                  <a:lnTo>
                    <a:pt x="630" y="291"/>
                  </a:lnTo>
                  <a:lnTo>
                    <a:pt x="630" y="291"/>
                  </a:lnTo>
                  <a:lnTo>
                    <a:pt x="622" y="294"/>
                  </a:lnTo>
                  <a:lnTo>
                    <a:pt x="614" y="300"/>
                  </a:lnTo>
                  <a:lnTo>
                    <a:pt x="608" y="305"/>
                  </a:lnTo>
                  <a:lnTo>
                    <a:pt x="602" y="311"/>
                  </a:lnTo>
                  <a:lnTo>
                    <a:pt x="598" y="318"/>
                  </a:lnTo>
                  <a:lnTo>
                    <a:pt x="594" y="326"/>
                  </a:lnTo>
                  <a:lnTo>
                    <a:pt x="592" y="333"/>
                  </a:lnTo>
                  <a:lnTo>
                    <a:pt x="590" y="341"/>
                  </a:lnTo>
                  <a:lnTo>
                    <a:pt x="590" y="344"/>
                  </a:lnTo>
                  <a:lnTo>
                    <a:pt x="590" y="350"/>
                  </a:lnTo>
                  <a:lnTo>
                    <a:pt x="590" y="354"/>
                  </a:lnTo>
                  <a:lnTo>
                    <a:pt x="590" y="359"/>
                  </a:lnTo>
                  <a:lnTo>
                    <a:pt x="592" y="363"/>
                  </a:lnTo>
                  <a:lnTo>
                    <a:pt x="592" y="368"/>
                  </a:lnTo>
                  <a:lnTo>
                    <a:pt x="594" y="372"/>
                  </a:lnTo>
                  <a:lnTo>
                    <a:pt x="594" y="376"/>
                  </a:lnTo>
                  <a:lnTo>
                    <a:pt x="539" y="431"/>
                  </a:lnTo>
                  <a:lnTo>
                    <a:pt x="402" y="305"/>
                  </a:lnTo>
                  <a:lnTo>
                    <a:pt x="350" y="352"/>
                  </a:lnTo>
                  <a:lnTo>
                    <a:pt x="489" y="483"/>
                  </a:lnTo>
                  <a:lnTo>
                    <a:pt x="451" y="518"/>
                  </a:lnTo>
                  <a:lnTo>
                    <a:pt x="451" y="518"/>
                  </a:lnTo>
                  <a:lnTo>
                    <a:pt x="449" y="518"/>
                  </a:lnTo>
                  <a:lnTo>
                    <a:pt x="447" y="518"/>
                  </a:lnTo>
                  <a:lnTo>
                    <a:pt x="447" y="517"/>
                  </a:lnTo>
                  <a:lnTo>
                    <a:pt x="446" y="517"/>
                  </a:lnTo>
                  <a:lnTo>
                    <a:pt x="444" y="515"/>
                  </a:lnTo>
                  <a:lnTo>
                    <a:pt x="444" y="515"/>
                  </a:lnTo>
                  <a:lnTo>
                    <a:pt x="442" y="513"/>
                  </a:lnTo>
                  <a:lnTo>
                    <a:pt x="434" y="511"/>
                  </a:lnTo>
                  <a:lnTo>
                    <a:pt x="424" y="511"/>
                  </a:lnTo>
                  <a:lnTo>
                    <a:pt x="416" y="511"/>
                  </a:lnTo>
                  <a:lnTo>
                    <a:pt x="406" y="513"/>
                  </a:lnTo>
                  <a:lnTo>
                    <a:pt x="398" y="515"/>
                  </a:lnTo>
                  <a:lnTo>
                    <a:pt x="390" y="518"/>
                  </a:lnTo>
                  <a:lnTo>
                    <a:pt x="382" y="524"/>
                  </a:lnTo>
                  <a:lnTo>
                    <a:pt x="374" y="529"/>
                  </a:lnTo>
                  <a:lnTo>
                    <a:pt x="372" y="531"/>
                  </a:lnTo>
                  <a:lnTo>
                    <a:pt x="370" y="533"/>
                  </a:lnTo>
                  <a:lnTo>
                    <a:pt x="368" y="535"/>
                  </a:lnTo>
                  <a:lnTo>
                    <a:pt x="366" y="537"/>
                  </a:lnTo>
                  <a:lnTo>
                    <a:pt x="364" y="539"/>
                  </a:lnTo>
                  <a:lnTo>
                    <a:pt x="362" y="541"/>
                  </a:lnTo>
                  <a:lnTo>
                    <a:pt x="362" y="542"/>
                  </a:lnTo>
                  <a:lnTo>
                    <a:pt x="360" y="546"/>
                  </a:lnTo>
                  <a:lnTo>
                    <a:pt x="354" y="548"/>
                  </a:lnTo>
                  <a:lnTo>
                    <a:pt x="347" y="550"/>
                  </a:lnTo>
                  <a:lnTo>
                    <a:pt x="339" y="554"/>
                  </a:lnTo>
                  <a:lnTo>
                    <a:pt x="331" y="557"/>
                  </a:lnTo>
                  <a:lnTo>
                    <a:pt x="323" y="561"/>
                  </a:lnTo>
                  <a:lnTo>
                    <a:pt x="317" y="567"/>
                  </a:lnTo>
                  <a:lnTo>
                    <a:pt x="313" y="572"/>
                  </a:lnTo>
                  <a:lnTo>
                    <a:pt x="309" y="579"/>
                  </a:lnTo>
                  <a:lnTo>
                    <a:pt x="309" y="581"/>
                  </a:lnTo>
                  <a:lnTo>
                    <a:pt x="307" y="583"/>
                  </a:lnTo>
                  <a:lnTo>
                    <a:pt x="307" y="585"/>
                  </a:lnTo>
                  <a:lnTo>
                    <a:pt x="307" y="587"/>
                  </a:lnTo>
                  <a:lnTo>
                    <a:pt x="305" y="589"/>
                  </a:lnTo>
                  <a:lnTo>
                    <a:pt x="305" y="591"/>
                  </a:lnTo>
                  <a:lnTo>
                    <a:pt x="303" y="592"/>
                  </a:lnTo>
                  <a:lnTo>
                    <a:pt x="303" y="594"/>
                  </a:lnTo>
                  <a:lnTo>
                    <a:pt x="299" y="596"/>
                  </a:lnTo>
                  <a:lnTo>
                    <a:pt x="295" y="598"/>
                  </a:lnTo>
                  <a:lnTo>
                    <a:pt x="289" y="598"/>
                  </a:lnTo>
                  <a:lnTo>
                    <a:pt x="285" y="600"/>
                  </a:lnTo>
                  <a:lnTo>
                    <a:pt x="281" y="600"/>
                  </a:lnTo>
                  <a:lnTo>
                    <a:pt x="277" y="602"/>
                  </a:lnTo>
                  <a:lnTo>
                    <a:pt x="273" y="604"/>
                  </a:lnTo>
                  <a:lnTo>
                    <a:pt x="269" y="605"/>
                  </a:lnTo>
                  <a:lnTo>
                    <a:pt x="267" y="609"/>
                  </a:lnTo>
                  <a:lnTo>
                    <a:pt x="263" y="611"/>
                  </a:lnTo>
                  <a:lnTo>
                    <a:pt x="261" y="613"/>
                  </a:lnTo>
                  <a:lnTo>
                    <a:pt x="259" y="615"/>
                  </a:lnTo>
                  <a:lnTo>
                    <a:pt x="257" y="618"/>
                  </a:lnTo>
                  <a:lnTo>
                    <a:pt x="255" y="620"/>
                  </a:lnTo>
                  <a:lnTo>
                    <a:pt x="253" y="624"/>
                  </a:lnTo>
                  <a:lnTo>
                    <a:pt x="252" y="628"/>
                  </a:lnTo>
                  <a:lnTo>
                    <a:pt x="252" y="631"/>
                  </a:lnTo>
                  <a:lnTo>
                    <a:pt x="252" y="635"/>
                  </a:lnTo>
                  <a:lnTo>
                    <a:pt x="250" y="639"/>
                  </a:lnTo>
                  <a:lnTo>
                    <a:pt x="250" y="642"/>
                  </a:lnTo>
                  <a:lnTo>
                    <a:pt x="250" y="646"/>
                  </a:lnTo>
                  <a:lnTo>
                    <a:pt x="250" y="650"/>
                  </a:lnTo>
                  <a:lnTo>
                    <a:pt x="250" y="654"/>
                  </a:lnTo>
                  <a:lnTo>
                    <a:pt x="252" y="657"/>
                  </a:lnTo>
                  <a:lnTo>
                    <a:pt x="248" y="663"/>
                  </a:lnTo>
                  <a:lnTo>
                    <a:pt x="246" y="668"/>
                  </a:lnTo>
                  <a:lnTo>
                    <a:pt x="242" y="674"/>
                  </a:lnTo>
                  <a:lnTo>
                    <a:pt x="240" y="679"/>
                  </a:lnTo>
                  <a:lnTo>
                    <a:pt x="240" y="687"/>
                  </a:lnTo>
                  <a:lnTo>
                    <a:pt x="238" y="694"/>
                  </a:lnTo>
                  <a:lnTo>
                    <a:pt x="240" y="700"/>
                  </a:lnTo>
                  <a:lnTo>
                    <a:pt x="240" y="707"/>
                  </a:lnTo>
                  <a:lnTo>
                    <a:pt x="242" y="709"/>
                  </a:lnTo>
                  <a:lnTo>
                    <a:pt x="242" y="713"/>
                  </a:lnTo>
                  <a:lnTo>
                    <a:pt x="244" y="715"/>
                  </a:lnTo>
                  <a:lnTo>
                    <a:pt x="244" y="715"/>
                  </a:lnTo>
                  <a:lnTo>
                    <a:pt x="246" y="716"/>
                  </a:lnTo>
                  <a:lnTo>
                    <a:pt x="246" y="718"/>
                  </a:lnTo>
                  <a:lnTo>
                    <a:pt x="248" y="722"/>
                  </a:lnTo>
                  <a:lnTo>
                    <a:pt x="248" y="724"/>
                  </a:lnTo>
                  <a:lnTo>
                    <a:pt x="129" y="839"/>
                  </a:lnTo>
                  <a:lnTo>
                    <a:pt x="121" y="829"/>
                  </a:lnTo>
                  <a:lnTo>
                    <a:pt x="113" y="818"/>
                  </a:lnTo>
                  <a:lnTo>
                    <a:pt x="107" y="809"/>
                  </a:lnTo>
                  <a:lnTo>
                    <a:pt x="101" y="798"/>
                  </a:lnTo>
                  <a:lnTo>
                    <a:pt x="95" y="787"/>
                  </a:lnTo>
                  <a:lnTo>
                    <a:pt x="91" y="776"/>
                  </a:lnTo>
                  <a:lnTo>
                    <a:pt x="87" y="765"/>
                  </a:lnTo>
                  <a:lnTo>
                    <a:pt x="81" y="752"/>
                  </a:lnTo>
                  <a:lnTo>
                    <a:pt x="77" y="731"/>
                  </a:lnTo>
                  <a:lnTo>
                    <a:pt x="75" y="711"/>
                  </a:lnTo>
                  <a:lnTo>
                    <a:pt x="73" y="691"/>
                  </a:lnTo>
                  <a:lnTo>
                    <a:pt x="73" y="668"/>
                  </a:lnTo>
                  <a:lnTo>
                    <a:pt x="73" y="648"/>
                  </a:lnTo>
                  <a:lnTo>
                    <a:pt x="77" y="628"/>
                  </a:lnTo>
                  <a:lnTo>
                    <a:pt x="81" y="609"/>
                  </a:lnTo>
                  <a:lnTo>
                    <a:pt x="87" y="591"/>
                  </a:lnTo>
                  <a:lnTo>
                    <a:pt x="89" y="587"/>
                  </a:lnTo>
                  <a:lnTo>
                    <a:pt x="91" y="583"/>
                  </a:lnTo>
                  <a:lnTo>
                    <a:pt x="93" y="579"/>
                  </a:lnTo>
                  <a:lnTo>
                    <a:pt x="93" y="574"/>
                  </a:lnTo>
                  <a:lnTo>
                    <a:pt x="95" y="570"/>
                  </a:lnTo>
                  <a:lnTo>
                    <a:pt x="97" y="567"/>
                  </a:lnTo>
                  <a:lnTo>
                    <a:pt x="99" y="563"/>
                  </a:lnTo>
                  <a:lnTo>
                    <a:pt x="103" y="559"/>
                  </a:lnTo>
                  <a:lnTo>
                    <a:pt x="103" y="559"/>
                  </a:lnTo>
                  <a:lnTo>
                    <a:pt x="103" y="559"/>
                  </a:lnTo>
                  <a:lnTo>
                    <a:pt x="103" y="559"/>
                  </a:lnTo>
                  <a:lnTo>
                    <a:pt x="105" y="559"/>
                  </a:lnTo>
                  <a:lnTo>
                    <a:pt x="105" y="559"/>
                  </a:lnTo>
                  <a:lnTo>
                    <a:pt x="105" y="559"/>
                  </a:lnTo>
                  <a:lnTo>
                    <a:pt x="105" y="559"/>
                  </a:lnTo>
                  <a:lnTo>
                    <a:pt x="107" y="561"/>
                  </a:lnTo>
                  <a:lnTo>
                    <a:pt x="137" y="596"/>
                  </a:lnTo>
                  <a:lnTo>
                    <a:pt x="139" y="576"/>
                  </a:lnTo>
                  <a:lnTo>
                    <a:pt x="141" y="557"/>
                  </a:lnTo>
                  <a:lnTo>
                    <a:pt x="145" y="539"/>
                  </a:lnTo>
                  <a:lnTo>
                    <a:pt x="149" y="520"/>
                  </a:lnTo>
                  <a:lnTo>
                    <a:pt x="153" y="502"/>
                  </a:lnTo>
                  <a:lnTo>
                    <a:pt x="158" y="483"/>
                  </a:lnTo>
                  <a:lnTo>
                    <a:pt x="162" y="467"/>
                  </a:lnTo>
                  <a:lnTo>
                    <a:pt x="168" y="448"/>
                  </a:lnTo>
                  <a:lnTo>
                    <a:pt x="170" y="442"/>
                  </a:lnTo>
                  <a:lnTo>
                    <a:pt x="172" y="437"/>
                  </a:lnTo>
                  <a:lnTo>
                    <a:pt x="174" y="431"/>
                  </a:lnTo>
                  <a:lnTo>
                    <a:pt x="178" y="426"/>
                  </a:lnTo>
                  <a:lnTo>
                    <a:pt x="180" y="420"/>
                  </a:lnTo>
                  <a:lnTo>
                    <a:pt x="182" y="415"/>
                  </a:lnTo>
                  <a:lnTo>
                    <a:pt x="182" y="411"/>
                  </a:lnTo>
                  <a:lnTo>
                    <a:pt x="182" y="404"/>
                  </a:lnTo>
                  <a:lnTo>
                    <a:pt x="164" y="415"/>
                  </a:lnTo>
                  <a:lnTo>
                    <a:pt x="147" y="426"/>
                  </a:lnTo>
                  <a:lnTo>
                    <a:pt x="131" y="439"/>
                  </a:lnTo>
                  <a:lnTo>
                    <a:pt x="113" y="450"/>
                  </a:lnTo>
                  <a:lnTo>
                    <a:pt x="95" y="461"/>
                  </a:lnTo>
                  <a:lnTo>
                    <a:pt x="77" y="472"/>
                  </a:lnTo>
                  <a:lnTo>
                    <a:pt x="60" y="483"/>
                  </a:lnTo>
                  <a:lnTo>
                    <a:pt x="42" y="494"/>
                  </a:lnTo>
                  <a:lnTo>
                    <a:pt x="36" y="496"/>
                  </a:lnTo>
                  <a:lnTo>
                    <a:pt x="32" y="500"/>
                  </a:lnTo>
                  <a:lnTo>
                    <a:pt x="26" y="504"/>
                  </a:lnTo>
                  <a:lnTo>
                    <a:pt x="22" y="505"/>
                  </a:lnTo>
                  <a:lnTo>
                    <a:pt x="16" y="507"/>
                  </a:lnTo>
                  <a:lnTo>
                    <a:pt x="12" y="511"/>
                  </a:lnTo>
                  <a:lnTo>
                    <a:pt x="8" y="513"/>
                  </a:lnTo>
                  <a:lnTo>
                    <a:pt x="4" y="517"/>
                  </a:lnTo>
                  <a:lnTo>
                    <a:pt x="0" y="520"/>
                  </a:lnTo>
                  <a:lnTo>
                    <a:pt x="0" y="520"/>
                  </a:lnTo>
                  <a:lnTo>
                    <a:pt x="0" y="520"/>
                  </a:lnTo>
                  <a:lnTo>
                    <a:pt x="2" y="522"/>
                  </a:lnTo>
                  <a:lnTo>
                    <a:pt x="2" y="522"/>
                  </a:lnTo>
                  <a:lnTo>
                    <a:pt x="2" y="522"/>
                  </a:lnTo>
                  <a:lnTo>
                    <a:pt x="2" y="522"/>
                  </a:lnTo>
                  <a:lnTo>
                    <a:pt x="2" y="522"/>
                  </a:lnTo>
                  <a:lnTo>
                    <a:pt x="4" y="524"/>
                  </a:lnTo>
                  <a:lnTo>
                    <a:pt x="46" y="531"/>
                  </a:lnTo>
                  <a:lnTo>
                    <a:pt x="38" y="548"/>
                  </a:lnTo>
                  <a:lnTo>
                    <a:pt x="30" y="567"/>
                  </a:lnTo>
                  <a:lnTo>
                    <a:pt x="24" y="583"/>
                  </a:lnTo>
                  <a:lnTo>
                    <a:pt x="18" y="600"/>
                  </a:lnTo>
                  <a:lnTo>
                    <a:pt x="12" y="617"/>
                  </a:lnTo>
                  <a:lnTo>
                    <a:pt x="8" y="633"/>
                  </a:lnTo>
                  <a:lnTo>
                    <a:pt x="4" y="652"/>
                  </a:lnTo>
                  <a:lnTo>
                    <a:pt x="0" y="670"/>
                  </a:lnTo>
                  <a:lnTo>
                    <a:pt x="0" y="696"/>
                  </a:lnTo>
                  <a:lnTo>
                    <a:pt x="2" y="722"/>
                  </a:lnTo>
                  <a:lnTo>
                    <a:pt x="6" y="746"/>
                  </a:lnTo>
                  <a:lnTo>
                    <a:pt x="10" y="770"/>
                  </a:lnTo>
                  <a:lnTo>
                    <a:pt x="16" y="792"/>
                  </a:lnTo>
                  <a:lnTo>
                    <a:pt x="24" y="816"/>
                  </a:lnTo>
                  <a:lnTo>
                    <a:pt x="34" y="839"/>
                  </a:lnTo>
                  <a:lnTo>
                    <a:pt x="46" y="859"/>
                  </a:lnTo>
                  <a:lnTo>
                    <a:pt x="48" y="863"/>
                  </a:lnTo>
                  <a:lnTo>
                    <a:pt x="48" y="865"/>
                  </a:lnTo>
                  <a:lnTo>
                    <a:pt x="50" y="866"/>
                  </a:lnTo>
                  <a:lnTo>
                    <a:pt x="50" y="868"/>
                  </a:lnTo>
                  <a:lnTo>
                    <a:pt x="52" y="870"/>
                  </a:lnTo>
                  <a:lnTo>
                    <a:pt x="54" y="870"/>
                  </a:lnTo>
                  <a:lnTo>
                    <a:pt x="54" y="872"/>
                  </a:lnTo>
                  <a:lnTo>
                    <a:pt x="56" y="874"/>
                  </a:lnTo>
                  <a:lnTo>
                    <a:pt x="61" y="881"/>
                  </a:lnTo>
                  <a:lnTo>
                    <a:pt x="63" y="891"/>
                  </a:lnTo>
                  <a:lnTo>
                    <a:pt x="65" y="900"/>
                  </a:lnTo>
                  <a:lnTo>
                    <a:pt x="65" y="909"/>
                  </a:lnTo>
                  <a:lnTo>
                    <a:pt x="63" y="918"/>
                  </a:lnTo>
                  <a:lnTo>
                    <a:pt x="61" y="928"/>
                  </a:lnTo>
                  <a:lnTo>
                    <a:pt x="60" y="937"/>
                  </a:lnTo>
                  <a:lnTo>
                    <a:pt x="60" y="946"/>
                  </a:lnTo>
                  <a:lnTo>
                    <a:pt x="60" y="946"/>
                  </a:lnTo>
                  <a:lnTo>
                    <a:pt x="60" y="948"/>
                  </a:lnTo>
                  <a:lnTo>
                    <a:pt x="58" y="948"/>
                  </a:lnTo>
                  <a:lnTo>
                    <a:pt x="58" y="948"/>
                  </a:lnTo>
                  <a:lnTo>
                    <a:pt x="58" y="948"/>
                  </a:lnTo>
                  <a:lnTo>
                    <a:pt x="58" y="950"/>
                  </a:lnTo>
                  <a:lnTo>
                    <a:pt x="58" y="950"/>
                  </a:lnTo>
                  <a:lnTo>
                    <a:pt x="58" y="950"/>
                  </a:lnTo>
                  <a:lnTo>
                    <a:pt x="60" y="950"/>
                  </a:lnTo>
                  <a:lnTo>
                    <a:pt x="60" y="950"/>
                  </a:lnTo>
                  <a:lnTo>
                    <a:pt x="60" y="950"/>
                  </a:lnTo>
                  <a:lnTo>
                    <a:pt x="137" y="952"/>
                  </a:lnTo>
                  <a:lnTo>
                    <a:pt x="155" y="963"/>
                  </a:lnTo>
                  <a:lnTo>
                    <a:pt x="170" y="972"/>
                  </a:lnTo>
                  <a:lnTo>
                    <a:pt x="188" y="981"/>
                  </a:lnTo>
                  <a:lnTo>
                    <a:pt x="206" y="989"/>
                  </a:lnTo>
                  <a:lnTo>
                    <a:pt x="224" y="996"/>
                  </a:lnTo>
                  <a:lnTo>
                    <a:pt x="242" y="1002"/>
                  </a:lnTo>
                  <a:lnTo>
                    <a:pt x="259" y="1005"/>
                  </a:lnTo>
                  <a:lnTo>
                    <a:pt x="279" y="1007"/>
                  </a:lnTo>
                  <a:lnTo>
                    <a:pt x="303" y="1011"/>
                  </a:lnTo>
                  <a:lnTo>
                    <a:pt x="327" y="1011"/>
                  </a:lnTo>
                  <a:lnTo>
                    <a:pt x="350" y="1013"/>
                  </a:lnTo>
                  <a:lnTo>
                    <a:pt x="372" y="1011"/>
                  </a:lnTo>
                  <a:lnTo>
                    <a:pt x="396" y="1009"/>
                  </a:lnTo>
                  <a:lnTo>
                    <a:pt x="420" y="1005"/>
                  </a:lnTo>
                  <a:lnTo>
                    <a:pt x="442" y="1002"/>
                  </a:lnTo>
                  <a:lnTo>
                    <a:pt x="463" y="994"/>
                  </a:lnTo>
                  <a:lnTo>
                    <a:pt x="469" y="991"/>
                  </a:lnTo>
                  <a:lnTo>
                    <a:pt x="475" y="989"/>
                  </a:lnTo>
                  <a:lnTo>
                    <a:pt x="483" y="987"/>
                  </a:lnTo>
                  <a:lnTo>
                    <a:pt x="489" y="983"/>
                  </a:lnTo>
                  <a:lnTo>
                    <a:pt x="495" y="981"/>
                  </a:lnTo>
                  <a:lnTo>
                    <a:pt x="501" y="978"/>
                  </a:lnTo>
                  <a:lnTo>
                    <a:pt x="507" y="976"/>
                  </a:lnTo>
                  <a:lnTo>
                    <a:pt x="515" y="974"/>
                  </a:lnTo>
                  <a:lnTo>
                    <a:pt x="509" y="1013"/>
                  </a:lnTo>
                  <a:lnTo>
                    <a:pt x="523" y="1000"/>
                  </a:lnTo>
                  <a:lnTo>
                    <a:pt x="539" y="989"/>
                  </a:lnTo>
                  <a:lnTo>
                    <a:pt x="552" y="976"/>
                  </a:lnTo>
                  <a:lnTo>
                    <a:pt x="566" y="961"/>
                  </a:lnTo>
                  <a:lnTo>
                    <a:pt x="580" y="948"/>
                  </a:lnTo>
                  <a:lnTo>
                    <a:pt x="594" y="933"/>
                  </a:lnTo>
                  <a:lnTo>
                    <a:pt x="608" y="920"/>
                  </a:lnTo>
                  <a:lnTo>
                    <a:pt x="622" y="907"/>
                  </a:lnTo>
                  <a:lnTo>
                    <a:pt x="628" y="903"/>
                  </a:lnTo>
                  <a:lnTo>
                    <a:pt x="632" y="898"/>
                  </a:lnTo>
                  <a:lnTo>
                    <a:pt x="636" y="894"/>
                  </a:lnTo>
                  <a:lnTo>
                    <a:pt x="641" y="889"/>
                  </a:lnTo>
                  <a:lnTo>
                    <a:pt x="645" y="885"/>
                  </a:lnTo>
                  <a:lnTo>
                    <a:pt x="651" y="879"/>
                  </a:lnTo>
                  <a:lnTo>
                    <a:pt x="655" y="876"/>
                  </a:lnTo>
                  <a:lnTo>
                    <a:pt x="661" y="870"/>
                  </a:lnTo>
                  <a:lnTo>
                    <a:pt x="661" y="870"/>
                  </a:lnTo>
                  <a:lnTo>
                    <a:pt x="661" y="870"/>
                  </a:lnTo>
                  <a:lnTo>
                    <a:pt x="661" y="870"/>
                  </a:lnTo>
                  <a:lnTo>
                    <a:pt x="663" y="870"/>
                  </a:lnTo>
                  <a:lnTo>
                    <a:pt x="663" y="870"/>
                  </a:lnTo>
                  <a:lnTo>
                    <a:pt x="663" y="870"/>
                  </a:lnTo>
                  <a:lnTo>
                    <a:pt x="661" y="870"/>
                  </a:lnTo>
                  <a:lnTo>
                    <a:pt x="661" y="868"/>
                  </a:lnTo>
                  <a:lnTo>
                    <a:pt x="455" y="898"/>
                  </a:lnTo>
                  <a:lnTo>
                    <a:pt x="493" y="920"/>
                  </a:lnTo>
                  <a:lnTo>
                    <a:pt x="491" y="922"/>
                  </a:lnTo>
                  <a:lnTo>
                    <a:pt x="489" y="922"/>
                  </a:lnTo>
                  <a:lnTo>
                    <a:pt x="485" y="924"/>
                  </a:lnTo>
                  <a:lnTo>
                    <a:pt x="483" y="926"/>
                  </a:lnTo>
                  <a:lnTo>
                    <a:pt x="481" y="926"/>
                  </a:lnTo>
                  <a:lnTo>
                    <a:pt x="477" y="928"/>
                  </a:lnTo>
                  <a:lnTo>
                    <a:pt x="475" y="929"/>
                  </a:lnTo>
                  <a:lnTo>
                    <a:pt x="471" y="929"/>
                  </a:lnTo>
                  <a:lnTo>
                    <a:pt x="459" y="935"/>
                  </a:lnTo>
                  <a:lnTo>
                    <a:pt x="447" y="937"/>
                  </a:lnTo>
                  <a:lnTo>
                    <a:pt x="436" y="941"/>
                  </a:lnTo>
                  <a:lnTo>
                    <a:pt x="424" y="944"/>
                  </a:lnTo>
                  <a:lnTo>
                    <a:pt x="412" y="946"/>
                  </a:lnTo>
                  <a:lnTo>
                    <a:pt x="400" y="948"/>
                  </a:lnTo>
                  <a:lnTo>
                    <a:pt x="386" y="950"/>
                  </a:lnTo>
                  <a:lnTo>
                    <a:pt x="374" y="950"/>
                  </a:lnTo>
                  <a:lnTo>
                    <a:pt x="366" y="952"/>
                  </a:lnTo>
                  <a:lnTo>
                    <a:pt x="358" y="952"/>
                  </a:lnTo>
                  <a:lnTo>
                    <a:pt x="352" y="952"/>
                  </a:lnTo>
                  <a:lnTo>
                    <a:pt x="345" y="950"/>
                  </a:lnTo>
                  <a:lnTo>
                    <a:pt x="337" y="950"/>
                  </a:lnTo>
                  <a:lnTo>
                    <a:pt x="331" y="950"/>
                  </a:lnTo>
                  <a:lnTo>
                    <a:pt x="325" y="948"/>
                  </a:lnTo>
                  <a:lnTo>
                    <a:pt x="317" y="948"/>
                  </a:lnTo>
                  <a:lnTo>
                    <a:pt x="313" y="946"/>
                  </a:lnTo>
                  <a:lnTo>
                    <a:pt x="307" y="944"/>
                  </a:lnTo>
                  <a:lnTo>
                    <a:pt x="301" y="944"/>
                  </a:lnTo>
                  <a:lnTo>
                    <a:pt x="297" y="942"/>
                  </a:lnTo>
                  <a:lnTo>
                    <a:pt x="291" y="941"/>
                  </a:lnTo>
                  <a:lnTo>
                    <a:pt x="287" y="941"/>
                  </a:lnTo>
                  <a:lnTo>
                    <a:pt x="281" y="939"/>
                  </a:lnTo>
                  <a:lnTo>
                    <a:pt x="277" y="937"/>
                  </a:lnTo>
                  <a:lnTo>
                    <a:pt x="281" y="933"/>
                  </a:lnTo>
                  <a:lnTo>
                    <a:pt x="283" y="929"/>
                  </a:lnTo>
                  <a:lnTo>
                    <a:pt x="287" y="928"/>
                  </a:lnTo>
                  <a:lnTo>
                    <a:pt x="289" y="924"/>
                  </a:lnTo>
                  <a:lnTo>
                    <a:pt x="293" y="920"/>
                  </a:lnTo>
                  <a:lnTo>
                    <a:pt x="295" y="916"/>
                  </a:lnTo>
                  <a:lnTo>
                    <a:pt x="297" y="911"/>
                  </a:lnTo>
                  <a:lnTo>
                    <a:pt x="297" y="907"/>
                  </a:lnTo>
                  <a:lnTo>
                    <a:pt x="299" y="902"/>
                  </a:lnTo>
                  <a:lnTo>
                    <a:pt x="299" y="896"/>
                  </a:lnTo>
                  <a:lnTo>
                    <a:pt x="299" y="891"/>
                  </a:lnTo>
                  <a:lnTo>
                    <a:pt x="299" y="885"/>
                  </a:lnTo>
                  <a:lnTo>
                    <a:pt x="297" y="879"/>
                  </a:lnTo>
                  <a:lnTo>
                    <a:pt x="295" y="876"/>
                  </a:lnTo>
                  <a:lnTo>
                    <a:pt x="293" y="870"/>
                  </a:lnTo>
                  <a:lnTo>
                    <a:pt x="289" y="866"/>
                  </a:lnTo>
                  <a:lnTo>
                    <a:pt x="293" y="861"/>
                  </a:lnTo>
                  <a:lnTo>
                    <a:pt x="297" y="857"/>
                  </a:lnTo>
                  <a:lnTo>
                    <a:pt x="299" y="852"/>
                  </a:lnTo>
                  <a:lnTo>
                    <a:pt x="303" y="844"/>
                  </a:lnTo>
                  <a:lnTo>
                    <a:pt x="305" y="839"/>
                  </a:lnTo>
                  <a:lnTo>
                    <a:pt x="305" y="833"/>
                  </a:lnTo>
                  <a:lnTo>
                    <a:pt x="305" y="826"/>
                  </a:lnTo>
                  <a:lnTo>
                    <a:pt x="305" y="818"/>
                  </a:lnTo>
                  <a:lnTo>
                    <a:pt x="303" y="813"/>
                  </a:lnTo>
                  <a:lnTo>
                    <a:pt x="303" y="807"/>
                  </a:lnTo>
                  <a:lnTo>
                    <a:pt x="303" y="800"/>
                  </a:lnTo>
                  <a:lnTo>
                    <a:pt x="303" y="794"/>
                  </a:lnTo>
                  <a:lnTo>
                    <a:pt x="305" y="789"/>
                  </a:lnTo>
                  <a:lnTo>
                    <a:pt x="305" y="783"/>
                  </a:lnTo>
                  <a:lnTo>
                    <a:pt x="305" y="778"/>
                  </a:lnTo>
                  <a:lnTo>
                    <a:pt x="303" y="772"/>
                  </a:lnTo>
                  <a:lnTo>
                    <a:pt x="315" y="757"/>
                  </a:lnTo>
                  <a:lnTo>
                    <a:pt x="329" y="744"/>
                  </a:lnTo>
                  <a:lnTo>
                    <a:pt x="341" y="729"/>
                  </a:lnTo>
                  <a:lnTo>
                    <a:pt x="354" y="716"/>
                  </a:lnTo>
                  <a:lnTo>
                    <a:pt x="368" y="704"/>
                  </a:lnTo>
                  <a:lnTo>
                    <a:pt x="380" y="691"/>
                  </a:lnTo>
                  <a:lnTo>
                    <a:pt x="394" y="676"/>
                  </a:lnTo>
                  <a:lnTo>
                    <a:pt x="406" y="663"/>
                  </a:lnTo>
                  <a:lnTo>
                    <a:pt x="414" y="655"/>
                  </a:lnTo>
                  <a:lnTo>
                    <a:pt x="420" y="648"/>
                  </a:lnTo>
                  <a:lnTo>
                    <a:pt x="428" y="642"/>
                  </a:lnTo>
                  <a:lnTo>
                    <a:pt x="434" y="635"/>
                  </a:lnTo>
                  <a:lnTo>
                    <a:pt x="442" y="628"/>
                  </a:lnTo>
                  <a:lnTo>
                    <a:pt x="447" y="622"/>
                  </a:lnTo>
                  <a:lnTo>
                    <a:pt x="453" y="615"/>
                  </a:lnTo>
                  <a:lnTo>
                    <a:pt x="461" y="607"/>
                  </a:lnTo>
                  <a:lnTo>
                    <a:pt x="493" y="574"/>
                  </a:lnTo>
                  <a:lnTo>
                    <a:pt x="499" y="578"/>
                  </a:lnTo>
                  <a:lnTo>
                    <a:pt x="507" y="581"/>
                  </a:lnTo>
                  <a:lnTo>
                    <a:pt x="515" y="583"/>
                  </a:lnTo>
                  <a:lnTo>
                    <a:pt x="523" y="585"/>
                  </a:lnTo>
                  <a:lnTo>
                    <a:pt x="533" y="585"/>
                  </a:lnTo>
                  <a:lnTo>
                    <a:pt x="541" y="585"/>
                  </a:lnTo>
                  <a:lnTo>
                    <a:pt x="550" y="583"/>
                  </a:lnTo>
                  <a:lnTo>
                    <a:pt x="558" y="581"/>
                  </a:lnTo>
                  <a:lnTo>
                    <a:pt x="560" y="579"/>
                  </a:lnTo>
                  <a:lnTo>
                    <a:pt x="564" y="578"/>
                  </a:lnTo>
                  <a:lnTo>
                    <a:pt x="564" y="576"/>
                  </a:lnTo>
                  <a:lnTo>
                    <a:pt x="566" y="576"/>
                  </a:lnTo>
                  <a:lnTo>
                    <a:pt x="568" y="574"/>
                  </a:lnTo>
                  <a:lnTo>
                    <a:pt x="570" y="572"/>
                  </a:lnTo>
                  <a:lnTo>
                    <a:pt x="572" y="570"/>
                  </a:lnTo>
                  <a:lnTo>
                    <a:pt x="574" y="568"/>
                  </a:lnTo>
                  <a:lnTo>
                    <a:pt x="586" y="576"/>
                  </a:lnTo>
                  <a:lnTo>
                    <a:pt x="600" y="587"/>
                  </a:lnTo>
                  <a:lnTo>
                    <a:pt x="612" y="596"/>
                  </a:lnTo>
                  <a:lnTo>
                    <a:pt x="624" y="607"/>
                  </a:lnTo>
                  <a:lnTo>
                    <a:pt x="634" y="620"/>
                  </a:lnTo>
                  <a:lnTo>
                    <a:pt x="645" y="631"/>
                  </a:lnTo>
                  <a:lnTo>
                    <a:pt x="657" y="642"/>
                  </a:lnTo>
                  <a:lnTo>
                    <a:pt x="671" y="652"/>
                  </a:lnTo>
                  <a:lnTo>
                    <a:pt x="717" y="609"/>
                  </a:lnTo>
                  <a:lnTo>
                    <a:pt x="655" y="546"/>
                  </a:lnTo>
                  <a:lnTo>
                    <a:pt x="657" y="542"/>
                  </a:lnTo>
                  <a:lnTo>
                    <a:pt x="661" y="539"/>
                  </a:lnTo>
                  <a:lnTo>
                    <a:pt x="665" y="537"/>
                  </a:lnTo>
                  <a:lnTo>
                    <a:pt x="669" y="531"/>
                  </a:lnTo>
                  <a:lnTo>
                    <a:pt x="671" y="528"/>
                  </a:lnTo>
                  <a:lnTo>
                    <a:pt x="675" y="524"/>
                  </a:lnTo>
                  <a:lnTo>
                    <a:pt x="675" y="518"/>
                  </a:lnTo>
                  <a:lnTo>
                    <a:pt x="677" y="513"/>
                  </a:lnTo>
                  <a:lnTo>
                    <a:pt x="689" y="505"/>
                  </a:lnTo>
                  <a:lnTo>
                    <a:pt x="695" y="502"/>
                  </a:lnTo>
                  <a:lnTo>
                    <a:pt x="699" y="494"/>
                  </a:lnTo>
                  <a:lnTo>
                    <a:pt x="701" y="487"/>
                  </a:lnTo>
                  <a:lnTo>
                    <a:pt x="703" y="480"/>
                  </a:lnTo>
                  <a:lnTo>
                    <a:pt x="705" y="474"/>
                  </a:lnTo>
                  <a:lnTo>
                    <a:pt x="707" y="467"/>
                  </a:lnTo>
                  <a:lnTo>
                    <a:pt x="709" y="459"/>
                  </a:lnTo>
                  <a:lnTo>
                    <a:pt x="713" y="454"/>
                  </a:lnTo>
                  <a:lnTo>
                    <a:pt x="717" y="448"/>
                  </a:lnTo>
                  <a:lnTo>
                    <a:pt x="719" y="442"/>
                  </a:lnTo>
                  <a:lnTo>
                    <a:pt x="719" y="437"/>
                  </a:lnTo>
                  <a:lnTo>
                    <a:pt x="721" y="431"/>
                  </a:lnTo>
                  <a:lnTo>
                    <a:pt x="721" y="426"/>
                  </a:lnTo>
                  <a:lnTo>
                    <a:pt x="721" y="418"/>
                  </a:lnTo>
                  <a:lnTo>
                    <a:pt x="721" y="413"/>
                  </a:lnTo>
                  <a:lnTo>
                    <a:pt x="721" y="407"/>
                  </a:lnTo>
                  <a:lnTo>
                    <a:pt x="721" y="405"/>
                  </a:lnTo>
                  <a:lnTo>
                    <a:pt x="719" y="404"/>
                  </a:lnTo>
                  <a:lnTo>
                    <a:pt x="719" y="402"/>
                  </a:lnTo>
                  <a:lnTo>
                    <a:pt x="719" y="400"/>
                  </a:lnTo>
                  <a:lnTo>
                    <a:pt x="719" y="398"/>
                  </a:lnTo>
                  <a:lnTo>
                    <a:pt x="719" y="396"/>
                  </a:lnTo>
                  <a:lnTo>
                    <a:pt x="719" y="394"/>
                  </a:lnTo>
                  <a:lnTo>
                    <a:pt x="719" y="392"/>
                  </a:lnTo>
                  <a:lnTo>
                    <a:pt x="723" y="389"/>
                  </a:lnTo>
                  <a:lnTo>
                    <a:pt x="727" y="383"/>
                  </a:lnTo>
                  <a:lnTo>
                    <a:pt x="731" y="378"/>
                  </a:lnTo>
                  <a:lnTo>
                    <a:pt x="733" y="372"/>
                  </a:lnTo>
                  <a:lnTo>
                    <a:pt x="735" y="367"/>
                  </a:lnTo>
                  <a:lnTo>
                    <a:pt x="736" y="361"/>
                  </a:lnTo>
                  <a:lnTo>
                    <a:pt x="736" y="354"/>
                  </a:lnTo>
                  <a:lnTo>
                    <a:pt x="736" y="348"/>
                  </a:lnTo>
                  <a:lnTo>
                    <a:pt x="736" y="339"/>
                  </a:lnTo>
                  <a:lnTo>
                    <a:pt x="735" y="330"/>
                  </a:lnTo>
                  <a:lnTo>
                    <a:pt x="731" y="322"/>
                  </a:lnTo>
                  <a:lnTo>
                    <a:pt x="727" y="313"/>
                  </a:lnTo>
                  <a:lnTo>
                    <a:pt x="721" y="307"/>
                  </a:lnTo>
                  <a:lnTo>
                    <a:pt x="715" y="300"/>
                  </a:lnTo>
                  <a:lnTo>
                    <a:pt x="709" y="294"/>
                  </a:lnTo>
                  <a:lnTo>
                    <a:pt x="701" y="291"/>
                  </a:lnTo>
                  <a:lnTo>
                    <a:pt x="699" y="289"/>
                  </a:lnTo>
                  <a:lnTo>
                    <a:pt x="695" y="287"/>
                  </a:lnTo>
                  <a:lnTo>
                    <a:pt x="693" y="287"/>
                  </a:lnTo>
                  <a:lnTo>
                    <a:pt x="691" y="285"/>
                  </a:lnTo>
                  <a:lnTo>
                    <a:pt x="687" y="285"/>
                  </a:lnTo>
                  <a:lnTo>
                    <a:pt x="685" y="285"/>
                  </a:lnTo>
                  <a:lnTo>
                    <a:pt x="683" y="283"/>
                  </a:lnTo>
                  <a:lnTo>
                    <a:pt x="679" y="283"/>
                  </a:lnTo>
                  <a:lnTo>
                    <a:pt x="677" y="265"/>
                  </a:lnTo>
                  <a:lnTo>
                    <a:pt x="693" y="252"/>
                  </a:lnTo>
                  <a:lnTo>
                    <a:pt x="699" y="239"/>
                  </a:lnTo>
                  <a:lnTo>
                    <a:pt x="703" y="237"/>
                  </a:lnTo>
                  <a:lnTo>
                    <a:pt x="709" y="235"/>
                  </a:lnTo>
                  <a:lnTo>
                    <a:pt x="713" y="233"/>
                  </a:lnTo>
                  <a:lnTo>
                    <a:pt x="719" y="231"/>
                  </a:lnTo>
                  <a:lnTo>
                    <a:pt x="723" y="230"/>
                  </a:lnTo>
                  <a:lnTo>
                    <a:pt x="727" y="226"/>
                  </a:lnTo>
                  <a:lnTo>
                    <a:pt x="729" y="222"/>
                  </a:lnTo>
                  <a:lnTo>
                    <a:pt x="731" y="217"/>
                  </a:lnTo>
                  <a:lnTo>
                    <a:pt x="736" y="218"/>
                  </a:lnTo>
                  <a:lnTo>
                    <a:pt x="740" y="220"/>
                  </a:lnTo>
                  <a:lnTo>
                    <a:pt x="744" y="220"/>
                  </a:lnTo>
                  <a:lnTo>
                    <a:pt x="750" y="220"/>
                  </a:lnTo>
                  <a:lnTo>
                    <a:pt x="754" y="220"/>
                  </a:lnTo>
                  <a:lnTo>
                    <a:pt x="760" y="220"/>
                  </a:lnTo>
                  <a:lnTo>
                    <a:pt x="764" y="218"/>
                  </a:lnTo>
                  <a:lnTo>
                    <a:pt x="768" y="215"/>
                  </a:lnTo>
                  <a:lnTo>
                    <a:pt x="770" y="215"/>
                  </a:lnTo>
                  <a:lnTo>
                    <a:pt x="770" y="213"/>
                  </a:lnTo>
                  <a:lnTo>
                    <a:pt x="772" y="213"/>
                  </a:lnTo>
                  <a:lnTo>
                    <a:pt x="772" y="211"/>
                  </a:lnTo>
                  <a:lnTo>
                    <a:pt x="772" y="211"/>
                  </a:lnTo>
                  <a:lnTo>
                    <a:pt x="774" y="209"/>
                  </a:lnTo>
                  <a:lnTo>
                    <a:pt x="774" y="209"/>
                  </a:lnTo>
                  <a:lnTo>
                    <a:pt x="776" y="209"/>
                  </a:lnTo>
                  <a:lnTo>
                    <a:pt x="776" y="207"/>
                  </a:lnTo>
                  <a:lnTo>
                    <a:pt x="776" y="207"/>
                  </a:lnTo>
                  <a:lnTo>
                    <a:pt x="778" y="205"/>
                  </a:lnTo>
                  <a:lnTo>
                    <a:pt x="778" y="205"/>
                  </a:lnTo>
                  <a:lnTo>
                    <a:pt x="778" y="204"/>
                  </a:lnTo>
                  <a:lnTo>
                    <a:pt x="778" y="202"/>
                  </a:lnTo>
                  <a:lnTo>
                    <a:pt x="780" y="202"/>
                  </a:lnTo>
                  <a:lnTo>
                    <a:pt x="782" y="200"/>
                  </a:lnTo>
                  <a:lnTo>
                    <a:pt x="786" y="202"/>
                  </a:lnTo>
                  <a:lnTo>
                    <a:pt x="790" y="204"/>
                  </a:lnTo>
                  <a:lnTo>
                    <a:pt x="796" y="205"/>
                  </a:lnTo>
                  <a:lnTo>
                    <a:pt x="800" y="205"/>
                  </a:lnTo>
                  <a:lnTo>
                    <a:pt x="806" y="205"/>
                  </a:lnTo>
                  <a:lnTo>
                    <a:pt x="810" y="204"/>
                  </a:lnTo>
                  <a:lnTo>
                    <a:pt x="816" y="204"/>
                  </a:lnTo>
                  <a:lnTo>
                    <a:pt x="820" y="202"/>
                  </a:lnTo>
                  <a:lnTo>
                    <a:pt x="822" y="200"/>
                  </a:lnTo>
                  <a:lnTo>
                    <a:pt x="824" y="198"/>
                  </a:lnTo>
                  <a:lnTo>
                    <a:pt x="826" y="196"/>
                  </a:lnTo>
                  <a:lnTo>
                    <a:pt x="826" y="194"/>
                  </a:lnTo>
                  <a:lnTo>
                    <a:pt x="828" y="194"/>
                  </a:lnTo>
                  <a:lnTo>
                    <a:pt x="830" y="193"/>
                  </a:lnTo>
                  <a:lnTo>
                    <a:pt x="831" y="193"/>
                  </a:lnTo>
                  <a:lnTo>
                    <a:pt x="833" y="193"/>
                  </a:lnTo>
                  <a:lnTo>
                    <a:pt x="841" y="198"/>
                  </a:lnTo>
                  <a:lnTo>
                    <a:pt x="845" y="200"/>
                  </a:lnTo>
                  <a:lnTo>
                    <a:pt x="851" y="200"/>
                  </a:lnTo>
                  <a:lnTo>
                    <a:pt x="857" y="202"/>
                  </a:lnTo>
                  <a:lnTo>
                    <a:pt x="863" y="200"/>
                  </a:lnTo>
                  <a:lnTo>
                    <a:pt x="869" y="200"/>
                  </a:lnTo>
                  <a:lnTo>
                    <a:pt x="873" y="198"/>
                  </a:lnTo>
                  <a:lnTo>
                    <a:pt x="879" y="194"/>
                  </a:lnTo>
                  <a:lnTo>
                    <a:pt x="883" y="191"/>
                  </a:lnTo>
                  <a:lnTo>
                    <a:pt x="885" y="189"/>
                  </a:lnTo>
                  <a:lnTo>
                    <a:pt x="885" y="189"/>
                  </a:lnTo>
                  <a:lnTo>
                    <a:pt x="885" y="189"/>
                  </a:lnTo>
                  <a:lnTo>
                    <a:pt x="885" y="187"/>
                  </a:lnTo>
                  <a:lnTo>
                    <a:pt x="887" y="187"/>
                  </a:lnTo>
                  <a:lnTo>
                    <a:pt x="887" y="187"/>
                  </a:lnTo>
                  <a:lnTo>
                    <a:pt x="887" y="185"/>
                  </a:lnTo>
                  <a:lnTo>
                    <a:pt x="889" y="185"/>
                  </a:lnTo>
                  <a:lnTo>
                    <a:pt x="893" y="187"/>
                  </a:lnTo>
                  <a:lnTo>
                    <a:pt x="897" y="191"/>
                  </a:lnTo>
                  <a:lnTo>
                    <a:pt x="903" y="193"/>
                  </a:lnTo>
                  <a:lnTo>
                    <a:pt x="909" y="193"/>
                  </a:lnTo>
                  <a:lnTo>
                    <a:pt x="915" y="194"/>
                  </a:lnTo>
                  <a:lnTo>
                    <a:pt x="921" y="194"/>
                  </a:lnTo>
                  <a:lnTo>
                    <a:pt x="927" y="193"/>
                  </a:lnTo>
                  <a:lnTo>
                    <a:pt x="932" y="191"/>
                  </a:lnTo>
                  <a:lnTo>
                    <a:pt x="934" y="189"/>
                  </a:lnTo>
                  <a:lnTo>
                    <a:pt x="934" y="189"/>
                  </a:lnTo>
                  <a:lnTo>
                    <a:pt x="936" y="187"/>
                  </a:lnTo>
                  <a:lnTo>
                    <a:pt x="936" y="187"/>
                  </a:lnTo>
                  <a:lnTo>
                    <a:pt x="938" y="187"/>
                  </a:lnTo>
                  <a:lnTo>
                    <a:pt x="938" y="187"/>
                  </a:lnTo>
                  <a:lnTo>
                    <a:pt x="940" y="187"/>
                  </a:lnTo>
                  <a:lnTo>
                    <a:pt x="940" y="187"/>
                  </a:lnTo>
                  <a:lnTo>
                    <a:pt x="946" y="191"/>
                  </a:lnTo>
                  <a:lnTo>
                    <a:pt x="952" y="194"/>
                  </a:lnTo>
                  <a:lnTo>
                    <a:pt x="958" y="198"/>
                  </a:lnTo>
                  <a:lnTo>
                    <a:pt x="964" y="200"/>
                  </a:lnTo>
                  <a:lnTo>
                    <a:pt x="970" y="202"/>
                  </a:lnTo>
                  <a:lnTo>
                    <a:pt x="978" y="204"/>
                  </a:lnTo>
                  <a:lnTo>
                    <a:pt x="986" y="204"/>
                  </a:lnTo>
                  <a:lnTo>
                    <a:pt x="994" y="202"/>
                  </a:lnTo>
                  <a:lnTo>
                    <a:pt x="996" y="204"/>
                  </a:lnTo>
                  <a:lnTo>
                    <a:pt x="998" y="205"/>
                  </a:lnTo>
                  <a:lnTo>
                    <a:pt x="1002" y="207"/>
                  </a:lnTo>
                  <a:lnTo>
                    <a:pt x="1006" y="207"/>
                  </a:lnTo>
                  <a:lnTo>
                    <a:pt x="1010" y="209"/>
                  </a:lnTo>
                  <a:lnTo>
                    <a:pt x="1014" y="209"/>
                  </a:lnTo>
                  <a:lnTo>
                    <a:pt x="1018" y="209"/>
                  </a:lnTo>
                  <a:lnTo>
                    <a:pt x="1022" y="207"/>
                  </a:lnTo>
                  <a:lnTo>
                    <a:pt x="1027" y="205"/>
                  </a:lnTo>
                  <a:lnTo>
                    <a:pt x="1033" y="204"/>
                  </a:lnTo>
                  <a:lnTo>
                    <a:pt x="1039" y="202"/>
                  </a:lnTo>
                  <a:lnTo>
                    <a:pt x="1043" y="198"/>
                  </a:lnTo>
                  <a:lnTo>
                    <a:pt x="1047" y="194"/>
                  </a:lnTo>
                  <a:lnTo>
                    <a:pt x="1051" y="191"/>
                  </a:lnTo>
                  <a:lnTo>
                    <a:pt x="1055" y="187"/>
                  </a:lnTo>
                  <a:lnTo>
                    <a:pt x="1057" y="183"/>
                  </a:lnTo>
                  <a:lnTo>
                    <a:pt x="1061" y="183"/>
                  </a:lnTo>
                  <a:lnTo>
                    <a:pt x="1065" y="181"/>
                  </a:lnTo>
                  <a:lnTo>
                    <a:pt x="1069" y="181"/>
                  </a:lnTo>
                  <a:lnTo>
                    <a:pt x="1073" y="180"/>
                  </a:lnTo>
                  <a:lnTo>
                    <a:pt x="1077" y="178"/>
                  </a:lnTo>
                  <a:lnTo>
                    <a:pt x="1079" y="174"/>
                  </a:lnTo>
                  <a:lnTo>
                    <a:pt x="1083" y="172"/>
                  </a:lnTo>
                  <a:lnTo>
                    <a:pt x="1085" y="168"/>
                  </a:lnTo>
                  <a:lnTo>
                    <a:pt x="1087" y="165"/>
                  </a:lnTo>
                  <a:lnTo>
                    <a:pt x="1089" y="161"/>
                  </a:lnTo>
                  <a:lnTo>
                    <a:pt x="1091" y="157"/>
                  </a:lnTo>
                  <a:lnTo>
                    <a:pt x="1093" y="155"/>
                  </a:lnTo>
                  <a:lnTo>
                    <a:pt x="1097" y="152"/>
                  </a:lnTo>
                  <a:lnTo>
                    <a:pt x="1101" y="150"/>
                  </a:lnTo>
                  <a:lnTo>
                    <a:pt x="1105" y="148"/>
                  </a:lnTo>
                  <a:lnTo>
                    <a:pt x="1109" y="148"/>
                  </a:lnTo>
                  <a:lnTo>
                    <a:pt x="1122" y="128"/>
                  </a:lnTo>
                  <a:lnTo>
                    <a:pt x="1124" y="128"/>
                  </a:lnTo>
                  <a:lnTo>
                    <a:pt x="1124" y="130"/>
                  </a:lnTo>
                  <a:lnTo>
                    <a:pt x="1126" y="131"/>
                  </a:lnTo>
                  <a:lnTo>
                    <a:pt x="1126" y="131"/>
                  </a:lnTo>
                  <a:lnTo>
                    <a:pt x="1126" y="133"/>
                  </a:lnTo>
                  <a:lnTo>
                    <a:pt x="1126" y="135"/>
                  </a:lnTo>
                  <a:lnTo>
                    <a:pt x="1126" y="135"/>
                  </a:lnTo>
                  <a:lnTo>
                    <a:pt x="1126" y="137"/>
                  </a:lnTo>
                  <a:lnTo>
                    <a:pt x="1124" y="143"/>
                  </a:lnTo>
                  <a:lnTo>
                    <a:pt x="1122" y="148"/>
                  </a:lnTo>
                  <a:lnTo>
                    <a:pt x="1120" y="152"/>
                  </a:lnTo>
                  <a:lnTo>
                    <a:pt x="1122" y="157"/>
                  </a:lnTo>
                  <a:lnTo>
                    <a:pt x="1122" y="163"/>
                  </a:lnTo>
                  <a:lnTo>
                    <a:pt x="1124" y="168"/>
                  </a:lnTo>
                  <a:lnTo>
                    <a:pt x="1126" y="174"/>
                  </a:lnTo>
                  <a:lnTo>
                    <a:pt x="1128" y="178"/>
                  </a:lnTo>
                  <a:lnTo>
                    <a:pt x="1130" y="181"/>
                  </a:lnTo>
                  <a:lnTo>
                    <a:pt x="1132" y="183"/>
                  </a:lnTo>
                  <a:lnTo>
                    <a:pt x="1134" y="185"/>
                  </a:lnTo>
                  <a:lnTo>
                    <a:pt x="1136" y="187"/>
                  </a:lnTo>
                  <a:lnTo>
                    <a:pt x="1138" y="189"/>
                  </a:lnTo>
                  <a:lnTo>
                    <a:pt x="1140" y="191"/>
                  </a:lnTo>
                  <a:lnTo>
                    <a:pt x="1142" y="193"/>
                  </a:lnTo>
                  <a:lnTo>
                    <a:pt x="1144" y="194"/>
                  </a:lnTo>
                  <a:lnTo>
                    <a:pt x="1144" y="200"/>
                  </a:lnTo>
                  <a:lnTo>
                    <a:pt x="1144" y="204"/>
                  </a:lnTo>
                  <a:lnTo>
                    <a:pt x="1146" y="209"/>
                  </a:lnTo>
                  <a:lnTo>
                    <a:pt x="1146" y="213"/>
                  </a:lnTo>
                  <a:lnTo>
                    <a:pt x="1148" y="218"/>
                  </a:lnTo>
                  <a:lnTo>
                    <a:pt x="1150" y="222"/>
                  </a:lnTo>
                  <a:lnTo>
                    <a:pt x="1154" y="226"/>
                  </a:lnTo>
                  <a:lnTo>
                    <a:pt x="1158" y="228"/>
                  </a:lnTo>
                  <a:lnTo>
                    <a:pt x="1162" y="233"/>
                  </a:lnTo>
                  <a:lnTo>
                    <a:pt x="1168" y="235"/>
                  </a:lnTo>
                  <a:lnTo>
                    <a:pt x="1174" y="237"/>
                  </a:lnTo>
                  <a:lnTo>
                    <a:pt x="1180" y="239"/>
                  </a:lnTo>
                  <a:lnTo>
                    <a:pt x="1188" y="241"/>
                  </a:lnTo>
                  <a:lnTo>
                    <a:pt x="1194" y="243"/>
                  </a:lnTo>
                  <a:lnTo>
                    <a:pt x="1198" y="244"/>
                  </a:lnTo>
                  <a:lnTo>
                    <a:pt x="1204" y="250"/>
                  </a:lnTo>
                  <a:lnTo>
                    <a:pt x="1204" y="189"/>
                  </a:lnTo>
                  <a:lnTo>
                    <a:pt x="1202" y="189"/>
                  </a:lnTo>
                  <a:lnTo>
                    <a:pt x="1200" y="189"/>
                  </a:lnTo>
                  <a:lnTo>
                    <a:pt x="1198" y="189"/>
                  </a:lnTo>
                  <a:lnTo>
                    <a:pt x="1196" y="189"/>
                  </a:lnTo>
                  <a:lnTo>
                    <a:pt x="1194" y="189"/>
                  </a:lnTo>
                  <a:lnTo>
                    <a:pt x="1192" y="189"/>
                  </a:lnTo>
                  <a:lnTo>
                    <a:pt x="1190" y="189"/>
                  </a:lnTo>
                  <a:lnTo>
                    <a:pt x="1188" y="189"/>
                  </a:lnTo>
                  <a:lnTo>
                    <a:pt x="1188" y="185"/>
                  </a:lnTo>
                  <a:lnTo>
                    <a:pt x="1188" y="181"/>
                  </a:lnTo>
                  <a:lnTo>
                    <a:pt x="1186" y="178"/>
                  </a:lnTo>
                  <a:lnTo>
                    <a:pt x="1184" y="174"/>
                  </a:lnTo>
                  <a:lnTo>
                    <a:pt x="1184" y="170"/>
                  </a:lnTo>
                  <a:lnTo>
                    <a:pt x="1182" y="168"/>
                  </a:lnTo>
                  <a:lnTo>
                    <a:pt x="1178" y="165"/>
                  </a:lnTo>
                  <a:lnTo>
                    <a:pt x="1176" y="163"/>
                  </a:lnTo>
                  <a:lnTo>
                    <a:pt x="1174" y="161"/>
                  </a:lnTo>
                  <a:lnTo>
                    <a:pt x="1172" y="161"/>
                  </a:lnTo>
                  <a:lnTo>
                    <a:pt x="1172" y="159"/>
                  </a:lnTo>
                  <a:lnTo>
                    <a:pt x="1170" y="159"/>
                  </a:lnTo>
                  <a:lnTo>
                    <a:pt x="1168" y="159"/>
                  </a:lnTo>
                  <a:lnTo>
                    <a:pt x="1168" y="157"/>
                  </a:lnTo>
                  <a:lnTo>
                    <a:pt x="1168" y="155"/>
                  </a:lnTo>
                  <a:lnTo>
                    <a:pt x="1168" y="154"/>
                  </a:lnTo>
                  <a:lnTo>
                    <a:pt x="1168" y="150"/>
                  </a:lnTo>
                  <a:lnTo>
                    <a:pt x="1168" y="146"/>
                  </a:lnTo>
                  <a:lnTo>
                    <a:pt x="1168" y="141"/>
                  </a:lnTo>
                  <a:lnTo>
                    <a:pt x="1168" y="135"/>
                  </a:lnTo>
                  <a:lnTo>
                    <a:pt x="1166" y="131"/>
                  </a:lnTo>
                  <a:lnTo>
                    <a:pt x="1164" y="128"/>
                  </a:lnTo>
                  <a:lnTo>
                    <a:pt x="1162" y="122"/>
                  </a:lnTo>
                  <a:lnTo>
                    <a:pt x="1158" y="118"/>
                  </a:lnTo>
                  <a:lnTo>
                    <a:pt x="1158" y="118"/>
                  </a:lnTo>
                  <a:lnTo>
                    <a:pt x="1158" y="117"/>
                  </a:lnTo>
                  <a:lnTo>
                    <a:pt x="1158" y="117"/>
                  </a:lnTo>
                  <a:lnTo>
                    <a:pt x="1158" y="117"/>
                  </a:lnTo>
                  <a:lnTo>
                    <a:pt x="1160" y="115"/>
                  </a:lnTo>
                  <a:lnTo>
                    <a:pt x="1160" y="115"/>
                  </a:lnTo>
                  <a:lnTo>
                    <a:pt x="1160" y="115"/>
                  </a:lnTo>
                  <a:lnTo>
                    <a:pt x="1162" y="113"/>
                  </a:lnTo>
                  <a:lnTo>
                    <a:pt x="1162" y="113"/>
                  </a:lnTo>
                  <a:lnTo>
                    <a:pt x="1162" y="113"/>
                  </a:lnTo>
                  <a:lnTo>
                    <a:pt x="1162" y="113"/>
                  </a:lnTo>
                  <a:lnTo>
                    <a:pt x="1162" y="113"/>
                  </a:lnTo>
                  <a:lnTo>
                    <a:pt x="1162" y="113"/>
                  </a:lnTo>
                  <a:lnTo>
                    <a:pt x="1164" y="113"/>
                  </a:lnTo>
                  <a:lnTo>
                    <a:pt x="1166" y="115"/>
                  </a:lnTo>
                  <a:lnTo>
                    <a:pt x="1168" y="117"/>
                  </a:lnTo>
                  <a:lnTo>
                    <a:pt x="1170" y="118"/>
                  </a:lnTo>
                  <a:lnTo>
                    <a:pt x="1174" y="120"/>
                  </a:lnTo>
                  <a:lnTo>
                    <a:pt x="1176" y="122"/>
                  </a:lnTo>
                  <a:lnTo>
                    <a:pt x="1180" y="122"/>
                  </a:lnTo>
                  <a:lnTo>
                    <a:pt x="1184" y="124"/>
                  </a:lnTo>
                  <a:lnTo>
                    <a:pt x="1186" y="124"/>
                  </a:lnTo>
                  <a:lnTo>
                    <a:pt x="1190" y="122"/>
                  </a:lnTo>
                  <a:lnTo>
                    <a:pt x="1192" y="122"/>
                  </a:lnTo>
                  <a:lnTo>
                    <a:pt x="1194" y="122"/>
                  </a:lnTo>
                  <a:lnTo>
                    <a:pt x="1196" y="122"/>
                  </a:lnTo>
                  <a:lnTo>
                    <a:pt x="1198" y="120"/>
                  </a:lnTo>
                  <a:lnTo>
                    <a:pt x="1200" y="120"/>
                  </a:lnTo>
                  <a:lnTo>
                    <a:pt x="1200" y="120"/>
                  </a:lnTo>
                  <a:lnTo>
                    <a:pt x="1204" y="118"/>
                  </a:lnTo>
                  <a:lnTo>
                    <a:pt x="1204" y="72"/>
                  </a:lnTo>
                  <a:lnTo>
                    <a:pt x="1202" y="74"/>
                  </a:lnTo>
                  <a:lnTo>
                    <a:pt x="1202" y="74"/>
                  </a:lnTo>
                  <a:lnTo>
                    <a:pt x="1202" y="74"/>
                  </a:lnTo>
                  <a:lnTo>
                    <a:pt x="1202" y="74"/>
                  </a:lnTo>
                  <a:lnTo>
                    <a:pt x="1198" y="74"/>
                  </a:lnTo>
                  <a:lnTo>
                    <a:pt x="1194" y="74"/>
                  </a:lnTo>
                  <a:lnTo>
                    <a:pt x="1188" y="74"/>
                  </a:lnTo>
                  <a:lnTo>
                    <a:pt x="1184" y="76"/>
                  </a:lnTo>
                  <a:lnTo>
                    <a:pt x="1180" y="76"/>
                  </a:lnTo>
                  <a:lnTo>
                    <a:pt x="1178" y="78"/>
                  </a:lnTo>
                  <a:lnTo>
                    <a:pt x="1174" y="80"/>
                  </a:lnTo>
                  <a:lnTo>
                    <a:pt x="1170" y="81"/>
                  </a:lnTo>
                  <a:lnTo>
                    <a:pt x="1166" y="72"/>
                  </a:lnTo>
                  <a:lnTo>
                    <a:pt x="1166" y="72"/>
                  </a:lnTo>
                  <a:lnTo>
                    <a:pt x="1166" y="72"/>
                  </a:lnTo>
                  <a:lnTo>
                    <a:pt x="1166" y="72"/>
                  </a:lnTo>
                  <a:lnTo>
                    <a:pt x="1166" y="70"/>
                  </a:lnTo>
                  <a:lnTo>
                    <a:pt x="1166" y="70"/>
                  </a:lnTo>
                  <a:lnTo>
                    <a:pt x="1168" y="70"/>
                  </a:lnTo>
                  <a:lnTo>
                    <a:pt x="1168" y="68"/>
                  </a:lnTo>
                  <a:lnTo>
                    <a:pt x="1170" y="68"/>
                  </a:lnTo>
                  <a:lnTo>
                    <a:pt x="1172" y="68"/>
                  </a:lnTo>
                  <a:lnTo>
                    <a:pt x="1172" y="68"/>
                  </a:lnTo>
                  <a:lnTo>
                    <a:pt x="1174" y="67"/>
                  </a:lnTo>
                  <a:lnTo>
                    <a:pt x="1176" y="67"/>
                  </a:lnTo>
                  <a:lnTo>
                    <a:pt x="1180" y="65"/>
                  </a:lnTo>
                  <a:lnTo>
                    <a:pt x="1186" y="61"/>
                  </a:lnTo>
                  <a:lnTo>
                    <a:pt x="1190" y="57"/>
                  </a:lnTo>
                  <a:lnTo>
                    <a:pt x="1194" y="54"/>
                  </a:lnTo>
                  <a:lnTo>
                    <a:pt x="1196" y="50"/>
                  </a:lnTo>
                  <a:lnTo>
                    <a:pt x="1198" y="44"/>
                  </a:lnTo>
                  <a:lnTo>
                    <a:pt x="1200" y="39"/>
                  </a:lnTo>
                  <a:lnTo>
                    <a:pt x="1202" y="35"/>
                  </a:lnTo>
                  <a:lnTo>
                    <a:pt x="1204" y="35"/>
                  </a:lnTo>
                  <a:close/>
                </a:path>
              </a:pathLst>
            </a:custGeom>
            <a:solidFill>
              <a:srgbClr val="000000"/>
            </a:solidFill>
            <a:ln w="9525">
              <a:noFill/>
              <a:round/>
              <a:headEnd/>
              <a:tailEnd/>
            </a:ln>
          </p:spPr>
          <p:txBody>
            <a:bodyPr/>
            <a:lstStyle/>
            <a:p>
              <a:endParaRPr lang="en-US"/>
            </a:p>
          </p:txBody>
        </p:sp>
        <p:sp>
          <p:nvSpPr>
            <p:cNvPr id="12295" name="Freeform 7"/>
            <p:cNvSpPr>
              <a:spLocks/>
            </p:cNvSpPr>
            <p:nvPr/>
          </p:nvSpPr>
          <p:spPr bwMode="auto">
            <a:xfrm>
              <a:off x="1921" y="1654"/>
              <a:ext cx="627" cy="581"/>
            </a:xfrm>
            <a:custGeom>
              <a:avLst/>
              <a:gdLst/>
              <a:ahLst/>
              <a:cxnLst>
                <a:cxn ang="0">
                  <a:pos x="61" y="518"/>
                </a:cxn>
                <a:cxn ang="0">
                  <a:pos x="61" y="518"/>
                </a:cxn>
                <a:cxn ang="0">
                  <a:pos x="154" y="537"/>
                </a:cxn>
                <a:cxn ang="0">
                  <a:pos x="226" y="567"/>
                </a:cxn>
                <a:cxn ang="0">
                  <a:pos x="307" y="579"/>
                </a:cxn>
                <a:cxn ang="0">
                  <a:pos x="402" y="576"/>
                </a:cxn>
                <a:cxn ang="0">
                  <a:pos x="463" y="557"/>
                </a:cxn>
                <a:cxn ang="0">
                  <a:pos x="499" y="541"/>
                </a:cxn>
                <a:cxn ang="0">
                  <a:pos x="525" y="552"/>
                </a:cxn>
                <a:cxn ang="0">
                  <a:pos x="578" y="500"/>
                </a:cxn>
                <a:cxn ang="0">
                  <a:pos x="624" y="459"/>
                </a:cxn>
                <a:cxn ang="0">
                  <a:pos x="626" y="457"/>
                </a:cxn>
                <a:cxn ang="0">
                  <a:pos x="475" y="481"/>
                </a:cxn>
                <a:cxn ang="0">
                  <a:pos x="501" y="496"/>
                </a:cxn>
                <a:cxn ang="0">
                  <a:pos x="477" y="509"/>
                </a:cxn>
                <a:cxn ang="0">
                  <a:pos x="380" y="535"/>
                </a:cxn>
                <a:cxn ang="0">
                  <a:pos x="285" y="531"/>
                </a:cxn>
                <a:cxn ang="0">
                  <a:pos x="212" y="507"/>
                </a:cxn>
                <a:cxn ang="0">
                  <a:pos x="160" y="476"/>
                </a:cxn>
                <a:cxn ang="0">
                  <a:pos x="154" y="472"/>
                </a:cxn>
                <a:cxn ang="0">
                  <a:pos x="162" y="457"/>
                </a:cxn>
                <a:cxn ang="0">
                  <a:pos x="204" y="417"/>
                </a:cxn>
                <a:cxn ang="0">
                  <a:pos x="236" y="381"/>
                </a:cxn>
                <a:cxn ang="0">
                  <a:pos x="236" y="372"/>
                </a:cxn>
                <a:cxn ang="0">
                  <a:pos x="240" y="363"/>
                </a:cxn>
                <a:cxn ang="0">
                  <a:pos x="236" y="357"/>
                </a:cxn>
                <a:cxn ang="0">
                  <a:pos x="222" y="333"/>
                </a:cxn>
                <a:cxn ang="0">
                  <a:pos x="101" y="417"/>
                </a:cxn>
                <a:cxn ang="0">
                  <a:pos x="83" y="389"/>
                </a:cxn>
                <a:cxn ang="0">
                  <a:pos x="63" y="342"/>
                </a:cxn>
                <a:cxn ang="0">
                  <a:pos x="51" y="291"/>
                </a:cxn>
                <a:cxn ang="0">
                  <a:pos x="51" y="217"/>
                </a:cxn>
                <a:cxn ang="0">
                  <a:pos x="73" y="146"/>
                </a:cxn>
                <a:cxn ang="0">
                  <a:pos x="85" y="124"/>
                </a:cxn>
                <a:cxn ang="0">
                  <a:pos x="91" y="118"/>
                </a:cxn>
                <a:cxn ang="0">
                  <a:pos x="121" y="109"/>
                </a:cxn>
                <a:cxn ang="0">
                  <a:pos x="141" y="37"/>
                </a:cxn>
                <a:cxn ang="0">
                  <a:pos x="154" y="2"/>
                </a:cxn>
                <a:cxn ang="0">
                  <a:pos x="154" y="0"/>
                </a:cxn>
                <a:cxn ang="0">
                  <a:pos x="53" y="100"/>
                </a:cxn>
                <a:cxn ang="0">
                  <a:pos x="53" y="100"/>
                </a:cxn>
                <a:cxn ang="0">
                  <a:pos x="55" y="102"/>
                </a:cxn>
                <a:cxn ang="0">
                  <a:pos x="53" y="105"/>
                </a:cxn>
                <a:cxn ang="0">
                  <a:pos x="49" y="107"/>
                </a:cxn>
                <a:cxn ang="0">
                  <a:pos x="26" y="155"/>
                </a:cxn>
                <a:cxn ang="0">
                  <a:pos x="8" y="205"/>
                </a:cxn>
                <a:cxn ang="0">
                  <a:pos x="0" y="292"/>
                </a:cxn>
                <a:cxn ang="0">
                  <a:pos x="18" y="378"/>
                </a:cxn>
                <a:cxn ang="0">
                  <a:pos x="40" y="420"/>
                </a:cxn>
                <a:cxn ang="0">
                  <a:pos x="61" y="461"/>
                </a:cxn>
                <a:cxn ang="0">
                  <a:pos x="63" y="491"/>
                </a:cxn>
                <a:cxn ang="0">
                  <a:pos x="59" y="517"/>
                </a:cxn>
              </a:cxnLst>
              <a:rect l="0" t="0" r="r" b="b"/>
              <a:pathLst>
                <a:path w="627" h="581">
                  <a:moveTo>
                    <a:pt x="59" y="517"/>
                  </a:moveTo>
                  <a:lnTo>
                    <a:pt x="61" y="518"/>
                  </a:lnTo>
                  <a:lnTo>
                    <a:pt x="61" y="518"/>
                  </a:lnTo>
                  <a:lnTo>
                    <a:pt x="61" y="518"/>
                  </a:lnTo>
                  <a:lnTo>
                    <a:pt x="61" y="518"/>
                  </a:lnTo>
                  <a:lnTo>
                    <a:pt x="61" y="518"/>
                  </a:lnTo>
                  <a:lnTo>
                    <a:pt x="61" y="518"/>
                  </a:lnTo>
                  <a:lnTo>
                    <a:pt x="61" y="518"/>
                  </a:lnTo>
                  <a:lnTo>
                    <a:pt x="61" y="518"/>
                  </a:lnTo>
                  <a:lnTo>
                    <a:pt x="121" y="518"/>
                  </a:lnTo>
                  <a:lnTo>
                    <a:pt x="139" y="528"/>
                  </a:lnTo>
                  <a:lnTo>
                    <a:pt x="154" y="537"/>
                  </a:lnTo>
                  <a:lnTo>
                    <a:pt x="172" y="544"/>
                  </a:lnTo>
                  <a:lnTo>
                    <a:pt x="190" y="554"/>
                  </a:lnTo>
                  <a:lnTo>
                    <a:pt x="208" y="559"/>
                  </a:lnTo>
                  <a:lnTo>
                    <a:pt x="226" y="567"/>
                  </a:lnTo>
                  <a:lnTo>
                    <a:pt x="245" y="570"/>
                  </a:lnTo>
                  <a:lnTo>
                    <a:pt x="263" y="574"/>
                  </a:lnTo>
                  <a:lnTo>
                    <a:pt x="285" y="578"/>
                  </a:lnTo>
                  <a:lnTo>
                    <a:pt x="307" y="579"/>
                  </a:lnTo>
                  <a:lnTo>
                    <a:pt x="331" y="581"/>
                  </a:lnTo>
                  <a:lnTo>
                    <a:pt x="354" y="581"/>
                  </a:lnTo>
                  <a:lnTo>
                    <a:pt x="378" y="579"/>
                  </a:lnTo>
                  <a:lnTo>
                    <a:pt x="402" y="576"/>
                  </a:lnTo>
                  <a:lnTo>
                    <a:pt x="424" y="570"/>
                  </a:lnTo>
                  <a:lnTo>
                    <a:pt x="445" y="563"/>
                  </a:lnTo>
                  <a:lnTo>
                    <a:pt x="455" y="561"/>
                  </a:lnTo>
                  <a:lnTo>
                    <a:pt x="463" y="557"/>
                  </a:lnTo>
                  <a:lnTo>
                    <a:pt x="473" y="554"/>
                  </a:lnTo>
                  <a:lnTo>
                    <a:pt x="481" y="548"/>
                  </a:lnTo>
                  <a:lnTo>
                    <a:pt x="489" y="544"/>
                  </a:lnTo>
                  <a:lnTo>
                    <a:pt x="499" y="541"/>
                  </a:lnTo>
                  <a:lnTo>
                    <a:pt x="507" y="535"/>
                  </a:lnTo>
                  <a:lnTo>
                    <a:pt x="517" y="531"/>
                  </a:lnTo>
                  <a:lnTo>
                    <a:pt x="511" y="565"/>
                  </a:lnTo>
                  <a:lnTo>
                    <a:pt x="525" y="552"/>
                  </a:lnTo>
                  <a:lnTo>
                    <a:pt x="536" y="539"/>
                  </a:lnTo>
                  <a:lnTo>
                    <a:pt x="550" y="526"/>
                  </a:lnTo>
                  <a:lnTo>
                    <a:pt x="564" y="513"/>
                  </a:lnTo>
                  <a:lnTo>
                    <a:pt x="578" y="500"/>
                  </a:lnTo>
                  <a:lnTo>
                    <a:pt x="594" y="485"/>
                  </a:lnTo>
                  <a:lnTo>
                    <a:pt x="608" y="472"/>
                  </a:lnTo>
                  <a:lnTo>
                    <a:pt x="624" y="459"/>
                  </a:lnTo>
                  <a:lnTo>
                    <a:pt x="624" y="459"/>
                  </a:lnTo>
                  <a:lnTo>
                    <a:pt x="626" y="459"/>
                  </a:lnTo>
                  <a:lnTo>
                    <a:pt x="626" y="459"/>
                  </a:lnTo>
                  <a:lnTo>
                    <a:pt x="626" y="459"/>
                  </a:lnTo>
                  <a:lnTo>
                    <a:pt x="626" y="457"/>
                  </a:lnTo>
                  <a:lnTo>
                    <a:pt x="627" y="457"/>
                  </a:lnTo>
                  <a:lnTo>
                    <a:pt x="627" y="457"/>
                  </a:lnTo>
                  <a:lnTo>
                    <a:pt x="627" y="457"/>
                  </a:lnTo>
                  <a:lnTo>
                    <a:pt x="475" y="481"/>
                  </a:lnTo>
                  <a:lnTo>
                    <a:pt x="501" y="496"/>
                  </a:lnTo>
                  <a:lnTo>
                    <a:pt x="501" y="496"/>
                  </a:lnTo>
                  <a:lnTo>
                    <a:pt x="501" y="496"/>
                  </a:lnTo>
                  <a:lnTo>
                    <a:pt x="501" y="496"/>
                  </a:lnTo>
                  <a:lnTo>
                    <a:pt x="501" y="498"/>
                  </a:lnTo>
                  <a:lnTo>
                    <a:pt x="499" y="498"/>
                  </a:lnTo>
                  <a:lnTo>
                    <a:pt x="499" y="498"/>
                  </a:lnTo>
                  <a:lnTo>
                    <a:pt x="477" y="509"/>
                  </a:lnTo>
                  <a:lnTo>
                    <a:pt x="453" y="518"/>
                  </a:lnTo>
                  <a:lnTo>
                    <a:pt x="430" y="526"/>
                  </a:lnTo>
                  <a:lnTo>
                    <a:pt x="406" y="531"/>
                  </a:lnTo>
                  <a:lnTo>
                    <a:pt x="380" y="535"/>
                  </a:lnTo>
                  <a:lnTo>
                    <a:pt x="354" y="537"/>
                  </a:lnTo>
                  <a:lnTo>
                    <a:pt x="329" y="537"/>
                  </a:lnTo>
                  <a:lnTo>
                    <a:pt x="303" y="535"/>
                  </a:lnTo>
                  <a:lnTo>
                    <a:pt x="285" y="531"/>
                  </a:lnTo>
                  <a:lnTo>
                    <a:pt x="265" y="526"/>
                  </a:lnTo>
                  <a:lnTo>
                    <a:pt x="247" y="520"/>
                  </a:lnTo>
                  <a:lnTo>
                    <a:pt x="230" y="515"/>
                  </a:lnTo>
                  <a:lnTo>
                    <a:pt x="212" y="507"/>
                  </a:lnTo>
                  <a:lnTo>
                    <a:pt x="194" y="498"/>
                  </a:lnTo>
                  <a:lnTo>
                    <a:pt x="178" y="487"/>
                  </a:lnTo>
                  <a:lnTo>
                    <a:pt x="162" y="478"/>
                  </a:lnTo>
                  <a:lnTo>
                    <a:pt x="160" y="476"/>
                  </a:lnTo>
                  <a:lnTo>
                    <a:pt x="158" y="474"/>
                  </a:lnTo>
                  <a:lnTo>
                    <a:pt x="156" y="474"/>
                  </a:lnTo>
                  <a:lnTo>
                    <a:pt x="156" y="472"/>
                  </a:lnTo>
                  <a:lnTo>
                    <a:pt x="154" y="472"/>
                  </a:lnTo>
                  <a:lnTo>
                    <a:pt x="152" y="470"/>
                  </a:lnTo>
                  <a:lnTo>
                    <a:pt x="152" y="468"/>
                  </a:lnTo>
                  <a:lnTo>
                    <a:pt x="152" y="467"/>
                  </a:lnTo>
                  <a:lnTo>
                    <a:pt x="162" y="457"/>
                  </a:lnTo>
                  <a:lnTo>
                    <a:pt x="172" y="446"/>
                  </a:lnTo>
                  <a:lnTo>
                    <a:pt x="184" y="437"/>
                  </a:lnTo>
                  <a:lnTo>
                    <a:pt x="194" y="426"/>
                  </a:lnTo>
                  <a:lnTo>
                    <a:pt x="204" y="417"/>
                  </a:lnTo>
                  <a:lnTo>
                    <a:pt x="214" y="405"/>
                  </a:lnTo>
                  <a:lnTo>
                    <a:pt x="224" y="394"/>
                  </a:lnTo>
                  <a:lnTo>
                    <a:pt x="234" y="385"/>
                  </a:lnTo>
                  <a:lnTo>
                    <a:pt x="236" y="381"/>
                  </a:lnTo>
                  <a:lnTo>
                    <a:pt x="236" y="380"/>
                  </a:lnTo>
                  <a:lnTo>
                    <a:pt x="236" y="378"/>
                  </a:lnTo>
                  <a:lnTo>
                    <a:pt x="236" y="374"/>
                  </a:lnTo>
                  <a:lnTo>
                    <a:pt x="236" y="372"/>
                  </a:lnTo>
                  <a:lnTo>
                    <a:pt x="238" y="370"/>
                  </a:lnTo>
                  <a:lnTo>
                    <a:pt x="238" y="368"/>
                  </a:lnTo>
                  <a:lnTo>
                    <a:pt x="240" y="365"/>
                  </a:lnTo>
                  <a:lnTo>
                    <a:pt x="240" y="363"/>
                  </a:lnTo>
                  <a:lnTo>
                    <a:pt x="240" y="361"/>
                  </a:lnTo>
                  <a:lnTo>
                    <a:pt x="238" y="361"/>
                  </a:lnTo>
                  <a:lnTo>
                    <a:pt x="238" y="359"/>
                  </a:lnTo>
                  <a:lnTo>
                    <a:pt x="236" y="357"/>
                  </a:lnTo>
                  <a:lnTo>
                    <a:pt x="234" y="357"/>
                  </a:lnTo>
                  <a:lnTo>
                    <a:pt x="232" y="355"/>
                  </a:lnTo>
                  <a:lnTo>
                    <a:pt x="232" y="355"/>
                  </a:lnTo>
                  <a:lnTo>
                    <a:pt x="222" y="333"/>
                  </a:lnTo>
                  <a:lnTo>
                    <a:pt x="117" y="433"/>
                  </a:lnTo>
                  <a:lnTo>
                    <a:pt x="111" y="428"/>
                  </a:lnTo>
                  <a:lnTo>
                    <a:pt x="107" y="422"/>
                  </a:lnTo>
                  <a:lnTo>
                    <a:pt x="101" y="417"/>
                  </a:lnTo>
                  <a:lnTo>
                    <a:pt x="97" y="409"/>
                  </a:lnTo>
                  <a:lnTo>
                    <a:pt x="91" y="404"/>
                  </a:lnTo>
                  <a:lnTo>
                    <a:pt x="87" y="396"/>
                  </a:lnTo>
                  <a:lnTo>
                    <a:pt x="83" y="389"/>
                  </a:lnTo>
                  <a:lnTo>
                    <a:pt x="79" y="381"/>
                  </a:lnTo>
                  <a:lnTo>
                    <a:pt x="73" y="368"/>
                  </a:lnTo>
                  <a:lnTo>
                    <a:pt x="69" y="355"/>
                  </a:lnTo>
                  <a:lnTo>
                    <a:pt x="63" y="342"/>
                  </a:lnTo>
                  <a:lnTo>
                    <a:pt x="59" y="330"/>
                  </a:lnTo>
                  <a:lnTo>
                    <a:pt x="55" y="317"/>
                  </a:lnTo>
                  <a:lnTo>
                    <a:pt x="53" y="304"/>
                  </a:lnTo>
                  <a:lnTo>
                    <a:pt x="51" y="291"/>
                  </a:lnTo>
                  <a:lnTo>
                    <a:pt x="49" y="276"/>
                  </a:lnTo>
                  <a:lnTo>
                    <a:pt x="49" y="255"/>
                  </a:lnTo>
                  <a:lnTo>
                    <a:pt x="49" y="235"/>
                  </a:lnTo>
                  <a:lnTo>
                    <a:pt x="51" y="217"/>
                  </a:lnTo>
                  <a:lnTo>
                    <a:pt x="55" y="198"/>
                  </a:lnTo>
                  <a:lnTo>
                    <a:pt x="61" y="181"/>
                  </a:lnTo>
                  <a:lnTo>
                    <a:pt x="67" y="163"/>
                  </a:lnTo>
                  <a:lnTo>
                    <a:pt x="73" y="146"/>
                  </a:lnTo>
                  <a:lnTo>
                    <a:pt x="81" y="130"/>
                  </a:lnTo>
                  <a:lnTo>
                    <a:pt x="83" y="128"/>
                  </a:lnTo>
                  <a:lnTo>
                    <a:pt x="83" y="126"/>
                  </a:lnTo>
                  <a:lnTo>
                    <a:pt x="85" y="124"/>
                  </a:lnTo>
                  <a:lnTo>
                    <a:pt x="87" y="122"/>
                  </a:lnTo>
                  <a:lnTo>
                    <a:pt x="87" y="120"/>
                  </a:lnTo>
                  <a:lnTo>
                    <a:pt x="89" y="120"/>
                  </a:lnTo>
                  <a:lnTo>
                    <a:pt x="91" y="118"/>
                  </a:lnTo>
                  <a:lnTo>
                    <a:pt x="93" y="118"/>
                  </a:lnTo>
                  <a:lnTo>
                    <a:pt x="115" y="146"/>
                  </a:lnTo>
                  <a:lnTo>
                    <a:pt x="117" y="128"/>
                  </a:lnTo>
                  <a:lnTo>
                    <a:pt x="121" y="109"/>
                  </a:lnTo>
                  <a:lnTo>
                    <a:pt x="125" y="91"/>
                  </a:lnTo>
                  <a:lnTo>
                    <a:pt x="129" y="72"/>
                  </a:lnTo>
                  <a:lnTo>
                    <a:pt x="135" y="56"/>
                  </a:lnTo>
                  <a:lnTo>
                    <a:pt x="141" y="37"/>
                  </a:lnTo>
                  <a:lnTo>
                    <a:pt x="146" y="20"/>
                  </a:lnTo>
                  <a:lnTo>
                    <a:pt x="154" y="4"/>
                  </a:lnTo>
                  <a:lnTo>
                    <a:pt x="154" y="2"/>
                  </a:lnTo>
                  <a:lnTo>
                    <a:pt x="154" y="2"/>
                  </a:lnTo>
                  <a:lnTo>
                    <a:pt x="154" y="2"/>
                  </a:lnTo>
                  <a:lnTo>
                    <a:pt x="154" y="2"/>
                  </a:lnTo>
                  <a:lnTo>
                    <a:pt x="154" y="0"/>
                  </a:lnTo>
                  <a:lnTo>
                    <a:pt x="154" y="0"/>
                  </a:lnTo>
                  <a:lnTo>
                    <a:pt x="154" y="0"/>
                  </a:lnTo>
                  <a:lnTo>
                    <a:pt x="154" y="0"/>
                  </a:lnTo>
                  <a:lnTo>
                    <a:pt x="16" y="93"/>
                  </a:lnTo>
                  <a:lnTo>
                    <a:pt x="53" y="100"/>
                  </a:lnTo>
                  <a:lnTo>
                    <a:pt x="53" y="100"/>
                  </a:lnTo>
                  <a:lnTo>
                    <a:pt x="53" y="100"/>
                  </a:lnTo>
                  <a:lnTo>
                    <a:pt x="53" y="100"/>
                  </a:lnTo>
                  <a:lnTo>
                    <a:pt x="53" y="100"/>
                  </a:lnTo>
                  <a:lnTo>
                    <a:pt x="53" y="100"/>
                  </a:lnTo>
                  <a:lnTo>
                    <a:pt x="53" y="102"/>
                  </a:lnTo>
                  <a:lnTo>
                    <a:pt x="55" y="102"/>
                  </a:lnTo>
                  <a:lnTo>
                    <a:pt x="55" y="102"/>
                  </a:lnTo>
                  <a:lnTo>
                    <a:pt x="55" y="104"/>
                  </a:lnTo>
                  <a:lnTo>
                    <a:pt x="55" y="104"/>
                  </a:lnTo>
                  <a:lnTo>
                    <a:pt x="53" y="104"/>
                  </a:lnTo>
                  <a:lnTo>
                    <a:pt x="53" y="105"/>
                  </a:lnTo>
                  <a:lnTo>
                    <a:pt x="51" y="105"/>
                  </a:lnTo>
                  <a:lnTo>
                    <a:pt x="49" y="105"/>
                  </a:lnTo>
                  <a:lnTo>
                    <a:pt x="49" y="107"/>
                  </a:lnTo>
                  <a:lnTo>
                    <a:pt x="49" y="107"/>
                  </a:lnTo>
                  <a:lnTo>
                    <a:pt x="44" y="118"/>
                  </a:lnTo>
                  <a:lnTo>
                    <a:pt x="36" y="131"/>
                  </a:lnTo>
                  <a:lnTo>
                    <a:pt x="30" y="143"/>
                  </a:lnTo>
                  <a:lnTo>
                    <a:pt x="26" y="155"/>
                  </a:lnTo>
                  <a:lnTo>
                    <a:pt x="20" y="168"/>
                  </a:lnTo>
                  <a:lnTo>
                    <a:pt x="14" y="180"/>
                  </a:lnTo>
                  <a:lnTo>
                    <a:pt x="10" y="193"/>
                  </a:lnTo>
                  <a:lnTo>
                    <a:pt x="8" y="205"/>
                  </a:lnTo>
                  <a:lnTo>
                    <a:pt x="4" y="228"/>
                  </a:lnTo>
                  <a:lnTo>
                    <a:pt x="0" y="248"/>
                  </a:lnTo>
                  <a:lnTo>
                    <a:pt x="0" y="270"/>
                  </a:lnTo>
                  <a:lnTo>
                    <a:pt x="0" y="292"/>
                  </a:lnTo>
                  <a:lnTo>
                    <a:pt x="2" y="315"/>
                  </a:lnTo>
                  <a:lnTo>
                    <a:pt x="6" y="335"/>
                  </a:lnTo>
                  <a:lnTo>
                    <a:pt x="12" y="357"/>
                  </a:lnTo>
                  <a:lnTo>
                    <a:pt x="18" y="378"/>
                  </a:lnTo>
                  <a:lnTo>
                    <a:pt x="22" y="389"/>
                  </a:lnTo>
                  <a:lnTo>
                    <a:pt x="28" y="400"/>
                  </a:lnTo>
                  <a:lnTo>
                    <a:pt x="34" y="409"/>
                  </a:lnTo>
                  <a:lnTo>
                    <a:pt x="40" y="420"/>
                  </a:lnTo>
                  <a:lnTo>
                    <a:pt x="46" y="429"/>
                  </a:lnTo>
                  <a:lnTo>
                    <a:pt x="51" y="441"/>
                  </a:lnTo>
                  <a:lnTo>
                    <a:pt x="57" y="452"/>
                  </a:lnTo>
                  <a:lnTo>
                    <a:pt x="61" y="461"/>
                  </a:lnTo>
                  <a:lnTo>
                    <a:pt x="63" y="468"/>
                  </a:lnTo>
                  <a:lnTo>
                    <a:pt x="63" y="476"/>
                  </a:lnTo>
                  <a:lnTo>
                    <a:pt x="63" y="483"/>
                  </a:lnTo>
                  <a:lnTo>
                    <a:pt x="63" y="491"/>
                  </a:lnTo>
                  <a:lnTo>
                    <a:pt x="63" y="496"/>
                  </a:lnTo>
                  <a:lnTo>
                    <a:pt x="61" y="504"/>
                  </a:lnTo>
                  <a:lnTo>
                    <a:pt x="61" y="511"/>
                  </a:lnTo>
                  <a:lnTo>
                    <a:pt x="59" y="517"/>
                  </a:lnTo>
                  <a:close/>
                </a:path>
              </a:pathLst>
            </a:custGeom>
            <a:solidFill>
              <a:srgbClr val="FFFFFF"/>
            </a:solidFill>
            <a:ln w="9525">
              <a:noFill/>
              <a:round/>
              <a:headEnd/>
              <a:tailEnd/>
            </a:ln>
          </p:spPr>
          <p:txBody>
            <a:bodyPr/>
            <a:lstStyle/>
            <a:p>
              <a:endParaRPr lang="en-US"/>
            </a:p>
          </p:txBody>
        </p:sp>
        <p:sp>
          <p:nvSpPr>
            <p:cNvPr id="12296" name="Freeform 8"/>
            <p:cNvSpPr>
              <a:spLocks/>
            </p:cNvSpPr>
            <p:nvPr/>
          </p:nvSpPr>
          <p:spPr bwMode="auto">
            <a:xfrm>
              <a:off x="2089" y="2052"/>
              <a:ext cx="75" cy="102"/>
            </a:xfrm>
            <a:custGeom>
              <a:avLst/>
              <a:gdLst/>
              <a:ahLst/>
              <a:cxnLst>
                <a:cxn ang="0">
                  <a:pos x="2" y="70"/>
                </a:cxn>
                <a:cxn ang="0">
                  <a:pos x="8" y="74"/>
                </a:cxn>
                <a:cxn ang="0">
                  <a:pos x="14" y="80"/>
                </a:cxn>
                <a:cxn ang="0">
                  <a:pos x="20" y="83"/>
                </a:cxn>
                <a:cxn ang="0">
                  <a:pos x="28" y="87"/>
                </a:cxn>
                <a:cxn ang="0">
                  <a:pos x="34" y="91"/>
                </a:cxn>
                <a:cxn ang="0">
                  <a:pos x="42" y="94"/>
                </a:cxn>
                <a:cxn ang="0">
                  <a:pos x="48" y="98"/>
                </a:cxn>
                <a:cxn ang="0">
                  <a:pos x="56" y="102"/>
                </a:cxn>
                <a:cxn ang="0">
                  <a:pos x="66" y="67"/>
                </a:cxn>
                <a:cxn ang="0">
                  <a:pos x="62" y="30"/>
                </a:cxn>
                <a:cxn ang="0">
                  <a:pos x="75" y="9"/>
                </a:cxn>
                <a:cxn ang="0">
                  <a:pos x="70" y="0"/>
                </a:cxn>
                <a:cxn ang="0">
                  <a:pos x="0" y="70"/>
                </a:cxn>
                <a:cxn ang="0">
                  <a:pos x="2" y="70"/>
                </a:cxn>
                <a:cxn ang="0">
                  <a:pos x="2" y="70"/>
                </a:cxn>
                <a:cxn ang="0">
                  <a:pos x="2" y="70"/>
                </a:cxn>
                <a:cxn ang="0">
                  <a:pos x="2" y="70"/>
                </a:cxn>
              </a:cxnLst>
              <a:rect l="0" t="0" r="r" b="b"/>
              <a:pathLst>
                <a:path w="75" h="102">
                  <a:moveTo>
                    <a:pt x="2" y="70"/>
                  </a:moveTo>
                  <a:lnTo>
                    <a:pt x="8" y="74"/>
                  </a:lnTo>
                  <a:lnTo>
                    <a:pt x="14" y="80"/>
                  </a:lnTo>
                  <a:lnTo>
                    <a:pt x="20" y="83"/>
                  </a:lnTo>
                  <a:lnTo>
                    <a:pt x="28" y="87"/>
                  </a:lnTo>
                  <a:lnTo>
                    <a:pt x="34" y="91"/>
                  </a:lnTo>
                  <a:lnTo>
                    <a:pt x="42" y="94"/>
                  </a:lnTo>
                  <a:lnTo>
                    <a:pt x="48" y="98"/>
                  </a:lnTo>
                  <a:lnTo>
                    <a:pt x="56" y="102"/>
                  </a:lnTo>
                  <a:lnTo>
                    <a:pt x="66" y="67"/>
                  </a:lnTo>
                  <a:lnTo>
                    <a:pt x="62" y="30"/>
                  </a:lnTo>
                  <a:lnTo>
                    <a:pt x="75" y="9"/>
                  </a:lnTo>
                  <a:lnTo>
                    <a:pt x="70" y="0"/>
                  </a:lnTo>
                  <a:lnTo>
                    <a:pt x="0" y="70"/>
                  </a:lnTo>
                  <a:lnTo>
                    <a:pt x="2" y="70"/>
                  </a:lnTo>
                  <a:lnTo>
                    <a:pt x="2" y="70"/>
                  </a:lnTo>
                  <a:lnTo>
                    <a:pt x="2" y="70"/>
                  </a:lnTo>
                  <a:lnTo>
                    <a:pt x="2" y="70"/>
                  </a:lnTo>
                  <a:close/>
                </a:path>
              </a:pathLst>
            </a:custGeom>
            <a:solidFill>
              <a:srgbClr val="FFFFFF"/>
            </a:solidFill>
            <a:ln w="9525">
              <a:noFill/>
              <a:round/>
              <a:headEnd/>
              <a:tailEnd/>
            </a:ln>
          </p:spPr>
          <p:txBody>
            <a:bodyPr/>
            <a:lstStyle/>
            <a:p>
              <a:endParaRPr lang="en-US"/>
            </a:p>
          </p:txBody>
        </p:sp>
        <p:sp>
          <p:nvSpPr>
            <p:cNvPr id="12297" name="Freeform 9"/>
            <p:cNvSpPr>
              <a:spLocks/>
            </p:cNvSpPr>
            <p:nvPr/>
          </p:nvSpPr>
          <p:spPr bwMode="auto">
            <a:xfrm>
              <a:off x="2161" y="2106"/>
              <a:ext cx="33" cy="53"/>
            </a:xfrm>
            <a:custGeom>
              <a:avLst/>
              <a:gdLst/>
              <a:ahLst/>
              <a:cxnLst>
                <a:cxn ang="0">
                  <a:pos x="0" y="46"/>
                </a:cxn>
                <a:cxn ang="0">
                  <a:pos x="1" y="52"/>
                </a:cxn>
                <a:cxn ang="0">
                  <a:pos x="1" y="52"/>
                </a:cxn>
                <a:cxn ang="0">
                  <a:pos x="3" y="53"/>
                </a:cxn>
                <a:cxn ang="0">
                  <a:pos x="3" y="53"/>
                </a:cxn>
                <a:cxn ang="0">
                  <a:pos x="5" y="53"/>
                </a:cxn>
                <a:cxn ang="0">
                  <a:pos x="7" y="53"/>
                </a:cxn>
                <a:cxn ang="0">
                  <a:pos x="9" y="53"/>
                </a:cxn>
                <a:cxn ang="0">
                  <a:pos x="9" y="53"/>
                </a:cxn>
                <a:cxn ang="0">
                  <a:pos x="11" y="52"/>
                </a:cxn>
                <a:cxn ang="0">
                  <a:pos x="17" y="48"/>
                </a:cxn>
                <a:cxn ang="0">
                  <a:pos x="21" y="42"/>
                </a:cxn>
                <a:cxn ang="0">
                  <a:pos x="25" y="39"/>
                </a:cxn>
                <a:cxn ang="0">
                  <a:pos x="29" y="33"/>
                </a:cxn>
                <a:cxn ang="0">
                  <a:pos x="31" y="27"/>
                </a:cxn>
                <a:cxn ang="0">
                  <a:pos x="33" y="20"/>
                </a:cxn>
                <a:cxn ang="0">
                  <a:pos x="33" y="15"/>
                </a:cxn>
                <a:cxn ang="0">
                  <a:pos x="33" y="7"/>
                </a:cxn>
                <a:cxn ang="0">
                  <a:pos x="33" y="7"/>
                </a:cxn>
                <a:cxn ang="0">
                  <a:pos x="33" y="5"/>
                </a:cxn>
                <a:cxn ang="0">
                  <a:pos x="33" y="5"/>
                </a:cxn>
                <a:cxn ang="0">
                  <a:pos x="33" y="3"/>
                </a:cxn>
                <a:cxn ang="0">
                  <a:pos x="33" y="3"/>
                </a:cxn>
                <a:cxn ang="0">
                  <a:pos x="33" y="2"/>
                </a:cxn>
                <a:cxn ang="0">
                  <a:pos x="31" y="2"/>
                </a:cxn>
                <a:cxn ang="0">
                  <a:pos x="31" y="2"/>
                </a:cxn>
                <a:cxn ang="0">
                  <a:pos x="29" y="0"/>
                </a:cxn>
                <a:cxn ang="0">
                  <a:pos x="25" y="2"/>
                </a:cxn>
                <a:cxn ang="0">
                  <a:pos x="23" y="3"/>
                </a:cxn>
                <a:cxn ang="0">
                  <a:pos x="21" y="5"/>
                </a:cxn>
                <a:cxn ang="0">
                  <a:pos x="17" y="7"/>
                </a:cxn>
                <a:cxn ang="0">
                  <a:pos x="15" y="9"/>
                </a:cxn>
                <a:cxn ang="0">
                  <a:pos x="13" y="13"/>
                </a:cxn>
                <a:cxn ang="0">
                  <a:pos x="11" y="15"/>
                </a:cxn>
                <a:cxn ang="0">
                  <a:pos x="9" y="18"/>
                </a:cxn>
                <a:cxn ang="0">
                  <a:pos x="5" y="22"/>
                </a:cxn>
                <a:cxn ang="0">
                  <a:pos x="3" y="26"/>
                </a:cxn>
                <a:cxn ang="0">
                  <a:pos x="3" y="29"/>
                </a:cxn>
                <a:cxn ang="0">
                  <a:pos x="1" y="33"/>
                </a:cxn>
                <a:cxn ang="0">
                  <a:pos x="1" y="39"/>
                </a:cxn>
                <a:cxn ang="0">
                  <a:pos x="0" y="42"/>
                </a:cxn>
                <a:cxn ang="0">
                  <a:pos x="0" y="46"/>
                </a:cxn>
              </a:cxnLst>
              <a:rect l="0" t="0" r="r" b="b"/>
              <a:pathLst>
                <a:path w="33" h="53">
                  <a:moveTo>
                    <a:pt x="0" y="46"/>
                  </a:moveTo>
                  <a:lnTo>
                    <a:pt x="1" y="52"/>
                  </a:lnTo>
                  <a:lnTo>
                    <a:pt x="1" y="52"/>
                  </a:lnTo>
                  <a:lnTo>
                    <a:pt x="3" y="53"/>
                  </a:lnTo>
                  <a:lnTo>
                    <a:pt x="3" y="53"/>
                  </a:lnTo>
                  <a:lnTo>
                    <a:pt x="5" y="53"/>
                  </a:lnTo>
                  <a:lnTo>
                    <a:pt x="7" y="53"/>
                  </a:lnTo>
                  <a:lnTo>
                    <a:pt x="9" y="53"/>
                  </a:lnTo>
                  <a:lnTo>
                    <a:pt x="9" y="53"/>
                  </a:lnTo>
                  <a:lnTo>
                    <a:pt x="11" y="52"/>
                  </a:lnTo>
                  <a:lnTo>
                    <a:pt x="17" y="48"/>
                  </a:lnTo>
                  <a:lnTo>
                    <a:pt x="21" y="42"/>
                  </a:lnTo>
                  <a:lnTo>
                    <a:pt x="25" y="39"/>
                  </a:lnTo>
                  <a:lnTo>
                    <a:pt x="29" y="33"/>
                  </a:lnTo>
                  <a:lnTo>
                    <a:pt x="31" y="27"/>
                  </a:lnTo>
                  <a:lnTo>
                    <a:pt x="33" y="20"/>
                  </a:lnTo>
                  <a:lnTo>
                    <a:pt x="33" y="15"/>
                  </a:lnTo>
                  <a:lnTo>
                    <a:pt x="33" y="7"/>
                  </a:lnTo>
                  <a:lnTo>
                    <a:pt x="33" y="7"/>
                  </a:lnTo>
                  <a:lnTo>
                    <a:pt x="33" y="5"/>
                  </a:lnTo>
                  <a:lnTo>
                    <a:pt x="33" y="5"/>
                  </a:lnTo>
                  <a:lnTo>
                    <a:pt x="33" y="3"/>
                  </a:lnTo>
                  <a:lnTo>
                    <a:pt x="33" y="3"/>
                  </a:lnTo>
                  <a:lnTo>
                    <a:pt x="33" y="2"/>
                  </a:lnTo>
                  <a:lnTo>
                    <a:pt x="31" y="2"/>
                  </a:lnTo>
                  <a:lnTo>
                    <a:pt x="31" y="2"/>
                  </a:lnTo>
                  <a:lnTo>
                    <a:pt x="29" y="0"/>
                  </a:lnTo>
                  <a:lnTo>
                    <a:pt x="25" y="2"/>
                  </a:lnTo>
                  <a:lnTo>
                    <a:pt x="23" y="3"/>
                  </a:lnTo>
                  <a:lnTo>
                    <a:pt x="21" y="5"/>
                  </a:lnTo>
                  <a:lnTo>
                    <a:pt x="17" y="7"/>
                  </a:lnTo>
                  <a:lnTo>
                    <a:pt x="15" y="9"/>
                  </a:lnTo>
                  <a:lnTo>
                    <a:pt x="13" y="13"/>
                  </a:lnTo>
                  <a:lnTo>
                    <a:pt x="11" y="15"/>
                  </a:lnTo>
                  <a:lnTo>
                    <a:pt x="9" y="18"/>
                  </a:lnTo>
                  <a:lnTo>
                    <a:pt x="5" y="22"/>
                  </a:lnTo>
                  <a:lnTo>
                    <a:pt x="3" y="26"/>
                  </a:lnTo>
                  <a:lnTo>
                    <a:pt x="3" y="29"/>
                  </a:lnTo>
                  <a:lnTo>
                    <a:pt x="1" y="33"/>
                  </a:lnTo>
                  <a:lnTo>
                    <a:pt x="1" y="39"/>
                  </a:lnTo>
                  <a:lnTo>
                    <a:pt x="0" y="42"/>
                  </a:lnTo>
                  <a:lnTo>
                    <a:pt x="0" y="46"/>
                  </a:lnTo>
                  <a:close/>
                </a:path>
              </a:pathLst>
            </a:custGeom>
            <a:solidFill>
              <a:srgbClr val="FCEF00"/>
            </a:solidFill>
            <a:ln w="9525">
              <a:noFill/>
              <a:round/>
              <a:headEnd/>
              <a:tailEnd/>
            </a:ln>
          </p:spPr>
          <p:txBody>
            <a:bodyPr/>
            <a:lstStyle/>
            <a:p>
              <a:endParaRPr lang="en-US"/>
            </a:p>
          </p:txBody>
        </p:sp>
        <p:sp>
          <p:nvSpPr>
            <p:cNvPr id="12298" name="Freeform 10"/>
            <p:cNvSpPr>
              <a:spLocks/>
            </p:cNvSpPr>
            <p:nvPr/>
          </p:nvSpPr>
          <p:spPr bwMode="auto">
            <a:xfrm>
              <a:off x="2164" y="2052"/>
              <a:ext cx="40" cy="48"/>
            </a:xfrm>
            <a:custGeom>
              <a:avLst/>
              <a:gdLst/>
              <a:ahLst/>
              <a:cxnLst>
                <a:cxn ang="0">
                  <a:pos x="0" y="48"/>
                </a:cxn>
                <a:cxn ang="0">
                  <a:pos x="34" y="28"/>
                </a:cxn>
                <a:cxn ang="0">
                  <a:pos x="34" y="24"/>
                </a:cxn>
                <a:cxn ang="0">
                  <a:pos x="36" y="22"/>
                </a:cxn>
                <a:cxn ang="0">
                  <a:pos x="38" y="19"/>
                </a:cxn>
                <a:cxn ang="0">
                  <a:pos x="40" y="15"/>
                </a:cxn>
                <a:cxn ang="0">
                  <a:pos x="40" y="11"/>
                </a:cxn>
                <a:cxn ang="0">
                  <a:pos x="40" y="7"/>
                </a:cxn>
                <a:cxn ang="0">
                  <a:pos x="40" y="4"/>
                </a:cxn>
                <a:cxn ang="0">
                  <a:pos x="40" y="0"/>
                </a:cxn>
                <a:cxn ang="0">
                  <a:pos x="34" y="4"/>
                </a:cxn>
                <a:cxn ang="0">
                  <a:pos x="26" y="6"/>
                </a:cxn>
                <a:cxn ang="0">
                  <a:pos x="20" y="9"/>
                </a:cxn>
                <a:cxn ang="0">
                  <a:pos x="16" y="13"/>
                </a:cxn>
                <a:cxn ang="0">
                  <a:pos x="10" y="17"/>
                </a:cxn>
                <a:cxn ang="0">
                  <a:pos x="6" y="20"/>
                </a:cxn>
                <a:cxn ang="0">
                  <a:pos x="2" y="26"/>
                </a:cxn>
                <a:cxn ang="0">
                  <a:pos x="0" y="31"/>
                </a:cxn>
                <a:cxn ang="0">
                  <a:pos x="0" y="35"/>
                </a:cxn>
                <a:cxn ang="0">
                  <a:pos x="0" y="37"/>
                </a:cxn>
                <a:cxn ang="0">
                  <a:pos x="0" y="39"/>
                </a:cxn>
                <a:cxn ang="0">
                  <a:pos x="0" y="41"/>
                </a:cxn>
                <a:cxn ang="0">
                  <a:pos x="0" y="43"/>
                </a:cxn>
                <a:cxn ang="0">
                  <a:pos x="0" y="44"/>
                </a:cxn>
                <a:cxn ang="0">
                  <a:pos x="0" y="46"/>
                </a:cxn>
                <a:cxn ang="0">
                  <a:pos x="0" y="48"/>
                </a:cxn>
              </a:cxnLst>
              <a:rect l="0" t="0" r="r" b="b"/>
              <a:pathLst>
                <a:path w="40" h="48">
                  <a:moveTo>
                    <a:pt x="0" y="48"/>
                  </a:moveTo>
                  <a:lnTo>
                    <a:pt x="34" y="28"/>
                  </a:lnTo>
                  <a:lnTo>
                    <a:pt x="34" y="24"/>
                  </a:lnTo>
                  <a:lnTo>
                    <a:pt x="36" y="22"/>
                  </a:lnTo>
                  <a:lnTo>
                    <a:pt x="38" y="19"/>
                  </a:lnTo>
                  <a:lnTo>
                    <a:pt x="40" y="15"/>
                  </a:lnTo>
                  <a:lnTo>
                    <a:pt x="40" y="11"/>
                  </a:lnTo>
                  <a:lnTo>
                    <a:pt x="40" y="7"/>
                  </a:lnTo>
                  <a:lnTo>
                    <a:pt x="40" y="4"/>
                  </a:lnTo>
                  <a:lnTo>
                    <a:pt x="40" y="0"/>
                  </a:lnTo>
                  <a:lnTo>
                    <a:pt x="34" y="4"/>
                  </a:lnTo>
                  <a:lnTo>
                    <a:pt x="26" y="6"/>
                  </a:lnTo>
                  <a:lnTo>
                    <a:pt x="20" y="9"/>
                  </a:lnTo>
                  <a:lnTo>
                    <a:pt x="16" y="13"/>
                  </a:lnTo>
                  <a:lnTo>
                    <a:pt x="10" y="17"/>
                  </a:lnTo>
                  <a:lnTo>
                    <a:pt x="6" y="20"/>
                  </a:lnTo>
                  <a:lnTo>
                    <a:pt x="2" y="26"/>
                  </a:lnTo>
                  <a:lnTo>
                    <a:pt x="0" y="31"/>
                  </a:lnTo>
                  <a:lnTo>
                    <a:pt x="0" y="35"/>
                  </a:lnTo>
                  <a:lnTo>
                    <a:pt x="0" y="37"/>
                  </a:lnTo>
                  <a:lnTo>
                    <a:pt x="0" y="39"/>
                  </a:lnTo>
                  <a:lnTo>
                    <a:pt x="0" y="41"/>
                  </a:lnTo>
                  <a:lnTo>
                    <a:pt x="0" y="43"/>
                  </a:lnTo>
                  <a:lnTo>
                    <a:pt x="0" y="44"/>
                  </a:lnTo>
                  <a:lnTo>
                    <a:pt x="0" y="46"/>
                  </a:lnTo>
                  <a:lnTo>
                    <a:pt x="0" y="48"/>
                  </a:lnTo>
                  <a:close/>
                </a:path>
              </a:pathLst>
            </a:custGeom>
            <a:solidFill>
              <a:srgbClr val="FCEF00"/>
            </a:solidFill>
            <a:ln w="9525">
              <a:noFill/>
              <a:round/>
              <a:headEnd/>
              <a:tailEnd/>
            </a:ln>
          </p:spPr>
          <p:txBody>
            <a:bodyPr/>
            <a:lstStyle/>
            <a:p>
              <a:endParaRPr lang="en-US"/>
            </a:p>
          </p:txBody>
        </p:sp>
        <p:sp>
          <p:nvSpPr>
            <p:cNvPr id="12299" name="Freeform 11"/>
            <p:cNvSpPr>
              <a:spLocks/>
            </p:cNvSpPr>
            <p:nvPr/>
          </p:nvSpPr>
          <p:spPr bwMode="auto">
            <a:xfrm>
              <a:off x="2168" y="1996"/>
              <a:ext cx="36" cy="52"/>
            </a:xfrm>
            <a:custGeom>
              <a:avLst/>
              <a:gdLst/>
              <a:ahLst/>
              <a:cxnLst>
                <a:cxn ang="0">
                  <a:pos x="0" y="45"/>
                </a:cxn>
                <a:cxn ang="0">
                  <a:pos x="4" y="52"/>
                </a:cxn>
                <a:cxn ang="0">
                  <a:pos x="8" y="52"/>
                </a:cxn>
                <a:cxn ang="0">
                  <a:pos x="12" y="50"/>
                </a:cxn>
                <a:cxn ang="0">
                  <a:pos x="14" y="50"/>
                </a:cxn>
                <a:cxn ang="0">
                  <a:pos x="18" y="47"/>
                </a:cxn>
                <a:cxn ang="0">
                  <a:pos x="22" y="45"/>
                </a:cxn>
                <a:cxn ang="0">
                  <a:pos x="26" y="41"/>
                </a:cxn>
                <a:cxn ang="0">
                  <a:pos x="28" y="39"/>
                </a:cxn>
                <a:cxn ang="0">
                  <a:pos x="30" y="38"/>
                </a:cxn>
                <a:cxn ang="0">
                  <a:pos x="32" y="34"/>
                </a:cxn>
                <a:cxn ang="0">
                  <a:pos x="34" y="28"/>
                </a:cxn>
                <a:cxn ang="0">
                  <a:pos x="36" y="25"/>
                </a:cxn>
                <a:cxn ang="0">
                  <a:pos x="36" y="19"/>
                </a:cxn>
                <a:cxn ang="0">
                  <a:pos x="36" y="15"/>
                </a:cxn>
                <a:cxn ang="0">
                  <a:pos x="34" y="10"/>
                </a:cxn>
                <a:cxn ang="0">
                  <a:pos x="34" y="6"/>
                </a:cxn>
                <a:cxn ang="0">
                  <a:pos x="32" y="0"/>
                </a:cxn>
                <a:cxn ang="0">
                  <a:pos x="28" y="4"/>
                </a:cxn>
                <a:cxn ang="0">
                  <a:pos x="22" y="6"/>
                </a:cxn>
                <a:cxn ang="0">
                  <a:pos x="18" y="10"/>
                </a:cxn>
                <a:cxn ang="0">
                  <a:pos x="14" y="13"/>
                </a:cxn>
                <a:cxn ang="0">
                  <a:pos x="10" y="19"/>
                </a:cxn>
                <a:cxn ang="0">
                  <a:pos x="8" y="23"/>
                </a:cxn>
                <a:cxn ang="0">
                  <a:pos x="4" y="28"/>
                </a:cxn>
                <a:cxn ang="0">
                  <a:pos x="2" y="32"/>
                </a:cxn>
                <a:cxn ang="0">
                  <a:pos x="2" y="34"/>
                </a:cxn>
                <a:cxn ang="0">
                  <a:pos x="2" y="36"/>
                </a:cxn>
                <a:cxn ang="0">
                  <a:pos x="2" y="38"/>
                </a:cxn>
                <a:cxn ang="0">
                  <a:pos x="2" y="39"/>
                </a:cxn>
                <a:cxn ang="0">
                  <a:pos x="2" y="41"/>
                </a:cxn>
                <a:cxn ang="0">
                  <a:pos x="0" y="41"/>
                </a:cxn>
                <a:cxn ang="0">
                  <a:pos x="0" y="43"/>
                </a:cxn>
                <a:cxn ang="0">
                  <a:pos x="0" y="45"/>
                </a:cxn>
              </a:cxnLst>
              <a:rect l="0" t="0" r="r" b="b"/>
              <a:pathLst>
                <a:path w="36" h="52">
                  <a:moveTo>
                    <a:pt x="0" y="45"/>
                  </a:moveTo>
                  <a:lnTo>
                    <a:pt x="4" y="52"/>
                  </a:lnTo>
                  <a:lnTo>
                    <a:pt x="8" y="52"/>
                  </a:lnTo>
                  <a:lnTo>
                    <a:pt x="12" y="50"/>
                  </a:lnTo>
                  <a:lnTo>
                    <a:pt x="14" y="50"/>
                  </a:lnTo>
                  <a:lnTo>
                    <a:pt x="18" y="47"/>
                  </a:lnTo>
                  <a:lnTo>
                    <a:pt x="22" y="45"/>
                  </a:lnTo>
                  <a:lnTo>
                    <a:pt x="26" y="41"/>
                  </a:lnTo>
                  <a:lnTo>
                    <a:pt x="28" y="39"/>
                  </a:lnTo>
                  <a:lnTo>
                    <a:pt x="30" y="38"/>
                  </a:lnTo>
                  <a:lnTo>
                    <a:pt x="32" y="34"/>
                  </a:lnTo>
                  <a:lnTo>
                    <a:pt x="34" y="28"/>
                  </a:lnTo>
                  <a:lnTo>
                    <a:pt x="36" y="25"/>
                  </a:lnTo>
                  <a:lnTo>
                    <a:pt x="36" y="19"/>
                  </a:lnTo>
                  <a:lnTo>
                    <a:pt x="36" y="15"/>
                  </a:lnTo>
                  <a:lnTo>
                    <a:pt x="34" y="10"/>
                  </a:lnTo>
                  <a:lnTo>
                    <a:pt x="34" y="6"/>
                  </a:lnTo>
                  <a:lnTo>
                    <a:pt x="32" y="0"/>
                  </a:lnTo>
                  <a:lnTo>
                    <a:pt x="28" y="4"/>
                  </a:lnTo>
                  <a:lnTo>
                    <a:pt x="22" y="6"/>
                  </a:lnTo>
                  <a:lnTo>
                    <a:pt x="18" y="10"/>
                  </a:lnTo>
                  <a:lnTo>
                    <a:pt x="14" y="13"/>
                  </a:lnTo>
                  <a:lnTo>
                    <a:pt x="10" y="19"/>
                  </a:lnTo>
                  <a:lnTo>
                    <a:pt x="8" y="23"/>
                  </a:lnTo>
                  <a:lnTo>
                    <a:pt x="4" y="28"/>
                  </a:lnTo>
                  <a:lnTo>
                    <a:pt x="2" y="32"/>
                  </a:lnTo>
                  <a:lnTo>
                    <a:pt x="2" y="34"/>
                  </a:lnTo>
                  <a:lnTo>
                    <a:pt x="2" y="36"/>
                  </a:lnTo>
                  <a:lnTo>
                    <a:pt x="2" y="38"/>
                  </a:lnTo>
                  <a:lnTo>
                    <a:pt x="2" y="39"/>
                  </a:lnTo>
                  <a:lnTo>
                    <a:pt x="2" y="41"/>
                  </a:lnTo>
                  <a:lnTo>
                    <a:pt x="0" y="41"/>
                  </a:lnTo>
                  <a:lnTo>
                    <a:pt x="0" y="43"/>
                  </a:lnTo>
                  <a:lnTo>
                    <a:pt x="0" y="45"/>
                  </a:lnTo>
                  <a:close/>
                </a:path>
              </a:pathLst>
            </a:custGeom>
            <a:solidFill>
              <a:srgbClr val="FCEF00"/>
            </a:solidFill>
            <a:ln w="9525">
              <a:noFill/>
              <a:round/>
              <a:headEnd/>
              <a:tailEnd/>
            </a:ln>
          </p:spPr>
          <p:txBody>
            <a:bodyPr/>
            <a:lstStyle/>
            <a:p>
              <a:endParaRPr lang="en-US"/>
            </a:p>
          </p:txBody>
        </p:sp>
        <p:sp>
          <p:nvSpPr>
            <p:cNvPr id="12300" name="Freeform 12"/>
            <p:cNvSpPr>
              <a:spLocks/>
            </p:cNvSpPr>
            <p:nvPr/>
          </p:nvSpPr>
          <p:spPr bwMode="auto">
            <a:xfrm>
              <a:off x="2155" y="1941"/>
              <a:ext cx="45" cy="65"/>
            </a:xfrm>
            <a:custGeom>
              <a:avLst/>
              <a:gdLst/>
              <a:ahLst/>
              <a:cxnLst>
                <a:cxn ang="0">
                  <a:pos x="0" y="48"/>
                </a:cxn>
                <a:cxn ang="0">
                  <a:pos x="15" y="65"/>
                </a:cxn>
                <a:cxn ang="0">
                  <a:pos x="21" y="61"/>
                </a:cxn>
                <a:cxn ang="0">
                  <a:pos x="27" y="57"/>
                </a:cxn>
                <a:cxn ang="0">
                  <a:pos x="31" y="52"/>
                </a:cxn>
                <a:cxn ang="0">
                  <a:pos x="35" y="46"/>
                </a:cxn>
                <a:cxn ang="0">
                  <a:pos x="39" y="41"/>
                </a:cxn>
                <a:cxn ang="0">
                  <a:pos x="41" y="33"/>
                </a:cxn>
                <a:cxn ang="0">
                  <a:pos x="43" y="28"/>
                </a:cxn>
                <a:cxn ang="0">
                  <a:pos x="45" y="20"/>
                </a:cxn>
                <a:cxn ang="0">
                  <a:pos x="43" y="18"/>
                </a:cxn>
                <a:cxn ang="0">
                  <a:pos x="43" y="15"/>
                </a:cxn>
                <a:cxn ang="0">
                  <a:pos x="43" y="13"/>
                </a:cxn>
                <a:cxn ang="0">
                  <a:pos x="43" y="9"/>
                </a:cxn>
                <a:cxn ang="0">
                  <a:pos x="43" y="7"/>
                </a:cxn>
                <a:cxn ang="0">
                  <a:pos x="43" y="5"/>
                </a:cxn>
                <a:cxn ang="0">
                  <a:pos x="41" y="2"/>
                </a:cxn>
                <a:cxn ang="0">
                  <a:pos x="39" y="0"/>
                </a:cxn>
                <a:cxn ang="0">
                  <a:pos x="33" y="2"/>
                </a:cxn>
                <a:cxn ang="0">
                  <a:pos x="27" y="5"/>
                </a:cxn>
                <a:cxn ang="0">
                  <a:pos x="21" y="7"/>
                </a:cxn>
                <a:cxn ang="0">
                  <a:pos x="17" y="11"/>
                </a:cxn>
                <a:cxn ang="0">
                  <a:pos x="13" y="17"/>
                </a:cxn>
                <a:cxn ang="0">
                  <a:pos x="9" y="20"/>
                </a:cxn>
                <a:cxn ang="0">
                  <a:pos x="6" y="26"/>
                </a:cxn>
                <a:cxn ang="0">
                  <a:pos x="2" y="31"/>
                </a:cxn>
                <a:cxn ang="0">
                  <a:pos x="2" y="31"/>
                </a:cxn>
                <a:cxn ang="0">
                  <a:pos x="2" y="33"/>
                </a:cxn>
                <a:cxn ang="0">
                  <a:pos x="2" y="35"/>
                </a:cxn>
                <a:cxn ang="0">
                  <a:pos x="2" y="35"/>
                </a:cxn>
                <a:cxn ang="0">
                  <a:pos x="2" y="37"/>
                </a:cxn>
                <a:cxn ang="0">
                  <a:pos x="2" y="39"/>
                </a:cxn>
                <a:cxn ang="0">
                  <a:pos x="2" y="39"/>
                </a:cxn>
                <a:cxn ang="0">
                  <a:pos x="2" y="41"/>
                </a:cxn>
                <a:cxn ang="0">
                  <a:pos x="0" y="48"/>
                </a:cxn>
              </a:cxnLst>
              <a:rect l="0" t="0" r="r" b="b"/>
              <a:pathLst>
                <a:path w="45" h="65">
                  <a:moveTo>
                    <a:pt x="0" y="48"/>
                  </a:moveTo>
                  <a:lnTo>
                    <a:pt x="15" y="65"/>
                  </a:lnTo>
                  <a:lnTo>
                    <a:pt x="21" y="61"/>
                  </a:lnTo>
                  <a:lnTo>
                    <a:pt x="27" y="57"/>
                  </a:lnTo>
                  <a:lnTo>
                    <a:pt x="31" y="52"/>
                  </a:lnTo>
                  <a:lnTo>
                    <a:pt x="35" y="46"/>
                  </a:lnTo>
                  <a:lnTo>
                    <a:pt x="39" y="41"/>
                  </a:lnTo>
                  <a:lnTo>
                    <a:pt x="41" y="33"/>
                  </a:lnTo>
                  <a:lnTo>
                    <a:pt x="43" y="28"/>
                  </a:lnTo>
                  <a:lnTo>
                    <a:pt x="45" y="20"/>
                  </a:lnTo>
                  <a:lnTo>
                    <a:pt x="43" y="18"/>
                  </a:lnTo>
                  <a:lnTo>
                    <a:pt x="43" y="15"/>
                  </a:lnTo>
                  <a:lnTo>
                    <a:pt x="43" y="13"/>
                  </a:lnTo>
                  <a:lnTo>
                    <a:pt x="43" y="9"/>
                  </a:lnTo>
                  <a:lnTo>
                    <a:pt x="43" y="7"/>
                  </a:lnTo>
                  <a:lnTo>
                    <a:pt x="43" y="5"/>
                  </a:lnTo>
                  <a:lnTo>
                    <a:pt x="41" y="2"/>
                  </a:lnTo>
                  <a:lnTo>
                    <a:pt x="39" y="0"/>
                  </a:lnTo>
                  <a:lnTo>
                    <a:pt x="33" y="2"/>
                  </a:lnTo>
                  <a:lnTo>
                    <a:pt x="27" y="5"/>
                  </a:lnTo>
                  <a:lnTo>
                    <a:pt x="21" y="7"/>
                  </a:lnTo>
                  <a:lnTo>
                    <a:pt x="17" y="11"/>
                  </a:lnTo>
                  <a:lnTo>
                    <a:pt x="13" y="17"/>
                  </a:lnTo>
                  <a:lnTo>
                    <a:pt x="9" y="20"/>
                  </a:lnTo>
                  <a:lnTo>
                    <a:pt x="6" y="26"/>
                  </a:lnTo>
                  <a:lnTo>
                    <a:pt x="2" y="31"/>
                  </a:lnTo>
                  <a:lnTo>
                    <a:pt x="2" y="31"/>
                  </a:lnTo>
                  <a:lnTo>
                    <a:pt x="2" y="33"/>
                  </a:lnTo>
                  <a:lnTo>
                    <a:pt x="2" y="35"/>
                  </a:lnTo>
                  <a:lnTo>
                    <a:pt x="2" y="35"/>
                  </a:lnTo>
                  <a:lnTo>
                    <a:pt x="2" y="37"/>
                  </a:lnTo>
                  <a:lnTo>
                    <a:pt x="2" y="39"/>
                  </a:lnTo>
                  <a:lnTo>
                    <a:pt x="2" y="39"/>
                  </a:lnTo>
                  <a:lnTo>
                    <a:pt x="2" y="41"/>
                  </a:lnTo>
                  <a:lnTo>
                    <a:pt x="0" y="48"/>
                  </a:lnTo>
                  <a:close/>
                </a:path>
              </a:pathLst>
            </a:custGeom>
            <a:solidFill>
              <a:srgbClr val="FCEF00"/>
            </a:solidFill>
            <a:ln w="9525">
              <a:noFill/>
              <a:round/>
              <a:headEnd/>
              <a:tailEnd/>
            </a:ln>
          </p:spPr>
          <p:txBody>
            <a:bodyPr/>
            <a:lstStyle/>
            <a:p>
              <a:endParaRPr lang="en-US"/>
            </a:p>
          </p:txBody>
        </p:sp>
        <p:sp>
          <p:nvSpPr>
            <p:cNvPr id="12301" name="Freeform 13"/>
            <p:cNvSpPr>
              <a:spLocks/>
            </p:cNvSpPr>
            <p:nvPr/>
          </p:nvSpPr>
          <p:spPr bwMode="auto">
            <a:xfrm>
              <a:off x="2157" y="1880"/>
              <a:ext cx="51" cy="63"/>
            </a:xfrm>
            <a:custGeom>
              <a:avLst/>
              <a:gdLst/>
              <a:ahLst/>
              <a:cxnLst>
                <a:cxn ang="0">
                  <a:pos x="2" y="55"/>
                </a:cxn>
                <a:cxn ang="0">
                  <a:pos x="5" y="61"/>
                </a:cxn>
                <a:cxn ang="0">
                  <a:pos x="7" y="63"/>
                </a:cxn>
                <a:cxn ang="0">
                  <a:pos x="9" y="61"/>
                </a:cxn>
                <a:cxn ang="0">
                  <a:pos x="11" y="61"/>
                </a:cxn>
                <a:cxn ang="0">
                  <a:pos x="15" y="59"/>
                </a:cxn>
                <a:cxn ang="0">
                  <a:pos x="17" y="57"/>
                </a:cxn>
                <a:cxn ang="0">
                  <a:pos x="19" y="55"/>
                </a:cxn>
                <a:cxn ang="0">
                  <a:pos x="23" y="54"/>
                </a:cxn>
                <a:cxn ang="0">
                  <a:pos x="25" y="52"/>
                </a:cxn>
                <a:cxn ang="0">
                  <a:pos x="29" y="48"/>
                </a:cxn>
                <a:cxn ang="0">
                  <a:pos x="35" y="42"/>
                </a:cxn>
                <a:cxn ang="0">
                  <a:pos x="39" y="37"/>
                </a:cxn>
                <a:cxn ang="0">
                  <a:pos x="43" y="29"/>
                </a:cxn>
                <a:cxn ang="0">
                  <a:pos x="47" y="24"/>
                </a:cxn>
                <a:cxn ang="0">
                  <a:pos x="49" y="16"/>
                </a:cxn>
                <a:cxn ang="0">
                  <a:pos x="51" y="11"/>
                </a:cxn>
                <a:cxn ang="0">
                  <a:pos x="51" y="4"/>
                </a:cxn>
                <a:cxn ang="0">
                  <a:pos x="51" y="2"/>
                </a:cxn>
                <a:cxn ang="0">
                  <a:pos x="51" y="2"/>
                </a:cxn>
                <a:cxn ang="0">
                  <a:pos x="51" y="2"/>
                </a:cxn>
                <a:cxn ang="0">
                  <a:pos x="51" y="2"/>
                </a:cxn>
                <a:cxn ang="0">
                  <a:pos x="51" y="2"/>
                </a:cxn>
                <a:cxn ang="0">
                  <a:pos x="51" y="2"/>
                </a:cxn>
                <a:cxn ang="0">
                  <a:pos x="43" y="0"/>
                </a:cxn>
                <a:cxn ang="0">
                  <a:pos x="37" y="2"/>
                </a:cxn>
                <a:cxn ang="0">
                  <a:pos x="29" y="2"/>
                </a:cxn>
                <a:cxn ang="0">
                  <a:pos x="23" y="5"/>
                </a:cxn>
                <a:cxn ang="0">
                  <a:pos x="17" y="9"/>
                </a:cxn>
                <a:cxn ang="0">
                  <a:pos x="13" y="13"/>
                </a:cxn>
                <a:cxn ang="0">
                  <a:pos x="7" y="16"/>
                </a:cxn>
                <a:cxn ang="0">
                  <a:pos x="4" y="22"/>
                </a:cxn>
                <a:cxn ang="0">
                  <a:pos x="4" y="26"/>
                </a:cxn>
                <a:cxn ang="0">
                  <a:pos x="2" y="29"/>
                </a:cxn>
                <a:cxn ang="0">
                  <a:pos x="2" y="33"/>
                </a:cxn>
                <a:cxn ang="0">
                  <a:pos x="0" y="37"/>
                </a:cxn>
                <a:cxn ang="0">
                  <a:pos x="0" y="42"/>
                </a:cxn>
                <a:cxn ang="0">
                  <a:pos x="0" y="46"/>
                </a:cxn>
                <a:cxn ang="0">
                  <a:pos x="2" y="50"/>
                </a:cxn>
                <a:cxn ang="0">
                  <a:pos x="2" y="55"/>
                </a:cxn>
              </a:cxnLst>
              <a:rect l="0" t="0" r="r" b="b"/>
              <a:pathLst>
                <a:path w="51" h="63">
                  <a:moveTo>
                    <a:pt x="2" y="55"/>
                  </a:moveTo>
                  <a:lnTo>
                    <a:pt x="5" y="61"/>
                  </a:lnTo>
                  <a:lnTo>
                    <a:pt x="7" y="63"/>
                  </a:lnTo>
                  <a:lnTo>
                    <a:pt x="9" y="61"/>
                  </a:lnTo>
                  <a:lnTo>
                    <a:pt x="11" y="61"/>
                  </a:lnTo>
                  <a:lnTo>
                    <a:pt x="15" y="59"/>
                  </a:lnTo>
                  <a:lnTo>
                    <a:pt x="17" y="57"/>
                  </a:lnTo>
                  <a:lnTo>
                    <a:pt x="19" y="55"/>
                  </a:lnTo>
                  <a:lnTo>
                    <a:pt x="23" y="54"/>
                  </a:lnTo>
                  <a:lnTo>
                    <a:pt x="25" y="52"/>
                  </a:lnTo>
                  <a:lnTo>
                    <a:pt x="29" y="48"/>
                  </a:lnTo>
                  <a:lnTo>
                    <a:pt x="35" y="42"/>
                  </a:lnTo>
                  <a:lnTo>
                    <a:pt x="39" y="37"/>
                  </a:lnTo>
                  <a:lnTo>
                    <a:pt x="43" y="29"/>
                  </a:lnTo>
                  <a:lnTo>
                    <a:pt x="47" y="24"/>
                  </a:lnTo>
                  <a:lnTo>
                    <a:pt x="49" y="16"/>
                  </a:lnTo>
                  <a:lnTo>
                    <a:pt x="51" y="11"/>
                  </a:lnTo>
                  <a:lnTo>
                    <a:pt x="51" y="4"/>
                  </a:lnTo>
                  <a:lnTo>
                    <a:pt x="51" y="2"/>
                  </a:lnTo>
                  <a:lnTo>
                    <a:pt x="51" y="2"/>
                  </a:lnTo>
                  <a:lnTo>
                    <a:pt x="51" y="2"/>
                  </a:lnTo>
                  <a:lnTo>
                    <a:pt x="51" y="2"/>
                  </a:lnTo>
                  <a:lnTo>
                    <a:pt x="51" y="2"/>
                  </a:lnTo>
                  <a:lnTo>
                    <a:pt x="51" y="2"/>
                  </a:lnTo>
                  <a:lnTo>
                    <a:pt x="43" y="0"/>
                  </a:lnTo>
                  <a:lnTo>
                    <a:pt x="37" y="2"/>
                  </a:lnTo>
                  <a:lnTo>
                    <a:pt x="29" y="2"/>
                  </a:lnTo>
                  <a:lnTo>
                    <a:pt x="23" y="5"/>
                  </a:lnTo>
                  <a:lnTo>
                    <a:pt x="17" y="9"/>
                  </a:lnTo>
                  <a:lnTo>
                    <a:pt x="13" y="13"/>
                  </a:lnTo>
                  <a:lnTo>
                    <a:pt x="7" y="16"/>
                  </a:lnTo>
                  <a:lnTo>
                    <a:pt x="4" y="22"/>
                  </a:lnTo>
                  <a:lnTo>
                    <a:pt x="4" y="26"/>
                  </a:lnTo>
                  <a:lnTo>
                    <a:pt x="2" y="29"/>
                  </a:lnTo>
                  <a:lnTo>
                    <a:pt x="2" y="33"/>
                  </a:lnTo>
                  <a:lnTo>
                    <a:pt x="0" y="37"/>
                  </a:lnTo>
                  <a:lnTo>
                    <a:pt x="0" y="42"/>
                  </a:lnTo>
                  <a:lnTo>
                    <a:pt x="0" y="46"/>
                  </a:lnTo>
                  <a:lnTo>
                    <a:pt x="2" y="50"/>
                  </a:lnTo>
                  <a:lnTo>
                    <a:pt x="2" y="55"/>
                  </a:lnTo>
                  <a:close/>
                </a:path>
              </a:pathLst>
            </a:custGeom>
            <a:solidFill>
              <a:srgbClr val="FCEF00"/>
            </a:solidFill>
            <a:ln w="9525">
              <a:noFill/>
              <a:round/>
              <a:headEnd/>
              <a:tailEnd/>
            </a:ln>
          </p:spPr>
          <p:txBody>
            <a:bodyPr/>
            <a:lstStyle/>
            <a:p>
              <a:endParaRPr lang="en-US"/>
            </a:p>
          </p:txBody>
        </p:sp>
        <p:sp>
          <p:nvSpPr>
            <p:cNvPr id="12302" name="Freeform 14"/>
            <p:cNvSpPr>
              <a:spLocks/>
            </p:cNvSpPr>
            <p:nvPr/>
          </p:nvSpPr>
          <p:spPr bwMode="auto">
            <a:xfrm>
              <a:off x="2170" y="1837"/>
              <a:ext cx="72" cy="41"/>
            </a:xfrm>
            <a:custGeom>
              <a:avLst/>
              <a:gdLst/>
              <a:ahLst/>
              <a:cxnLst>
                <a:cxn ang="0">
                  <a:pos x="2" y="41"/>
                </a:cxn>
                <a:cxn ang="0">
                  <a:pos x="10" y="39"/>
                </a:cxn>
                <a:cxn ang="0">
                  <a:pos x="18" y="37"/>
                </a:cxn>
                <a:cxn ang="0">
                  <a:pos x="28" y="35"/>
                </a:cxn>
                <a:cxn ang="0">
                  <a:pos x="38" y="32"/>
                </a:cxn>
                <a:cxn ang="0">
                  <a:pos x="46" y="30"/>
                </a:cxn>
                <a:cxn ang="0">
                  <a:pos x="54" y="26"/>
                </a:cxn>
                <a:cxn ang="0">
                  <a:pos x="62" y="21"/>
                </a:cxn>
                <a:cxn ang="0">
                  <a:pos x="68" y="13"/>
                </a:cxn>
                <a:cxn ang="0">
                  <a:pos x="68" y="13"/>
                </a:cxn>
                <a:cxn ang="0">
                  <a:pos x="70" y="11"/>
                </a:cxn>
                <a:cxn ang="0">
                  <a:pos x="70" y="10"/>
                </a:cxn>
                <a:cxn ang="0">
                  <a:pos x="72" y="10"/>
                </a:cxn>
                <a:cxn ang="0">
                  <a:pos x="72" y="8"/>
                </a:cxn>
                <a:cxn ang="0">
                  <a:pos x="72" y="8"/>
                </a:cxn>
                <a:cxn ang="0">
                  <a:pos x="72" y="6"/>
                </a:cxn>
                <a:cxn ang="0">
                  <a:pos x="72" y="6"/>
                </a:cxn>
                <a:cxn ang="0">
                  <a:pos x="72" y="4"/>
                </a:cxn>
                <a:cxn ang="0">
                  <a:pos x="68" y="4"/>
                </a:cxn>
                <a:cxn ang="0">
                  <a:pos x="66" y="2"/>
                </a:cxn>
                <a:cxn ang="0">
                  <a:pos x="64" y="2"/>
                </a:cxn>
                <a:cxn ang="0">
                  <a:pos x="60" y="2"/>
                </a:cxn>
                <a:cxn ang="0">
                  <a:pos x="58" y="2"/>
                </a:cxn>
                <a:cxn ang="0">
                  <a:pos x="54" y="0"/>
                </a:cxn>
                <a:cxn ang="0">
                  <a:pos x="52" y="0"/>
                </a:cxn>
                <a:cxn ang="0">
                  <a:pos x="46" y="0"/>
                </a:cxn>
                <a:cxn ang="0">
                  <a:pos x="40" y="0"/>
                </a:cxn>
                <a:cxn ang="0">
                  <a:pos x="34" y="2"/>
                </a:cxn>
                <a:cxn ang="0">
                  <a:pos x="28" y="4"/>
                </a:cxn>
                <a:cxn ang="0">
                  <a:pos x="24" y="6"/>
                </a:cxn>
                <a:cxn ang="0">
                  <a:pos x="18" y="8"/>
                </a:cxn>
                <a:cxn ang="0">
                  <a:pos x="14" y="10"/>
                </a:cxn>
                <a:cxn ang="0">
                  <a:pos x="8" y="13"/>
                </a:cxn>
                <a:cxn ang="0">
                  <a:pos x="6" y="17"/>
                </a:cxn>
                <a:cxn ang="0">
                  <a:pos x="4" y="19"/>
                </a:cxn>
                <a:cxn ang="0">
                  <a:pos x="2" y="22"/>
                </a:cxn>
                <a:cxn ang="0">
                  <a:pos x="2" y="26"/>
                </a:cxn>
                <a:cxn ang="0">
                  <a:pos x="0" y="30"/>
                </a:cxn>
                <a:cxn ang="0">
                  <a:pos x="0" y="34"/>
                </a:cxn>
                <a:cxn ang="0">
                  <a:pos x="0" y="37"/>
                </a:cxn>
                <a:cxn ang="0">
                  <a:pos x="0" y="41"/>
                </a:cxn>
                <a:cxn ang="0">
                  <a:pos x="0" y="41"/>
                </a:cxn>
                <a:cxn ang="0">
                  <a:pos x="0" y="41"/>
                </a:cxn>
                <a:cxn ang="0">
                  <a:pos x="0" y="41"/>
                </a:cxn>
                <a:cxn ang="0">
                  <a:pos x="2" y="41"/>
                </a:cxn>
              </a:cxnLst>
              <a:rect l="0" t="0" r="r" b="b"/>
              <a:pathLst>
                <a:path w="72" h="41">
                  <a:moveTo>
                    <a:pt x="2" y="41"/>
                  </a:moveTo>
                  <a:lnTo>
                    <a:pt x="10" y="39"/>
                  </a:lnTo>
                  <a:lnTo>
                    <a:pt x="18" y="37"/>
                  </a:lnTo>
                  <a:lnTo>
                    <a:pt x="28" y="35"/>
                  </a:lnTo>
                  <a:lnTo>
                    <a:pt x="38" y="32"/>
                  </a:lnTo>
                  <a:lnTo>
                    <a:pt x="46" y="30"/>
                  </a:lnTo>
                  <a:lnTo>
                    <a:pt x="54" y="26"/>
                  </a:lnTo>
                  <a:lnTo>
                    <a:pt x="62" y="21"/>
                  </a:lnTo>
                  <a:lnTo>
                    <a:pt x="68" y="13"/>
                  </a:lnTo>
                  <a:lnTo>
                    <a:pt x="68" y="13"/>
                  </a:lnTo>
                  <a:lnTo>
                    <a:pt x="70" y="11"/>
                  </a:lnTo>
                  <a:lnTo>
                    <a:pt x="70" y="10"/>
                  </a:lnTo>
                  <a:lnTo>
                    <a:pt x="72" y="10"/>
                  </a:lnTo>
                  <a:lnTo>
                    <a:pt x="72" y="8"/>
                  </a:lnTo>
                  <a:lnTo>
                    <a:pt x="72" y="8"/>
                  </a:lnTo>
                  <a:lnTo>
                    <a:pt x="72" y="6"/>
                  </a:lnTo>
                  <a:lnTo>
                    <a:pt x="72" y="6"/>
                  </a:lnTo>
                  <a:lnTo>
                    <a:pt x="72" y="4"/>
                  </a:lnTo>
                  <a:lnTo>
                    <a:pt x="68" y="4"/>
                  </a:lnTo>
                  <a:lnTo>
                    <a:pt x="66" y="2"/>
                  </a:lnTo>
                  <a:lnTo>
                    <a:pt x="64" y="2"/>
                  </a:lnTo>
                  <a:lnTo>
                    <a:pt x="60" y="2"/>
                  </a:lnTo>
                  <a:lnTo>
                    <a:pt x="58" y="2"/>
                  </a:lnTo>
                  <a:lnTo>
                    <a:pt x="54" y="0"/>
                  </a:lnTo>
                  <a:lnTo>
                    <a:pt x="52" y="0"/>
                  </a:lnTo>
                  <a:lnTo>
                    <a:pt x="46" y="0"/>
                  </a:lnTo>
                  <a:lnTo>
                    <a:pt x="40" y="0"/>
                  </a:lnTo>
                  <a:lnTo>
                    <a:pt x="34" y="2"/>
                  </a:lnTo>
                  <a:lnTo>
                    <a:pt x="28" y="4"/>
                  </a:lnTo>
                  <a:lnTo>
                    <a:pt x="24" y="6"/>
                  </a:lnTo>
                  <a:lnTo>
                    <a:pt x="18" y="8"/>
                  </a:lnTo>
                  <a:lnTo>
                    <a:pt x="14" y="10"/>
                  </a:lnTo>
                  <a:lnTo>
                    <a:pt x="8" y="13"/>
                  </a:lnTo>
                  <a:lnTo>
                    <a:pt x="6" y="17"/>
                  </a:lnTo>
                  <a:lnTo>
                    <a:pt x="4" y="19"/>
                  </a:lnTo>
                  <a:lnTo>
                    <a:pt x="2" y="22"/>
                  </a:lnTo>
                  <a:lnTo>
                    <a:pt x="2" y="26"/>
                  </a:lnTo>
                  <a:lnTo>
                    <a:pt x="0" y="30"/>
                  </a:lnTo>
                  <a:lnTo>
                    <a:pt x="0" y="34"/>
                  </a:lnTo>
                  <a:lnTo>
                    <a:pt x="0" y="37"/>
                  </a:lnTo>
                  <a:lnTo>
                    <a:pt x="0" y="41"/>
                  </a:lnTo>
                  <a:lnTo>
                    <a:pt x="0" y="41"/>
                  </a:lnTo>
                  <a:lnTo>
                    <a:pt x="0" y="41"/>
                  </a:lnTo>
                  <a:lnTo>
                    <a:pt x="0" y="41"/>
                  </a:lnTo>
                  <a:lnTo>
                    <a:pt x="2" y="41"/>
                  </a:lnTo>
                  <a:close/>
                </a:path>
              </a:pathLst>
            </a:custGeom>
            <a:solidFill>
              <a:srgbClr val="FCEF00"/>
            </a:solidFill>
            <a:ln w="9525">
              <a:noFill/>
              <a:round/>
              <a:headEnd/>
              <a:tailEnd/>
            </a:ln>
          </p:spPr>
          <p:txBody>
            <a:bodyPr/>
            <a:lstStyle/>
            <a:p>
              <a:endParaRPr lang="en-US"/>
            </a:p>
          </p:txBody>
        </p:sp>
        <p:sp>
          <p:nvSpPr>
            <p:cNvPr id="12303" name="Freeform 15"/>
            <p:cNvSpPr>
              <a:spLocks/>
            </p:cNvSpPr>
            <p:nvPr/>
          </p:nvSpPr>
          <p:spPr bwMode="auto">
            <a:xfrm>
              <a:off x="2204" y="1524"/>
              <a:ext cx="430" cy="456"/>
            </a:xfrm>
            <a:custGeom>
              <a:avLst/>
              <a:gdLst/>
              <a:ahLst/>
              <a:cxnLst>
                <a:cxn ang="0">
                  <a:pos x="4" y="454"/>
                </a:cxn>
                <a:cxn ang="0">
                  <a:pos x="4" y="456"/>
                </a:cxn>
                <a:cxn ang="0">
                  <a:pos x="46" y="417"/>
                </a:cxn>
                <a:cxn ang="0">
                  <a:pos x="99" y="363"/>
                </a:cxn>
                <a:cxn ang="0">
                  <a:pos x="154" y="308"/>
                </a:cxn>
                <a:cxn ang="0">
                  <a:pos x="208" y="252"/>
                </a:cxn>
                <a:cxn ang="0">
                  <a:pos x="228" y="232"/>
                </a:cxn>
                <a:cxn ang="0">
                  <a:pos x="236" y="223"/>
                </a:cxn>
                <a:cxn ang="0">
                  <a:pos x="240" y="219"/>
                </a:cxn>
                <a:cxn ang="0">
                  <a:pos x="242" y="219"/>
                </a:cxn>
                <a:cxn ang="0">
                  <a:pos x="273" y="187"/>
                </a:cxn>
                <a:cxn ang="0">
                  <a:pos x="370" y="97"/>
                </a:cxn>
                <a:cxn ang="0">
                  <a:pos x="339" y="80"/>
                </a:cxn>
                <a:cxn ang="0">
                  <a:pos x="331" y="58"/>
                </a:cxn>
                <a:cxn ang="0">
                  <a:pos x="337" y="41"/>
                </a:cxn>
                <a:cxn ang="0">
                  <a:pos x="348" y="30"/>
                </a:cxn>
                <a:cxn ang="0">
                  <a:pos x="358" y="26"/>
                </a:cxn>
                <a:cxn ang="0">
                  <a:pos x="368" y="24"/>
                </a:cxn>
                <a:cxn ang="0">
                  <a:pos x="384" y="28"/>
                </a:cxn>
                <a:cxn ang="0">
                  <a:pos x="398" y="39"/>
                </a:cxn>
                <a:cxn ang="0">
                  <a:pos x="404" y="54"/>
                </a:cxn>
                <a:cxn ang="0">
                  <a:pos x="406" y="67"/>
                </a:cxn>
                <a:cxn ang="0">
                  <a:pos x="424" y="84"/>
                </a:cxn>
                <a:cxn ang="0">
                  <a:pos x="428" y="71"/>
                </a:cxn>
                <a:cxn ang="0">
                  <a:pos x="428" y="48"/>
                </a:cxn>
                <a:cxn ang="0">
                  <a:pos x="414" y="21"/>
                </a:cxn>
                <a:cxn ang="0">
                  <a:pos x="390" y="4"/>
                </a:cxn>
                <a:cxn ang="0">
                  <a:pos x="362" y="0"/>
                </a:cxn>
                <a:cxn ang="0">
                  <a:pos x="344" y="4"/>
                </a:cxn>
                <a:cxn ang="0">
                  <a:pos x="341" y="6"/>
                </a:cxn>
                <a:cxn ang="0">
                  <a:pos x="325" y="15"/>
                </a:cxn>
                <a:cxn ang="0">
                  <a:pos x="309" y="41"/>
                </a:cxn>
                <a:cxn ang="0">
                  <a:pos x="307" y="63"/>
                </a:cxn>
                <a:cxn ang="0">
                  <a:pos x="309" y="78"/>
                </a:cxn>
                <a:cxn ang="0">
                  <a:pos x="313" y="86"/>
                </a:cxn>
                <a:cxn ang="0">
                  <a:pos x="313" y="87"/>
                </a:cxn>
                <a:cxn ang="0">
                  <a:pos x="236" y="150"/>
                </a:cxn>
                <a:cxn ang="0">
                  <a:pos x="210" y="128"/>
                </a:cxn>
                <a:cxn ang="0">
                  <a:pos x="186" y="104"/>
                </a:cxn>
                <a:cxn ang="0">
                  <a:pos x="154" y="74"/>
                </a:cxn>
                <a:cxn ang="0">
                  <a:pos x="109" y="30"/>
                </a:cxn>
                <a:cxn ang="0">
                  <a:pos x="184" y="215"/>
                </a:cxn>
                <a:cxn ang="0">
                  <a:pos x="131" y="269"/>
                </a:cxn>
                <a:cxn ang="0">
                  <a:pos x="79" y="321"/>
                </a:cxn>
                <a:cxn ang="0">
                  <a:pos x="30" y="369"/>
                </a:cxn>
                <a:cxn ang="0">
                  <a:pos x="4" y="398"/>
                </a:cxn>
                <a:cxn ang="0">
                  <a:pos x="2" y="402"/>
                </a:cxn>
                <a:cxn ang="0">
                  <a:pos x="6" y="413"/>
                </a:cxn>
                <a:cxn ang="0">
                  <a:pos x="10" y="434"/>
                </a:cxn>
                <a:cxn ang="0">
                  <a:pos x="6" y="447"/>
                </a:cxn>
                <a:cxn ang="0">
                  <a:pos x="2" y="452"/>
                </a:cxn>
              </a:cxnLst>
              <a:rect l="0" t="0" r="r" b="b"/>
              <a:pathLst>
                <a:path w="430" h="456">
                  <a:moveTo>
                    <a:pt x="4" y="454"/>
                  </a:moveTo>
                  <a:lnTo>
                    <a:pt x="4" y="454"/>
                  </a:lnTo>
                  <a:lnTo>
                    <a:pt x="4" y="454"/>
                  </a:lnTo>
                  <a:lnTo>
                    <a:pt x="4" y="454"/>
                  </a:lnTo>
                  <a:lnTo>
                    <a:pt x="4" y="456"/>
                  </a:lnTo>
                  <a:lnTo>
                    <a:pt x="4" y="456"/>
                  </a:lnTo>
                  <a:lnTo>
                    <a:pt x="4" y="456"/>
                  </a:lnTo>
                  <a:lnTo>
                    <a:pt x="4" y="456"/>
                  </a:lnTo>
                  <a:lnTo>
                    <a:pt x="4" y="456"/>
                  </a:lnTo>
                  <a:lnTo>
                    <a:pt x="18" y="443"/>
                  </a:lnTo>
                  <a:lnTo>
                    <a:pt x="32" y="430"/>
                  </a:lnTo>
                  <a:lnTo>
                    <a:pt x="46" y="417"/>
                  </a:lnTo>
                  <a:lnTo>
                    <a:pt x="59" y="404"/>
                  </a:lnTo>
                  <a:lnTo>
                    <a:pt x="73" y="391"/>
                  </a:lnTo>
                  <a:lnTo>
                    <a:pt x="87" y="376"/>
                  </a:lnTo>
                  <a:lnTo>
                    <a:pt x="99" y="363"/>
                  </a:lnTo>
                  <a:lnTo>
                    <a:pt x="113" y="348"/>
                  </a:lnTo>
                  <a:lnTo>
                    <a:pt x="127" y="335"/>
                  </a:lnTo>
                  <a:lnTo>
                    <a:pt x="141" y="321"/>
                  </a:lnTo>
                  <a:lnTo>
                    <a:pt x="154" y="308"/>
                  </a:lnTo>
                  <a:lnTo>
                    <a:pt x="168" y="295"/>
                  </a:lnTo>
                  <a:lnTo>
                    <a:pt x="180" y="280"/>
                  </a:lnTo>
                  <a:lnTo>
                    <a:pt x="194" y="267"/>
                  </a:lnTo>
                  <a:lnTo>
                    <a:pt x="208" y="252"/>
                  </a:lnTo>
                  <a:lnTo>
                    <a:pt x="220" y="239"/>
                  </a:lnTo>
                  <a:lnTo>
                    <a:pt x="224" y="237"/>
                  </a:lnTo>
                  <a:lnTo>
                    <a:pt x="226" y="234"/>
                  </a:lnTo>
                  <a:lnTo>
                    <a:pt x="228" y="232"/>
                  </a:lnTo>
                  <a:lnTo>
                    <a:pt x="230" y="230"/>
                  </a:lnTo>
                  <a:lnTo>
                    <a:pt x="232" y="226"/>
                  </a:lnTo>
                  <a:lnTo>
                    <a:pt x="234" y="224"/>
                  </a:lnTo>
                  <a:lnTo>
                    <a:pt x="236" y="223"/>
                  </a:lnTo>
                  <a:lnTo>
                    <a:pt x="238" y="219"/>
                  </a:lnTo>
                  <a:lnTo>
                    <a:pt x="238" y="219"/>
                  </a:lnTo>
                  <a:lnTo>
                    <a:pt x="240" y="219"/>
                  </a:lnTo>
                  <a:lnTo>
                    <a:pt x="240" y="219"/>
                  </a:lnTo>
                  <a:lnTo>
                    <a:pt x="240" y="219"/>
                  </a:lnTo>
                  <a:lnTo>
                    <a:pt x="240" y="219"/>
                  </a:lnTo>
                  <a:lnTo>
                    <a:pt x="240" y="219"/>
                  </a:lnTo>
                  <a:lnTo>
                    <a:pt x="242" y="219"/>
                  </a:lnTo>
                  <a:lnTo>
                    <a:pt x="242" y="219"/>
                  </a:lnTo>
                  <a:lnTo>
                    <a:pt x="376" y="341"/>
                  </a:lnTo>
                  <a:lnTo>
                    <a:pt x="404" y="315"/>
                  </a:lnTo>
                  <a:lnTo>
                    <a:pt x="273" y="187"/>
                  </a:lnTo>
                  <a:lnTo>
                    <a:pt x="285" y="176"/>
                  </a:lnTo>
                  <a:lnTo>
                    <a:pt x="346" y="111"/>
                  </a:lnTo>
                  <a:lnTo>
                    <a:pt x="366" y="117"/>
                  </a:lnTo>
                  <a:lnTo>
                    <a:pt x="370" y="97"/>
                  </a:lnTo>
                  <a:lnTo>
                    <a:pt x="352" y="93"/>
                  </a:lnTo>
                  <a:lnTo>
                    <a:pt x="348" y="89"/>
                  </a:lnTo>
                  <a:lnTo>
                    <a:pt x="343" y="86"/>
                  </a:lnTo>
                  <a:lnTo>
                    <a:pt x="339" y="80"/>
                  </a:lnTo>
                  <a:lnTo>
                    <a:pt x="337" y="74"/>
                  </a:lnTo>
                  <a:lnTo>
                    <a:pt x="333" y="69"/>
                  </a:lnTo>
                  <a:lnTo>
                    <a:pt x="331" y="63"/>
                  </a:lnTo>
                  <a:lnTo>
                    <a:pt x="331" y="58"/>
                  </a:lnTo>
                  <a:lnTo>
                    <a:pt x="333" y="50"/>
                  </a:lnTo>
                  <a:lnTo>
                    <a:pt x="333" y="47"/>
                  </a:lnTo>
                  <a:lnTo>
                    <a:pt x="335" y="43"/>
                  </a:lnTo>
                  <a:lnTo>
                    <a:pt x="337" y="41"/>
                  </a:lnTo>
                  <a:lnTo>
                    <a:pt x="339" y="37"/>
                  </a:lnTo>
                  <a:lnTo>
                    <a:pt x="343" y="36"/>
                  </a:lnTo>
                  <a:lnTo>
                    <a:pt x="344" y="32"/>
                  </a:lnTo>
                  <a:lnTo>
                    <a:pt x="348" y="30"/>
                  </a:lnTo>
                  <a:lnTo>
                    <a:pt x="352" y="28"/>
                  </a:lnTo>
                  <a:lnTo>
                    <a:pt x="354" y="28"/>
                  </a:lnTo>
                  <a:lnTo>
                    <a:pt x="356" y="28"/>
                  </a:lnTo>
                  <a:lnTo>
                    <a:pt x="358" y="26"/>
                  </a:lnTo>
                  <a:lnTo>
                    <a:pt x="362" y="26"/>
                  </a:lnTo>
                  <a:lnTo>
                    <a:pt x="364" y="26"/>
                  </a:lnTo>
                  <a:lnTo>
                    <a:pt x="366" y="24"/>
                  </a:lnTo>
                  <a:lnTo>
                    <a:pt x="368" y="24"/>
                  </a:lnTo>
                  <a:lnTo>
                    <a:pt x="370" y="24"/>
                  </a:lnTo>
                  <a:lnTo>
                    <a:pt x="376" y="26"/>
                  </a:lnTo>
                  <a:lnTo>
                    <a:pt x="380" y="26"/>
                  </a:lnTo>
                  <a:lnTo>
                    <a:pt x="384" y="28"/>
                  </a:lnTo>
                  <a:lnTo>
                    <a:pt x="388" y="30"/>
                  </a:lnTo>
                  <a:lnTo>
                    <a:pt x="392" y="34"/>
                  </a:lnTo>
                  <a:lnTo>
                    <a:pt x="396" y="36"/>
                  </a:lnTo>
                  <a:lnTo>
                    <a:pt x="398" y="39"/>
                  </a:lnTo>
                  <a:lnTo>
                    <a:pt x="402" y="43"/>
                  </a:lnTo>
                  <a:lnTo>
                    <a:pt x="402" y="47"/>
                  </a:lnTo>
                  <a:lnTo>
                    <a:pt x="404" y="50"/>
                  </a:lnTo>
                  <a:lnTo>
                    <a:pt x="404" y="54"/>
                  </a:lnTo>
                  <a:lnTo>
                    <a:pt x="406" y="58"/>
                  </a:lnTo>
                  <a:lnTo>
                    <a:pt x="406" y="60"/>
                  </a:lnTo>
                  <a:lnTo>
                    <a:pt x="406" y="63"/>
                  </a:lnTo>
                  <a:lnTo>
                    <a:pt x="406" y="67"/>
                  </a:lnTo>
                  <a:lnTo>
                    <a:pt x="406" y="71"/>
                  </a:lnTo>
                  <a:lnTo>
                    <a:pt x="420" y="87"/>
                  </a:lnTo>
                  <a:lnTo>
                    <a:pt x="422" y="86"/>
                  </a:lnTo>
                  <a:lnTo>
                    <a:pt x="424" y="84"/>
                  </a:lnTo>
                  <a:lnTo>
                    <a:pt x="426" y="80"/>
                  </a:lnTo>
                  <a:lnTo>
                    <a:pt x="428" y="78"/>
                  </a:lnTo>
                  <a:lnTo>
                    <a:pt x="428" y="74"/>
                  </a:lnTo>
                  <a:lnTo>
                    <a:pt x="428" y="71"/>
                  </a:lnTo>
                  <a:lnTo>
                    <a:pt x="428" y="67"/>
                  </a:lnTo>
                  <a:lnTo>
                    <a:pt x="430" y="65"/>
                  </a:lnTo>
                  <a:lnTo>
                    <a:pt x="430" y="56"/>
                  </a:lnTo>
                  <a:lnTo>
                    <a:pt x="428" y="48"/>
                  </a:lnTo>
                  <a:lnTo>
                    <a:pt x="426" y="41"/>
                  </a:lnTo>
                  <a:lnTo>
                    <a:pt x="424" y="34"/>
                  </a:lnTo>
                  <a:lnTo>
                    <a:pt x="420" y="26"/>
                  </a:lnTo>
                  <a:lnTo>
                    <a:pt x="414" y="21"/>
                  </a:lnTo>
                  <a:lnTo>
                    <a:pt x="410" y="15"/>
                  </a:lnTo>
                  <a:lnTo>
                    <a:pt x="404" y="10"/>
                  </a:lnTo>
                  <a:lnTo>
                    <a:pt x="398" y="6"/>
                  </a:lnTo>
                  <a:lnTo>
                    <a:pt x="390" y="4"/>
                  </a:lnTo>
                  <a:lnTo>
                    <a:pt x="384" y="2"/>
                  </a:lnTo>
                  <a:lnTo>
                    <a:pt x="376" y="0"/>
                  </a:lnTo>
                  <a:lnTo>
                    <a:pt x="370" y="0"/>
                  </a:lnTo>
                  <a:lnTo>
                    <a:pt x="362" y="0"/>
                  </a:lnTo>
                  <a:lnTo>
                    <a:pt x="354" y="2"/>
                  </a:lnTo>
                  <a:lnTo>
                    <a:pt x="346" y="4"/>
                  </a:lnTo>
                  <a:lnTo>
                    <a:pt x="346" y="4"/>
                  </a:lnTo>
                  <a:lnTo>
                    <a:pt x="344" y="4"/>
                  </a:lnTo>
                  <a:lnTo>
                    <a:pt x="343" y="6"/>
                  </a:lnTo>
                  <a:lnTo>
                    <a:pt x="343" y="6"/>
                  </a:lnTo>
                  <a:lnTo>
                    <a:pt x="341" y="6"/>
                  </a:lnTo>
                  <a:lnTo>
                    <a:pt x="341" y="6"/>
                  </a:lnTo>
                  <a:lnTo>
                    <a:pt x="339" y="6"/>
                  </a:lnTo>
                  <a:lnTo>
                    <a:pt x="337" y="6"/>
                  </a:lnTo>
                  <a:lnTo>
                    <a:pt x="331" y="10"/>
                  </a:lnTo>
                  <a:lnTo>
                    <a:pt x="325" y="15"/>
                  </a:lnTo>
                  <a:lnTo>
                    <a:pt x="321" y="21"/>
                  </a:lnTo>
                  <a:lnTo>
                    <a:pt x="315" y="26"/>
                  </a:lnTo>
                  <a:lnTo>
                    <a:pt x="313" y="34"/>
                  </a:lnTo>
                  <a:lnTo>
                    <a:pt x="309" y="41"/>
                  </a:lnTo>
                  <a:lnTo>
                    <a:pt x="307" y="48"/>
                  </a:lnTo>
                  <a:lnTo>
                    <a:pt x="307" y="54"/>
                  </a:lnTo>
                  <a:lnTo>
                    <a:pt x="307" y="60"/>
                  </a:lnTo>
                  <a:lnTo>
                    <a:pt x="307" y="63"/>
                  </a:lnTo>
                  <a:lnTo>
                    <a:pt x="307" y="67"/>
                  </a:lnTo>
                  <a:lnTo>
                    <a:pt x="307" y="71"/>
                  </a:lnTo>
                  <a:lnTo>
                    <a:pt x="309" y="74"/>
                  </a:lnTo>
                  <a:lnTo>
                    <a:pt x="309" y="78"/>
                  </a:lnTo>
                  <a:lnTo>
                    <a:pt x="311" y="80"/>
                  </a:lnTo>
                  <a:lnTo>
                    <a:pt x="313" y="84"/>
                  </a:lnTo>
                  <a:lnTo>
                    <a:pt x="313" y="84"/>
                  </a:lnTo>
                  <a:lnTo>
                    <a:pt x="313" y="86"/>
                  </a:lnTo>
                  <a:lnTo>
                    <a:pt x="313" y="86"/>
                  </a:lnTo>
                  <a:lnTo>
                    <a:pt x="313" y="86"/>
                  </a:lnTo>
                  <a:lnTo>
                    <a:pt x="313" y="86"/>
                  </a:lnTo>
                  <a:lnTo>
                    <a:pt x="313" y="87"/>
                  </a:lnTo>
                  <a:lnTo>
                    <a:pt x="313" y="87"/>
                  </a:lnTo>
                  <a:lnTo>
                    <a:pt x="313" y="87"/>
                  </a:lnTo>
                  <a:lnTo>
                    <a:pt x="242" y="156"/>
                  </a:lnTo>
                  <a:lnTo>
                    <a:pt x="236" y="150"/>
                  </a:lnTo>
                  <a:lnTo>
                    <a:pt x="228" y="147"/>
                  </a:lnTo>
                  <a:lnTo>
                    <a:pt x="222" y="141"/>
                  </a:lnTo>
                  <a:lnTo>
                    <a:pt x="216" y="134"/>
                  </a:lnTo>
                  <a:lnTo>
                    <a:pt x="210" y="128"/>
                  </a:lnTo>
                  <a:lnTo>
                    <a:pt x="206" y="123"/>
                  </a:lnTo>
                  <a:lnTo>
                    <a:pt x="198" y="117"/>
                  </a:lnTo>
                  <a:lnTo>
                    <a:pt x="192" y="111"/>
                  </a:lnTo>
                  <a:lnTo>
                    <a:pt x="186" y="104"/>
                  </a:lnTo>
                  <a:lnTo>
                    <a:pt x="178" y="97"/>
                  </a:lnTo>
                  <a:lnTo>
                    <a:pt x="170" y="89"/>
                  </a:lnTo>
                  <a:lnTo>
                    <a:pt x="162" y="82"/>
                  </a:lnTo>
                  <a:lnTo>
                    <a:pt x="154" y="74"/>
                  </a:lnTo>
                  <a:lnTo>
                    <a:pt x="147" y="67"/>
                  </a:lnTo>
                  <a:lnTo>
                    <a:pt x="139" y="60"/>
                  </a:lnTo>
                  <a:lnTo>
                    <a:pt x="133" y="52"/>
                  </a:lnTo>
                  <a:lnTo>
                    <a:pt x="109" y="30"/>
                  </a:lnTo>
                  <a:lnTo>
                    <a:pt x="75" y="58"/>
                  </a:lnTo>
                  <a:lnTo>
                    <a:pt x="210" y="187"/>
                  </a:lnTo>
                  <a:lnTo>
                    <a:pt x="196" y="200"/>
                  </a:lnTo>
                  <a:lnTo>
                    <a:pt x="184" y="215"/>
                  </a:lnTo>
                  <a:lnTo>
                    <a:pt x="170" y="228"/>
                  </a:lnTo>
                  <a:lnTo>
                    <a:pt x="158" y="241"/>
                  </a:lnTo>
                  <a:lnTo>
                    <a:pt x="145" y="256"/>
                  </a:lnTo>
                  <a:lnTo>
                    <a:pt x="131" y="269"/>
                  </a:lnTo>
                  <a:lnTo>
                    <a:pt x="117" y="282"/>
                  </a:lnTo>
                  <a:lnTo>
                    <a:pt x="103" y="295"/>
                  </a:lnTo>
                  <a:lnTo>
                    <a:pt x="91" y="308"/>
                  </a:lnTo>
                  <a:lnTo>
                    <a:pt x="79" y="321"/>
                  </a:lnTo>
                  <a:lnTo>
                    <a:pt x="65" y="334"/>
                  </a:lnTo>
                  <a:lnTo>
                    <a:pt x="54" y="345"/>
                  </a:lnTo>
                  <a:lnTo>
                    <a:pt x="42" y="358"/>
                  </a:lnTo>
                  <a:lnTo>
                    <a:pt x="30" y="369"/>
                  </a:lnTo>
                  <a:lnTo>
                    <a:pt x="18" y="382"/>
                  </a:lnTo>
                  <a:lnTo>
                    <a:pt x="8" y="397"/>
                  </a:lnTo>
                  <a:lnTo>
                    <a:pt x="6" y="397"/>
                  </a:lnTo>
                  <a:lnTo>
                    <a:pt x="4" y="398"/>
                  </a:lnTo>
                  <a:lnTo>
                    <a:pt x="4" y="400"/>
                  </a:lnTo>
                  <a:lnTo>
                    <a:pt x="2" y="400"/>
                  </a:lnTo>
                  <a:lnTo>
                    <a:pt x="2" y="402"/>
                  </a:lnTo>
                  <a:lnTo>
                    <a:pt x="2" y="402"/>
                  </a:lnTo>
                  <a:lnTo>
                    <a:pt x="0" y="404"/>
                  </a:lnTo>
                  <a:lnTo>
                    <a:pt x="0" y="406"/>
                  </a:lnTo>
                  <a:lnTo>
                    <a:pt x="2" y="410"/>
                  </a:lnTo>
                  <a:lnTo>
                    <a:pt x="6" y="413"/>
                  </a:lnTo>
                  <a:lnTo>
                    <a:pt x="8" y="419"/>
                  </a:lnTo>
                  <a:lnTo>
                    <a:pt x="10" y="422"/>
                  </a:lnTo>
                  <a:lnTo>
                    <a:pt x="10" y="428"/>
                  </a:lnTo>
                  <a:lnTo>
                    <a:pt x="10" y="434"/>
                  </a:lnTo>
                  <a:lnTo>
                    <a:pt x="8" y="439"/>
                  </a:lnTo>
                  <a:lnTo>
                    <a:pt x="8" y="443"/>
                  </a:lnTo>
                  <a:lnTo>
                    <a:pt x="6" y="445"/>
                  </a:lnTo>
                  <a:lnTo>
                    <a:pt x="6" y="447"/>
                  </a:lnTo>
                  <a:lnTo>
                    <a:pt x="4" y="448"/>
                  </a:lnTo>
                  <a:lnTo>
                    <a:pt x="4" y="448"/>
                  </a:lnTo>
                  <a:lnTo>
                    <a:pt x="4" y="450"/>
                  </a:lnTo>
                  <a:lnTo>
                    <a:pt x="2" y="452"/>
                  </a:lnTo>
                  <a:lnTo>
                    <a:pt x="2" y="452"/>
                  </a:lnTo>
                  <a:lnTo>
                    <a:pt x="4" y="454"/>
                  </a:lnTo>
                  <a:close/>
                </a:path>
              </a:pathLst>
            </a:custGeom>
            <a:solidFill>
              <a:srgbClr val="FFFFFF"/>
            </a:solidFill>
            <a:ln w="9525">
              <a:noFill/>
              <a:round/>
              <a:headEnd/>
              <a:tailEnd/>
            </a:ln>
          </p:spPr>
          <p:txBody>
            <a:bodyPr/>
            <a:lstStyle/>
            <a:p>
              <a:endParaRPr lang="en-US"/>
            </a:p>
          </p:txBody>
        </p:sp>
        <p:sp>
          <p:nvSpPr>
            <p:cNvPr id="12304" name="Freeform 16"/>
            <p:cNvSpPr>
              <a:spLocks/>
            </p:cNvSpPr>
            <p:nvPr/>
          </p:nvSpPr>
          <p:spPr bwMode="auto">
            <a:xfrm>
              <a:off x="2222" y="1824"/>
              <a:ext cx="61" cy="60"/>
            </a:xfrm>
            <a:custGeom>
              <a:avLst/>
              <a:gdLst/>
              <a:ahLst/>
              <a:cxnLst>
                <a:cxn ang="0">
                  <a:pos x="0" y="60"/>
                </a:cxn>
                <a:cxn ang="0">
                  <a:pos x="61" y="0"/>
                </a:cxn>
                <a:cxn ang="0">
                  <a:pos x="37" y="8"/>
                </a:cxn>
                <a:cxn ang="0">
                  <a:pos x="36" y="15"/>
                </a:cxn>
                <a:cxn ang="0">
                  <a:pos x="34" y="21"/>
                </a:cxn>
                <a:cxn ang="0">
                  <a:pos x="30" y="28"/>
                </a:cxn>
                <a:cxn ang="0">
                  <a:pos x="26" y="34"/>
                </a:cxn>
                <a:cxn ang="0">
                  <a:pos x="20" y="39"/>
                </a:cxn>
                <a:cxn ang="0">
                  <a:pos x="14" y="45"/>
                </a:cxn>
                <a:cxn ang="0">
                  <a:pos x="8" y="48"/>
                </a:cxn>
                <a:cxn ang="0">
                  <a:pos x="0" y="52"/>
                </a:cxn>
                <a:cxn ang="0">
                  <a:pos x="0" y="60"/>
                </a:cxn>
              </a:cxnLst>
              <a:rect l="0" t="0" r="r" b="b"/>
              <a:pathLst>
                <a:path w="61" h="60">
                  <a:moveTo>
                    <a:pt x="0" y="60"/>
                  </a:moveTo>
                  <a:lnTo>
                    <a:pt x="61" y="0"/>
                  </a:lnTo>
                  <a:lnTo>
                    <a:pt x="37" y="8"/>
                  </a:lnTo>
                  <a:lnTo>
                    <a:pt x="36" y="15"/>
                  </a:lnTo>
                  <a:lnTo>
                    <a:pt x="34" y="21"/>
                  </a:lnTo>
                  <a:lnTo>
                    <a:pt x="30" y="28"/>
                  </a:lnTo>
                  <a:lnTo>
                    <a:pt x="26" y="34"/>
                  </a:lnTo>
                  <a:lnTo>
                    <a:pt x="20" y="39"/>
                  </a:lnTo>
                  <a:lnTo>
                    <a:pt x="14" y="45"/>
                  </a:lnTo>
                  <a:lnTo>
                    <a:pt x="8" y="48"/>
                  </a:lnTo>
                  <a:lnTo>
                    <a:pt x="0" y="52"/>
                  </a:lnTo>
                  <a:lnTo>
                    <a:pt x="0" y="60"/>
                  </a:lnTo>
                  <a:close/>
                </a:path>
              </a:pathLst>
            </a:custGeom>
            <a:solidFill>
              <a:srgbClr val="FFFFFF"/>
            </a:solidFill>
            <a:ln w="9525">
              <a:noFill/>
              <a:round/>
              <a:headEnd/>
              <a:tailEnd/>
            </a:ln>
          </p:spPr>
          <p:txBody>
            <a:bodyPr/>
            <a:lstStyle/>
            <a:p>
              <a:endParaRPr lang="en-US"/>
            </a:p>
          </p:txBody>
        </p:sp>
        <p:sp>
          <p:nvSpPr>
            <p:cNvPr id="12305" name="Freeform 17"/>
            <p:cNvSpPr>
              <a:spLocks/>
            </p:cNvSpPr>
            <p:nvPr/>
          </p:nvSpPr>
          <p:spPr bwMode="auto">
            <a:xfrm>
              <a:off x="2228" y="1787"/>
              <a:ext cx="75" cy="34"/>
            </a:xfrm>
            <a:custGeom>
              <a:avLst/>
              <a:gdLst/>
              <a:ahLst/>
              <a:cxnLst>
                <a:cxn ang="0">
                  <a:pos x="0" y="32"/>
                </a:cxn>
                <a:cxn ang="0">
                  <a:pos x="10" y="34"/>
                </a:cxn>
                <a:cxn ang="0">
                  <a:pos x="20" y="34"/>
                </a:cxn>
                <a:cxn ang="0">
                  <a:pos x="31" y="34"/>
                </a:cxn>
                <a:cxn ang="0">
                  <a:pos x="41" y="30"/>
                </a:cxn>
                <a:cxn ang="0">
                  <a:pos x="51" y="28"/>
                </a:cxn>
                <a:cxn ang="0">
                  <a:pos x="59" y="24"/>
                </a:cxn>
                <a:cxn ang="0">
                  <a:pos x="67" y="19"/>
                </a:cxn>
                <a:cxn ang="0">
                  <a:pos x="75" y="11"/>
                </a:cxn>
                <a:cxn ang="0">
                  <a:pos x="69" y="8"/>
                </a:cxn>
                <a:cxn ang="0">
                  <a:pos x="63" y="6"/>
                </a:cxn>
                <a:cxn ang="0">
                  <a:pos x="55" y="2"/>
                </a:cxn>
                <a:cxn ang="0">
                  <a:pos x="49" y="0"/>
                </a:cxn>
                <a:cxn ang="0">
                  <a:pos x="41" y="0"/>
                </a:cxn>
                <a:cxn ang="0">
                  <a:pos x="35" y="0"/>
                </a:cxn>
                <a:cxn ang="0">
                  <a:pos x="28" y="2"/>
                </a:cxn>
                <a:cxn ang="0">
                  <a:pos x="20" y="6"/>
                </a:cxn>
                <a:cxn ang="0">
                  <a:pos x="16" y="10"/>
                </a:cxn>
                <a:cxn ang="0">
                  <a:pos x="12" y="11"/>
                </a:cxn>
                <a:cxn ang="0">
                  <a:pos x="10" y="15"/>
                </a:cxn>
                <a:cxn ang="0">
                  <a:pos x="6" y="17"/>
                </a:cxn>
                <a:cxn ang="0">
                  <a:pos x="4" y="21"/>
                </a:cxn>
                <a:cxn ang="0">
                  <a:pos x="2" y="24"/>
                </a:cxn>
                <a:cxn ang="0">
                  <a:pos x="0" y="28"/>
                </a:cxn>
                <a:cxn ang="0">
                  <a:pos x="0" y="32"/>
                </a:cxn>
                <a:cxn ang="0">
                  <a:pos x="0" y="32"/>
                </a:cxn>
                <a:cxn ang="0">
                  <a:pos x="0" y="32"/>
                </a:cxn>
                <a:cxn ang="0">
                  <a:pos x="0" y="32"/>
                </a:cxn>
                <a:cxn ang="0">
                  <a:pos x="0" y="32"/>
                </a:cxn>
              </a:cxnLst>
              <a:rect l="0" t="0" r="r" b="b"/>
              <a:pathLst>
                <a:path w="75" h="34">
                  <a:moveTo>
                    <a:pt x="0" y="32"/>
                  </a:moveTo>
                  <a:lnTo>
                    <a:pt x="10" y="34"/>
                  </a:lnTo>
                  <a:lnTo>
                    <a:pt x="20" y="34"/>
                  </a:lnTo>
                  <a:lnTo>
                    <a:pt x="31" y="34"/>
                  </a:lnTo>
                  <a:lnTo>
                    <a:pt x="41" y="30"/>
                  </a:lnTo>
                  <a:lnTo>
                    <a:pt x="51" y="28"/>
                  </a:lnTo>
                  <a:lnTo>
                    <a:pt x="59" y="24"/>
                  </a:lnTo>
                  <a:lnTo>
                    <a:pt x="67" y="19"/>
                  </a:lnTo>
                  <a:lnTo>
                    <a:pt x="75" y="11"/>
                  </a:lnTo>
                  <a:lnTo>
                    <a:pt x="69" y="8"/>
                  </a:lnTo>
                  <a:lnTo>
                    <a:pt x="63" y="6"/>
                  </a:lnTo>
                  <a:lnTo>
                    <a:pt x="55" y="2"/>
                  </a:lnTo>
                  <a:lnTo>
                    <a:pt x="49" y="0"/>
                  </a:lnTo>
                  <a:lnTo>
                    <a:pt x="41" y="0"/>
                  </a:lnTo>
                  <a:lnTo>
                    <a:pt x="35" y="0"/>
                  </a:lnTo>
                  <a:lnTo>
                    <a:pt x="28" y="2"/>
                  </a:lnTo>
                  <a:lnTo>
                    <a:pt x="20" y="6"/>
                  </a:lnTo>
                  <a:lnTo>
                    <a:pt x="16" y="10"/>
                  </a:lnTo>
                  <a:lnTo>
                    <a:pt x="12" y="11"/>
                  </a:lnTo>
                  <a:lnTo>
                    <a:pt x="10" y="15"/>
                  </a:lnTo>
                  <a:lnTo>
                    <a:pt x="6" y="17"/>
                  </a:lnTo>
                  <a:lnTo>
                    <a:pt x="4" y="21"/>
                  </a:lnTo>
                  <a:lnTo>
                    <a:pt x="2" y="24"/>
                  </a:lnTo>
                  <a:lnTo>
                    <a:pt x="0" y="28"/>
                  </a:lnTo>
                  <a:lnTo>
                    <a:pt x="0" y="32"/>
                  </a:lnTo>
                  <a:lnTo>
                    <a:pt x="0" y="32"/>
                  </a:lnTo>
                  <a:lnTo>
                    <a:pt x="0" y="32"/>
                  </a:lnTo>
                  <a:lnTo>
                    <a:pt x="0" y="32"/>
                  </a:lnTo>
                  <a:lnTo>
                    <a:pt x="0" y="32"/>
                  </a:lnTo>
                  <a:close/>
                </a:path>
              </a:pathLst>
            </a:custGeom>
            <a:solidFill>
              <a:srgbClr val="FCEF00"/>
            </a:solidFill>
            <a:ln w="9525">
              <a:noFill/>
              <a:round/>
              <a:headEnd/>
              <a:tailEnd/>
            </a:ln>
          </p:spPr>
          <p:txBody>
            <a:bodyPr/>
            <a:lstStyle/>
            <a:p>
              <a:endParaRPr lang="en-US"/>
            </a:p>
          </p:txBody>
        </p:sp>
        <p:sp>
          <p:nvSpPr>
            <p:cNvPr id="12306" name="Freeform 18"/>
            <p:cNvSpPr>
              <a:spLocks/>
            </p:cNvSpPr>
            <p:nvPr/>
          </p:nvSpPr>
          <p:spPr bwMode="auto">
            <a:xfrm>
              <a:off x="2287" y="1750"/>
              <a:ext cx="64" cy="37"/>
            </a:xfrm>
            <a:custGeom>
              <a:avLst/>
              <a:gdLst/>
              <a:ahLst/>
              <a:cxnLst>
                <a:cxn ang="0">
                  <a:pos x="0" y="26"/>
                </a:cxn>
                <a:cxn ang="0">
                  <a:pos x="4" y="28"/>
                </a:cxn>
                <a:cxn ang="0">
                  <a:pos x="8" y="30"/>
                </a:cxn>
                <a:cxn ang="0">
                  <a:pos x="12" y="34"/>
                </a:cxn>
                <a:cxn ang="0">
                  <a:pos x="16" y="35"/>
                </a:cxn>
                <a:cxn ang="0">
                  <a:pos x="20" y="37"/>
                </a:cxn>
                <a:cxn ang="0">
                  <a:pos x="24" y="37"/>
                </a:cxn>
                <a:cxn ang="0">
                  <a:pos x="30" y="37"/>
                </a:cxn>
                <a:cxn ang="0">
                  <a:pos x="36" y="37"/>
                </a:cxn>
                <a:cxn ang="0">
                  <a:pos x="40" y="34"/>
                </a:cxn>
                <a:cxn ang="0">
                  <a:pos x="42" y="30"/>
                </a:cxn>
                <a:cxn ang="0">
                  <a:pos x="46" y="26"/>
                </a:cxn>
                <a:cxn ang="0">
                  <a:pos x="50" y="22"/>
                </a:cxn>
                <a:cxn ang="0">
                  <a:pos x="54" y="19"/>
                </a:cxn>
                <a:cxn ang="0">
                  <a:pos x="56" y="15"/>
                </a:cxn>
                <a:cxn ang="0">
                  <a:pos x="60" y="11"/>
                </a:cxn>
                <a:cxn ang="0">
                  <a:pos x="64" y="8"/>
                </a:cxn>
                <a:cxn ang="0">
                  <a:pos x="64" y="8"/>
                </a:cxn>
                <a:cxn ang="0">
                  <a:pos x="64" y="8"/>
                </a:cxn>
                <a:cxn ang="0">
                  <a:pos x="64" y="8"/>
                </a:cxn>
                <a:cxn ang="0">
                  <a:pos x="64" y="8"/>
                </a:cxn>
                <a:cxn ang="0">
                  <a:pos x="64" y="6"/>
                </a:cxn>
                <a:cxn ang="0">
                  <a:pos x="64" y="6"/>
                </a:cxn>
                <a:cxn ang="0">
                  <a:pos x="64" y="6"/>
                </a:cxn>
                <a:cxn ang="0">
                  <a:pos x="64" y="6"/>
                </a:cxn>
                <a:cxn ang="0">
                  <a:pos x="60" y="4"/>
                </a:cxn>
                <a:cxn ang="0">
                  <a:pos x="56" y="2"/>
                </a:cxn>
                <a:cxn ang="0">
                  <a:pos x="50" y="0"/>
                </a:cxn>
                <a:cxn ang="0">
                  <a:pos x="44" y="0"/>
                </a:cxn>
                <a:cxn ang="0">
                  <a:pos x="40" y="0"/>
                </a:cxn>
                <a:cxn ang="0">
                  <a:pos x="34" y="0"/>
                </a:cxn>
                <a:cxn ang="0">
                  <a:pos x="28" y="2"/>
                </a:cxn>
                <a:cxn ang="0">
                  <a:pos x="24" y="4"/>
                </a:cxn>
                <a:cxn ang="0">
                  <a:pos x="20" y="6"/>
                </a:cxn>
                <a:cxn ang="0">
                  <a:pos x="16" y="8"/>
                </a:cxn>
                <a:cxn ang="0">
                  <a:pos x="12" y="11"/>
                </a:cxn>
                <a:cxn ang="0">
                  <a:pos x="8" y="13"/>
                </a:cxn>
                <a:cxn ang="0">
                  <a:pos x="6" y="17"/>
                </a:cxn>
                <a:cxn ang="0">
                  <a:pos x="2" y="21"/>
                </a:cxn>
                <a:cxn ang="0">
                  <a:pos x="0" y="22"/>
                </a:cxn>
                <a:cxn ang="0">
                  <a:pos x="0" y="26"/>
                </a:cxn>
                <a:cxn ang="0">
                  <a:pos x="0" y="26"/>
                </a:cxn>
                <a:cxn ang="0">
                  <a:pos x="0" y="26"/>
                </a:cxn>
                <a:cxn ang="0">
                  <a:pos x="0" y="26"/>
                </a:cxn>
                <a:cxn ang="0">
                  <a:pos x="0" y="26"/>
                </a:cxn>
              </a:cxnLst>
              <a:rect l="0" t="0" r="r" b="b"/>
              <a:pathLst>
                <a:path w="64" h="37">
                  <a:moveTo>
                    <a:pt x="0" y="26"/>
                  </a:moveTo>
                  <a:lnTo>
                    <a:pt x="4" y="28"/>
                  </a:lnTo>
                  <a:lnTo>
                    <a:pt x="8" y="30"/>
                  </a:lnTo>
                  <a:lnTo>
                    <a:pt x="12" y="34"/>
                  </a:lnTo>
                  <a:lnTo>
                    <a:pt x="16" y="35"/>
                  </a:lnTo>
                  <a:lnTo>
                    <a:pt x="20" y="37"/>
                  </a:lnTo>
                  <a:lnTo>
                    <a:pt x="24" y="37"/>
                  </a:lnTo>
                  <a:lnTo>
                    <a:pt x="30" y="37"/>
                  </a:lnTo>
                  <a:lnTo>
                    <a:pt x="36" y="37"/>
                  </a:lnTo>
                  <a:lnTo>
                    <a:pt x="40" y="34"/>
                  </a:lnTo>
                  <a:lnTo>
                    <a:pt x="42" y="30"/>
                  </a:lnTo>
                  <a:lnTo>
                    <a:pt x="46" y="26"/>
                  </a:lnTo>
                  <a:lnTo>
                    <a:pt x="50" y="22"/>
                  </a:lnTo>
                  <a:lnTo>
                    <a:pt x="54" y="19"/>
                  </a:lnTo>
                  <a:lnTo>
                    <a:pt x="56" y="15"/>
                  </a:lnTo>
                  <a:lnTo>
                    <a:pt x="60" y="11"/>
                  </a:lnTo>
                  <a:lnTo>
                    <a:pt x="64" y="8"/>
                  </a:lnTo>
                  <a:lnTo>
                    <a:pt x="64" y="8"/>
                  </a:lnTo>
                  <a:lnTo>
                    <a:pt x="64" y="8"/>
                  </a:lnTo>
                  <a:lnTo>
                    <a:pt x="64" y="8"/>
                  </a:lnTo>
                  <a:lnTo>
                    <a:pt x="64" y="8"/>
                  </a:lnTo>
                  <a:lnTo>
                    <a:pt x="64" y="6"/>
                  </a:lnTo>
                  <a:lnTo>
                    <a:pt x="64" y="6"/>
                  </a:lnTo>
                  <a:lnTo>
                    <a:pt x="64" y="6"/>
                  </a:lnTo>
                  <a:lnTo>
                    <a:pt x="64" y="6"/>
                  </a:lnTo>
                  <a:lnTo>
                    <a:pt x="60" y="4"/>
                  </a:lnTo>
                  <a:lnTo>
                    <a:pt x="56" y="2"/>
                  </a:lnTo>
                  <a:lnTo>
                    <a:pt x="50" y="0"/>
                  </a:lnTo>
                  <a:lnTo>
                    <a:pt x="44" y="0"/>
                  </a:lnTo>
                  <a:lnTo>
                    <a:pt x="40" y="0"/>
                  </a:lnTo>
                  <a:lnTo>
                    <a:pt x="34" y="0"/>
                  </a:lnTo>
                  <a:lnTo>
                    <a:pt x="28" y="2"/>
                  </a:lnTo>
                  <a:lnTo>
                    <a:pt x="24" y="4"/>
                  </a:lnTo>
                  <a:lnTo>
                    <a:pt x="20" y="6"/>
                  </a:lnTo>
                  <a:lnTo>
                    <a:pt x="16" y="8"/>
                  </a:lnTo>
                  <a:lnTo>
                    <a:pt x="12" y="11"/>
                  </a:lnTo>
                  <a:lnTo>
                    <a:pt x="8" y="13"/>
                  </a:lnTo>
                  <a:lnTo>
                    <a:pt x="6" y="17"/>
                  </a:lnTo>
                  <a:lnTo>
                    <a:pt x="2" y="21"/>
                  </a:lnTo>
                  <a:lnTo>
                    <a:pt x="0" y="22"/>
                  </a:lnTo>
                  <a:lnTo>
                    <a:pt x="0" y="26"/>
                  </a:lnTo>
                  <a:lnTo>
                    <a:pt x="0" y="26"/>
                  </a:lnTo>
                  <a:lnTo>
                    <a:pt x="0" y="26"/>
                  </a:lnTo>
                  <a:lnTo>
                    <a:pt x="0" y="26"/>
                  </a:lnTo>
                  <a:lnTo>
                    <a:pt x="0" y="26"/>
                  </a:lnTo>
                  <a:close/>
                </a:path>
              </a:pathLst>
            </a:custGeom>
            <a:solidFill>
              <a:srgbClr val="FCEF00"/>
            </a:solidFill>
            <a:ln w="9525">
              <a:noFill/>
              <a:round/>
              <a:headEnd/>
              <a:tailEnd/>
            </a:ln>
          </p:spPr>
          <p:txBody>
            <a:bodyPr/>
            <a:lstStyle/>
            <a:p>
              <a:endParaRPr lang="en-US"/>
            </a:p>
          </p:txBody>
        </p:sp>
        <p:sp>
          <p:nvSpPr>
            <p:cNvPr id="12307" name="Freeform 19"/>
            <p:cNvSpPr>
              <a:spLocks/>
            </p:cNvSpPr>
            <p:nvPr/>
          </p:nvSpPr>
          <p:spPr bwMode="auto">
            <a:xfrm>
              <a:off x="2416" y="1778"/>
              <a:ext cx="53" cy="28"/>
            </a:xfrm>
            <a:custGeom>
              <a:avLst/>
              <a:gdLst/>
              <a:ahLst/>
              <a:cxnLst>
                <a:cxn ang="0">
                  <a:pos x="0" y="17"/>
                </a:cxn>
                <a:cxn ang="0">
                  <a:pos x="2" y="19"/>
                </a:cxn>
                <a:cxn ang="0">
                  <a:pos x="2" y="20"/>
                </a:cxn>
                <a:cxn ang="0">
                  <a:pos x="4" y="22"/>
                </a:cxn>
                <a:cxn ang="0">
                  <a:pos x="6" y="24"/>
                </a:cxn>
                <a:cxn ang="0">
                  <a:pos x="8" y="26"/>
                </a:cxn>
                <a:cxn ang="0">
                  <a:pos x="10" y="26"/>
                </a:cxn>
                <a:cxn ang="0">
                  <a:pos x="12" y="28"/>
                </a:cxn>
                <a:cxn ang="0">
                  <a:pos x="16" y="28"/>
                </a:cxn>
                <a:cxn ang="0">
                  <a:pos x="22" y="28"/>
                </a:cxn>
                <a:cxn ang="0">
                  <a:pos x="26" y="28"/>
                </a:cxn>
                <a:cxn ang="0">
                  <a:pos x="32" y="28"/>
                </a:cxn>
                <a:cxn ang="0">
                  <a:pos x="35" y="26"/>
                </a:cxn>
                <a:cxn ang="0">
                  <a:pos x="41" y="24"/>
                </a:cxn>
                <a:cxn ang="0">
                  <a:pos x="45" y="22"/>
                </a:cxn>
                <a:cxn ang="0">
                  <a:pos x="49" y="20"/>
                </a:cxn>
                <a:cxn ang="0">
                  <a:pos x="53" y="19"/>
                </a:cxn>
                <a:cxn ang="0">
                  <a:pos x="53" y="19"/>
                </a:cxn>
                <a:cxn ang="0">
                  <a:pos x="53" y="19"/>
                </a:cxn>
                <a:cxn ang="0">
                  <a:pos x="53" y="17"/>
                </a:cxn>
                <a:cxn ang="0">
                  <a:pos x="53" y="17"/>
                </a:cxn>
                <a:cxn ang="0">
                  <a:pos x="53" y="17"/>
                </a:cxn>
                <a:cxn ang="0">
                  <a:pos x="53" y="17"/>
                </a:cxn>
                <a:cxn ang="0">
                  <a:pos x="51" y="13"/>
                </a:cxn>
                <a:cxn ang="0">
                  <a:pos x="49" y="11"/>
                </a:cxn>
                <a:cxn ang="0">
                  <a:pos x="45" y="7"/>
                </a:cxn>
                <a:cxn ang="0">
                  <a:pos x="41" y="6"/>
                </a:cxn>
                <a:cxn ang="0">
                  <a:pos x="37" y="4"/>
                </a:cxn>
                <a:cxn ang="0">
                  <a:pos x="34" y="2"/>
                </a:cxn>
                <a:cxn ang="0">
                  <a:pos x="30" y="0"/>
                </a:cxn>
                <a:cxn ang="0">
                  <a:pos x="26" y="0"/>
                </a:cxn>
                <a:cxn ang="0">
                  <a:pos x="22" y="0"/>
                </a:cxn>
                <a:cxn ang="0">
                  <a:pos x="18" y="0"/>
                </a:cxn>
                <a:cxn ang="0">
                  <a:pos x="14" y="2"/>
                </a:cxn>
                <a:cxn ang="0">
                  <a:pos x="12" y="4"/>
                </a:cxn>
                <a:cxn ang="0">
                  <a:pos x="8" y="6"/>
                </a:cxn>
                <a:cxn ang="0">
                  <a:pos x="6" y="7"/>
                </a:cxn>
                <a:cxn ang="0">
                  <a:pos x="2" y="11"/>
                </a:cxn>
                <a:cxn ang="0">
                  <a:pos x="0" y="13"/>
                </a:cxn>
                <a:cxn ang="0">
                  <a:pos x="0" y="13"/>
                </a:cxn>
                <a:cxn ang="0">
                  <a:pos x="0" y="15"/>
                </a:cxn>
                <a:cxn ang="0">
                  <a:pos x="0" y="15"/>
                </a:cxn>
                <a:cxn ang="0">
                  <a:pos x="0" y="15"/>
                </a:cxn>
                <a:cxn ang="0">
                  <a:pos x="0" y="15"/>
                </a:cxn>
                <a:cxn ang="0">
                  <a:pos x="0" y="15"/>
                </a:cxn>
                <a:cxn ang="0">
                  <a:pos x="0" y="15"/>
                </a:cxn>
                <a:cxn ang="0">
                  <a:pos x="0" y="17"/>
                </a:cxn>
                <a:cxn ang="0">
                  <a:pos x="0" y="17"/>
                </a:cxn>
                <a:cxn ang="0">
                  <a:pos x="0" y="17"/>
                </a:cxn>
              </a:cxnLst>
              <a:rect l="0" t="0" r="r" b="b"/>
              <a:pathLst>
                <a:path w="53" h="28">
                  <a:moveTo>
                    <a:pt x="0" y="17"/>
                  </a:moveTo>
                  <a:lnTo>
                    <a:pt x="2" y="19"/>
                  </a:lnTo>
                  <a:lnTo>
                    <a:pt x="2" y="20"/>
                  </a:lnTo>
                  <a:lnTo>
                    <a:pt x="4" y="22"/>
                  </a:lnTo>
                  <a:lnTo>
                    <a:pt x="6" y="24"/>
                  </a:lnTo>
                  <a:lnTo>
                    <a:pt x="8" y="26"/>
                  </a:lnTo>
                  <a:lnTo>
                    <a:pt x="10" y="26"/>
                  </a:lnTo>
                  <a:lnTo>
                    <a:pt x="12" y="28"/>
                  </a:lnTo>
                  <a:lnTo>
                    <a:pt x="16" y="28"/>
                  </a:lnTo>
                  <a:lnTo>
                    <a:pt x="22" y="28"/>
                  </a:lnTo>
                  <a:lnTo>
                    <a:pt x="26" y="28"/>
                  </a:lnTo>
                  <a:lnTo>
                    <a:pt x="32" y="28"/>
                  </a:lnTo>
                  <a:lnTo>
                    <a:pt x="35" y="26"/>
                  </a:lnTo>
                  <a:lnTo>
                    <a:pt x="41" y="24"/>
                  </a:lnTo>
                  <a:lnTo>
                    <a:pt x="45" y="22"/>
                  </a:lnTo>
                  <a:lnTo>
                    <a:pt x="49" y="20"/>
                  </a:lnTo>
                  <a:lnTo>
                    <a:pt x="53" y="19"/>
                  </a:lnTo>
                  <a:lnTo>
                    <a:pt x="53" y="19"/>
                  </a:lnTo>
                  <a:lnTo>
                    <a:pt x="53" y="19"/>
                  </a:lnTo>
                  <a:lnTo>
                    <a:pt x="53" y="17"/>
                  </a:lnTo>
                  <a:lnTo>
                    <a:pt x="53" y="17"/>
                  </a:lnTo>
                  <a:lnTo>
                    <a:pt x="53" y="17"/>
                  </a:lnTo>
                  <a:lnTo>
                    <a:pt x="53" y="17"/>
                  </a:lnTo>
                  <a:lnTo>
                    <a:pt x="51" y="13"/>
                  </a:lnTo>
                  <a:lnTo>
                    <a:pt x="49" y="11"/>
                  </a:lnTo>
                  <a:lnTo>
                    <a:pt x="45" y="7"/>
                  </a:lnTo>
                  <a:lnTo>
                    <a:pt x="41" y="6"/>
                  </a:lnTo>
                  <a:lnTo>
                    <a:pt x="37" y="4"/>
                  </a:lnTo>
                  <a:lnTo>
                    <a:pt x="34" y="2"/>
                  </a:lnTo>
                  <a:lnTo>
                    <a:pt x="30" y="0"/>
                  </a:lnTo>
                  <a:lnTo>
                    <a:pt x="26" y="0"/>
                  </a:lnTo>
                  <a:lnTo>
                    <a:pt x="22" y="0"/>
                  </a:lnTo>
                  <a:lnTo>
                    <a:pt x="18" y="0"/>
                  </a:lnTo>
                  <a:lnTo>
                    <a:pt x="14" y="2"/>
                  </a:lnTo>
                  <a:lnTo>
                    <a:pt x="12" y="4"/>
                  </a:lnTo>
                  <a:lnTo>
                    <a:pt x="8" y="6"/>
                  </a:lnTo>
                  <a:lnTo>
                    <a:pt x="6" y="7"/>
                  </a:lnTo>
                  <a:lnTo>
                    <a:pt x="2" y="11"/>
                  </a:lnTo>
                  <a:lnTo>
                    <a:pt x="0" y="13"/>
                  </a:lnTo>
                  <a:lnTo>
                    <a:pt x="0" y="13"/>
                  </a:lnTo>
                  <a:lnTo>
                    <a:pt x="0" y="15"/>
                  </a:lnTo>
                  <a:lnTo>
                    <a:pt x="0" y="15"/>
                  </a:lnTo>
                  <a:lnTo>
                    <a:pt x="0" y="15"/>
                  </a:lnTo>
                  <a:lnTo>
                    <a:pt x="0" y="15"/>
                  </a:lnTo>
                  <a:lnTo>
                    <a:pt x="0" y="15"/>
                  </a:lnTo>
                  <a:lnTo>
                    <a:pt x="0" y="15"/>
                  </a:lnTo>
                  <a:lnTo>
                    <a:pt x="0" y="17"/>
                  </a:lnTo>
                  <a:lnTo>
                    <a:pt x="0" y="17"/>
                  </a:lnTo>
                  <a:lnTo>
                    <a:pt x="0" y="17"/>
                  </a:lnTo>
                  <a:close/>
                </a:path>
              </a:pathLst>
            </a:custGeom>
            <a:solidFill>
              <a:srgbClr val="FCEF00"/>
            </a:solidFill>
            <a:ln w="9525">
              <a:noFill/>
              <a:round/>
              <a:headEnd/>
              <a:tailEnd/>
            </a:ln>
          </p:spPr>
          <p:txBody>
            <a:bodyPr/>
            <a:lstStyle/>
            <a:p>
              <a:endParaRPr lang="en-US"/>
            </a:p>
          </p:txBody>
        </p:sp>
        <p:sp>
          <p:nvSpPr>
            <p:cNvPr id="12308" name="Freeform 20"/>
            <p:cNvSpPr>
              <a:spLocks/>
            </p:cNvSpPr>
            <p:nvPr/>
          </p:nvSpPr>
          <p:spPr bwMode="auto">
            <a:xfrm>
              <a:off x="2442" y="1763"/>
              <a:ext cx="15" cy="8"/>
            </a:xfrm>
            <a:custGeom>
              <a:avLst/>
              <a:gdLst/>
              <a:ahLst/>
              <a:cxnLst>
                <a:cxn ang="0">
                  <a:pos x="2" y="4"/>
                </a:cxn>
                <a:cxn ang="0">
                  <a:pos x="15" y="8"/>
                </a:cxn>
                <a:cxn ang="0">
                  <a:pos x="6" y="0"/>
                </a:cxn>
                <a:cxn ang="0">
                  <a:pos x="0" y="4"/>
                </a:cxn>
                <a:cxn ang="0">
                  <a:pos x="0" y="4"/>
                </a:cxn>
                <a:cxn ang="0">
                  <a:pos x="0" y="4"/>
                </a:cxn>
                <a:cxn ang="0">
                  <a:pos x="2" y="4"/>
                </a:cxn>
                <a:cxn ang="0">
                  <a:pos x="2" y="4"/>
                </a:cxn>
              </a:cxnLst>
              <a:rect l="0" t="0" r="r" b="b"/>
              <a:pathLst>
                <a:path w="15" h="8">
                  <a:moveTo>
                    <a:pt x="2" y="4"/>
                  </a:moveTo>
                  <a:lnTo>
                    <a:pt x="15" y="8"/>
                  </a:lnTo>
                  <a:lnTo>
                    <a:pt x="6" y="0"/>
                  </a:lnTo>
                  <a:lnTo>
                    <a:pt x="0" y="4"/>
                  </a:lnTo>
                  <a:lnTo>
                    <a:pt x="0" y="4"/>
                  </a:lnTo>
                  <a:lnTo>
                    <a:pt x="0" y="4"/>
                  </a:lnTo>
                  <a:lnTo>
                    <a:pt x="2" y="4"/>
                  </a:lnTo>
                  <a:lnTo>
                    <a:pt x="2" y="4"/>
                  </a:lnTo>
                  <a:close/>
                </a:path>
              </a:pathLst>
            </a:custGeom>
            <a:solidFill>
              <a:srgbClr val="FFFFFF"/>
            </a:solidFill>
            <a:ln w="9525">
              <a:noFill/>
              <a:round/>
              <a:headEnd/>
              <a:tailEnd/>
            </a:ln>
          </p:spPr>
          <p:txBody>
            <a:bodyPr/>
            <a:lstStyle/>
            <a:p>
              <a:endParaRPr lang="en-US"/>
            </a:p>
          </p:txBody>
        </p:sp>
        <p:sp>
          <p:nvSpPr>
            <p:cNvPr id="12309" name="Freeform 21"/>
            <p:cNvSpPr>
              <a:spLocks/>
            </p:cNvSpPr>
            <p:nvPr/>
          </p:nvSpPr>
          <p:spPr bwMode="auto">
            <a:xfrm>
              <a:off x="2497" y="1650"/>
              <a:ext cx="81" cy="85"/>
            </a:xfrm>
            <a:custGeom>
              <a:avLst/>
              <a:gdLst/>
              <a:ahLst/>
              <a:cxnLst>
                <a:cxn ang="0">
                  <a:pos x="0" y="63"/>
                </a:cxn>
                <a:cxn ang="0">
                  <a:pos x="26" y="85"/>
                </a:cxn>
                <a:cxn ang="0">
                  <a:pos x="36" y="84"/>
                </a:cxn>
                <a:cxn ang="0">
                  <a:pos x="38" y="78"/>
                </a:cxn>
                <a:cxn ang="0">
                  <a:pos x="40" y="74"/>
                </a:cxn>
                <a:cxn ang="0">
                  <a:pos x="44" y="69"/>
                </a:cxn>
                <a:cxn ang="0">
                  <a:pos x="46" y="65"/>
                </a:cxn>
                <a:cxn ang="0">
                  <a:pos x="50" y="61"/>
                </a:cxn>
                <a:cxn ang="0">
                  <a:pos x="53" y="56"/>
                </a:cxn>
                <a:cxn ang="0">
                  <a:pos x="57" y="54"/>
                </a:cxn>
                <a:cxn ang="0">
                  <a:pos x="63" y="50"/>
                </a:cxn>
                <a:cxn ang="0">
                  <a:pos x="63" y="50"/>
                </a:cxn>
                <a:cxn ang="0">
                  <a:pos x="65" y="50"/>
                </a:cxn>
                <a:cxn ang="0">
                  <a:pos x="65" y="48"/>
                </a:cxn>
                <a:cxn ang="0">
                  <a:pos x="67" y="48"/>
                </a:cxn>
                <a:cxn ang="0">
                  <a:pos x="67" y="48"/>
                </a:cxn>
                <a:cxn ang="0">
                  <a:pos x="69" y="48"/>
                </a:cxn>
                <a:cxn ang="0">
                  <a:pos x="69" y="47"/>
                </a:cxn>
                <a:cxn ang="0">
                  <a:pos x="69" y="47"/>
                </a:cxn>
                <a:cxn ang="0">
                  <a:pos x="69" y="41"/>
                </a:cxn>
                <a:cxn ang="0">
                  <a:pos x="67" y="35"/>
                </a:cxn>
                <a:cxn ang="0">
                  <a:pos x="69" y="30"/>
                </a:cxn>
                <a:cxn ang="0">
                  <a:pos x="71" y="24"/>
                </a:cxn>
                <a:cxn ang="0">
                  <a:pos x="73" y="21"/>
                </a:cxn>
                <a:cxn ang="0">
                  <a:pos x="75" y="15"/>
                </a:cxn>
                <a:cxn ang="0">
                  <a:pos x="79" y="10"/>
                </a:cxn>
                <a:cxn ang="0">
                  <a:pos x="81" y="6"/>
                </a:cxn>
                <a:cxn ang="0">
                  <a:pos x="81" y="6"/>
                </a:cxn>
                <a:cxn ang="0">
                  <a:pos x="81" y="4"/>
                </a:cxn>
                <a:cxn ang="0">
                  <a:pos x="81" y="4"/>
                </a:cxn>
                <a:cxn ang="0">
                  <a:pos x="81" y="4"/>
                </a:cxn>
                <a:cxn ang="0">
                  <a:pos x="81" y="4"/>
                </a:cxn>
                <a:cxn ang="0">
                  <a:pos x="79" y="4"/>
                </a:cxn>
                <a:cxn ang="0">
                  <a:pos x="79" y="2"/>
                </a:cxn>
                <a:cxn ang="0">
                  <a:pos x="79" y="2"/>
                </a:cxn>
                <a:cxn ang="0">
                  <a:pos x="79" y="2"/>
                </a:cxn>
                <a:cxn ang="0">
                  <a:pos x="79" y="2"/>
                </a:cxn>
                <a:cxn ang="0">
                  <a:pos x="77" y="2"/>
                </a:cxn>
                <a:cxn ang="0">
                  <a:pos x="77" y="2"/>
                </a:cxn>
                <a:cxn ang="0">
                  <a:pos x="59" y="0"/>
                </a:cxn>
                <a:cxn ang="0">
                  <a:pos x="0" y="61"/>
                </a:cxn>
                <a:cxn ang="0">
                  <a:pos x="0" y="61"/>
                </a:cxn>
                <a:cxn ang="0">
                  <a:pos x="0" y="61"/>
                </a:cxn>
                <a:cxn ang="0">
                  <a:pos x="0" y="63"/>
                </a:cxn>
                <a:cxn ang="0">
                  <a:pos x="0" y="63"/>
                </a:cxn>
              </a:cxnLst>
              <a:rect l="0" t="0" r="r" b="b"/>
              <a:pathLst>
                <a:path w="81" h="85">
                  <a:moveTo>
                    <a:pt x="0" y="63"/>
                  </a:moveTo>
                  <a:lnTo>
                    <a:pt x="26" y="85"/>
                  </a:lnTo>
                  <a:lnTo>
                    <a:pt x="36" y="84"/>
                  </a:lnTo>
                  <a:lnTo>
                    <a:pt x="38" y="78"/>
                  </a:lnTo>
                  <a:lnTo>
                    <a:pt x="40" y="74"/>
                  </a:lnTo>
                  <a:lnTo>
                    <a:pt x="44" y="69"/>
                  </a:lnTo>
                  <a:lnTo>
                    <a:pt x="46" y="65"/>
                  </a:lnTo>
                  <a:lnTo>
                    <a:pt x="50" y="61"/>
                  </a:lnTo>
                  <a:lnTo>
                    <a:pt x="53" y="56"/>
                  </a:lnTo>
                  <a:lnTo>
                    <a:pt x="57" y="54"/>
                  </a:lnTo>
                  <a:lnTo>
                    <a:pt x="63" y="50"/>
                  </a:lnTo>
                  <a:lnTo>
                    <a:pt x="63" y="50"/>
                  </a:lnTo>
                  <a:lnTo>
                    <a:pt x="65" y="50"/>
                  </a:lnTo>
                  <a:lnTo>
                    <a:pt x="65" y="48"/>
                  </a:lnTo>
                  <a:lnTo>
                    <a:pt x="67" y="48"/>
                  </a:lnTo>
                  <a:lnTo>
                    <a:pt x="67" y="48"/>
                  </a:lnTo>
                  <a:lnTo>
                    <a:pt x="69" y="48"/>
                  </a:lnTo>
                  <a:lnTo>
                    <a:pt x="69" y="47"/>
                  </a:lnTo>
                  <a:lnTo>
                    <a:pt x="69" y="47"/>
                  </a:lnTo>
                  <a:lnTo>
                    <a:pt x="69" y="41"/>
                  </a:lnTo>
                  <a:lnTo>
                    <a:pt x="67" y="35"/>
                  </a:lnTo>
                  <a:lnTo>
                    <a:pt x="69" y="30"/>
                  </a:lnTo>
                  <a:lnTo>
                    <a:pt x="71" y="24"/>
                  </a:lnTo>
                  <a:lnTo>
                    <a:pt x="73" y="21"/>
                  </a:lnTo>
                  <a:lnTo>
                    <a:pt x="75" y="15"/>
                  </a:lnTo>
                  <a:lnTo>
                    <a:pt x="79" y="10"/>
                  </a:lnTo>
                  <a:lnTo>
                    <a:pt x="81" y="6"/>
                  </a:lnTo>
                  <a:lnTo>
                    <a:pt x="81" y="6"/>
                  </a:lnTo>
                  <a:lnTo>
                    <a:pt x="81" y="4"/>
                  </a:lnTo>
                  <a:lnTo>
                    <a:pt x="81" y="4"/>
                  </a:lnTo>
                  <a:lnTo>
                    <a:pt x="81" y="4"/>
                  </a:lnTo>
                  <a:lnTo>
                    <a:pt x="81" y="4"/>
                  </a:lnTo>
                  <a:lnTo>
                    <a:pt x="79" y="4"/>
                  </a:lnTo>
                  <a:lnTo>
                    <a:pt x="79" y="2"/>
                  </a:lnTo>
                  <a:lnTo>
                    <a:pt x="79" y="2"/>
                  </a:lnTo>
                  <a:lnTo>
                    <a:pt x="79" y="2"/>
                  </a:lnTo>
                  <a:lnTo>
                    <a:pt x="79" y="2"/>
                  </a:lnTo>
                  <a:lnTo>
                    <a:pt x="77" y="2"/>
                  </a:lnTo>
                  <a:lnTo>
                    <a:pt x="77" y="2"/>
                  </a:lnTo>
                  <a:lnTo>
                    <a:pt x="59" y="0"/>
                  </a:lnTo>
                  <a:lnTo>
                    <a:pt x="0" y="61"/>
                  </a:lnTo>
                  <a:lnTo>
                    <a:pt x="0" y="61"/>
                  </a:lnTo>
                  <a:lnTo>
                    <a:pt x="0" y="61"/>
                  </a:lnTo>
                  <a:lnTo>
                    <a:pt x="0" y="63"/>
                  </a:lnTo>
                  <a:lnTo>
                    <a:pt x="0" y="63"/>
                  </a:lnTo>
                  <a:close/>
                </a:path>
              </a:pathLst>
            </a:custGeom>
            <a:solidFill>
              <a:srgbClr val="FFFFFF"/>
            </a:solidFill>
            <a:ln w="9525">
              <a:noFill/>
              <a:round/>
              <a:headEnd/>
              <a:tailEnd/>
            </a:ln>
          </p:spPr>
          <p:txBody>
            <a:bodyPr/>
            <a:lstStyle/>
            <a:p>
              <a:endParaRPr lang="en-US"/>
            </a:p>
          </p:txBody>
        </p:sp>
        <p:sp>
          <p:nvSpPr>
            <p:cNvPr id="12310" name="Freeform 22"/>
            <p:cNvSpPr>
              <a:spLocks/>
            </p:cNvSpPr>
            <p:nvPr/>
          </p:nvSpPr>
          <p:spPr bwMode="auto">
            <a:xfrm>
              <a:off x="2533" y="1745"/>
              <a:ext cx="39" cy="22"/>
            </a:xfrm>
            <a:custGeom>
              <a:avLst/>
              <a:gdLst/>
              <a:ahLst/>
              <a:cxnLst>
                <a:cxn ang="0">
                  <a:pos x="2" y="3"/>
                </a:cxn>
                <a:cxn ang="0">
                  <a:pos x="21" y="22"/>
                </a:cxn>
                <a:cxn ang="0">
                  <a:pos x="23" y="22"/>
                </a:cxn>
                <a:cxn ang="0">
                  <a:pos x="27" y="22"/>
                </a:cxn>
                <a:cxn ang="0">
                  <a:pos x="29" y="22"/>
                </a:cxn>
                <a:cxn ang="0">
                  <a:pos x="31" y="20"/>
                </a:cxn>
                <a:cxn ang="0">
                  <a:pos x="33" y="18"/>
                </a:cxn>
                <a:cxn ang="0">
                  <a:pos x="35" y="16"/>
                </a:cxn>
                <a:cxn ang="0">
                  <a:pos x="37" y="14"/>
                </a:cxn>
                <a:cxn ang="0">
                  <a:pos x="37" y="13"/>
                </a:cxn>
                <a:cxn ang="0">
                  <a:pos x="37" y="11"/>
                </a:cxn>
                <a:cxn ang="0">
                  <a:pos x="37" y="11"/>
                </a:cxn>
                <a:cxn ang="0">
                  <a:pos x="37" y="11"/>
                </a:cxn>
                <a:cxn ang="0">
                  <a:pos x="37" y="9"/>
                </a:cxn>
                <a:cxn ang="0">
                  <a:pos x="37" y="9"/>
                </a:cxn>
                <a:cxn ang="0">
                  <a:pos x="37" y="9"/>
                </a:cxn>
                <a:cxn ang="0">
                  <a:pos x="39" y="9"/>
                </a:cxn>
                <a:cxn ang="0">
                  <a:pos x="39" y="9"/>
                </a:cxn>
                <a:cxn ang="0">
                  <a:pos x="37" y="7"/>
                </a:cxn>
                <a:cxn ang="0">
                  <a:pos x="35" y="5"/>
                </a:cxn>
                <a:cxn ang="0">
                  <a:pos x="31" y="3"/>
                </a:cxn>
                <a:cxn ang="0">
                  <a:pos x="29" y="3"/>
                </a:cxn>
                <a:cxn ang="0">
                  <a:pos x="25" y="3"/>
                </a:cxn>
                <a:cxn ang="0">
                  <a:pos x="23" y="2"/>
                </a:cxn>
                <a:cxn ang="0">
                  <a:pos x="19" y="2"/>
                </a:cxn>
                <a:cxn ang="0">
                  <a:pos x="17" y="0"/>
                </a:cxn>
                <a:cxn ang="0">
                  <a:pos x="15" y="0"/>
                </a:cxn>
                <a:cxn ang="0">
                  <a:pos x="14" y="2"/>
                </a:cxn>
                <a:cxn ang="0">
                  <a:pos x="12" y="2"/>
                </a:cxn>
                <a:cxn ang="0">
                  <a:pos x="10" y="2"/>
                </a:cxn>
                <a:cxn ang="0">
                  <a:pos x="6" y="2"/>
                </a:cxn>
                <a:cxn ang="0">
                  <a:pos x="4" y="2"/>
                </a:cxn>
                <a:cxn ang="0">
                  <a:pos x="2" y="2"/>
                </a:cxn>
                <a:cxn ang="0">
                  <a:pos x="0" y="2"/>
                </a:cxn>
                <a:cxn ang="0">
                  <a:pos x="0" y="2"/>
                </a:cxn>
                <a:cxn ang="0">
                  <a:pos x="2" y="3"/>
                </a:cxn>
                <a:cxn ang="0">
                  <a:pos x="2" y="3"/>
                </a:cxn>
                <a:cxn ang="0">
                  <a:pos x="2" y="3"/>
                </a:cxn>
              </a:cxnLst>
              <a:rect l="0" t="0" r="r" b="b"/>
              <a:pathLst>
                <a:path w="39" h="22">
                  <a:moveTo>
                    <a:pt x="2" y="3"/>
                  </a:moveTo>
                  <a:lnTo>
                    <a:pt x="21" y="22"/>
                  </a:lnTo>
                  <a:lnTo>
                    <a:pt x="23" y="22"/>
                  </a:lnTo>
                  <a:lnTo>
                    <a:pt x="27" y="22"/>
                  </a:lnTo>
                  <a:lnTo>
                    <a:pt x="29" y="22"/>
                  </a:lnTo>
                  <a:lnTo>
                    <a:pt x="31" y="20"/>
                  </a:lnTo>
                  <a:lnTo>
                    <a:pt x="33" y="18"/>
                  </a:lnTo>
                  <a:lnTo>
                    <a:pt x="35" y="16"/>
                  </a:lnTo>
                  <a:lnTo>
                    <a:pt x="37" y="14"/>
                  </a:lnTo>
                  <a:lnTo>
                    <a:pt x="37" y="13"/>
                  </a:lnTo>
                  <a:lnTo>
                    <a:pt x="37" y="11"/>
                  </a:lnTo>
                  <a:lnTo>
                    <a:pt x="37" y="11"/>
                  </a:lnTo>
                  <a:lnTo>
                    <a:pt x="37" y="11"/>
                  </a:lnTo>
                  <a:lnTo>
                    <a:pt x="37" y="9"/>
                  </a:lnTo>
                  <a:lnTo>
                    <a:pt x="37" y="9"/>
                  </a:lnTo>
                  <a:lnTo>
                    <a:pt x="37" y="9"/>
                  </a:lnTo>
                  <a:lnTo>
                    <a:pt x="39" y="9"/>
                  </a:lnTo>
                  <a:lnTo>
                    <a:pt x="39" y="9"/>
                  </a:lnTo>
                  <a:lnTo>
                    <a:pt x="37" y="7"/>
                  </a:lnTo>
                  <a:lnTo>
                    <a:pt x="35" y="5"/>
                  </a:lnTo>
                  <a:lnTo>
                    <a:pt x="31" y="3"/>
                  </a:lnTo>
                  <a:lnTo>
                    <a:pt x="29" y="3"/>
                  </a:lnTo>
                  <a:lnTo>
                    <a:pt x="25" y="3"/>
                  </a:lnTo>
                  <a:lnTo>
                    <a:pt x="23" y="2"/>
                  </a:lnTo>
                  <a:lnTo>
                    <a:pt x="19" y="2"/>
                  </a:lnTo>
                  <a:lnTo>
                    <a:pt x="17" y="0"/>
                  </a:lnTo>
                  <a:lnTo>
                    <a:pt x="15" y="0"/>
                  </a:lnTo>
                  <a:lnTo>
                    <a:pt x="14" y="2"/>
                  </a:lnTo>
                  <a:lnTo>
                    <a:pt x="12" y="2"/>
                  </a:lnTo>
                  <a:lnTo>
                    <a:pt x="10" y="2"/>
                  </a:lnTo>
                  <a:lnTo>
                    <a:pt x="6" y="2"/>
                  </a:lnTo>
                  <a:lnTo>
                    <a:pt x="4" y="2"/>
                  </a:lnTo>
                  <a:lnTo>
                    <a:pt x="2" y="2"/>
                  </a:lnTo>
                  <a:lnTo>
                    <a:pt x="0" y="2"/>
                  </a:lnTo>
                  <a:lnTo>
                    <a:pt x="0" y="2"/>
                  </a:lnTo>
                  <a:lnTo>
                    <a:pt x="2" y="3"/>
                  </a:lnTo>
                  <a:lnTo>
                    <a:pt x="2" y="3"/>
                  </a:lnTo>
                  <a:lnTo>
                    <a:pt x="2" y="3"/>
                  </a:lnTo>
                  <a:close/>
                </a:path>
              </a:pathLst>
            </a:custGeom>
            <a:solidFill>
              <a:srgbClr val="FCEF00"/>
            </a:solidFill>
            <a:ln w="9525">
              <a:noFill/>
              <a:round/>
              <a:headEnd/>
              <a:tailEnd/>
            </a:ln>
          </p:spPr>
          <p:txBody>
            <a:bodyPr/>
            <a:lstStyle/>
            <a:p>
              <a:endParaRPr lang="en-US"/>
            </a:p>
          </p:txBody>
        </p:sp>
        <p:sp>
          <p:nvSpPr>
            <p:cNvPr id="12311" name="Freeform 23"/>
            <p:cNvSpPr>
              <a:spLocks/>
            </p:cNvSpPr>
            <p:nvPr/>
          </p:nvSpPr>
          <p:spPr bwMode="auto">
            <a:xfrm>
              <a:off x="2552" y="1704"/>
              <a:ext cx="52" cy="35"/>
            </a:xfrm>
            <a:custGeom>
              <a:avLst/>
              <a:gdLst/>
              <a:ahLst/>
              <a:cxnLst>
                <a:cxn ang="0">
                  <a:pos x="0" y="31"/>
                </a:cxn>
                <a:cxn ang="0">
                  <a:pos x="4" y="33"/>
                </a:cxn>
                <a:cxn ang="0">
                  <a:pos x="8" y="33"/>
                </a:cxn>
                <a:cxn ang="0">
                  <a:pos x="12" y="35"/>
                </a:cxn>
                <a:cxn ang="0">
                  <a:pos x="18" y="35"/>
                </a:cxn>
                <a:cxn ang="0">
                  <a:pos x="22" y="35"/>
                </a:cxn>
                <a:cxn ang="0">
                  <a:pos x="26" y="35"/>
                </a:cxn>
                <a:cxn ang="0">
                  <a:pos x="32" y="33"/>
                </a:cxn>
                <a:cxn ang="0">
                  <a:pos x="36" y="30"/>
                </a:cxn>
                <a:cxn ang="0">
                  <a:pos x="40" y="28"/>
                </a:cxn>
                <a:cxn ang="0">
                  <a:pos x="42" y="24"/>
                </a:cxn>
                <a:cxn ang="0">
                  <a:pos x="46" y="20"/>
                </a:cxn>
                <a:cxn ang="0">
                  <a:pos x="48" y="17"/>
                </a:cxn>
                <a:cxn ang="0">
                  <a:pos x="50" y="13"/>
                </a:cxn>
                <a:cxn ang="0">
                  <a:pos x="52" y="9"/>
                </a:cxn>
                <a:cxn ang="0">
                  <a:pos x="52" y="6"/>
                </a:cxn>
                <a:cxn ang="0">
                  <a:pos x="52" y="0"/>
                </a:cxn>
                <a:cxn ang="0">
                  <a:pos x="46" y="0"/>
                </a:cxn>
                <a:cxn ang="0">
                  <a:pos x="40" y="0"/>
                </a:cxn>
                <a:cxn ang="0">
                  <a:pos x="32" y="2"/>
                </a:cxn>
                <a:cxn ang="0">
                  <a:pos x="26" y="2"/>
                </a:cxn>
                <a:cxn ang="0">
                  <a:pos x="20" y="6"/>
                </a:cxn>
                <a:cxn ang="0">
                  <a:pos x="16" y="7"/>
                </a:cxn>
                <a:cxn ang="0">
                  <a:pos x="10" y="11"/>
                </a:cxn>
                <a:cxn ang="0">
                  <a:pos x="6" y="15"/>
                </a:cxn>
                <a:cxn ang="0">
                  <a:pos x="4" y="17"/>
                </a:cxn>
                <a:cxn ang="0">
                  <a:pos x="2" y="20"/>
                </a:cxn>
                <a:cxn ang="0">
                  <a:pos x="2" y="22"/>
                </a:cxn>
                <a:cxn ang="0">
                  <a:pos x="0" y="24"/>
                </a:cxn>
                <a:cxn ang="0">
                  <a:pos x="0" y="26"/>
                </a:cxn>
                <a:cxn ang="0">
                  <a:pos x="0" y="28"/>
                </a:cxn>
                <a:cxn ang="0">
                  <a:pos x="0" y="30"/>
                </a:cxn>
                <a:cxn ang="0">
                  <a:pos x="0" y="31"/>
                </a:cxn>
              </a:cxnLst>
              <a:rect l="0" t="0" r="r" b="b"/>
              <a:pathLst>
                <a:path w="52" h="35">
                  <a:moveTo>
                    <a:pt x="0" y="31"/>
                  </a:moveTo>
                  <a:lnTo>
                    <a:pt x="4" y="33"/>
                  </a:lnTo>
                  <a:lnTo>
                    <a:pt x="8" y="33"/>
                  </a:lnTo>
                  <a:lnTo>
                    <a:pt x="12" y="35"/>
                  </a:lnTo>
                  <a:lnTo>
                    <a:pt x="18" y="35"/>
                  </a:lnTo>
                  <a:lnTo>
                    <a:pt x="22" y="35"/>
                  </a:lnTo>
                  <a:lnTo>
                    <a:pt x="26" y="35"/>
                  </a:lnTo>
                  <a:lnTo>
                    <a:pt x="32" y="33"/>
                  </a:lnTo>
                  <a:lnTo>
                    <a:pt x="36" y="30"/>
                  </a:lnTo>
                  <a:lnTo>
                    <a:pt x="40" y="28"/>
                  </a:lnTo>
                  <a:lnTo>
                    <a:pt x="42" y="24"/>
                  </a:lnTo>
                  <a:lnTo>
                    <a:pt x="46" y="20"/>
                  </a:lnTo>
                  <a:lnTo>
                    <a:pt x="48" y="17"/>
                  </a:lnTo>
                  <a:lnTo>
                    <a:pt x="50" y="13"/>
                  </a:lnTo>
                  <a:lnTo>
                    <a:pt x="52" y="9"/>
                  </a:lnTo>
                  <a:lnTo>
                    <a:pt x="52" y="6"/>
                  </a:lnTo>
                  <a:lnTo>
                    <a:pt x="52" y="0"/>
                  </a:lnTo>
                  <a:lnTo>
                    <a:pt x="46" y="0"/>
                  </a:lnTo>
                  <a:lnTo>
                    <a:pt x="40" y="0"/>
                  </a:lnTo>
                  <a:lnTo>
                    <a:pt x="32" y="2"/>
                  </a:lnTo>
                  <a:lnTo>
                    <a:pt x="26" y="2"/>
                  </a:lnTo>
                  <a:lnTo>
                    <a:pt x="20" y="6"/>
                  </a:lnTo>
                  <a:lnTo>
                    <a:pt x="16" y="7"/>
                  </a:lnTo>
                  <a:lnTo>
                    <a:pt x="10" y="11"/>
                  </a:lnTo>
                  <a:lnTo>
                    <a:pt x="6" y="15"/>
                  </a:lnTo>
                  <a:lnTo>
                    <a:pt x="4" y="17"/>
                  </a:lnTo>
                  <a:lnTo>
                    <a:pt x="2" y="20"/>
                  </a:lnTo>
                  <a:lnTo>
                    <a:pt x="2" y="22"/>
                  </a:lnTo>
                  <a:lnTo>
                    <a:pt x="0" y="24"/>
                  </a:lnTo>
                  <a:lnTo>
                    <a:pt x="0" y="26"/>
                  </a:lnTo>
                  <a:lnTo>
                    <a:pt x="0" y="28"/>
                  </a:lnTo>
                  <a:lnTo>
                    <a:pt x="0" y="30"/>
                  </a:lnTo>
                  <a:lnTo>
                    <a:pt x="0" y="31"/>
                  </a:lnTo>
                  <a:close/>
                </a:path>
              </a:pathLst>
            </a:custGeom>
            <a:solidFill>
              <a:srgbClr val="FCEF00"/>
            </a:solidFill>
            <a:ln w="9525">
              <a:noFill/>
              <a:round/>
              <a:headEnd/>
              <a:tailEnd/>
            </a:ln>
          </p:spPr>
          <p:txBody>
            <a:bodyPr/>
            <a:lstStyle/>
            <a:p>
              <a:endParaRPr lang="en-US"/>
            </a:p>
          </p:txBody>
        </p:sp>
        <p:sp>
          <p:nvSpPr>
            <p:cNvPr id="12312" name="Freeform 24"/>
            <p:cNvSpPr>
              <a:spLocks/>
            </p:cNvSpPr>
            <p:nvPr/>
          </p:nvSpPr>
          <p:spPr bwMode="auto">
            <a:xfrm>
              <a:off x="2547" y="1569"/>
              <a:ext cx="11" cy="37"/>
            </a:xfrm>
            <a:custGeom>
              <a:avLst/>
              <a:gdLst/>
              <a:ahLst/>
              <a:cxnLst>
                <a:cxn ang="0">
                  <a:pos x="0" y="24"/>
                </a:cxn>
                <a:cxn ang="0">
                  <a:pos x="5" y="33"/>
                </a:cxn>
                <a:cxn ang="0">
                  <a:pos x="11" y="37"/>
                </a:cxn>
                <a:cxn ang="0">
                  <a:pos x="9" y="33"/>
                </a:cxn>
                <a:cxn ang="0">
                  <a:pos x="7" y="29"/>
                </a:cxn>
                <a:cxn ang="0">
                  <a:pos x="5" y="26"/>
                </a:cxn>
                <a:cxn ang="0">
                  <a:pos x="5" y="22"/>
                </a:cxn>
                <a:cxn ang="0">
                  <a:pos x="5" y="18"/>
                </a:cxn>
                <a:cxn ang="0">
                  <a:pos x="3" y="15"/>
                </a:cxn>
                <a:cxn ang="0">
                  <a:pos x="3" y="11"/>
                </a:cxn>
                <a:cxn ang="0">
                  <a:pos x="3" y="5"/>
                </a:cxn>
                <a:cxn ang="0">
                  <a:pos x="5" y="0"/>
                </a:cxn>
                <a:cxn ang="0">
                  <a:pos x="3" y="3"/>
                </a:cxn>
                <a:cxn ang="0">
                  <a:pos x="1" y="5"/>
                </a:cxn>
                <a:cxn ang="0">
                  <a:pos x="1" y="9"/>
                </a:cxn>
                <a:cxn ang="0">
                  <a:pos x="0" y="11"/>
                </a:cxn>
                <a:cxn ang="0">
                  <a:pos x="0" y="15"/>
                </a:cxn>
                <a:cxn ang="0">
                  <a:pos x="0" y="18"/>
                </a:cxn>
                <a:cxn ang="0">
                  <a:pos x="0" y="20"/>
                </a:cxn>
                <a:cxn ang="0">
                  <a:pos x="0" y="24"/>
                </a:cxn>
              </a:cxnLst>
              <a:rect l="0" t="0" r="r" b="b"/>
              <a:pathLst>
                <a:path w="11" h="37">
                  <a:moveTo>
                    <a:pt x="0" y="24"/>
                  </a:moveTo>
                  <a:lnTo>
                    <a:pt x="5" y="33"/>
                  </a:lnTo>
                  <a:lnTo>
                    <a:pt x="11" y="37"/>
                  </a:lnTo>
                  <a:lnTo>
                    <a:pt x="9" y="33"/>
                  </a:lnTo>
                  <a:lnTo>
                    <a:pt x="7" y="29"/>
                  </a:lnTo>
                  <a:lnTo>
                    <a:pt x="5" y="26"/>
                  </a:lnTo>
                  <a:lnTo>
                    <a:pt x="5" y="22"/>
                  </a:lnTo>
                  <a:lnTo>
                    <a:pt x="5" y="18"/>
                  </a:lnTo>
                  <a:lnTo>
                    <a:pt x="3" y="15"/>
                  </a:lnTo>
                  <a:lnTo>
                    <a:pt x="3" y="11"/>
                  </a:lnTo>
                  <a:lnTo>
                    <a:pt x="3" y="5"/>
                  </a:lnTo>
                  <a:lnTo>
                    <a:pt x="5" y="0"/>
                  </a:lnTo>
                  <a:lnTo>
                    <a:pt x="3" y="3"/>
                  </a:lnTo>
                  <a:lnTo>
                    <a:pt x="1" y="5"/>
                  </a:lnTo>
                  <a:lnTo>
                    <a:pt x="1" y="9"/>
                  </a:lnTo>
                  <a:lnTo>
                    <a:pt x="0" y="11"/>
                  </a:lnTo>
                  <a:lnTo>
                    <a:pt x="0" y="15"/>
                  </a:lnTo>
                  <a:lnTo>
                    <a:pt x="0" y="18"/>
                  </a:lnTo>
                  <a:lnTo>
                    <a:pt x="0" y="20"/>
                  </a:lnTo>
                  <a:lnTo>
                    <a:pt x="0" y="24"/>
                  </a:lnTo>
                  <a:close/>
                </a:path>
              </a:pathLst>
            </a:custGeom>
            <a:solidFill>
              <a:srgbClr val="FFFFFF"/>
            </a:solidFill>
            <a:ln w="9525">
              <a:noFill/>
              <a:round/>
              <a:headEnd/>
              <a:tailEnd/>
            </a:ln>
          </p:spPr>
          <p:txBody>
            <a:bodyPr/>
            <a:lstStyle/>
            <a:p>
              <a:endParaRPr lang="en-US"/>
            </a:p>
          </p:txBody>
        </p:sp>
        <p:sp>
          <p:nvSpPr>
            <p:cNvPr id="12313" name="Freeform 25"/>
            <p:cNvSpPr>
              <a:spLocks/>
            </p:cNvSpPr>
            <p:nvPr/>
          </p:nvSpPr>
          <p:spPr bwMode="auto">
            <a:xfrm>
              <a:off x="2578" y="1650"/>
              <a:ext cx="40" cy="43"/>
            </a:xfrm>
            <a:custGeom>
              <a:avLst/>
              <a:gdLst/>
              <a:ahLst/>
              <a:cxnLst>
                <a:cxn ang="0">
                  <a:pos x="0" y="34"/>
                </a:cxn>
                <a:cxn ang="0">
                  <a:pos x="4" y="43"/>
                </a:cxn>
                <a:cxn ang="0">
                  <a:pos x="8" y="43"/>
                </a:cxn>
                <a:cxn ang="0">
                  <a:pos x="10" y="43"/>
                </a:cxn>
                <a:cxn ang="0">
                  <a:pos x="14" y="43"/>
                </a:cxn>
                <a:cxn ang="0">
                  <a:pos x="18" y="41"/>
                </a:cxn>
                <a:cxn ang="0">
                  <a:pos x="20" y="41"/>
                </a:cxn>
                <a:cxn ang="0">
                  <a:pos x="24" y="39"/>
                </a:cxn>
                <a:cxn ang="0">
                  <a:pos x="26" y="37"/>
                </a:cxn>
                <a:cxn ang="0">
                  <a:pos x="28" y="34"/>
                </a:cxn>
                <a:cxn ang="0">
                  <a:pos x="32" y="32"/>
                </a:cxn>
                <a:cxn ang="0">
                  <a:pos x="34" y="28"/>
                </a:cxn>
                <a:cxn ang="0">
                  <a:pos x="36" y="24"/>
                </a:cxn>
                <a:cxn ang="0">
                  <a:pos x="38" y="21"/>
                </a:cxn>
                <a:cxn ang="0">
                  <a:pos x="38" y="17"/>
                </a:cxn>
                <a:cxn ang="0">
                  <a:pos x="40" y="11"/>
                </a:cxn>
                <a:cxn ang="0">
                  <a:pos x="40" y="8"/>
                </a:cxn>
                <a:cxn ang="0">
                  <a:pos x="40" y="2"/>
                </a:cxn>
                <a:cxn ang="0">
                  <a:pos x="40" y="2"/>
                </a:cxn>
                <a:cxn ang="0">
                  <a:pos x="40" y="2"/>
                </a:cxn>
                <a:cxn ang="0">
                  <a:pos x="38" y="0"/>
                </a:cxn>
                <a:cxn ang="0">
                  <a:pos x="38" y="0"/>
                </a:cxn>
                <a:cxn ang="0">
                  <a:pos x="38" y="0"/>
                </a:cxn>
                <a:cxn ang="0">
                  <a:pos x="38" y="0"/>
                </a:cxn>
                <a:cxn ang="0">
                  <a:pos x="38" y="0"/>
                </a:cxn>
                <a:cxn ang="0">
                  <a:pos x="38" y="0"/>
                </a:cxn>
                <a:cxn ang="0">
                  <a:pos x="34" y="0"/>
                </a:cxn>
                <a:cxn ang="0">
                  <a:pos x="28" y="2"/>
                </a:cxn>
                <a:cxn ang="0">
                  <a:pos x="24" y="4"/>
                </a:cxn>
                <a:cxn ang="0">
                  <a:pos x="18" y="6"/>
                </a:cxn>
                <a:cxn ang="0">
                  <a:pos x="14" y="8"/>
                </a:cxn>
                <a:cxn ang="0">
                  <a:pos x="10" y="11"/>
                </a:cxn>
                <a:cxn ang="0">
                  <a:pos x="6" y="15"/>
                </a:cxn>
                <a:cxn ang="0">
                  <a:pos x="4" y="19"/>
                </a:cxn>
                <a:cxn ang="0">
                  <a:pos x="2" y="21"/>
                </a:cxn>
                <a:cxn ang="0">
                  <a:pos x="2" y="22"/>
                </a:cxn>
                <a:cxn ang="0">
                  <a:pos x="2" y="24"/>
                </a:cxn>
                <a:cxn ang="0">
                  <a:pos x="2" y="26"/>
                </a:cxn>
                <a:cxn ang="0">
                  <a:pos x="2" y="28"/>
                </a:cxn>
                <a:cxn ang="0">
                  <a:pos x="0" y="30"/>
                </a:cxn>
                <a:cxn ang="0">
                  <a:pos x="0" y="32"/>
                </a:cxn>
                <a:cxn ang="0">
                  <a:pos x="0" y="34"/>
                </a:cxn>
              </a:cxnLst>
              <a:rect l="0" t="0" r="r" b="b"/>
              <a:pathLst>
                <a:path w="40" h="43">
                  <a:moveTo>
                    <a:pt x="0" y="34"/>
                  </a:moveTo>
                  <a:lnTo>
                    <a:pt x="4" y="43"/>
                  </a:lnTo>
                  <a:lnTo>
                    <a:pt x="8" y="43"/>
                  </a:lnTo>
                  <a:lnTo>
                    <a:pt x="10" y="43"/>
                  </a:lnTo>
                  <a:lnTo>
                    <a:pt x="14" y="43"/>
                  </a:lnTo>
                  <a:lnTo>
                    <a:pt x="18" y="41"/>
                  </a:lnTo>
                  <a:lnTo>
                    <a:pt x="20" y="41"/>
                  </a:lnTo>
                  <a:lnTo>
                    <a:pt x="24" y="39"/>
                  </a:lnTo>
                  <a:lnTo>
                    <a:pt x="26" y="37"/>
                  </a:lnTo>
                  <a:lnTo>
                    <a:pt x="28" y="34"/>
                  </a:lnTo>
                  <a:lnTo>
                    <a:pt x="32" y="32"/>
                  </a:lnTo>
                  <a:lnTo>
                    <a:pt x="34" y="28"/>
                  </a:lnTo>
                  <a:lnTo>
                    <a:pt x="36" y="24"/>
                  </a:lnTo>
                  <a:lnTo>
                    <a:pt x="38" y="21"/>
                  </a:lnTo>
                  <a:lnTo>
                    <a:pt x="38" y="17"/>
                  </a:lnTo>
                  <a:lnTo>
                    <a:pt x="40" y="11"/>
                  </a:lnTo>
                  <a:lnTo>
                    <a:pt x="40" y="8"/>
                  </a:lnTo>
                  <a:lnTo>
                    <a:pt x="40" y="2"/>
                  </a:lnTo>
                  <a:lnTo>
                    <a:pt x="40" y="2"/>
                  </a:lnTo>
                  <a:lnTo>
                    <a:pt x="40" y="2"/>
                  </a:lnTo>
                  <a:lnTo>
                    <a:pt x="38" y="0"/>
                  </a:lnTo>
                  <a:lnTo>
                    <a:pt x="38" y="0"/>
                  </a:lnTo>
                  <a:lnTo>
                    <a:pt x="38" y="0"/>
                  </a:lnTo>
                  <a:lnTo>
                    <a:pt x="38" y="0"/>
                  </a:lnTo>
                  <a:lnTo>
                    <a:pt x="38" y="0"/>
                  </a:lnTo>
                  <a:lnTo>
                    <a:pt x="38" y="0"/>
                  </a:lnTo>
                  <a:lnTo>
                    <a:pt x="34" y="0"/>
                  </a:lnTo>
                  <a:lnTo>
                    <a:pt x="28" y="2"/>
                  </a:lnTo>
                  <a:lnTo>
                    <a:pt x="24" y="4"/>
                  </a:lnTo>
                  <a:lnTo>
                    <a:pt x="18" y="6"/>
                  </a:lnTo>
                  <a:lnTo>
                    <a:pt x="14" y="8"/>
                  </a:lnTo>
                  <a:lnTo>
                    <a:pt x="10" y="11"/>
                  </a:lnTo>
                  <a:lnTo>
                    <a:pt x="6" y="15"/>
                  </a:lnTo>
                  <a:lnTo>
                    <a:pt x="4" y="19"/>
                  </a:lnTo>
                  <a:lnTo>
                    <a:pt x="2" y="21"/>
                  </a:lnTo>
                  <a:lnTo>
                    <a:pt x="2" y="22"/>
                  </a:lnTo>
                  <a:lnTo>
                    <a:pt x="2" y="24"/>
                  </a:lnTo>
                  <a:lnTo>
                    <a:pt x="2" y="26"/>
                  </a:lnTo>
                  <a:lnTo>
                    <a:pt x="2" y="28"/>
                  </a:lnTo>
                  <a:lnTo>
                    <a:pt x="0" y="30"/>
                  </a:lnTo>
                  <a:lnTo>
                    <a:pt x="0" y="32"/>
                  </a:lnTo>
                  <a:lnTo>
                    <a:pt x="0" y="34"/>
                  </a:lnTo>
                  <a:close/>
                </a:path>
              </a:pathLst>
            </a:custGeom>
            <a:solidFill>
              <a:srgbClr val="FCEF00"/>
            </a:solidFill>
            <a:ln w="9525">
              <a:noFill/>
              <a:round/>
              <a:headEnd/>
              <a:tailEnd/>
            </a:ln>
          </p:spPr>
          <p:txBody>
            <a:bodyPr/>
            <a:lstStyle/>
            <a:p>
              <a:endParaRPr lang="en-US"/>
            </a:p>
          </p:txBody>
        </p:sp>
        <p:sp>
          <p:nvSpPr>
            <p:cNvPr id="12314" name="Freeform 26"/>
            <p:cNvSpPr>
              <a:spLocks/>
            </p:cNvSpPr>
            <p:nvPr/>
          </p:nvSpPr>
          <p:spPr bwMode="auto">
            <a:xfrm>
              <a:off x="2562" y="1560"/>
              <a:ext cx="36" cy="48"/>
            </a:xfrm>
            <a:custGeom>
              <a:avLst/>
              <a:gdLst/>
              <a:ahLst/>
              <a:cxnLst>
                <a:cxn ang="0">
                  <a:pos x="0" y="24"/>
                </a:cxn>
                <a:cxn ang="0">
                  <a:pos x="2" y="27"/>
                </a:cxn>
                <a:cxn ang="0">
                  <a:pos x="2" y="31"/>
                </a:cxn>
                <a:cxn ang="0">
                  <a:pos x="4" y="35"/>
                </a:cxn>
                <a:cxn ang="0">
                  <a:pos x="6" y="37"/>
                </a:cxn>
                <a:cxn ang="0">
                  <a:pos x="8" y="40"/>
                </a:cxn>
                <a:cxn ang="0">
                  <a:pos x="10" y="44"/>
                </a:cxn>
                <a:cxn ang="0">
                  <a:pos x="14" y="46"/>
                </a:cxn>
                <a:cxn ang="0">
                  <a:pos x="16" y="48"/>
                </a:cxn>
                <a:cxn ang="0">
                  <a:pos x="34" y="38"/>
                </a:cxn>
                <a:cxn ang="0">
                  <a:pos x="36" y="35"/>
                </a:cxn>
                <a:cxn ang="0">
                  <a:pos x="36" y="29"/>
                </a:cxn>
                <a:cxn ang="0">
                  <a:pos x="36" y="25"/>
                </a:cxn>
                <a:cxn ang="0">
                  <a:pos x="36" y="22"/>
                </a:cxn>
                <a:cxn ang="0">
                  <a:pos x="36" y="16"/>
                </a:cxn>
                <a:cxn ang="0">
                  <a:pos x="34" y="12"/>
                </a:cxn>
                <a:cxn ang="0">
                  <a:pos x="32" y="9"/>
                </a:cxn>
                <a:cxn ang="0">
                  <a:pos x="28" y="5"/>
                </a:cxn>
                <a:cxn ang="0">
                  <a:pos x="26" y="5"/>
                </a:cxn>
                <a:cxn ang="0">
                  <a:pos x="26" y="3"/>
                </a:cxn>
                <a:cxn ang="0">
                  <a:pos x="24" y="1"/>
                </a:cxn>
                <a:cxn ang="0">
                  <a:pos x="22" y="1"/>
                </a:cxn>
                <a:cxn ang="0">
                  <a:pos x="20" y="1"/>
                </a:cxn>
                <a:cxn ang="0">
                  <a:pos x="18" y="0"/>
                </a:cxn>
                <a:cxn ang="0">
                  <a:pos x="16" y="0"/>
                </a:cxn>
                <a:cxn ang="0">
                  <a:pos x="14" y="0"/>
                </a:cxn>
                <a:cxn ang="0">
                  <a:pos x="4" y="9"/>
                </a:cxn>
                <a:cxn ang="0">
                  <a:pos x="0" y="24"/>
                </a:cxn>
              </a:cxnLst>
              <a:rect l="0" t="0" r="r" b="b"/>
              <a:pathLst>
                <a:path w="36" h="48">
                  <a:moveTo>
                    <a:pt x="0" y="24"/>
                  </a:moveTo>
                  <a:lnTo>
                    <a:pt x="2" y="27"/>
                  </a:lnTo>
                  <a:lnTo>
                    <a:pt x="2" y="31"/>
                  </a:lnTo>
                  <a:lnTo>
                    <a:pt x="4" y="35"/>
                  </a:lnTo>
                  <a:lnTo>
                    <a:pt x="6" y="37"/>
                  </a:lnTo>
                  <a:lnTo>
                    <a:pt x="8" y="40"/>
                  </a:lnTo>
                  <a:lnTo>
                    <a:pt x="10" y="44"/>
                  </a:lnTo>
                  <a:lnTo>
                    <a:pt x="14" y="46"/>
                  </a:lnTo>
                  <a:lnTo>
                    <a:pt x="16" y="48"/>
                  </a:lnTo>
                  <a:lnTo>
                    <a:pt x="34" y="38"/>
                  </a:lnTo>
                  <a:lnTo>
                    <a:pt x="36" y="35"/>
                  </a:lnTo>
                  <a:lnTo>
                    <a:pt x="36" y="29"/>
                  </a:lnTo>
                  <a:lnTo>
                    <a:pt x="36" y="25"/>
                  </a:lnTo>
                  <a:lnTo>
                    <a:pt x="36" y="22"/>
                  </a:lnTo>
                  <a:lnTo>
                    <a:pt x="36" y="16"/>
                  </a:lnTo>
                  <a:lnTo>
                    <a:pt x="34" y="12"/>
                  </a:lnTo>
                  <a:lnTo>
                    <a:pt x="32" y="9"/>
                  </a:lnTo>
                  <a:lnTo>
                    <a:pt x="28" y="5"/>
                  </a:lnTo>
                  <a:lnTo>
                    <a:pt x="26" y="5"/>
                  </a:lnTo>
                  <a:lnTo>
                    <a:pt x="26" y="3"/>
                  </a:lnTo>
                  <a:lnTo>
                    <a:pt x="24" y="1"/>
                  </a:lnTo>
                  <a:lnTo>
                    <a:pt x="22" y="1"/>
                  </a:lnTo>
                  <a:lnTo>
                    <a:pt x="20" y="1"/>
                  </a:lnTo>
                  <a:lnTo>
                    <a:pt x="18" y="0"/>
                  </a:lnTo>
                  <a:lnTo>
                    <a:pt x="16" y="0"/>
                  </a:lnTo>
                  <a:lnTo>
                    <a:pt x="14" y="0"/>
                  </a:lnTo>
                  <a:lnTo>
                    <a:pt x="4" y="9"/>
                  </a:lnTo>
                  <a:lnTo>
                    <a:pt x="0" y="24"/>
                  </a:lnTo>
                  <a:close/>
                </a:path>
              </a:pathLst>
            </a:custGeom>
            <a:solidFill>
              <a:srgbClr val="FCEF00"/>
            </a:solidFill>
            <a:ln w="9525">
              <a:noFill/>
              <a:round/>
              <a:headEnd/>
              <a:tailEnd/>
            </a:ln>
          </p:spPr>
          <p:txBody>
            <a:bodyPr/>
            <a:lstStyle/>
            <a:p>
              <a:endParaRPr lang="en-US"/>
            </a:p>
          </p:txBody>
        </p:sp>
        <p:sp>
          <p:nvSpPr>
            <p:cNvPr id="12315" name="Freeform 27"/>
            <p:cNvSpPr>
              <a:spLocks/>
            </p:cNvSpPr>
            <p:nvPr/>
          </p:nvSpPr>
          <p:spPr bwMode="auto">
            <a:xfrm>
              <a:off x="2543" y="1463"/>
              <a:ext cx="31" cy="50"/>
            </a:xfrm>
            <a:custGeom>
              <a:avLst/>
              <a:gdLst/>
              <a:ahLst/>
              <a:cxnLst>
                <a:cxn ang="0">
                  <a:pos x="0" y="37"/>
                </a:cxn>
                <a:cxn ang="0">
                  <a:pos x="5" y="50"/>
                </a:cxn>
                <a:cxn ang="0">
                  <a:pos x="31" y="48"/>
                </a:cxn>
                <a:cxn ang="0">
                  <a:pos x="31" y="48"/>
                </a:cxn>
                <a:cxn ang="0">
                  <a:pos x="31" y="47"/>
                </a:cxn>
                <a:cxn ang="0">
                  <a:pos x="31" y="47"/>
                </a:cxn>
                <a:cxn ang="0">
                  <a:pos x="31" y="47"/>
                </a:cxn>
                <a:cxn ang="0">
                  <a:pos x="31" y="47"/>
                </a:cxn>
                <a:cxn ang="0">
                  <a:pos x="31" y="47"/>
                </a:cxn>
                <a:cxn ang="0">
                  <a:pos x="31" y="47"/>
                </a:cxn>
                <a:cxn ang="0">
                  <a:pos x="31" y="47"/>
                </a:cxn>
                <a:cxn ang="0">
                  <a:pos x="13" y="0"/>
                </a:cxn>
                <a:cxn ang="0">
                  <a:pos x="11" y="0"/>
                </a:cxn>
                <a:cxn ang="0">
                  <a:pos x="9" y="2"/>
                </a:cxn>
                <a:cxn ang="0">
                  <a:pos x="7" y="4"/>
                </a:cxn>
                <a:cxn ang="0">
                  <a:pos x="7" y="6"/>
                </a:cxn>
                <a:cxn ang="0">
                  <a:pos x="5" y="8"/>
                </a:cxn>
                <a:cxn ang="0">
                  <a:pos x="4" y="10"/>
                </a:cxn>
                <a:cxn ang="0">
                  <a:pos x="2" y="11"/>
                </a:cxn>
                <a:cxn ang="0">
                  <a:pos x="2" y="15"/>
                </a:cxn>
                <a:cxn ang="0">
                  <a:pos x="0" y="17"/>
                </a:cxn>
                <a:cxn ang="0">
                  <a:pos x="0" y="21"/>
                </a:cxn>
                <a:cxn ang="0">
                  <a:pos x="0" y="22"/>
                </a:cxn>
                <a:cxn ang="0">
                  <a:pos x="0" y="26"/>
                </a:cxn>
                <a:cxn ang="0">
                  <a:pos x="0" y="28"/>
                </a:cxn>
                <a:cxn ang="0">
                  <a:pos x="0" y="32"/>
                </a:cxn>
                <a:cxn ang="0">
                  <a:pos x="0" y="34"/>
                </a:cxn>
                <a:cxn ang="0">
                  <a:pos x="0" y="37"/>
                </a:cxn>
              </a:cxnLst>
              <a:rect l="0" t="0" r="r" b="b"/>
              <a:pathLst>
                <a:path w="31" h="50">
                  <a:moveTo>
                    <a:pt x="0" y="37"/>
                  </a:moveTo>
                  <a:lnTo>
                    <a:pt x="5" y="50"/>
                  </a:lnTo>
                  <a:lnTo>
                    <a:pt x="31" y="48"/>
                  </a:lnTo>
                  <a:lnTo>
                    <a:pt x="31" y="48"/>
                  </a:lnTo>
                  <a:lnTo>
                    <a:pt x="31" y="47"/>
                  </a:lnTo>
                  <a:lnTo>
                    <a:pt x="31" y="47"/>
                  </a:lnTo>
                  <a:lnTo>
                    <a:pt x="31" y="47"/>
                  </a:lnTo>
                  <a:lnTo>
                    <a:pt x="31" y="47"/>
                  </a:lnTo>
                  <a:lnTo>
                    <a:pt x="31" y="47"/>
                  </a:lnTo>
                  <a:lnTo>
                    <a:pt x="31" y="47"/>
                  </a:lnTo>
                  <a:lnTo>
                    <a:pt x="31" y="47"/>
                  </a:lnTo>
                  <a:lnTo>
                    <a:pt x="13" y="0"/>
                  </a:lnTo>
                  <a:lnTo>
                    <a:pt x="11" y="0"/>
                  </a:lnTo>
                  <a:lnTo>
                    <a:pt x="9" y="2"/>
                  </a:lnTo>
                  <a:lnTo>
                    <a:pt x="7" y="4"/>
                  </a:lnTo>
                  <a:lnTo>
                    <a:pt x="7" y="6"/>
                  </a:lnTo>
                  <a:lnTo>
                    <a:pt x="5" y="8"/>
                  </a:lnTo>
                  <a:lnTo>
                    <a:pt x="4" y="10"/>
                  </a:lnTo>
                  <a:lnTo>
                    <a:pt x="2" y="11"/>
                  </a:lnTo>
                  <a:lnTo>
                    <a:pt x="2" y="15"/>
                  </a:lnTo>
                  <a:lnTo>
                    <a:pt x="0" y="17"/>
                  </a:lnTo>
                  <a:lnTo>
                    <a:pt x="0" y="21"/>
                  </a:lnTo>
                  <a:lnTo>
                    <a:pt x="0" y="22"/>
                  </a:lnTo>
                  <a:lnTo>
                    <a:pt x="0" y="26"/>
                  </a:lnTo>
                  <a:lnTo>
                    <a:pt x="0" y="28"/>
                  </a:lnTo>
                  <a:lnTo>
                    <a:pt x="0" y="32"/>
                  </a:lnTo>
                  <a:lnTo>
                    <a:pt x="0" y="34"/>
                  </a:lnTo>
                  <a:lnTo>
                    <a:pt x="0" y="37"/>
                  </a:lnTo>
                  <a:close/>
                </a:path>
              </a:pathLst>
            </a:custGeom>
            <a:solidFill>
              <a:srgbClr val="FCEF00"/>
            </a:solidFill>
            <a:ln w="9525">
              <a:noFill/>
              <a:round/>
              <a:headEnd/>
              <a:tailEnd/>
            </a:ln>
          </p:spPr>
          <p:txBody>
            <a:bodyPr/>
            <a:lstStyle/>
            <a:p>
              <a:endParaRPr lang="en-US"/>
            </a:p>
          </p:txBody>
        </p:sp>
        <p:sp>
          <p:nvSpPr>
            <p:cNvPr id="12316" name="Freeform 28"/>
            <p:cNvSpPr>
              <a:spLocks/>
            </p:cNvSpPr>
            <p:nvPr/>
          </p:nvSpPr>
          <p:spPr bwMode="auto">
            <a:xfrm>
              <a:off x="2586" y="1604"/>
              <a:ext cx="32" cy="41"/>
            </a:xfrm>
            <a:custGeom>
              <a:avLst/>
              <a:gdLst/>
              <a:ahLst/>
              <a:cxnLst>
                <a:cxn ang="0">
                  <a:pos x="0" y="33"/>
                </a:cxn>
                <a:cxn ang="0">
                  <a:pos x="4" y="41"/>
                </a:cxn>
                <a:cxn ang="0">
                  <a:pos x="26" y="37"/>
                </a:cxn>
                <a:cxn ang="0">
                  <a:pos x="28" y="35"/>
                </a:cxn>
                <a:cxn ang="0">
                  <a:pos x="28" y="31"/>
                </a:cxn>
                <a:cxn ang="0">
                  <a:pos x="30" y="28"/>
                </a:cxn>
                <a:cxn ang="0">
                  <a:pos x="30" y="24"/>
                </a:cxn>
                <a:cxn ang="0">
                  <a:pos x="32" y="20"/>
                </a:cxn>
                <a:cxn ang="0">
                  <a:pos x="32" y="17"/>
                </a:cxn>
                <a:cxn ang="0">
                  <a:pos x="30" y="13"/>
                </a:cxn>
                <a:cxn ang="0">
                  <a:pos x="30" y="9"/>
                </a:cxn>
                <a:cxn ang="0">
                  <a:pos x="28" y="7"/>
                </a:cxn>
                <a:cxn ang="0">
                  <a:pos x="28" y="7"/>
                </a:cxn>
                <a:cxn ang="0">
                  <a:pos x="26" y="6"/>
                </a:cxn>
                <a:cxn ang="0">
                  <a:pos x="26" y="4"/>
                </a:cxn>
                <a:cxn ang="0">
                  <a:pos x="26" y="4"/>
                </a:cxn>
                <a:cxn ang="0">
                  <a:pos x="24" y="2"/>
                </a:cxn>
                <a:cxn ang="0">
                  <a:pos x="24" y="0"/>
                </a:cxn>
                <a:cxn ang="0">
                  <a:pos x="24" y="0"/>
                </a:cxn>
                <a:cxn ang="0">
                  <a:pos x="20" y="0"/>
                </a:cxn>
                <a:cxn ang="0">
                  <a:pos x="16" y="2"/>
                </a:cxn>
                <a:cxn ang="0">
                  <a:pos x="14" y="4"/>
                </a:cxn>
                <a:cxn ang="0">
                  <a:pos x="10" y="7"/>
                </a:cxn>
                <a:cxn ang="0">
                  <a:pos x="8" y="9"/>
                </a:cxn>
                <a:cxn ang="0">
                  <a:pos x="6" y="11"/>
                </a:cxn>
                <a:cxn ang="0">
                  <a:pos x="4" y="15"/>
                </a:cxn>
                <a:cxn ang="0">
                  <a:pos x="2" y="17"/>
                </a:cxn>
                <a:cxn ang="0">
                  <a:pos x="2" y="20"/>
                </a:cxn>
                <a:cxn ang="0">
                  <a:pos x="2" y="22"/>
                </a:cxn>
                <a:cxn ang="0">
                  <a:pos x="2" y="24"/>
                </a:cxn>
                <a:cxn ang="0">
                  <a:pos x="0" y="26"/>
                </a:cxn>
                <a:cxn ang="0">
                  <a:pos x="0" y="28"/>
                </a:cxn>
                <a:cxn ang="0">
                  <a:pos x="0" y="30"/>
                </a:cxn>
                <a:cxn ang="0">
                  <a:pos x="0" y="31"/>
                </a:cxn>
                <a:cxn ang="0">
                  <a:pos x="0" y="33"/>
                </a:cxn>
              </a:cxnLst>
              <a:rect l="0" t="0" r="r" b="b"/>
              <a:pathLst>
                <a:path w="32" h="41">
                  <a:moveTo>
                    <a:pt x="0" y="33"/>
                  </a:moveTo>
                  <a:lnTo>
                    <a:pt x="4" y="41"/>
                  </a:lnTo>
                  <a:lnTo>
                    <a:pt x="26" y="37"/>
                  </a:lnTo>
                  <a:lnTo>
                    <a:pt x="28" y="35"/>
                  </a:lnTo>
                  <a:lnTo>
                    <a:pt x="28" y="31"/>
                  </a:lnTo>
                  <a:lnTo>
                    <a:pt x="30" y="28"/>
                  </a:lnTo>
                  <a:lnTo>
                    <a:pt x="30" y="24"/>
                  </a:lnTo>
                  <a:lnTo>
                    <a:pt x="32" y="20"/>
                  </a:lnTo>
                  <a:lnTo>
                    <a:pt x="32" y="17"/>
                  </a:lnTo>
                  <a:lnTo>
                    <a:pt x="30" y="13"/>
                  </a:lnTo>
                  <a:lnTo>
                    <a:pt x="30" y="9"/>
                  </a:lnTo>
                  <a:lnTo>
                    <a:pt x="28" y="7"/>
                  </a:lnTo>
                  <a:lnTo>
                    <a:pt x="28" y="7"/>
                  </a:lnTo>
                  <a:lnTo>
                    <a:pt x="26" y="6"/>
                  </a:lnTo>
                  <a:lnTo>
                    <a:pt x="26" y="4"/>
                  </a:lnTo>
                  <a:lnTo>
                    <a:pt x="26" y="4"/>
                  </a:lnTo>
                  <a:lnTo>
                    <a:pt x="24" y="2"/>
                  </a:lnTo>
                  <a:lnTo>
                    <a:pt x="24" y="0"/>
                  </a:lnTo>
                  <a:lnTo>
                    <a:pt x="24" y="0"/>
                  </a:lnTo>
                  <a:lnTo>
                    <a:pt x="20" y="0"/>
                  </a:lnTo>
                  <a:lnTo>
                    <a:pt x="16" y="2"/>
                  </a:lnTo>
                  <a:lnTo>
                    <a:pt x="14" y="4"/>
                  </a:lnTo>
                  <a:lnTo>
                    <a:pt x="10" y="7"/>
                  </a:lnTo>
                  <a:lnTo>
                    <a:pt x="8" y="9"/>
                  </a:lnTo>
                  <a:lnTo>
                    <a:pt x="6" y="11"/>
                  </a:lnTo>
                  <a:lnTo>
                    <a:pt x="4" y="15"/>
                  </a:lnTo>
                  <a:lnTo>
                    <a:pt x="2" y="17"/>
                  </a:lnTo>
                  <a:lnTo>
                    <a:pt x="2" y="20"/>
                  </a:lnTo>
                  <a:lnTo>
                    <a:pt x="2" y="22"/>
                  </a:lnTo>
                  <a:lnTo>
                    <a:pt x="2" y="24"/>
                  </a:lnTo>
                  <a:lnTo>
                    <a:pt x="0" y="26"/>
                  </a:lnTo>
                  <a:lnTo>
                    <a:pt x="0" y="28"/>
                  </a:lnTo>
                  <a:lnTo>
                    <a:pt x="0" y="30"/>
                  </a:lnTo>
                  <a:lnTo>
                    <a:pt x="0" y="31"/>
                  </a:lnTo>
                  <a:lnTo>
                    <a:pt x="0" y="33"/>
                  </a:lnTo>
                  <a:close/>
                </a:path>
              </a:pathLst>
            </a:custGeom>
            <a:solidFill>
              <a:srgbClr val="FCEF00"/>
            </a:solidFill>
            <a:ln w="9525">
              <a:noFill/>
              <a:round/>
              <a:headEnd/>
              <a:tailEnd/>
            </a:ln>
          </p:spPr>
          <p:txBody>
            <a:bodyPr/>
            <a:lstStyle/>
            <a:p>
              <a:endParaRPr lang="en-US"/>
            </a:p>
          </p:txBody>
        </p:sp>
        <p:sp>
          <p:nvSpPr>
            <p:cNvPr id="12317" name="Freeform 29"/>
            <p:cNvSpPr>
              <a:spLocks/>
            </p:cNvSpPr>
            <p:nvPr/>
          </p:nvSpPr>
          <p:spPr bwMode="auto">
            <a:xfrm>
              <a:off x="2570" y="1421"/>
              <a:ext cx="28" cy="61"/>
            </a:xfrm>
            <a:custGeom>
              <a:avLst/>
              <a:gdLst/>
              <a:ahLst/>
              <a:cxnLst>
                <a:cxn ang="0">
                  <a:pos x="0" y="44"/>
                </a:cxn>
                <a:cxn ang="0">
                  <a:pos x="12" y="61"/>
                </a:cxn>
                <a:cxn ang="0">
                  <a:pos x="26" y="53"/>
                </a:cxn>
                <a:cxn ang="0">
                  <a:pos x="28" y="46"/>
                </a:cxn>
                <a:cxn ang="0">
                  <a:pos x="28" y="40"/>
                </a:cxn>
                <a:cxn ang="0">
                  <a:pos x="28" y="33"/>
                </a:cxn>
                <a:cxn ang="0">
                  <a:pos x="28" y="27"/>
                </a:cxn>
                <a:cxn ang="0">
                  <a:pos x="28" y="20"/>
                </a:cxn>
                <a:cxn ang="0">
                  <a:pos x="26" y="13"/>
                </a:cxn>
                <a:cxn ang="0">
                  <a:pos x="24" y="7"/>
                </a:cxn>
                <a:cxn ang="0">
                  <a:pos x="24" y="0"/>
                </a:cxn>
                <a:cxn ang="0">
                  <a:pos x="20" y="2"/>
                </a:cxn>
                <a:cxn ang="0">
                  <a:pos x="18" y="2"/>
                </a:cxn>
                <a:cxn ang="0">
                  <a:pos x="16" y="3"/>
                </a:cxn>
                <a:cxn ang="0">
                  <a:pos x="12" y="5"/>
                </a:cxn>
                <a:cxn ang="0">
                  <a:pos x="10" y="7"/>
                </a:cxn>
                <a:cxn ang="0">
                  <a:pos x="8" y="9"/>
                </a:cxn>
                <a:cxn ang="0">
                  <a:pos x="6" y="13"/>
                </a:cxn>
                <a:cxn ang="0">
                  <a:pos x="4" y="14"/>
                </a:cxn>
                <a:cxn ang="0">
                  <a:pos x="4" y="18"/>
                </a:cxn>
                <a:cxn ang="0">
                  <a:pos x="2" y="22"/>
                </a:cxn>
                <a:cxn ang="0">
                  <a:pos x="2" y="26"/>
                </a:cxn>
                <a:cxn ang="0">
                  <a:pos x="2" y="29"/>
                </a:cxn>
                <a:cxn ang="0">
                  <a:pos x="0" y="33"/>
                </a:cxn>
                <a:cxn ang="0">
                  <a:pos x="0" y="37"/>
                </a:cxn>
                <a:cxn ang="0">
                  <a:pos x="0" y="40"/>
                </a:cxn>
                <a:cxn ang="0">
                  <a:pos x="0" y="44"/>
                </a:cxn>
              </a:cxnLst>
              <a:rect l="0" t="0" r="r" b="b"/>
              <a:pathLst>
                <a:path w="28" h="61">
                  <a:moveTo>
                    <a:pt x="0" y="44"/>
                  </a:moveTo>
                  <a:lnTo>
                    <a:pt x="12" y="61"/>
                  </a:lnTo>
                  <a:lnTo>
                    <a:pt x="26" y="53"/>
                  </a:lnTo>
                  <a:lnTo>
                    <a:pt x="28" y="46"/>
                  </a:lnTo>
                  <a:lnTo>
                    <a:pt x="28" y="40"/>
                  </a:lnTo>
                  <a:lnTo>
                    <a:pt x="28" y="33"/>
                  </a:lnTo>
                  <a:lnTo>
                    <a:pt x="28" y="27"/>
                  </a:lnTo>
                  <a:lnTo>
                    <a:pt x="28" y="20"/>
                  </a:lnTo>
                  <a:lnTo>
                    <a:pt x="26" y="13"/>
                  </a:lnTo>
                  <a:lnTo>
                    <a:pt x="24" y="7"/>
                  </a:lnTo>
                  <a:lnTo>
                    <a:pt x="24" y="0"/>
                  </a:lnTo>
                  <a:lnTo>
                    <a:pt x="20" y="2"/>
                  </a:lnTo>
                  <a:lnTo>
                    <a:pt x="18" y="2"/>
                  </a:lnTo>
                  <a:lnTo>
                    <a:pt x="16" y="3"/>
                  </a:lnTo>
                  <a:lnTo>
                    <a:pt x="12" y="5"/>
                  </a:lnTo>
                  <a:lnTo>
                    <a:pt x="10" y="7"/>
                  </a:lnTo>
                  <a:lnTo>
                    <a:pt x="8" y="9"/>
                  </a:lnTo>
                  <a:lnTo>
                    <a:pt x="6" y="13"/>
                  </a:lnTo>
                  <a:lnTo>
                    <a:pt x="4" y="14"/>
                  </a:lnTo>
                  <a:lnTo>
                    <a:pt x="4" y="18"/>
                  </a:lnTo>
                  <a:lnTo>
                    <a:pt x="2" y="22"/>
                  </a:lnTo>
                  <a:lnTo>
                    <a:pt x="2" y="26"/>
                  </a:lnTo>
                  <a:lnTo>
                    <a:pt x="2" y="29"/>
                  </a:lnTo>
                  <a:lnTo>
                    <a:pt x="0" y="33"/>
                  </a:lnTo>
                  <a:lnTo>
                    <a:pt x="0" y="37"/>
                  </a:lnTo>
                  <a:lnTo>
                    <a:pt x="0" y="40"/>
                  </a:lnTo>
                  <a:lnTo>
                    <a:pt x="0" y="44"/>
                  </a:lnTo>
                  <a:close/>
                </a:path>
              </a:pathLst>
            </a:custGeom>
            <a:solidFill>
              <a:srgbClr val="FCEF00"/>
            </a:solidFill>
            <a:ln w="9525">
              <a:noFill/>
              <a:round/>
              <a:headEnd/>
              <a:tailEnd/>
            </a:ln>
          </p:spPr>
          <p:txBody>
            <a:bodyPr/>
            <a:lstStyle/>
            <a:p>
              <a:endParaRPr lang="en-US"/>
            </a:p>
          </p:txBody>
        </p:sp>
        <p:sp>
          <p:nvSpPr>
            <p:cNvPr id="12318" name="Freeform 30"/>
            <p:cNvSpPr>
              <a:spLocks/>
            </p:cNvSpPr>
            <p:nvPr/>
          </p:nvSpPr>
          <p:spPr bwMode="auto">
            <a:xfrm>
              <a:off x="2608" y="1404"/>
              <a:ext cx="32" cy="52"/>
            </a:xfrm>
            <a:custGeom>
              <a:avLst/>
              <a:gdLst/>
              <a:ahLst/>
              <a:cxnLst>
                <a:cxn ang="0">
                  <a:pos x="2" y="48"/>
                </a:cxn>
                <a:cxn ang="0">
                  <a:pos x="2" y="48"/>
                </a:cxn>
                <a:cxn ang="0">
                  <a:pos x="2" y="48"/>
                </a:cxn>
                <a:cxn ang="0">
                  <a:pos x="2" y="48"/>
                </a:cxn>
                <a:cxn ang="0">
                  <a:pos x="2" y="50"/>
                </a:cxn>
                <a:cxn ang="0">
                  <a:pos x="2" y="50"/>
                </a:cxn>
                <a:cxn ang="0">
                  <a:pos x="4" y="50"/>
                </a:cxn>
                <a:cxn ang="0">
                  <a:pos x="4" y="50"/>
                </a:cxn>
                <a:cxn ang="0">
                  <a:pos x="4" y="52"/>
                </a:cxn>
                <a:cxn ang="0">
                  <a:pos x="20" y="44"/>
                </a:cxn>
                <a:cxn ang="0">
                  <a:pos x="22" y="39"/>
                </a:cxn>
                <a:cxn ang="0">
                  <a:pos x="24" y="35"/>
                </a:cxn>
                <a:cxn ang="0">
                  <a:pos x="26" y="30"/>
                </a:cxn>
                <a:cxn ang="0">
                  <a:pos x="28" y="22"/>
                </a:cxn>
                <a:cxn ang="0">
                  <a:pos x="28" y="17"/>
                </a:cxn>
                <a:cxn ang="0">
                  <a:pos x="28" y="11"/>
                </a:cxn>
                <a:cxn ang="0">
                  <a:pos x="30" y="6"/>
                </a:cxn>
                <a:cxn ang="0">
                  <a:pos x="32" y="0"/>
                </a:cxn>
                <a:cxn ang="0">
                  <a:pos x="28" y="0"/>
                </a:cxn>
                <a:cxn ang="0">
                  <a:pos x="26" y="0"/>
                </a:cxn>
                <a:cxn ang="0">
                  <a:pos x="22" y="2"/>
                </a:cxn>
                <a:cxn ang="0">
                  <a:pos x="18" y="4"/>
                </a:cxn>
                <a:cxn ang="0">
                  <a:pos x="16" y="6"/>
                </a:cxn>
                <a:cxn ang="0">
                  <a:pos x="12" y="7"/>
                </a:cxn>
                <a:cxn ang="0">
                  <a:pos x="10" y="9"/>
                </a:cxn>
                <a:cxn ang="0">
                  <a:pos x="8" y="11"/>
                </a:cxn>
                <a:cxn ang="0">
                  <a:pos x="6" y="13"/>
                </a:cxn>
                <a:cxn ang="0">
                  <a:pos x="6" y="15"/>
                </a:cxn>
                <a:cxn ang="0">
                  <a:pos x="4" y="15"/>
                </a:cxn>
                <a:cxn ang="0">
                  <a:pos x="4" y="17"/>
                </a:cxn>
                <a:cxn ang="0">
                  <a:pos x="2" y="19"/>
                </a:cxn>
                <a:cxn ang="0">
                  <a:pos x="2" y="19"/>
                </a:cxn>
                <a:cxn ang="0">
                  <a:pos x="0" y="20"/>
                </a:cxn>
                <a:cxn ang="0">
                  <a:pos x="0" y="20"/>
                </a:cxn>
                <a:cxn ang="0">
                  <a:pos x="2" y="48"/>
                </a:cxn>
              </a:cxnLst>
              <a:rect l="0" t="0" r="r" b="b"/>
              <a:pathLst>
                <a:path w="32" h="52">
                  <a:moveTo>
                    <a:pt x="2" y="48"/>
                  </a:moveTo>
                  <a:lnTo>
                    <a:pt x="2" y="48"/>
                  </a:lnTo>
                  <a:lnTo>
                    <a:pt x="2" y="48"/>
                  </a:lnTo>
                  <a:lnTo>
                    <a:pt x="2" y="48"/>
                  </a:lnTo>
                  <a:lnTo>
                    <a:pt x="2" y="50"/>
                  </a:lnTo>
                  <a:lnTo>
                    <a:pt x="2" y="50"/>
                  </a:lnTo>
                  <a:lnTo>
                    <a:pt x="4" y="50"/>
                  </a:lnTo>
                  <a:lnTo>
                    <a:pt x="4" y="50"/>
                  </a:lnTo>
                  <a:lnTo>
                    <a:pt x="4" y="52"/>
                  </a:lnTo>
                  <a:lnTo>
                    <a:pt x="20" y="44"/>
                  </a:lnTo>
                  <a:lnTo>
                    <a:pt x="22" y="39"/>
                  </a:lnTo>
                  <a:lnTo>
                    <a:pt x="24" y="35"/>
                  </a:lnTo>
                  <a:lnTo>
                    <a:pt x="26" y="30"/>
                  </a:lnTo>
                  <a:lnTo>
                    <a:pt x="28" y="22"/>
                  </a:lnTo>
                  <a:lnTo>
                    <a:pt x="28" y="17"/>
                  </a:lnTo>
                  <a:lnTo>
                    <a:pt x="28" y="11"/>
                  </a:lnTo>
                  <a:lnTo>
                    <a:pt x="30" y="6"/>
                  </a:lnTo>
                  <a:lnTo>
                    <a:pt x="32" y="0"/>
                  </a:lnTo>
                  <a:lnTo>
                    <a:pt x="28" y="0"/>
                  </a:lnTo>
                  <a:lnTo>
                    <a:pt x="26" y="0"/>
                  </a:lnTo>
                  <a:lnTo>
                    <a:pt x="22" y="2"/>
                  </a:lnTo>
                  <a:lnTo>
                    <a:pt x="18" y="4"/>
                  </a:lnTo>
                  <a:lnTo>
                    <a:pt x="16" y="6"/>
                  </a:lnTo>
                  <a:lnTo>
                    <a:pt x="12" y="7"/>
                  </a:lnTo>
                  <a:lnTo>
                    <a:pt x="10" y="9"/>
                  </a:lnTo>
                  <a:lnTo>
                    <a:pt x="8" y="11"/>
                  </a:lnTo>
                  <a:lnTo>
                    <a:pt x="6" y="13"/>
                  </a:lnTo>
                  <a:lnTo>
                    <a:pt x="6" y="15"/>
                  </a:lnTo>
                  <a:lnTo>
                    <a:pt x="4" y="15"/>
                  </a:lnTo>
                  <a:lnTo>
                    <a:pt x="4" y="17"/>
                  </a:lnTo>
                  <a:lnTo>
                    <a:pt x="2" y="19"/>
                  </a:lnTo>
                  <a:lnTo>
                    <a:pt x="2" y="19"/>
                  </a:lnTo>
                  <a:lnTo>
                    <a:pt x="0" y="20"/>
                  </a:lnTo>
                  <a:lnTo>
                    <a:pt x="0" y="20"/>
                  </a:lnTo>
                  <a:lnTo>
                    <a:pt x="2" y="48"/>
                  </a:lnTo>
                  <a:close/>
                </a:path>
              </a:pathLst>
            </a:custGeom>
            <a:solidFill>
              <a:srgbClr val="FCEF00"/>
            </a:solidFill>
            <a:ln w="9525">
              <a:noFill/>
              <a:round/>
              <a:headEnd/>
              <a:tailEnd/>
            </a:ln>
          </p:spPr>
          <p:txBody>
            <a:bodyPr/>
            <a:lstStyle/>
            <a:p>
              <a:endParaRPr lang="en-US"/>
            </a:p>
          </p:txBody>
        </p:sp>
        <p:sp>
          <p:nvSpPr>
            <p:cNvPr id="12319" name="Freeform 31"/>
            <p:cNvSpPr>
              <a:spLocks/>
            </p:cNvSpPr>
            <p:nvPr/>
          </p:nvSpPr>
          <p:spPr bwMode="auto">
            <a:xfrm>
              <a:off x="2645" y="1395"/>
              <a:ext cx="48" cy="44"/>
            </a:xfrm>
            <a:custGeom>
              <a:avLst/>
              <a:gdLst/>
              <a:ahLst/>
              <a:cxnLst>
                <a:cxn ang="0">
                  <a:pos x="0" y="40"/>
                </a:cxn>
                <a:cxn ang="0">
                  <a:pos x="2" y="42"/>
                </a:cxn>
                <a:cxn ang="0">
                  <a:pos x="4" y="44"/>
                </a:cxn>
                <a:cxn ang="0">
                  <a:pos x="8" y="44"/>
                </a:cxn>
                <a:cxn ang="0">
                  <a:pos x="10" y="44"/>
                </a:cxn>
                <a:cxn ang="0">
                  <a:pos x="14" y="42"/>
                </a:cxn>
                <a:cxn ang="0">
                  <a:pos x="16" y="42"/>
                </a:cxn>
                <a:cxn ang="0">
                  <a:pos x="20" y="40"/>
                </a:cxn>
                <a:cxn ang="0">
                  <a:pos x="22" y="39"/>
                </a:cxn>
                <a:cxn ang="0">
                  <a:pos x="28" y="37"/>
                </a:cxn>
                <a:cxn ang="0">
                  <a:pos x="32" y="31"/>
                </a:cxn>
                <a:cxn ang="0">
                  <a:pos x="36" y="28"/>
                </a:cxn>
                <a:cxn ang="0">
                  <a:pos x="38" y="24"/>
                </a:cxn>
                <a:cxn ang="0">
                  <a:pos x="42" y="18"/>
                </a:cxn>
                <a:cxn ang="0">
                  <a:pos x="44" y="13"/>
                </a:cxn>
                <a:cxn ang="0">
                  <a:pos x="46" y="7"/>
                </a:cxn>
                <a:cxn ang="0">
                  <a:pos x="48" y="2"/>
                </a:cxn>
                <a:cxn ang="0">
                  <a:pos x="44" y="2"/>
                </a:cxn>
                <a:cxn ang="0">
                  <a:pos x="38" y="0"/>
                </a:cxn>
                <a:cxn ang="0">
                  <a:pos x="32" y="2"/>
                </a:cxn>
                <a:cxn ang="0">
                  <a:pos x="28" y="3"/>
                </a:cxn>
                <a:cxn ang="0">
                  <a:pos x="22" y="5"/>
                </a:cxn>
                <a:cxn ang="0">
                  <a:pos x="16" y="7"/>
                </a:cxn>
                <a:cxn ang="0">
                  <a:pos x="12" y="11"/>
                </a:cxn>
                <a:cxn ang="0">
                  <a:pos x="8" y="15"/>
                </a:cxn>
                <a:cxn ang="0">
                  <a:pos x="6" y="15"/>
                </a:cxn>
                <a:cxn ang="0">
                  <a:pos x="6" y="15"/>
                </a:cxn>
                <a:cxn ang="0">
                  <a:pos x="6" y="16"/>
                </a:cxn>
                <a:cxn ang="0">
                  <a:pos x="4" y="16"/>
                </a:cxn>
                <a:cxn ang="0">
                  <a:pos x="4" y="16"/>
                </a:cxn>
                <a:cxn ang="0">
                  <a:pos x="4" y="18"/>
                </a:cxn>
                <a:cxn ang="0">
                  <a:pos x="4" y="18"/>
                </a:cxn>
                <a:cxn ang="0">
                  <a:pos x="4" y="18"/>
                </a:cxn>
                <a:cxn ang="0">
                  <a:pos x="0" y="40"/>
                </a:cxn>
              </a:cxnLst>
              <a:rect l="0" t="0" r="r" b="b"/>
              <a:pathLst>
                <a:path w="48" h="44">
                  <a:moveTo>
                    <a:pt x="0" y="40"/>
                  </a:moveTo>
                  <a:lnTo>
                    <a:pt x="2" y="42"/>
                  </a:lnTo>
                  <a:lnTo>
                    <a:pt x="4" y="44"/>
                  </a:lnTo>
                  <a:lnTo>
                    <a:pt x="8" y="44"/>
                  </a:lnTo>
                  <a:lnTo>
                    <a:pt x="10" y="44"/>
                  </a:lnTo>
                  <a:lnTo>
                    <a:pt x="14" y="42"/>
                  </a:lnTo>
                  <a:lnTo>
                    <a:pt x="16" y="42"/>
                  </a:lnTo>
                  <a:lnTo>
                    <a:pt x="20" y="40"/>
                  </a:lnTo>
                  <a:lnTo>
                    <a:pt x="22" y="39"/>
                  </a:lnTo>
                  <a:lnTo>
                    <a:pt x="28" y="37"/>
                  </a:lnTo>
                  <a:lnTo>
                    <a:pt x="32" y="31"/>
                  </a:lnTo>
                  <a:lnTo>
                    <a:pt x="36" y="28"/>
                  </a:lnTo>
                  <a:lnTo>
                    <a:pt x="38" y="24"/>
                  </a:lnTo>
                  <a:lnTo>
                    <a:pt x="42" y="18"/>
                  </a:lnTo>
                  <a:lnTo>
                    <a:pt x="44" y="13"/>
                  </a:lnTo>
                  <a:lnTo>
                    <a:pt x="46" y="7"/>
                  </a:lnTo>
                  <a:lnTo>
                    <a:pt x="48" y="2"/>
                  </a:lnTo>
                  <a:lnTo>
                    <a:pt x="44" y="2"/>
                  </a:lnTo>
                  <a:lnTo>
                    <a:pt x="38" y="0"/>
                  </a:lnTo>
                  <a:lnTo>
                    <a:pt x="32" y="2"/>
                  </a:lnTo>
                  <a:lnTo>
                    <a:pt x="28" y="3"/>
                  </a:lnTo>
                  <a:lnTo>
                    <a:pt x="22" y="5"/>
                  </a:lnTo>
                  <a:lnTo>
                    <a:pt x="16" y="7"/>
                  </a:lnTo>
                  <a:lnTo>
                    <a:pt x="12" y="11"/>
                  </a:lnTo>
                  <a:lnTo>
                    <a:pt x="8" y="15"/>
                  </a:lnTo>
                  <a:lnTo>
                    <a:pt x="6" y="15"/>
                  </a:lnTo>
                  <a:lnTo>
                    <a:pt x="6" y="15"/>
                  </a:lnTo>
                  <a:lnTo>
                    <a:pt x="6" y="16"/>
                  </a:lnTo>
                  <a:lnTo>
                    <a:pt x="4" y="16"/>
                  </a:lnTo>
                  <a:lnTo>
                    <a:pt x="4" y="16"/>
                  </a:lnTo>
                  <a:lnTo>
                    <a:pt x="4" y="18"/>
                  </a:lnTo>
                  <a:lnTo>
                    <a:pt x="4" y="18"/>
                  </a:lnTo>
                  <a:lnTo>
                    <a:pt x="4" y="18"/>
                  </a:lnTo>
                  <a:lnTo>
                    <a:pt x="0" y="40"/>
                  </a:lnTo>
                  <a:close/>
                </a:path>
              </a:pathLst>
            </a:custGeom>
            <a:solidFill>
              <a:srgbClr val="FCEF00"/>
            </a:solidFill>
            <a:ln w="9525">
              <a:noFill/>
              <a:round/>
              <a:headEnd/>
              <a:tailEnd/>
            </a:ln>
          </p:spPr>
          <p:txBody>
            <a:bodyPr/>
            <a:lstStyle/>
            <a:p>
              <a:endParaRPr lang="en-US"/>
            </a:p>
          </p:txBody>
        </p:sp>
        <p:sp>
          <p:nvSpPr>
            <p:cNvPr id="12320" name="Freeform 32"/>
            <p:cNvSpPr>
              <a:spLocks/>
            </p:cNvSpPr>
            <p:nvPr/>
          </p:nvSpPr>
          <p:spPr bwMode="auto">
            <a:xfrm>
              <a:off x="2697" y="1389"/>
              <a:ext cx="51" cy="35"/>
            </a:xfrm>
            <a:custGeom>
              <a:avLst/>
              <a:gdLst/>
              <a:ahLst/>
              <a:cxnLst>
                <a:cxn ang="0">
                  <a:pos x="0" y="34"/>
                </a:cxn>
                <a:cxn ang="0">
                  <a:pos x="4" y="35"/>
                </a:cxn>
                <a:cxn ang="0">
                  <a:pos x="8" y="35"/>
                </a:cxn>
                <a:cxn ang="0">
                  <a:pos x="10" y="35"/>
                </a:cxn>
                <a:cxn ang="0">
                  <a:pos x="14" y="35"/>
                </a:cxn>
                <a:cxn ang="0">
                  <a:pos x="18" y="35"/>
                </a:cxn>
                <a:cxn ang="0">
                  <a:pos x="22" y="35"/>
                </a:cxn>
                <a:cxn ang="0">
                  <a:pos x="26" y="34"/>
                </a:cxn>
                <a:cxn ang="0">
                  <a:pos x="30" y="32"/>
                </a:cxn>
                <a:cxn ang="0">
                  <a:pos x="32" y="28"/>
                </a:cxn>
                <a:cxn ang="0">
                  <a:pos x="36" y="26"/>
                </a:cxn>
                <a:cxn ang="0">
                  <a:pos x="40" y="22"/>
                </a:cxn>
                <a:cxn ang="0">
                  <a:pos x="42" y="19"/>
                </a:cxn>
                <a:cxn ang="0">
                  <a:pos x="43" y="15"/>
                </a:cxn>
                <a:cxn ang="0">
                  <a:pos x="45" y="11"/>
                </a:cxn>
                <a:cxn ang="0">
                  <a:pos x="49" y="8"/>
                </a:cxn>
                <a:cxn ang="0">
                  <a:pos x="51" y="4"/>
                </a:cxn>
                <a:cxn ang="0">
                  <a:pos x="49" y="4"/>
                </a:cxn>
                <a:cxn ang="0">
                  <a:pos x="49" y="2"/>
                </a:cxn>
                <a:cxn ang="0">
                  <a:pos x="49" y="2"/>
                </a:cxn>
                <a:cxn ang="0">
                  <a:pos x="49" y="2"/>
                </a:cxn>
                <a:cxn ang="0">
                  <a:pos x="49" y="2"/>
                </a:cxn>
                <a:cxn ang="0">
                  <a:pos x="47" y="2"/>
                </a:cxn>
                <a:cxn ang="0">
                  <a:pos x="42" y="0"/>
                </a:cxn>
                <a:cxn ang="0">
                  <a:pos x="36" y="0"/>
                </a:cxn>
                <a:cxn ang="0">
                  <a:pos x="30" y="2"/>
                </a:cxn>
                <a:cxn ang="0">
                  <a:pos x="24" y="2"/>
                </a:cxn>
                <a:cxn ang="0">
                  <a:pos x="20" y="6"/>
                </a:cxn>
                <a:cxn ang="0">
                  <a:pos x="14" y="9"/>
                </a:cxn>
                <a:cxn ang="0">
                  <a:pos x="10" y="11"/>
                </a:cxn>
                <a:cxn ang="0">
                  <a:pos x="4" y="17"/>
                </a:cxn>
                <a:cxn ang="0">
                  <a:pos x="0" y="32"/>
                </a:cxn>
                <a:cxn ang="0">
                  <a:pos x="0" y="32"/>
                </a:cxn>
                <a:cxn ang="0">
                  <a:pos x="0" y="32"/>
                </a:cxn>
                <a:cxn ang="0">
                  <a:pos x="0" y="34"/>
                </a:cxn>
                <a:cxn ang="0">
                  <a:pos x="0" y="34"/>
                </a:cxn>
              </a:cxnLst>
              <a:rect l="0" t="0" r="r" b="b"/>
              <a:pathLst>
                <a:path w="51" h="35">
                  <a:moveTo>
                    <a:pt x="0" y="34"/>
                  </a:moveTo>
                  <a:lnTo>
                    <a:pt x="4" y="35"/>
                  </a:lnTo>
                  <a:lnTo>
                    <a:pt x="8" y="35"/>
                  </a:lnTo>
                  <a:lnTo>
                    <a:pt x="10" y="35"/>
                  </a:lnTo>
                  <a:lnTo>
                    <a:pt x="14" y="35"/>
                  </a:lnTo>
                  <a:lnTo>
                    <a:pt x="18" y="35"/>
                  </a:lnTo>
                  <a:lnTo>
                    <a:pt x="22" y="35"/>
                  </a:lnTo>
                  <a:lnTo>
                    <a:pt x="26" y="34"/>
                  </a:lnTo>
                  <a:lnTo>
                    <a:pt x="30" y="32"/>
                  </a:lnTo>
                  <a:lnTo>
                    <a:pt x="32" y="28"/>
                  </a:lnTo>
                  <a:lnTo>
                    <a:pt x="36" y="26"/>
                  </a:lnTo>
                  <a:lnTo>
                    <a:pt x="40" y="22"/>
                  </a:lnTo>
                  <a:lnTo>
                    <a:pt x="42" y="19"/>
                  </a:lnTo>
                  <a:lnTo>
                    <a:pt x="43" y="15"/>
                  </a:lnTo>
                  <a:lnTo>
                    <a:pt x="45" y="11"/>
                  </a:lnTo>
                  <a:lnTo>
                    <a:pt x="49" y="8"/>
                  </a:lnTo>
                  <a:lnTo>
                    <a:pt x="51" y="4"/>
                  </a:lnTo>
                  <a:lnTo>
                    <a:pt x="49" y="4"/>
                  </a:lnTo>
                  <a:lnTo>
                    <a:pt x="49" y="2"/>
                  </a:lnTo>
                  <a:lnTo>
                    <a:pt x="49" y="2"/>
                  </a:lnTo>
                  <a:lnTo>
                    <a:pt x="49" y="2"/>
                  </a:lnTo>
                  <a:lnTo>
                    <a:pt x="49" y="2"/>
                  </a:lnTo>
                  <a:lnTo>
                    <a:pt x="47" y="2"/>
                  </a:lnTo>
                  <a:lnTo>
                    <a:pt x="42" y="0"/>
                  </a:lnTo>
                  <a:lnTo>
                    <a:pt x="36" y="0"/>
                  </a:lnTo>
                  <a:lnTo>
                    <a:pt x="30" y="2"/>
                  </a:lnTo>
                  <a:lnTo>
                    <a:pt x="24" y="2"/>
                  </a:lnTo>
                  <a:lnTo>
                    <a:pt x="20" y="6"/>
                  </a:lnTo>
                  <a:lnTo>
                    <a:pt x="14" y="9"/>
                  </a:lnTo>
                  <a:lnTo>
                    <a:pt x="10" y="11"/>
                  </a:lnTo>
                  <a:lnTo>
                    <a:pt x="4" y="17"/>
                  </a:lnTo>
                  <a:lnTo>
                    <a:pt x="0" y="32"/>
                  </a:lnTo>
                  <a:lnTo>
                    <a:pt x="0" y="32"/>
                  </a:lnTo>
                  <a:lnTo>
                    <a:pt x="0" y="32"/>
                  </a:lnTo>
                  <a:lnTo>
                    <a:pt x="0" y="34"/>
                  </a:lnTo>
                  <a:lnTo>
                    <a:pt x="0" y="34"/>
                  </a:lnTo>
                  <a:close/>
                </a:path>
              </a:pathLst>
            </a:custGeom>
            <a:solidFill>
              <a:srgbClr val="FCEF00"/>
            </a:solidFill>
            <a:ln w="9525">
              <a:noFill/>
              <a:round/>
              <a:headEnd/>
              <a:tailEnd/>
            </a:ln>
          </p:spPr>
          <p:txBody>
            <a:bodyPr/>
            <a:lstStyle/>
            <a:p>
              <a:endParaRPr lang="en-US"/>
            </a:p>
          </p:txBody>
        </p:sp>
        <p:sp>
          <p:nvSpPr>
            <p:cNvPr id="12321" name="Freeform 33"/>
            <p:cNvSpPr>
              <a:spLocks/>
            </p:cNvSpPr>
            <p:nvPr/>
          </p:nvSpPr>
          <p:spPr bwMode="auto">
            <a:xfrm>
              <a:off x="2746" y="1389"/>
              <a:ext cx="52" cy="30"/>
            </a:xfrm>
            <a:custGeom>
              <a:avLst/>
              <a:gdLst/>
              <a:ahLst/>
              <a:cxnLst>
                <a:cxn ang="0">
                  <a:pos x="2" y="26"/>
                </a:cxn>
                <a:cxn ang="0">
                  <a:pos x="4" y="28"/>
                </a:cxn>
                <a:cxn ang="0">
                  <a:pos x="8" y="30"/>
                </a:cxn>
                <a:cxn ang="0">
                  <a:pos x="12" y="30"/>
                </a:cxn>
                <a:cxn ang="0">
                  <a:pos x="14" y="30"/>
                </a:cxn>
                <a:cxn ang="0">
                  <a:pos x="18" y="30"/>
                </a:cxn>
                <a:cxn ang="0">
                  <a:pos x="24" y="30"/>
                </a:cxn>
                <a:cxn ang="0">
                  <a:pos x="28" y="28"/>
                </a:cxn>
                <a:cxn ang="0">
                  <a:pos x="30" y="28"/>
                </a:cxn>
                <a:cxn ang="0">
                  <a:pos x="34" y="24"/>
                </a:cxn>
                <a:cxn ang="0">
                  <a:pos x="38" y="22"/>
                </a:cxn>
                <a:cxn ang="0">
                  <a:pos x="40" y="19"/>
                </a:cxn>
                <a:cxn ang="0">
                  <a:pos x="44" y="17"/>
                </a:cxn>
                <a:cxn ang="0">
                  <a:pos x="46" y="13"/>
                </a:cxn>
                <a:cxn ang="0">
                  <a:pos x="48" y="11"/>
                </a:cxn>
                <a:cxn ang="0">
                  <a:pos x="50" y="8"/>
                </a:cxn>
                <a:cxn ang="0">
                  <a:pos x="52" y="6"/>
                </a:cxn>
                <a:cxn ang="0">
                  <a:pos x="52" y="6"/>
                </a:cxn>
                <a:cxn ang="0">
                  <a:pos x="52" y="4"/>
                </a:cxn>
                <a:cxn ang="0">
                  <a:pos x="52" y="4"/>
                </a:cxn>
                <a:cxn ang="0">
                  <a:pos x="52" y="4"/>
                </a:cxn>
                <a:cxn ang="0">
                  <a:pos x="52" y="4"/>
                </a:cxn>
                <a:cxn ang="0">
                  <a:pos x="52" y="4"/>
                </a:cxn>
                <a:cxn ang="0">
                  <a:pos x="52" y="4"/>
                </a:cxn>
                <a:cxn ang="0">
                  <a:pos x="52" y="4"/>
                </a:cxn>
                <a:cxn ang="0">
                  <a:pos x="48" y="2"/>
                </a:cxn>
                <a:cxn ang="0">
                  <a:pos x="42" y="0"/>
                </a:cxn>
                <a:cxn ang="0">
                  <a:pos x="38" y="0"/>
                </a:cxn>
                <a:cxn ang="0">
                  <a:pos x="32" y="2"/>
                </a:cxn>
                <a:cxn ang="0">
                  <a:pos x="28" y="2"/>
                </a:cxn>
                <a:cxn ang="0">
                  <a:pos x="24" y="4"/>
                </a:cxn>
                <a:cxn ang="0">
                  <a:pos x="18" y="6"/>
                </a:cxn>
                <a:cxn ang="0">
                  <a:pos x="16" y="9"/>
                </a:cxn>
                <a:cxn ang="0">
                  <a:pos x="12" y="11"/>
                </a:cxn>
                <a:cxn ang="0">
                  <a:pos x="10" y="11"/>
                </a:cxn>
                <a:cxn ang="0">
                  <a:pos x="8" y="13"/>
                </a:cxn>
                <a:cxn ang="0">
                  <a:pos x="6" y="15"/>
                </a:cxn>
                <a:cxn ang="0">
                  <a:pos x="4" y="17"/>
                </a:cxn>
                <a:cxn ang="0">
                  <a:pos x="4" y="19"/>
                </a:cxn>
                <a:cxn ang="0">
                  <a:pos x="2" y="21"/>
                </a:cxn>
                <a:cxn ang="0">
                  <a:pos x="0" y="22"/>
                </a:cxn>
                <a:cxn ang="0">
                  <a:pos x="0" y="24"/>
                </a:cxn>
                <a:cxn ang="0">
                  <a:pos x="0" y="24"/>
                </a:cxn>
                <a:cxn ang="0">
                  <a:pos x="0" y="24"/>
                </a:cxn>
                <a:cxn ang="0">
                  <a:pos x="0" y="24"/>
                </a:cxn>
                <a:cxn ang="0">
                  <a:pos x="2" y="24"/>
                </a:cxn>
                <a:cxn ang="0">
                  <a:pos x="2" y="24"/>
                </a:cxn>
                <a:cxn ang="0">
                  <a:pos x="2" y="26"/>
                </a:cxn>
                <a:cxn ang="0">
                  <a:pos x="2" y="26"/>
                </a:cxn>
              </a:cxnLst>
              <a:rect l="0" t="0" r="r" b="b"/>
              <a:pathLst>
                <a:path w="52" h="30">
                  <a:moveTo>
                    <a:pt x="2" y="26"/>
                  </a:moveTo>
                  <a:lnTo>
                    <a:pt x="4" y="28"/>
                  </a:lnTo>
                  <a:lnTo>
                    <a:pt x="8" y="30"/>
                  </a:lnTo>
                  <a:lnTo>
                    <a:pt x="12" y="30"/>
                  </a:lnTo>
                  <a:lnTo>
                    <a:pt x="14" y="30"/>
                  </a:lnTo>
                  <a:lnTo>
                    <a:pt x="18" y="30"/>
                  </a:lnTo>
                  <a:lnTo>
                    <a:pt x="24" y="30"/>
                  </a:lnTo>
                  <a:lnTo>
                    <a:pt x="28" y="28"/>
                  </a:lnTo>
                  <a:lnTo>
                    <a:pt x="30" y="28"/>
                  </a:lnTo>
                  <a:lnTo>
                    <a:pt x="34" y="24"/>
                  </a:lnTo>
                  <a:lnTo>
                    <a:pt x="38" y="22"/>
                  </a:lnTo>
                  <a:lnTo>
                    <a:pt x="40" y="19"/>
                  </a:lnTo>
                  <a:lnTo>
                    <a:pt x="44" y="17"/>
                  </a:lnTo>
                  <a:lnTo>
                    <a:pt x="46" y="13"/>
                  </a:lnTo>
                  <a:lnTo>
                    <a:pt x="48" y="11"/>
                  </a:lnTo>
                  <a:lnTo>
                    <a:pt x="50" y="8"/>
                  </a:lnTo>
                  <a:lnTo>
                    <a:pt x="52" y="6"/>
                  </a:lnTo>
                  <a:lnTo>
                    <a:pt x="52" y="6"/>
                  </a:lnTo>
                  <a:lnTo>
                    <a:pt x="52" y="4"/>
                  </a:lnTo>
                  <a:lnTo>
                    <a:pt x="52" y="4"/>
                  </a:lnTo>
                  <a:lnTo>
                    <a:pt x="52" y="4"/>
                  </a:lnTo>
                  <a:lnTo>
                    <a:pt x="52" y="4"/>
                  </a:lnTo>
                  <a:lnTo>
                    <a:pt x="52" y="4"/>
                  </a:lnTo>
                  <a:lnTo>
                    <a:pt x="52" y="4"/>
                  </a:lnTo>
                  <a:lnTo>
                    <a:pt x="52" y="4"/>
                  </a:lnTo>
                  <a:lnTo>
                    <a:pt x="48" y="2"/>
                  </a:lnTo>
                  <a:lnTo>
                    <a:pt x="42" y="0"/>
                  </a:lnTo>
                  <a:lnTo>
                    <a:pt x="38" y="0"/>
                  </a:lnTo>
                  <a:lnTo>
                    <a:pt x="32" y="2"/>
                  </a:lnTo>
                  <a:lnTo>
                    <a:pt x="28" y="2"/>
                  </a:lnTo>
                  <a:lnTo>
                    <a:pt x="24" y="4"/>
                  </a:lnTo>
                  <a:lnTo>
                    <a:pt x="18" y="6"/>
                  </a:lnTo>
                  <a:lnTo>
                    <a:pt x="16" y="9"/>
                  </a:lnTo>
                  <a:lnTo>
                    <a:pt x="12" y="11"/>
                  </a:lnTo>
                  <a:lnTo>
                    <a:pt x="10" y="11"/>
                  </a:lnTo>
                  <a:lnTo>
                    <a:pt x="8" y="13"/>
                  </a:lnTo>
                  <a:lnTo>
                    <a:pt x="6" y="15"/>
                  </a:lnTo>
                  <a:lnTo>
                    <a:pt x="4" y="17"/>
                  </a:lnTo>
                  <a:lnTo>
                    <a:pt x="4" y="19"/>
                  </a:lnTo>
                  <a:lnTo>
                    <a:pt x="2" y="21"/>
                  </a:lnTo>
                  <a:lnTo>
                    <a:pt x="0" y="22"/>
                  </a:lnTo>
                  <a:lnTo>
                    <a:pt x="0" y="24"/>
                  </a:lnTo>
                  <a:lnTo>
                    <a:pt x="0" y="24"/>
                  </a:lnTo>
                  <a:lnTo>
                    <a:pt x="0" y="24"/>
                  </a:lnTo>
                  <a:lnTo>
                    <a:pt x="0" y="24"/>
                  </a:lnTo>
                  <a:lnTo>
                    <a:pt x="2" y="24"/>
                  </a:lnTo>
                  <a:lnTo>
                    <a:pt x="2" y="24"/>
                  </a:lnTo>
                  <a:lnTo>
                    <a:pt x="2" y="26"/>
                  </a:lnTo>
                  <a:lnTo>
                    <a:pt x="2" y="26"/>
                  </a:lnTo>
                  <a:close/>
                </a:path>
              </a:pathLst>
            </a:custGeom>
            <a:solidFill>
              <a:srgbClr val="FCEF00"/>
            </a:solidFill>
            <a:ln w="9525">
              <a:noFill/>
              <a:round/>
              <a:headEnd/>
              <a:tailEnd/>
            </a:ln>
          </p:spPr>
          <p:txBody>
            <a:bodyPr/>
            <a:lstStyle/>
            <a:p>
              <a:endParaRPr lang="en-US"/>
            </a:p>
          </p:txBody>
        </p:sp>
        <p:sp>
          <p:nvSpPr>
            <p:cNvPr id="12322" name="Freeform 34"/>
            <p:cNvSpPr>
              <a:spLocks/>
            </p:cNvSpPr>
            <p:nvPr/>
          </p:nvSpPr>
          <p:spPr bwMode="auto">
            <a:xfrm>
              <a:off x="2802" y="1384"/>
              <a:ext cx="61" cy="31"/>
            </a:xfrm>
            <a:custGeom>
              <a:avLst/>
              <a:gdLst/>
              <a:ahLst/>
              <a:cxnLst>
                <a:cxn ang="0">
                  <a:pos x="0" y="22"/>
                </a:cxn>
                <a:cxn ang="0">
                  <a:pos x="4" y="24"/>
                </a:cxn>
                <a:cxn ang="0">
                  <a:pos x="6" y="26"/>
                </a:cxn>
                <a:cxn ang="0">
                  <a:pos x="8" y="27"/>
                </a:cxn>
                <a:cxn ang="0">
                  <a:pos x="12" y="29"/>
                </a:cxn>
                <a:cxn ang="0">
                  <a:pos x="14" y="29"/>
                </a:cxn>
                <a:cxn ang="0">
                  <a:pos x="18" y="31"/>
                </a:cxn>
                <a:cxn ang="0">
                  <a:pos x="20" y="31"/>
                </a:cxn>
                <a:cxn ang="0">
                  <a:pos x="24" y="31"/>
                </a:cxn>
                <a:cxn ang="0">
                  <a:pos x="30" y="29"/>
                </a:cxn>
                <a:cxn ang="0">
                  <a:pos x="34" y="27"/>
                </a:cxn>
                <a:cxn ang="0">
                  <a:pos x="39" y="26"/>
                </a:cxn>
                <a:cxn ang="0">
                  <a:pos x="43" y="24"/>
                </a:cxn>
                <a:cxn ang="0">
                  <a:pos x="49" y="20"/>
                </a:cxn>
                <a:cxn ang="0">
                  <a:pos x="53" y="18"/>
                </a:cxn>
                <a:cxn ang="0">
                  <a:pos x="57" y="14"/>
                </a:cxn>
                <a:cxn ang="0">
                  <a:pos x="61" y="11"/>
                </a:cxn>
                <a:cxn ang="0">
                  <a:pos x="59" y="9"/>
                </a:cxn>
                <a:cxn ang="0">
                  <a:pos x="57" y="7"/>
                </a:cxn>
                <a:cxn ang="0">
                  <a:pos x="55" y="5"/>
                </a:cxn>
                <a:cxn ang="0">
                  <a:pos x="51" y="3"/>
                </a:cxn>
                <a:cxn ang="0">
                  <a:pos x="49" y="1"/>
                </a:cxn>
                <a:cxn ang="0">
                  <a:pos x="47" y="1"/>
                </a:cxn>
                <a:cxn ang="0">
                  <a:pos x="43" y="1"/>
                </a:cxn>
                <a:cxn ang="0">
                  <a:pos x="41" y="0"/>
                </a:cxn>
                <a:cxn ang="0">
                  <a:pos x="37" y="1"/>
                </a:cxn>
                <a:cxn ang="0">
                  <a:pos x="34" y="1"/>
                </a:cxn>
                <a:cxn ang="0">
                  <a:pos x="30" y="1"/>
                </a:cxn>
                <a:cxn ang="0">
                  <a:pos x="26" y="3"/>
                </a:cxn>
                <a:cxn ang="0">
                  <a:pos x="22" y="3"/>
                </a:cxn>
                <a:cxn ang="0">
                  <a:pos x="18" y="5"/>
                </a:cxn>
                <a:cxn ang="0">
                  <a:pos x="14" y="7"/>
                </a:cxn>
                <a:cxn ang="0">
                  <a:pos x="10" y="7"/>
                </a:cxn>
                <a:cxn ang="0">
                  <a:pos x="8" y="9"/>
                </a:cxn>
                <a:cxn ang="0">
                  <a:pos x="8" y="11"/>
                </a:cxn>
                <a:cxn ang="0">
                  <a:pos x="6" y="13"/>
                </a:cxn>
                <a:cxn ang="0">
                  <a:pos x="6" y="14"/>
                </a:cxn>
                <a:cxn ang="0">
                  <a:pos x="4" y="16"/>
                </a:cxn>
                <a:cxn ang="0">
                  <a:pos x="4" y="18"/>
                </a:cxn>
                <a:cxn ang="0">
                  <a:pos x="2" y="20"/>
                </a:cxn>
                <a:cxn ang="0">
                  <a:pos x="0" y="22"/>
                </a:cxn>
                <a:cxn ang="0">
                  <a:pos x="0" y="22"/>
                </a:cxn>
                <a:cxn ang="0">
                  <a:pos x="0" y="22"/>
                </a:cxn>
                <a:cxn ang="0">
                  <a:pos x="0" y="22"/>
                </a:cxn>
                <a:cxn ang="0">
                  <a:pos x="0" y="22"/>
                </a:cxn>
              </a:cxnLst>
              <a:rect l="0" t="0" r="r" b="b"/>
              <a:pathLst>
                <a:path w="61" h="31">
                  <a:moveTo>
                    <a:pt x="0" y="22"/>
                  </a:moveTo>
                  <a:lnTo>
                    <a:pt x="4" y="24"/>
                  </a:lnTo>
                  <a:lnTo>
                    <a:pt x="6" y="26"/>
                  </a:lnTo>
                  <a:lnTo>
                    <a:pt x="8" y="27"/>
                  </a:lnTo>
                  <a:lnTo>
                    <a:pt x="12" y="29"/>
                  </a:lnTo>
                  <a:lnTo>
                    <a:pt x="14" y="29"/>
                  </a:lnTo>
                  <a:lnTo>
                    <a:pt x="18" y="31"/>
                  </a:lnTo>
                  <a:lnTo>
                    <a:pt x="20" y="31"/>
                  </a:lnTo>
                  <a:lnTo>
                    <a:pt x="24" y="31"/>
                  </a:lnTo>
                  <a:lnTo>
                    <a:pt x="30" y="29"/>
                  </a:lnTo>
                  <a:lnTo>
                    <a:pt x="34" y="27"/>
                  </a:lnTo>
                  <a:lnTo>
                    <a:pt x="39" y="26"/>
                  </a:lnTo>
                  <a:lnTo>
                    <a:pt x="43" y="24"/>
                  </a:lnTo>
                  <a:lnTo>
                    <a:pt x="49" y="20"/>
                  </a:lnTo>
                  <a:lnTo>
                    <a:pt x="53" y="18"/>
                  </a:lnTo>
                  <a:lnTo>
                    <a:pt x="57" y="14"/>
                  </a:lnTo>
                  <a:lnTo>
                    <a:pt x="61" y="11"/>
                  </a:lnTo>
                  <a:lnTo>
                    <a:pt x="59" y="9"/>
                  </a:lnTo>
                  <a:lnTo>
                    <a:pt x="57" y="7"/>
                  </a:lnTo>
                  <a:lnTo>
                    <a:pt x="55" y="5"/>
                  </a:lnTo>
                  <a:lnTo>
                    <a:pt x="51" y="3"/>
                  </a:lnTo>
                  <a:lnTo>
                    <a:pt x="49" y="1"/>
                  </a:lnTo>
                  <a:lnTo>
                    <a:pt x="47" y="1"/>
                  </a:lnTo>
                  <a:lnTo>
                    <a:pt x="43" y="1"/>
                  </a:lnTo>
                  <a:lnTo>
                    <a:pt x="41" y="0"/>
                  </a:lnTo>
                  <a:lnTo>
                    <a:pt x="37" y="1"/>
                  </a:lnTo>
                  <a:lnTo>
                    <a:pt x="34" y="1"/>
                  </a:lnTo>
                  <a:lnTo>
                    <a:pt x="30" y="1"/>
                  </a:lnTo>
                  <a:lnTo>
                    <a:pt x="26" y="3"/>
                  </a:lnTo>
                  <a:lnTo>
                    <a:pt x="22" y="3"/>
                  </a:lnTo>
                  <a:lnTo>
                    <a:pt x="18" y="5"/>
                  </a:lnTo>
                  <a:lnTo>
                    <a:pt x="14" y="7"/>
                  </a:lnTo>
                  <a:lnTo>
                    <a:pt x="10" y="7"/>
                  </a:lnTo>
                  <a:lnTo>
                    <a:pt x="8" y="9"/>
                  </a:lnTo>
                  <a:lnTo>
                    <a:pt x="8" y="11"/>
                  </a:lnTo>
                  <a:lnTo>
                    <a:pt x="6" y="13"/>
                  </a:lnTo>
                  <a:lnTo>
                    <a:pt x="6" y="14"/>
                  </a:lnTo>
                  <a:lnTo>
                    <a:pt x="4" y="16"/>
                  </a:lnTo>
                  <a:lnTo>
                    <a:pt x="4" y="18"/>
                  </a:lnTo>
                  <a:lnTo>
                    <a:pt x="2" y="20"/>
                  </a:lnTo>
                  <a:lnTo>
                    <a:pt x="0" y="22"/>
                  </a:lnTo>
                  <a:lnTo>
                    <a:pt x="0" y="22"/>
                  </a:lnTo>
                  <a:lnTo>
                    <a:pt x="0" y="22"/>
                  </a:lnTo>
                  <a:lnTo>
                    <a:pt x="0" y="22"/>
                  </a:lnTo>
                  <a:lnTo>
                    <a:pt x="0" y="22"/>
                  </a:lnTo>
                  <a:close/>
                </a:path>
              </a:pathLst>
            </a:custGeom>
            <a:solidFill>
              <a:srgbClr val="FCEF00"/>
            </a:solidFill>
            <a:ln w="9525">
              <a:noFill/>
              <a:round/>
              <a:headEnd/>
              <a:tailEnd/>
            </a:ln>
          </p:spPr>
          <p:txBody>
            <a:bodyPr/>
            <a:lstStyle/>
            <a:p>
              <a:endParaRPr lang="en-US"/>
            </a:p>
          </p:txBody>
        </p:sp>
        <p:sp>
          <p:nvSpPr>
            <p:cNvPr id="12323" name="Freeform 35"/>
            <p:cNvSpPr>
              <a:spLocks/>
            </p:cNvSpPr>
            <p:nvPr/>
          </p:nvSpPr>
          <p:spPr bwMode="auto">
            <a:xfrm>
              <a:off x="2861" y="1398"/>
              <a:ext cx="50" cy="26"/>
            </a:xfrm>
            <a:custGeom>
              <a:avLst/>
              <a:gdLst/>
              <a:ahLst/>
              <a:cxnLst>
                <a:cxn ang="0">
                  <a:pos x="0" y="13"/>
                </a:cxn>
                <a:cxn ang="0">
                  <a:pos x="0" y="15"/>
                </a:cxn>
                <a:cxn ang="0">
                  <a:pos x="2" y="19"/>
                </a:cxn>
                <a:cxn ang="0">
                  <a:pos x="4" y="21"/>
                </a:cxn>
                <a:cxn ang="0">
                  <a:pos x="8" y="23"/>
                </a:cxn>
                <a:cxn ang="0">
                  <a:pos x="10" y="23"/>
                </a:cxn>
                <a:cxn ang="0">
                  <a:pos x="12" y="25"/>
                </a:cxn>
                <a:cxn ang="0">
                  <a:pos x="16" y="26"/>
                </a:cxn>
                <a:cxn ang="0">
                  <a:pos x="18" y="26"/>
                </a:cxn>
                <a:cxn ang="0">
                  <a:pos x="22" y="26"/>
                </a:cxn>
                <a:cxn ang="0">
                  <a:pos x="26" y="26"/>
                </a:cxn>
                <a:cxn ang="0">
                  <a:pos x="30" y="26"/>
                </a:cxn>
                <a:cxn ang="0">
                  <a:pos x="34" y="25"/>
                </a:cxn>
                <a:cxn ang="0">
                  <a:pos x="38" y="23"/>
                </a:cxn>
                <a:cxn ang="0">
                  <a:pos x="42" y="23"/>
                </a:cxn>
                <a:cxn ang="0">
                  <a:pos x="44" y="19"/>
                </a:cxn>
                <a:cxn ang="0">
                  <a:pos x="48" y="17"/>
                </a:cxn>
                <a:cxn ang="0">
                  <a:pos x="48" y="17"/>
                </a:cxn>
                <a:cxn ang="0">
                  <a:pos x="50" y="15"/>
                </a:cxn>
                <a:cxn ang="0">
                  <a:pos x="50" y="15"/>
                </a:cxn>
                <a:cxn ang="0">
                  <a:pos x="50" y="13"/>
                </a:cxn>
                <a:cxn ang="0">
                  <a:pos x="50" y="13"/>
                </a:cxn>
                <a:cxn ang="0">
                  <a:pos x="50" y="13"/>
                </a:cxn>
                <a:cxn ang="0">
                  <a:pos x="50" y="12"/>
                </a:cxn>
                <a:cxn ang="0">
                  <a:pos x="50" y="12"/>
                </a:cxn>
                <a:cxn ang="0">
                  <a:pos x="50" y="10"/>
                </a:cxn>
                <a:cxn ang="0">
                  <a:pos x="48" y="8"/>
                </a:cxn>
                <a:cxn ang="0">
                  <a:pos x="46" y="6"/>
                </a:cxn>
                <a:cxn ang="0">
                  <a:pos x="44" y="4"/>
                </a:cxn>
                <a:cxn ang="0">
                  <a:pos x="42" y="2"/>
                </a:cxn>
                <a:cxn ang="0">
                  <a:pos x="40" y="2"/>
                </a:cxn>
                <a:cxn ang="0">
                  <a:pos x="38" y="0"/>
                </a:cxn>
                <a:cxn ang="0">
                  <a:pos x="36" y="0"/>
                </a:cxn>
                <a:cxn ang="0">
                  <a:pos x="32" y="0"/>
                </a:cxn>
                <a:cxn ang="0">
                  <a:pos x="26" y="0"/>
                </a:cxn>
                <a:cxn ang="0">
                  <a:pos x="22" y="0"/>
                </a:cxn>
                <a:cxn ang="0">
                  <a:pos x="16" y="2"/>
                </a:cxn>
                <a:cxn ang="0">
                  <a:pos x="12" y="4"/>
                </a:cxn>
                <a:cxn ang="0">
                  <a:pos x="8" y="6"/>
                </a:cxn>
                <a:cxn ang="0">
                  <a:pos x="4" y="10"/>
                </a:cxn>
                <a:cxn ang="0">
                  <a:pos x="0" y="12"/>
                </a:cxn>
                <a:cxn ang="0">
                  <a:pos x="0" y="12"/>
                </a:cxn>
                <a:cxn ang="0">
                  <a:pos x="0" y="12"/>
                </a:cxn>
                <a:cxn ang="0">
                  <a:pos x="0" y="13"/>
                </a:cxn>
                <a:cxn ang="0">
                  <a:pos x="0" y="13"/>
                </a:cxn>
              </a:cxnLst>
              <a:rect l="0" t="0" r="r" b="b"/>
              <a:pathLst>
                <a:path w="50" h="26">
                  <a:moveTo>
                    <a:pt x="0" y="13"/>
                  </a:moveTo>
                  <a:lnTo>
                    <a:pt x="0" y="15"/>
                  </a:lnTo>
                  <a:lnTo>
                    <a:pt x="2" y="19"/>
                  </a:lnTo>
                  <a:lnTo>
                    <a:pt x="4" y="21"/>
                  </a:lnTo>
                  <a:lnTo>
                    <a:pt x="8" y="23"/>
                  </a:lnTo>
                  <a:lnTo>
                    <a:pt x="10" y="23"/>
                  </a:lnTo>
                  <a:lnTo>
                    <a:pt x="12" y="25"/>
                  </a:lnTo>
                  <a:lnTo>
                    <a:pt x="16" y="26"/>
                  </a:lnTo>
                  <a:lnTo>
                    <a:pt x="18" y="26"/>
                  </a:lnTo>
                  <a:lnTo>
                    <a:pt x="22" y="26"/>
                  </a:lnTo>
                  <a:lnTo>
                    <a:pt x="26" y="26"/>
                  </a:lnTo>
                  <a:lnTo>
                    <a:pt x="30" y="26"/>
                  </a:lnTo>
                  <a:lnTo>
                    <a:pt x="34" y="25"/>
                  </a:lnTo>
                  <a:lnTo>
                    <a:pt x="38" y="23"/>
                  </a:lnTo>
                  <a:lnTo>
                    <a:pt x="42" y="23"/>
                  </a:lnTo>
                  <a:lnTo>
                    <a:pt x="44" y="19"/>
                  </a:lnTo>
                  <a:lnTo>
                    <a:pt x="48" y="17"/>
                  </a:lnTo>
                  <a:lnTo>
                    <a:pt x="48" y="17"/>
                  </a:lnTo>
                  <a:lnTo>
                    <a:pt x="50" y="15"/>
                  </a:lnTo>
                  <a:lnTo>
                    <a:pt x="50" y="15"/>
                  </a:lnTo>
                  <a:lnTo>
                    <a:pt x="50" y="13"/>
                  </a:lnTo>
                  <a:lnTo>
                    <a:pt x="50" y="13"/>
                  </a:lnTo>
                  <a:lnTo>
                    <a:pt x="50" y="13"/>
                  </a:lnTo>
                  <a:lnTo>
                    <a:pt x="50" y="12"/>
                  </a:lnTo>
                  <a:lnTo>
                    <a:pt x="50" y="12"/>
                  </a:lnTo>
                  <a:lnTo>
                    <a:pt x="50" y="10"/>
                  </a:lnTo>
                  <a:lnTo>
                    <a:pt x="48" y="8"/>
                  </a:lnTo>
                  <a:lnTo>
                    <a:pt x="46" y="6"/>
                  </a:lnTo>
                  <a:lnTo>
                    <a:pt x="44" y="4"/>
                  </a:lnTo>
                  <a:lnTo>
                    <a:pt x="42" y="2"/>
                  </a:lnTo>
                  <a:lnTo>
                    <a:pt x="40" y="2"/>
                  </a:lnTo>
                  <a:lnTo>
                    <a:pt x="38" y="0"/>
                  </a:lnTo>
                  <a:lnTo>
                    <a:pt x="36" y="0"/>
                  </a:lnTo>
                  <a:lnTo>
                    <a:pt x="32" y="0"/>
                  </a:lnTo>
                  <a:lnTo>
                    <a:pt x="26" y="0"/>
                  </a:lnTo>
                  <a:lnTo>
                    <a:pt x="22" y="0"/>
                  </a:lnTo>
                  <a:lnTo>
                    <a:pt x="16" y="2"/>
                  </a:lnTo>
                  <a:lnTo>
                    <a:pt x="12" y="4"/>
                  </a:lnTo>
                  <a:lnTo>
                    <a:pt x="8" y="6"/>
                  </a:lnTo>
                  <a:lnTo>
                    <a:pt x="4" y="10"/>
                  </a:lnTo>
                  <a:lnTo>
                    <a:pt x="0" y="12"/>
                  </a:lnTo>
                  <a:lnTo>
                    <a:pt x="0" y="12"/>
                  </a:lnTo>
                  <a:lnTo>
                    <a:pt x="0" y="12"/>
                  </a:lnTo>
                  <a:lnTo>
                    <a:pt x="0" y="13"/>
                  </a:lnTo>
                  <a:lnTo>
                    <a:pt x="0" y="13"/>
                  </a:lnTo>
                  <a:close/>
                </a:path>
              </a:pathLst>
            </a:custGeom>
            <a:solidFill>
              <a:srgbClr val="FCEF00"/>
            </a:solidFill>
            <a:ln w="9525">
              <a:noFill/>
              <a:round/>
              <a:headEnd/>
              <a:tailEnd/>
            </a:ln>
          </p:spPr>
          <p:txBody>
            <a:bodyPr/>
            <a:lstStyle/>
            <a:p>
              <a:endParaRPr lang="en-US"/>
            </a:p>
          </p:txBody>
        </p:sp>
        <p:sp>
          <p:nvSpPr>
            <p:cNvPr id="12324" name="Freeform 36"/>
            <p:cNvSpPr>
              <a:spLocks/>
            </p:cNvSpPr>
            <p:nvPr/>
          </p:nvSpPr>
          <p:spPr bwMode="auto">
            <a:xfrm>
              <a:off x="2913" y="1385"/>
              <a:ext cx="41" cy="43"/>
            </a:xfrm>
            <a:custGeom>
              <a:avLst/>
              <a:gdLst/>
              <a:ahLst/>
              <a:cxnLst>
                <a:cxn ang="0">
                  <a:pos x="0" y="41"/>
                </a:cxn>
                <a:cxn ang="0">
                  <a:pos x="4" y="43"/>
                </a:cxn>
                <a:cxn ang="0">
                  <a:pos x="8" y="43"/>
                </a:cxn>
                <a:cxn ang="0">
                  <a:pos x="12" y="43"/>
                </a:cxn>
                <a:cxn ang="0">
                  <a:pos x="18" y="41"/>
                </a:cxn>
                <a:cxn ang="0">
                  <a:pos x="21" y="41"/>
                </a:cxn>
                <a:cxn ang="0">
                  <a:pos x="25" y="39"/>
                </a:cxn>
                <a:cxn ang="0">
                  <a:pos x="29" y="38"/>
                </a:cxn>
                <a:cxn ang="0">
                  <a:pos x="33" y="36"/>
                </a:cxn>
                <a:cxn ang="0">
                  <a:pos x="35" y="32"/>
                </a:cxn>
                <a:cxn ang="0">
                  <a:pos x="37" y="28"/>
                </a:cxn>
                <a:cxn ang="0">
                  <a:pos x="39" y="25"/>
                </a:cxn>
                <a:cxn ang="0">
                  <a:pos x="39" y="21"/>
                </a:cxn>
                <a:cxn ang="0">
                  <a:pos x="41" y="17"/>
                </a:cxn>
                <a:cxn ang="0">
                  <a:pos x="41" y="13"/>
                </a:cxn>
                <a:cxn ang="0">
                  <a:pos x="41" y="8"/>
                </a:cxn>
                <a:cxn ang="0">
                  <a:pos x="41" y="4"/>
                </a:cxn>
                <a:cxn ang="0">
                  <a:pos x="41" y="4"/>
                </a:cxn>
                <a:cxn ang="0">
                  <a:pos x="39" y="4"/>
                </a:cxn>
                <a:cxn ang="0">
                  <a:pos x="39" y="2"/>
                </a:cxn>
                <a:cxn ang="0">
                  <a:pos x="39" y="2"/>
                </a:cxn>
                <a:cxn ang="0">
                  <a:pos x="39" y="2"/>
                </a:cxn>
                <a:cxn ang="0">
                  <a:pos x="39" y="2"/>
                </a:cxn>
                <a:cxn ang="0">
                  <a:pos x="39" y="2"/>
                </a:cxn>
                <a:cxn ang="0">
                  <a:pos x="37" y="0"/>
                </a:cxn>
                <a:cxn ang="0">
                  <a:pos x="35" y="0"/>
                </a:cxn>
                <a:cxn ang="0">
                  <a:pos x="31" y="0"/>
                </a:cxn>
                <a:cxn ang="0">
                  <a:pos x="29" y="2"/>
                </a:cxn>
                <a:cxn ang="0">
                  <a:pos x="27" y="4"/>
                </a:cxn>
                <a:cxn ang="0">
                  <a:pos x="23" y="6"/>
                </a:cxn>
                <a:cxn ang="0">
                  <a:pos x="21" y="8"/>
                </a:cxn>
                <a:cxn ang="0">
                  <a:pos x="20" y="10"/>
                </a:cxn>
                <a:cxn ang="0">
                  <a:pos x="18" y="12"/>
                </a:cxn>
                <a:cxn ang="0">
                  <a:pos x="14" y="15"/>
                </a:cxn>
                <a:cxn ang="0">
                  <a:pos x="12" y="19"/>
                </a:cxn>
                <a:cxn ang="0">
                  <a:pos x="10" y="23"/>
                </a:cxn>
                <a:cxn ang="0">
                  <a:pos x="8" y="26"/>
                </a:cxn>
                <a:cxn ang="0">
                  <a:pos x="6" y="30"/>
                </a:cxn>
                <a:cxn ang="0">
                  <a:pos x="4" y="34"/>
                </a:cxn>
                <a:cxn ang="0">
                  <a:pos x="2" y="38"/>
                </a:cxn>
                <a:cxn ang="0">
                  <a:pos x="0" y="39"/>
                </a:cxn>
                <a:cxn ang="0">
                  <a:pos x="0" y="39"/>
                </a:cxn>
                <a:cxn ang="0">
                  <a:pos x="0" y="41"/>
                </a:cxn>
                <a:cxn ang="0">
                  <a:pos x="0" y="41"/>
                </a:cxn>
                <a:cxn ang="0">
                  <a:pos x="0" y="41"/>
                </a:cxn>
              </a:cxnLst>
              <a:rect l="0" t="0" r="r" b="b"/>
              <a:pathLst>
                <a:path w="41" h="43">
                  <a:moveTo>
                    <a:pt x="0" y="41"/>
                  </a:moveTo>
                  <a:lnTo>
                    <a:pt x="4" y="43"/>
                  </a:lnTo>
                  <a:lnTo>
                    <a:pt x="8" y="43"/>
                  </a:lnTo>
                  <a:lnTo>
                    <a:pt x="12" y="43"/>
                  </a:lnTo>
                  <a:lnTo>
                    <a:pt x="18" y="41"/>
                  </a:lnTo>
                  <a:lnTo>
                    <a:pt x="21" y="41"/>
                  </a:lnTo>
                  <a:lnTo>
                    <a:pt x="25" y="39"/>
                  </a:lnTo>
                  <a:lnTo>
                    <a:pt x="29" y="38"/>
                  </a:lnTo>
                  <a:lnTo>
                    <a:pt x="33" y="36"/>
                  </a:lnTo>
                  <a:lnTo>
                    <a:pt x="35" y="32"/>
                  </a:lnTo>
                  <a:lnTo>
                    <a:pt x="37" y="28"/>
                  </a:lnTo>
                  <a:lnTo>
                    <a:pt x="39" y="25"/>
                  </a:lnTo>
                  <a:lnTo>
                    <a:pt x="39" y="21"/>
                  </a:lnTo>
                  <a:lnTo>
                    <a:pt x="41" y="17"/>
                  </a:lnTo>
                  <a:lnTo>
                    <a:pt x="41" y="13"/>
                  </a:lnTo>
                  <a:lnTo>
                    <a:pt x="41" y="8"/>
                  </a:lnTo>
                  <a:lnTo>
                    <a:pt x="41" y="4"/>
                  </a:lnTo>
                  <a:lnTo>
                    <a:pt x="41" y="4"/>
                  </a:lnTo>
                  <a:lnTo>
                    <a:pt x="39" y="4"/>
                  </a:lnTo>
                  <a:lnTo>
                    <a:pt x="39" y="2"/>
                  </a:lnTo>
                  <a:lnTo>
                    <a:pt x="39" y="2"/>
                  </a:lnTo>
                  <a:lnTo>
                    <a:pt x="39" y="2"/>
                  </a:lnTo>
                  <a:lnTo>
                    <a:pt x="39" y="2"/>
                  </a:lnTo>
                  <a:lnTo>
                    <a:pt x="39" y="2"/>
                  </a:lnTo>
                  <a:lnTo>
                    <a:pt x="37" y="0"/>
                  </a:lnTo>
                  <a:lnTo>
                    <a:pt x="35" y="0"/>
                  </a:lnTo>
                  <a:lnTo>
                    <a:pt x="31" y="0"/>
                  </a:lnTo>
                  <a:lnTo>
                    <a:pt x="29" y="2"/>
                  </a:lnTo>
                  <a:lnTo>
                    <a:pt x="27" y="4"/>
                  </a:lnTo>
                  <a:lnTo>
                    <a:pt x="23" y="6"/>
                  </a:lnTo>
                  <a:lnTo>
                    <a:pt x="21" y="8"/>
                  </a:lnTo>
                  <a:lnTo>
                    <a:pt x="20" y="10"/>
                  </a:lnTo>
                  <a:lnTo>
                    <a:pt x="18" y="12"/>
                  </a:lnTo>
                  <a:lnTo>
                    <a:pt x="14" y="15"/>
                  </a:lnTo>
                  <a:lnTo>
                    <a:pt x="12" y="19"/>
                  </a:lnTo>
                  <a:lnTo>
                    <a:pt x="10" y="23"/>
                  </a:lnTo>
                  <a:lnTo>
                    <a:pt x="8" y="26"/>
                  </a:lnTo>
                  <a:lnTo>
                    <a:pt x="6" y="30"/>
                  </a:lnTo>
                  <a:lnTo>
                    <a:pt x="4" y="34"/>
                  </a:lnTo>
                  <a:lnTo>
                    <a:pt x="2" y="38"/>
                  </a:lnTo>
                  <a:lnTo>
                    <a:pt x="0" y="39"/>
                  </a:lnTo>
                  <a:lnTo>
                    <a:pt x="0" y="39"/>
                  </a:lnTo>
                  <a:lnTo>
                    <a:pt x="0" y="41"/>
                  </a:lnTo>
                  <a:lnTo>
                    <a:pt x="0" y="41"/>
                  </a:lnTo>
                  <a:lnTo>
                    <a:pt x="0" y="41"/>
                  </a:lnTo>
                  <a:close/>
                </a:path>
              </a:pathLst>
            </a:custGeom>
            <a:solidFill>
              <a:srgbClr val="FCEF00"/>
            </a:solidFill>
            <a:ln w="9525">
              <a:noFill/>
              <a:round/>
              <a:headEnd/>
              <a:tailEnd/>
            </a:ln>
          </p:spPr>
          <p:txBody>
            <a:bodyPr/>
            <a:lstStyle/>
            <a:p>
              <a:endParaRPr lang="en-US"/>
            </a:p>
          </p:txBody>
        </p:sp>
        <p:sp>
          <p:nvSpPr>
            <p:cNvPr id="12325" name="Freeform 37"/>
            <p:cNvSpPr>
              <a:spLocks/>
            </p:cNvSpPr>
            <p:nvPr/>
          </p:nvSpPr>
          <p:spPr bwMode="auto">
            <a:xfrm>
              <a:off x="2964" y="1350"/>
              <a:ext cx="28" cy="54"/>
            </a:xfrm>
            <a:custGeom>
              <a:avLst/>
              <a:gdLst/>
              <a:ahLst/>
              <a:cxnLst>
                <a:cxn ang="0">
                  <a:pos x="0" y="52"/>
                </a:cxn>
                <a:cxn ang="0">
                  <a:pos x="0" y="52"/>
                </a:cxn>
                <a:cxn ang="0">
                  <a:pos x="0" y="54"/>
                </a:cxn>
                <a:cxn ang="0">
                  <a:pos x="2" y="54"/>
                </a:cxn>
                <a:cxn ang="0">
                  <a:pos x="2" y="54"/>
                </a:cxn>
                <a:cxn ang="0">
                  <a:pos x="4" y="54"/>
                </a:cxn>
                <a:cxn ang="0">
                  <a:pos x="6" y="54"/>
                </a:cxn>
                <a:cxn ang="0">
                  <a:pos x="8" y="52"/>
                </a:cxn>
                <a:cxn ang="0">
                  <a:pos x="12" y="50"/>
                </a:cxn>
                <a:cxn ang="0">
                  <a:pos x="14" y="50"/>
                </a:cxn>
                <a:cxn ang="0">
                  <a:pos x="16" y="48"/>
                </a:cxn>
                <a:cxn ang="0">
                  <a:pos x="18" y="47"/>
                </a:cxn>
                <a:cxn ang="0">
                  <a:pos x="20" y="45"/>
                </a:cxn>
                <a:cxn ang="0">
                  <a:pos x="24" y="39"/>
                </a:cxn>
                <a:cxn ang="0">
                  <a:pos x="26" y="34"/>
                </a:cxn>
                <a:cxn ang="0">
                  <a:pos x="28" y="28"/>
                </a:cxn>
                <a:cxn ang="0">
                  <a:pos x="28" y="23"/>
                </a:cxn>
                <a:cxn ang="0">
                  <a:pos x="28" y="17"/>
                </a:cxn>
                <a:cxn ang="0">
                  <a:pos x="28" y="11"/>
                </a:cxn>
                <a:cxn ang="0">
                  <a:pos x="28" y="6"/>
                </a:cxn>
                <a:cxn ang="0">
                  <a:pos x="28" y="0"/>
                </a:cxn>
                <a:cxn ang="0">
                  <a:pos x="24" y="2"/>
                </a:cxn>
                <a:cxn ang="0">
                  <a:pos x="20" y="4"/>
                </a:cxn>
                <a:cxn ang="0">
                  <a:pos x="16" y="6"/>
                </a:cxn>
                <a:cxn ang="0">
                  <a:pos x="12" y="8"/>
                </a:cxn>
                <a:cxn ang="0">
                  <a:pos x="10" y="11"/>
                </a:cxn>
                <a:cxn ang="0">
                  <a:pos x="6" y="13"/>
                </a:cxn>
                <a:cxn ang="0">
                  <a:pos x="4" y="17"/>
                </a:cxn>
                <a:cxn ang="0">
                  <a:pos x="2" y="21"/>
                </a:cxn>
                <a:cxn ang="0">
                  <a:pos x="0" y="24"/>
                </a:cxn>
                <a:cxn ang="0">
                  <a:pos x="0" y="28"/>
                </a:cxn>
                <a:cxn ang="0">
                  <a:pos x="0" y="32"/>
                </a:cxn>
                <a:cxn ang="0">
                  <a:pos x="0" y="35"/>
                </a:cxn>
                <a:cxn ang="0">
                  <a:pos x="0" y="39"/>
                </a:cxn>
                <a:cxn ang="0">
                  <a:pos x="0" y="45"/>
                </a:cxn>
                <a:cxn ang="0">
                  <a:pos x="0" y="48"/>
                </a:cxn>
                <a:cxn ang="0">
                  <a:pos x="0" y="52"/>
                </a:cxn>
                <a:cxn ang="0">
                  <a:pos x="0" y="52"/>
                </a:cxn>
                <a:cxn ang="0">
                  <a:pos x="0" y="52"/>
                </a:cxn>
                <a:cxn ang="0">
                  <a:pos x="0" y="52"/>
                </a:cxn>
                <a:cxn ang="0">
                  <a:pos x="0" y="52"/>
                </a:cxn>
              </a:cxnLst>
              <a:rect l="0" t="0" r="r" b="b"/>
              <a:pathLst>
                <a:path w="28" h="54">
                  <a:moveTo>
                    <a:pt x="0" y="52"/>
                  </a:moveTo>
                  <a:lnTo>
                    <a:pt x="0" y="52"/>
                  </a:lnTo>
                  <a:lnTo>
                    <a:pt x="0" y="54"/>
                  </a:lnTo>
                  <a:lnTo>
                    <a:pt x="2" y="54"/>
                  </a:lnTo>
                  <a:lnTo>
                    <a:pt x="2" y="54"/>
                  </a:lnTo>
                  <a:lnTo>
                    <a:pt x="4" y="54"/>
                  </a:lnTo>
                  <a:lnTo>
                    <a:pt x="6" y="54"/>
                  </a:lnTo>
                  <a:lnTo>
                    <a:pt x="8" y="52"/>
                  </a:lnTo>
                  <a:lnTo>
                    <a:pt x="12" y="50"/>
                  </a:lnTo>
                  <a:lnTo>
                    <a:pt x="14" y="50"/>
                  </a:lnTo>
                  <a:lnTo>
                    <a:pt x="16" y="48"/>
                  </a:lnTo>
                  <a:lnTo>
                    <a:pt x="18" y="47"/>
                  </a:lnTo>
                  <a:lnTo>
                    <a:pt x="20" y="45"/>
                  </a:lnTo>
                  <a:lnTo>
                    <a:pt x="24" y="39"/>
                  </a:lnTo>
                  <a:lnTo>
                    <a:pt x="26" y="34"/>
                  </a:lnTo>
                  <a:lnTo>
                    <a:pt x="28" y="28"/>
                  </a:lnTo>
                  <a:lnTo>
                    <a:pt x="28" y="23"/>
                  </a:lnTo>
                  <a:lnTo>
                    <a:pt x="28" y="17"/>
                  </a:lnTo>
                  <a:lnTo>
                    <a:pt x="28" y="11"/>
                  </a:lnTo>
                  <a:lnTo>
                    <a:pt x="28" y="6"/>
                  </a:lnTo>
                  <a:lnTo>
                    <a:pt x="28" y="0"/>
                  </a:lnTo>
                  <a:lnTo>
                    <a:pt x="24" y="2"/>
                  </a:lnTo>
                  <a:lnTo>
                    <a:pt x="20" y="4"/>
                  </a:lnTo>
                  <a:lnTo>
                    <a:pt x="16" y="6"/>
                  </a:lnTo>
                  <a:lnTo>
                    <a:pt x="12" y="8"/>
                  </a:lnTo>
                  <a:lnTo>
                    <a:pt x="10" y="11"/>
                  </a:lnTo>
                  <a:lnTo>
                    <a:pt x="6" y="13"/>
                  </a:lnTo>
                  <a:lnTo>
                    <a:pt x="4" y="17"/>
                  </a:lnTo>
                  <a:lnTo>
                    <a:pt x="2" y="21"/>
                  </a:lnTo>
                  <a:lnTo>
                    <a:pt x="0" y="24"/>
                  </a:lnTo>
                  <a:lnTo>
                    <a:pt x="0" y="28"/>
                  </a:lnTo>
                  <a:lnTo>
                    <a:pt x="0" y="32"/>
                  </a:lnTo>
                  <a:lnTo>
                    <a:pt x="0" y="35"/>
                  </a:lnTo>
                  <a:lnTo>
                    <a:pt x="0" y="39"/>
                  </a:lnTo>
                  <a:lnTo>
                    <a:pt x="0" y="45"/>
                  </a:lnTo>
                  <a:lnTo>
                    <a:pt x="0" y="48"/>
                  </a:lnTo>
                  <a:lnTo>
                    <a:pt x="0" y="52"/>
                  </a:lnTo>
                  <a:lnTo>
                    <a:pt x="0" y="52"/>
                  </a:lnTo>
                  <a:lnTo>
                    <a:pt x="0" y="52"/>
                  </a:lnTo>
                  <a:lnTo>
                    <a:pt x="0" y="52"/>
                  </a:lnTo>
                  <a:lnTo>
                    <a:pt x="0" y="52"/>
                  </a:lnTo>
                  <a:close/>
                </a:path>
              </a:pathLst>
            </a:custGeom>
            <a:solidFill>
              <a:srgbClr val="FCEF00"/>
            </a:solidFill>
            <a:ln w="9525">
              <a:noFill/>
              <a:round/>
              <a:headEnd/>
              <a:tailEnd/>
            </a:ln>
          </p:spPr>
          <p:txBody>
            <a:bodyPr/>
            <a:lstStyle/>
            <a:p>
              <a:endParaRPr lang="en-US"/>
            </a:p>
          </p:txBody>
        </p:sp>
        <p:sp>
          <p:nvSpPr>
            <p:cNvPr id="12326" name="Freeform 38"/>
            <p:cNvSpPr>
              <a:spLocks/>
            </p:cNvSpPr>
            <p:nvPr/>
          </p:nvSpPr>
          <p:spPr bwMode="auto">
            <a:xfrm>
              <a:off x="3006" y="1326"/>
              <a:ext cx="20" cy="45"/>
            </a:xfrm>
            <a:custGeom>
              <a:avLst/>
              <a:gdLst/>
              <a:ahLst/>
              <a:cxnLst>
                <a:cxn ang="0">
                  <a:pos x="0" y="43"/>
                </a:cxn>
                <a:cxn ang="0">
                  <a:pos x="0" y="43"/>
                </a:cxn>
                <a:cxn ang="0">
                  <a:pos x="0" y="43"/>
                </a:cxn>
                <a:cxn ang="0">
                  <a:pos x="0" y="45"/>
                </a:cxn>
                <a:cxn ang="0">
                  <a:pos x="0" y="45"/>
                </a:cxn>
                <a:cxn ang="0">
                  <a:pos x="4" y="43"/>
                </a:cxn>
                <a:cxn ang="0">
                  <a:pos x="8" y="41"/>
                </a:cxn>
                <a:cxn ang="0">
                  <a:pos x="10" y="39"/>
                </a:cxn>
                <a:cxn ang="0">
                  <a:pos x="14" y="35"/>
                </a:cxn>
                <a:cxn ang="0">
                  <a:pos x="16" y="34"/>
                </a:cxn>
                <a:cxn ang="0">
                  <a:pos x="18" y="30"/>
                </a:cxn>
                <a:cxn ang="0">
                  <a:pos x="18" y="26"/>
                </a:cxn>
                <a:cxn ang="0">
                  <a:pos x="20" y="22"/>
                </a:cxn>
                <a:cxn ang="0">
                  <a:pos x="20" y="21"/>
                </a:cxn>
                <a:cxn ang="0">
                  <a:pos x="20" y="17"/>
                </a:cxn>
                <a:cxn ang="0">
                  <a:pos x="20" y="15"/>
                </a:cxn>
                <a:cxn ang="0">
                  <a:pos x="20" y="11"/>
                </a:cxn>
                <a:cxn ang="0">
                  <a:pos x="20" y="10"/>
                </a:cxn>
                <a:cxn ang="0">
                  <a:pos x="20" y="8"/>
                </a:cxn>
                <a:cxn ang="0">
                  <a:pos x="20" y="4"/>
                </a:cxn>
                <a:cxn ang="0">
                  <a:pos x="20" y="2"/>
                </a:cxn>
                <a:cxn ang="0">
                  <a:pos x="18" y="0"/>
                </a:cxn>
                <a:cxn ang="0">
                  <a:pos x="16" y="0"/>
                </a:cxn>
                <a:cxn ang="0">
                  <a:pos x="12" y="2"/>
                </a:cxn>
                <a:cxn ang="0">
                  <a:pos x="10" y="2"/>
                </a:cxn>
                <a:cxn ang="0">
                  <a:pos x="6" y="4"/>
                </a:cxn>
                <a:cxn ang="0">
                  <a:pos x="4" y="6"/>
                </a:cxn>
                <a:cxn ang="0">
                  <a:pos x="2" y="8"/>
                </a:cxn>
                <a:cxn ang="0">
                  <a:pos x="0" y="10"/>
                </a:cxn>
                <a:cxn ang="0">
                  <a:pos x="0" y="43"/>
                </a:cxn>
              </a:cxnLst>
              <a:rect l="0" t="0" r="r" b="b"/>
              <a:pathLst>
                <a:path w="20" h="45">
                  <a:moveTo>
                    <a:pt x="0" y="43"/>
                  </a:moveTo>
                  <a:lnTo>
                    <a:pt x="0" y="43"/>
                  </a:lnTo>
                  <a:lnTo>
                    <a:pt x="0" y="43"/>
                  </a:lnTo>
                  <a:lnTo>
                    <a:pt x="0" y="45"/>
                  </a:lnTo>
                  <a:lnTo>
                    <a:pt x="0" y="45"/>
                  </a:lnTo>
                  <a:lnTo>
                    <a:pt x="4" y="43"/>
                  </a:lnTo>
                  <a:lnTo>
                    <a:pt x="8" y="41"/>
                  </a:lnTo>
                  <a:lnTo>
                    <a:pt x="10" y="39"/>
                  </a:lnTo>
                  <a:lnTo>
                    <a:pt x="14" y="35"/>
                  </a:lnTo>
                  <a:lnTo>
                    <a:pt x="16" y="34"/>
                  </a:lnTo>
                  <a:lnTo>
                    <a:pt x="18" y="30"/>
                  </a:lnTo>
                  <a:lnTo>
                    <a:pt x="18" y="26"/>
                  </a:lnTo>
                  <a:lnTo>
                    <a:pt x="20" y="22"/>
                  </a:lnTo>
                  <a:lnTo>
                    <a:pt x="20" y="21"/>
                  </a:lnTo>
                  <a:lnTo>
                    <a:pt x="20" y="17"/>
                  </a:lnTo>
                  <a:lnTo>
                    <a:pt x="20" y="15"/>
                  </a:lnTo>
                  <a:lnTo>
                    <a:pt x="20" y="11"/>
                  </a:lnTo>
                  <a:lnTo>
                    <a:pt x="20" y="10"/>
                  </a:lnTo>
                  <a:lnTo>
                    <a:pt x="20" y="8"/>
                  </a:lnTo>
                  <a:lnTo>
                    <a:pt x="20" y="4"/>
                  </a:lnTo>
                  <a:lnTo>
                    <a:pt x="20" y="2"/>
                  </a:lnTo>
                  <a:lnTo>
                    <a:pt x="18" y="0"/>
                  </a:lnTo>
                  <a:lnTo>
                    <a:pt x="16" y="0"/>
                  </a:lnTo>
                  <a:lnTo>
                    <a:pt x="12" y="2"/>
                  </a:lnTo>
                  <a:lnTo>
                    <a:pt x="10" y="2"/>
                  </a:lnTo>
                  <a:lnTo>
                    <a:pt x="6" y="4"/>
                  </a:lnTo>
                  <a:lnTo>
                    <a:pt x="4" y="6"/>
                  </a:lnTo>
                  <a:lnTo>
                    <a:pt x="2" y="8"/>
                  </a:lnTo>
                  <a:lnTo>
                    <a:pt x="0" y="10"/>
                  </a:lnTo>
                  <a:lnTo>
                    <a:pt x="0" y="43"/>
                  </a:lnTo>
                  <a:close/>
                </a:path>
              </a:pathLst>
            </a:custGeom>
            <a:solidFill>
              <a:srgbClr val="FCEF00"/>
            </a:solidFill>
            <a:ln w="9525">
              <a:noFill/>
              <a:round/>
              <a:headEnd/>
              <a:tailEnd/>
            </a:ln>
          </p:spPr>
          <p:txBody>
            <a:bodyPr/>
            <a:lstStyle/>
            <a:p>
              <a:endParaRPr lang="en-US"/>
            </a:p>
          </p:txBody>
        </p:sp>
        <p:sp>
          <p:nvSpPr>
            <p:cNvPr id="12327" name="Freeform 39"/>
            <p:cNvSpPr>
              <a:spLocks/>
            </p:cNvSpPr>
            <p:nvPr/>
          </p:nvSpPr>
          <p:spPr bwMode="auto">
            <a:xfrm>
              <a:off x="3043" y="1354"/>
              <a:ext cx="22" cy="54"/>
            </a:xfrm>
            <a:custGeom>
              <a:avLst/>
              <a:gdLst/>
              <a:ahLst/>
              <a:cxnLst>
                <a:cxn ang="0">
                  <a:pos x="0" y="37"/>
                </a:cxn>
                <a:cxn ang="0">
                  <a:pos x="8" y="54"/>
                </a:cxn>
                <a:cxn ang="0">
                  <a:pos x="10" y="50"/>
                </a:cxn>
                <a:cxn ang="0">
                  <a:pos x="12" y="46"/>
                </a:cxn>
                <a:cxn ang="0">
                  <a:pos x="16" y="44"/>
                </a:cxn>
                <a:cxn ang="0">
                  <a:pos x="16" y="41"/>
                </a:cxn>
                <a:cxn ang="0">
                  <a:pos x="18" y="37"/>
                </a:cxn>
                <a:cxn ang="0">
                  <a:pos x="20" y="31"/>
                </a:cxn>
                <a:cxn ang="0">
                  <a:pos x="20" y="28"/>
                </a:cxn>
                <a:cxn ang="0">
                  <a:pos x="22" y="24"/>
                </a:cxn>
                <a:cxn ang="0">
                  <a:pos x="22" y="20"/>
                </a:cxn>
                <a:cxn ang="0">
                  <a:pos x="22" y="17"/>
                </a:cxn>
                <a:cxn ang="0">
                  <a:pos x="20" y="15"/>
                </a:cxn>
                <a:cxn ang="0">
                  <a:pos x="20" y="11"/>
                </a:cxn>
                <a:cxn ang="0">
                  <a:pos x="20" y="7"/>
                </a:cxn>
                <a:cxn ang="0">
                  <a:pos x="18" y="6"/>
                </a:cxn>
                <a:cxn ang="0">
                  <a:pos x="16" y="2"/>
                </a:cxn>
                <a:cxn ang="0">
                  <a:pos x="14" y="0"/>
                </a:cxn>
                <a:cxn ang="0">
                  <a:pos x="4" y="7"/>
                </a:cxn>
                <a:cxn ang="0">
                  <a:pos x="0" y="37"/>
                </a:cxn>
              </a:cxnLst>
              <a:rect l="0" t="0" r="r" b="b"/>
              <a:pathLst>
                <a:path w="22" h="54">
                  <a:moveTo>
                    <a:pt x="0" y="37"/>
                  </a:moveTo>
                  <a:lnTo>
                    <a:pt x="8" y="54"/>
                  </a:lnTo>
                  <a:lnTo>
                    <a:pt x="10" y="50"/>
                  </a:lnTo>
                  <a:lnTo>
                    <a:pt x="12" y="46"/>
                  </a:lnTo>
                  <a:lnTo>
                    <a:pt x="16" y="44"/>
                  </a:lnTo>
                  <a:lnTo>
                    <a:pt x="16" y="41"/>
                  </a:lnTo>
                  <a:lnTo>
                    <a:pt x="18" y="37"/>
                  </a:lnTo>
                  <a:lnTo>
                    <a:pt x="20" y="31"/>
                  </a:lnTo>
                  <a:lnTo>
                    <a:pt x="20" y="28"/>
                  </a:lnTo>
                  <a:lnTo>
                    <a:pt x="22" y="24"/>
                  </a:lnTo>
                  <a:lnTo>
                    <a:pt x="22" y="20"/>
                  </a:lnTo>
                  <a:lnTo>
                    <a:pt x="22" y="17"/>
                  </a:lnTo>
                  <a:lnTo>
                    <a:pt x="20" y="15"/>
                  </a:lnTo>
                  <a:lnTo>
                    <a:pt x="20" y="11"/>
                  </a:lnTo>
                  <a:lnTo>
                    <a:pt x="20" y="7"/>
                  </a:lnTo>
                  <a:lnTo>
                    <a:pt x="18" y="6"/>
                  </a:lnTo>
                  <a:lnTo>
                    <a:pt x="16" y="2"/>
                  </a:lnTo>
                  <a:lnTo>
                    <a:pt x="14" y="0"/>
                  </a:lnTo>
                  <a:lnTo>
                    <a:pt x="4" y="7"/>
                  </a:lnTo>
                  <a:lnTo>
                    <a:pt x="0" y="37"/>
                  </a:lnTo>
                  <a:close/>
                </a:path>
              </a:pathLst>
            </a:custGeom>
            <a:solidFill>
              <a:srgbClr val="FCEF00"/>
            </a:solidFill>
            <a:ln w="9525">
              <a:noFill/>
              <a:round/>
              <a:headEnd/>
              <a:tailEnd/>
            </a:ln>
          </p:spPr>
          <p:txBody>
            <a:bodyPr/>
            <a:lstStyle/>
            <a:p>
              <a:endParaRPr lang="en-US"/>
            </a:p>
          </p:txBody>
        </p:sp>
        <p:sp>
          <p:nvSpPr>
            <p:cNvPr id="12328" name="Freeform 40"/>
            <p:cNvSpPr>
              <a:spLocks/>
            </p:cNvSpPr>
            <p:nvPr/>
          </p:nvSpPr>
          <p:spPr bwMode="auto">
            <a:xfrm>
              <a:off x="3037" y="1308"/>
              <a:ext cx="32" cy="40"/>
            </a:xfrm>
            <a:custGeom>
              <a:avLst/>
              <a:gdLst/>
              <a:ahLst/>
              <a:cxnLst>
                <a:cxn ang="0">
                  <a:pos x="2" y="40"/>
                </a:cxn>
                <a:cxn ang="0">
                  <a:pos x="2" y="40"/>
                </a:cxn>
                <a:cxn ang="0">
                  <a:pos x="2" y="40"/>
                </a:cxn>
                <a:cxn ang="0">
                  <a:pos x="2" y="40"/>
                </a:cxn>
                <a:cxn ang="0">
                  <a:pos x="2" y="40"/>
                </a:cxn>
                <a:cxn ang="0">
                  <a:pos x="6" y="40"/>
                </a:cxn>
                <a:cxn ang="0">
                  <a:pos x="10" y="39"/>
                </a:cxn>
                <a:cxn ang="0">
                  <a:pos x="14" y="37"/>
                </a:cxn>
                <a:cxn ang="0">
                  <a:pos x="18" y="35"/>
                </a:cxn>
                <a:cxn ang="0">
                  <a:pos x="22" y="31"/>
                </a:cxn>
                <a:cxn ang="0">
                  <a:pos x="24" y="29"/>
                </a:cxn>
                <a:cxn ang="0">
                  <a:pos x="26" y="26"/>
                </a:cxn>
                <a:cxn ang="0">
                  <a:pos x="28" y="22"/>
                </a:cxn>
                <a:cxn ang="0">
                  <a:pos x="30" y="20"/>
                </a:cxn>
                <a:cxn ang="0">
                  <a:pos x="30" y="16"/>
                </a:cxn>
                <a:cxn ang="0">
                  <a:pos x="32" y="15"/>
                </a:cxn>
                <a:cxn ang="0">
                  <a:pos x="32" y="11"/>
                </a:cxn>
                <a:cxn ang="0">
                  <a:pos x="32" y="7"/>
                </a:cxn>
                <a:cxn ang="0">
                  <a:pos x="32" y="5"/>
                </a:cxn>
                <a:cxn ang="0">
                  <a:pos x="30" y="2"/>
                </a:cxn>
                <a:cxn ang="0">
                  <a:pos x="30" y="0"/>
                </a:cxn>
                <a:cxn ang="0">
                  <a:pos x="26" y="0"/>
                </a:cxn>
                <a:cxn ang="0">
                  <a:pos x="22" y="0"/>
                </a:cxn>
                <a:cxn ang="0">
                  <a:pos x="18" y="2"/>
                </a:cxn>
                <a:cxn ang="0">
                  <a:pos x="14" y="3"/>
                </a:cxn>
                <a:cxn ang="0">
                  <a:pos x="12" y="7"/>
                </a:cxn>
                <a:cxn ang="0">
                  <a:pos x="10" y="9"/>
                </a:cxn>
                <a:cxn ang="0">
                  <a:pos x="6" y="13"/>
                </a:cxn>
                <a:cxn ang="0">
                  <a:pos x="4" y="15"/>
                </a:cxn>
                <a:cxn ang="0">
                  <a:pos x="4" y="18"/>
                </a:cxn>
                <a:cxn ang="0">
                  <a:pos x="2" y="20"/>
                </a:cxn>
                <a:cxn ang="0">
                  <a:pos x="2" y="24"/>
                </a:cxn>
                <a:cxn ang="0">
                  <a:pos x="0" y="26"/>
                </a:cxn>
                <a:cxn ang="0">
                  <a:pos x="0" y="29"/>
                </a:cxn>
                <a:cxn ang="0">
                  <a:pos x="0" y="33"/>
                </a:cxn>
                <a:cxn ang="0">
                  <a:pos x="0" y="37"/>
                </a:cxn>
                <a:cxn ang="0">
                  <a:pos x="0" y="39"/>
                </a:cxn>
                <a:cxn ang="0">
                  <a:pos x="0" y="40"/>
                </a:cxn>
                <a:cxn ang="0">
                  <a:pos x="0" y="40"/>
                </a:cxn>
                <a:cxn ang="0">
                  <a:pos x="0" y="40"/>
                </a:cxn>
                <a:cxn ang="0">
                  <a:pos x="2" y="40"/>
                </a:cxn>
              </a:cxnLst>
              <a:rect l="0" t="0" r="r" b="b"/>
              <a:pathLst>
                <a:path w="32" h="40">
                  <a:moveTo>
                    <a:pt x="2" y="40"/>
                  </a:moveTo>
                  <a:lnTo>
                    <a:pt x="2" y="40"/>
                  </a:lnTo>
                  <a:lnTo>
                    <a:pt x="2" y="40"/>
                  </a:lnTo>
                  <a:lnTo>
                    <a:pt x="2" y="40"/>
                  </a:lnTo>
                  <a:lnTo>
                    <a:pt x="2" y="40"/>
                  </a:lnTo>
                  <a:lnTo>
                    <a:pt x="6" y="40"/>
                  </a:lnTo>
                  <a:lnTo>
                    <a:pt x="10" y="39"/>
                  </a:lnTo>
                  <a:lnTo>
                    <a:pt x="14" y="37"/>
                  </a:lnTo>
                  <a:lnTo>
                    <a:pt x="18" y="35"/>
                  </a:lnTo>
                  <a:lnTo>
                    <a:pt x="22" y="31"/>
                  </a:lnTo>
                  <a:lnTo>
                    <a:pt x="24" y="29"/>
                  </a:lnTo>
                  <a:lnTo>
                    <a:pt x="26" y="26"/>
                  </a:lnTo>
                  <a:lnTo>
                    <a:pt x="28" y="22"/>
                  </a:lnTo>
                  <a:lnTo>
                    <a:pt x="30" y="20"/>
                  </a:lnTo>
                  <a:lnTo>
                    <a:pt x="30" y="16"/>
                  </a:lnTo>
                  <a:lnTo>
                    <a:pt x="32" y="15"/>
                  </a:lnTo>
                  <a:lnTo>
                    <a:pt x="32" y="11"/>
                  </a:lnTo>
                  <a:lnTo>
                    <a:pt x="32" y="7"/>
                  </a:lnTo>
                  <a:lnTo>
                    <a:pt x="32" y="5"/>
                  </a:lnTo>
                  <a:lnTo>
                    <a:pt x="30" y="2"/>
                  </a:lnTo>
                  <a:lnTo>
                    <a:pt x="30" y="0"/>
                  </a:lnTo>
                  <a:lnTo>
                    <a:pt x="26" y="0"/>
                  </a:lnTo>
                  <a:lnTo>
                    <a:pt x="22" y="0"/>
                  </a:lnTo>
                  <a:lnTo>
                    <a:pt x="18" y="2"/>
                  </a:lnTo>
                  <a:lnTo>
                    <a:pt x="14" y="3"/>
                  </a:lnTo>
                  <a:lnTo>
                    <a:pt x="12" y="7"/>
                  </a:lnTo>
                  <a:lnTo>
                    <a:pt x="10" y="9"/>
                  </a:lnTo>
                  <a:lnTo>
                    <a:pt x="6" y="13"/>
                  </a:lnTo>
                  <a:lnTo>
                    <a:pt x="4" y="15"/>
                  </a:lnTo>
                  <a:lnTo>
                    <a:pt x="4" y="18"/>
                  </a:lnTo>
                  <a:lnTo>
                    <a:pt x="2" y="20"/>
                  </a:lnTo>
                  <a:lnTo>
                    <a:pt x="2" y="24"/>
                  </a:lnTo>
                  <a:lnTo>
                    <a:pt x="0" y="26"/>
                  </a:lnTo>
                  <a:lnTo>
                    <a:pt x="0" y="29"/>
                  </a:lnTo>
                  <a:lnTo>
                    <a:pt x="0" y="33"/>
                  </a:lnTo>
                  <a:lnTo>
                    <a:pt x="0" y="37"/>
                  </a:lnTo>
                  <a:lnTo>
                    <a:pt x="0" y="39"/>
                  </a:lnTo>
                  <a:lnTo>
                    <a:pt x="0" y="40"/>
                  </a:lnTo>
                  <a:lnTo>
                    <a:pt x="0" y="40"/>
                  </a:lnTo>
                  <a:lnTo>
                    <a:pt x="0" y="40"/>
                  </a:lnTo>
                  <a:lnTo>
                    <a:pt x="2" y="40"/>
                  </a:lnTo>
                  <a:close/>
                </a:path>
              </a:pathLst>
            </a:custGeom>
            <a:solidFill>
              <a:srgbClr val="FCEF00"/>
            </a:solidFill>
            <a:ln w="9525">
              <a:noFill/>
              <a:round/>
              <a:headEnd/>
              <a:tailEnd/>
            </a:ln>
          </p:spPr>
          <p:txBody>
            <a:bodyPr/>
            <a:lstStyle/>
            <a:p>
              <a:endParaRPr lang="en-US"/>
            </a:p>
          </p:txBody>
        </p:sp>
        <p:sp>
          <p:nvSpPr>
            <p:cNvPr id="12329" name="Freeform 41"/>
            <p:cNvSpPr>
              <a:spLocks/>
            </p:cNvSpPr>
            <p:nvPr/>
          </p:nvSpPr>
          <p:spPr bwMode="auto">
            <a:xfrm>
              <a:off x="3065" y="1397"/>
              <a:ext cx="24" cy="63"/>
            </a:xfrm>
            <a:custGeom>
              <a:avLst/>
              <a:gdLst/>
              <a:ahLst/>
              <a:cxnLst>
                <a:cxn ang="0">
                  <a:pos x="0" y="35"/>
                </a:cxn>
                <a:cxn ang="0">
                  <a:pos x="2" y="38"/>
                </a:cxn>
                <a:cxn ang="0">
                  <a:pos x="2" y="44"/>
                </a:cxn>
                <a:cxn ang="0">
                  <a:pos x="6" y="48"/>
                </a:cxn>
                <a:cxn ang="0">
                  <a:pos x="8" y="51"/>
                </a:cxn>
                <a:cxn ang="0">
                  <a:pos x="10" y="55"/>
                </a:cxn>
                <a:cxn ang="0">
                  <a:pos x="14" y="59"/>
                </a:cxn>
                <a:cxn ang="0">
                  <a:pos x="18" y="61"/>
                </a:cxn>
                <a:cxn ang="0">
                  <a:pos x="22" y="63"/>
                </a:cxn>
                <a:cxn ang="0">
                  <a:pos x="22" y="57"/>
                </a:cxn>
                <a:cxn ang="0">
                  <a:pos x="20" y="51"/>
                </a:cxn>
                <a:cxn ang="0">
                  <a:pos x="20" y="48"/>
                </a:cxn>
                <a:cxn ang="0">
                  <a:pos x="20" y="42"/>
                </a:cxn>
                <a:cxn ang="0">
                  <a:pos x="22" y="37"/>
                </a:cxn>
                <a:cxn ang="0">
                  <a:pos x="22" y="31"/>
                </a:cxn>
                <a:cxn ang="0">
                  <a:pos x="22" y="26"/>
                </a:cxn>
                <a:cxn ang="0">
                  <a:pos x="24" y="20"/>
                </a:cxn>
                <a:cxn ang="0">
                  <a:pos x="24" y="16"/>
                </a:cxn>
                <a:cxn ang="0">
                  <a:pos x="22" y="14"/>
                </a:cxn>
                <a:cxn ang="0">
                  <a:pos x="20" y="11"/>
                </a:cxn>
                <a:cxn ang="0">
                  <a:pos x="20" y="9"/>
                </a:cxn>
                <a:cxn ang="0">
                  <a:pos x="18" y="5"/>
                </a:cxn>
                <a:cxn ang="0">
                  <a:pos x="16" y="3"/>
                </a:cxn>
                <a:cxn ang="0">
                  <a:pos x="14" y="1"/>
                </a:cxn>
                <a:cxn ang="0">
                  <a:pos x="10" y="0"/>
                </a:cxn>
                <a:cxn ang="0">
                  <a:pos x="10" y="0"/>
                </a:cxn>
                <a:cxn ang="0">
                  <a:pos x="10" y="0"/>
                </a:cxn>
                <a:cxn ang="0">
                  <a:pos x="10" y="0"/>
                </a:cxn>
                <a:cxn ang="0">
                  <a:pos x="10" y="0"/>
                </a:cxn>
                <a:cxn ang="0">
                  <a:pos x="8" y="0"/>
                </a:cxn>
                <a:cxn ang="0">
                  <a:pos x="8" y="0"/>
                </a:cxn>
                <a:cxn ang="0">
                  <a:pos x="8" y="0"/>
                </a:cxn>
                <a:cxn ang="0">
                  <a:pos x="8" y="0"/>
                </a:cxn>
                <a:cxn ang="0">
                  <a:pos x="4" y="3"/>
                </a:cxn>
                <a:cxn ang="0">
                  <a:pos x="4" y="7"/>
                </a:cxn>
                <a:cxn ang="0">
                  <a:pos x="2" y="11"/>
                </a:cxn>
                <a:cxn ang="0">
                  <a:pos x="2" y="16"/>
                </a:cxn>
                <a:cxn ang="0">
                  <a:pos x="0" y="20"/>
                </a:cxn>
                <a:cxn ang="0">
                  <a:pos x="0" y="26"/>
                </a:cxn>
                <a:cxn ang="0">
                  <a:pos x="0" y="29"/>
                </a:cxn>
                <a:cxn ang="0">
                  <a:pos x="0" y="35"/>
                </a:cxn>
              </a:cxnLst>
              <a:rect l="0" t="0" r="r" b="b"/>
              <a:pathLst>
                <a:path w="24" h="63">
                  <a:moveTo>
                    <a:pt x="0" y="35"/>
                  </a:moveTo>
                  <a:lnTo>
                    <a:pt x="2" y="38"/>
                  </a:lnTo>
                  <a:lnTo>
                    <a:pt x="2" y="44"/>
                  </a:lnTo>
                  <a:lnTo>
                    <a:pt x="6" y="48"/>
                  </a:lnTo>
                  <a:lnTo>
                    <a:pt x="8" y="51"/>
                  </a:lnTo>
                  <a:lnTo>
                    <a:pt x="10" y="55"/>
                  </a:lnTo>
                  <a:lnTo>
                    <a:pt x="14" y="59"/>
                  </a:lnTo>
                  <a:lnTo>
                    <a:pt x="18" y="61"/>
                  </a:lnTo>
                  <a:lnTo>
                    <a:pt x="22" y="63"/>
                  </a:lnTo>
                  <a:lnTo>
                    <a:pt x="22" y="57"/>
                  </a:lnTo>
                  <a:lnTo>
                    <a:pt x="20" y="51"/>
                  </a:lnTo>
                  <a:lnTo>
                    <a:pt x="20" y="48"/>
                  </a:lnTo>
                  <a:lnTo>
                    <a:pt x="20" y="42"/>
                  </a:lnTo>
                  <a:lnTo>
                    <a:pt x="22" y="37"/>
                  </a:lnTo>
                  <a:lnTo>
                    <a:pt x="22" y="31"/>
                  </a:lnTo>
                  <a:lnTo>
                    <a:pt x="22" y="26"/>
                  </a:lnTo>
                  <a:lnTo>
                    <a:pt x="24" y="20"/>
                  </a:lnTo>
                  <a:lnTo>
                    <a:pt x="24" y="16"/>
                  </a:lnTo>
                  <a:lnTo>
                    <a:pt x="22" y="14"/>
                  </a:lnTo>
                  <a:lnTo>
                    <a:pt x="20" y="11"/>
                  </a:lnTo>
                  <a:lnTo>
                    <a:pt x="20" y="9"/>
                  </a:lnTo>
                  <a:lnTo>
                    <a:pt x="18" y="5"/>
                  </a:lnTo>
                  <a:lnTo>
                    <a:pt x="16" y="3"/>
                  </a:lnTo>
                  <a:lnTo>
                    <a:pt x="14" y="1"/>
                  </a:lnTo>
                  <a:lnTo>
                    <a:pt x="10" y="0"/>
                  </a:lnTo>
                  <a:lnTo>
                    <a:pt x="10" y="0"/>
                  </a:lnTo>
                  <a:lnTo>
                    <a:pt x="10" y="0"/>
                  </a:lnTo>
                  <a:lnTo>
                    <a:pt x="10" y="0"/>
                  </a:lnTo>
                  <a:lnTo>
                    <a:pt x="10" y="0"/>
                  </a:lnTo>
                  <a:lnTo>
                    <a:pt x="8" y="0"/>
                  </a:lnTo>
                  <a:lnTo>
                    <a:pt x="8" y="0"/>
                  </a:lnTo>
                  <a:lnTo>
                    <a:pt x="8" y="0"/>
                  </a:lnTo>
                  <a:lnTo>
                    <a:pt x="8" y="0"/>
                  </a:lnTo>
                  <a:lnTo>
                    <a:pt x="4" y="3"/>
                  </a:lnTo>
                  <a:lnTo>
                    <a:pt x="4" y="7"/>
                  </a:lnTo>
                  <a:lnTo>
                    <a:pt x="2" y="11"/>
                  </a:lnTo>
                  <a:lnTo>
                    <a:pt x="2" y="16"/>
                  </a:lnTo>
                  <a:lnTo>
                    <a:pt x="0" y="20"/>
                  </a:lnTo>
                  <a:lnTo>
                    <a:pt x="0" y="26"/>
                  </a:lnTo>
                  <a:lnTo>
                    <a:pt x="0" y="29"/>
                  </a:lnTo>
                  <a:lnTo>
                    <a:pt x="0" y="35"/>
                  </a:lnTo>
                  <a:close/>
                </a:path>
              </a:pathLst>
            </a:custGeom>
            <a:solidFill>
              <a:srgbClr val="FCEF00"/>
            </a:solidFill>
            <a:ln w="9525">
              <a:noFill/>
              <a:round/>
              <a:headEnd/>
              <a:tailEnd/>
            </a:ln>
          </p:spPr>
          <p:txBody>
            <a:bodyPr/>
            <a:lstStyle/>
            <a:p>
              <a:endParaRPr lang="en-US"/>
            </a:p>
          </p:txBody>
        </p:sp>
        <p:sp>
          <p:nvSpPr>
            <p:cNvPr id="12330" name="Freeform 42"/>
            <p:cNvSpPr>
              <a:spLocks/>
            </p:cNvSpPr>
            <p:nvPr/>
          </p:nvSpPr>
          <p:spPr bwMode="auto">
            <a:xfrm>
              <a:off x="3097" y="1428"/>
              <a:ext cx="47" cy="50"/>
            </a:xfrm>
            <a:custGeom>
              <a:avLst/>
              <a:gdLst/>
              <a:ahLst/>
              <a:cxnLst>
                <a:cxn ang="0">
                  <a:pos x="0" y="17"/>
                </a:cxn>
                <a:cxn ang="0">
                  <a:pos x="2" y="22"/>
                </a:cxn>
                <a:cxn ang="0">
                  <a:pos x="4" y="28"/>
                </a:cxn>
                <a:cxn ang="0">
                  <a:pos x="8" y="32"/>
                </a:cxn>
                <a:cxn ang="0">
                  <a:pos x="12" y="35"/>
                </a:cxn>
                <a:cxn ang="0">
                  <a:pos x="16" y="39"/>
                </a:cxn>
                <a:cxn ang="0">
                  <a:pos x="22" y="43"/>
                </a:cxn>
                <a:cxn ang="0">
                  <a:pos x="26" y="46"/>
                </a:cxn>
                <a:cxn ang="0">
                  <a:pos x="31" y="48"/>
                </a:cxn>
                <a:cxn ang="0">
                  <a:pos x="33" y="48"/>
                </a:cxn>
                <a:cxn ang="0">
                  <a:pos x="35" y="50"/>
                </a:cxn>
                <a:cxn ang="0">
                  <a:pos x="37" y="50"/>
                </a:cxn>
                <a:cxn ang="0">
                  <a:pos x="39" y="50"/>
                </a:cxn>
                <a:cxn ang="0">
                  <a:pos x="41" y="50"/>
                </a:cxn>
                <a:cxn ang="0">
                  <a:pos x="43" y="50"/>
                </a:cxn>
                <a:cxn ang="0">
                  <a:pos x="45" y="50"/>
                </a:cxn>
                <a:cxn ang="0">
                  <a:pos x="47" y="48"/>
                </a:cxn>
                <a:cxn ang="0">
                  <a:pos x="43" y="43"/>
                </a:cxn>
                <a:cxn ang="0">
                  <a:pos x="41" y="35"/>
                </a:cxn>
                <a:cxn ang="0">
                  <a:pos x="39" y="28"/>
                </a:cxn>
                <a:cxn ang="0">
                  <a:pos x="35" y="20"/>
                </a:cxn>
                <a:cxn ang="0">
                  <a:pos x="31" y="13"/>
                </a:cxn>
                <a:cxn ang="0">
                  <a:pos x="28" y="7"/>
                </a:cxn>
                <a:cxn ang="0">
                  <a:pos x="20" y="4"/>
                </a:cxn>
                <a:cxn ang="0">
                  <a:pos x="12" y="0"/>
                </a:cxn>
                <a:cxn ang="0">
                  <a:pos x="12" y="0"/>
                </a:cxn>
                <a:cxn ang="0">
                  <a:pos x="10" y="0"/>
                </a:cxn>
                <a:cxn ang="0">
                  <a:pos x="8" y="0"/>
                </a:cxn>
                <a:cxn ang="0">
                  <a:pos x="8" y="0"/>
                </a:cxn>
                <a:cxn ang="0">
                  <a:pos x="6" y="0"/>
                </a:cxn>
                <a:cxn ang="0">
                  <a:pos x="4" y="0"/>
                </a:cxn>
                <a:cxn ang="0">
                  <a:pos x="4" y="0"/>
                </a:cxn>
                <a:cxn ang="0">
                  <a:pos x="2" y="0"/>
                </a:cxn>
                <a:cxn ang="0">
                  <a:pos x="0" y="17"/>
                </a:cxn>
              </a:cxnLst>
              <a:rect l="0" t="0" r="r" b="b"/>
              <a:pathLst>
                <a:path w="47" h="50">
                  <a:moveTo>
                    <a:pt x="0" y="17"/>
                  </a:moveTo>
                  <a:lnTo>
                    <a:pt x="2" y="22"/>
                  </a:lnTo>
                  <a:lnTo>
                    <a:pt x="4" y="28"/>
                  </a:lnTo>
                  <a:lnTo>
                    <a:pt x="8" y="32"/>
                  </a:lnTo>
                  <a:lnTo>
                    <a:pt x="12" y="35"/>
                  </a:lnTo>
                  <a:lnTo>
                    <a:pt x="16" y="39"/>
                  </a:lnTo>
                  <a:lnTo>
                    <a:pt x="22" y="43"/>
                  </a:lnTo>
                  <a:lnTo>
                    <a:pt x="26" y="46"/>
                  </a:lnTo>
                  <a:lnTo>
                    <a:pt x="31" y="48"/>
                  </a:lnTo>
                  <a:lnTo>
                    <a:pt x="33" y="48"/>
                  </a:lnTo>
                  <a:lnTo>
                    <a:pt x="35" y="50"/>
                  </a:lnTo>
                  <a:lnTo>
                    <a:pt x="37" y="50"/>
                  </a:lnTo>
                  <a:lnTo>
                    <a:pt x="39" y="50"/>
                  </a:lnTo>
                  <a:lnTo>
                    <a:pt x="41" y="50"/>
                  </a:lnTo>
                  <a:lnTo>
                    <a:pt x="43" y="50"/>
                  </a:lnTo>
                  <a:lnTo>
                    <a:pt x="45" y="50"/>
                  </a:lnTo>
                  <a:lnTo>
                    <a:pt x="47" y="48"/>
                  </a:lnTo>
                  <a:lnTo>
                    <a:pt x="43" y="43"/>
                  </a:lnTo>
                  <a:lnTo>
                    <a:pt x="41" y="35"/>
                  </a:lnTo>
                  <a:lnTo>
                    <a:pt x="39" y="28"/>
                  </a:lnTo>
                  <a:lnTo>
                    <a:pt x="35" y="20"/>
                  </a:lnTo>
                  <a:lnTo>
                    <a:pt x="31" y="13"/>
                  </a:lnTo>
                  <a:lnTo>
                    <a:pt x="28" y="7"/>
                  </a:lnTo>
                  <a:lnTo>
                    <a:pt x="20" y="4"/>
                  </a:lnTo>
                  <a:lnTo>
                    <a:pt x="12" y="0"/>
                  </a:lnTo>
                  <a:lnTo>
                    <a:pt x="12" y="0"/>
                  </a:lnTo>
                  <a:lnTo>
                    <a:pt x="10" y="0"/>
                  </a:lnTo>
                  <a:lnTo>
                    <a:pt x="8" y="0"/>
                  </a:lnTo>
                  <a:lnTo>
                    <a:pt x="8" y="0"/>
                  </a:lnTo>
                  <a:lnTo>
                    <a:pt x="6" y="0"/>
                  </a:lnTo>
                  <a:lnTo>
                    <a:pt x="4" y="0"/>
                  </a:lnTo>
                  <a:lnTo>
                    <a:pt x="4" y="0"/>
                  </a:lnTo>
                  <a:lnTo>
                    <a:pt x="2" y="0"/>
                  </a:lnTo>
                  <a:lnTo>
                    <a:pt x="0" y="17"/>
                  </a:lnTo>
                  <a:close/>
                </a:path>
              </a:pathLst>
            </a:custGeom>
            <a:solidFill>
              <a:srgbClr val="FCEF00"/>
            </a:solidFill>
            <a:ln w="9525">
              <a:noFill/>
              <a:round/>
              <a:headEnd/>
              <a:tailEnd/>
            </a:ln>
          </p:spPr>
          <p:txBody>
            <a:bodyPr/>
            <a:lstStyle/>
            <a:p>
              <a:endParaRPr lang="en-US"/>
            </a:p>
          </p:txBody>
        </p:sp>
        <p:sp>
          <p:nvSpPr>
            <p:cNvPr id="12331" name="Freeform 43"/>
            <p:cNvSpPr>
              <a:spLocks/>
            </p:cNvSpPr>
            <p:nvPr/>
          </p:nvSpPr>
          <p:spPr bwMode="auto">
            <a:xfrm>
              <a:off x="3057" y="1260"/>
              <a:ext cx="40" cy="31"/>
            </a:xfrm>
            <a:custGeom>
              <a:avLst/>
              <a:gdLst/>
              <a:ahLst/>
              <a:cxnLst>
                <a:cxn ang="0">
                  <a:pos x="0" y="31"/>
                </a:cxn>
                <a:cxn ang="0">
                  <a:pos x="6" y="31"/>
                </a:cxn>
                <a:cxn ang="0">
                  <a:pos x="12" y="29"/>
                </a:cxn>
                <a:cxn ang="0">
                  <a:pos x="18" y="27"/>
                </a:cxn>
                <a:cxn ang="0">
                  <a:pos x="24" y="26"/>
                </a:cxn>
                <a:cxn ang="0">
                  <a:pos x="28" y="22"/>
                </a:cxn>
                <a:cxn ang="0">
                  <a:pos x="32" y="20"/>
                </a:cxn>
                <a:cxn ang="0">
                  <a:pos x="36" y="16"/>
                </a:cxn>
                <a:cxn ang="0">
                  <a:pos x="38" y="11"/>
                </a:cxn>
                <a:cxn ang="0">
                  <a:pos x="40" y="11"/>
                </a:cxn>
                <a:cxn ang="0">
                  <a:pos x="40" y="9"/>
                </a:cxn>
                <a:cxn ang="0">
                  <a:pos x="40" y="7"/>
                </a:cxn>
                <a:cxn ang="0">
                  <a:pos x="40" y="5"/>
                </a:cxn>
                <a:cxn ang="0">
                  <a:pos x="40" y="5"/>
                </a:cxn>
                <a:cxn ang="0">
                  <a:pos x="40" y="3"/>
                </a:cxn>
                <a:cxn ang="0">
                  <a:pos x="40" y="1"/>
                </a:cxn>
                <a:cxn ang="0">
                  <a:pos x="40" y="0"/>
                </a:cxn>
                <a:cxn ang="0">
                  <a:pos x="36" y="0"/>
                </a:cxn>
                <a:cxn ang="0">
                  <a:pos x="32" y="0"/>
                </a:cxn>
                <a:cxn ang="0">
                  <a:pos x="28" y="1"/>
                </a:cxn>
                <a:cxn ang="0">
                  <a:pos x="24" y="3"/>
                </a:cxn>
                <a:cxn ang="0">
                  <a:pos x="20" y="5"/>
                </a:cxn>
                <a:cxn ang="0">
                  <a:pos x="16" y="7"/>
                </a:cxn>
                <a:cxn ang="0">
                  <a:pos x="12" y="9"/>
                </a:cxn>
                <a:cxn ang="0">
                  <a:pos x="10" y="11"/>
                </a:cxn>
                <a:cxn ang="0">
                  <a:pos x="8" y="14"/>
                </a:cxn>
                <a:cxn ang="0">
                  <a:pos x="6" y="16"/>
                </a:cxn>
                <a:cxn ang="0">
                  <a:pos x="6" y="18"/>
                </a:cxn>
                <a:cxn ang="0">
                  <a:pos x="4" y="22"/>
                </a:cxn>
                <a:cxn ang="0">
                  <a:pos x="2" y="24"/>
                </a:cxn>
                <a:cxn ang="0">
                  <a:pos x="2" y="26"/>
                </a:cxn>
                <a:cxn ang="0">
                  <a:pos x="0" y="27"/>
                </a:cxn>
                <a:cxn ang="0">
                  <a:pos x="0" y="31"/>
                </a:cxn>
                <a:cxn ang="0">
                  <a:pos x="0" y="31"/>
                </a:cxn>
                <a:cxn ang="0">
                  <a:pos x="0" y="31"/>
                </a:cxn>
                <a:cxn ang="0">
                  <a:pos x="0" y="31"/>
                </a:cxn>
                <a:cxn ang="0">
                  <a:pos x="0" y="31"/>
                </a:cxn>
              </a:cxnLst>
              <a:rect l="0" t="0" r="r" b="b"/>
              <a:pathLst>
                <a:path w="40" h="31">
                  <a:moveTo>
                    <a:pt x="0" y="31"/>
                  </a:moveTo>
                  <a:lnTo>
                    <a:pt x="6" y="31"/>
                  </a:lnTo>
                  <a:lnTo>
                    <a:pt x="12" y="29"/>
                  </a:lnTo>
                  <a:lnTo>
                    <a:pt x="18" y="27"/>
                  </a:lnTo>
                  <a:lnTo>
                    <a:pt x="24" y="26"/>
                  </a:lnTo>
                  <a:lnTo>
                    <a:pt x="28" y="22"/>
                  </a:lnTo>
                  <a:lnTo>
                    <a:pt x="32" y="20"/>
                  </a:lnTo>
                  <a:lnTo>
                    <a:pt x="36" y="16"/>
                  </a:lnTo>
                  <a:lnTo>
                    <a:pt x="38" y="11"/>
                  </a:lnTo>
                  <a:lnTo>
                    <a:pt x="40" y="11"/>
                  </a:lnTo>
                  <a:lnTo>
                    <a:pt x="40" y="9"/>
                  </a:lnTo>
                  <a:lnTo>
                    <a:pt x="40" y="7"/>
                  </a:lnTo>
                  <a:lnTo>
                    <a:pt x="40" y="5"/>
                  </a:lnTo>
                  <a:lnTo>
                    <a:pt x="40" y="5"/>
                  </a:lnTo>
                  <a:lnTo>
                    <a:pt x="40" y="3"/>
                  </a:lnTo>
                  <a:lnTo>
                    <a:pt x="40" y="1"/>
                  </a:lnTo>
                  <a:lnTo>
                    <a:pt x="40" y="0"/>
                  </a:lnTo>
                  <a:lnTo>
                    <a:pt x="36" y="0"/>
                  </a:lnTo>
                  <a:lnTo>
                    <a:pt x="32" y="0"/>
                  </a:lnTo>
                  <a:lnTo>
                    <a:pt x="28" y="1"/>
                  </a:lnTo>
                  <a:lnTo>
                    <a:pt x="24" y="3"/>
                  </a:lnTo>
                  <a:lnTo>
                    <a:pt x="20" y="5"/>
                  </a:lnTo>
                  <a:lnTo>
                    <a:pt x="16" y="7"/>
                  </a:lnTo>
                  <a:lnTo>
                    <a:pt x="12" y="9"/>
                  </a:lnTo>
                  <a:lnTo>
                    <a:pt x="10" y="11"/>
                  </a:lnTo>
                  <a:lnTo>
                    <a:pt x="8" y="14"/>
                  </a:lnTo>
                  <a:lnTo>
                    <a:pt x="6" y="16"/>
                  </a:lnTo>
                  <a:lnTo>
                    <a:pt x="6" y="18"/>
                  </a:lnTo>
                  <a:lnTo>
                    <a:pt x="4" y="22"/>
                  </a:lnTo>
                  <a:lnTo>
                    <a:pt x="2" y="24"/>
                  </a:lnTo>
                  <a:lnTo>
                    <a:pt x="2" y="26"/>
                  </a:lnTo>
                  <a:lnTo>
                    <a:pt x="0" y="27"/>
                  </a:lnTo>
                  <a:lnTo>
                    <a:pt x="0" y="31"/>
                  </a:lnTo>
                  <a:lnTo>
                    <a:pt x="0" y="31"/>
                  </a:lnTo>
                  <a:lnTo>
                    <a:pt x="0" y="31"/>
                  </a:lnTo>
                  <a:lnTo>
                    <a:pt x="0" y="31"/>
                  </a:lnTo>
                  <a:lnTo>
                    <a:pt x="0" y="31"/>
                  </a:lnTo>
                  <a:close/>
                </a:path>
              </a:pathLst>
            </a:custGeom>
            <a:solidFill>
              <a:srgbClr val="FCEF00"/>
            </a:solidFill>
            <a:ln w="9525">
              <a:noFill/>
              <a:round/>
              <a:headEnd/>
              <a:tailEnd/>
            </a:ln>
          </p:spPr>
          <p:txBody>
            <a:bodyPr/>
            <a:lstStyle/>
            <a:p>
              <a:endParaRPr lang="en-US"/>
            </a:p>
          </p:txBody>
        </p:sp>
        <p:sp>
          <p:nvSpPr>
            <p:cNvPr id="12332" name="Freeform 44"/>
            <p:cNvSpPr>
              <a:spLocks/>
            </p:cNvSpPr>
            <p:nvPr/>
          </p:nvSpPr>
          <p:spPr bwMode="auto">
            <a:xfrm>
              <a:off x="3077" y="1313"/>
              <a:ext cx="57" cy="28"/>
            </a:xfrm>
            <a:custGeom>
              <a:avLst/>
              <a:gdLst/>
              <a:ahLst/>
              <a:cxnLst>
                <a:cxn ang="0">
                  <a:pos x="0" y="23"/>
                </a:cxn>
                <a:cxn ang="0">
                  <a:pos x="4" y="24"/>
                </a:cxn>
                <a:cxn ang="0">
                  <a:pos x="6" y="26"/>
                </a:cxn>
                <a:cxn ang="0">
                  <a:pos x="10" y="26"/>
                </a:cxn>
                <a:cxn ang="0">
                  <a:pos x="14" y="28"/>
                </a:cxn>
                <a:cxn ang="0">
                  <a:pos x="18" y="28"/>
                </a:cxn>
                <a:cxn ang="0">
                  <a:pos x="22" y="28"/>
                </a:cxn>
                <a:cxn ang="0">
                  <a:pos x="26" y="28"/>
                </a:cxn>
                <a:cxn ang="0">
                  <a:pos x="30" y="28"/>
                </a:cxn>
                <a:cxn ang="0">
                  <a:pos x="34" y="26"/>
                </a:cxn>
                <a:cxn ang="0">
                  <a:pos x="38" y="24"/>
                </a:cxn>
                <a:cxn ang="0">
                  <a:pos x="42" y="23"/>
                </a:cxn>
                <a:cxn ang="0">
                  <a:pos x="46" y="21"/>
                </a:cxn>
                <a:cxn ang="0">
                  <a:pos x="49" y="17"/>
                </a:cxn>
                <a:cxn ang="0">
                  <a:pos x="51" y="15"/>
                </a:cxn>
                <a:cxn ang="0">
                  <a:pos x="53" y="13"/>
                </a:cxn>
                <a:cxn ang="0">
                  <a:pos x="57" y="10"/>
                </a:cxn>
                <a:cxn ang="0">
                  <a:pos x="57" y="10"/>
                </a:cxn>
                <a:cxn ang="0">
                  <a:pos x="57" y="8"/>
                </a:cxn>
                <a:cxn ang="0">
                  <a:pos x="57" y="8"/>
                </a:cxn>
                <a:cxn ang="0">
                  <a:pos x="57" y="8"/>
                </a:cxn>
                <a:cxn ang="0">
                  <a:pos x="57" y="8"/>
                </a:cxn>
                <a:cxn ang="0">
                  <a:pos x="57" y="8"/>
                </a:cxn>
                <a:cxn ang="0">
                  <a:pos x="53" y="4"/>
                </a:cxn>
                <a:cxn ang="0">
                  <a:pos x="51" y="2"/>
                </a:cxn>
                <a:cxn ang="0">
                  <a:pos x="48" y="2"/>
                </a:cxn>
                <a:cxn ang="0">
                  <a:pos x="44" y="0"/>
                </a:cxn>
                <a:cxn ang="0">
                  <a:pos x="42" y="0"/>
                </a:cxn>
                <a:cxn ang="0">
                  <a:pos x="38" y="0"/>
                </a:cxn>
                <a:cxn ang="0">
                  <a:pos x="34" y="0"/>
                </a:cxn>
                <a:cxn ang="0">
                  <a:pos x="30" y="0"/>
                </a:cxn>
                <a:cxn ang="0">
                  <a:pos x="26" y="2"/>
                </a:cxn>
                <a:cxn ang="0">
                  <a:pos x="20" y="4"/>
                </a:cxn>
                <a:cxn ang="0">
                  <a:pos x="16" y="6"/>
                </a:cxn>
                <a:cxn ang="0">
                  <a:pos x="12" y="8"/>
                </a:cxn>
                <a:cxn ang="0">
                  <a:pos x="10" y="11"/>
                </a:cxn>
                <a:cxn ang="0">
                  <a:pos x="6" y="13"/>
                </a:cxn>
                <a:cxn ang="0">
                  <a:pos x="4" y="17"/>
                </a:cxn>
                <a:cxn ang="0">
                  <a:pos x="0" y="21"/>
                </a:cxn>
                <a:cxn ang="0">
                  <a:pos x="0" y="21"/>
                </a:cxn>
                <a:cxn ang="0">
                  <a:pos x="0" y="21"/>
                </a:cxn>
                <a:cxn ang="0">
                  <a:pos x="0" y="21"/>
                </a:cxn>
                <a:cxn ang="0">
                  <a:pos x="0" y="21"/>
                </a:cxn>
                <a:cxn ang="0">
                  <a:pos x="0" y="21"/>
                </a:cxn>
                <a:cxn ang="0">
                  <a:pos x="0" y="21"/>
                </a:cxn>
                <a:cxn ang="0">
                  <a:pos x="0" y="23"/>
                </a:cxn>
                <a:cxn ang="0">
                  <a:pos x="0" y="23"/>
                </a:cxn>
              </a:cxnLst>
              <a:rect l="0" t="0" r="r" b="b"/>
              <a:pathLst>
                <a:path w="57" h="28">
                  <a:moveTo>
                    <a:pt x="0" y="23"/>
                  </a:moveTo>
                  <a:lnTo>
                    <a:pt x="4" y="24"/>
                  </a:lnTo>
                  <a:lnTo>
                    <a:pt x="6" y="26"/>
                  </a:lnTo>
                  <a:lnTo>
                    <a:pt x="10" y="26"/>
                  </a:lnTo>
                  <a:lnTo>
                    <a:pt x="14" y="28"/>
                  </a:lnTo>
                  <a:lnTo>
                    <a:pt x="18" y="28"/>
                  </a:lnTo>
                  <a:lnTo>
                    <a:pt x="22" y="28"/>
                  </a:lnTo>
                  <a:lnTo>
                    <a:pt x="26" y="28"/>
                  </a:lnTo>
                  <a:lnTo>
                    <a:pt x="30" y="28"/>
                  </a:lnTo>
                  <a:lnTo>
                    <a:pt x="34" y="26"/>
                  </a:lnTo>
                  <a:lnTo>
                    <a:pt x="38" y="24"/>
                  </a:lnTo>
                  <a:lnTo>
                    <a:pt x="42" y="23"/>
                  </a:lnTo>
                  <a:lnTo>
                    <a:pt x="46" y="21"/>
                  </a:lnTo>
                  <a:lnTo>
                    <a:pt x="49" y="17"/>
                  </a:lnTo>
                  <a:lnTo>
                    <a:pt x="51" y="15"/>
                  </a:lnTo>
                  <a:lnTo>
                    <a:pt x="53" y="13"/>
                  </a:lnTo>
                  <a:lnTo>
                    <a:pt x="57" y="10"/>
                  </a:lnTo>
                  <a:lnTo>
                    <a:pt x="57" y="10"/>
                  </a:lnTo>
                  <a:lnTo>
                    <a:pt x="57" y="8"/>
                  </a:lnTo>
                  <a:lnTo>
                    <a:pt x="57" y="8"/>
                  </a:lnTo>
                  <a:lnTo>
                    <a:pt x="57" y="8"/>
                  </a:lnTo>
                  <a:lnTo>
                    <a:pt x="57" y="8"/>
                  </a:lnTo>
                  <a:lnTo>
                    <a:pt x="57" y="8"/>
                  </a:lnTo>
                  <a:lnTo>
                    <a:pt x="53" y="4"/>
                  </a:lnTo>
                  <a:lnTo>
                    <a:pt x="51" y="2"/>
                  </a:lnTo>
                  <a:lnTo>
                    <a:pt x="48" y="2"/>
                  </a:lnTo>
                  <a:lnTo>
                    <a:pt x="44" y="0"/>
                  </a:lnTo>
                  <a:lnTo>
                    <a:pt x="42" y="0"/>
                  </a:lnTo>
                  <a:lnTo>
                    <a:pt x="38" y="0"/>
                  </a:lnTo>
                  <a:lnTo>
                    <a:pt x="34" y="0"/>
                  </a:lnTo>
                  <a:lnTo>
                    <a:pt x="30" y="0"/>
                  </a:lnTo>
                  <a:lnTo>
                    <a:pt x="26" y="2"/>
                  </a:lnTo>
                  <a:lnTo>
                    <a:pt x="20" y="4"/>
                  </a:lnTo>
                  <a:lnTo>
                    <a:pt x="16" y="6"/>
                  </a:lnTo>
                  <a:lnTo>
                    <a:pt x="12" y="8"/>
                  </a:lnTo>
                  <a:lnTo>
                    <a:pt x="10" y="11"/>
                  </a:lnTo>
                  <a:lnTo>
                    <a:pt x="6" y="13"/>
                  </a:lnTo>
                  <a:lnTo>
                    <a:pt x="4" y="17"/>
                  </a:lnTo>
                  <a:lnTo>
                    <a:pt x="0" y="21"/>
                  </a:lnTo>
                  <a:lnTo>
                    <a:pt x="0" y="21"/>
                  </a:lnTo>
                  <a:lnTo>
                    <a:pt x="0" y="21"/>
                  </a:lnTo>
                  <a:lnTo>
                    <a:pt x="0" y="21"/>
                  </a:lnTo>
                  <a:lnTo>
                    <a:pt x="0" y="21"/>
                  </a:lnTo>
                  <a:lnTo>
                    <a:pt x="0" y="21"/>
                  </a:lnTo>
                  <a:lnTo>
                    <a:pt x="0" y="21"/>
                  </a:lnTo>
                  <a:lnTo>
                    <a:pt x="0" y="23"/>
                  </a:lnTo>
                  <a:lnTo>
                    <a:pt x="0" y="23"/>
                  </a:lnTo>
                  <a:close/>
                </a:path>
              </a:pathLst>
            </a:custGeom>
            <a:solidFill>
              <a:srgbClr val="FCEF00"/>
            </a:solidFill>
            <a:ln w="9525">
              <a:noFill/>
              <a:round/>
              <a:headEnd/>
              <a:tailEnd/>
            </a:ln>
          </p:spPr>
          <p:txBody>
            <a:bodyPr/>
            <a:lstStyle/>
            <a:p>
              <a:endParaRPr lang="en-US"/>
            </a:p>
          </p:txBody>
        </p:sp>
        <p:sp>
          <p:nvSpPr>
            <p:cNvPr id="12333" name="Freeform 45"/>
            <p:cNvSpPr>
              <a:spLocks/>
            </p:cNvSpPr>
            <p:nvPr/>
          </p:nvSpPr>
          <p:spPr bwMode="auto">
            <a:xfrm>
              <a:off x="3148" y="1450"/>
              <a:ext cx="56" cy="32"/>
            </a:xfrm>
            <a:custGeom>
              <a:avLst/>
              <a:gdLst/>
              <a:ahLst/>
              <a:cxnLst>
                <a:cxn ang="0">
                  <a:pos x="0" y="6"/>
                </a:cxn>
                <a:cxn ang="0">
                  <a:pos x="2" y="10"/>
                </a:cxn>
                <a:cxn ang="0">
                  <a:pos x="2" y="13"/>
                </a:cxn>
                <a:cxn ang="0">
                  <a:pos x="4" y="15"/>
                </a:cxn>
                <a:cxn ang="0">
                  <a:pos x="6" y="19"/>
                </a:cxn>
                <a:cxn ang="0">
                  <a:pos x="8" y="21"/>
                </a:cxn>
                <a:cxn ang="0">
                  <a:pos x="12" y="23"/>
                </a:cxn>
                <a:cxn ang="0">
                  <a:pos x="14" y="24"/>
                </a:cxn>
                <a:cxn ang="0">
                  <a:pos x="18" y="26"/>
                </a:cxn>
                <a:cxn ang="0">
                  <a:pos x="22" y="28"/>
                </a:cxn>
                <a:cxn ang="0">
                  <a:pos x="26" y="30"/>
                </a:cxn>
                <a:cxn ang="0">
                  <a:pos x="30" y="32"/>
                </a:cxn>
                <a:cxn ang="0">
                  <a:pos x="36" y="32"/>
                </a:cxn>
                <a:cxn ang="0">
                  <a:pos x="40" y="32"/>
                </a:cxn>
                <a:cxn ang="0">
                  <a:pos x="46" y="32"/>
                </a:cxn>
                <a:cxn ang="0">
                  <a:pos x="50" y="32"/>
                </a:cxn>
                <a:cxn ang="0">
                  <a:pos x="54" y="30"/>
                </a:cxn>
                <a:cxn ang="0">
                  <a:pos x="56" y="26"/>
                </a:cxn>
                <a:cxn ang="0">
                  <a:pos x="54" y="24"/>
                </a:cxn>
                <a:cxn ang="0">
                  <a:pos x="54" y="21"/>
                </a:cxn>
                <a:cxn ang="0">
                  <a:pos x="52" y="19"/>
                </a:cxn>
                <a:cxn ang="0">
                  <a:pos x="52" y="17"/>
                </a:cxn>
                <a:cxn ang="0">
                  <a:pos x="50" y="13"/>
                </a:cxn>
                <a:cxn ang="0">
                  <a:pos x="48" y="11"/>
                </a:cxn>
                <a:cxn ang="0">
                  <a:pos x="44" y="10"/>
                </a:cxn>
                <a:cxn ang="0">
                  <a:pos x="40" y="8"/>
                </a:cxn>
                <a:cxn ang="0">
                  <a:pos x="34" y="4"/>
                </a:cxn>
                <a:cxn ang="0">
                  <a:pos x="30" y="2"/>
                </a:cxn>
                <a:cxn ang="0">
                  <a:pos x="24" y="2"/>
                </a:cxn>
                <a:cxn ang="0">
                  <a:pos x="18" y="0"/>
                </a:cxn>
                <a:cxn ang="0">
                  <a:pos x="14" y="0"/>
                </a:cxn>
                <a:cxn ang="0">
                  <a:pos x="8" y="0"/>
                </a:cxn>
                <a:cxn ang="0">
                  <a:pos x="4" y="2"/>
                </a:cxn>
                <a:cxn ang="0">
                  <a:pos x="2" y="2"/>
                </a:cxn>
                <a:cxn ang="0">
                  <a:pos x="2" y="2"/>
                </a:cxn>
                <a:cxn ang="0">
                  <a:pos x="2" y="4"/>
                </a:cxn>
                <a:cxn ang="0">
                  <a:pos x="0" y="4"/>
                </a:cxn>
                <a:cxn ang="0">
                  <a:pos x="0" y="4"/>
                </a:cxn>
                <a:cxn ang="0">
                  <a:pos x="0" y="4"/>
                </a:cxn>
                <a:cxn ang="0">
                  <a:pos x="0" y="4"/>
                </a:cxn>
                <a:cxn ang="0">
                  <a:pos x="0" y="4"/>
                </a:cxn>
                <a:cxn ang="0">
                  <a:pos x="0" y="4"/>
                </a:cxn>
                <a:cxn ang="0">
                  <a:pos x="0" y="6"/>
                </a:cxn>
                <a:cxn ang="0">
                  <a:pos x="0" y="6"/>
                </a:cxn>
                <a:cxn ang="0">
                  <a:pos x="0" y="6"/>
                </a:cxn>
              </a:cxnLst>
              <a:rect l="0" t="0" r="r" b="b"/>
              <a:pathLst>
                <a:path w="56" h="32">
                  <a:moveTo>
                    <a:pt x="0" y="6"/>
                  </a:moveTo>
                  <a:lnTo>
                    <a:pt x="2" y="10"/>
                  </a:lnTo>
                  <a:lnTo>
                    <a:pt x="2" y="13"/>
                  </a:lnTo>
                  <a:lnTo>
                    <a:pt x="4" y="15"/>
                  </a:lnTo>
                  <a:lnTo>
                    <a:pt x="6" y="19"/>
                  </a:lnTo>
                  <a:lnTo>
                    <a:pt x="8" y="21"/>
                  </a:lnTo>
                  <a:lnTo>
                    <a:pt x="12" y="23"/>
                  </a:lnTo>
                  <a:lnTo>
                    <a:pt x="14" y="24"/>
                  </a:lnTo>
                  <a:lnTo>
                    <a:pt x="18" y="26"/>
                  </a:lnTo>
                  <a:lnTo>
                    <a:pt x="22" y="28"/>
                  </a:lnTo>
                  <a:lnTo>
                    <a:pt x="26" y="30"/>
                  </a:lnTo>
                  <a:lnTo>
                    <a:pt x="30" y="32"/>
                  </a:lnTo>
                  <a:lnTo>
                    <a:pt x="36" y="32"/>
                  </a:lnTo>
                  <a:lnTo>
                    <a:pt x="40" y="32"/>
                  </a:lnTo>
                  <a:lnTo>
                    <a:pt x="46" y="32"/>
                  </a:lnTo>
                  <a:lnTo>
                    <a:pt x="50" y="32"/>
                  </a:lnTo>
                  <a:lnTo>
                    <a:pt x="54" y="30"/>
                  </a:lnTo>
                  <a:lnTo>
                    <a:pt x="56" y="26"/>
                  </a:lnTo>
                  <a:lnTo>
                    <a:pt x="54" y="24"/>
                  </a:lnTo>
                  <a:lnTo>
                    <a:pt x="54" y="21"/>
                  </a:lnTo>
                  <a:lnTo>
                    <a:pt x="52" y="19"/>
                  </a:lnTo>
                  <a:lnTo>
                    <a:pt x="52" y="17"/>
                  </a:lnTo>
                  <a:lnTo>
                    <a:pt x="50" y="13"/>
                  </a:lnTo>
                  <a:lnTo>
                    <a:pt x="48" y="11"/>
                  </a:lnTo>
                  <a:lnTo>
                    <a:pt x="44" y="10"/>
                  </a:lnTo>
                  <a:lnTo>
                    <a:pt x="40" y="8"/>
                  </a:lnTo>
                  <a:lnTo>
                    <a:pt x="34" y="4"/>
                  </a:lnTo>
                  <a:lnTo>
                    <a:pt x="30" y="2"/>
                  </a:lnTo>
                  <a:lnTo>
                    <a:pt x="24" y="2"/>
                  </a:lnTo>
                  <a:lnTo>
                    <a:pt x="18" y="0"/>
                  </a:lnTo>
                  <a:lnTo>
                    <a:pt x="14" y="0"/>
                  </a:lnTo>
                  <a:lnTo>
                    <a:pt x="8" y="0"/>
                  </a:lnTo>
                  <a:lnTo>
                    <a:pt x="4" y="2"/>
                  </a:lnTo>
                  <a:lnTo>
                    <a:pt x="2" y="2"/>
                  </a:lnTo>
                  <a:lnTo>
                    <a:pt x="2" y="2"/>
                  </a:lnTo>
                  <a:lnTo>
                    <a:pt x="2" y="4"/>
                  </a:lnTo>
                  <a:lnTo>
                    <a:pt x="0" y="4"/>
                  </a:lnTo>
                  <a:lnTo>
                    <a:pt x="0" y="4"/>
                  </a:lnTo>
                  <a:lnTo>
                    <a:pt x="0" y="4"/>
                  </a:lnTo>
                  <a:lnTo>
                    <a:pt x="0" y="4"/>
                  </a:lnTo>
                  <a:lnTo>
                    <a:pt x="0" y="4"/>
                  </a:lnTo>
                  <a:lnTo>
                    <a:pt x="0" y="4"/>
                  </a:lnTo>
                  <a:lnTo>
                    <a:pt x="0" y="6"/>
                  </a:lnTo>
                  <a:lnTo>
                    <a:pt x="0" y="6"/>
                  </a:lnTo>
                  <a:lnTo>
                    <a:pt x="0" y="6"/>
                  </a:lnTo>
                  <a:close/>
                </a:path>
              </a:pathLst>
            </a:custGeom>
            <a:solidFill>
              <a:srgbClr val="FCEF00"/>
            </a:solidFill>
            <a:ln w="9525">
              <a:noFill/>
              <a:round/>
              <a:headEnd/>
              <a:tailEnd/>
            </a:ln>
          </p:spPr>
          <p:txBody>
            <a:bodyPr/>
            <a:lstStyle/>
            <a:p>
              <a:endParaRPr lang="en-US"/>
            </a:p>
          </p:txBody>
        </p:sp>
        <p:sp>
          <p:nvSpPr>
            <p:cNvPr id="12334" name="Freeform 46"/>
            <p:cNvSpPr>
              <a:spLocks/>
            </p:cNvSpPr>
            <p:nvPr/>
          </p:nvSpPr>
          <p:spPr bwMode="auto">
            <a:xfrm>
              <a:off x="3093" y="1236"/>
              <a:ext cx="41" cy="18"/>
            </a:xfrm>
            <a:custGeom>
              <a:avLst/>
              <a:gdLst/>
              <a:ahLst/>
              <a:cxnLst>
                <a:cxn ang="0">
                  <a:pos x="2" y="16"/>
                </a:cxn>
                <a:cxn ang="0">
                  <a:pos x="2" y="18"/>
                </a:cxn>
                <a:cxn ang="0">
                  <a:pos x="2" y="18"/>
                </a:cxn>
                <a:cxn ang="0">
                  <a:pos x="2" y="18"/>
                </a:cxn>
                <a:cxn ang="0">
                  <a:pos x="4" y="18"/>
                </a:cxn>
                <a:cxn ang="0">
                  <a:pos x="4" y="18"/>
                </a:cxn>
                <a:cxn ang="0">
                  <a:pos x="4" y="18"/>
                </a:cxn>
                <a:cxn ang="0">
                  <a:pos x="32" y="18"/>
                </a:cxn>
                <a:cxn ang="0">
                  <a:pos x="32" y="18"/>
                </a:cxn>
                <a:cxn ang="0">
                  <a:pos x="32" y="16"/>
                </a:cxn>
                <a:cxn ang="0">
                  <a:pos x="33" y="14"/>
                </a:cxn>
                <a:cxn ang="0">
                  <a:pos x="33" y="14"/>
                </a:cxn>
                <a:cxn ang="0">
                  <a:pos x="33" y="12"/>
                </a:cxn>
                <a:cxn ang="0">
                  <a:pos x="33" y="11"/>
                </a:cxn>
                <a:cxn ang="0">
                  <a:pos x="33" y="11"/>
                </a:cxn>
                <a:cxn ang="0">
                  <a:pos x="33" y="9"/>
                </a:cxn>
                <a:cxn ang="0">
                  <a:pos x="41" y="1"/>
                </a:cxn>
                <a:cxn ang="0">
                  <a:pos x="37" y="1"/>
                </a:cxn>
                <a:cxn ang="0">
                  <a:pos x="33" y="0"/>
                </a:cxn>
                <a:cxn ang="0">
                  <a:pos x="28" y="1"/>
                </a:cxn>
                <a:cxn ang="0">
                  <a:pos x="24" y="1"/>
                </a:cxn>
                <a:cxn ang="0">
                  <a:pos x="18" y="3"/>
                </a:cxn>
                <a:cxn ang="0">
                  <a:pos x="14" y="5"/>
                </a:cxn>
                <a:cxn ang="0">
                  <a:pos x="10" y="9"/>
                </a:cxn>
                <a:cxn ang="0">
                  <a:pos x="4" y="11"/>
                </a:cxn>
                <a:cxn ang="0">
                  <a:pos x="4" y="11"/>
                </a:cxn>
                <a:cxn ang="0">
                  <a:pos x="4" y="12"/>
                </a:cxn>
                <a:cxn ang="0">
                  <a:pos x="2" y="12"/>
                </a:cxn>
                <a:cxn ang="0">
                  <a:pos x="2" y="12"/>
                </a:cxn>
                <a:cxn ang="0">
                  <a:pos x="2" y="12"/>
                </a:cxn>
                <a:cxn ang="0">
                  <a:pos x="2" y="14"/>
                </a:cxn>
                <a:cxn ang="0">
                  <a:pos x="0" y="14"/>
                </a:cxn>
                <a:cxn ang="0">
                  <a:pos x="0" y="14"/>
                </a:cxn>
                <a:cxn ang="0">
                  <a:pos x="0" y="16"/>
                </a:cxn>
                <a:cxn ang="0">
                  <a:pos x="0" y="16"/>
                </a:cxn>
                <a:cxn ang="0">
                  <a:pos x="2" y="16"/>
                </a:cxn>
                <a:cxn ang="0">
                  <a:pos x="2" y="16"/>
                </a:cxn>
              </a:cxnLst>
              <a:rect l="0" t="0" r="r" b="b"/>
              <a:pathLst>
                <a:path w="41" h="18">
                  <a:moveTo>
                    <a:pt x="2" y="16"/>
                  </a:moveTo>
                  <a:lnTo>
                    <a:pt x="2" y="18"/>
                  </a:lnTo>
                  <a:lnTo>
                    <a:pt x="2" y="18"/>
                  </a:lnTo>
                  <a:lnTo>
                    <a:pt x="2" y="18"/>
                  </a:lnTo>
                  <a:lnTo>
                    <a:pt x="4" y="18"/>
                  </a:lnTo>
                  <a:lnTo>
                    <a:pt x="4" y="18"/>
                  </a:lnTo>
                  <a:lnTo>
                    <a:pt x="4" y="18"/>
                  </a:lnTo>
                  <a:lnTo>
                    <a:pt x="32" y="18"/>
                  </a:lnTo>
                  <a:lnTo>
                    <a:pt x="32" y="18"/>
                  </a:lnTo>
                  <a:lnTo>
                    <a:pt x="32" y="16"/>
                  </a:lnTo>
                  <a:lnTo>
                    <a:pt x="33" y="14"/>
                  </a:lnTo>
                  <a:lnTo>
                    <a:pt x="33" y="14"/>
                  </a:lnTo>
                  <a:lnTo>
                    <a:pt x="33" y="12"/>
                  </a:lnTo>
                  <a:lnTo>
                    <a:pt x="33" y="11"/>
                  </a:lnTo>
                  <a:lnTo>
                    <a:pt x="33" y="11"/>
                  </a:lnTo>
                  <a:lnTo>
                    <a:pt x="33" y="9"/>
                  </a:lnTo>
                  <a:lnTo>
                    <a:pt x="41" y="1"/>
                  </a:lnTo>
                  <a:lnTo>
                    <a:pt x="37" y="1"/>
                  </a:lnTo>
                  <a:lnTo>
                    <a:pt x="33" y="0"/>
                  </a:lnTo>
                  <a:lnTo>
                    <a:pt x="28" y="1"/>
                  </a:lnTo>
                  <a:lnTo>
                    <a:pt x="24" y="1"/>
                  </a:lnTo>
                  <a:lnTo>
                    <a:pt x="18" y="3"/>
                  </a:lnTo>
                  <a:lnTo>
                    <a:pt x="14" y="5"/>
                  </a:lnTo>
                  <a:lnTo>
                    <a:pt x="10" y="9"/>
                  </a:lnTo>
                  <a:lnTo>
                    <a:pt x="4" y="11"/>
                  </a:lnTo>
                  <a:lnTo>
                    <a:pt x="4" y="11"/>
                  </a:lnTo>
                  <a:lnTo>
                    <a:pt x="4" y="12"/>
                  </a:lnTo>
                  <a:lnTo>
                    <a:pt x="2" y="12"/>
                  </a:lnTo>
                  <a:lnTo>
                    <a:pt x="2" y="12"/>
                  </a:lnTo>
                  <a:lnTo>
                    <a:pt x="2" y="12"/>
                  </a:lnTo>
                  <a:lnTo>
                    <a:pt x="2" y="14"/>
                  </a:lnTo>
                  <a:lnTo>
                    <a:pt x="0" y="14"/>
                  </a:lnTo>
                  <a:lnTo>
                    <a:pt x="0" y="14"/>
                  </a:lnTo>
                  <a:lnTo>
                    <a:pt x="0" y="16"/>
                  </a:lnTo>
                  <a:lnTo>
                    <a:pt x="0" y="16"/>
                  </a:lnTo>
                  <a:lnTo>
                    <a:pt x="2" y="16"/>
                  </a:lnTo>
                  <a:lnTo>
                    <a:pt x="2" y="16"/>
                  </a:lnTo>
                  <a:close/>
                </a:path>
              </a:pathLst>
            </a:custGeom>
            <a:solidFill>
              <a:srgbClr val="FCEF00"/>
            </a:solidFill>
            <a:ln w="9525">
              <a:noFill/>
              <a:round/>
              <a:headEnd/>
              <a:tailEnd/>
            </a:ln>
          </p:spPr>
          <p:txBody>
            <a:bodyPr/>
            <a:lstStyle/>
            <a:p>
              <a:endParaRPr lang="en-US"/>
            </a:p>
          </p:txBody>
        </p:sp>
        <p:sp>
          <p:nvSpPr>
            <p:cNvPr id="12335" name="Freeform 47"/>
            <p:cNvSpPr>
              <a:spLocks/>
            </p:cNvSpPr>
            <p:nvPr/>
          </p:nvSpPr>
          <p:spPr bwMode="auto">
            <a:xfrm>
              <a:off x="3126" y="1297"/>
              <a:ext cx="48" cy="16"/>
            </a:xfrm>
            <a:custGeom>
              <a:avLst/>
              <a:gdLst/>
              <a:ahLst/>
              <a:cxnLst>
                <a:cxn ang="0">
                  <a:pos x="2" y="11"/>
                </a:cxn>
                <a:cxn ang="0">
                  <a:pos x="6" y="13"/>
                </a:cxn>
                <a:cxn ang="0">
                  <a:pos x="12" y="14"/>
                </a:cxn>
                <a:cxn ang="0">
                  <a:pos x="16" y="14"/>
                </a:cxn>
                <a:cxn ang="0">
                  <a:pos x="22" y="16"/>
                </a:cxn>
                <a:cxn ang="0">
                  <a:pos x="26" y="16"/>
                </a:cxn>
                <a:cxn ang="0">
                  <a:pos x="32" y="14"/>
                </a:cxn>
                <a:cxn ang="0">
                  <a:pos x="36" y="13"/>
                </a:cxn>
                <a:cxn ang="0">
                  <a:pos x="42" y="11"/>
                </a:cxn>
                <a:cxn ang="0">
                  <a:pos x="42" y="9"/>
                </a:cxn>
                <a:cxn ang="0">
                  <a:pos x="44" y="9"/>
                </a:cxn>
                <a:cxn ang="0">
                  <a:pos x="44" y="7"/>
                </a:cxn>
                <a:cxn ang="0">
                  <a:pos x="46" y="7"/>
                </a:cxn>
                <a:cxn ang="0">
                  <a:pos x="46" y="5"/>
                </a:cxn>
                <a:cxn ang="0">
                  <a:pos x="48" y="5"/>
                </a:cxn>
                <a:cxn ang="0">
                  <a:pos x="48" y="3"/>
                </a:cxn>
                <a:cxn ang="0">
                  <a:pos x="48" y="3"/>
                </a:cxn>
                <a:cxn ang="0">
                  <a:pos x="44" y="1"/>
                </a:cxn>
                <a:cxn ang="0">
                  <a:pos x="40" y="0"/>
                </a:cxn>
                <a:cxn ang="0">
                  <a:pos x="36" y="0"/>
                </a:cxn>
                <a:cxn ang="0">
                  <a:pos x="32" y="0"/>
                </a:cxn>
                <a:cxn ang="0">
                  <a:pos x="28" y="0"/>
                </a:cxn>
                <a:cxn ang="0">
                  <a:pos x="24" y="0"/>
                </a:cxn>
                <a:cxn ang="0">
                  <a:pos x="18" y="1"/>
                </a:cxn>
                <a:cxn ang="0">
                  <a:pos x="14" y="1"/>
                </a:cxn>
                <a:cxn ang="0">
                  <a:pos x="12" y="1"/>
                </a:cxn>
                <a:cxn ang="0">
                  <a:pos x="10" y="3"/>
                </a:cxn>
                <a:cxn ang="0">
                  <a:pos x="8" y="3"/>
                </a:cxn>
                <a:cxn ang="0">
                  <a:pos x="6" y="5"/>
                </a:cxn>
                <a:cxn ang="0">
                  <a:pos x="6" y="7"/>
                </a:cxn>
                <a:cxn ang="0">
                  <a:pos x="4" y="7"/>
                </a:cxn>
                <a:cxn ang="0">
                  <a:pos x="2" y="9"/>
                </a:cxn>
                <a:cxn ang="0">
                  <a:pos x="0" y="11"/>
                </a:cxn>
                <a:cxn ang="0">
                  <a:pos x="2" y="11"/>
                </a:cxn>
                <a:cxn ang="0">
                  <a:pos x="2" y="11"/>
                </a:cxn>
                <a:cxn ang="0">
                  <a:pos x="2" y="11"/>
                </a:cxn>
                <a:cxn ang="0">
                  <a:pos x="2" y="11"/>
                </a:cxn>
              </a:cxnLst>
              <a:rect l="0" t="0" r="r" b="b"/>
              <a:pathLst>
                <a:path w="48" h="16">
                  <a:moveTo>
                    <a:pt x="2" y="11"/>
                  </a:moveTo>
                  <a:lnTo>
                    <a:pt x="6" y="13"/>
                  </a:lnTo>
                  <a:lnTo>
                    <a:pt x="12" y="14"/>
                  </a:lnTo>
                  <a:lnTo>
                    <a:pt x="16" y="14"/>
                  </a:lnTo>
                  <a:lnTo>
                    <a:pt x="22" y="16"/>
                  </a:lnTo>
                  <a:lnTo>
                    <a:pt x="26" y="16"/>
                  </a:lnTo>
                  <a:lnTo>
                    <a:pt x="32" y="14"/>
                  </a:lnTo>
                  <a:lnTo>
                    <a:pt x="36" y="13"/>
                  </a:lnTo>
                  <a:lnTo>
                    <a:pt x="42" y="11"/>
                  </a:lnTo>
                  <a:lnTo>
                    <a:pt x="42" y="9"/>
                  </a:lnTo>
                  <a:lnTo>
                    <a:pt x="44" y="9"/>
                  </a:lnTo>
                  <a:lnTo>
                    <a:pt x="44" y="7"/>
                  </a:lnTo>
                  <a:lnTo>
                    <a:pt x="46" y="7"/>
                  </a:lnTo>
                  <a:lnTo>
                    <a:pt x="46" y="5"/>
                  </a:lnTo>
                  <a:lnTo>
                    <a:pt x="48" y="5"/>
                  </a:lnTo>
                  <a:lnTo>
                    <a:pt x="48" y="3"/>
                  </a:lnTo>
                  <a:lnTo>
                    <a:pt x="48" y="3"/>
                  </a:lnTo>
                  <a:lnTo>
                    <a:pt x="44" y="1"/>
                  </a:lnTo>
                  <a:lnTo>
                    <a:pt x="40" y="0"/>
                  </a:lnTo>
                  <a:lnTo>
                    <a:pt x="36" y="0"/>
                  </a:lnTo>
                  <a:lnTo>
                    <a:pt x="32" y="0"/>
                  </a:lnTo>
                  <a:lnTo>
                    <a:pt x="28" y="0"/>
                  </a:lnTo>
                  <a:lnTo>
                    <a:pt x="24" y="0"/>
                  </a:lnTo>
                  <a:lnTo>
                    <a:pt x="18" y="1"/>
                  </a:lnTo>
                  <a:lnTo>
                    <a:pt x="14" y="1"/>
                  </a:lnTo>
                  <a:lnTo>
                    <a:pt x="12" y="1"/>
                  </a:lnTo>
                  <a:lnTo>
                    <a:pt x="10" y="3"/>
                  </a:lnTo>
                  <a:lnTo>
                    <a:pt x="8" y="3"/>
                  </a:lnTo>
                  <a:lnTo>
                    <a:pt x="6" y="5"/>
                  </a:lnTo>
                  <a:lnTo>
                    <a:pt x="6" y="7"/>
                  </a:lnTo>
                  <a:lnTo>
                    <a:pt x="4" y="7"/>
                  </a:lnTo>
                  <a:lnTo>
                    <a:pt x="2" y="9"/>
                  </a:lnTo>
                  <a:lnTo>
                    <a:pt x="0" y="11"/>
                  </a:lnTo>
                  <a:lnTo>
                    <a:pt x="2" y="11"/>
                  </a:lnTo>
                  <a:lnTo>
                    <a:pt x="2" y="11"/>
                  </a:lnTo>
                  <a:lnTo>
                    <a:pt x="2" y="11"/>
                  </a:lnTo>
                  <a:lnTo>
                    <a:pt x="2" y="11"/>
                  </a:lnTo>
                  <a:close/>
                </a:path>
              </a:pathLst>
            </a:custGeom>
            <a:solidFill>
              <a:srgbClr val="FCEF00"/>
            </a:solidFill>
            <a:ln w="9525">
              <a:noFill/>
              <a:round/>
              <a:headEnd/>
              <a:tailEnd/>
            </a:ln>
          </p:spPr>
          <p:txBody>
            <a:bodyPr/>
            <a:lstStyle/>
            <a:p>
              <a:endParaRPr lang="en-US"/>
            </a:p>
          </p:txBody>
        </p:sp>
        <p:sp>
          <p:nvSpPr>
            <p:cNvPr id="12336" name="Freeform 48"/>
            <p:cNvSpPr>
              <a:spLocks/>
            </p:cNvSpPr>
            <p:nvPr/>
          </p:nvSpPr>
          <p:spPr bwMode="auto">
            <a:xfrm>
              <a:off x="3142" y="1239"/>
              <a:ext cx="36" cy="19"/>
            </a:xfrm>
            <a:custGeom>
              <a:avLst/>
              <a:gdLst/>
              <a:ahLst/>
              <a:cxnLst>
                <a:cxn ang="0">
                  <a:pos x="0" y="9"/>
                </a:cxn>
                <a:cxn ang="0">
                  <a:pos x="2" y="11"/>
                </a:cxn>
                <a:cxn ang="0">
                  <a:pos x="2" y="13"/>
                </a:cxn>
                <a:cxn ang="0">
                  <a:pos x="4" y="13"/>
                </a:cxn>
                <a:cxn ang="0">
                  <a:pos x="6" y="15"/>
                </a:cxn>
                <a:cxn ang="0">
                  <a:pos x="6" y="17"/>
                </a:cxn>
                <a:cxn ang="0">
                  <a:pos x="8" y="17"/>
                </a:cxn>
                <a:cxn ang="0">
                  <a:pos x="10" y="17"/>
                </a:cxn>
                <a:cxn ang="0">
                  <a:pos x="12" y="17"/>
                </a:cxn>
                <a:cxn ang="0">
                  <a:pos x="14" y="17"/>
                </a:cxn>
                <a:cxn ang="0">
                  <a:pos x="14" y="17"/>
                </a:cxn>
                <a:cxn ang="0">
                  <a:pos x="16" y="17"/>
                </a:cxn>
                <a:cxn ang="0">
                  <a:pos x="16" y="19"/>
                </a:cxn>
                <a:cxn ang="0">
                  <a:pos x="16" y="19"/>
                </a:cxn>
                <a:cxn ang="0">
                  <a:pos x="18" y="19"/>
                </a:cxn>
                <a:cxn ang="0">
                  <a:pos x="18" y="19"/>
                </a:cxn>
                <a:cxn ang="0">
                  <a:pos x="20" y="19"/>
                </a:cxn>
                <a:cxn ang="0">
                  <a:pos x="36" y="13"/>
                </a:cxn>
                <a:cxn ang="0">
                  <a:pos x="36" y="11"/>
                </a:cxn>
                <a:cxn ang="0">
                  <a:pos x="36" y="9"/>
                </a:cxn>
                <a:cxn ang="0">
                  <a:pos x="36" y="9"/>
                </a:cxn>
                <a:cxn ang="0">
                  <a:pos x="36" y="8"/>
                </a:cxn>
                <a:cxn ang="0">
                  <a:pos x="34" y="8"/>
                </a:cxn>
                <a:cxn ang="0">
                  <a:pos x="34" y="6"/>
                </a:cxn>
                <a:cxn ang="0">
                  <a:pos x="34" y="6"/>
                </a:cxn>
                <a:cxn ang="0">
                  <a:pos x="32" y="4"/>
                </a:cxn>
                <a:cxn ang="0">
                  <a:pos x="32" y="4"/>
                </a:cxn>
                <a:cxn ang="0">
                  <a:pos x="30" y="4"/>
                </a:cxn>
                <a:cxn ang="0">
                  <a:pos x="28" y="2"/>
                </a:cxn>
                <a:cxn ang="0">
                  <a:pos x="28" y="2"/>
                </a:cxn>
                <a:cxn ang="0">
                  <a:pos x="26" y="2"/>
                </a:cxn>
                <a:cxn ang="0">
                  <a:pos x="26" y="2"/>
                </a:cxn>
                <a:cxn ang="0">
                  <a:pos x="26" y="2"/>
                </a:cxn>
                <a:cxn ang="0">
                  <a:pos x="24" y="0"/>
                </a:cxn>
                <a:cxn ang="0">
                  <a:pos x="8" y="2"/>
                </a:cxn>
                <a:cxn ang="0">
                  <a:pos x="0" y="4"/>
                </a:cxn>
                <a:cxn ang="0">
                  <a:pos x="0" y="4"/>
                </a:cxn>
                <a:cxn ang="0">
                  <a:pos x="0" y="4"/>
                </a:cxn>
                <a:cxn ang="0">
                  <a:pos x="0" y="6"/>
                </a:cxn>
                <a:cxn ang="0">
                  <a:pos x="0" y="6"/>
                </a:cxn>
                <a:cxn ang="0">
                  <a:pos x="0" y="6"/>
                </a:cxn>
                <a:cxn ang="0">
                  <a:pos x="0" y="6"/>
                </a:cxn>
                <a:cxn ang="0">
                  <a:pos x="0" y="6"/>
                </a:cxn>
                <a:cxn ang="0">
                  <a:pos x="0" y="8"/>
                </a:cxn>
                <a:cxn ang="0">
                  <a:pos x="0" y="8"/>
                </a:cxn>
                <a:cxn ang="0">
                  <a:pos x="0" y="8"/>
                </a:cxn>
                <a:cxn ang="0">
                  <a:pos x="0" y="9"/>
                </a:cxn>
                <a:cxn ang="0">
                  <a:pos x="0" y="9"/>
                </a:cxn>
              </a:cxnLst>
              <a:rect l="0" t="0" r="r" b="b"/>
              <a:pathLst>
                <a:path w="36" h="19">
                  <a:moveTo>
                    <a:pt x="0" y="9"/>
                  </a:moveTo>
                  <a:lnTo>
                    <a:pt x="2" y="11"/>
                  </a:lnTo>
                  <a:lnTo>
                    <a:pt x="2" y="13"/>
                  </a:lnTo>
                  <a:lnTo>
                    <a:pt x="4" y="13"/>
                  </a:lnTo>
                  <a:lnTo>
                    <a:pt x="6" y="15"/>
                  </a:lnTo>
                  <a:lnTo>
                    <a:pt x="6" y="17"/>
                  </a:lnTo>
                  <a:lnTo>
                    <a:pt x="8" y="17"/>
                  </a:lnTo>
                  <a:lnTo>
                    <a:pt x="10" y="17"/>
                  </a:lnTo>
                  <a:lnTo>
                    <a:pt x="12" y="17"/>
                  </a:lnTo>
                  <a:lnTo>
                    <a:pt x="14" y="17"/>
                  </a:lnTo>
                  <a:lnTo>
                    <a:pt x="14" y="17"/>
                  </a:lnTo>
                  <a:lnTo>
                    <a:pt x="16" y="17"/>
                  </a:lnTo>
                  <a:lnTo>
                    <a:pt x="16" y="19"/>
                  </a:lnTo>
                  <a:lnTo>
                    <a:pt x="16" y="19"/>
                  </a:lnTo>
                  <a:lnTo>
                    <a:pt x="18" y="19"/>
                  </a:lnTo>
                  <a:lnTo>
                    <a:pt x="18" y="19"/>
                  </a:lnTo>
                  <a:lnTo>
                    <a:pt x="20" y="19"/>
                  </a:lnTo>
                  <a:lnTo>
                    <a:pt x="36" y="13"/>
                  </a:lnTo>
                  <a:lnTo>
                    <a:pt x="36" y="11"/>
                  </a:lnTo>
                  <a:lnTo>
                    <a:pt x="36" y="9"/>
                  </a:lnTo>
                  <a:lnTo>
                    <a:pt x="36" y="9"/>
                  </a:lnTo>
                  <a:lnTo>
                    <a:pt x="36" y="8"/>
                  </a:lnTo>
                  <a:lnTo>
                    <a:pt x="34" y="8"/>
                  </a:lnTo>
                  <a:lnTo>
                    <a:pt x="34" y="6"/>
                  </a:lnTo>
                  <a:lnTo>
                    <a:pt x="34" y="6"/>
                  </a:lnTo>
                  <a:lnTo>
                    <a:pt x="32" y="4"/>
                  </a:lnTo>
                  <a:lnTo>
                    <a:pt x="32" y="4"/>
                  </a:lnTo>
                  <a:lnTo>
                    <a:pt x="30" y="4"/>
                  </a:lnTo>
                  <a:lnTo>
                    <a:pt x="28" y="2"/>
                  </a:lnTo>
                  <a:lnTo>
                    <a:pt x="28" y="2"/>
                  </a:lnTo>
                  <a:lnTo>
                    <a:pt x="26" y="2"/>
                  </a:lnTo>
                  <a:lnTo>
                    <a:pt x="26" y="2"/>
                  </a:lnTo>
                  <a:lnTo>
                    <a:pt x="26" y="2"/>
                  </a:lnTo>
                  <a:lnTo>
                    <a:pt x="24" y="0"/>
                  </a:lnTo>
                  <a:lnTo>
                    <a:pt x="8" y="2"/>
                  </a:lnTo>
                  <a:lnTo>
                    <a:pt x="0" y="4"/>
                  </a:lnTo>
                  <a:lnTo>
                    <a:pt x="0" y="4"/>
                  </a:lnTo>
                  <a:lnTo>
                    <a:pt x="0" y="4"/>
                  </a:lnTo>
                  <a:lnTo>
                    <a:pt x="0" y="6"/>
                  </a:lnTo>
                  <a:lnTo>
                    <a:pt x="0" y="6"/>
                  </a:lnTo>
                  <a:lnTo>
                    <a:pt x="0" y="6"/>
                  </a:lnTo>
                  <a:lnTo>
                    <a:pt x="0" y="6"/>
                  </a:lnTo>
                  <a:lnTo>
                    <a:pt x="0" y="6"/>
                  </a:lnTo>
                  <a:lnTo>
                    <a:pt x="0" y="8"/>
                  </a:lnTo>
                  <a:lnTo>
                    <a:pt x="0" y="8"/>
                  </a:lnTo>
                  <a:lnTo>
                    <a:pt x="0" y="8"/>
                  </a:lnTo>
                  <a:lnTo>
                    <a:pt x="0" y="9"/>
                  </a:lnTo>
                  <a:lnTo>
                    <a:pt x="0" y="9"/>
                  </a:lnTo>
                  <a:close/>
                </a:path>
              </a:pathLst>
            </a:custGeom>
            <a:solidFill>
              <a:srgbClr val="FCEF00"/>
            </a:solidFill>
            <a:ln w="9525">
              <a:noFill/>
              <a:round/>
              <a:headEnd/>
              <a:tailEnd/>
            </a:ln>
          </p:spPr>
          <p:txBody>
            <a:bodyPr/>
            <a:lstStyle/>
            <a:p>
              <a:endParaRPr lang="en-US"/>
            </a:p>
          </p:txBody>
        </p:sp>
        <p:sp>
          <p:nvSpPr>
            <p:cNvPr id="12337" name="Freeform 49"/>
            <p:cNvSpPr>
              <a:spLocks/>
            </p:cNvSpPr>
            <p:nvPr/>
          </p:nvSpPr>
          <p:spPr bwMode="auto">
            <a:xfrm>
              <a:off x="3208" y="1460"/>
              <a:ext cx="45" cy="25"/>
            </a:xfrm>
            <a:custGeom>
              <a:avLst/>
              <a:gdLst/>
              <a:ahLst/>
              <a:cxnLst>
                <a:cxn ang="0">
                  <a:pos x="0" y="3"/>
                </a:cxn>
                <a:cxn ang="0">
                  <a:pos x="2" y="9"/>
                </a:cxn>
                <a:cxn ang="0">
                  <a:pos x="6" y="13"/>
                </a:cxn>
                <a:cxn ang="0">
                  <a:pos x="8" y="16"/>
                </a:cxn>
                <a:cxn ang="0">
                  <a:pos x="12" y="18"/>
                </a:cxn>
                <a:cxn ang="0">
                  <a:pos x="14" y="22"/>
                </a:cxn>
                <a:cxn ang="0">
                  <a:pos x="17" y="24"/>
                </a:cxn>
                <a:cxn ang="0">
                  <a:pos x="21" y="25"/>
                </a:cxn>
                <a:cxn ang="0">
                  <a:pos x="27" y="25"/>
                </a:cxn>
                <a:cxn ang="0">
                  <a:pos x="29" y="25"/>
                </a:cxn>
                <a:cxn ang="0">
                  <a:pos x="31" y="25"/>
                </a:cxn>
                <a:cxn ang="0">
                  <a:pos x="35" y="25"/>
                </a:cxn>
                <a:cxn ang="0">
                  <a:pos x="37" y="25"/>
                </a:cxn>
                <a:cxn ang="0">
                  <a:pos x="39" y="25"/>
                </a:cxn>
                <a:cxn ang="0">
                  <a:pos x="41" y="25"/>
                </a:cxn>
                <a:cxn ang="0">
                  <a:pos x="43" y="24"/>
                </a:cxn>
                <a:cxn ang="0">
                  <a:pos x="45" y="24"/>
                </a:cxn>
                <a:cxn ang="0">
                  <a:pos x="43" y="18"/>
                </a:cxn>
                <a:cxn ang="0">
                  <a:pos x="41" y="14"/>
                </a:cxn>
                <a:cxn ang="0">
                  <a:pos x="39" y="13"/>
                </a:cxn>
                <a:cxn ang="0">
                  <a:pos x="35" y="9"/>
                </a:cxn>
                <a:cxn ang="0">
                  <a:pos x="31" y="7"/>
                </a:cxn>
                <a:cxn ang="0">
                  <a:pos x="27" y="5"/>
                </a:cxn>
                <a:cxn ang="0">
                  <a:pos x="23" y="3"/>
                </a:cxn>
                <a:cxn ang="0">
                  <a:pos x="19" y="1"/>
                </a:cxn>
                <a:cxn ang="0">
                  <a:pos x="15" y="0"/>
                </a:cxn>
                <a:cxn ang="0">
                  <a:pos x="14" y="0"/>
                </a:cxn>
                <a:cxn ang="0">
                  <a:pos x="12" y="0"/>
                </a:cxn>
                <a:cxn ang="0">
                  <a:pos x="10" y="1"/>
                </a:cxn>
                <a:cxn ang="0">
                  <a:pos x="8" y="1"/>
                </a:cxn>
                <a:cxn ang="0">
                  <a:pos x="6" y="1"/>
                </a:cxn>
                <a:cxn ang="0">
                  <a:pos x="2" y="1"/>
                </a:cxn>
                <a:cxn ang="0">
                  <a:pos x="0" y="3"/>
                </a:cxn>
                <a:cxn ang="0">
                  <a:pos x="0" y="3"/>
                </a:cxn>
                <a:cxn ang="0">
                  <a:pos x="0" y="3"/>
                </a:cxn>
                <a:cxn ang="0">
                  <a:pos x="0" y="3"/>
                </a:cxn>
                <a:cxn ang="0">
                  <a:pos x="0" y="3"/>
                </a:cxn>
              </a:cxnLst>
              <a:rect l="0" t="0" r="r" b="b"/>
              <a:pathLst>
                <a:path w="45" h="25">
                  <a:moveTo>
                    <a:pt x="0" y="3"/>
                  </a:moveTo>
                  <a:lnTo>
                    <a:pt x="2" y="9"/>
                  </a:lnTo>
                  <a:lnTo>
                    <a:pt x="6" y="13"/>
                  </a:lnTo>
                  <a:lnTo>
                    <a:pt x="8" y="16"/>
                  </a:lnTo>
                  <a:lnTo>
                    <a:pt x="12" y="18"/>
                  </a:lnTo>
                  <a:lnTo>
                    <a:pt x="14" y="22"/>
                  </a:lnTo>
                  <a:lnTo>
                    <a:pt x="17" y="24"/>
                  </a:lnTo>
                  <a:lnTo>
                    <a:pt x="21" y="25"/>
                  </a:lnTo>
                  <a:lnTo>
                    <a:pt x="27" y="25"/>
                  </a:lnTo>
                  <a:lnTo>
                    <a:pt x="29" y="25"/>
                  </a:lnTo>
                  <a:lnTo>
                    <a:pt x="31" y="25"/>
                  </a:lnTo>
                  <a:lnTo>
                    <a:pt x="35" y="25"/>
                  </a:lnTo>
                  <a:lnTo>
                    <a:pt x="37" y="25"/>
                  </a:lnTo>
                  <a:lnTo>
                    <a:pt x="39" y="25"/>
                  </a:lnTo>
                  <a:lnTo>
                    <a:pt x="41" y="25"/>
                  </a:lnTo>
                  <a:lnTo>
                    <a:pt x="43" y="24"/>
                  </a:lnTo>
                  <a:lnTo>
                    <a:pt x="45" y="24"/>
                  </a:lnTo>
                  <a:lnTo>
                    <a:pt x="43" y="18"/>
                  </a:lnTo>
                  <a:lnTo>
                    <a:pt x="41" y="14"/>
                  </a:lnTo>
                  <a:lnTo>
                    <a:pt x="39" y="13"/>
                  </a:lnTo>
                  <a:lnTo>
                    <a:pt x="35" y="9"/>
                  </a:lnTo>
                  <a:lnTo>
                    <a:pt x="31" y="7"/>
                  </a:lnTo>
                  <a:lnTo>
                    <a:pt x="27" y="5"/>
                  </a:lnTo>
                  <a:lnTo>
                    <a:pt x="23" y="3"/>
                  </a:lnTo>
                  <a:lnTo>
                    <a:pt x="19" y="1"/>
                  </a:lnTo>
                  <a:lnTo>
                    <a:pt x="15" y="0"/>
                  </a:lnTo>
                  <a:lnTo>
                    <a:pt x="14" y="0"/>
                  </a:lnTo>
                  <a:lnTo>
                    <a:pt x="12" y="0"/>
                  </a:lnTo>
                  <a:lnTo>
                    <a:pt x="10" y="1"/>
                  </a:lnTo>
                  <a:lnTo>
                    <a:pt x="8" y="1"/>
                  </a:lnTo>
                  <a:lnTo>
                    <a:pt x="6" y="1"/>
                  </a:lnTo>
                  <a:lnTo>
                    <a:pt x="2" y="1"/>
                  </a:lnTo>
                  <a:lnTo>
                    <a:pt x="0" y="3"/>
                  </a:lnTo>
                  <a:lnTo>
                    <a:pt x="0" y="3"/>
                  </a:lnTo>
                  <a:lnTo>
                    <a:pt x="0" y="3"/>
                  </a:lnTo>
                  <a:lnTo>
                    <a:pt x="0" y="3"/>
                  </a:lnTo>
                  <a:lnTo>
                    <a:pt x="0" y="3"/>
                  </a:lnTo>
                  <a:close/>
                </a:path>
              </a:pathLst>
            </a:custGeom>
            <a:solidFill>
              <a:srgbClr val="FCEF00"/>
            </a:solidFill>
            <a:ln w="9525">
              <a:noFill/>
              <a:round/>
              <a:headEnd/>
              <a:tailEnd/>
            </a:ln>
          </p:spPr>
          <p:txBody>
            <a:bodyPr/>
            <a:lstStyle/>
            <a:p>
              <a:endParaRPr lang="en-US"/>
            </a:p>
          </p:txBody>
        </p:sp>
        <p:sp>
          <p:nvSpPr>
            <p:cNvPr id="12338" name="Freeform 50"/>
            <p:cNvSpPr>
              <a:spLocks/>
            </p:cNvSpPr>
            <p:nvPr/>
          </p:nvSpPr>
          <p:spPr bwMode="auto">
            <a:xfrm>
              <a:off x="3156" y="1261"/>
              <a:ext cx="40" cy="30"/>
            </a:xfrm>
            <a:custGeom>
              <a:avLst/>
              <a:gdLst/>
              <a:ahLst/>
              <a:cxnLst>
                <a:cxn ang="0">
                  <a:pos x="2" y="23"/>
                </a:cxn>
                <a:cxn ang="0">
                  <a:pos x="24" y="30"/>
                </a:cxn>
                <a:cxn ang="0">
                  <a:pos x="26" y="28"/>
                </a:cxn>
                <a:cxn ang="0">
                  <a:pos x="30" y="26"/>
                </a:cxn>
                <a:cxn ang="0">
                  <a:pos x="32" y="25"/>
                </a:cxn>
                <a:cxn ang="0">
                  <a:pos x="34" y="23"/>
                </a:cxn>
                <a:cxn ang="0">
                  <a:pos x="36" y="21"/>
                </a:cxn>
                <a:cxn ang="0">
                  <a:pos x="38" y="17"/>
                </a:cxn>
                <a:cxn ang="0">
                  <a:pos x="38" y="15"/>
                </a:cxn>
                <a:cxn ang="0">
                  <a:pos x="40" y="12"/>
                </a:cxn>
                <a:cxn ang="0">
                  <a:pos x="40" y="10"/>
                </a:cxn>
                <a:cxn ang="0">
                  <a:pos x="40" y="10"/>
                </a:cxn>
                <a:cxn ang="0">
                  <a:pos x="40" y="8"/>
                </a:cxn>
                <a:cxn ang="0">
                  <a:pos x="40" y="6"/>
                </a:cxn>
                <a:cxn ang="0">
                  <a:pos x="40" y="4"/>
                </a:cxn>
                <a:cxn ang="0">
                  <a:pos x="40" y="4"/>
                </a:cxn>
                <a:cxn ang="0">
                  <a:pos x="40" y="2"/>
                </a:cxn>
                <a:cxn ang="0">
                  <a:pos x="40" y="0"/>
                </a:cxn>
                <a:cxn ang="0">
                  <a:pos x="36" y="0"/>
                </a:cxn>
                <a:cxn ang="0">
                  <a:pos x="32" y="0"/>
                </a:cxn>
                <a:cxn ang="0">
                  <a:pos x="28" y="0"/>
                </a:cxn>
                <a:cxn ang="0">
                  <a:pos x="24" y="0"/>
                </a:cxn>
                <a:cxn ang="0">
                  <a:pos x="20" y="2"/>
                </a:cxn>
                <a:cxn ang="0">
                  <a:pos x="16" y="4"/>
                </a:cxn>
                <a:cxn ang="0">
                  <a:pos x="12" y="6"/>
                </a:cxn>
                <a:cxn ang="0">
                  <a:pos x="8" y="8"/>
                </a:cxn>
                <a:cxn ang="0">
                  <a:pos x="8" y="10"/>
                </a:cxn>
                <a:cxn ang="0">
                  <a:pos x="6" y="12"/>
                </a:cxn>
                <a:cxn ang="0">
                  <a:pos x="4" y="13"/>
                </a:cxn>
                <a:cxn ang="0">
                  <a:pos x="4" y="15"/>
                </a:cxn>
                <a:cxn ang="0">
                  <a:pos x="2" y="17"/>
                </a:cxn>
                <a:cxn ang="0">
                  <a:pos x="2" y="19"/>
                </a:cxn>
                <a:cxn ang="0">
                  <a:pos x="2" y="19"/>
                </a:cxn>
                <a:cxn ang="0">
                  <a:pos x="0" y="21"/>
                </a:cxn>
                <a:cxn ang="0">
                  <a:pos x="0" y="23"/>
                </a:cxn>
                <a:cxn ang="0">
                  <a:pos x="2" y="23"/>
                </a:cxn>
                <a:cxn ang="0">
                  <a:pos x="2" y="23"/>
                </a:cxn>
                <a:cxn ang="0">
                  <a:pos x="2" y="23"/>
                </a:cxn>
              </a:cxnLst>
              <a:rect l="0" t="0" r="r" b="b"/>
              <a:pathLst>
                <a:path w="40" h="30">
                  <a:moveTo>
                    <a:pt x="2" y="23"/>
                  </a:moveTo>
                  <a:lnTo>
                    <a:pt x="24" y="30"/>
                  </a:lnTo>
                  <a:lnTo>
                    <a:pt x="26" y="28"/>
                  </a:lnTo>
                  <a:lnTo>
                    <a:pt x="30" y="26"/>
                  </a:lnTo>
                  <a:lnTo>
                    <a:pt x="32" y="25"/>
                  </a:lnTo>
                  <a:lnTo>
                    <a:pt x="34" y="23"/>
                  </a:lnTo>
                  <a:lnTo>
                    <a:pt x="36" y="21"/>
                  </a:lnTo>
                  <a:lnTo>
                    <a:pt x="38" y="17"/>
                  </a:lnTo>
                  <a:lnTo>
                    <a:pt x="38" y="15"/>
                  </a:lnTo>
                  <a:lnTo>
                    <a:pt x="40" y="12"/>
                  </a:lnTo>
                  <a:lnTo>
                    <a:pt x="40" y="10"/>
                  </a:lnTo>
                  <a:lnTo>
                    <a:pt x="40" y="10"/>
                  </a:lnTo>
                  <a:lnTo>
                    <a:pt x="40" y="8"/>
                  </a:lnTo>
                  <a:lnTo>
                    <a:pt x="40" y="6"/>
                  </a:lnTo>
                  <a:lnTo>
                    <a:pt x="40" y="4"/>
                  </a:lnTo>
                  <a:lnTo>
                    <a:pt x="40" y="4"/>
                  </a:lnTo>
                  <a:lnTo>
                    <a:pt x="40" y="2"/>
                  </a:lnTo>
                  <a:lnTo>
                    <a:pt x="40" y="0"/>
                  </a:lnTo>
                  <a:lnTo>
                    <a:pt x="36" y="0"/>
                  </a:lnTo>
                  <a:lnTo>
                    <a:pt x="32" y="0"/>
                  </a:lnTo>
                  <a:lnTo>
                    <a:pt x="28" y="0"/>
                  </a:lnTo>
                  <a:lnTo>
                    <a:pt x="24" y="0"/>
                  </a:lnTo>
                  <a:lnTo>
                    <a:pt x="20" y="2"/>
                  </a:lnTo>
                  <a:lnTo>
                    <a:pt x="16" y="4"/>
                  </a:lnTo>
                  <a:lnTo>
                    <a:pt x="12" y="6"/>
                  </a:lnTo>
                  <a:lnTo>
                    <a:pt x="8" y="8"/>
                  </a:lnTo>
                  <a:lnTo>
                    <a:pt x="8" y="10"/>
                  </a:lnTo>
                  <a:lnTo>
                    <a:pt x="6" y="12"/>
                  </a:lnTo>
                  <a:lnTo>
                    <a:pt x="4" y="13"/>
                  </a:lnTo>
                  <a:lnTo>
                    <a:pt x="4" y="15"/>
                  </a:lnTo>
                  <a:lnTo>
                    <a:pt x="2" y="17"/>
                  </a:lnTo>
                  <a:lnTo>
                    <a:pt x="2" y="19"/>
                  </a:lnTo>
                  <a:lnTo>
                    <a:pt x="2" y="19"/>
                  </a:lnTo>
                  <a:lnTo>
                    <a:pt x="0" y="21"/>
                  </a:lnTo>
                  <a:lnTo>
                    <a:pt x="0" y="23"/>
                  </a:lnTo>
                  <a:lnTo>
                    <a:pt x="2" y="23"/>
                  </a:lnTo>
                  <a:lnTo>
                    <a:pt x="2" y="23"/>
                  </a:lnTo>
                  <a:lnTo>
                    <a:pt x="2" y="23"/>
                  </a:lnTo>
                  <a:close/>
                </a:path>
              </a:pathLst>
            </a:custGeom>
            <a:solidFill>
              <a:srgbClr val="FCEF00"/>
            </a:solidFill>
            <a:ln w="9525">
              <a:noFill/>
              <a:round/>
              <a:headEnd/>
              <a:tailEnd/>
            </a:ln>
          </p:spPr>
          <p:txBody>
            <a:bodyPr/>
            <a:lstStyle/>
            <a:p>
              <a:endParaRPr lang="en-US"/>
            </a:p>
          </p:txBody>
        </p:sp>
        <p:sp>
          <p:nvSpPr>
            <p:cNvPr id="12339" name="Freeform 51"/>
            <p:cNvSpPr>
              <a:spLocks/>
            </p:cNvSpPr>
            <p:nvPr/>
          </p:nvSpPr>
          <p:spPr bwMode="auto">
            <a:xfrm>
              <a:off x="3249" y="1452"/>
              <a:ext cx="60" cy="32"/>
            </a:xfrm>
            <a:custGeom>
              <a:avLst/>
              <a:gdLst/>
              <a:ahLst/>
              <a:cxnLst>
                <a:cxn ang="0">
                  <a:pos x="2" y="8"/>
                </a:cxn>
                <a:cxn ang="0">
                  <a:pos x="6" y="11"/>
                </a:cxn>
                <a:cxn ang="0">
                  <a:pos x="10" y="15"/>
                </a:cxn>
                <a:cxn ang="0">
                  <a:pos x="16" y="19"/>
                </a:cxn>
                <a:cxn ang="0">
                  <a:pos x="20" y="22"/>
                </a:cxn>
                <a:cxn ang="0">
                  <a:pos x="26" y="26"/>
                </a:cxn>
                <a:cxn ang="0">
                  <a:pos x="32" y="30"/>
                </a:cxn>
                <a:cxn ang="0">
                  <a:pos x="38" y="32"/>
                </a:cxn>
                <a:cxn ang="0">
                  <a:pos x="44" y="32"/>
                </a:cxn>
                <a:cxn ang="0">
                  <a:pos x="46" y="32"/>
                </a:cxn>
                <a:cxn ang="0">
                  <a:pos x="48" y="32"/>
                </a:cxn>
                <a:cxn ang="0">
                  <a:pos x="50" y="32"/>
                </a:cxn>
                <a:cxn ang="0">
                  <a:pos x="52" y="32"/>
                </a:cxn>
                <a:cxn ang="0">
                  <a:pos x="54" y="30"/>
                </a:cxn>
                <a:cxn ang="0">
                  <a:pos x="56" y="30"/>
                </a:cxn>
                <a:cxn ang="0">
                  <a:pos x="58" y="30"/>
                </a:cxn>
                <a:cxn ang="0">
                  <a:pos x="60" y="28"/>
                </a:cxn>
                <a:cxn ang="0">
                  <a:pos x="58" y="24"/>
                </a:cxn>
                <a:cxn ang="0">
                  <a:pos x="56" y="21"/>
                </a:cxn>
                <a:cxn ang="0">
                  <a:pos x="54" y="17"/>
                </a:cxn>
                <a:cxn ang="0">
                  <a:pos x="52" y="13"/>
                </a:cxn>
                <a:cxn ang="0">
                  <a:pos x="48" y="11"/>
                </a:cxn>
                <a:cxn ang="0">
                  <a:pos x="46" y="8"/>
                </a:cxn>
                <a:cxn ang="0">
                  <a:pos x="42" y="6"/>
                </a:cxn>
                <a:cxn ang="0">
                  <a:pos x="38" y="4"/>
                </a:cxn>
                <a:cxn ang="0">
                  <a:pos x="34" y="2"/>
                </a:cxn>
                <a:cxn ang="0">
                  <a:pos x="30" y="0"/>
                </a:cxn>
                <a:cxn ang="0">
                  <a:pos x="24" y="0"/>
                </a:cxn>
                <a:cxn ang="0">
                  <a:pos x="20" y="0"/>
                </a:cxn>
                <a:cxn ang="0">
                  <a:pos x="14" y="0"/>
                </a:cxn>
                <a:cxn ang="0">
                  <a:pos x="10" y="2"/>
                </a:cxn>
                <a:cxn ang="0">
                  <a:pos x="4" y="4"/>
                </a:cxn>
                <a:cxn ang="0">
                  <a:pos x="0" y="6"/>
                </a:cxn>
                <a:cxn ang="0">
                  <a:pos x="0" y="6"/>
                </a:cxn>
                <a:cxn ang="0">
                  <a:pos x="0" y="8"/>
                </a:cxn>
                <a:cxn ang="0">
                  <a:pos x="2" y="8"/>
                </a:cxn>
                <a:cxn ang="0">
                  <a:pos x="2" y="8"/>
                </a:cxn>
              </a:cxnLst>
              <a:rect l="0" t="0" r="r" b="b"/>
              <a:pathLst>
                <a:path w="60" h="32">
                  <a:moveTo>
                    <a:pt x="2" y="8"/>
                  </a:moveTo>
                  <a:lnTo>
                    <a:pt x="6" y="11"/>
                  </a:lnTo>
                  <a:lnTo>
                    <a:pt x="10" y="15"/>
                  </a:lnTo>
                  <a:lnTo>
                    <a:pt x="16" y="19"/>
                  </a:lnTo>
                  <a:lnTo>
                    <a:pt x="20" y="22"/>
                  </a:lnTo>
                  <a:lnTo>
                    <a:pt x="26" y="26"/>
                  </a:lnTo>
                  <a:lnTo>
                    <a:pt x="32" y="30"/>
                  </a:lnTo>
                  <a:lnTo>
                    <a:pt x="38" y="32"/>
                  </a:lnTo>
                  <a:lnTo>
                    <a:pt x="44" y="32"/>
                  </a:lnTo>
                  <a:lnTo>
                    <a:pt x="46" y="32"/>
                  </a:lnTo>
                  <a:lnTo>
                    <a:pt x="48" y="32"/>
                  </a:lnTo>
                  <a:lnTo>
                    <a:pt x="50" y="32"/>
                  </a:lnTo>
                  <a:lnTo>
                    <a:pt x="52" y="32"/>
                  </a:lnTo>
                  <a:lnTo>
                    <a:pt x="54" y="30"/>
                  </a:lnTo>
                  <a:lnTo>
                    <a:pt x="56" y="30"/>
                  </a:lnTo>
                  <a:lnTo>
                    <a:pt x="58" y="30"/>
                  </a:lnTo>
                  <a:lnTo>
                    <a:pt x="60" y="28"/>
                  </a:lnTo>
                  <a:lnTo>
                    <a:pt x="58" y="24"/>
                  </a:lnTo>
                  <a:lnTo>
                    <a:pt x="56" y="21"/>
                  </a:lnTo>
                  <a:lnTo>
                    <a:pt x="54" y="17"/>
                  </a:lnTo>
                  <a:lnTo>
                    <a:pt x="52" y="13"/>
                  </a:lnTo>
                  <a:lnTo>
                    <a:pt x="48" y="11"/>
                  </a:lnTo>
                  <a:lnTo>
                    <a:pt x="46" y="8"/>
                  </a:lnTo>
                  <a:lnTo>
                    <a:pt x="42" y="6"/>
                  </a:lnTo>
                  <a:lnTo>
                    <a:pt x="38" y="4"/>
                  </a:lnTo>
                  <a:lnTo>
                    <a:pt x="34" y="2"/>
                  </a:lnTo>
                  <a:lnTo>
                    <a:pt x="30" y="0"/>
                  </a:lnTo>
                  <a:lnTo>
                    <a:pt x="24" y="0"/>
                  </a:lnTo>
                  <a:lnTo>
                    <a:pt x="20" y="0"/>
                  </a:lnTo>
                  <a:lnTo>
                    <a:pt x="14" y="0"/>
                  </a:lnTo>
                  <a:lnTo>
                    <a:pt x="10" y="2"/>
                  </a:lnTo>
                  <a:lnTo>
                    <a:pt x="4" y="4"/>
                  </a:lnTo>
                  <a:lnTo>
                    <a:pt x="0" y="6"/>
                  </a:lnTo>
                  <a:lnTo>
                    <a:pt x="0" y="6"/>
                  </a:lnTo>
                  <a:lnTo>
                    <a:pt x="0" y="8"/>
                  </a:lnTo>
                  <a:lnTo>
                    <a:pt x="2" y="8"/>
                  </a:lnTo>
                  <a:lnTo>
                    <a:pt x="2" y="8"/>
                  </a:lnTo>
                  <a:close/>
                </a:path>
              </a:pathLst>
            </a:custGeom>
            <a:solidFill>
              <a:srgbClr val="FCEF00"/>
            </a:solidFill>
            <a:ln w="9525">
              <a:noFill/>
              <a:round/>
              <a:headEnd/>
              <a:tailEnd/>
            </a:ln>
          </p:spPr>
          <p:txBody>
            <a:bodyPr/>
            <a:lstStyle/>
            <a:p>
              <a:endParaRPr lang="en-US"/>
            </a:p>
          </p:txBody>
        </p:sp>
        <p:sp>
          <p:nvSpPr>
            <p:cNvPr id="12340" name="Freeform 52"/>
            <p:cNvSpPr>
              <a:spLocks/>
            </p:cNvSpPr>
            <p:nvPr/>
          </p:nvSpPr>
          <p:spPr bwMode="auto">
            <a:xfrm>
              <a:off x="3305" y="1448"/>
              <a:ext cx="59" cy="26"/>
            </a:xfrm>
            <a:custGeom>
              <a:avLst/>
              <a:gdLst/>
              <a:ahLst/>
              <a:cxnLst>
                <a:cxn ang="0">
                  <a:pos x="0" y="10"/>
                </a:cxn>
                <a:cxn ang="0">
                  <a:pos x="6" y="17"/>
                </a:cxn>
                <a:cxn ang="0">
                  <a:pos x="17" y="25"/>
                </a:cxn>
                <a:cxn ang="0">
                  <a:pos x="21" y="26"/>
                </a:cxn>
                <a:cxn ang="0">
                  <a:pos x="27" y="26"/>
                </a:cxn>
                <a:cxn ang="0">
                  <a:pos x="33" y="26"/>
                </a:cxn>
                <a:cxn ang="0">
                  <a:pos x="39" y="26"/>
                </a:cxn>
                <a:cxn ang="0">
                  <a:pos x="43" y="25"/>
                </a:cxn>
                <a:cxn ang="0">
                  <a:pos x="49" y="23"/>
                </a:cxn>
                <a:cxn ang="0">
                  <a:pos x="53" y="19"/>
                </a:cxn>
                <a:cxn ang="0">
                  <a:pos x="59" y="15"/>
                </a:cxn>
                <a:cxn ang="0">
                  <a:pos x="53" y="12"/>
                </a:cxn>
                <a:cxn ang="0">
                  <a:pos x="49" y="8"/>
                </a:cxn>
                <a:cxn ang="0">
                  <a:pos x="43" y="4"/>
                </a:cxn>
                <a:cxn ang="0">
                  <a:pos x="39" y="2"/>
                </a:cxn>
                <a:cxn ang="0">
                  <a:pos x="33" y="0"/>
                </a:cxn>
                <a:cxn ang="0">
                  <a:pos x="27" y="0"/>
                </a:cxn>
                <a:cxn ang="0">
                  <a:pos x="19" y="0"/>
                </a:cxn>
                <a:cxn ang="0">
                  <a:pos x="13" y="0"/>
                </a:cxn>
                <a:cxn ang="0">
                  <a:pos x="12" y="0"/>
                </a:cxn>
                <a:cxn ang="0">
                  <a:pos x="10" y="0"/>
                </a:cxn>
                <a:cxn ang="0">
                  <a:pos x="10" y="2"/>
                </a:cxn>
                <a:cxn ang="0">
                  <a:pos x="8" y="2"/>
                </a:cxn>
                <a:cxn ang="0">
                  <a:pos x="6" y="2"/>
                </a:cxn>
                <a:cxn ang="0">
                  <a:pos x="6" y="4"/>
                </a:cxn>
                <a:cxn ang="0">
                  <a:pos x="4" y="4"/>
                </a:cxn>
                <a:cxn ang="0">
                  <a:pos x="4" y="4"/>
                </a:cxn>
                <a:cxn ang="0">
                  <a:pos x="0" y="8"/>
                </a:cxn>
                <a:cxn ang="0">
                  <a:pos x="0" y="10"/>
                </a:cxn>
                <a:cxn ang="0">
                  <a:pos x="0" y="10"/>
                </a:cxn>
                <a:cxn ang="0">
                  <a:pos x="0" y="10"/>
                </a:cxn>
                <a:cxn ang="0">
                  <a:pos x="0" y="10"/>
                </a:cxn>
              </a:cxnLst>
              <a:rect l="0" t="0" r="r" b="b"/>
              <a:pathLst>
                <a:path w="59" h="26">
                  <a:moveTo>
                    <a:pt x="0" y="10"/>
                  </a:moveTo>
                  <a:lnTo>
                    <a:pt x="6" y="17"/>
                  </a:lnTo>
                  <a:lnTo>
                    <a:pt x="17" y="25"/>
                  </a:lnTo>
                  <a:lnTo>
                    <a:pt x="21" y="26"/>
                  </a:lnTo>
                  <a:lnTo>
                    <a:pt x="27" y="26"/>
                  </a:lnTo>
                  <a:lnTo>
                    <a:pt x="33" y="26"/>
                  </a:lnTo>
                  <a:lnTo>
                    <a:pt x="39" y="26"/>
                  </a:lnTo>
                  <a:lnTo>
                    <a:pt x="43" y="25"/>
                  </a:lnTo>
                  <a:lnTo>
                    <a:pt x="49" y="23"/>
                  </a:lnTo>
                  <a:lnTo>
                    <a:pt x="53" y="19"/>
                  </a:lnTo>
                  <a:lnTo>
                    <a:pt x="59" y="15"/>
                  </a:lnTo>
                  <a:lnTo>
                    <a:pt x="53" y="12"/>
                  </a:lnTo>
                  <a:lnTo>
                    <a:pt x="49" y="8"/>
                  </a:lnTo>
                  <a:lnTo>
                    <a:pt x="43" y="4"/>
                  </a:lnTo>
                  <a:lnTo>
                    <a:pt x="39" y="2"/>
                  </a:lnTo>
                  <a:lnTo>
                    <a:pt x="33" y="0"/>
                  </a:lnTo>
                  <a:lnTo>
                    <a:pt x="27" y="0"/>
                  </a:lnTo>
                  <a:lnTo>
                    <a:pt x="19" y="0"/>
                  </a:lnTo>
                  <a:lnTo>
                    <a:pt x="13" y="0"/>
                  </a:lnTo>
                  <a:lnTo>
                    <a:pt x="12" y="0"/>
                  </a:lnTo>
                  <a:lnTo>
                    <a:pt x="10" y="0"/>
                  </a:lnTo>
                  <a:lnTo>
                    <a:pt x="10" y="2"/>
                  </a:lnTo>
                  <a:lnTo>
                    <a:pt x="8" y="2"/>
                  </a:lnTo>
                  <a:lnTo>
                    <a:pt x="6" y="2"/>
                  </a:lnTo>
                  <a:lnTo>
                    <a:pt x="6" y="4"/>
                  </a:lnTo>
                  <a:lnTo>
                    <a:pt x="4" y="4"/>
                  </a:lnTo>
                  <a:lnTo>
                    <a:pt x="4" y="4"/>
                  </a:lnTo>
                  <a:lnTo>
                    <a:pt x="0" y="8"/>
                  </a:lnTo>
                  <a:lnTo>
                    <a:pt x="0" y="10"/>
                  </a:lnTo>
                  <a:lnTo>
                    <a:pt x="0" y="10"/>
                  </a:lnTo>
                  <a:lnTo>
                    <a:pt x="0" y="10"/>
                  </a:lnTo>
                  <a:lnTo>
                    <a:pt x="0" y="10"/>
                  </a:lnTo>
                  <a:close/>
                </a:path>
              </a:pathLst>
            </a:custGeom>
            <a:solidFill>
              <a:srgbClr val="FCEF00"/>
            </a:solidFill>
            <a:ln w="9525">
              <a:noFill/>
              <a:round/>
              <a:headEnd/>
              <a:tailEnd/>
            </a:ln>
          </p:spPr>
          <p:txBody>
            <a:bodyPr/>
            <a:lstStyle/>
            <a:p>
              <a:endParaRPr lang="en-US"/>
            </a:p>
          </p:txBody>
        </p:sp>
        <p:sp>
          <p:nvSpPr>
            <p:cNvPr id="12341" name="Freeform 53"/>
            <p:cNvSpPr>
              <a:spLocks/>
            </p:cNvSpPr>
            <p:nvPr/>
          </p:nvSpPr>
          <p:spPr bwMode="auto">
            <a:xfrm>
              <a:off x="3350" y="1432"/>
              <a:ext cx="60" cy="26"/>
            </a:xfrm>
            <a:custGeom>
              <a:avLst/>
              <a:gdLst/>
              <a:ahLst/>
              <a:cxnLst>
                <a:cxn ang="0">
                  <a:pos x="0" y="13"/>
                </a:cxn>
                <a:cxn ang="0">
                  <a:pos x="0" y="15"/>
                </a:cxn>
                <a:cxn ang="0">
                  <a:pos x="0" y="15"/>
                </a:cxn>
                <a:cxn ang="0">
                  <a:pos x="0" y="15"/>
                </a:cxn>
                <a:cxn ang="0">
                  <a:pos x="2" y="15"/>
                </a:cxn>
                <a:cxn ang="0">
                  <a:pos x="2" y="15"/>
                </a:cxn>
                <a:cxn ang="0">
                  <a:pos x="2" y="16"/>
                </a:cxn>
                <a:cxn ang="0">
                  <a:pos x="2" y="16"/>
                </a:cxn>
                <a:cxn ang="0">
                  <a:pos x="2" y="16"/>
                </a:cxn>
                <a:cxn ang="0">
                  <a:pos x="10" y="20"/>
                </a:cxn>
                <a:cxn ang="0">
                  <a:pos x="16" y="24"/>
                </a:cxn>
                <a:cxn ang="0">
                  <a:pos x="24" y="26"/>
                </a:cxn>
                <a:cxn ang="0">
                  <a:pos x="30" y="26"/>
                </a:cxn>
                <a:cxn ang="0">
                  <a:pos x="38" y="26"/>
                </a:cxn>
                <a:cxn ang="0">
                  <a:pos x="46" y="26"/>
                </a:cxn>
                <a:cxn ang="0">
                  <a:pos x="54" y="22"/>
                </a:cxn>
                <a:cxn ang="0">
                  <a:pos x="60" y="18"/>
                </a:cxn>
                <a:cxn ang="0">
                  <a:pos x="48" y="5"/>
                </a:cxn>
                <a:cxn ang="0">
                  <a:pos x="44" y="3"/>
                </a:cxn>
                <a:cxn ang="0">
                  <a:pos x="38" y="2"/>
                </a:cxn>
                <a:cxn ang="0">
                  <a:pos x="34" y="0"/>
                </a:cxn>
                <a:cxn ang="0">
                  <a:pos x="28" y="0"/>
                </a:cxn>
                <a:cxn ang="0">
                  <a:pos x="22" y="0"/>
                </a:cxn>
                <a:cxn ang="0">
                  <a:pos x="16" y="2"/>
                </a:cxn>
                <a:cxn ang="0">
                  <a:pos x="10" y="3"/>
                </a:cxn>
                <a:cxn ang="0">
                  <a:pos x="6" y="5"/>
                </a:cxn>
                <a:cxn ang="0">
                  <a:pos x="4" y="7"/>
                </a:cxn>
                <a:cxn ang="0">
                  <a:pos x="2" y="7"/>
                </a:cxn>
                <a:cxn ang="0">
                  <a:pos x="2" y="9"/>
                </a:cxn>
                <a:cxn ang="0">
                  <a:pos x="0" y="9"/>
                </a:cxn>
                <a:cxn ang="0">
                  <a:pos x="0" y="9"/>
                </a:cxn>
                <a:cxn ang="0">
                  <a:pos x="0" y="11"/>
                </a:cxn>
                <a:cxn ang="0">
                  <a:pos x="0" y="11"/>
                </a:cxn>
                <a:cxn ang="0">
                  <a:pos x="0" y="13"/>
                </a:cxn>
                <a:cxn ang="0">
                  <a:pos x="0" y="13"/>
                </a:cxn>
                <a:cxn ang="0">
                  <a:pos x="0" y="13"/>
                </a:cxn>
                <a:cxn ang="0">
                  <a:pos x="0" y="13"/>
                </a:cxn>
                <a:cxn ang="0">
                  <a:pos x="0" y="13"/>
                </a:cxn>
              </a:cxnLst>
              <a:rect l="0" t="0" r="r" b="b"/>
              <a:pathLst>
                <a:path w="60" h="26">
                  <a:moveTo>
                    <a:pt x="0" y="13"/>
                  </a:moveTo>
                  <a:lnTo>
                    <a:pt x="0" y="15"/>
                  </a:lnTo>
                  <a:lnTo>
                    <a:pt x="0" y="15"/>
                  </a:lnTo>
                  <a:lnTo>
                    <a:pt x="0" y="15"/>
                  </a:lnTo>
                  <a:lnTo>
                    <a:pt x="2" y="15"/>
                  </a:lnTo>
                  <a:lnTo>
                    <a:pt x="2" y="15"/>
                  </a:lnTo>
                  <a:lnTo>
                    <a:pt x="2" y="16"/>
                  </a:lnTo>
                  <a:lnTo>
                    <a:pt x="2" y="16"/>
                  </a:lnTo>
                  <a:lnTo>
                    <a:pt x="2" y="16"/>
                  </a:lnTo>
                  <a:lnTo>
                    <a:pt x="10" y="20"/>
                  </a:lnTo>
                  <a:lnTo>
                    <a:pt x="16" y="24"/>
                  </a:lnTo>
                  <a:lnTo>
                    <a:pt x="24" y="26"/>
                  </a:lnTo>
                  <a:lnTo>
                    <a:pt x="30" y="26"/>
                  </a:lnTo>
                  <a:lnTo>
                    <a:pt x="38" y="26"/>
                  </a:lnTo>
                  <a:lnTo>
                    <a:pt x="46" y="26"/>
                  </a:lnTo>
                  <a:lnTo>
                    <a:pt x="54" y="22"/>
                  </a:lnTo>
                  <a:lnTo>
                    <a:pt x="60" y="18"/>
                  </a:lnTo>
                  <a:lnTo>
                    <a:pt x="48" y="5"/>
                  </a:lnTo>
                  <a:lnTo>
                    <a:pt x="44" y="3"/>
                  </a:lnTo>
                  <a:lnTo>
                    <a:pt x="38" y="2"/>
                  </a:lnTo>
                  <a:lnTo>
                    <a:pt x="34" y="0"/>
                  </a:lnTo>
                  <a:lnTo>
                    <a:pt x="28" y="0"/>
                  </a:lnTo>
                  <a:lnTo>
                    <a:pt x="22" y="0"/>
                  </a:lnTo>
                  <a:lnTo>
                    <a:pt x="16" y="2"/>
                  </a:lnTo>
                  <a:lnTo>
                    <a:pt x="10" y="3"/>
                  </a:lnTo>
                  <a:lnTo>
                    <a:pt x="6" y="5"/>
                  </a:lnTo>
                  <a:lnTo>
                    <a:pt x="4" y="7"/>
                  </a:lnTo>
                  <a:lnTo>
                    <a:pt x="2" y="7"/>
                  </a:lnTo>
                  <a:lnTo>
                    <a:pt x="2" y="9"/>
                  </a:lnTo>
                  <a:lnTo>
                    <a:pt x="0" y="9"/>
                  </a:lnTo>
                  <a:lnTo>
                    <a:pt x="0" y="9"/>
                  </a:lnTo>
                  <a:lnTo>
                    <a:pt x="0" y="11"/>
                  </a:lnTo>
                  <a:lnTo>
                    <a:pt x="0" y="11"/>
                  </a:lnTo>
                  <a:lnTo>
                    <a:pt x="0" y="13"/>
                  </a:lnTo>
                  <a:lnTo>
                    <a:pt x="0" y="13"/>
                  </a:lnTo>
                  <a:lnTo>
                    <a:pt x="0" y="13"/>
                  </a:lnTo>
                  <a:lnTo>
                    <a:pt x="0" y="13"/>
                  </a:lnTo>
                  <a:lnTo>
                    <a:pt x="0" y="13"/>
                  </a:lnTo>
                  <a:close/>
                </a:path>
              </a:pathLst>
            </a:custGeom>
            <a:solidFill>
              <a:srgbClr val="FCEF00"/>
            </a:solidFill>
            <a:ln w="9525">
              <a:noFill/>
              <a:round/>
              <a:headEnd/>
              <a:tailEnd/>
            </a:ln>
          </p:spPr>
          <p:txBody>
            <a:bodyPr/>
            <a:lstStyle/>
            <a:p>
              <a:endParaRPr lang="en-US"/>
            </a:p>
          </p:txBody>
        </p:sp>
        <p:sp>
          <p:nvSpPr>
            <p:cNvPr id="12342" name="Freeform 54"/>
            <p:cNvSpPr>
              <a:spLocks/>
            </p:cNvSpPr>
            <p:nvPr/>
          </p:nvSpPr>
          <p:spPr bwMode="auto">
            <a:xfrm>
              <a:off x="3398" y="1413"/>
              <a:ext cx="63" cy="26"/>
            </a:xfrm>
            <a:custGeom>
              <a:avLst/>
              <a:gdLst/>
              <a:ahLst/>
              <a:cxnLst>
                <a:cxn ang="0">
                  <a:pos x="2" y="17"/>
                </a:cxn>
                <a:cxn ang="0">
                  <a:pos x="6" y="21"/>
                </a:cxn>
                <a:cxn ang="0">
                  <a:pos x="12" y="22"/>
                </a:cxn>
                <a:cxn ang="0">
                  <a:pos x="16" y="24"/>
                </a:cxn>
                <a:cxn ang="0">
                  <a:pos x="21" y="26"/>
                </a:cxn>
                <a:cxn ang="0">
                  <a:pos x="27" y="26"/>
                </a:cxn>
                <a:cxn ang="0">
                  <a:pos x="35" y="26"/>
                </a:cxn>
                <a:cxn ang="0">
                  <a:pos x="41" y="26"/>
                </a:cxn>
                <a:cxn ang="0">
                  <a:pos x="47" y="26"/>
                </a:cxn>
                <a:cxn ang="0">
                  <a:pos x="51" y="24"/>
                </a:cxn>
                <a:cxn ang="0">
                  <a:pos x="53" y="22"/>
                </a:cxn>
                <a:cxn ang="0">
                  <a:pos x="55" y="21"/>
                </a:cxn>
                <a:cxn ang="0">
                  <a:pos x="59" y="19"/>
                </a:cxn>
                <a:cxn ang="0">
                  <a:pos x="61" y="17"/>
                </a:cxn>
                <a:cxn ang="0">
                  <a:pos x="63" y="13"/>
                </a:cxn>
                <a:cxn ang="0">
                  <a:pos x="63" y="11"/>
                </a:cxn>
                <a:cxn ang="0">
                  <a:pos x="63" y="10"/>
                </a:cxn>
                <a:cxn ang="0">
                  <a:pos x="59" y="6"/>
                </a:cxn>
                <a:cxn ang="0">
                  <a:pos x="55" y="4"/>
                </a:cxn>
                <a:cxn ang="0">
                  <a:pos x="51" y="2"/>
                </a:cxn>
                <a:cxn ang="0">
                  <a:pos x="47" y="0"/>
                </a:cxn>
                <a:cxn ang="0">
                  <a:pos x="41" y="0"/>
                </a:cxn>
                <a:cxn ang="0">
                  <a:pos x="37" y="0"/>
                </a:cxn>
                <a:cxn ang="0">
                  <a:pos x="31" y="0"/>
                </a:cxn>
                <a:cxn ang="0">
                  <a:pos x="25" y="0"/>
                </a:cxn>
                <a:cxn ang="0">
                  <a:pos x="21" y="0"/>
                </a:cxn>
                <a:cxn ang="0">
                  <a:pos x="17" y="2"/>
                </a:cxn>
                <a:cxn ang="0">
                  <a:pos x="14" y="4"/>
                </a:cxn>
                <a:cxn ang="0">
                  <a:pos x="10" y="6"/>
                </a:cxn>
                <a:cxn ang="0">
                  <a:pos x="8" y="8"/>
                </a:cxn>
                <a:cxn ang="0">
                  <a:pos x="4" y="11"/>
                </a:cxn>
                <a:cxn ang="0">
                  <a:pos x="2" y="13"/>
                </a:cxn>
                <a:cxn ang="0">
                  <a:pos x="0" y="15"/>
                </a:cxn>
                <a:cxn ang="0">
                  <a:pos x="0" y="17"/>
                </a:cxn>
                <a:cxn ang="0">
                  <a:pos x="0" y="17"/>
                </a:cxn>
                <a:cxn ang="0">
                  <a:pos x="0" y="17"/>
                </a:cxn>
                <a:cxn ang="0">
                  <a:pos x="2" y="17"/>
                </a:cxn>
              </a:cxnLst>
              <a:rect l="0" t="0" r="r" b="b"/>
              <a:pathLst>
                <a:path w="63" h="26">
                  <a:moveTo>
                    <a:pt x="2" y="17"/>
                  </a:moveTo>
                  <a:lnTo>
                    <a:pt x="6" y="21"/>
                  </a:lnTo>
                  <a:lnTo>
                    <a:pt x="12" y="22"/>
                  </a:lnTo>
                  <a:lnTo>
                    <a:pt x="16" y="24"/>
                  </a:lnTo>
                  <a:lnTo>
                    <a:pt x="21" y="26"/>
                  </a:lnTo>
                  <a:lnTo>
                    <a:pt x="27" y="26"/>
                  </a:lnTo>
                  <a:lnTo>
                    <a:pt x="35" y="26"/>
                  </a:lnTo>
                  <a:lnTo>
                    <a:pt x="41" y="26"/>
                  </a:lnTo>
                  <a:lnTo>
                    <a:pt x="47" y="26"/>
                  </a:lnTo>
                  <a:lnTo>
                    <a:pt x="51" y="24"/>
                  </a:lnTo>
                  <a:lnTo>
                    <a:pt x="53" y="22"/>
                  </a:lnTo>
                  <a:lnTo>
                    <a:pt x="55" y="21"/>
                  </a:lnTo>
                  <a:lnTo>
                    <a:pt x="59" y="19"/>
                  </a:lnTo>
                  <a:lnTo>
                    <a:pt x="61" y="17"/>
                  </a:lnTo>
                  <a:lnTo>
                    <a:pt x="63" y="13"/>
                  </a:lnTo>
                  <a:lnTo>
                    <a:pt x="63" y="11"/>
                  </a:lnTo>
                  <a:lnTo>
                    <a:pt x="63" y="10"/>
                  </a:lnTo>
                  <a:lnTo>
                    <a:pt x="59" y="6"/>
                  </a:lnTo>
                  <a:lnTo>
                    <a:pt x="55" y="4"/>
                  </a:lnTo>
                  <a:lnTo>
                    <a:pt x="51" y="2"/>
                  </a:lnTo>
                  <a:lnTo>
                    <a:pt x="47" y="0"/>
                  </a:lnTo>
                  <a:lnTo>
                    <a:pt x="41" y="0"/>
                  </a:lnTo>
                  <a:lnTo>
                    <a:pt x="37" y="0"/>
                  </a:lnTo>
                  <a:lnTo>
                    <a:pt x="31" y="0"/>
                  </a:lnTo>
                  <a:lnTo>
                    <a:pt x="25" y="0"/>
                  </a:lnTo>
                  <a:lnTo>
                    <a:pt x="21" y="0"/>
                  </a:lnTo>
                  <a:lnTo>
                    <a:pt x="17" y="2"/>
                  </a:lnTo>
                  <a:lnTo>
                    <a:pt x="14" y="4"/>
                  </a:lnTo>
                  <a:lnTo>
                    <a:pt x="10" y="6"/>
                  </a:lnTo>
                  <a:lnTo>
                    <a:pt x="8" y="8"/>
                  </a:lnTo>
                  <a:lnTo>
                    <a:pt x="4" y="11"/>
                  </a:lnTo>
                  <a:lnTo>
                    <a:pt x="2" y="13"/>
                  </a:lnTo>
                  <a:lnTo>
                    <a:pt x="0" y="15"/>
                  </a:lnTo>
                  <a:lnTo>
                    <a:pt x="0" y="17"/>
                  </a:lnTo>
                  <a:lnTo>
                    <a:pt x="0" y="17"/>
                  </a:lnTo>
                  <a:lnTo>
                    <a:pt x="0" y="17"/>
                  </a:lnTo>
                  <a:lnTo>
                    <a:pt x="2" y="17"/>
                  </a:lnTo>
                  <a:close/>
                </a:path>
              </a:pathLst>
            </a:custGeom>
            <a:solidFill>
              <a:srgbClr val="FCEF00"/>
            </a:solidFill>
            <a:ln w="9525">
              <a:noFill/>
              <a:round/>
              <a:headEnd/>
              <a:tailEnd/>
            </a:ln>
          </p:spPr>
          <p:txBody>
            <a:bodyPr/>
            <a:lstStyle/>
            <a:p>
              <a:endParaRPr lang="en-US"/>
            </a:p>
          </p:txBody>
        </p:sp>
        <p:sp>
          <p:nvSpPr>
            <p:cNvPr id="12343" name="Freeform 55"/>
            <p:cNvSpPr>
              <a:spLocks/>
            </p:cNvSpPr>
            <p:nvPr/>
          </p:nvSpPr>
          <p:spPr bwMode="auto">
            <a:xfrm>
              <a:off x="3451" y="1387"/>
              <a:ext cx="58" cy="24"/>
            </a:xfrm>
            <a:custGeom>
              <a:avLst/>
              <a:gdLst/>
              <a:ahLst/>
              <a:cxnLst>
                <a:cxn ang="0">
                  <a:pos x="0" y="19"/>
                </a:cxn>
                <a:cxn ang="0">
                  <a:pos x="6" y="21"/>
                </a:cxn>
                <a:cxn ang="0">
                  <a:pos x="14" y="23"/>
                </a:cxn>
                <a:cxn ang="0">
                  <a:pos x="20" y="24"/>
                </a:cxn>
                <a:cxn ang="0">
                  <a:pos x="26" y="24"/>
                </a:cxn>
                <a:cxn ang="0">
                  <a:pos x="34" y="23"/>
                </a:cxn>
                <a:cxn ang="0">
                  <a:pos x="40" y="23"/>
                </a:cxn>
                <a:cxn ang="0">
                  <a:pos x="48" y="19"/>
                </a:cxn>
                <a:cxn ang="0">
                  <a:pos x="54" y="17"/>
                </a:cxn>
                <a:cxn ang="0">
                  <a:pos x="54" y="15"/>
                </a:cxn>
                <a:cxn ang="0">
                  <a:pos x="56" y="15"/>
                </a:cxn>
                <a:cxn ang="0">
                  <a:pos x="56" y="15"/>
                </a:cxn>
                <a:cxn ang="0">
                  <a:pos x="56" y="15"/>
                </a:cxn>
                <a:cxn ang="0">
                  <a:pos x="56" y="13"/>
                </a:cxn>
                <a:cxn ang="0">
                  <a:pos x="56" y="13"/>
                </a:cxn>
                <a:cxn ang="0">
                  <a:pos x="58" y="13"/>
                </a:cxn>
                <a:cxn ang="0">
                  <a:pos x="58" y="13"/>
                </a:cxn>
                <a:cxn ang="0">
                  <a:pos x="58" y="11"/>
                </a:cxn>
                <a:cxn ang="0">
                  <a:pos x="56" y="10"/>
                </a:cxn>
                <a:cxn ang="0">
                  <a:pos x="56" y="8"/>
                </a:cxn>
                <a:cxn ang="0">
                  <a:pos x="54" y="8"/>
                </a:cxn>
                <a:cxn ang="0">
                  <a:pos x="52" y="6"/>
                </a:cxn>
                <a:cxn ang="0">
                  <a:pos x="50" y="6"/>
                </a:cxn>
                <a:cxn ang="0">
                  <a:pos x="50" y="4"/>
                </a:cxn>
                <a:cxn ang="0">
                  <a:pos x="48" y="2"/>
                </a:cxn>
                <a:cxn ang="0">
                  <a:pos x="42" y="0"/>
                </a:cxn>
                <a:cxn ang="0">
                  <a:pos x="36" y="0"/>
                </a:cxn>
                <a:cxn ang="0">
                  <a:pos x="30" y="0"/>
                </a:cxn>
                <a:cxn ang="0">
                  <a:pos x="24" y="0"/>
                </a:cxn>
                <a:cxn ang="0">
                  <a:pos x="18" y="4"/>
                </a:cxn>
                <a:cxn ang="0">
                  <a:pos x="12" y="6"/>
                </a:cxn>
                <a:cxn ang="0">
                  <a:pos x="6" y="10"/>
                </a:cxn>
                <a:cxn ang="0">
                  <a:pos x="2" y="15"/>
                </a:cxn>
                <a:cxn ang="0">
                  <a:pos x="0" y="15"/>
                </a:cxn>
                <a:cxn ang="0">
                  <a:pos x="0" y="15"/>
                </a:cxn>
                <a:cxn ang="0">
                  <a:pos x="0" y="15"/>
                </a:cxn>
                <a:cxn ang="0">
                  <a:pos x="0" y="15"/>
                </a:cxn>
                <a:cxn ang="0">
                  <a:pos x="0" y="17"/>
                </a:cxn>
                <a:cxn ang="0">
                  <a:pos x="0" y="17"/>
                </a:cxn>
                <a:cxn ang="0">
                  <a:pos x="0" y="17"/>
                </a:cxn>
                <a:cxn ang="0">
                  <a:pos x="0" y="17"/>
                </a:cxn>
                <a:cxn ang="0">
                  <a:pos x="0" y="17"/>
                </a:cxn>
                <a:cxn ang="0">
                  <a:pos x="0" y="19"/>
                </a:cxn>
              </a:cxnLst>
              <a:rect l="0" t="0" r="r" b="b"/>
              <a:pathLst>
                <a:path w="58" h="24">
                  <a:moveTo>
                    <a:pt x="0" y="19"/>
                  </a:moveTo>
                  <a:lnTo>
                    <a:pt x="6" y="21"/>
                  </a:lnTo>
                  <a:lnTo>
                    <a:pt x="14" y="23"/>
                  </a:lnTo>
                  <a:lnTo>
                    <a:pt x="20" y="24"/>
                  </a:lnTo>
                  <a:lnTo>
                    <a:pt x="26" y="24"/>
                  </a:lnTo>
                  <a:lnTo>
                    <a:pt x="34" y="23"/>
                  </a:lnTo>
                  <a:lnTo>
                    <a:pt x="40" y="23"/>
                  </a:lnTo>
                  <a:lnTo>
                    <a:pt x="48" y="19"/>
                  </a:lnTo>
                  <a:lnTo>
                    <a:pt x="54" y="17"/>
                  </a:lnTo>
                  <a:lnTo>
                    <a:pt x="54" y="15"/>
                  </a:lnTo>
                  <a:lnTo>
                    <a:pt x="56" y="15"/>
                  </a:lnTo>
                  <a:lnTo>
                    <a:pt x="56" y="15"/>
                  </a:lnTo>
                  <a:lnTo>
                    <a:pt x="56" y="15"/>
                  </a:lnTo>
                  <a:lnTo>
                    <a:pt x="56" y="13"/>
                  </a:lnTo>
                  <a:lnTo>
                    <a:pt x="56" y="13"/>
                  </a:lnTo>
                  <a:lnTo>
                    <a:pt x="58" y="13"/>
                  </a:lnTo>
                  <a:lnTo>
                    <a:pt x="58" y="13"/>
                  </a:lnTo>
                  <a:lnTo>
                    <a:pt x="58" y="11"/>
                  </a:lnTo>
                  <a:lnTo>
                    <a:pt x="56" y="10"/>
                  </a:lnTo>
                  <a:lnTo>
                    <a:pt x="56" y="8"/>
                  </a:lnTo>
                  <a:lnTo>
                    <a:pt x="54" y="8"/>
                  </a:lnTo>
                  <a:lnTo>
                    <a:pt x="52" y="6"/>
                  </a:lnTo>
                  <a:lnTo>
                    <a:pt x="50" y="6"/>
                  </a:lnTo>
                  <a:lnTo>
                    <a:pt x="50" y="4"/>
                  </a:lnTo>
                  <a:lnTo>
                    <a:pt x="48" y="2"/>
                  </a:lnTo>
                  <a:lnTo>
                    <a:pt x="42" y="0"/>
                  </a:lnTo>
                  <a:lnTo>
                    <a:pt x="36" y="0"/>
                  </a:lnTo>
                  <a:lnTo>
                    <a:pt x="30" y="0"/>
                  </a:lnTo>
                  <a:lnTo>
                    <a:pt x="24" y="0"/>
                  </a:lnTo>
                  <a:lnTo>
                    <a:pt x="18" y="4"/>
                  </a:lnTo>
                  <a:lnTo>
                    <a:pt x="12" y="6"/>
                  </a:lnTo>
                  <a:lnTo>
                    <a:pt x="6" y="10"/>
                  </a:lnTo>
                  <a:lnTo>
                    <a:pt x="2" y="15"/>
                  </a:lnTo>
                  <a:lnTo>
                    <a:pt x="0" y="15"/>
                  </a:lnTo>
                  <a:lnTo>
                    <a:pt x="0" y="15"/>
                  </a:lnTo>
                  <a:lnTo>
                    <a:pt x="0" y="15"/>
                  </a:lnTo>
                  <a:lnTo>
                    <a:pt x="0" y="15"/>
                  </a:lnTo>
                  <a:lnTo>
                    <a:pt x="0" y="17"/>
                  </a:lnTo>
                  <a:lnTo>
                    <a:pt x="0" y="17"/>
                  </a:lnTo>
                  <a:lnTo>
                    <a:pt x="0" y="17"/>
                  </a:lnTo>
                  <a:lnTo>
                    <a:pt x="0" y="17"/>
                  </a:lnTo>
                  <a:lnTo>
                    <a:pt x="0" y="17"/>
                  </a:lnTo>
                  <a:lnTo>
                    <a:pt x="0" y="19"/>
                  </a:lnTo>
                  <a:close/>
                </a:path>
              </a:pathLst>
            </a:custGeom>
            <a:solidFill>
              <a:srgbClr val="FCEF00"/>
            </a:solidFill>
            <a:ln w="9525">
              <a:noFill/>
              <a:round/>
              <a:headEnd/>
              <a:tailEnd/>
            </a:ln>
          </p:spPr>
          <p:txBody>
            <a:bodyPr/>
            <a:lstStyle/>
            <a:p>
              <a:endParaRPr lang="en-US"/>
            </a:p>
          </p:txBody>
        </p:sp>
        <p:sp>
          <p:nvSpPr>
            <p:cNvPr id="12344" name="Freeform 56"/>
            <p:cNvSpPr>
              <a:spLocks/>
            </p:cNvSpPr>
            <p:nvPr/>
          </p:nvSpPr>
          <p:spPr bwMode="auto">
            <a:xfrm>
              <a:off x="3501" y="1369"/>
              <a:ext cx="57" cy="26"/>
            </a:xfrm>
            <a:custGeom>
              <a:avLst/>
              <a:gdLst/>
              <a:ahLst/>
              <a:cxnLst>
                <a:cxn ang="0">
                  <a:pos x="0" y="9"/>
                </a:cxn>
                <a:cxn ang="0">
                  <a:pos x="4" y="13"/>
                </a:cxn>
                <a:cxn ang="0">
                  <a:pos x="10" y="16"/>
                </a:cxn>
                <a:cxn ang="0">
                  <a:pos x="13" y="20"/>
                </a:cxn>
                <a:cxn ang="0">
                  <a:pos x="19" y="22"/>
                </a:cxn>
                <a:cxn ang="0">
                  <a:pos x="23" y="24"/>
                </a:cxn>
                <a:cxn ang="0">
                  <a:pos x="29" y="26"/>
                </a:cxn>
                <a:cxn ang="0">
                  <a:pos x="37" y="26"/>
                </a:cxn>
                <a:cxn ang="0">
                  <a:pos x="43" y="26"/>
                </a:cxn>
                <a:cxn ang="0">
                  <a:pos x="45" y="26"/>
                </a:cxn>
                <a:cxn ang="0">
                  <a:pos x="47" y="26"/>
                </a:cxn>
                <a:cxn ang="0">
                  <a:pos x="49" y="26"/>
                </a:cxn>
                <a:cxn ang="0">
                  <a:pos x="51" y="24"/>
                </a:cxn>
                <a:cxn ang="0">
                  <a:pos x="51" y="24"/>
                </a:cxn>
                <a:cxn ang="0">
                  <a:pos x="53" y="24"/>
                </a:cxn>
                <a:cxn ang="0">
                  <a:pos x="55" y="22"/>
                </a:cxn>
                <a:cxn ang="0">
                  <a:pos x="55" y="22"/>
                </a:cxn>
                <a:cxn ang="0">
                  <a:pos x="55" y="22"/>
                </a:cxn>
                <a:cxn ang="0">
                  <a:pos x="55" y="22"/>
                </a:cxn>
                <a:cxn ang="0">
                  <a:pos x="55" y="22"/>
                </a:cxn>
                <a:cxn ang="0">
                  <a:pos x="55" y="20"/>
                </a:cxn>
                <a:cxn ang="0">
                  <a:pos x="55" y="20"/>
                </a:cxn>
                <a:cxn ang="0">
                  <a:pos x="55" y="20"/>
                </a:cxn>
                <a:cxn ang="0">
                  <a:pos x="57" y="20"/>
                </a:cxn>
                <a:cxn ang="0">
                  <a:pos x="57" y="18"/>
                </a:cxn>
                <a:cxn ang="0">
                  <a:pos x="53" y="15"/>
                </a:cxn>
                <a:cxn ang="0">
                  <a:pos x="49" y="13"/>
                </a:cxn>
                <a:cxn ang="0">
                  <a:pos x="45" y="9"/>
                </a:cxn>
                <a:cxn ang="0">
                  <a:pos x="41" y="7"/>
                </a:cxn>
                <a:cxn ang="0">
                  <a:pos x="37" y="5"/>
                </a:cxn>
                <a:cxn ang="0">
                  <a:pos x="31" y="4"/>
                </a:cxn>
                <a:cxn ang="0">
                  <a:pos x="27" y="2"/>
                </a:cxn>
                <a:cxn ang="0">
                  <a:pos x="21" y="0"/>
                </a:cxn>
                <a:cxn ang="0">
                  <a:pos x="19" y="0"/>
                </a:cxn>
                <a:cxn ang="0">
                  <a:pos x="15" y="2"/>
                </a:cxn>
                <a:cxn ang="0">
                  <a:pos x="13" y="2"/>
                </a:cxn>
                <a:cxn ang="0">
                  <a:pos x="10" y="2"/>
                </a:cxn>
                <a:cxn ang="0">
                  <a:pos x="8" y="4"/>
                </a:cxn>
                <a:cxn ang="0">
                  <a:pos x="6" y="4"/>
                </a:cxn>
                <a:cxn ang="0">
                  <a:pos x="4" y="5"/>
                </a:cxn>
                <a:cxn ang="0">
                  <a:pos x="0" y="7"/>
                </a:cxn>
                <a:cxn ang="0">
                  <a:pos x="0" y="7"/>
                </a:cxn>
                <a:cxn ang="0">
                  <a:pos x="0" y="7"/>
                </a:cxn>
                <a:cxn ang="0">
                  <a:pos x="0" y="9"/>
                </a:cxn>
                <a:cxn ang="0">
                  <a:pos x="0" y="9"/>
                </a:cxn>
              </a:cxnLst>
              <a:rect l="0" t="0" r="r" b="b"/>
              <a:pathLst>
                <a:path w="57" h="26">
                  <a:moveTo>
                    <a:pt x="0" y="9"/>
                  </a:moveTo>
                  <a:lnTo>
                    <a:pt x="4" y="13"/>
                  </a:lnTo>
                  <a:lnTo>
                    <a:pt x="10" y="16"/>
                  </a:lnTo>
                  <a:lnTo>
                    <a:pt x="13" y="20"/>
                  </a:lnTo>
                  <a:lnTo>
                    <a:pt x="19" y="22"/>
                  </a:lnTo>
                  <a:lnTo>
                    <a:pt x="23" y="24"/>
                  </a:lnTo>
                  <a:lnTo>
                    <a:pt x="29" y="26"/>
                  </a:lnTo>
                  <a:lnTo>
                    <a:pt x="37" y="26"/>
                  </a:lnTo>
                  <a:lnTo>
                    <a:pt x="43" y="26"/>
                  </a:lnTo>
                  <a:lnTo>
                    <a:pt x="45" y="26"/>
                  </a:lnTo>
                  <a:lnTo>
                    <a:pt x="47" y="26"/>
                  </a:lnTo>
                  <a:lnTo>
                    <a:pt x="49" y="26"/>
                  </a:lnTo>
                  <a:lnTo>
                    <a:pt x="51" y="24"/>
                  </a:lnTo>
                  <a:lnTo>
                    <a:pt x="51" y="24"/>
                  </a:lnTo>
                  <a:lnTo>
                    <a:pt x="53" y="24"/>
                  </a:lnTo>
                  <a:lnTo>
                    <a:pt x="55" y="22"/>
                  </a:lnTo>
                  <a:lnTo>
                    <a:pt x="55" y="22"/>
                  </a:lnTo>
                  <a:lnTo>
                    <a:pt x="55" y="22"/>
                  </a:lnTo>
                  <a:lnTo>
                    <a:pt x="55" y="22"/>
                  </a:lnTo>
                  <a:lnTo>
                    <a:pt x="55" y="22"/>
                  </a:lnTo>
                  <a:lnTo>
                    <a:pt x="55" y="20"/>
                  </a:lnTo>
                  <a:lnTo>
                    <a:pt x="55" y="20"/>
                  </a:lnTo>
                  <a:lnTo>
                    <a:pt x="55" y="20"/>
                  </a:lnTo>
                  <a:lnTo>
                    <a:pt x="57" y="20"/>
                  </a:lnTo>
                  <a:lnTo>
                    <a:pt x="57" y="18"/>
                  </a:lnTo>
                  <a:lnTo>
                    <a:pt x="53" y="15"/>
                  </a:lnTo>
                  <a:lnTo>
                    <a:pt x="49" y="13"/>
                  </a:lnTo>
                  <a:lnTo>
                    <a:pt x="45" y="9"/>
                  </a:lnTo>
                  <a:lnTo>
                    <a:pt x="41" y="7"/>
                  </a:lnTo>
                  <a:lnTo>
                    <a:pt x="37" y="5"/>
                  </a:lnTo>
                  <a:lnTo>
                    <a:pt x="31" y="4"/>
                  </a:lnTo>
                  <a:lnTo>
                    <a:pt x="27" y="2"/>
                  </a:lnTo>
                  <a:lnTo>
                    <a:pt x="21" y="0"/>
                  </a:lnTo>
                  <a:lnTo>
                    <a:pt x="19" y="0"/>
                  </a:lnTo>
                  <a:lnTo>
                    <a:pt x="15" y="2"/>
                  </a:lnTo>
                  <a:lnTo>
                    <a:pt x="13" y="2"/>
                  </a:lnTo>
                  <a:lnTo>
                    <a:pt x="10" y="2"/>
                  </a:lnTo>
                  <a:lnTo>
                    <a:pt x="8" y="4"/>
                  </a:lnTo>
                  <a:lnTo>
                    <a:pt x="6" y="4"/>
                  </a:lnTo>
                  <a:lnTo>
                    <a:pt x="4" y="5"/>
                  </a:lnTo>
                  <a:lnTo>
                    <a:pt x="0" y="7"/>
                  </a:lnTo>
                  <a:lnTo>
                    <a:pt x="0" y="7"/>
                  </a:lnTo>
                  <a:lnTo>
                    <a:pt x="0" y="7"/>
                  </a:lnTo>
                  <a:lnTo>
                    <a:pt x="0" y="9"/>
                  </a:lnTo>
                  <a:lnTo>
                    <a:pt x="0" y="9"/>
                  </a:lnTo>
                  <a:close/>
                </a:path>
              </a:pathLst>
            </a:custGeom>
            <a:solidFill>
              <a:srgbClr val="FCEF00"/>
            </a:solidFill>
            <a:ln w="9525">
              <a:noFill/>
              <a:round/>
              <a:headEnd/>
              <a:tailEnd/>
            </a:ln>
          </p:spPr>
          <p:txBody>
            <a:bodyPr/>
            <a:lstStyle/>
            <a:p>
              <a:endParaRPr lang="en-US"/>
            </a:p>
          </p:txBody>
        </p:sp>
        <p:sp>
          <p:nvSpPr>
            <p:cNvPr id="12345" name="Freeform 57"/>
            <p:cNvSpPr>
              <a:spLocks/>
            </p:cNvSpPr>
            <p:nvPr/>
          </p:nvSpPr>
          <p:spPr bwMode="auto">
            <a:xfrm>
              <a:off x="3554" y="1365"/>
              <a:ext cx="42" cy="43"/>
            </a:xfrm>
            <a:custGeom>
              <a:avLst/>
              <a:gdLst/>
              <a:ahLst/>
              <a:cxnLst>
                <a:cxn ang="0">
                  <a:pos x="0" y="6"/>
                </a:cxn>
                <a:cxn ang="0">
                  <a:pos x="6" y="9"/>
                </a:cxn>
                <a:cxn ang="0">
                  <a:pos x="8" y="15"/>
                </a:cxn>
                <a:cxn ang="0">
                  <a:pos x="12" y="22"/>
                </a:cxn>
                <a:cxn ang="0">
                  <a:pos x="16" y="28"/>
                </a:cxn>
                <a:cxn ang="0">
                  <a:pos x="20" y="32"/>
                </a:cxn>
                <a:cxn ang="0">
                  <a:pos x="24" y="37"/>
                </a:cxn>
                <a:cxn ang="0">
                  <a:pos x="30" y="41"/>
                </a:cxn>
                <a:cxn ang="0">
                  <a:pos x="36" y="43"/>
                </a:cxn>
                <a:cxn ang="0">
                  <a:pos x="38" y="43"/>
                </a:cxn>
                <a:cxn ang="0">
                  <a:pos x="38" y="43"/>
                </a:cxn>
                <a:cxn ang="0">
                  <a:pos x="38" y="43"/>
                </a:cxn>
                <a:cxn ang="0">
                  <a:pos x="38" y="43"/>
                </a:cxn>
                <a:cxn ang="0">
                  <a:pos x="40" y="43"/>
                </a:cxn>
                <a:cxn ang="0">
                  <a:pos x="40" y="43"/>
                </a:cxn>
                <a:cxn ang="0">
                  <a:pos x="40" y="43"/>
                </a:cxn>
                <a:cxn ang="0">
                  <a:pos x="40" y="43"/>
                </a:cxn>
                <a:cxn ang="0">
                  <a:pos x="42" y="39"/>
                </a:cxn>
                <a:cxn ang="0">
                  <a:pos x="42" y="35"/>
                </a:cxn>
                <a:cxn ang="0">
                  <a:pos x="42" y="30"/>
                </a:cxn>
                <a:cxn ang="0">
                  <a:pos x="42" y="26"/>
                </a:cxn>
                <a:cxn ang="0">
                  <a:pos x="40" y="22"/>
                </a:cxn>
                <a:cxn ang="0">
                  <a:pos x="40" y="17"/>
                </a:cxn>
                <a:cxn ang="0">
                  <a:pos x="36" y="13"/>
                </a:cxn>
                <a:cxn ang="0">
                  <a:pos x="34" y="9"/>
                </a:cxn>
                <a:cxn ang="0">
                  <a:pos x="30" y="8"/>
                </a:cxn>
                <a:cxn ang="0">
                  <a:pos x="28" y="4"/>
                </a:cxn>
                <a:cxn ang="0">
                  <a:pos x="24" y="4"/>
                </a:cxn>
                <a:cxn ang="0">
                  <a:pos x="20" y="2"/>
                </a:cxn>
                <a:cxn ang="0">
                  <a:pos x="16" y="0"/>
                </a:cxn>
                <a:cxn ang="0">
                  <a:pos x="12" y="0"/>
                </a:cxn>
                <a:cxn ang="0">
                  <a:pos x="10" y="0"/>
                </a:cxn>
                <a:cxn ang="0">
                  <a:pos x="6" y="0"/>
                </a:cxn>
                <a:cxn ang="0">
                  <a:pos x="4" y="0"/>
                </a:cxn>
                <a:cxn ang="0">
                  <a:pos x="4" y="0"/>
                </a:cxn>
                <a:cxn ang="0">
                  <a:pos x="2" y="2"/>
                </a:cxn>
                <a:cxn ang="0">
                  <a:pos x="2" y="2"/>
                </a:cxn>
                <a:cxn ang="0">
                  <a:pos x="2" y="2"/>
                </a:cxn>
                <a:cxn ang="0">
                  <a:pos x="2" y="2"/>
                </a:cxn>
                <a:cxn ang="0">
                  <a:pos x="2" y="4"/>
                </a:cxn>
                <a:cxn ang="0">
                  <a:pos x="0" y="4"/>
                </a:cxn>
                <a:cxn ang="0">
                  <a:pos x="0" y="4"/>
                </a:cxn>
                <a:cxn ang="0">
                  <a:pos x="0" y="4"/>
                </a:cxn>
                <a:cxn ang="0">
                  <a:pos x="0" y="6"/>
                </a:cxn>
                <a:cxn ang="0">
                  <a:pos x="0" y="6"/>
                </a:cxn>
              </a:cxnLst>
              <a:rect l="0" t="0" r="r" b="b"/>
              <a:pathLst>
                <a:path w="42" h="43">
                  <a:moveTo>
                    <a:pt x="0" y="6"/>
                  </a:moveTo>
                  <a:lnTo>
                    <a:pt x="6" y="9"/>
                  </a:lnTo>
                  <a:lnTo>
                    <a:pt x="8" y="15"/>
                  </a:lnTo>
                  <a:lnTo>
                    <a:pt x="12" y="22"/>
                  </a:lnTo>
                  <a:lnTo>
                    <a:pt x="16" y="28"/>
                  </a:lnTo>
                  <a:lnTo>
                    <a:pt x="20" y="32"/>
                  </a:lnTo>
                  <a:lnTo>
                    <a:pt x="24" y="37"/>
                  </a:lnTo>
                  <a:lnTo>
                    <a:pt x="30" y="41"/>
                  </a:lnTo>
                  <a:lnTo>
                    <a:pt x="36" y="43"/>
                  </a:lnTo>
                  <a:lnTo>
                    <a:pt x="38" y="43"/>
                  </a:lnTo>
                  <a:lnTo>
                    <a:pt x="38" y="43"/>
                  </a:lnTo>
                  <a:lnTo>
                    <a:pt x="38" y="43"/>
                  </a:lnTo>
                  <a:lnTo>
                    <a:pt x="38" y="43"/>
                  </a:lnTo>
                  <a:lnTo>
                    <a:pt x="40" y="43"/>
                  </a:lnTo>
                  <a:lnTo>
                    <a:pt x="40" y="43"/>
                  </a:lnTo>
                  <a:lnTo>
                    <a:pt x="40" y="43"/>
                  </a:lnTo>
                  <a:lnTo>
                    <a:pt x="40" y="43"/>
                  </a:lnTo>
                  <a:lnTo>
                    <a:pt x="42" y="39"/>
                  </a:lnTo>
                  <a:lnTo>
                    <a:pt x="42" y="35"/>
                  </a:lnTo>
                  <a:lnTo>
                    <a:pt x="42" y="30"/>
                  </a:lnTo>
                  <a:lnTo>
                    <a:pt x="42" y="26"/>
                  </a:lnTo>
                  <a:lnTo>
                    <a:pt x="40" y="22"/>
                  </a:lnTo>
                  <a:lnTo>
                    <a:pt x="40" y="17"/>
                  </a:lnTo>
                  <a:lnTo>
                    <a:pt x="36" y="13"/>
                  </a:lnTo>
                  <a:lnTo>
                    <a:pt x="34" y="9"/>
                  </a:lnTo>
                  <a:lnTo>
                    <a:pt x="30" y="8"/>
                  </a:lnTo>
                  <a:lnTo>
                    <a:pt x="28" y="4"/>
                  </a:lnTo>
                  <a:lnTo>
                    <a:pt x="24" y="4"/>
                  </a:lnTo>
                  <a:lnTo>
                    <a:pt x="20" y="2"/>
                  </a:lnTo>
                  <a:lnTo>
                    <a:pt x="16" y="0"/>
                  </a:lnTo>
                  <a:lnTo>
                    <a:pt x="12" y="0"/>
                  </a:lnTo>
                  <a:lnTo>
                    <a:pt x="10" y="0"/>
                  </a:lnTo>
                  <a:lnTo>
                    <a:pt x="6" y="0"/>
                  </a:lnTo>
                  <a:lnTo>
                    <a:pt x="4" y="0"/>
                  </a:lnTo>
                  <a:lnTo>
                    <a:pt x="4" y="0"/>
                  </a:lnTo>
                  <a:lnTo>
                    <a:pt x="2" y="2"/>
                  </a:lnTo>
                  <a:lnTo>
                    <a:pt x="2" y="2"/>
                  </a:lnTo>
                  <a:lnTo>
                    <a:pt x="2" y="2"/>
                  </a:lnTo>
                  <a:lnTo>
                    <a:pt x="2" y="2"/>
                  </a:lnTo>
                  <a:lnTo>
                    <a:pt x="2" y="4"/>
                  </a:lnTo>
                  <a:lnTo>
                    <a:pt x="0" y="4"/>
                  </a:lnTo>
                  <a:lnTo>
                    <a:pt x="0" y="4"/>
                  </a:lnTo>
                  <a:lnTo>
                    <a:pt x="0" y="4"/>
                  </a:lnTo>
                  <a:lnTo>
                    <a:pt x="0" y="6"/>
                  </a:lnTo>
                  <a:lnTo>
                    <a:pt x="0" y="6"/>
                  </a:lnTo>
                  <a:close/>
                </a:path>
              </a:pathLst>
            </a:custGeom>
            <a:solidFill>
              <a:srgbClr val="FCEF00"/>
            </a:solidFill>
            <a:ln w="9525">
              <a:noFill/>
              <a:round/>
              <a:headEnd/>
              <a:tailEnd/>
            </a:ln>
          </p:spPr>
          <p:txBody>
            <a:bodyPr/>
            <a:lstStyle/>
            <a:p>
              <a:endParaRPr lang="en-US"/>
            </a:p>
          </p:txBody>
        </p:sp>
        <p:sp>
          <p:nvSpPr>
            <p:cNvPr id="12346" name="Freeform 58"/>
            <p:cNvSpPr>
              <a:spLocks/>
            </p:cNvSpPr>
            <p:nvPr/>
          </p:nvSpPr>
          <p:spPr bwMode="auto">
            <a:xfrm>
              <a:off x="3602" y="1374"/>
              <a:ext cx="35" cy="54"/>
            </a:xfrm>
            <a:custGeom>
              <a:avLst/>
              <a:gdLst/>
              <a:ahLst/>
              <a:cxnLst>
                <a:cxn ang="0">
                  <a:pos x="4" y="23"/>
                </a:cxn>
                <a:cxn ang="0">
                  <a:pos x="5" y="28"/>
                </a:cxn>
                <a:cxn ang="0">
                  <a:pos x="7" y="34"/>
                </a:cxn>
                <a:cxn ang="0">
                  <a:pos x="11" y="37"/>
                </a:cxn>
                <a:cxn ang="0">
                  <a:pos x="13" y="41"/>
                </a:cxn>
                <a:cxn ang="0">
                  <a:pos x="17" y="45"/>
                </a:cxn>
                <a:cxn ang="0">
                  <a:pos x="21" y="49"/>
                </a:cxn>
                <a:cxn ang="0">
                  <a:pos x="25" y="52"/>
                </a:cxn>
                <a:cxn ang="0">
                  <a:pos x="31" y="54"/>
                </a:cxn>
                <a:cxn ang="0">
                  <a:pos x="33" y="50"/>
                </a:cxn>
                <a:cxn ang="0">
                  <a:pos x="33" y="47"/>
                </a:cxn>
                <a:cxn ang="0">
                  <a:pos x="35" y="41"/>
                </a:cxn>
                <a:cxn ang="0">
                  <a:pos x="35" y="37"/>
                </a:cxn>
                <a:cxn ang="0">
                  <a:pos x="35" y="32"/>
                </a:cxn>
                <a:cxn ang="0">
                  <a:pos x="35" y="28"/>
                </a:cxn>
                <a:cxn ang="0">
                  <a:pos x="33" y="23"/>
                </a:cxn>
                <a:cxn ang="0">
                  <a:pos x="31" y="19"/>
                </a:cxn>
                <a:cxn ang="0">
                  <a:pos x="29" y="15"/>
                </a:cxn>
                <a:cxn ang="0">
                  <a:pos x="27" y="13"/>
                </a:cxn>
                <a:cxn ang="0">
                  <a:pos x="25" y="10"/>
                </a:cxn>
                <a:cxn ang="0">
                  <a:pos x="23" y="8"/>
                </a:cxn>
                <a:cxn ang="0">
                  <a:pos x="21" y="6"/>
                </a:cxn>
                <a:cxn ang="0">
                  <a:pos x="17" y="4"/>
                </a:cxn>
                <a:cxn ang="0">
                  <a:pos x="15" y="2"/>
                </a:cxn>
                <a:cxn ang="0">
                  <a:pos x="11" y="0"/>
                </a:cxn>
                <a:cxn ang="0">
                  <a:pos x="9" y="0"/>
                </a:cxn>
                <a:cxn ang="0">
                  <a:pos x="7" y="0"/>
                </a:cxn>
                <a:cxn ang="0">
                  <a:pos x="5" y="0"/>
                </a:cxn>
                <a:cxn ang="0">
                  <a:pos x="5" y="0"/>
                </a:cxn>
                <a:cxn ang="0">
                  <a:pos x="4" y="0"/>
                </a:cxn>
                <a:cxn ang="0">
                  <a:pos x="2" y="0"/>
                </a:cxn>
                <a:cxn ang="0">
                  <a:pos x="2" y="2"/>
                </a:cxn>
                <a:cxn ang="0">
                  <a:pos x="0" y="2"/>
                </a:cxn>
                <a:cxn ang="0">
                  <a:pos x="4" y="23"/>
                </a:cxn>
              </a:cxnLst>
              <a:rect l="0" t="0" r="r" b="b"/>
              <a:pathLst>
                <a:path w="35" h="54">
                  <a:moveTo>
                    <a:pt x="4" y="23"/>
                  </a:moveTo>
                  <a:lnTo>
                    <a:pt x="5" y="28"/>
                  </a:lnTo>
                  <a:lnTo>
                    <a:pt x="7" y="34"/>
                  </a:lnTo>
                  <a:lnTo>
                    <a:pt x="11" y="37"/>
                  </a:lnTo>
                  <a:lnTo>
                    <a:pt x="13" y="41"/>
                  </a:lnTo>
                  <a:lnTo>
                    <a:pt x="17" y="45"/>
                  </a:lnTo>
                  <a:lnTo>
                    <a:pt x="21" y="49"/>
                  </a:lnTo>
                  <a:lnTo>
                    <a:pt x="25" y="52"/>
                  </a:lnTo>
                  <a:lnTo>
                    <a:pt x="31" y="54"/>
                  </a:lnTo>
                  <a:lnTo>
                    <a:pt x="33" y="50"/>
                  </a:lnTo>
                  <a:lnTo>
                    <a:pt x="33" y="47"/>
                  </a:lnTo>
                  <a:lnTo>
                    <a:pt x="35" y="41"/>
                  </a:lnTo>
                  <a:lnTo>
                    <a:pt x="35" y="37"/>
                  </a:lnTo>
                  <a:lnTo>
                    <a:pt x="35" y="32"/>
                  </a:lnTo>
                  <a:lnTo>
                    <a:pt x="35" y="28"/>
                  </a:lnTo>
                  <a:lnTo>
                    <a:pt x="33" y="23"/>
                  </a:lnTo>
                  <a:lnTo>
                    <a:pt x="31" y="19"/>
                  </a:lnTo>
                  <a:lnTo>
                    <a:pt x="29" y="15"/>
                  </a:lnTo>
                  <a:lnTo>
                    <a:pt x="27" y="13"/>
                  </a:lnTo>
                  <a:lnTo>
                    <a:pt x="25" y="10"/>
                  </a:lnTo>
                  <a:lnTo>
                    <a:pt x="23" y="8"/>
                  </a:lnTo>
                  <a:lnTo>
                    <a:pt x="21" y="6"/>
                  </a:lnTo>
                  <a:lnTo>
                    <a:pt x="17" y="4"/>
                  </a:lnTo>
                  <a:lnTo>
                    <a:pt x="15" y="2"/>
                  </a:lnTo>
                  <a:lnTo>
                    <a:pt x="11" y="0"/>
                  </a:lnTo>
                  <a:lnTo>
                    <a:pt x="9" y="0"/>
                  </a:lnTo>
                  <a:lnTo>
                    <a:pt x="7" y="0"/>
                  </a:lnTo>
                  <a:lnTo>
                    <a:pt x="5" y="0"/>
                  </a:lnTo>
                  <a:lnTo>
                    <a:pt x="5" y="0"/>
                  </a:lnTo>
                  <a:lnTo>
                    <a:pt x="4" y="0"/>
                  </a:lnTo>
                  <a:lnTo>
                    <a:pt x="2" y="0"/>
                  </a:lnTo>
                  <a:lnTo>
                    <a:pt x="2" y="2"/>
                  </a:lnTo>
                  <a:lnTo>
                    <a:pt x="0" y="2"/>
                  </a:lnTo>
                  <a:lnTo>
                    <a:pt x="4" y="23"/>
                  </a:lnTo>
                  <a:close/>
                </a:path>
              </a:pathLst>
            </a:custGeom>
            <a:solidFill>
              <a:srgbClr val="FCEF00"/>
            </a:solidFill>
            <a:ln w="9525">
              <a:noFill/>
              <a:round/>
              <a:headEnd/>
              <a:tailEnd/>
            </a:ln>
          </p:spPr>
          <p:txBody>
            <a:bodyPr/>
            <a:lstStyle/>
            <a:p>
              <a:endParaRPr lang="en-US"/>
            </a:p>
          </p:txBody>
        </p:sp>
        <p:sp>
          <p:nvSpPr>
            <p:cNvPr id="12347" name="Freeform 59"/>
            <p:cNvSpPr>
              <a:spLocks/>
            </p:cNvSpPr>
            <p:nvPr/>
          </p:nvSpPr>
          <p:spPr bwMode="auto">
            <a:xfrm>
              <a:off x="3699" y="1610"/>
              <a:ext cx="27" cy="51"/>
            </a:xfrm>
            <a:custGeom>
              <a:avLst/>
              <a:gdLst/>
              <a:ahLst/>
              <a:cxnLst>
                <a:cxn ang="0">
                  <a:pos x="0" y="42"/>
                </a:cxn>
                <a:cxn ang="0">
                  <a:pos x="4" y="51"/>
                </a:cxn>
                <a:cxn ang="0">
                  <a:pos x="7" y="50"/>
                </a:cxn>
                <a:cxn ang="0">
                  <a:pos x="11" y="46"/>
                </a:cxn>
                <a:cxn ang="0">
                  <a:pos x="15" y="42"/>
                </a:cxn>
                <a:cxn ang="0">
                  <a:pos x="19" y="38"/>
                </a:cxn>
                <a:cxn ang="0">
                  <a:pos x="21" y="35"/>
                </a:cxn>
                <a:cxn ang="0">
                  <a:pos x="25" y="29"/>
                </a:cxn>
                <a:cxn ang="0">
                  <a:pos x="25" y="25"/>
                </a:cxn>
                <a:cxn ang="0">
                  <a:pos x="27" y="20"/>
                </a:cxn>
                <a:cxn ang="0">
                  <a:pos x="27" y="16"/>
                </a:cxn>
                <a:cxn ang="0">
                  <a:pos x="27" y="14"/>
                </a:cxn>
                <a:cxn ang="0">
                  <a:pos x="27" y="11"/>
                </a:cxn>
                <a:cxn ang="0">
                  <a:pos x="27" y="9"/>
                </a:cxn>
                <a:cxn ang="0">
                  <a:pos x="25" y="7"/>
                </a:cxn>
                <a:cxn ang="0">
                  <a:pos x="25" y="3"/>
                </a:cxn>
                <a:cxn ang="0">
                  <a:pos x="23" y="1"/>
                </a:cxn>
                <a:cxn ang="0">
                  <a:pos x="21" y="0"/>
                </a:cxn>
                <a:cxn ang="0">
                  <a:pos x="7" y="11"/>
                </a:cxn>
                <a:cxn ang="0">
                  <a:pos x="5" y="14"/>
                </a:cxn>
                <a:cxn ang="0">
                  <a:pos x="4" y="18"/>
                </a:cxn>
                <a:cxn ang="0">
                  <a:pos x="2" y="22"/>
                </a:cxn>
                <a:cxn ang="0">
                  <a:pos x="2" y="25"/>
                </a:cxn>
                <a:cxn ang="0">
                  <a:pos x="0" y="29"/>
                </a:cxn>
                <a:cxn ang="0">
                  <a:pos x="0" y="33"/>
                </a:cxn>
                <a:cxn ang="0">
                  <a:pos x="0" y="37"/>
                </a:cxn>
                <a:cxn ang="0">
                  <a:pos x="0" y="42"/>
                </a:cxn>
              </a:cxnLst>
              <a:rect l="0" t="0" r="r" b="b"/>
              <a:pathLst>
                <a:path w="27" h="51">
                  <a:moveTo>
                    <a:pt x="0" y="42"/>
                  </a:moveTo>
                  <a:lnTo>
                    <a:pt x="4" y="51"/>
                  </a:lnTo>
                  <a:lnTo>
                    <a:pt x="7" y="50"/>
                  </a:lnTo>
                  <a:lnTo>
                    <a:pt x="11" y="46"/>
                  </a:lnTo>
                  <a:lnTo>
                    <a:pt x="15" y="42"/>
                  </a:lnTo>
                  <a:lnTo>
                    <a:pt x="19" y="38"/>
                  </a:lnTo>
                  <a:lnTo>
                    <a:pt x="21" y="35"/>
                  </a:lnTo>
                  <a:lnTo>
                    <a:pt x="25" y="29"/>
                  </a:lnTo>
                  <a:lnTo>
                    <a:pt x="25" y="25"/>
                  </a:lnTo>
                  <a:lnTo>
                    <a:pt x="27" y="20"/>
                  </a:lnTo>
                  <a:lnTo>
                    <a:pt x="27" y="16"/>
                  </a:lnTo>
                  <a:lnTo>
                    <a:pt x="27" y="14"/>
                  </a:lnTo>
                  <a:lnTo>
                    <a:pt x="27" y="11"/>
                  </a:lnTo>
                  <a:lnTo>
                    <a:pt x="27" y="9"/>
                  </a:lnTo>
                  <a:lnTo>
                    <a:pt x="25" y="7"/>
                  </a:lnTo>
                  <a:lnTo>
                    <a:pt x="25" y="3"/>
                  </a:lnTo>
                  <a:lnTo>
                    <a:pt x="23" y="1"/>
                  </a:lnTo>
                  <a:lnTo>
                    <a:pt x="21" y="0"/>
                  </a:lnTo>
                  <a:lnTo>
                    <a:pt x="7" y="11"/>
                  </a:lnTo>
                  <a:lnTo>
                    <a:pt x="5" y="14"/>
                  </a:lnTo>
                  <a:lnTo>
                    <a:pt x="4" y="18"/>
                  </a:lnTo>
                  <a:lnTo>
                    <a:pt x="2" y="22"/>
                  </a:lnTo>
                  <a:lnTo>
                    <a:pt x="2" y="25"/>
                  </a:lnTo>
                  <a:lnTo>
                    <a:pt x="0" y="29"/>
                  </a:lnTo>
                  <a:lnTo>
                    <a:pt x="0" y="33"/>
                  </a:lnTo>
                  <a:lnTo>
                    <a:pt x="0" y="37"/>
                  </a:lnTo>
                  <a:lnTo>
                    <a:pt x="0" y="42"/>
                  </a:lnTo>
                  <a:close/>
                </a:path>
              </a:pathLst>
            </a:custGeom>
            <a:solidFill>
              <a:srgbClr val="FCEF00"/>
            </a:solidFill>
            <a:ln w="9525">
              <a:noFill/>
              <a:round/>
              <a:headEnd/>
              <a:tailEnd/>
            </a:ln>
          </p:spPr>
          <p:txBody>
            <a:bodyPr/>
            <a:lstStyle/>
            <a:p>
              <a:endParaRPr lang="en-US"/>
            </a:p>
          </p:txBody>
        </p:sp>
        <p:sp>
          <p:nvSpPr>
            <p:cNvPr id="12348" name="Freeform 60"/>
            <p:cNvSpPr>
              <a:spLocks/>
            </p:cNvSpPr>
            <p:nvPr/>
          </p:nvSpPr>
          <p:spPr bwMode="auto">
            <a:xfrm>
              <a:off x="3710" y="1656"/>
              <a:ext cx="20" cy="52"/>
            </a:xfrm>
            <a:custGeom>
              <a:avLst/>
              <a:gdLst/>
              <a:ahLst/>
              <a:cxnLst>
                <a:cxn ang="0">
                  <a:pos x="0" y="35"/>
                </a:cxn>
                <a:cxn ang="0">
                  <a:pos x="10" y="52"/>
                </a:cxn>
                <a:cxn ang="0">
                  <a:pos x="12" y="50"/>
                </a:cxn>
                <a:cxn ang="0">
                  <a:pos x="12" y="48"/>
                </a:cxn>
                <a:cxn ang="0">
                  <a:pos x="14" y="46"/>
                </a:cxn>
                <a:cxn ang="0">
                  <a:pos x="14" y="46"/>
                </a:cxn>
                <a:cxn ang="0">
                  <a:pos x="14" y="44"/>
                </a:cxn>
                <a:cxn ang="0">
                  <a:pos x="14" y="42"/>
                </a:cxn>
                <a:cxn ang="0">
                  <a:pos x="16" y="41"/>
                </a:cxn>
                <a:cxn ang="0">
                  <a:pos x="16" y="39"/>
                </a:cxn>
                <a:cxn ang="0">
                  <a:pos x="18" y="33"/>
                </a:cxn>
                <a:cxn ang="0">
                  <a:pos x="18" y="29"/>
                </a:cxn>
                <a:cxn ang="0">
                  <a:pos x="20" y="24"/>
                </a:cxn>
                <a:cxn ang="0">
                  <a:pos x="20" y="18"/>
                </a:cxn>
                <a:cxn ang="0">
                  <a:pos x="20" y="13"/>
                </a:cxn>
                <a:cxn ang="0">
                  <a:pos x="18" y="7"/>
                </a:cxn>
                <a:cxn ang="0">
                  <a:pos x="16" y="4"/>
                </a:cxn>
                <a:cxn ang="0">
                  <a:pos x="12" y="0"/>
                </a:cxn>
                <a:cxn ang="0">
                  <a:pos x="10" y="0"/>
                </a:cxn>
                <a:cxn ang="0">
                  <a:pos x="8" y="2"/>
                </a:cxn>
                <a:cxn ang="0">
                  <a:pos x="6" y="5"/>
                </a:cxn>
                <a:cxn ang="0">
                  <a:pos x="4" y="7"/>
                </a:cxn>
                <a:cxn ang="0">
                  <a:pos x="2" y="9"/>
                </a:cxn>
                <a:cxn ang="0">
                  <a:pos x="2" y="13"/>
                </a:cxn>
                <a:cxn ang="0">
                  <a:pos x="0" y="15"/>
                </a:cxn>
                <a:cxn ang="0">
                  <a:pos x="0" y="18"/>
                </a:cxn>
                <a:cxn ang="0">
                  <a:pos x="0" y="20"/>
                </a:cxn>
                <a:cxn ang="0">
                  <a:pos x="0" y="22"/>
                </a:cxn>
                <a:cxn ang="0">
                  <a:pos x="0" y="24"/>
                </a:cxn>
                <a:cxn ang="0">
                  <a:pos x="0" y="26"/>
                </a:cxn>
                <a:cxn ang="0">
                  <a:pos x="0" y="28"/>
                </a:cxn>
                <a:cxn ang="0">
                  <a:pos x="0" y="31"/>
                </a:cxn>
                <a:cxn ang="0">
                  <a:pos x="0" y="33"/>
                </a:cxn>
                <a:cxn ang="0">
                  <a:pos x="0" y="35"/>
                </a:cxn>
              </a:cxnLst>
              <a:rect l="0" t="0" r="r" b="b"/>
              <a:pathLst>
                <a:path w="20" h="52">
                  <a:moveTo>
                    <a:pt x="0" y="35"/>
                  </a:moveTo>
                  <a:lnTo>
                    <a:pt x="10" y="52"/>
                  </a:lnTo>
                  <a:lnTo>
                    <a:pt x="12" y="50"/>
                  </a:lnTo>
                  <a:lnTo>
                    <a:pt x="12" y="48"/>
                  </a:lnTo>
                  <a:lnTo>
                    <a:pt x="14" y="46"/>
                  </a:lnTo>
                  <a:lnTo>
                    <a:pt x="14" y="46"/>
                  </a:lnTo>
                  <a:lnTo>
                    <a:pt x="14" y="44"/>
                  </a:lnTo>
                  <a:lnTo>
                    <a:pt x="14" y="42"/>
                  </a:lnTo>
                  <a:lnTo>
                    <a:pt x="16" y="41"/>
                  </a:lnTo>
                  <a:lnTo>
                    <a:pt x="16" y="39"/>
                  </a:lnTo>
                  <a:lnTo>
                    <a:pt x="18" y="33"/>
                  </a:lnTo>
                  <a:lnTo>
                    <a:pt x="18" y="29"/>
                  </a:lnTo>
                  <a:lnTo>
                    <a:pt x="20" y="24"/>
                  </a:lnTo>
                  <a:lnTo>
                    <a:pt x="20" y="18"/>
                  </a:lnTo>
                  <a:lnTo>
                    <a:pt x="20" y="13"/>
                  </a:lnTo>
                  <a:lnTo>
                    <a:pt x="18" y="7"/>
                  </a:lnTo>
                  <a:lnTo>
                    <a:pt x="16" y="4"/>
                  </a:lnTo>
                  <a:lnTo>
                    <a:pt x="12" y="0"/>
                  </a:lnTo>
                  <a:lnTo>
                    <a:pt x="10" y="0"/>
                  </a:lnTo>
                  <a:lnTo>
                    <a:pt x="8" y="2"/>
                  </a:lnTo>
                  <a:lnTo>
                    <a:pt x="6" y="5"/>
                  </a:lnTo>
                  <a:lnTo>
                    <a:pt x="4" y="7"/>
                  </a:lnTo>
                  <a:lnTo>
                    <a:pt x="2" y="9"/>
                  </a:lnTo>
                  <a:lnTo>
                    <a:pt x="2" y="13"/>
                  </a:lnTo>
                  <a:lnTo>
                    <a:pt x="0" y="15"/>
                  </a:lnTo>
                  <a:lnTo>
                    <a:pt x="0" y="18"/>
                  </a:lnTo>
                  <a:lnTo>
                    <a:pt x="0" y="20"/>
                  </a:lnTo>
                  <a:lnTo>
                    <a:pt x="0" y="22"/>
                  </a:lnTo>
                  <a:lnTo>
                    <a:pt x="0" y="24"/>
                  </a:lnTo>
                  <a:lnTo>
                    <a:pt x="0" y="26"/>
                  </a:lnTo>
                  <a:lnTo>
                    <a:pt x="0" y="28"/>
                  </a:lnTo>
                  <a:lnTo>
                    <a:pt x="0" y="31"/>
                  </a:lnTo>
                  <a:lnTo>
                    <a:pt x="0" y="33"/>
                  </a:lnTo>
                  <a:lnTo>
                    <a:pt x="0" y="35"/>
                  </a:lnTo>
                  <a:close/>
                </a:path>
              </a:pathLst>
            </a:custGeom>
            <a:solidFill>
              <a:srgbClr val="FCEF00"/>
            </a:solidFill>
            <a:ln w="9525">
              <a:noFill/>
              <a:round/>
              <a:headEnd/>
              <a:tailEnd/>
            </a:ln>
          </p:spPr>
          <p:txBody>
            <a:bodyPr/>
            <a:lstStyle/>
            <a:p>
              <a:endParaRPr lang="en-US"/>
            </a:p>
          </p:txBody>
        </p:sp>
        <p:sp>
          <p:nvSpPr>
            <p:cNvPr id="12349" name="Freeform 61"/>
            <p:cNvSpPr>
              <a:spLocks/>
            </p:cNvSpPr>
            <p:nvPr/>
          </p:nvSpPr>
          <p:spPr bwMode="auto">
            <a:xfrm>
              <a:off x="3701" y="1563"/>
              <a:ext cx="25" cy="45"/>
            </a:xfrm>
            <a:custGeom>
              <a:avLst/>
              <a:gdLst/>
              <a:ahLst/>
              <a:cxnLst>
                <a:cxn ang="0">
                  <a:pos x="0" y="43"/>
                </a:cxn>
                <a:cxn ang="0">
                  <a:pos x="0" y="43"/>
                </a:cxn>
                <a:cxn ang="0">
                  <a:pos x="0" y="43"/>
                </a:cxn>
                <a:cxn ang="0">
                  <a:pos x="0" y="45"/>
                </a:cxn>
                <a:cxn ang="0">
                  <a:pos x="0" y="45"/>
                </a:cxn>
                <a:cxn ang="0">
                  <a:pos x="0" y="45"/>
                </a:cxn>
                <a:cxn ang="0">
                  <a:pos x="0" y="45"/>
                </a:cxn>
                <a:cxn ang="0">
                  <a:pos x="3" y="43"/>
                </a:cxn>
                <a:cxn ang="0">
                  <a:pos x="7" y="41"/>
                </a:cxn>
                <a:cxn ang="0">
                  <a:pos x="11" y="37"/>
                </a:cxn>
                <a:cxn ang="0">
                  <a:pos x="15" y="34"/>
                </a:cxn>
                <a:cxn ang="0">
                  <a:pos x="19" y="32"/>
                </a:cxn>
                <a:cxn ang="0">
                  <a:pos x="21" y="28"/>
                </a:cxn>
                <a:cxn ang="0">
                  <a:pos x="23" y="24"/>
                </a:cxn>
                <a:cxn ang="0">
                  <a:pos x="25" y="19"/>
                </a:cxn>
                <a:cxn ang="0">
                  <a:pos x="25" y="17"/>
                </a:cxn>
                <a:cxn ang="0">
                  <a:pos x="25" y="13"/>
                </a:cxn>
                <a:cxn ang="0">
                  <a:pos x="25" y="11"/>
                </a:cxn>
                <a:cxn ang="0">
                  <a:pos x="23" y="8"/>
                </a:cxn>
                <a:cxn ang="0">
                  <a:pos x="23" y="6"/>
                </a:cxn>
                <a:cxn ang="0">
                  <a:pos x="23" y="4"/>
                </a:cxn>
                <a:cxn ang="0">
                  <a:pos x="21" y="2"/>
                </a:cxn>
                <a:cxn ang="0">
                  <a:pos x="19" y="0"/>
                </a:cxn>
                <a:cxn ang="0">
                  <a:pos x="15" y="4"/>
                </a:cxn>
                <a:cxn ang="0">
                  <a:pos x="13" y="8"/>
                </a:cxn>
                <a:cxn ang="0">
                  <a:pos x="9" y="11"/>
                </a:cxn>
                <a:cxn ang="0">
                  <a:pos x="5" y="17"/>
                </a:cxn>
                <a:cxn ang="0">
                  <a:pos x="3" y="22"/>
                </a:cxn>
                <a:cxn ang="0">
                  <a:pos x="2" y="26"/>
                </a:cxn>
                <a:cxn ang="0">
                  <a:pos x="0" y="32"/>
                </a:cxn>
                <a:cxn ang="0">
                  <a:pos x="0" y="37"/>
                </a:cxn>
                <a:cxn ang="0">
                  <a:pos x="0" y="37"/>
                </a:cxn>
                <a:cxn ang="0">
                  <a:pos x="0" y="39"/>
                </a:cxn>
                <a:cxn ang="0">
                  <a:pos x="0" y="39"/>
                </a:cxn>
                <a:cxn ang="0">
                  <a:pos x="0" y="41"/>
                </a:cxn>
                <a:cxn ang="0">
                  <a:pos x="0" y="41"/>
                </a:cxn>
                <a:cxn ang="0">
                  <a:pos x="0" y="41"/>
                </a:cxn>
                <a:cxn ang="0">
                  <a:pos x="0" y="43"/>
                </a:cxn>
                <a:cxn ang="0">
                  <a:pos x="0" y="43"/>
                </a:cxn>
              </a:cxnLst>
              <a:rect l="0" t="0" r="r" b="b"/>
              <a:pathLst>
                <a:path w="25" h="45">
                  <a:moveTo>
                    <a:pt x="0" y="43"/>
                  </a:moveTo>
                  <a:lnTo>
                    <a:pt x="0" y="43"/>
                  </a:lnTo>
                  <a:lnTo>
                    <a:pt x="0" y="43"/>
                  </a:lnTo>
                  <a:lnTo>
                    <a:pt x="0" y="45"/>
                  </a:lnTo>
                  <a:lnTo>
                    <a:pt x="0" y="45"/>
                  </a:lnTo>
                  <a:lnTo>
                    <a:pt x="0" y="45"/>
                  </a:lnTo>
                  <a:lnTo>
                    <a:pt x="0" y="45"/>
                  </a:lnTo>
                  <a:lnTo>
                    <a:pt x="3" y="43"/>
                  </a:lnTo>
                  <a:lnTo>
                    <a:pt x="7" y="41"/>
                  </a:lnTo>
                  <a:lnTo>
                    <a:pt x="11" y="37"/>
                  </a:lnTo>
                  <a:lnTo>
                    <a:pt x="15" y="34"/>
                  </a:lnTo>
                  <a:lnTo>
                    <a:pt x="19" y="32"/>
                  </a:lnTo>
                  <a:lnTo>
                    <a:pt x="21" y="28"/>
                  </a:lnTo>
                  <a:lnTo>
                    <a:pt x="23" y="24"/>
                  </a:lnTo>
                  <a:lnTo>
                    <a:pt x="25" y="19"/>
                  </a:lnTo>
                  <a:lnTo>
                    <a:pt x="25" y="17"/>
                  </a:lnTo>
                  <a:lnTo>
                    <a:pt x="25" y="13"/>
                  </a:lnTo>
                  <a:lnTo>
                    <a:pt x="25" y="11"/>
                  </a:lnTo>
                  <a:lnTo>
                    <a:pt x="23" y="8"/>
                  </a:lnTo>
                  <a:lnTo>
                    <a:pt x="23" y="6"/>
                  </a:lnTo>
                  <a:lnTo>
                    <a:pt x="23" y="4"/>
                  </a:lnTo>
                  <a:lnTo>
                    <a:pt x="21" y="2"/>
                  </a:lnTo>
                  <a:lnTo>
                    <a:pt x="19" y="0"/>
                  </a:lnTo>
                  <a:lnTo>
                    <a:pt x="15" y="4"/>
                  </a:lnTo>
                  <a:lnTo>
                    <a:pt x="13" y="8"/>
                  </a:lnTo>
                  <a:lnTo>
                    <a:pt x="9" y="11"/>
                  </a:lnTo>
                  <a:lnTo>
                    <a:pt x="5" y="17"/>
                  </a:lnTo>
                  <a:lnTo>
                    <a:pt x="3" y="22"/>
                  </a:lnTo>
                  <a:lnTo>
                    <a:pt x="2" y="26"/>
                  </a:lnTo>
                  <a:lnTo>
                    <a:pt x="0" y="32"/>
                  </a:lnTo>
                  <a:lnTo>
                    <a:pt x="0" y="37"/>
                  </a:lnTo>
                  <a:lnTo>
                    <a:pt x="0" y="37"/>
                  </a:lnTo>
                  <a:lnTo>
                    <a:pt x="0" y="39"/>
                  </a:lnTo>
                  <a:lnTo>
                    <a:pt x="0" y="39"/>
                  </a:lnTo>
                  <a:lnTo>
                    <a:pt x="0" y="41"/>
                  </a:lnTo>
                  <a:lnTo>
                    <a:pt x="0" y="41"/>
                  </a:lnTo>
                  <a:lnTo>
                    <a:pt x="0" y="41"/>
                  </a:lnTo>
                  <a:lnTo>
                    <a:pt x="0" y="43"/>
                  </a:lnTo>
                  <a:lnTo>
                    <a:pt x="0" y="43"/>
                  </a:lnTo>
                  <a:close/>
                </a:path>
              </a:pathLst>
            </a:custGeom>
            <a:solidFill>
              <a:srgbClr val="FCEF00"/>
            </a:solidFill>
            <a:ln w="9525">
              <a:noFill/>
              <a:round/>
              <a:headEnd/>
              <a:tailEnd/>
            </a:ln>
          </p:spPr>
          <p:txBody>
            <a:bodyPr/>
            <a:lstStyle/>
            <a:p>
              <a:endParaRPr lang="en-US"/>
            </a:p>
          </p:txBody>
        </p:sp>
        <p:sp>
          <p:nvSpPr>
            <p:cNvPr id="12350" name="Freeform 62"/>
            <p:cNvSpPr>
              <a:spLocks/>
            </p:cNvSpPr>
            <p:nvPr/>
          </p:nvSpPr>
          <p:spPr bwMode="auto">
            <a:xfrm>
              <a:off x="3647" y="1402"/>
              <a:ext cx="22" cy="46"/>
            </a:xfrm>
            <a:custGeom>
              <a:avLst/>
              <a:gdLst/>
              <a:ahLst/>
              <a:cxnLst>
                <a:cxn ang="0">
                  <a:pos x="0" y="28"/>
                </a:cxn>
                <a:cxn ang="0">
                  <a:pos x="8" y="46"/>
                </a:cxn>
                <a:cxn ang="0">
                  <a:pos x="10" y="46"/>
                </a:cxn>
                <a:cxn ang="0">
                  <a:pos x="10" y="46"/>
                </a:cxn>
                <a:cxn ang="0">
                  <a:pos x="10" y="46"/>
                </a:cxn>
                <a:cxn ang="0">
                  <a:pos x="10" y="46"/>
                </a:cxn>
                <a:cxn ang="0">
                  <a:pos x="10" y="46"/>
                </a:cxn>
                <a:cxn ang="0">
                  <a:pos x="12" y="46"/>
                </a:cxn>
                <a:cxn ang="0">
                  <a:pos x="12" y="46"/>
                </a:cxn>
                <a:cxn ang="0">
                  <a:pos x="12" y="45"/>
                </a:cxn>
                <a:cxn ang="0">
                  <a:pos x="14" y="43"/>
                </a:cxn>
                <a:cxn ang="0">
                  <a:pos x="16" y="39"/>
                </a:cxn>
                <a:cxn ang="0">
                  <a:pos x="18" y="37"/>
                </a:cxn>
                <a:cxn ang="0">
                  <a:pos x="18" y="33"/>
                </a:cxn>
                <a:cxn ang="0">
                  <a:pos x="20" y="30"/>
                </a:cxn>
                <a:cxn ang="0">
                  <a:pos x="20" y="26"/>
                </a:cxn>
                <a:cxn ang="0">
                  <a:pos x="22" y="22"/>
                </a:cxn>
                <a:cxn ang="0">
                  <a:pos x="20" y="17"/>
                </a:cxn>
                <a:cxn ang="0">
                  <a:pos x="20" y="15"/>
                </a:cxn>
                <a:cxn ang="0">
                  <a:pos x="18" y="11"/>
                </a:cxn>
                <a:cxn ang="0">
                  <a:pos x="16" y="9"/>
                </a:cxn>
                <a:cxn ang="0">
                  <a:pos x="16" y="8"/>
                </a:cxn>
                <a:cxn ang="0">
                  <a:pos x="14" y="4"/>
                </a:cxn>
                <a:cxn ang="0">
                  <a:pos x="12" y="2"/>
                </a:cxn>
                <a:cxn ang="0">
                  <a:pos x="10" y="2"/>
                </a:cxn>
                <a:cxn ang="0">
                  <a:pos x="6" y="0"/>
                </a:cxn>
                <a:cxn ang="0">
                  <a:pos x="6" y="0"/>
                </a:cxn>
                <a:cxn ang="0">
                  <a:pos x="6" y="0"/>
                </a:cxn>
                <a:cxn ang="0">
                  <a:pos x="4" y="0"/>
                </a:cxn>
                <a:cxn ang="0">
                  <a:pos x="4" y="0"/>
                </a:cxn>
                <a:cxn ang="0">
                  <a:pos x="4" y="0"/>
                </a:cxn>
                <a:cxn ang="0">
                  <a:pos x="4" y="0"/>
                </a:cxn>
                <a:cxn ang="0">
                  <a:pos x="4" y="0"/>
                </a:cxn>
                <a:cxn ang="0">
                  <a:pos x="4" y="0"/>
                </a:cxn>
                <a:cxn ang="0">
                  <a:pos x="0" y="28"/>
                </a:cxn>
              </a:cxnLst>
              <a:rect l="0" t="0" r="r" b="b"/>
              <a:pathLst>
                <a:path w="22" h="46">
                  <a:moveTo>
                    <a:pt x="0" y="28"/>
                  </a:moveTo>
                  <a:lnTo>
                    <a:pt x="8" y="46"/>
                  </a:lnTo>
                  <a:lnTo>
                    <a:pt x="10" y="46"/>
                  </a:lnTo>
                  <a:lnTo>
                    <a:pt x="10" y="46"/>
                  </a:lnTo>
                  <a:lnTo>
                    <a:pt x="10" y="46"/>
                  </a:lnTo>
                  <a:lnTo>
                    <a:pt x="10" y="46"/>
                  </a:lnTo>
                  <a:lnTo>
                    <a:pt x="10" y="46"/>
                  </a:lnTo>
                  <a:lnTo>
                    <a:pt x="12" y="46"/>
                  </a:lnTo>
                  <a:lnTo>
                    <a:pt x="12" y="46"/>
                  </a:lnTo>
                  <a:lnTo>
                    <a:pt x="12" y="45"/>
                  </a:lnTo>
                  <a:lnTo>
                    <a:pt x="14" y="43"/>
                  </a:lnTo>
                  <a:lnTo>
                    <a:pt x="16" y="39"/>
                  </a:lnTo>
                  <a:lnTo>
                    <a:pt x="18" y="37"/>
                  </a:lnTo>
                  <a:lnTo>
                    <a:pt x="18" y="33"/>
                  </a:lnTo>
                  <a:lnTo>
                    <a:pt x="20" y="30"/>
                  </a:lnTo>
                  <a:lnTo>
                    <a:pt x="20" y="26"/>
                  </a:lnTo>
                  <a:lnTo>
                    <a:pt x="22" y="22"/>
                  </a:lnTo>
                  <a:lnTo>
                    <a:pt x="20" y="17"/>
                  </a:lnTo>
                  <a:lnTo>
                    <a:pt x="20" y="15"/>
                  </a:lnTo>
                  <a:lnTo>
                    <a:pt x="18" y="11"/>
                  </a:lnTo>
                  <a:lnTo>
                    <a:pt x="16" y="9"/>
                  </a:lnTo>
                  <a:lnTo>
                    <a:pt x="16" y="8"/>
                  </a:lnTo>
                  <a:lnTo>
                    <a:pt x="14" y="4"/>
                  </a:lnTo>
                  <a:lnTo>
                    <a:pt x="12" y="2"/>
                  </a:lnTo>
                  <a:lnTo>
                    <a:pt x="10" y="2"/>
                  </a:lnTo>
                  <a:lnTo>
                    <a:pt x="6" y="0"/>
                  </a:lnTo>
                  <a:lnTo>
                    <a:pt x="6" y="0"/>
                  </a:lnTo>
                  <a:lnTo>
                    <a:pt x="6" y="0"/>
                  </a:lnTo>
                  <a:lnTo>
                    <a:pt x="4" y="0"/>
                  </a:lnTo>
                  <a:lnTo>
                    <a:pt x="4" y="0"/>
                  </a:lnTo>
                  <a:lnTo>
                    <a:pt x="4" y="0"/>
                  </a:lnTo>
                  <a:lnTo>
                    <a:pt x="4" y="0"/>
                  </a:lnTo>
                  <a:lnTo>
                    <a:pt x="4" y="0"/>
                  </a:lnTo>
                  <a:lnTo>
                    <a:pt x="4" y="0"/>
                  </a:lnTo>
                  <a:lnTo>
                    <a:pt x="0" y="28"/>
                  </a:lnTo>
                  <a:close/>
                </a:path>
              </a:pathLst>
            </a:custGeom>
            <a:solidFill>
              <a:srgbClr val="FCEF00"/>
            </a:solidFill>
            <a:ln w="9525">
              <a:noFill/>
              <a:round/>
              <a:headEnd/>
              <a:tailEnd/>
            </a:ln>
          </p:spPr>
          <p:txBody>
            <a:bodyPr/>
            <a:lstStyle/>
            <a:p>
              <a:endParaRPr lang="en-US"/>
            </a:p>
          </p:txBody>
        </p:sp>
        <p:sp>
          <p:nvSpPr>
            <p:cNvPr id="12351" name="Freeform 63"/>
            <p:cNvSpPr>
              <a:spLocks/>
            </p:cNvSpPr>
            <p:nvPr/>
          </p:nvSpPr>
          <p:spPr bwMode="auto">
            <a:xfrm>
              <a:off x="3691" y="1519"/>
              <a:ext cx="27" cy="52"/>
            </a:xfrm>
            <a:custGeom>
              <a:avLst/>
              <a:gdLst/>
              <a:ahLst/>
              <a:cxnLst>
                <a:cxn ang="0">
                  <a:pos x="0" y="41"/>
                </a:cxn>
                <a:cxn ang="0">
                  <a:pos x="6" y="52"/>
                </a:cxn>
                <a:cxn ang="0">
                  <a:pos x="12" y="46"/>
                </a:cxn>
                <a:cxn ang="0">
                  <a:pos x="15" y="41"/>
                </a:cxn>
                <a:cxn ang="0">
                  <a:pos x="21" y="35"/>
                </a:cxn>
                <a:cxn ang="0">
                  <a:pos x="23" y="29"/>
                </a:cxn>
                <a:cxn ang="0">
                  <a:pos x="27" y="22"/>
                </a:cxn>
                <a:cxn ang="0">
                  <a:pos x="27" y="16"/>
                </a:cxn>
                <a:cxn ang="0">
                  <a:pos x="27" y="9"/>
                </a:cxn>
                <a:cxn ang="0">
                  <a:pos x="25" y="0"/>
                </a:cxn>
                <a:cxn ang="0">
                  <a:pos x="23" y="2"/>
                </a:cxn>
                <a:cxn ang="0">
                  <a:pos x="19" y="4"/>
                </a:cxn>
                <a:cxn ang="0">
                  <a:pos x="17" y="5"/>
                </a:cxn>
                <a:cxn ang="0">
                  <a:pos x="15" y="9"/>
                </a:cxn>
                <a:cxn ang="0">
                  <a:pos x="12" y="13"/>
                </a:cxn>
                <a:cxn ang="0">
                  <a:pos x="10" y="16"/>
                </a:cxn>
                <a:cxn ang="0">
                  <a:pos x="6" y="18"/>
                </a:cxn>
                <a:cxn ang="0">
                  <a:pos x="2" y="20"/>
                </a:cxn>
                <a:cxn ang="0">
                  <a:pos x="2" y="24"/>
                </a:cxn>
                <a:cxn ang="0">
                  <a:pos x="0" y="26"/>
                </a:cxn>
                <a:cxn ang="0">
                  <a:pos x="0" y="28"/>
                </a:cxn>
                <a:cxn ang="0">
                  <a:pos x="0" y="31"/>
                </a:cxn>
                <a:cxn ang="0">
                  <a:pos x="0" y="33"/>
                </a:cxn>
                <a:cxn ang="0">
                  <a:pos x="0" y="35"/>
                </a:cxn>
                <a:cxn ang="0">
                  <a:pos x="0" y="37"/>
                </a:cxn>
                <a:cxn ang="0">
                  <a:pos x="0" y="41"/>
                </a:cxn>
              </a:cxnLst>
              <a:rect l="0" t="0" r="r" b="b"/>
              <a:pathLst>
                <a:path w="27" h="52">
                  <a:moveTo>
                    <a:pt x="0" y="41"/>
                  </a:moveTo>
                  <a:lnTo>
                    <a:pt x="6" y="52"/>
                  </a:lnTo>
                  <a:lnTo>
                    <a:pt x="12" y="46"/>
                  </a:lnTo>
                  <a:lnTo>
                    <a:pt x="15" y="41"/>
                  </a:lnTo>
                  <a:lnTo>
                    <a:pt x="21" y="35"/>
                  </a:lnTo>
                  <a:lnTo>
                    <a:pt x="23" y="29"/>
                  </a:lnTo>
                  <a:lnTo>
                    <a:pt x="27" y="22"/>
                  </a:lnTo>
                  <a:lnTo>
                    <a:pt x="27" y="16"/>
                  </a:lnTo>
                  <a:lnTo>
                    <a:pt x="27" y="9"/>
                  </a:lnTo>
                  <a:lnTo>
                    <a:pt x="25" y="0"/>
                  </a:lnTo>
                  <a:lnTo>
                    <a:pt x="23" y="2"/>
                  </a:lnTo>
                  <a:lnTo>
                    <a:pt x="19" y="4"/>
                  </a:lnTo>
                  <a:lnTo>
                    <a:pt x="17" y="5"/>
                  </a:lnTo>
                  <a:lnTo>
                    <a:pt x="15" y="9"/>
                  </a:lnTo>
                  <a:lnTo>
                    <a:pt x="12" y="13"/>
                  </a:lnTo>
                  <a:lnTo>
                    <a:pt x="10" y="16"/>
                  </a:lnTo>
                  <a:lnTo>
                    <a:pt x="6" y="18"/>
                  </a:lnTo>
                  <a:lnTo>
                    <a:pt x="2" y="20"/>
                  </a:lnTo>
                  <a:lnTo>
                    <a:pt x="2" y="24"/>
                  </a:lnTo>
                  <a:lnTo>
                    <a:pt x="0" y="26"/>
                  </a:lnTo>
                  <a:lnTo>
                    <a:pt x="0" y="28"/>
                  </a:lnTo>
                  <a:lnTo>
                    <a:pt x="0" y="31"/>
                  </a:lnTo>
                  <a:lnTo>
                    <a:pt x="0" y="33"/>
                  </a:lnTo>
                  <a:lnTo>
                    <a:pt x="0" y="35"/>
                  </a:lnTo>
                  <a:lnTo>
                    <a:pt x="0" y="37"/>
                  </a:lnTo>
                  <a:lnTo>
                    <a:pt x="0" y="41"/>
                  </a:lnTo>
                  <a:close/>
                </a:path>
              </a:pathLst>
            </a:custGeom>
            <a:solidFill>
              <a:srgbClr val="FCEF00"/>
            </a:solidFill>
            <a:ln w="9525">
              <a:noFill/>
              <a:round/>
              <a:headEnd/>
              <a:tailEnd/>
            </a:ln>
          </p:spPr>
          <p:txBody>
            <a:bodyPr/>
            <a:lstStyle/>
            <a:p>
              <a:endParaRPr lang="en-US"/>
            </a:p>
          </p:txBody>
        </p:sp>
        <p:sp>
          <p:nvSpPr>
            <p:cNvPr id="12352" name="Freeform 64"/>
            <p:cNvSpPr>
              <a:spLocks/>
            </p:cNvSpPr>
            <p:nvPr/>
          </p:nvSpPr>
          <p:spPr bwMode="auto">
            <a:xfrm>
              <a:off x="3736" y="1691"/>
              <a:ext cx="30" cy="48"/>
            </a:xfrm>
            <a:custGeom>
              <a:avLst/>
              <a:gdLst/>
              <a:ahLst/>
              <a:cxnLst>
                <a:cxn ang="0">
                  <a:pos x="2" y="22"/>
                </a:cxn>
                <a:cxn ang="0">
                  <a:pos x="2" y="26"/>
                </a:cxn>
                <a:cxn ang="0">
                  <a:pos x="6" y="30"/>
                </a:cxn>
                <a:cxn ang="0">
                  <a:pos x="8" y="35"/>
                </a:cxn>
                <a:cxn ang="0">
                  <a:pos x="10" y="37"/>
                </a:cxn>
                <a:cxn ang="0">
                  <a:pos x="14" y="41"/>
                </a:cxn>
                <a:cxn ang="0">
                  <a:pos x="18" y="44"/>
                </a:cxn>
                <a:cxn ang="0">
                  <a:pos x="22" y="46"/>
                </a:cxn>
                <a:cxn ang="0">
                  <a:pos x="26" y="46"/>
                </a:cxn>
                <a:cxn ang="0">
                  <a:pos x="26" y="46"/>
                </a:cxn>
                <a:cxn ang="0">
                  <a:pos x="26" y="48"/>
                </a:cxn>
                <a:cxn ang="0">
                  <a:pos x="28" y="48"/>
                </a:cxn>
                <a:cxn ang="0">
                  <a:pos x="28" y="48"/>
                </a:cxn>
                <a:cxn ang="0">
                  <a:pos x="28" y="48"/>
                </a:cxn>
                <a:cxn ang="0">
                  <a:pos x="28" y="48"/>
                </a:cxn>
                <a:cxn ang="0">
                  <a:pos x="28" y="48"/>
                </a:cxn>
                <a:cxn ang="0">
                  <a:pos x="28" y="48"/>
                </a:cxn>
                <a:cxn ang="0">
                  <a:pos x="30" y="46"/>
                </a:cxn>
                <a:cxn ang="0">
                  <a:pos x="30" y="44"/>
                </a:cxn>
                <a:cxn ang="0">
                  <a:pos x="28" y="43"/>
                </a:cxn>
                <a:cxn ang="0">
                  <a:pos x="28" y="41"/>
                </a:cxn>
                <a:cxn ang="0">
                  <a:pos x="28" y="39"/>
                </a:cxn>
                <a:cxn ang="0">
                  <a:pos x="28" y="37"/>
                </a:cxn>
                <a:cxn ang="0">
                  <a:pos x="28" y="33"/>
                </a:cxn>
                <a:cxn ang="0">
                  <a:pos x="28" y="31"/>
                </a:cxn>
                <a:cxn ang="0">
                  <a:pos x="28" y="26"/>
                </a:cxn>
                <a:cxn ang="0">
                  <a:pos x="26" y="22"/>
                </a:cxn>
                <a:cxn ang="0">
                  <a:pos x="24" y="17"/>
                </a:cxn>
                <a:cxn ang="0">
                  <a:pos x="20" y="13"/>
                </a:cxn>
                <a:cxn ang="0">
                  <a:pos x="16" y="9"/>
                </a:cxn>
                <a:cxn ang="0">
                  <a:pos x="14" y="6"/>
                </a:cxn>
                <a:cxn ang="0">
                  <a:pos x="10" y="4"/>
                </a:cxn>
                <a:cxn ang="0">
                  <a:pos x="6" y="0"/>
                </a:cxn>
                <a:cxn ang="0">
                  <a:pos x="4" y="4"/>
                </a:cxn>
                <a:cxn ang="0">
                  <a:pos x="2" y="6"/>
                </a:cxn>
                <a:cxn ang="0">
                  <a:pos x="0" y="7"/>
                </a:cxn>
                <a:cxn ang="0">
                  <a:pos x="0" y="11"/>
                </a:cxn>
                <a:cxn ang="0">
                  <a:pos x="0" y="13"/>
                </a:cxn>
                <a:cxn ang="0">
                  <a:pos x="0" y="17"/>
                </a:cxn>
                <a:cxn ang="0">
                  <a:pos x="2" y="19"/>
                </a:cxn>
                <a:cxn ang="0">
                  <a:pos x="2" y="22"/>
                </a:cxn>
              </a:cxnLst>
              <a:rect l="0" t="0" r="r" b="b"/>
              <a:pathLst>
                <a:path w="30" h="48">
                  <a:moveTo>
                    <a:pt x="2" y="22"/>
                  </a:moveTo>
                  <a:lnTo>
                    <a:pt x="2" y="26"/>
                  </a:lnTo>
                  <a:lnTo>
                    <a:pt x="6" y="30"/>
                  </a:lnTo>
                  <a:lnTo>
                    <a:pt x="8" y="35"/>
                  </a:lnTo>
                  <a:lnTo>
                    <a:pt x="10" y="37"/>
                  </a:lnTo>
                  <a:lnTo>
                    <a:pt x="14" y="41"/>
                  </a:lnTo>
                  <a:lnTo>
                    <a:pt x="18" y="44"/>
                  </a:lnTo>
                  <a:lnTo>
                    <a:pt x="22" y="46"/>
                  </a:lnTo>
                  <a:lnTo>
                    <a:pt x="26" y="46"/>
                  </a:lnTo>
                  <a:lnTo>
                    <a:pt x="26" y="46"/>
                  </a:lnTo>
                  <a:lnTo>
                    <a:pt x="26" y="48"/>
                  </a:lnTo>
                  <a:lnTo>
                    <a:pt x="28" y="48"/>
                  </a:lnTo>
                  <a:lnTo>
                    <a:pt x="28" y="48"/>
                  </a:lnTo>
                  <a:lnTo>
                    <a:pt x="28" y="48"/>
                  </a:lnTo>
                  <a:lnTo>
                    <a:pt x="28" y="48"/>
                  </a:lnTo>
                  <a:lnTo>
                    <a:pt x="28" y="48"/>
                  </a:lnTo>
                  <a:lnTo>
                    <a:pt x="28" y="48"/>
                  </a:lnTo>
                  <a:lnTo>
                    <a:pt x="30" y="46"/>
                  </a:lnTo>
                  <a:lnTo>
                    <a:pt x="30" y="44"/>
                  </a:lnTo>
                  <a:lnTo>
                    <a:pt x="28" y="43"/>
                  </a:lnTo>
                  <a:lnTo>
                    <a:pt x="28" y="41"/>
                  </a:lnTo>
                  <a:lnTo>
                    <a:pt x="28" y="39"/>
                  </a:lnTo>
                  <a:lnTo>
                    <a:pt x="28" y="37"/>
                  </a:lnTo>
                  <a:lnTo>
                    <a:pt x="28" y="33"/>
                  </a:lnTo>
                  <a:lnTo>
                    <a:pt x="28" y="31"/>
                  </a:lnTo>
                  <a:lnTo>
                    <a:pt x="28" y="26"/>
                  </a:lnTo>
                  <a:lnTo>
                    <a:pt x="26" y="22"/>
                  </a:lnTo>
                  <a:lnTo>
                    <a:pt x="24" y="17"/>
                  </a:lnTo>
                  <a:lnTo>
                    <a:pt x="20" y="13"/>
                  </a:lnTo>
                  <a:lnTo>
                    <a:pt x="16" y="9"/>
                  </a:lnTo>
                  <a:lnTo>
                    <a:pt x="14" y="6"/>
                  </a:lnTo>
                  <a:lnTo>
                    <a:pt x="10" y="4"/>
                  </a:lnTo>
                  <a:lnTo>
                    <a:pt x="6" y="0"/>
                  </a:lnTo>
                  <a:lnTo>
                    <a:pt x="4" y="4"/>
                  </a:lnTo>
                  <a:lnTo>
                    <a:pt x="2" y="6"/>
                  </a:lnTo>
                  <a:lnTo>
                    <a:pt x="0" y="7"/>
                  </a:lnTo>
                  <a:lnTo>
                    <a:pt x="0" y="11"/>
                  </a:lnTo>
                  <a:lnTo>
                    <a:pt x="0" y="13"/>
                  </a:lnTo>
                  <a:lnTo>
                    <a:pt x="0" y="17"/>
                  </a:lnTo>
                  <a:lnTo>
                    <a:pt x="2" y="19"/>
                  </a:lnTo>
                  <a:lnTo>
                    <a:pt x="2" y="22"/>
                  </a:lnTo>
                  <a:close/>
                </a:path>
              </a:pathLst>
            </a:custGeom>
            <a:solidFill>
              <a:srgbClr val="FCEF00"/>
            </a:solidFill>
            <a:ln w="9525">
              <a:noFill/>
              <a:round/>
              <a:headEnd/>
              <a:tailEnd/>
            </a:ln>
          </p:spPr>
          <p:txBody>
            <a:bodyPr/>
            <a:lstStyle/>
            <a:p>
              <a:endParaRPr lang="en-US"/>
            </a:p>
          </p:txBody>
        </p:sp>
        <p:sp>
          <p:nvSpPr>
            <p:cNvPr id="12353" name="Freeform 65"/>
            <p:cNvSpPr>
              <a:spLocks/>
            </p:cNvSpPr>
            <p:nvPr/>
          </p:nvSpPr>
          <p:spPr bwMode="auto">
            <a:xfrm>
              <a:off x="3681" y="1471"/>
              <a:ext cx="29" cy="57"/>
            </a:xfrm>
            <a:custGeom>
              <a:avLst/>
              <a:gdLst/>
              <a:ahLst/>
              <a:cxnLst>
                <a:cxn ang="0">
                  <a:pos x="0" y="52"/>
                </a:cxn>
                <a:cxn ang="0">
                  <a:pos x="2" y="52"/>
                </a:cxn>
                <a:cxn ang="0">
                  <a:pos x="2" y="53"/>
                </a:cxn>
                <a:cxn ang="0">
                  <a:pos x="2" y="53"/>
                </a:cxn>
                <a:cxn ang="0">
                  <a:pos x="2" y="55"/>
                </a:cxn>
                <a:cxn ang="0">
                  <a:pos x="4" y="55"/>
                </a:cxn>
                <a:cxn ang="0">
                  <a:pos x="4" y="57"/>
                </a:cxn>
                <a:cxn ang="0">
                  <a:pos x="6" y="57"/>
                </a:cxn>
                <a:cxn ang="0">
                  <a:pos x="6" y="57"/>
                </a:cxn>
                <a:cxn ang="0">
                  <a:pos x="10" y="55"/>
                </a:cxn>
                <a:cxn ang="0">
                  <a:pos x="14" y="53"/>
                </a:cxn>
                <a:cxn ang="0">
                  <a:pos x="16" y="50"/>
                </a:cxn>
                <a:cxn ang="0">
                  <a:pos x="20" y="48"/>
                </a:cxn>
                <a:cxn ang="0">
                  <a:pos x="23" y="44"/>
                </a:cxn>
                <a:cxn ang="0">
                  <a:pos x="25" y="40"/>
                </a:cxn>
                <a:cxn ang="0">
                  <a:pos x="27" y="37"/>
                </a:cxn>
                <a:cxn ang="0">
                  <a:pos x="27" y="31"/>
                </a:cxn>
                <a:cxn ang="0">
                  <a:pos x="29" y="27"/>
                </a:cxn>
                <a:cxn ang="0">
                  <a:pos x="29" y="24"/>
                </a:cxn>
                <a:cxn ang="0">
                  <a:pos x="29" y="20"/>
                </a:cxn>
                <a:cxn ang="0">
                  <a:pos x="29" y="16"/>
                </a:cxn>
                <a:cxn ang="0">
                  <a:pos x="27" y="13"/>
                </a:cxn>
                <a:cxn ang="0">
                  <a:pos x="27" y="9"/>
                </a:cxn>
                <a:cxn ang="0">
                  <a:pos x="25" y="5"/>
                </a:cxn>
                <a:cxn ang="0">
                  <a:pos x="23" y="2"/>
                </a:cxn>
                <a:cxn ang="0">
                  <a:pos x="23" y="2"/>
                </a:cxn>
                <a:cxn ang="0">
                  <a:pos x="22" y="2"/>
                </a:cxn>
                <a:cxn ang="0">
                  <a:pos x="22" y="2"/>
                </a:cxn>
                <a:cxn ang="0">
                  <a:pos x="22" y="2"/>
                </a:cxn>
                <a:cxn ang="0">
                  <a:pos x="22" y="0"/>
                </a:cxn>
                <a:cxn ang="0">
                  <a:pos x="22" y="0"/>
                </a:cxn>
                <a:cxn ang="0">
                  <a:pos x="22" y="0"/>
                </a:cxn>
                <a:cxn ang="0">
                  <a:pos x="22" y="0"/>
                </a:cxn>
                <a:cxn ang="0">
                  <a:pos x="16" y="5"/>
                </a:cxn>
                <a:cxn ang="0">
                  <a:pos x="12" y="11"/>
                </a:cxn>
                <a:cxn ang="0">
                  <a:pos x="8" y="16"/>
                </a:cxn>
                <a:cxn ang="0">
                  <a:pos x="4" y="24"/>
                </a:cxn>
                <a:cxn ang="0">
                  <a:pos x="2" y="29"/>
                </a:cxn>
                <a:cxn ang="0">
                  <a:pos x="0" y="37"/>
                </a:cxn>
                <a:cxn ang="0">
                  <a:pos x="0" y="44"/>
                </a:cxn>
                <a:cxn ang="0">
                  <a:pos x="0" y="52"/>
                </a:cxn>
              </a:cxnLst>
              <a:rect l="0" t="0" r="r" b="b"/>
              <a:pathLst>
                <a:path w="29" h="57">
                  <a:moveTo>
                    <a:pt x="0" y="52"/>
                  </a:moveTo>
                  <a:lnTo>
                    <a:pt x="2" y="52"/>
                  </a:lnTo>
                  <a:lnTo>
                    <a:pt x="2" y="53"/>
                  </a:lnTo>
                  <a:lnTo>
                    <a:pt x="2" y="53"/>
                  </a:lnTo>
                  <a:lnTo>
                    <a:pt x="2" y="55"/>
                  </a:lnTo>
                  <a:lnTo>
                    <a:pt x="4" y="55"/>
                  </a:lnTo>
                  <a:lnTo>
                    <a:pt x="4" y="57"/>
                  </a:lnTo>
                  <a:lnTo>
                    <a:pt x="6" y="57"/>
                  </a:lnTo>
                  <a:lnTo>
                    <a:pt x="6" y="57"/>
                  </a:lnTo>
                  <a:lnTo>
                    <a:pt x="10" y="55"/>
                  </a:lnTo>
                  <a:lnTo>
                    <a:pt x="14" y="53"/>
                  </a:lnTo>
                  <a:lnTo>
                    <a:pt x="16" y="50"/>
                  </a:lnTo>
                  <a:lnTo>
                    <a:pt x="20" y="48"/>
                  </a:lnTo>
                  <a:lnTo>
                    <a:pt x="23" y="44"/>
                  </a:lnTo>
                  <a:lnTo>
                    <a:pt x="25" y="40"/>
                  </a:lnTo>
                  <a:lnTo>
                    <a:pt x="27" y="37"/>
                  </a:lnTo>
                  <a:lnTo>
                    <a:pt x="27" y="31"/>
                  </a:lnTo>
                  <a:lnTo>
                    <a:pt x="29" y="27"/>
                  </a:lnTo>
                  <a:lnTo>
                    <a:pt x="29" y="24"/>
                  </a:lnTo>
                  <a:lnTo>
                    <a:pt x="29" y="20"/>
                  </a:lnTo>
                  <a:lnTo>
                    <a:pt x="29" y="16"/>
                  </a:lnTo>
                  <a:lnTo>
                    <a:pt x="27" y="13"/>
                  </a:lnTo>
                  <a:lnTo>
                    <a:pt x="27" y="9"/>
                  </a:lnTo>
                  <a:lnTo>
                    <a:pt x="25" y="5"/>
                  </a:lnTo>
                  <a:lnTo>
                    <a:pt x="23" y="2"/>
                  </a:lnTo>
                  <a:lnTo>
                    <a:pt x="23" y="2"/>
                  </a:lnTo>
                  <a:lnTo>
                    <a:pt x="22" y="2"/>
                  </a:lnTo>
                  <a:lnTo>
                    <a:pt x="22" y="2"/>
                  </a:lnTo>
                  <a:lnTo>
                    <a:pt x="22" y="2"/>
                  </a:lnTo>
                  <a:lnTo>
                    <a:pt x="22" y="0"/>
                  </a:lnTo>
                  <a:lnTo>
                    <a:pt x="22" y="0"/>
                  </a:lnTo>
                  <a:lnTo>
                    <a:pt x="22" y="0"/>
                  </a:lnTo>
                  <a:lnTo>
                    <a:pt x="22" y="0"/>
                  </a:lnTo>
                  <a:lnTo>
                    <a:pt x="16" y="5"/>
                  </a:lnTo>
                  <a:lnTo>
                    <a:pt x="12" y="11"/>
                  </a:lnTo>
                  <a:lnTo>
                    <a:pt x="8" y="16"/>
                  </a:lnTo>
                  <a:lnTo>
                    <a:pt x="4" y="24"/>
                  </a:lnTo>
                  <a:lnTo>
                    <a:pt x="2" y="29"/>
                  </a:lnTo>
                  <a:lnTo>
                    <a:pt x="0" y="37"/>
                  </a:lnTo>
                  <a:lnTo>
                    <a:pt x="0" y="44"/>
                  </a:lnTo>
                  <a:lnTo>
                    <a:pt x="0" y="52"/>
                  </a:lnTo>
                  <a:close/>
                </a:path>
              </a:pathLst>
            </a:custGeom>
            <a:solidFill>
              <a:srgbClr val="FCEF00"/>
            </a:solidFill>
            <a:ln w="9525">
              <a:noFill/>
              <a:round/>
              <a:headEnd/>
              <a:tailEnd/>
            </a:ln>
          </p:spPr>
          <p:txBody>
            <a:bodyPr/>
            <a:lstStyle/>
            <a:p>
              <a:endParaRPr lang="en-US"/>
            </a:p>
          </p:txBody>
        </p:sp>
        <p:sp>
          <p:nvSpPr>
            <p:cNvPr id="12354" name="Freeform 66"/>
            <p:cNvSpPr>
              <a:spLocks/>
            </p:cNvSpPr>
            <p:nvPr/>
          </p:nvSpPr>
          <p:spPr bwMode="auto">
            <a:xfrm>
              <a:off x="3667" y="1426"/>
              <a:ext cx="28" cy="56"/>
            </a:xfrm>
            <a:custGeom>
              <a:avLst/>
              <a:gdLst/>
              <a:ahLst/>
              <a:cxnLst>
                <a:cxn ang="0">
                  <a:pos x="0" y="41"/>
                </a:cxn>
                <a:cxn ang="0">
                  <a:pos x="0" y="43"/>
                </a:cxn>
                <a:cxn ang="0">
                  <a:pos x="0" y="45"/>
                </a:cxn>
                <a:cxn ang="0">
                  <a:pos x="2" y="47"/>
                </a:cxn>
                <a:cxn ang="0">
                  <a:pos x="2" y="48"/>
                </a:cxn>
                <a:cxn ang="0">
                  <a:pos x="2" y="52"/>
                </a:cxn>
                <a:cxn ang="0">
                  <a:pos x="4" y="52"/>
                </a:cxn>
                <a:cxn ang="0">
                  <a:pos x="6" y="54"/>
                </a:cxn>
                <a:cxn ang="0">
                  <a:pos x="8" y="56"/>
                </a:cxn>
                <a:cxn ang="0">
                  <a:pos x="8" y="56"/>
                </a:cxn>
                <a:cxn ang="0">
                  <a:pos x="8" y="56"/>
                </a:cxn>
                <a:cxn ang="0">
                  <a:pos x="8" y="56"/>
                </a:cxn>
                <a:cxn ang="0">
                  <a:pos x="8" y="56"/>
                </a:cxn>
                <a:cxn ang="0">
                  <a:pos x="8" y="56"/>
                </a:cxn>
                <a:cxn ang="0">
                  <a:pos x="10" y="56"/>
                </a:cxn>
                <a:cxn ang="0">
                  <a:pos x="10" y="56"/>
                </a:cxn>
                <a:cxn ang="0">
                  <a:pos x="10" y="56"/>
                </a:cxn>
                <a:cxn ang="0">
                  <a:pos x="14" y="54"/>
                </a:cxn>
                <a:cxn ang="0">
                  <a:pos x="16" y="52"/>
                </a:cxn>
                <a:cxn ang="0">
                  <a:pos x="20" y="48"/>
                </a:cxn>
                <a:cxn ang="0">
                  <a:pos x="22" y="45"/>
                </a:cxn>
                <a:cxn ang="0">
                  <a:pos x="24" y="41"/>
                </a:cxn>
                <a:cxn ang="0">
                  <a:pos x="26" y="37"/>
                </a:cxn>
                <a:cxn ang="0">
                  <a:pos x="26" y="34"/>
                </a:cxn>
                <a:cxn ang="0">
                  <a:pos x="28" y="28"/>
                </a:cxn>
                <a:cxn ang="0">
                  <a:pos x="28" y="24"/>
                </a:cxn>
                <a:cxn ang="0">
                  <a:pos x="26" y="21"/>
                </a:cxn>
                <a:cxn ang="0">
                  <a:pos x="26" y="17"/>
                </a:cxn>
                <a:cxn ang="0">
                  <a:pos x="24" y="11"/>
                </a:cxn>
                <a:cxn ang="0">
                  <a:pos x="22" y="8"/>
                </a:cxn>
                <a:cxn ang="0">
                  <a:pos x="20" y="6"/>
                </a:cxn>
                <a:cxn ang="0">
                  <a:pos x="18" y="2"/>
                </a:cxn>
                <a:cxn ang="0">
                  <a:pos x="14" y="0"/>
                </a:cxn>
                <a:cxn ang="0">
                  <a:pos x="14" y="4"/>
                </a:cxn>
                <a:cxn ang="0">
                  <a:pos x="12" y="6"/>
                </a:cxn>
                <a:cxn ang="0">
                  <a:pos x="10" y="9"/>
                </a:cxn>
                <a:cxn ang="0">
                  <a:pos x="8" y="13"/>
                </a:cxn>
                <a:cxn ang="0">
                  <a:pos x="6" y="17"/>
                </a:cxn>
                <a:cxn ang="0">
                  <a:pos x="6" y="21"/>
                </a:cxn>
                <a:cxn ang="0">
                  <a:pos x="4" y="24"/>
                </a:cxn>
                <a:cxn ang="0">
                  <a:pos x="2" y="28"/>
                </a:cxn>
                <a:cxn ang="0">
                  <a:pos x="2" y="30"/>
                </a:cxn>
                <a:cxn ang="0">
                  <a:pos x="2" y="32"/>
                </a:cxn>
                <a:cxn ang="0">
                  <a:pos x="2" y="34"/>
                </a:cxn>
                <a:cxn ang="0">
                  <a:pos x="0" y="35"/>
                </a:cxn>
                <a:cxn ang="0">
                  <a:pos x="0" y="37"/>
                </a:cxn>
                <a:cxn ang="0">
                  <a:pos x="0" y="39"/>
                </a:cxn>
                <a:cxn ang="0">
                  <a:pos x="0" y="41"/>
                </a:cxn>
                <a:cxn ang="0">
                  <a:pos x="0" y="41"/>
                </a:cxn>
              </a:cxnLst>
              <a:rect l="0" t="0" r="r" b="b"/>
              <a:pathLst>
                <a:path w="28" h="56">
                  <a:moveTo>
                    <a:pt x="0" y="41"/>
                  </a:moveTo>
                  <a:lnTo>
                    <a:pt x="0" y="43"/>
                  </a:lnTo>
                  <a:lnTo>
                    <a:pt x="0" y="45"/>
                  </a:lnTo>
                  <a:lnTo>
                    <a:pt x="2" y="47"/>
                  </a:lnTo>
                  <a:lnTo>
                    <a:pt x="2" y="48"/>
                  </a:lnTo>
                  <a:lnTo>
                    <a:pt x="2" y="52"/>
                  </a:lnTo>
                  <a:lnTo>
                    <a:pt x="4" y="52"/>
                  </a:lnTo>
                  <a:lnTo>
                    <a:pt x="6" y="54"/>
                  </a:lnTo>
                  <a:lnTo>
                    <a:pt x="8" y="56"/>
                  </a:lnTo>
                  <a:lnTo>
                    <a:pt x="8" y="56"/>
                  </a:lnTo>
                  <a:lnTo>
                    <a:pt x="8" y="56"/>
                  </a:lnTo>
                  <a:lnTo>
                    <a:pt x="8" y="56"/>
                  </a:lnTo>
                  <a:lnTo>
                    <a:pt x="8" y="56"/>
                  </a:lnTo>
                  <a:lnTo>
                    <a:pt x="8" y="56"/>
                  </a:lnTo>
                  <a:lnTo>
                    <a:pt x="10" y="56"/>
                  </a:lnTo>
                  <a:lnTo>
                    <a:pt x="10" y="56"/>
                  </a:lnTo>
                  <a:lnTo>
                    <a:pt x="10" y="56"/>
                  </a:lnTo>
                  <a:lnTo>
                    <a:pt x="14" y="54"/>
                  </a:lnTo>
                  <a:lnTo>
                    <a:pt x="16" y="52"/>
                  </a:lnTo>
                  <a:lnTo>
                    <a:pt x="20" y="48"/>
                  </a:lnTo>
                  <a:lnTo>
                    <a:pt x="22" y="45"/>
                  </a:lnTo>
                  <a:lnTo>
                    <a:pt x="24" y="41"/>
                  </a:lnTo>
                  <a:lnTo>
                    <a:pt x="26" y="37"/>
                  </a:lnTo>
                  <a:lnTo>
                    <a:pt x="26" y="34"/>
                  </a:lnTo>
                  <a:lnTo>
                    <a:pt x="28" y="28"/>
                  </a:lnTo>
                  <a:lnTo>
                    <a:pt x="28" y="24"/>
                  </a:lnTo>
                  <a:lnTo>
                    <a:pt x="26" y="21"/>
                  </a:lnTo>
                  <a:lnTo>
                    <a:pt x="26" y="17"/>
                  </a:lnTo>
                  <a:lnTo>
                    <a:pt x="24" y="11"/>
                  </a:lnTo>
                  <a:lnTo>
                    <a:pt x="22" y="8"/>
                  </a:lnTo>
                  <a:lnTo>
                    <a:pt x="20" y="6"/>
                  </a:lnTo>
                  <a:lnTo>
                    <a:pt x="18" y="2"/>
                  </a:lnTo>
                  <a:lnTo>
                    <a:pt x="14" y="0"/>
                  </a:lnTo>
                  <a:lnTo>
                    <a:pt x="14" y="4"/>
                  </a:lnTo>
                  <a:lnTo>
                    <a:pt x="12" y="6"/>
                  </a:lnTo>
                  <a:lnTo>
                    <a:pt x="10" y="9"/>
                  </a:lnTo>
                  <a:lnTo>
                    <a:pt x="8" y="13"/>
                  </a:lnTo>
                  <a:lnTo>
                    <a:pt x="6" y="17"/>
                  </a:lnTo>
                  <a:lnTo>
                    <a:pt x="6" y="21"/>
                  </a:lnTo>
                  <a:lnTo>
                    <a:pt x="4" y="24"/>
                  </a:lnTo>
                  <a:lnTo>
                    <a:pt x="2" y="28"/>
                  </a:lnTo>
                  <a:lnTo>
                    <a:pt x="2" y="30"/>
                  </a:lnTo>
                  <a:lnTo>
                    <a:pt x="2" y="32"/>
                  </a:lnTo>
                  <a:lnTo>
                    <a:pt x="2" y="34"/>
                  </a:lnTo>
                  <a:lnTo>
                    <a:pt x="0" y="35"/>
                  </a:lnTo>
                  <a:lnTo>
                    <a:pt x="0" y="37"/>
                  </a:lnTo>
                  <a:lnTo>
                    <a:pt x="0" y="39"/>
                  </a:lnTo>
                  <a:lnTo>
                    <a:pt x="0" y="41"/>
                  </a:lnTo>
                  <a:lnTo>
                    <a:pt x="0" y="41"/>
                  </a:lnTo>
                  <a:close/>
                </a:path>
              </a:pathLst>
            </a:custGeom>
            <a:solidFill>
              <a:srgbClr val="FCEF00"/>
            </a:solidFill>
            <a:ln w="9525">
              <a:noFill/>
              <a:round/>
              <a:headEnd/>
              <a:tailEnd/>
            </a:ln>
          </p:spPr>
          <p:txBody>
            <a:bodyPr/>
            <a:lstStyle/>
            <a:p>
              <a:endParaRPr lang="en-US"/>
            </a:p>
          </p:txBody>
        </p:sp>
        <p:sp>
          <p:nvSpPr>
            <p:cNvPr id="12355" name="Freeform 67"/>
            <p:cNvSpPr>
              <a:spLocks/>
            </p:cNvSpPr>
            <p:nvPr/>
          </p:nvSpPr>
          <p:spPr bwMode="auto">
            <a:xfrm>
              <a:off x="3772" y="1711"/>
              <a:ext cx="51" cy="32"/>
            </a:xfrm>
            <a:custGeom>
              <a:avLst/>
              <a:gdLst/>
              <a:ahLst/>
              <a:cxnLst>
                <a:cxn ang="0">
                  <a:pos x="2" y="11"/>
                </a:cxn>
                <a:cxn ang="0">
                  <a:pos x="14" y="28"/>
                </a:cxn>
                <a:cxn ang="0">
                  <a:pos x="18" y="28"/>
                </a:cxn>
                <a:cxn ang="0">
                  <a:pos x="22" y="30"/>
                </a:cxn>
                <a:cxn ang="0">
                  <a:pos x="26" y="32"/>
                </a:cxn>
                <a:cxn ang="0">
                  <a:pos x="29" y="32"/>
                </a:cxn>
                <a:cxn ang="0">
                  <a:pos x="35" y="32"/>
                </a:cxn>
                <a:cxn ang="0">
                  <a:pos x="39" y="32"/>
                </a:cxn>
                <a:cxn ang="0">
                  <a:pos x="45" y="32"/>
                </a:cxn>
                <a:cxn ang="0">
                  <a:pos x="49" y="30"/>
                </a:cxn>
                <a:cxn ang="0">
                  <a:pos x="49" y="28"/>
                </a:cxn>
                <a:cxn ang="0">
                  <a:pos x="49" y="28"/>
                </a:cxn>
                <a:cxn ang="0">
                  <a:pos x="49" y="28"/>
                </a:cxn>
                <a:cxn ang="0">
                  <a:pos x="51" y="28"/>
                </a:cxn>
                <a:cxn ang="0">
                  <a:pos x="51" y="28"/>
                </a:cxn>
                <a:cxn ang="0">
                  <a:pos x="51" y="28"/>
                </a:cxn>
                <a:cxn ang="0">
                  <a:pos x="49" y="23"/>
                </a:cxn>
                <a:cxn ang="0">
                  <a:pos x="45" y="17"/>
                </a:cxn>
                <a:cxn ang="0">
                  <a:pos x="43" y="13"/>
                </a:cxn>
                <a:cxn ang="0">
                  <a:pos x="39" y="10"/>
                </a:cxn>
                <a:cxn ang="0">
                  <a:pos x="35" y="8"/>
                </a:cxn>
                <a:cxn ang="0">
                  <a:pos x="29" y="4"/>
                </a:cxn>
                <a:cxn ang="0">
                  <a:pos x="26" y="2"/>
                </a:cxn>
                <a:cxn ang="0">
                  <a:pos x="20" y="2"/>
                </a:cxn>
                <a:cxn ang="0">
                  <a:pos x="18" y="0"/>
                </a:cxn>
                <a:cxn ang="0">
                  <a:pos x="14" y="0"/>
                </a:cxn>
                <a:cxn ang="0">
                  <a:pos x="12" y="0"/>
                </a:cxn>
                <a:cxn ang="0">
                  <a:pos x="10" y="0"/>
                </a:cxn>
                <a:cxn ang="0">
                  <a:pos x="8" y="0"/>
                </a:cxn>
                <a:cxn ang="0">
                  <a:pos x="4" y="0"/>
                </a:cxn>
                <a:cxn ang="0">
                  <a:pos x="2" y="2"/>
                </a:cxn>
                <a:cxn ang="0">
                  <a:pos x="0" y="2"/>
                </a:cxn>
                <a:cxn ang="0">
                  <a:pos x="2" y="11"/>
                </a:cxn>
              </a:cxnLst>
              <a:rect l="0" t="0" r="r" b="b"/>
              <a:pathLst>
                <a:path w="51" h="32">
                  <a:moveTo>
                    <a:pt x="2" y="11"/>
                  </a:moveTo>
                  <a:lnTo>
                    <a:pt x="14" y="28"/>
                  </a:lnTo>
                  <a:lnTo>
                    <a:pt x="18" y="28"/>
                  </a:lnTo>
                  <a:lnTo>
                    <a:pt x="22" y="30"/>
                  </a:lnTo>
                  <a:lnTo>
                    <a:pt x="26" y="32"/>
                  </a:lnTo>
                  <a:lnTo>
                    <a:pt x="29" y="32"/>
                  </a:lnTo>
                  <a:lnTo>
                    <a:pt x="35" y="32"/>
                  </a:lnTo>
                  <a:lnTo>
                    <a:pt x="39" y="32"/>
                  </a:lnTo>
                  <a:lnTo>
                    <a:pt x="45" y="32"/>
                  </a:lnTo>
                  <a:lnTo>
                    <a:pt x="49" y="30"/>
                  </a:lnTo>
                  <a:lnTo>
                    <a:pt x="49" y="28"/>
                  </a:lnTo>
                  <a:lnTo>
                    <a:pt x="49" y="28"/>
                  </a:lnTo>
                  <a:lnTo>
                    <a:pt x="49" y="28"/>
                  </a:lnTo>
                  <a:lnTo>
                    <a:pt x="51" y="28"/>
                  </a:lnTo>
                  <a:lnTo>
                    <a:pt x="51" y="28"/>
                  </a:lnTo>
                  <a:lnTo>
                    <a:pt x="51" y="28"/>
                  </a:lnTo>
                  <a:lnTo>
                    <a:pt x="49" y="23"/>
                  </a:lnTo>
                  <a:lnTo>
                    <a:pt x="45" y="17"/>
                  </a:lnTo>
                  <a:lnTo>
                    <a:pt x="43" y="13"/>
                  </a:lnTo>
                  <a:lnTo>
                    <a:pt x="39" y="10"/>
                  </a:lnTo>
                  <a:lnTo>
                    <a:pt x="35" y="8"/>
                  </a:lnTo>
                  <a:lnTo>
                    <a:pt x="29" y="4"/>
                  </a:lnTo>
                  <a:lnTo>
                    <a:pt x="26" y="2"/>
                  </a:lnTo>
                  <a:lnTo>
                    <a:pt x="20" y="2"/>
                  </a:lnTo>
                  <a:lnTo>
                    <a:pt x="18" y="0"/>
                  </a:lnTo>
                  <a:lnTo>
                    <a:pt x="14" y="0"/>
                  </a:lnTo>
                  <a:lnTo>
                    <a:pt x="12" y="0"/>
                  </a:lnTo>
                  <a:lnTo>
                    <a:pt x="10" y="0"/>
                  </a:lnTo>
                  <a:lnTo>
                    <a:pt x="8" y="0"/>
                  </a:lnTo>
                  <a:lnTo>
                    <a:pt x="4" y="0"/>
                  </a:lnTo>
                  <a:lnTo>
                    <a:pt x="2" y="2"/>
                  </a:lnTo>
                  <a:lnTo>
                    <a:pt x="0" y="2"/>
                  </a:lnTo>
                  <a:lnTo>
                    <a:pt x="2" y="11"/>
                  </a:lnTo>
                  <a:close/>
                </a:path>
              </a:pathLst>
            </a:custGeom>
            <a:solidFill>
              <a:srgbClr val="FCEF00"/>
            </a:solidFill>
            <a:ln w="9525">
              <a:noFill/>
              <a:round/>
              <a:headEnd/>
              <a:tailEnd/>
            </a:ln>
          </p:spPr>
          <p:txBody>
            <a:bodyPr/>
            <a:lstStyle/>
            <a:p>
              <a:endParaRPr lang="en-US"/>
            </a:p>
          </p:txBody>
        </p:sp>
        <p:sp>
          <p:nvSpPr>
            <p:cNvPr id="12356" name="Freeform 68"/>
            <p:cNvSpPr>
              <a:spLocks/>
            </p:cNvSpPr>
            <p:nvPr/>
          </p:nvSpPr>
          <p:spPr bwMode="auto">
            <a:xfrm>
              <a:off x="3823" y="1711"/>
              <a:ext cx="56" cy="26"/>
            </a:xfrm>
            <a:custGeom>
              <a:avLst/>
              <a:gdLst/>
              <a:ahLst/>
              <a:cxnLst>
                <a:cxn ang="0">
                  <a:pos x="0" y="8"/>
                </a:cxn>
                <a:cxn ang="0">
                  <a:pos x="0" y="10"/>
                </a:cxn>
                <a:cxn ang="0">
                  <a:pos x="2" y="13"/>
                </a:cxn>
                <a:cxn ang="0">
                  <a:pos x="4" y="15"/>
                </a:cxn>
                <a:cxn ang="0">
                  <a:pos x="4" y="17"/>
                </a:cxn>
                <a:cxn ang="0">
                  <a:pos x="8" y="19"/>
                </a:cxn>
                <a:cxn ang="0">
                  <a:pos x="10" y="21"/>
                </a:cxn>
                <a:cxn ang="0">
                  <a:pos x="12" y="23"/>
                </a:cxn>
                <a:cxn ang="0">
                  <a:pos x="14" y="23"/>
                </a:cxn>
                <a:cxn ang="0">
                  <a:pos x="20" y="24"/>
                </a:cxn>
                <a:cxn ang="0">
                  <a:pos x="26" y="24"/>
                </a:cxn>
                <a:cxn ang="0">
                  <a:pos x="30" y="26"/>
                </a:cxn>
                <a:cxn ang="0">
                  <a:pos x="36" y="24"/>
                </a:cxn>
                <a:cxn ang="0">
                  <a:pos x="42" y="24"/>
                </a:cxn>
                <a:cxn ang="0">
                  <a:pos x="46" y="24"/>
                </a:cxn>
                <a:cxn ang="0">
                  <a:pos x="52" y="23"/>
                </a:cxn>
                <a:cxn ang="0">
                  <a:pos x="56" y="21"/>
                </a:cxn>
                <a:cxn ang="0">
                  <a:pos x="54" y="17"/>
                </a:cxn>
                <a:cxn ang="0">
                  <a:pos x="50" y="13"/>
                </a:cxn>
                <a:cxn ang="0">
                  <a:pos x="46" y="11"/>
                </a:cxn>
                <a:cxn ang="0">
                  <a:pos x="42" y="8"/>
                </a:cxn>
                <a:cxn ang="0">
                  <a:pos x="38" y="4"/>
                </a:cxn>
                <a:cxn ang="0">
                  <a:pos x="32" y="2"/>
                </a:cxn>
                <a:cxn ang="0">
                  <a:pos x="28" y="0"/>
                </a:cxn>
                <a:cxn ang="0">
                  <a:pos x="22" y="0"/>
                </a:cxn>
                <a:cxn ang="0">
                  <a:pos x="18" y="0"/>
                </a:cxn>
                <a:cxn ang="0">
                  <a:pos x="16" y="0"/>
                </a:cxn>
                <a:cxn ang="0">
                  <a:pos x="12" y="2"/>
                </a:cxn>
                <a:cxn ang="0">
                  <a:pos x="10" y="2"/>
                </a:cxn>
                <a:cxn ang="0">
                  <a:pos x="8" y="4"/>
                </a:cxn>
                <a:cxn ang="0">
                  <a:pos x="4" y="4"/>
                </a:cxn>
                <a:cxn ang="0">
                  <a:pos x="2" y="6"/>
                </a:cxn>
                <a:cxn ang="0">
                  <a:pos x="0" y="6"/>
                </a:cxn>
                <a:cxn ang="0">
                  <a:pos x="0" y="6"/>
                </a:cxn>
                <a:cxn ang="0">
                  <a:pos x="0" y="6"/>
                </a:cxn>
                <a:cxn ang="0">
                  <a:pos x="0" y="8"/>
                </a:cxn>
                <a:cxn ang="0">
                  <a:pos x="0" y="8"/>
                </a:cxn>
              </a:cxnLst>
              <a:rect l="0" t="0" r="r" b="b"/>
              <a:pathLst>
                <a:path w="56" h="26">
                  <a:moveTo>
                    <a:pt x="0" y="8"/>
                  </a:moveTo>
                  <a:lnTo>
                    <a:pt x="0" y="10"/>
                  </a:lnTo>
                  <a:lnTo>
                    <a:pt x="2" y="13"/>
                  </a:lnTo>
                  <a:lnTo>
                    <a:pt x="4" y="15"/>
                  </a:lnTo>
                  <a:lnTo>
                    <a:pt x="4" y="17"/>
                  </a:lnTo>
                  <a:lnTo>
                    <a:pt x="8" y="19"/>
                  </a:lnTo>
                  <a:lnTo>
                    <a:pt x="10" y="21"/>
                  </a:lnTo>
                  <a:lnTo>
                    <a:pt x="12" y="23"/>
                  </a:lnTo>
                  <a:lnTo>
                    <a:pt x="14" y="23"/>
                  </a:lnTo>
                  <a:lnTo>
                    <a:pt x="20" y="24"/>
                  </a:lnTo>
                  <a:lnTo>
                    <a:pt x="26" y="24"/>
                  </a:lnTo>
                  <a:lnTo>
                    <a:pt x="30" y="26"/>
                  </a:lnTo>
                  <a:lnTo>
                    <a:pt x="36" y="24"/>
                  </a:lnTo>
                  <a:lnTo>
                    <a:pt x="42" y="24"/>
                  </a:lnTo>
                  <a:lnTo>
                    <a:pt x="46" y="24"/>
                  </a:lnTo>
                  <a:lnTo>
                    <a:pt x="52" y="23"/>
                  </a:lnTo>
                  <a:lnTo>
                    <a:pt x="56" y="21"/>
                  </a:lnTo>
                  <a:lnTo>
                    <a:pt x="54" y="17"/>
                  </a:lnTo>
                  <a:lnTo>
                    <a:pt x="50" y="13"/>
                  </a:lnTo>
                  <a:lnTo>
                    <a:pt x="46" y="11"/>
                  </a:lnTo>
                  <a:lnTo>
                    <a:pt x="42" y="8"/>
                  </a:lnTo>
                  <a:lnTo>
                    <a:pt x="38" y="4"/>
                  </a:lnTo>
                  <a:lnTo>
                    <a:pt x="32" y="2"/>
                  </a:lnTo>
                  <a:lnTo>
                    <a:pt x="28" y="0"/>
                  </a:lnTo>
                  <a:lnTo>
                    <a:pt x="22" y="0"/>
                  </a:lnTo>
                  <a:lnTo>
                    <a:pt x="18" y="0"/>
                  </a:lnTo>
                  <a:lnTo>
                    <a:pt x="16" y="0"/>
                  </a:lnTo>
                  <a:lnTo>
                    <a:pt x="12" y="2"/>
                  </a:lnTo>
                  <a:lnTo>
                    <a:pt x="10" y="2"/>
                  </a:lnTo>
                  <a:lnTo>
                    <a:pt x="8" y="4"/>
                  </a:lnTo>
                  <a:lnTo>
                    <a:pt x="4" y="4"/>
                  </a:lnTo>
                  <a:lnTo>
                    <a:pt x="2" y="6"/>
                  </a:lnTo>
                  <a:lnTo>
                    <a:pt x="0" y="6"/>
                  </a:lnTo>
                  <a:lnTo>
                    <a:pt x="0" y="6"/>
                  </a:lnTo>
                  <a:lnTo>
                    <a:pt x="0" y="6"/>
                  </a:lnTo>
                  <a:lnTo>
                    <a:pt x="0" y="8"/>
                  </a:lnTo>
                  <a:lnTo>
                    <a:pt x="0" y="8"/>
                  </a:lnTo>
                  <a:close/>
                </a:path>
              </a:pathLst>
            </a:custGeom>
            <a:solidFill>
              <a:srgbClr val="FCEF00"/>
            </a:solidFill>
            <a:ln w="9525">
              <a:noFill/>
              <a:round/>
              <a:headEnd/>
              <a:tailEnd/>
            </a:ln>
          </p:spPr>
          <p:txBody>
            <a:bodyPr/>
            <a:lstStyle/>
            <a:p>
              <a:endParaRPr lang="en-US"/>
            </a:p>
          </p:txBody>
        </p:sp>
        <p:sp>
          <p:nvSpPr>
            <p:cNvPr id="12357" name="Freeform 69"/>
            <p:cNvSpPr>
              <a:spLocks/>
            </p:cNvSpPr>
            <p:nvPr/>
          </p:nvSpPr>
          <p:spPr bwMode="auto">
            <a:xfrm>
              <a:off x="3879" y="1713"/>
              <a:ext cx="27" cy="11"/>
            </a:xfrm>
            <a:custGeom>
              <a:avLst/>
              <a:gdLst/>
              <a:ahLst/>
              <a:cxnLst>
                <a:cxn ang="0">
                  <a:pos x="0" y="4"/>
                </a:cxn>
                <a:cxn ang="0">
                  <a:pos x="0" y="4"/>
                </a:cxn>
                <a:cxn ang="0">
                  <a:pos x="0" y="4"/>
                </a:cxn>
                <a:cxn ang="0">
                  <a:pos x="0" y="4"/>
                </a:cxn>
                <a:cxn ang="0">
                  <a:pos x="0" y="6"/>
                </a:cxn>
                <a:cxn ang="0">
                  <a:pos x="8" y="11"/>
                </a:cxn>
                <a:cxn ang="0">
                  <a:pos x="25" y="11"/>
                </a:cxn>
                <a:cxn ang="0">
                  <a:pos x="25" y="11"/>
                </a:cxn>
                <a:cxn ang="0">
                  <a:pos x="27" y="11"/>
                </a:cxn>
                <a:cxn ang="0">
                  <a:pos x="27" y="11"/>
                </a:cxn>
                <a:cxn ang="0">
                  <a:pos x="27" y="9"/>
                </a:cxn>
                <a:cxn ang="0">
                  <a:pos x="27" y="9"/>
                </a:cxn>
                <a:cxn ang="0">
                  <a:pos x="27" y="9"/>
                </a:cxn>
                <a:cxn ang="0">
                  <a:pos x="27" y="8"/>
                </a:cxn>
                <a:cxn ang="0">
                  <a:pos x="27" y="8"/>
                </a:cxn>
                <a:cxn ang="0">
                  <a:pos x="25" y="6"/>
                </a:cxn>
                <a:cxn ang="0">
                  <a:pos x="23" y="4"/>
                </a:cxn>
                <a:cxn ang="0">
                  <a:pos x="21" y="2"/>
                </a:cxn>
                <a:cxn ang="0">
                  <a:pos x="19" y="2"/>
                </a:cxn>
                <a:cxn ang="0">
                  <a:pos x="17" y="0"/>
                </a:cxn>
                <a:cxn ang="0">
                  <a:pos x="14" y="0"/>
                </a:cxn>
                <a:cxn ang="0">
                  <a:pos x="12" y="0"/>
                </a:cxn>
                <a:cxn ang="0">
                  <a:pos x="10" y="0"/>
                </a:cxn>
                <a:cxn ang="0">
                  <a:pos x="8" y="0"/>
                </a:cxn>
                <a:cxn ang="0">
                  <a:pos x="6" y="0"/>
                </a:cxn>
                <a:cxn ang="0">
                  <a:pos x="4" y="0"/>
                </a:cxn>
                <a:cxn ang="0">
                  <a:pos x="4" y="0"/>
                </a:cxn>
                <a:cxn ang="0">
                  <a:pos x="2" y="2"/>
                </a:cxn>
                <a:cxn ang="0">
                  <a:pos x="2" y="2"/>
                </a:cxn>
                <a:cxn ang="0">
                  <a:pos x="0" y="2"/>
                </a:cxn>
                <a:cxn ang="0">
                  <a:pos x="0" y="2"/>
                </a:cxn>
                <a:cxn ang="0">
                  <a:pos x="0" y="2"/>
                </a:cxn>
                <a:cxn ang="0">
                  <a:pos x="0" y="2"/>
                </a:cxn>
                <a:cxn ang="0">
                  <a:pos x="0" y="4"/>
                </a:cxn>
                <a:cxn ang="0">
                  <a:pos x="0" y="4"/>
                </a:cxn>
              </a:cxnLst>
              <a:rect l="0" t="0" r="r" b="b"/>
              <a:pathLst>
                <a:path w="27" h="11">
                  <a:moveTo>
                    <a:pt x="0" y="4"/>
                  </a:moveTo>
                  <a:lnTo>
                    <a:pt x="0" y="4"/>
                  </a:lnTo>
                  <a:lnTo>
                    <a:pt x="0" y="4"/>
                  </a:lnTo>
                  <a:lnTo>
                    <a:pt x="0" y="4"/>
                  </a:lnTo>
                  <a:lnTo>
                    <a:pt x="0" y="6"/>
                  </a:lnTo>
                  <a:lnTo>
                    <a:pt x="8" y="11"/>
                  </a:lnTo>
                  <a:lnTo>
                    <a:pt x="25" y="11"/>
                  </a:lnTo>
                  <a:lnTo>
                    <a:pt x="25" y="11"/>
                  </a:lnTo>
                  <a:lnTo>
                    <a:pt x="27" y="11"/>
                  </a:lnTo>
                  <a:lnTo>
                    <a:pt x="27" y="11"/>
                  </a:lnTo>
                  <a:lnTo>
                    <a:pt x="27" y="9"/>
                  </a:lnTo>
                  <a:lnTo>
                    <a:pt x="27" y="9"/>
                  </a:lnTo>
                  <a:lnTo>
                    <a:pt x="27" y="9"/>
                  </a:lnTo>
                  <a:lnTo>
                    <a:pt x="27" y="8"/>
                  </a:lnTo>
                  <a:lnTo>
                    <a:pt x="27" y="8"/>
                  </a:lnTo>
                  <a:lnTo>
                    <a:pt x="25" y="6"/>
                  </a:lnTo>
                  <a:lnTo>
                    <a:pt x="23" y="4"/>
                  </a:lnTo>
                  <a:lnTo>
                    <a:pt x="21" y="2"/>
                  </a:lnTo>
                  <a:lnTo>
                    <a:pt x="19" y="2"/>
                  </a:lnTo>
                  <a:lnTo>
                    <a:pt x="17" y="0"/>
                  </a:lnTo>
                  <a:lnTo>
                    <a:pt x="14" y="0"/>
                  </a:lnTo>
                  <a:lnTo>
                    <a:pt x="12" y="0"/>
                  </a:lnTo>
                  <a:lnTo>
                    <a:pt x="10" y="0"/>
                  </a:lnTo>
                  <a:lnTo>
                    <a:pt x="8" y="0"/>
                  </a:lnTo>
                  <a:lnTo>
                    <a:pt x="6" y="0"/>
                  </a:lnTo>
                  <a:lnTo>
                    <a:pt x="4" y="0"/>
                  </a:lnTo>
                  <a:lnTo>
                    <a:pt x="4" y="0"/>
                  </a:lnTo>
                  <a:lnTo>
                    <a:pt x="2" y="2"/>
                  </a:lnTo>
                  <a:lnTo>
                    <a:pt x="2" y="2"/>
                  </a:lnTo>
                  <a:lnTo>
                    <a:pt x="0" y="2"/>
                  </a:lnTo>
                  <a:lnTo>
                    <a:pt x="0" y="2"/>
                  </a:lnTo>
                  <a:lnTo>
                    <a:pt x="0" y="2"/>
                  </a:lnTo>
                  <a:lnTo>
                    <a:pt x="0" y="2"/>
                  </a:lnTo>
                  <a:lnTo>
                    <a:pt x="0" y="4"/>
                  </a:lnTo>
                  <a:lnTo>
                    <a:pt x="0" y="4"/>
                  </a:lnTo>
                  <a:close/>
                </a:path>
              </a:pathLst>
            </a:custGeom>
            <a:solidFill>
              <a:srgbClr val="FCEF00"/>
            </a:solidFill>
            <a:ln w="9525">
              <a:noFill/>
              <a:round/>
              <a:headEnd/>
              <a:tailEnd/>
            </a:ln>
          </p:spPr>
          <p:txBody>
            <a:bodyPr/>
            <a:lstStyle/>
            <a:p>
              <a:endParaRPr lang="en-US"/>
            </a:p>
          </p:txBody>
        </p:sp>
      </p:grpSp>
      <p:sp>
        <p:nvSpPr>
          <p:cNvPr id="12358" name="Rectangle 70"/>
          <p:cNvSpPr>
            <a:spLocks noChangeArrowheads="1"/>
          </p:cNvSpPr>
          <p:nvPr/>
        </p:nvSpPr>
        <p:spPr bwMode="auto">
          <a:xfrm>
            <a:off x="6019800" y="5181600"/>
            <a:ext cx="2085636" cy="1107996"/>
          </a:xfrm>
          <a:prstGeom prst="rect">
            <a:avLst/>
          </a:prstGeom>
          <a:noFill/>
          <a:ln w="9525">
            <a:noFill/>
            <a:miter lim="800000"/>
            <a:headEnd/>
            <a:tailEnd/>
          </a:ln>
        </p:spPr>
        <p:txBody>
          <a:bodyPr wrap="none" lIns="0" tIns="0" rIns="0" bIns="0">
            <a:spAutoFit/>
          </a:bodyPr>
          <a:lstStyle/>
          <a:p>
            <a:pPr eaLnBrk="0" hangingPunct="0"/>
            <a:r>
              <a:rPr lang="en-US" sz="1800" b="1" dirty="0">
                <a:solidFill>
                  <a:srgbClr val="000000"/>
                </a:solidFill>
              </a:rPr>
              <a:t>The Nominations Are:</a:t>
            </a:r>
          </a:p>
          <a:p>
            <a:pPr eaLnBrk="0" hangingPunct="0">
              <a:buFontTx/>
              <a:buChar char="•"/>
            </a:pPr>
            <a:r>
              <a:rPr lang="en-US" dirty="0" smtClean="0"/>
              <a:t>_________________</a:t>
            </a:r>
            <a:endParaRPr lang="en-US" dirty="0"/>
          </a:p>
          <a:p>
            <a:pPr eaLnBrk="0" hangingPunct="0">
              <a:buFontTx/>
              <a:buChar char="•"/>
            </a:pPr>
            <a:r>
              <a:rPr lang="en-US" dirty="0" smtClean="0"/>
              <a:t>_________________</a:t>
            </a:r>
            <a:endParaRPr lang="en-US" dirty="0"/>
          </a:p>
          <a:p>
            <a:pPr eaLnBrk="0" hangingPunct="0">
              <a:buFontTx/>
              <a:buChar char="•"/>
            </a:pPr>
            <a:r>
              <a:rPr lang="en-US" dirty="0" smtClean="0"/>
              <a:t>_________________</a:t>
            </a:r>
            <a:endParaRPr lang="en-US" dirty="0"/>
          </a:p>
        </p:txBody>
      </p:sp>
      <p:sp>
        <p:nvSpPr>
          <p:cNvPr id="12359" name="Rectangle 71"/>
          <p:cNvSpPr>
            <a:spLocks noChangeArrowheads="1"/>
          </p:cNvSpPr>
          <p:nvPr/>
        </p:nvSpPr>
        <p:spPr bwMode="auto">
          <a:xfrm>
            <a:off x="4740275" y="4037013"/>
            <a:ext cx="146050" cy="273050"/>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Arial" charset="0"/>
              </a:rPr>
              <a:t> </a:t>
            </a:r>
            <a:endParaRPr lang="en-US"/>
          </a:p>
        </p:txBody>
      </p:sp>
      <p:sp>
        <p:nvSpPr>
          <p:cNvPr id="12360" name="Rectangle 72"/>
          <p:cNvSpPr>
            <a:spLocks noChangeArrowheads="1"/>
          </p:cNvSpPr>
          <p:nvPr/>
        </p:nvSpPr>
        <p:spPr bwMode="auto">
          <a:xfrm>
            <a:off x="4740275" y="4289425"/>
            <a:ext cx="146050" cy="273050"/>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Arial" charset="0"/>
              </a:rPr>
              <a:t> </a:t>
            </a:r>
            <a:endParaRPr lang="en-US"/>
          </a:p>
        </p:txBody>
      </p:sp>
      <p:sp>
        <p:nvSpPr>
          <p:cNvPr id="12361" name="Rectangle 73"/>
          <p:cNvSpPr>
            <a:spLocks noChangeArrowheads="1"/>
          </p:cNvSpPr>
          <p:nvPr/>
        </p:nvSpPr>
        <p:spPr bwMode="auto">
          <a:xfrm>
            <a:off x="4740275" y="4543425"/>
            <a:ext cx="146050" cy="273050"/>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Arial" charset="0"/>
              </a:rPr>
              <a:t> </a:t>
            </a:r>
            <a:endParaRPr lang="en-US"/>
          </a:p>
        </p:txBody>
      </p:sp>
      <p:sp>
        <p:nvSpPr>
          <p:cNvPr id="12362" name="Rectangle 74"/>
          <p:cNvSpPr>
            <a:spLocks noChangeArrowheads="1"/>
          </p:cNvSpPr>
          <p:nvPr/>
        </p:nvSpPr>
        <p:spPr bwMode="auto">
          <a:xfrm>
            <a:off x="4740275" y="4795838"/>
            <a:ext cx="146050" cy="273050"/>
          </a:xfrm>
          <a:prstGeom prst="rect">
            <a:avLst/>
          </a:prstGeom>
          <a:noFill/>
          <a:ln w="9525">
            <a:noFill/>
            <a:miter lim="800000"/>
            <a:headEnd/>
            <a:tailEnd/>
          </a:ln>
        </p:spPr>
        <p:txBody>
          <a:bodyPr wrap="none" lIns="0" tIns="0" rIns="0" bIns="0">
            <a:spAutoFit/>
          </a:bodyPr>
          <a:lstStyle/>
          <a:p>
            <a:pPr eaLnBrk="0" hangingPunct="0"/>
            <a:r>
              <a:rPr lang="en-US" sz="1600">
                <a:solidFill>
                  <a:srgbClr val="000000"/>
                </a:solidFill>
                <a:latin typeface="Arial" charset="0"/>
              </a:rPr>
              <a:t> </a:t>
            </a:r>
            <a:endParaRPr lang="en-US"/>
          </a:p>
        </p:txBody>
      </p:sp>
      <p:sp>
        <p:nvSpPr>
          <p:cNvPr id="12363" name="Rectangle 75"/>
          <p:cNvSpPr>
            <a:spLocks noChangeArrowheads="1"/>
          </p:cNvSpPr>
          <p:nvPr/>
        </p:nvSpPr>
        <p:spPr bwMode="auto">
          <a:xfrm>
            <a:off x="3962400" y="152400"/>
            <a:ext cx="3060700" cy="396875"/>
          </a:xfrm>
          <a:prstGeom prst="rect">
            <a:avLst/>
          </a:prstGeom>
          <a:noFill/>
          <a:ln w="9525">
            <a:noFill/>
            <a:miter lim="800000"/>
            <a:headEnd/>
            <a:tailEnd/>
          </a:ln>
          <a:effectLst/>
        </p:spPr>
        <p:txBody>
          <a:bodyPr wrap="none">
            <a:spAutoFit/>
          </a:bodyPr>
          <a:lstStyle/>
          <a:p>
            <a:pPr eaLnBrk="0" hangingPunct="0"/>
            <a:r>
              <a:rPr lang="en-US" sz="2000" b="1">
                <a:solidFill>
                  <a:srgbClr val="000000"/>
                </a:solidFill>
              </a:rPr>
              <a:t>Industrial Advisory Board</a:t>
            </a:r>
          </a:p>
        </p:txBody>
      </p:sp>
      <p:sp>
        <p:nvSpPr>
          <p:cNvPr id="12364" name="Rectangle 76"/>
          <p:cNvSpPr>
            <a:spLocks noGrp="1" noChangeArrowheads="1"/>
          </p:cNvSpPr>
          <p:nvPr>
            <p:ph type="title" idx="4294967295"/>
          </p:nvPr>
        </p:nvSpPr>
        <p:spPr>
          <a:xfrm>
            <a:off x="3962400" y="533400"/>
            <a:ext cx="3581400" cy="533400"/>
          </a:xfrm>
        </p:spPr>
        <p:txBody>
          <a:bodyPr/>
          <a:lstStyle/>
          <a:p>
            <a:pPr algn="l"/>
            <a:r>
              <a:rPr lang="en-US" sz="2000" b="1" dirty="0">
                <a:solidFill>
                  <a:srgbClr val="000000"/>
                </a:solidFill>
              </a:rPr>
              <a:t>Secretary Election Spring </a:t>
            </a:r>
            <a:r>
              <a:rPr lang="en-US" sz="2000" b="1" dirty="0" smtClean="0">
                <a:solidFill>
                  <a:srgbClr val="000000"/>
                </a:solidFill>
              </a:rPr>
              <a:t>2011</a:t>
            </a:r>
            <a:endParaRPr lang="en-US" sz="2000" b="1" dirty="0">
              <a:solidFill>
                <a:srgbClr val="000000"/>
              </a:solidFill>
            </a:endParaRPr>
          </a:p>
        </p:txBody>
      </p:sp>
      <p:sp>
        <p:nvSpPr>
          <p:cNvPr id="12365" name="Rectangle 77"/>
          <p:cNvSpPr>
            <a:spLocks noChangeArrowheads="1"/>
          </p:cNvSpPr>
          <p:nvPr/>
        </p:nvSpPr>
        <p:spPr bwMode="auto">
          <a:xfrm>
            <a:off x="1524000" y="1371600"/>
            <a:ext cx="4191000" cy="3422650"/>
          </a:xfrm>
          <a:prstGeom prst="rect">
            <a:avLst/>
          </a:prstGeom>
          <a:noFill/>
          <a:ln w="9525">
            <a:noFill/>
            <a:miter lim="800000"/>
            <a:headEnd/>
            <a:tailEnd/>
          </a:ln>
        </p:spPr>
        <p:txBody>
          <a:bodyPr lIns="0" tIns="0" rIns="0" bIns="0">
            <a:spAutoFit/>
          </a:bodyPr>
          <a:lstStyle/>
          <a:p>
            <a:pPr eaLnBrk="0" hangingPunct="0"/>
            <a:r>
              <a:rPr lang="en-US" sz="1600" b="1" dirty="0">
                <a:solidFill>
                  <a:srgbClr val="000000"/>
                </a:solidFill>
              </a:rPr>
              <a:t>Nomination Process:</a:t>
            </a:r>
          </a:p>
          <a:p>
            <a:pPr eaLnBrk="0" hangingPunct="0"/>
            <a:endParaRPr lang="en-US" sz="1600" b="1" dirty="0">
              <a:solidFill>
                <a:srgbClr val="000000"/>
              </a:solidFill>
            </a:endParaRPr>
          </a:p>
          <a:p>
            <a:pPr eaLnBrk="0" hangingPunct="0">
              <a:buFontTx/>
              <a:buChar char="•"/>
            </a:pPr>
            <a:r>
              <a:rPr lang="en-US" sz="1600" b="1" dirty="0">
                <a:solidFill>
                  <a:srgbClr val="000000"/>
                </a:solidFill>
              </a:rPr>
              <a:t> Any existing IAB members are eligible</a:t>
            </a:r>
          </a:p>
          <a:p>
            <a:pPr eaLnBrk="0" hangingPunct="0">
              <a:buFontTx/>
              <a:buChar char="•"/>
            </a:pPr>
            <a:endParaRPr lang="en-US" sz="1600" b="1" dirty="0">
              <a:solidFill>
                <a:srgbClr val="000000"/>
              </a:solidFill>
            </a:endParaRPr>
          </a:p>
          <a:p>
            <a:pPr eaLnBrk="0" hangingPunct="0">
              <a:buFontTx/>
              <a:buChar char="•"/>
            </a:pPr>
            <a:r>
              <a:rPr lang="en-US" sz="1600" b="1" dirty="0">
                <a:solidFill>
                  <a:srgbClr val="000000"/>
                </a:solidFill>
              </a:rPr>
              <a:t>Self nominations are acceptable</a:t>
            </a:r>
          </a:p>
          <a:p>
            <a:pPr eaLnBrk="0" hangingPunct="0">
              <a:buFontTx/>
              <a:buChar char="•"/>
            </a:pPr>
            <a:endParaRPr lang="en-US" sz="1600" b="1" dirty="0">
              <a:solidFill>
                <a:srgbClr val="000000"/>
              </a:solidFill>
            </a:endParaRPr>
          </a:p>
          <a:p>
            <a:pPr eaLnBrk="0" hangingPunct="0">
              <a:buFontTx/>
              <a:buChar char="•"/>
            </a:pPr>
            <a:r>
              <a:rPr lang="en-US" sz="1600" b="1" dirty="0">
                <a:solidFill>
                  <a:srgbClr val="000000"/>
                </a:solidFill>
              </a:rPr>
              <a:t>If you are nominating another member please be sure that they are willing to participate</a:t>
            </a:r>
          </a:p>
          <a:p>
            <a:pPr eaLnBrk="0" hangingPunct="0">
              <a:buFontTx/>
              <a:buChar char="•"/>
            </a:pPr>
            <a:endParaRPr lang="en-US" sz="1600" b="1" dirty="0">
              <a:solidFill>
                <a:srgbClr val="000000"/>
              </a:solidFill>
            </a:endParaRPr>
          </a:p>
          <a:p>
            <a:pPr eaLnBrk="0" hangingPunct="0">
              <a:buFontTx/>
              <a:buChar char="•"/>
            </a:pPr>
            <a:r>
              <a:rPr lang="en-US" sz="1600" b="1" dirty="0">
                <a:solidFill>
                  <a:srgbClr val="000000"/>
                </a:solidFill>
              </a:rPr>
              <a:t>All nominations will be accepted and presented at the spring IAB meeting</a:t>
            </a:r>
          </a:p>
          <a:p>
            <a:pPr eaLnBrk="0" hangingPunct="0">
              <a:buFontTx/>
              <a:buChar char="•"/>
            </a:pPr>
            <a:endParaRPr lang="en-US" sz="1600" b="1" dirty="0">
              <a:solidFill>
                <a:srgbClr val="000000"/>
              </a:solidFill>
            </a:endParaRPr>
          </a:p>
          <a:p>
            <a:pPr eaLnBrk="0" hangingPunct="0">
              <a:buFontTx/>
              <a:buChar char="•"/>
            </a:pPr>
            <a:r>
              <a:rPr lang="en-US" sz="1600" b="1" dirty="0">
                <a:solidFill>
                  <a:srgbClr val="000000"/>
                </a:solidFill>
              </a:rPr>
              <a:t>Any Questions you can contact the existing IAB offices</a:t>
            </a:r>
            <a:r>
              <a:rPr lang="en-US" sz="1200" b="1" dirty="0">
                <a:solidFill>
                  <a:srgbClr val="000000"/>
                </a:solidFill>
              </a:rPr>
              <a:t>.	</a:t>
            </a:r>
            <a:endParaRPr lang="en-US" sz="1200" dirty="0"/>
          </a:p>
        </p:txBody>
      </p:sp>
      <p:sp>
        <p:nvSpPr>
          <p:cNvPr id="12366" name="Rectangle 78"/>
          <p:cNvSpPr>
            <a:spLocks noChangeArrowheads="1"/>
          </p:cNvSpPr>
          <p:nvPr/>
        </p:nvSpPr>
        <p:spPr bwMode="auto">
          <a:xfrm>
            <a:off x="1560513" y="3860800"/>
            <a:ext cx="92075" cy="169863"/>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latin typeface="Arial" charset="0"/>
              </a:rPr>
              <a:t> </a:t>
            </a:r>
            <a:endParaRPr lang="en-US"/>
          </a:p>
        </p:txBody>
      </p:sp>
      <p:sp>
        <p:nvSpPr>
          <p:cNvPr id="12367" name="Rectangle 79"/>
          <p:cNvSpPr>
            <a:spLocks noChangeArrowheads="1"/>
          </p:cNvSpPr>
          <p:nvPr/>
        </p:nvSpPr>
        <p:spPr bwMode="auto">
          <a:xfrm>
            <a:off x="1560513" y="4297363"/>
            <a:ext cx="92075" cy="169862"/>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latin typeface="Arial" charset="0"/>
              </a:rPr>
              <a:t> </a:t>
            </a:r>
            <a:endParaRPr lang="en-US"/>
          </a:p>
        </p:txBody>
      </p:sp>
      <p:sp>
        <p:nvSpPr>
          <p:cNvPr id="12368" name="Rectangle 80"/>
          <p:cNvSpPr>
            <a:spLocks noChangeArrowheads="1"/>
          </p:cNvSpPr>
          <p:nvPr/>
        </p:nvSpPr>
        <p:spPr bwMode="auto">
          <a:xfrm>
            <a:off x="1560513" y="4724400"/>
            <a:ext cx="92075" cy="169863"/>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latin typeface="Arial" charset="0"/>
              </a:rPr>
              <a:t> </a:t>
            </a:r>
            <a:endParaRPr lang="en-US"/>
          </a:p>
        </p:txBody>
      </p:sp>
      <p:sp>
        <p:nvSpPr>
          <p:cNvPr id="12369" name="Rectangle 81"/>
          <p:cNvSpPr>
            <a:spLocks noChangeArrowheads="1"/>
          </p:cNvSpPr>
          <p:nvPr/>
        </p:nvSpPr>
        <p:spPr bwMode="auto">
          <a:xfrm>
            <a:off x="1560513" y="5011738"/>
            <a:ext cx="92075" cy="169862"/>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latin typeface="Arial" charset="0"/>
              </a:rPr>
              <a:t> </a:t>
            </a:r>
            <a:endParaRPr lang="en-US"/>
          </a:p>
        </p:txBody>
      </p:sp>
    </p:spTree>
    <p:extLst>
      <p:ext uri="{BB962C8B-B14F-4D97-AF65-F5344CB8AC3E}">
        <p14:creationId xmlns:p14="http://schemas.microsoft.com/office/powerpoint/2010/main" val="2451748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Committee Report	</a:t>
            </a:r>
            <a:endParaRPr lang="en-US" dirty="0"/>
          </a:p>
        </p:txBody>
      </p:sp>
      <p:sp>
        <p:nvSpPr>
          <p:cNvPr id="5" name="Text Placeholder 4"/>
          <p:cNvSpPr>
            <a:spLocks noGrp="1"/>
          </p:cNvSpPr>
          <p:nvPr>
            <p:ph type="body" idx="1"/>
          </p:nvPr>
        </p:nvSpPr>
        <p:spPr/>
        <p:txBody>
          <a:bodyPr/>
          <a:lstStyle/>
          <a:p>
            <a:r>
              <a:rPr lang="en-US" sz="3600" b="1" dirty="0" smtClean="0"/>
              <a:t>Recruitment Subcommittee</a:t>
            </a:r>
          </a:p>
          <a:p>
            <a:r>
              <a:rPr lang="en-US" sz="3200" dirty="0" smtClean="0"/>
              <a:t>Chris Conklin</a:t>
            </a:r>
            <a:endParaRPr 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7772400" cy="1695450"/>
          </a:xfrm>
        </p:spPr>
        <p:txBody>
          <a:bodyPr>
            <a:normAutofit/>
          </a:bodyPr>
          <a:lstStyle/>
          <a:p>
            <a:r>
              <a:rPr lang="en-US" dirty="0" smtClean="0"/>
              <a:t>Fall 2011 MACRAO Events</a:t>
            </a:r>
            <a:endParaRPr lang="en-US" dirty="0"/>
          </a:p>
        </p:txBody>
      </p:sp>
      <p:sp>
        <p:nvSpPr>
          <p:cNvPr id="3" name="Subtitle 2"/>
          <p:cNvSpPr>
            <a:spLocks noGrp="1"/>
          </p:cNvSpPr>
          <p:nvPr>
            <p:ph type="subTitle" idx="1"/>
          </p:nvPr>
        </p:nvSpPr>
        <p:spPr>
          <a:xfrm>
            <a:off x="533400" y="3657600"/>
            <a:ext cx="7854696" cy="1752600"/>
          </a:xfrm>
        </p:spPr>
        <p:txBody>
          <a:bodyPr/>
          <a:lstStyle/>
          <a:p>
            <a:r>
              <a:rPr lang="en-US" dirty="0" smtClean="0"/>
              <a:t>November  4, 2011 LSSU IAB Meeting</a:t>
            </a:r>
            <a:endParaRPr lang="en-US" dirty="0"/>
          </a:p>
        </p:txBody>
      </p:sp>
      <p:sp>
        <p:nvSpPr>
          <p:cNvPr id="4" name="Date Placeholder 3"/>
          <p:cNvSpPr>
            <a:spLocks noGrp="1"/>
          </p:cNvSpPr>
          <p:nvPr>
            <p:ph type="dt" sz="half" idx="10"/>
          </p:nvPr>
        </p:nvSpPr>
        <p:spPr/>
        <p:txBody>
          <a:bodyPr/>
          <a:lstStyle/>
          <a:p>
            <a:r>
              <a:rPr lang="en-US" dirty="0" smtClean="0"/>
              <a:t>11/4/2011</a:t>
            </a:r>
            <a:endParaRPr lang="en-US" dirty="0"/>
          </a:p>
        </p:txBody>
      </p:sp>
      <p:sp>
        <p:nvSpPr>
          <p:cNvPr id="5" name="Slide Number Placeholder 4"/>
          <p:cNvSpPr>
            <a:spLocks noGrp="1"/>
          </p:cNvSpPr>
          <p:nvPr>
            <p:ph type="sldNum" sz="quarter" idx="12"/>
          </p:nvPr>
        </p:nvSpPr>
        <p:spPr/>
        <p:txBody>
          <a:bodyPr/>
          <a:lstStyle/>
          <a:p>
            <a:fld id="{0529EF5E-41FA-4D99-980B-4F1B5F37AD74}" type="slidenum">
              <a:rPr lang="en-US" smtClean="0"/>
              <a:pPr/>
              <a:t>15</a:t>
            </a:fld>
            <a:endParaRPr lang="en-US"/>
          </a:p>
        </p:txBody>
      </p:sp>
      <p:sp>
        <p:nvSpPr>
          <p:cNvPr id="6" name="Footer Placeholder 5"/>
          <p:cNvSpPr>
            <a:spLocks noGrp="1"/>
          </p:cNvSpPr>
          <p:nvPr>
            <p:ph type="ftr" sz="quarter" idx="11"/>
          </p:nvPr>
        </p:nvSpPr>
        <p:spPr/>
        <p:txBody>
          <a:bodyPr/>
          <a:lstStyle/>
          <a:p>
            <a:r>
              <a:rPr lang="en-US" dirty="0" smtClean="0"/>
              <a:t>LSSU IAB 11-04-2011 Meeting</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 the Summer</a:t>
            </a:r>
            <a:endParaRPr lang="en-US" b="1" dirty="0"/>
          </a:p>
        </p:txBody>
      </p:sp>
      <p:sp>
        <p:nvSpPr>
          <p:cNvPr id="3" name="Content Placeholder 2"/>
          <p:cNvSpPr>
            <a:spLocks noGrp="1"/>
          </p:cNvSpPr>
          <p:nvPr>
            <p:ph idx="1"/>
          </p:nvPr>
        </p:nvSpPr>
        <p:spPr/>
        <p:txBody>
          <a:bodyPr/>
          <a:lstStyle/>
          <a:p>
            <a:r>
              <a:rPr lang="en-US" dirty="0" smtClean="0"/>
              <a:t>MACRAO calendar updated.</a:t>
            </a:r>
          </a:p>
          <a:p>
            <a:r>
              <a:rPr lang="en-US" dirty="0" smtClean="0"/>
              <a:t>Recruiting Card created/tested for MACRAO Events (utilizes MS Tags).</a:t>
            </a:r>
          </a:p>
          <a:p>
            <a:r>
              <a:rPr lang="en-US" dirty="0" smtClean="0"/>
              <a:t>Query sent to IAB membership for Fall 2011 MACRAO event volunteers.</a:t>
            </a:r>
          </a:p>
          <a:p>
            <a:r>
              <a:rPr lang="en-US" dirty="0" smtClean="0"/>
              <a:t>Recruiting Card sent to the IAB MACRAO volunteers.</a:t>
            </a:r>
          </a:p>
          <a:p>
            <a:pPr>
              <a:buNone/>
            </a:pPr>
            <a:endParaRPr lang="en-US" dirty="0" smtClean="0"/>
          </a:p>
          <a:p>
            <a:endParaRPr lang="en-US" dirty="0" smtClean="0"/>
          </a:p>
        </p:txBody>
      </p:sp>
      <p:sp>
        <p:nvSpPr>
          <p:cNvPr id="4" name="Date Placeholder 3"/>
          <p:cNvSpPr>
            <a:spLocks noGrp="1"/>
          </p:cNvSpPr>
          <p:nvPr>
            <p:ph type="dt" sz="half" idx="10"/>
          </p:nvPr>
        </p:nvSpPr>
        <p:spPr/>
        <p:txBody>
          <a:bodyPr/>
          <a:lstStyle/>
          <a:p>
            <a:r>
              <a:rPr lang="en-US" dirty="0" smtClean="0"/>
              <a:t>11/4/2011</a:t>
            </a:r>
            <a:endParaRPr lang="en-US" dirty="0"/>
          </a:p>
        </p:txBody>
      </p:sp>
      <p:sp>
        <p:nvSpPr>
          <p:cNvPr id="5" name="Footer Placeholder 4"/>
          <p:cNvSpPr>
            <a:spLocks noGrp="1"/>
          </p:cNvSpPr>
          <p:nvPr>
            <p:ph type="ftr" sz="quarter" idx="11"/>
          </p:nvPr>
        </p:nvSpPr>
        <p:spPr/>
        <p:txBody>
          <a:bodyPr/>
          <a:lstStyle/>
          <a:p>
            <a:r>
              <a:rPr lang="en-US" dirty="0" smtClean="0"/>
              <a:t>LSSU IAB 11-04-2011 Meeting</a:t>
            </a:r>
            <a:endParaRPr lang="en-US" dirty="0"/>
          </a:p>
        </p:txBody>
      </p:sp>
      <p:sp>
        <p:nvSpPr>
          <p:cNvPr id="6" name="Slide Number Placeholder 5"/>
          <p:cNvSpPr>
            <a:spLocks noGrp="1"/>
          </p:cNvSpPr>
          <p:nvPr>
            <p:ph type="sldNum" sz="quarter" idx="12"/>
          </p:nvPr>
        </p:nvSpPr>
        <p:spPr/>
        <p:txBody>
          <a:bodyPr/>
          <a:lstStyle/>
          <a:p>
            <a:fld id="{0529EF5E-41FA-4D99-980B-4F1B5F37AD74}"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“Why Engineering at LSSU?” Card</a:t>
            </a:r>
            <a:endParaRPr lang="en-US" b="1" dirty="0"/>
          </a:p>
        </p:txBody>
      </p:sp>
      <p:sp>
        <p:nvSpPr>
          <p:cNvPr id="3" name="Content Placeholder 2"/>
          <p:cNvSpPr>
            <a:spLocks noGrp="1"/>
          </p:cNvSpPr>
          <p:nvPr>
            <p:ph idx="1"/>
          </p:nvPr>
        </p:nvSpPr>
        <p:spPr/>
        <p:txBody>
          <a:bodyPr>
            <a:normAutofit/>
          </a:bodyPr>
          <a:lstStyle/>
          <a:p>
            <a:r>
              <a:rPr lang="en-US" dirty="0" smtClean="0"/>
              <a:t>Recruiting idea comes to fruition over the summer.</a:t>
            </a:r>
          </a:p>
          <a:p>
            <a:r>
              <a:rPr lang="en-US" dirty="0" smtClean="0"/>
              <a:t>Ideas around links to LSSU Engineering YouTube videos and LSSU Website.</a:t>
            </a:r>
          </a:p>
          <a:p>
            <a:r>
              <a:rPr lang="en-US" dirty="0" smtClean="0"/>
              <a:t>Jeanne Shibley creates graphics and MS Tags.</a:t>
            </a:r>
          </a:p>
          <a:p>
            <a:r>
              <a:rPr lang="en-US" dirty="0" smtClean="0"/>
              <a:t>MS Tag testing in late summer and then to print.</a:t>
            </a:r>
          </a:p>
          <a:p>
            <a:r>
              <a:rPr lang="en-US" dirty="0" smtClean="0"/>
              <a:t>Cards sent to Admissions and IAB MACRAO event volunteers.</a:t>
            </a:r>
          </a:p>
          <a:p>
            <a:endParaRPr lang="en-US" dirty="0"/>
          </a:p>
        </p:txBody>
      </p:sp>
      <p:sp>
        <p:nvSpPr>
          <p:cNvPr id="4" name="Date Placeholder 3"/>
          <p:cNvSpPr>
            <a:spLocks noGrp="1"/>
          </p:cNvSpPr>
          <p:nvPr>
            <p:ph type="dt" sz="half" idx="10"/>
          </p:nvPr>
        </p:nvSpPr>
        <p:spPr/>
        <p:txBody>
          <a:bodyPr/>
          <a:lstStyle/>
          <a:p>
            <a:r>
              <a:rPr lang="en-US" dirty="0" smtClean="0"/>
              <a:t>11/4/2011</a:t>
            </a:r>
            <a:endParaRPr lang="en-US" dirty="0"/>
          </a:p>
        </p:txBody>
      </p:sp>
      <p:sp>
        <p:nvSpPr>
          <p:cNvPr id="5" name="Footer Placeholder 4"/>
          <p:cNvSpPr>
            <a:spLocks noGrp="1"/>
          </p:cNvSpPr>
          <p:nvPr>
            <p:ph type="ftr" sz="quarter" idx="11"/>
          </p:nvPr>
        </p:nvSpPr>
        <p:spPr/>
        <p:txBody>
          <a:bodyPr/>
          <a:lstStyle/>
          <a:p>
            <a:r>
              <a:rPr lang="en-US" dirty="0" smtClean="0"/>
              <a:t>LSSU IAB 11-04-2011 Meeting</a:t>
            </a:r>
            <a:endParaRPr lang="en-US" dirty="0"/>
          </a:p>
        </p:txBody>
      </p:sp>
      <p:sp>
        <p:nvSpPr>
          <p:cNvPr id="6" name="Slide Number Placeholder 5"/>
          <p:cNvSpPr>
            <a:spLocks noGrp="1"/>
          </p:cNvSpPr>
          <p:nvPr>
            <p:ph type="sldNum" sz="quarter" idx="12"/>
          </p:nvPr>
        </p:nvSpPr>
        <p:spPr/>
        <p:txBody>
          <a:bodyPr/>
          <a:lstStyle/>
          <a:p>
            <a:fld id="{0529EF5E-41FA-4D99-980B-4F1B5F37AD74}"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11/4/2011</a:t>
            </a:r>
            <a:endParaRPr lang="en-US" dirty="0"/>
          </a:p>
        </p:txBody>
      </p:sp>
      <p:sp>
        <p:nvSpPr>
          <p:cNvPr id="5" name="Footer Placeholder 4"/>
          <p:cNvSpPr>
            <a:spLocks noGrp="1"/>
          </p:cNvSpPr>
          <p:nvPr>
            <p:ph type="ftr" sz="quarter" idx="11"/>
          </p:nvPr>
        </p:nvSpPr>
        <p:spPr/>
        <p:txBody>
          <a:bodyPr/>
          <a:lstStyle/>
          <a:p>
            <a:r>
              <a:rPr lang="en-US" dirty="0" smtClean="0"/>
              <a:t>LSSU IAB 11-04-2011 Meeting</a:t>
            </a:r>
            <a:endParaRPr lang="en-US" dirty="0"/>
          </a:p>
        </p:txBody>
      </p:sp>
      <p:sp>
        <p:nvSpPr>
          <p:cNvPr id="6" name="Slide Number Placeholder 5"/>
          <p:cNvSpPr>
            <a:spLocks noGrp="1"/>
          </p:cNvSpPr>
          <p:nvPr>
            <p:ph type="sldNum" sz="quarter" idx="12"/>
          </p:nvPr>
        </p:nvSpPr>
        <p:spPr/>
        <p:txBody>
          <a:bodyPr/>
          <a:lstStyle/>
          <a:p>
            <a:fld id="{0529EF5E-41FA-4D99-980B-4F1B5F37AD74}" type="slidenum">
              <a:rPr lang="en-US" smtClean="0"/>
              <a:pPr/>
              <a:t>18</a:t>
            </a:fld>
            <a:endParaRPr lang="en-US"/>
          </a:p>
        </p:txBody>
      </p:sp>
      <p:pic>
        <p:nvPicPr>
          <p:cNvPr id="1027" name="Picture 3" descr="C:\Documents and Settings\Chris\My Documents\My Pictures\MS Tag 01.jpg"/>
          <p:cNvPicPr>
            <a:picLocks noGrp="1" noChangeAspect="1" noChangeArrowheads="1"/>
          </p:cNvPicPr>
          <p:nvPr>
            <p:ph idx="1"/>
          </p:nvPr>
        </p:nvPicPr>
        <p:blipFill>
          <a:blip r:embed="rId2" cstate="print"/>
          <a:srcRect/>
          <a:stretch>
            <a:fillRect/>
          </a:stretch>
        </p:blipFill>
        <p:spPr bwMode="auto">
          <a:xfrm>
            <a:off x="2971800" y="533400"/>
            <a:ext cx="2895600" cy="566896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11/4/2011</a:t>
            </a:r>
            <a:endParaRPr lang="en-US" dirty="0"/>
          </a:p>
        </p:txBody>
      </p:sp>
      <p:sp>
        <p:nvSpPr>
          <p:cNvPr id="5" name="Footer Placeholder 4"/>
          <p:cNvSpPr>
            <a:spLocks noGrp="1"/>
          </p:cNvSpPr>
          <p:nvPr>
            <p:ph type="ftr" sz="quarter" idx="11"/>
          </p:nvPr>
        </p:nvSpPr>
        <p:spPr/>
        <p:txBody>
          <a:bodyPr/>
          <a:lstStyle/>
          <a:p>
            <a:r>
              <a:rPr lang="en-US" dirty="0" smtClean="0"/>
              <a:t>LSSU IAB 11-04-2011 Meeting</a:t>
            </a:r>
            <a:endParaRPr lang="en-US" dirty="0"/>
          </a:p>
        </p:txBody>
      </p:sp>
      <p:sp>
        <p:nvSpPr>
          <p:cNvPr id="6" name="Slide Number Placeholder 5"/>
          <p:cNvSpPr>
            <a:spLocks noGrp="1"/>
          </p:cNvSpPr>
          <p:nvPr>
            <p:ph type="sldNum" sz="quarter" idx="12"/>
          </p:nvPr>
        </p:nvSpPr>
        <p:spPr/>
        <p:txBody>
          <a:bodyPr/>
          <a:lstStyle/>
          <a:p>
            <a:fld id="{0529EF5E-41FA-4D99-980B-4F1B5F37AD74}" type="slidenum">
              <a:rPr lang="en-US" smtClean="0"/>
              <a:pPr/>
              <a:t>19</a:t>
            </a:fld>
            <a:endParaRPr lang="en-US"/>
          </a:p>
        </p:txBody>
      </p:sp>
      <p:pic>
        <p:nvPicPr>
          <p:cNvPr id="2050" name="Picture 2" descr="C:\Documents and Settings\Chris\My Documents\My Pictures\MS Tag 02.jpg"/>
          <p:cNvPicPr>
            <a:picLocks noChangeAspect="1" noChangeArrowheads="1"/>
          </p:cNvPicPr>
          <p:nvPr/>
        </p:nvPicPr>
        <p:blipFill>
          <a:blip r:embed="rId2" cstate="print"/>
          <a:srcRect/>
          <a:stretch>
            <a:fillRect/>
          </a:stretch>
        </p:blipFill>
        <p:spPr bwMode="auto">
          <a:xfrm>
            <a:off x="2954339" y="457199"/>
            <a:ext cx="2836861" cy="579120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381000" y="990600"/>
            <a:ext cx="8382000" cy="5867400"/>
          </a:xfrm>
          <a:prstGeom prst="rect">
            <a:avLst/>
          </a:prstGeom>
          <a:noFill/>
          <a:ln w="9525">
            <a:noFill/>
            <a:round/>
            <a:headEnd/>
            <a:tailEnd/>
          </a:ln>
          <a:effectLst/>
        </p:spPr>
        <p:txBody>
          <a:bodyPr lIns="0" tIns="12347" rIns="0" bIns="0" anchor="ctr"/>
          <a:lstStyle/>
          <a:p>
            <a:pPr algn="ctr">
              <a:tabLst>
                <a:tab pos="1200150" algn="l"/>
                <a:tab pos="4857750" algn="l"/>
                <a:tab pos="5067300" algn="l"/>
                <a:tab pos="5791200" algn="l"/>
                <a:tab pos="6515100" algn="l"/>
                <a:tab pos="7239000" algn="l"/>
                <a:tab pos="7962900" algn="l"/>
                <a:tab pos="8686800" algn="l"/>
              </a:tabLst>
            </a:pPr>
            <a:r>
              <a:rPr lang="en-US" sz="1400" b="1" dirty="0">
                <a:solidFill>
                  <a:srgbClr val="000000"/>
                </a:solidFill>
              </a:rPr>
              <a:t>LSSU INDUSTRIAL ADVISORY BOARD</a:t>
            </a:r>
          </a:p>
          <a:p>
            <a:pPr algn="ctr">
              <a:tabLst>
                <a:tab pos="1200150" algn="l"/>
                <a:tab pos="4857750" algn="l"/>
                <a:tab pos="5067300" algn="l"/>
                <a:tab pos="5791200" algn="l"/>
                <a:tab pos="6515100" algn="l"/>
                <a:tab pos="7239000" algn="l"/>
                <a:tab pos="7962900" algn="l"/>
                <a:tab pos="8686800" algn="l"/>
              </a:tabLst>
            </a:pPr>
            <a:r>
              <a:rPr lang="en-US" sz="1400" b="1" dirty="0">
                <a:solidFill>
                  <a:srgbClr val="000000"/>
                </a:solidFill>
              </a:rPr>
              <a:t>Fall 2011 MEETING AGENDA</a:t>
            </a:r>
          </a:p>
          <a:p>
            <a:pPr algn="ctr">
              <a:tabLst>
                <a:tab pos="1200150" algn="l"/>
                <a:tab pos="4857750" algn="l"/>
                <a:tab pos="5067300" algn="l"/>
                <a:tab pos="5791200" algn="l"/>
                <a:tab pos="6515100" algn="l"/>
                <a:tab pos="7239000" algn="l"/>
                <a:tab pos="7962900" algn="l"/>
                <a:tab pos="8686800" algn="l"/>
              </a:tabLst>
            </a:pPr>
            <a:r>
              <a:rPr lang="en-US" sz="1400" dirty="0">
                <a:solidFill>
                  <a:srgbClr val="000000"/>
                </a:solidFill>
              </a:rPr>
              <a:t>University Center at Gaylord</a:t>
            </a:r>
          </a:p>
          <a:p>
            <a:pPr algn="ctr">
              <a:tabLst>
                <a:tab pos="1200150" algn="l"/>
                <a:tab pos="4857750" algn="l"/>
                <a:tab pos="5067300" algn="l"/>
                <a:tab pos="5791200" algn="l"/>
                <a:tab pos="6515100" algn="l"/>
                <a:tab pos="7239000" algn="l"/>
                <a:tab pos="7962900" algn="l"/>
                <a:tab pos="8686800" algn="l"/>
              </a:tabLst>
            </a:pPr>
            <a:r>
              <a:rPr lang="en-US" sz="1400" dirty="0">
                <a:solidFill>
                  <a:srgbClr val="000000"/>
                </a:solidFill>
              </a:rPr>
              <a:t>Gaylord, Michigan</a:t>
            </a:r>
          </a:p>
          <a:p>
            <a:pPr algn="ctr">
              <a:tabLst>
                <a:tab pos="1200150" algn="l"/>
                <a:tab pos="4857750" algn="l"/>
                <a:tab pos="5067300" algn="l"/>
                <a:tab pos="5791200" algn="l"/>
                <a:tab pos="6515100" algn="l"/>
                <a:tab pos="7239000" algn="l"/>
                <a:tab pos="7962900" algn="l"/>
                <a:tab pos="8686800" algn="l"/>
              </a:tabLst>
            </a:pPr>
            <a:r>
              <a:rPr lang="en-US" sz="1400" dirty="0">
                <a:solidFill>
                  <a:srgbClr val="000000"/>
                </a:solidFill>
              </a:rPr>
              <a:t>FRIDAY, November 4, 2011</a:t>
            </a:r>
          </a:p>
          <a:p>
            <a:pPr>
              <a:tabLst>
                <a:tab pos="1200150" algn="l"/>
                <a:tab pos="4857750" algn="l"/>
                <a:tab pos="5067300" algn="l"/>
                <a:tab pos="5791200" algn="l"/>
                <a:tab pos="6515100" algn="l"/>
                <a:tab pos="7239000" algn="l"/>
                <a:tab pos="7962900" algn="l"/>
                <a:tab pos="8686800" algn="l"/>
              </a:tabLst>
            </a:pPr>
            <a:endParaRPr lang="en-US" sz="1400" dirty="0">
              <a:solidFill>
                <a:srgbClr val="000000"/>
              </a:solidFill>
            </a:endParaRPr>
          </a:p>
          <a:p>
            <a:pPr>
              <a:tabLst>
                <a:tab pos="1200150" algn="l"/>
                <a:tab pos="4857750" algn="l"/>
                <a:tab pos="5067300" algn="l"/>
                <a:tab pos="5791200" algn="l"/>
                <a:tab pos="6515100" algn="l"/>
                <a:tab pos="7239000" algn="l"/>
                <a:tab pos="7962900" algn="l"/>
                <a:tab pos="8686800" algn="l"/>
              </a:tabLst>
            </a:pPr>
            <a:endParaRPr lang="en-US" sz="1400" dirty="0">
              <a:solidFill>
                <a:srgbClr val="000000"/>
              </a:solidFill>
            </a:endParaRPr>
          </a:p>
          <a:p>
            <a:pPr>
              <a:tabLst>
                <a:tab pos="1200150" algn="l"/>
                <a:tab pos="4857750" algn="l"/>
                <a:tab pos="5067300" algn="l"/>
                <a:tab pos="5791200" algn="l"/>
                <a:tab pos="6515100" algn="l"/>
                <a:tab pos="7239000" algn="l"/>
                <a:tab pos="7962900" algn="l"/>
                <a:tab pos="8686800" algn="l"/>
              </a:tabLst>
            </a:pPr>
            <a:r>
              <a:rPr lang="en-US" sz="1400" b="1" dirty="0">
                <a:solidFill>
                  <a:srgbClr val="000000"/>
                </a:solidFill>
              </a:rPr>
              <a:t>8:30 – 9:00 am</a:t>
            </a:r>
            <a:r>
              <a:rPr lang="en-US" sz="1400" dirty="0">
                <a:solidFill>
                  <a:srgbClr val="000000"/>
                </a:solidFill>
              </a:rPr>
              <a:t>  </a:t>
            </a:r>
            <a:r>
              <a:rPr lang="en-US" sz="1400" dirty="0" smtClean="0">
                <a:solidFill>
                  <a:srgbClr val="000000"/>
                </a:solidFill>
              </a:rPr>
              <a:t>                           </a:t>
            </a:r>
            <a:r>
              <a:rPr lang="en-US" sz="1400" b="1" dirty="0" smtClean="0">
                <a:solidFill>
                  <a:srgbClr val="000000"/>
                </a:solidFill>
              </a:rPr>
              <a:t>Informal </a:t>
            </a:r>
            <a:r>
              <a:rPr lang="en-US" sz="1400" b="1" dirty="0">
                <a:solidFill>
                  <a:srgbClr val="000000"/>
                </a:solidFill>
              </a:rPr>
              <a:t>Discussion  - All Welcome</a:t>
            </a:r>
          </a:p>
          <a:p>
            <a:pPr>
              <a:tabLst>
                <a:tab pos="1200150" algn="l"/>
                <a:tab pos="4857750" algn="l"/>
                <a:tab pos="5067300" algn="l"/>
                <a:tab pos="5791200" algn="l"/>
                <a:tab pos="6515100" algn="l"/>
                <a:tab pos="7239000" algn="l"/>
                <a:tab pos="7962900" algn="l"/>
                <a:tab pos="8686800" algn="l"/>
              </a:tabLst>
            </a:pPr>
            <a:endParaRPr lang="en-US" sz="1400" dirty="0">
              <a:solidFill>
                <a:srgbClr val="000000"/>
              </a:solidFill>
            </a:endParaRPr>
          </a:p>
          <a:p>
            <a:pPr>
              <a:tabLst>
                <a:tab pos="1200150" algn="l"/>
                <a:tab pos="4857750" algn="l"/>
                <a:tab pos="5067300" algn="l"/>
                <a:tab pos="5791200" algn="l"/>
                <a:tab pos="6515100" algn="l"/>
                <a:tab pos="7239000" algn="l"/>
                <a:tab pos="7962900" algn="l"/>
                <a:tab pos="8686800" algn="l"/>
              </a:tabLst>
            </a:pPr>
            <a:r>
              <a:rPr lang="en-US" sz="1400" dirty="0">
                <a:solidFill>
                  <a:srgbClr val="000000"/>
                </a:solidFill>
              </a:rPr>
              <a:t>9:00 – 9:10 am	</a:t>
            </a:r>
            <a:r>
              <a:rPr lang="en-US" sz="1400" dirty="0" smtClean="0">
                <a:solidFill>
                  <a:srgbClr val="000000"/>
                </a:solidFill>
              </a:rPr>
              <a:t>                            </a:t>
            </a:r>
            <a:r>
              <a:rPr lang="en-US" sz="1400" b="1" dirty="0" smtClean="0">
                <a:solidFill>
                  <a:srgbClr val="000000"/>
                </a:solidFill>
              </a:rPr>
              <a:t>Meeting </a:t>
            </a:r>
            <a:r>
              <a:rPr lang="en-US" sz="1400" b="1" dirty="0">
                <a:solidFill>
                  <a:srgbClr val="000000"/>
                </a:solidFill>
              </a:rPr>
              <a:t>Call to Order</a:t>
            </a:r>
            <a:r>
              <a:rPr lang="en-US" sz="1400" dirty="0">
                <a:solidFill>
                  <a:srgbClr val="000000"/>
                </a:solidFill>
              </a:rPr>
              <a:t>– Nathan Callaghan</a:t>
            </a:r>
          </a:p>
          <a:p>
            <a:pPr>
              <a:tabLst>
                <a:tab pos="1200150" algn="l"/>
                <a:tab pos="4857750" algn="l"/>
                <a:tab pos="5067300" algn="l"/>
                <a:tab pos="5791200" algn="l"/>
                <a:tab pos="6515100" algn="l"/>
                <a:tab pos="7239000" algn="l"/>
                <a:tab pos="7962900" algn="l"/>
                <a:tab pos="8686800" algn="l"/>
              </a:tabLst>
            </a:pPr>
            <a:r>
              <a:rPr lang="en-US" sz="1400" dirty="0">
                <a:solidFill>
                  <a:srgbClr val="000000"/>
                </a:solidFill>
              </a:rPr>
              <a:t>		</a:t>
            </a:r>
          </a:p>
          <a:p>
            <a:pPr>
              <a:tabLst>
                <a:tab pos="1200150" algn="l"/>
                <a:tab pos="4857750" algn="l"/>
                <a:tab pos="5067300" algn="l"/>
                <a:tab pos="5791200" algn="l"/>
                <a:tab pos="6515100" algn="l"/>
                <a:tab pos="7239000" algn="l"/>
                <a:tab pos="7962900" algn="l"/>
                <a:tab pos="8686800" algn="l"/>
              </a:tabLst>
            </a:pPr>
            <a:r>
              <a:rPr lang="en-US" sz="1400" dirty="0">
                <a:solidFill>
                  <a:srgbClr val="000000"/>
                </a:solidFill>
              </a:rPr>
              <a:t>9:10 – 9:20 am	</a:t>
            </a:r>
            <a:r>
              <a:rPr lang="en-US" sz="1400" dirty="0" smtClean="0">
                <a:solidFill>
                  <a:srgbClr val="000000"/>
                </a:solidFill>
              </a:rPr>
              <a:t>                            </a:t>
            </a:r>
            <a:r>
              <a:rPr lang="en-US" sz="1400" b="1" dirty="0" smtClean="0">
                <a:solidFill>
                  <a:srgbClr val="000000"/>
                </a:solidFill>
              </a:rPr>
              <a:t>Action </a:t>
            </a:r>
            <a:r>
              <a:rPr lang="en-US" sz="1400" b="1" dirty="0">
                <a:solidFill>
                  <a:srgbClr val="000000"/>
                </a:solidFill>
              </a:rPr>
              <a:t>Item Review/Minutes Approval </a:t>
            </a:r>
            <a:r>
              <a:rPr lang="en-US" sz="1400" dirty="0">
                <a:solidFill>
                  <a:srgbClr val="000000"/>
                </a:solidFill>
              </a:rPr>
              <a:t>– </a:t>
            </a:r>
            <a:r>
              <a:rPr lang="en-US" sz="1400" dirty="0" smtClean="0">
                <a:solidFill>
                  <a:srgbClr val="000000"/>
                </a:solidFill>
              </a:rPr>
              <a:t>Steven Kars</a:t>
            </a:r>
            <a:r>
              <a:rPr lang="en-US" sz="1400" b="1" dirty="0">
                <a:solidFill>
                  <a:srgbClr val="000000"/>
                </a:solidFill>
              </a:rPr>
              <a:t>		</a:t>
            </a:r>
          </a:p>
          <a:p>
            <a:pPr>
              <a:tabLst>
                <a:tab pos="1200150" algn="l"/>
                <a:tab pos="4857750" algn="l"/>
                <a:tab pos="5067300" algn="l"/>
                <a:tab pos="5791200" algn="l"/>
                <a:tab pos="6515100" algn="l"/>
                <a:tab pos="7239000" algn="l"/>
                <a:tab pos="7962900" algn="l"/>
                <a:tab pos="8686800" algn="l"/>
              </a:tabLst>
            </a:pPr>
            <a:r>
              <a:rPr lang="en-US" sz="1400" dirty="0" smtClean="0">
                <a:solidFill>
                  <a:srgbClr val="000000"/>
                </a:solidFill>
              </a:rPr>
              <a:t>                                                       Review </a:t>
            </a:r>
            <a:r>
              <a:rPr lang="en-US" sz="1400" dirty="0">
                <a:solidFill>
                  <a:srgbClr val="000000"/>
                </a:solidFill>
              </a:rPr>
              <a:t>Action Item/Approve minutes from May Meeting</a:t>
            </a:r>
          </a:p>
          <a:p>
            <a:pPr>
              <a:tabLst>
                <a:tab pos="1200150" algn="l"/>
                <a:tab pos="4857750" algn="l"/>
                <a:tab pos="5067300" algn="l"/>
                <a:tab pos="5791200" algn="l"/>
                <a:tab pos="6515100" algn="l"/>
                <a:tab pos="7239000" algn="l"/>
                <a:tab pos="7962900" algn="l"/>
                <a:tab pos="8686800" algn="l"/>
              </a:tabLst>
            </a:pPr>
            <a:endParaRPr lang="en-US" sz="1400" dirty="0">
              <a:solidFill>
                <a:srgbClr val="000000"/>
              </a:solidFill>
            </a:endParaRPr>
          </a:p>
          <a:p>
            <a:pPr>
              <a:tabLst>
                <a:tab pos="1200150" algn="l"/>
                <a:tab pos="4857750" algn="l"/>
                <a:tab pos="5067300" algn="l"/>
                <a:tab pos="5791200" algn="l"/>
                <a:tab pos="6515100" algn="l"/>
                <a:tab pos="7239000" algn="l"/>
                <a:tab pos="7962900" algn="l"/>
                <a:tab pos="8686800" algn="l"/>
              </a:tabLst>
            </a:pPr>
            <a:r>
              <a:rPr lang="en-US" sz="1400" dirty="0">
                <a:solidFill>
                  <a:srgbClr val="000000"/>
                </a:solidFill>
              </a:rPr>
              <a:t>9:20 – 9:45 am	</a:t>
            </a:r>
            <a:r>
              <a:rPr lang="en-US" sz="1400" dirty="0" smtClean="0">
                <a:solidFill>
                  <a:srgbClr val="000000"/>
                </a:solidFill>
              </a:rPr>
              <a:t>                            </a:t>
            </a:r>
            <a:r>
              <a:rPr lang="en-US" sz="1400" b="1" dirty="0" smtClean="0">
                <a:solidFill>
                  <a:srgbClr val="000000"/>
                </a:solidFill>
              </a:rPr>
              <a:t>Chair’s </a:t>
            </a:r>
            <a:r>
              <a:rPr lang="en-US" sz="1400" b="1" dirty="0">
                <a:solidFill>
                  <a:srgbClr val="000000"/>
                </a:solidFill>
              </a:rPr>
              <a:t>Report </a:t>
            </a:r>
            <a:r>
              <a:rPr lang="en-US" sz="1400" dirty="0">
                <a:solidFill>
                  <a:srgbClr val="000000"/>
                </a:solidFill>
              </a:rPr>
              <a:t>– Nathan Callaghan</a:t>
            </a:r>
          </a:p>
          <a:p>
            <a:pPr>
              <a:tabLst>
                <a:tab pos="1200150" algn="l"/>
                <a:tab pos="4857750" algn="l"/>
                <a:tab pos="5067300" algn="l"/>
                <a:tab pos="5791200" algn="l"/>
                <a:tab pos="6515100" algn="l"/>
                <a:tab pos="7239000" algn="l"/>
                <a:tab pos="7962900" algn="l"/>
                <a:tab pos="8686800" algn="l"/>
              </a:tabLst>
            </a:pPr>
            <a:r>
              <a:rPr lang="en-US" sz="1400" dirty="0" smtClean="0">
                <a:solidFill>
                  <a:srgbClr val="000000"/>
                </a:solidFill>
              </a:rPr>
              <a:t>                                                       Secretary  </a:t>
            </a:r>
            <a:r>
              <a:rPr lang="en-US" sz="1400" dirty="0">
                <a:solidFill>
                  <a:srgbClr val="000000"/>
                </a:solidFill>
              </a:rPr>
              <a:t>Responsibilities/ Spring nomination</a:t>
            </a:r>
          </a:p>
          <a:p>
            <a:pPr>
              <a:tabLst>
                <a:tab pos="1200150" algn="l"/>
                <a:tab pos="4857750" algn="l"/>
                <a:tab pos="5067300" algn="l"/>
                <a:tab pos="5791200" algn="l"/>
                <a:tab pos="6515100" algn="l"/>
                <a:tab pos="7239000" algn="l"/>
                <a:tab pos="7962900" algn="l"/>
                <a:tab pos="8686800" algn="l"/>
              </a:tabLst>
            </a:pPr>
            <a:r>
              <a:rPr lang="en-US" sz="1400" dirty="0" smtClean="0">
                <a:solidFill>
                  <a:srgbClr val="000000"/>
                </a:solidFill>
              </a:rPr>
              <a:t>                                                       New </a:t>
            </a:r>
            <a:r>
              <a:rPr lang="en-US" sz="1400" dirty="0">
                <a:solidFill>
                  <a:srgbClr val="000000"/>
                </a:solidFill>
              </a:rPr>
              <a:t>Candidate Review (2) </a:t>
            </a:r>
          </a:p>
          <a:p>
            <a:pPr>
              <a:tabLst>
                <a:tab pos="1200150" algn="l"/>
                <a:tab pos="4857750" algn="l"/>
                <a:tab pos="5067300" algn="l"/>
                <a:tab pos="5791200" algn="l"/>
                <a:tab pos="6515100" algn="l"/>
                <a:tab pos="7239000" algn="l"/>
                <a:tab pos="7962900" algn="l"/>
                <a:tab pos="8686800" algn="l"/>
              </a:tabLst>
            </a:pPr>
            <a:endParaRPr lang="en-US" sz="1400" dirty="0">
              <a:solidFill>
                <a:srgbClr val="000000"/>
              </a:solidFill>
            </a:endParaRPr>
          </a:p>
          <a:p>
            <a:pPr>
              <a:tabLst>
                <a:tab pos="1200150" algn="l"/>
                <a:tab pos="4857750" algn="l"/>
                <a:tab pos="5067300" algn="l"/>
                <a:tab pos="5791200" algn="l"/>
                <a:tab pos="6515100" algn="l"/>
                <a:tab pos="7239000" algn="l"/>
                <a:tab pos="7962900" algn="l"/>
                <a:tab pos="8686800" algn="l"/>
              </a:tabLst>
            </a:pPr>
            <a:r>
              <a:rPr lang="en-US" sz="2000" b="1" dirty="0">
                <a:solidFill>
                  <a:srgbClr val="000000"/>
                </a:solidFill>
              </a:rPr>
              <a:t>Committee </a:t>
            </a:r>
            <a:r>
              <a:rPr lang="en-US" sz="2000" b="1" dirty="0" smtClean="0">
                <a:solidFill>
                  <a:srgbClr val="000000"/>
                </a:solidFill>
              </a:rPr>
              <a:t>Reports</a:t>
            </a:r>
            <a:r>
              <a:rPr lang="en-US" sz="1400" dirty="0">
                <a:solidFill>
                  <a:srgbClr val="000000"/>
                </a:solidFill>
              </a:rPr>
              <a:t>	</a:t>
            </a:r>
          </a:p>
          <a:p>
            <a:pPr>
              <a:tabLst>
                <a:tab pos="1200150" algn="l"/>
                <a:tab pos="4857750" algn="l"/>
                <a:tab pos="5067300" algn="l"/>
                <a:tab pos="5791200" algn="l"/>
                <a:tab pos="6515100" algn="l"/>
                <a:tab pos="7239000" algn="l"/>
                <a:tab pos="7962900" algn="l"/>
                <a:tab pos="8686800" algn="l"/>
              </a:tabLst>
            </a:pPr>
            <a:endParaRPr lang="en-US" sz="1400" dirty="0">
              <a:solidFill>
                <a:srgbClr val="000000"/>
              </a:solidFill>
            </a:endParaRPr>
          </a:p>
          <a:p>
            <a:pPr>
              <a:tabLst>
                <a:tab pos="1200150" algn="l"/>
                <a:tab pos="4857750" algn="l"/>
                <a:tab pos="5067300" algn="l"/>
                <a:tab pos="5791200" algn="l"/>
                <a:tab pos="6515100" algn="l"/>
                <a:tab pos="7239000" algn="l"/>
                <a:tab pos="7962900" algn="l"/>
                <a:tab pos="8686800" algn="l"/>
              </a:tabLst>
            </a:pPr>
            <a:r>
              <a:rPr lang="en-US" sz="1400" dirty="0">
                <a:solidFill>
                  <a:srgbClr val="000000"/>
                </a:solidFill>
              </a:rPr>
              <a:t>9:45 – 10:30 am  </a:t>
            </a:r>
            <a:r>
              <a:rPr lang="en-US" sz="1400" dirty="0" smtClean="0">
                <a:solidFill>
                  <a:srgbClr val="000000"/>
                </a:solidFill>
              </a:rPr>
              <a:t>                           </a:t>
            </a:r>
            <a:r>
              <a:rPr lang="en-US" sz="1400" b="1" dirty="0" smtClean="0">
                <a:solidFill>
                  <a:srgbClr val="000000"/>
                </a:solidFill>
              </a:rPr>
              <a:t>Recruitment </a:t>
            </a:r>
            <a:r>
              <a:rPr lang="en-US" sz="1400" b="1" dirty="0">
                <a:solidFill>
                  <a:srgbClr val="000000"/>
                </a:solidFill>
              </a:rPr>
              <a:t>Subcommittee Report  </a:t>
            </a:r>
            <a:r>
              <a:rPr lang="en-US" sz="1400" dirty="0">
                <a:solidFill>
                  <a:srgbClr val="000000"/>
                </a:solidFill>
              </a:rPr>
              <a:t>- Chris Conklin		</a:t>
            </a:r>
          </a:p>
          <a:p>
            <a:pPr>
              <a:tabLst>
                <a:tab pos="1200150" algn="l"/>
                <a:tab pos="4857750" algn="l"/>
                <a:tab pos="5067300" algn="l"/>
                <a:tab pos="5791200" algn="l"/>
                <a:tab pos="6515100" algn="l"/>
                <a:tab pos="7239000" algn="l"/>
                <a:tab pos="7962900" algn="l"/>
                <a:tab pos="8686800" algn="l"/>
              </a:tabLst>
            </a:pPr>
            <a:r>
              <a:rPr lang="en-US" sz="1400" dirty="0" smtClean="0">
                <a:solidFill>
                  <a:srgbClr val="000000"/>
                </a:solidFill>
              </a:rPr>
              <a:t>                                                       Update </a:t>
            </a:r>
            <a:r>
              <a:rPr lang="en-US" sz="1400" dirty="0">
                <a:solidFill>
                  <a:srgbClr val="000000"/>
                </a:solidFill>
              </a:rPr>
              <a:t>on  Fall IAB Participation, Curriculum Night</a:t>
            </a:r>
          </a:p>
          <a:p>
            <a:pPr>
              <a:tabLst>
                <a:tab pos="1200150" algn="l"/>
                <a:tab pos="4857750" algn="l"/>
                <a:tab pos="5067300" algn="l"/>
                <a:tab pos="5791200" algn="l"/>
                <a:tab pos="6515100" algn="l"/>
                <a:tab pos="7239000" algn="l"/>
                <a:tab pos="7962900" algn="l"/>
                <a:tab pos="8686800" algn="l"/>
              </a:tabLst>
            </a:pPr>
            <a:r>
              <a:rPr lang="en-US" sz="1400" dirty="0" smtClean="0">
                <a:solidFill>
                  <a:srgbClr val="000000"/>
                </a:solidFill>
              </a:rPr>
              <a:t>                                                       Recruitment </a:t>
            </a:r>
            <a:r>
              <a:rPr lang="en-US" sz="1400" dirty="0">
                <a:solidFill>
                  <a:srgbClr val="000000"/>
                </a:solidFill>
              </a:rPr>
              <a:t>Growth Strategy ( The Card)</a:t>
            </a:r>
          </a:p>
          <a:p>
            <a:pPr>
              <a:tabLst>
                <a:tab pos="1200150" algn="l"/>
                <a:tab pos="4857750" algn="l"/>
                <a:tab pos="5067300" algn="l"/>
                <a:tab pos="5791200" algn="l"/>
                <a:tab pos="6515100" algn="l"/>
                <a:tab pos="7239000" algn="l"/>
                <a:tab pos="7962900" algn="l"/>
                <a:tab pos="8686800" algn="l"/>
              </a:tabLst>
            </a:pPr>
            <a:endParaRPr lang="en-US" sz="1400" dirty="0">
              <a:solidFill>
                <a:srgbClr val="000000"/>
              </a:solidFill>
            </a:endParaRPr>
          </a:p>
          <a:p>
            <a:pPr>
              <a:tabLst>
                <a:tab pos="1200150" algn="l"/>
                <a:tab pos="4857750" algn="l"/>
                <a:tab pos="5067300" algn="l"/>
                <a:tab pos="5791200" algn="l"/>
                <a:tab pos="6515100" algn="l"/>
                <a:tab pos="7239000" algn="l"/>
                <a:tab pos="7962900" algn="l"/>
                <a:tab pos="8686800" algn="l"/>
              </a:tabLst>
            </a:pPr>
            <a:r>
              <a:rPr lang="en-US" sz="1400" dirty="0">
                <a:solidFill>
                  <a:srgbClr val="000000"/>
                </a:solidFill>
              </a:rPr>
              <a:t>10:30 – 10:45 am  </a:t>
            </a:r>
            <a:r>
              <a:rPr lang="en-US" sz="1400" dirty="0" smtClean="0">
                <a:solidFill>
                  <a:srgbClr val="000000"/>
                </a:solidFill>
              </a:rPr>
              <a:t>                          </a:t>
            </a:r>
            <a:r>
              <a:rPr lang="en-US" sz="1400" b="1" dirty="0">
                <a:solidFill>
                  <a:srgbClr val="000000"/>
                </a:solidFill>
              </a:rPr>
              <a:t>Break</a:t>
            </a:r>
          </a:p>
          <a:p>
            <a:pPr>
              <a:tabLst>
                <a:tab pos="1200150" algn="l"/>
                <a:tab pos="4857750" algn="l"/>
                <a:tab pos="5067300" algn="l"/>
                <a:tab pos="5791200" algn="l"/>
                <a:tab pos="6515100" algn="l"/>
                <a:tab pos="7239000" algn="l"/>
                <a:tab pos="7962900" algn="l"/>
                <a:tab pos="8686800" algn="l"/>
              </a:tabLst>
            </a:pPr>
            <a:endParaRPr lang="en-US" sz="14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IAB MACRAO Participation</a:t>
            </a:r>
            <a:endParaRPr lang="en-US" b="1" dirty="0"/>
          </a:p>
        </p:txBody>
      </p:sp>
      <p:sp>
        <p:nvSpPr>
          <p:cNvPr id="3" name="Content Placeholder 2"/>
          <p:cNvSpPr>
            <a:spLocks noGrp="1"/>
          </p:cNvSpPr>
          <p:nvPr>
            <p:ph idx="1"/>
          </p:nvPr>
        </p:nvSpPr>
        <p:spPr/>
        <p:txBody>
          <a:bodyPr>
            <a:normAutofit/>
          </a:bodyPr>
          <a:lstStyle/>
          <a:p>
            <a:r>
              <a:rPr lang="en-US" b="1" dirty="0" smtClean="0"/>
              <a:t>LSSU Admissions office and the IAB continue working very well together.</a:t>
            </a:r>
          </a:p>
          <a:p>
            <a:r>
              <a:rPr lang="en-US" dirty="0" smtClean="0"/>
              <a:t>We participated in and supported the 2011 Fall MACRAO events.</a:t>
            </a:r>
          </a:p>
          <a:p>
            <a:r>
              <a:rPr lang="en-US" dirty="0" smtClean="0"/>
              <a:t>Recruiting cards with MS Tags well received.</a:t>
            </a:r>
          </a:p>
          <a:p>
            <a:endParaRPr lang="en-US" b="1" dirty="0" smtClean="0"/>
          </a:p>
        </p:txBody>
      </p:sp>
      <p:sp>
        <p:nvSpPr>
          <p:cNvPr id="4" name="Date Placeholder 3"/>
          <p:cNvSpPr>
            <a:spLocks noGrp="1"/>
          </p:cNvSpPr>
          <p:nvPr>
            <p:ph type="dt" sz="half" idx="10"/>
          </p:nvPr>
        </p:nvSpPr>
        <p:spPr/>
        <p:txBody>
          <a:bodyPr/>
          <a:lstStyle/>
          <a:p>
            <a:r>
              <a:rPr lang="en-US" dirty="0" smtClean="0"/>
              <a:t>11/4/2011</a:t>
            </a:r>
            <a:endParaRPr lang="en-US" dirty="0"/>
          </a:p>
        </p:txBody>
      </p:sp>
      <p:sp>
        <p:nvSpPr>
          <p:cNvPr id="5" name="Slide Number Placeholder 4"/>
          <p:cNvSpPr>
            <a:spLocks noGrp="1"/>
          </p:cNvSpPr>
          <p:nvPr>
            <p:ph type="sldNum" sz="quarter" idx="12"/>
          </p:nvPr>
        </p:nvSpPr>
        <p:spPr/>
        <p:txBody>
          <a:bodyPr/>
          <a:lstStyle/>
          <a:p>
            <a:fld id="{0529EF5E-41FA-4D99-980B-4F1B5F37AD74}" type="slidenum">
              <a:rPr lang="en-US" smtClean="0"/>
              <a:pPr/>
              <a:t>20</a:t>
            </a:fld>
            <a:endParaRPr lang="en-US"/>
          </a:p>
        </p:txBody>
      </p:sp>
      <p:sp>
        <p:nvSpPr>
          <p:cNvPr id="6" name="Footer Placeholder 5"/>
          <p:cNvSpPr>
            <a:spLocks noGrp="1"/>
          </p:cNvSpPr>
          <p:nvPr>
            <p:ph type="ftr" sz="quarter" idx="11"/>
          </p:nvPr>
        </p:nvSpPr>
        <p:spPr/>
        <p:txBody>
          <a:bodyPr/>
          <a:lstStyle/>
          <a:p>
            <a:r>
              <a:rPr lang="en-US" dirty="0" smtClean="0"/>
              <a:t>LSSU IAB 11-04-2011 Meeting</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1288"/>
            <a:ext cx="8229600" cy="1277112"/>
          </a:xfrm>
        </p:spPr>
        <p:txBody>
          <a:bodyPr>
            <a:normAutofit fontScale="90000"/>
          </a:bodyPr>
          <a:lstStyle/>
          <a:p>
            <a:r>
              <a:rPr lang="en-US" b="1" dirty="0" smtClean="0"/>
              <a:t>IAB MACRAO Participants</a:t>
            </a:r>
            <a:br>
              <a:rPr lang="en-US" b="1" dirty="0" smtClean="0"/>
            </a:br>
            <a:r>
              <a:rPr lang="en-US" b="1" dirty="0" smtClean="0"/>
              <a:t>Fall 2011</a:t>
            </a:r>
            <a:endParaRPr lang="en-US" b="1" dirty="0"/>
          </a:p>
        </p:txBody>
      </p:sp>
      <p:sp>
        <p:nvSpPr>
          <p:cNvPr id="3" name="Content Placeholder 2"/>
          <p:cNvSpPr>
            <a:spLocks noGrp="1"/>
          </p:cNvSpPr>
          <p:nvPr>
            <p:ph idx="1"/>
          </p:nvPr>
        </p:nvSpPr>
        <p:spPr>
          <a:xfrm>
            <a:off x="457200" y="2545080"/>
            <a:ext cx="8229600" cy="4389120"/>
          </a:xfrm>
        </p:spPr>
        <p:txBody>
          <a:bodyPr>
            <a:normAutofit/>
          </a:bodyPr>
          <a:lstStyle/>
          <a:p>
            <a:r>
              <a:rPr lang="en-US" dirty="0" smtClean="0"/>
              <a:t>Bob Andersen</a:t>
            </a:r>
          </a:p>
          <a:p>
            <a:r>
              <a:rPr lang="en-US" dirty="0" smtClean="0"/>
              <a:t>Fred Berg</a:t>
            </a:r>
          </a:p>
          <a:p>
            <a:r>
              <a:rPr lang="en-US" dirty="0" smtClean="0"/>
              <a:t>Nathan Callaghan</a:t>
            </a:r>
          </a:p>
          <a:p>
            <a:r>
              <a:rPr lang="en-US" dirty="0" smtClean="0"/>
              <a:t>Chris Conklin</a:t>
            </a:r>
          </a:p>
          <a:p>
            <a:r>
              <a:rPr lang="en-US" dirty="0" smtClean="0"/>
              <a:t>Jim Gibbs</a:t>
            </a:r>
          </a:p>
          <a:p>
            <a:r>
              <a:rPr lang="en-US" dirty="0" smtClean="0"/>
              <a:t>Don </a:t>
            </a:r>
            <a:r>
              <a:rPr lang="en-US" dirty="0" err="1" smtClean="0"/>
              <a:t>Stephanic</a:t>
            </a:r>
            <a:endParaRPr lang="en-US" dirty="0" smtClean="0"/>
          </a:p>
        </p:txBody>
      </p:sp>
      <p:sp>
        <p:nvSpPr>
          <p:cNvPr id="4" name="Date Placeholder 3"/>
          <p:cNvSpPr>
            <a:spLocks noGrp="1"/>
          </p:cNvSpPr>
          <p:nvPr>
            <p:ph type="dt" sz="half" idx="10"/>
          </p:nvPr>
        </p:nvSpPr>
        <p:spPr/>
        <p:txBody>
          <a:bodyPr/>
          <a:lstStyle/>
          <a:p>
            <a:r>
              <a:rPr lang="en-US" dirty="0" smtClean="0"/>
              <a:t>11/4/2010</a:t>
            </a:r>
            <a:endParaRPr lang="en-US" dirty="0"/>
          </a:p>
        </p:txBody>
      </p:sp>
      <p:sp>
        <p:nvSpPr>
          <p:cNvPr id="5" name="Footer Placeholder 4"/>
          <p:cNvSpPr>
            <a:spLocks noGrp="1"/>
          </p:cNvSpPr>
          <p:nvPr>
            <p:ph type="ftr" sz="quarter" idx="11"/>
          </p:nvPr>
        </p:nvSpPr>
        <p:spPr/>
        <p:txBody>
          <a:bodyPr/>
          <a:lstStyle/>
          <a:p>
            <a:r>
              <a:rPr lang="en-US" dirty="0" smtClean="0"/>
              <a:t>LSSU IAB 11-04-2011 Meeting</a:t>
            </a:r>
            <a:endParaRPr lang="en-US" dirty="0"/>
          </a:p>
        </p:txBody>
      </p:sp>
      <p:sp>
        <p:nvSpPr>
          <p:cNvPr id="6" name="Slide Number Placeholder 5"/>
          <p:cNvSpPr>
            <a:spLocks noGrp="1"/>
          </p:cNvSpPr>
          <p:nvPr>
            <p:ph type="sldNum" sz="quarter" idx="12"/>
          </p:nvPr>
        </p:nvSpPr>
        <p:spPr/>
        <p:txBody>
          <a:bodyPr/>
          <a:lstStyle/>
          <a:p>
            <a:fld id="{0529EF5E-41FA-4D99-980B-4F1B5F37AD74}"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Highlights</a:t>
            </a:r>
            <a:endParaRPr lang="en-US" b="1" dirty="0"/>
          </a:p>
        </p:txBody>
      </p:sp>
      <p:sp>
        <p:nvSpPr>
          <p:cNvPr id="3" name="Content Placeholder 2"/>
          <p:cNvSpPr>
            <a:spLocks noGrp="1"/>
          </p:cNvSpPr>
          <p:nvPr>
            <p:ph idx="1"/>
          </p:nvPr>
        </p:nvSpPr>
        <p:spPr/>
        <p:txBody>
          <a:bodyPr>
            <a:normAutofit/>
          </a:bodyPr>
          <a:lstStyle/>
          <a:p>
            <a:r>
              <a:rPr lang="en-US" dirty="0" smtClean="0"/>
              <a:t>MACRAO events continue to be well organized and many students are now being bussed to these events by their schools.</a:t>
            </a:r>
          </a:p>
          <a:p>
            <a:r>
              <a:rPr lang="en-US" dirty="0" smtClean="0"/>
              <a:t>MACRAO events remain </a:t>
            </a:r>
            <a:r>
              <a:rPr lang="en-US" b="1" dirty="0" smtClean="0"/>
              <a:t>regionally focused</a:t>
            </a:r>
            <a:r>
              <a:rPr lang="en-US" dirty="0" smtClean="0"/>
              <a:t>.</a:t>
            </a:r>
          </a:p>
          <a:p>
            <a:r>
              <a:rPr lang="en-US" dirty="0" smtClean="0"/>
              <a:t>Recruiting cards with MS Tags well accepted.</a:t>
            </a:r>
          </a:p>
          <a:p>
            <a:r>
              <a:rPr lang="en-US" dirty="0" smtClean="0"/>
              <a:t>Summer Camps are a high interest area.</a:t>
            </a:r>
          </a:p>
        </p:txBody>
      </p:sp>
      <p:sp>
        <p:nvSpPr>
          <p:cNvPr id="4" name="Date Placeholder 3"/>
          <p:cNvSpPr>
            <a:spLocks noGrp="1"/>
          </p:cNvSpPr>
          <p:nvPr>
            <p:ph type="dt" sz="half" idx="10"/>
          </p:nvPr>
        </p:nvSpPr>
        <p:spPr/>
        <p:txBody>
          <a:bodyPr/>
          <a:lstStyle/>
          <a:p>
            <a:r>
              <a:rPr lang="en-US" dirty="0" smtClean="0"/>
              <a:t>11/4/2011</a:t>
            </a:r>
            <a:endParaRPr lang="en-US" dirty="0"/>
          </a:p>
        </p:txBody>
      </p:sp>
      <p:sp>
        <p:nvSpPr>
          <p:cNvPr id="5" name="Slide Number Placeholder 4"/>
          <p:cNvSpPr>
            <a:spLocks noGrp="1"/>
          </p:cNvSpPr>
          <p:nvPr>
            <p:ph type="sldNum" sz="quarter" idx="12"/>
          </p:nvPr>
        </p:nvSpPr>
        <p:spPr/>
        <p:txBody>
          <a:bodyPr/>
          <a:lstStyle/>
          <a:p>
            <a:fld id="{0529EF5E-41FA-4D99-980B-4F1B5F37AD74}" type="slidenum">
              <a:rPr lang="en-US" smtClean="0"/>
              <a:pPr/>
              <a:t>22</a:t>
            </a:fld>
            <a:endParaRPr lang="en-US" dirty="0"/>
          </a:p>
        </p:txBody>
      </p:sp>
      <p:sp>
        <p:nvSpPr>
          <p:cNvPr id="6" name="Footer Placeholder 5"/>
          <p:cNvSpPr>
            <a:spLocks noGrp="1"/>
          </p:cNvSpPr>
          <p:nvPr>
            <p:ph type="ftr" sz="quarter" idx="11"/>
          </p:nvPr>
        </p:nvSpPr>
        <p:spPr/>
        <p:txBody>
          <a:bodyPr/>
          <a:lstStyle/>
          <a:p>
            <a:r>
              <a:rPr lang="en-US" dirty="0" smtClean="0"/>
              <a:t>LSSU IAB 11-04-2011 Meeting</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Lowlights</a:t>
            </a:r>
            <a:endParaRPr lang="en-US" b="1" dirty="0"/>
          </a:p>
        </p:txBody>
      </p:sp>
      <p:sp>
        <p:nvSpPr>
          <p:cNvPr id="3" name="Content Placeholder 2"/>
          <p:cNvSpPr>
            <a:spLocks noGrp="1"/>
          </p:cNvSpPr>
          <p:nvPr>
            <p:ph idx="1"/>
          </p:nvPr>
        </p:nvSpPr>
        <p:spPr/>
        <p:txBody>
          <a:bodyPr>
            <a:normAutofit/>
          </a:bodyPr>
          <a:lstStyle/>
          <a:p>
            <a:r>
              <a:rPr lang="en-US" dirty="0" smtClean="0"/>
              <a:t>MACRAO events not as well attended as in the past.</a:t>
            </a:r>
          </a:p>
          <a:p>
            <a:r>
              <a:rPr lang="en-US" dirty="0" smtClean="0"/>
              <a:t>More students undecided at these events.</a:t>
            </a:r>
          </a:p>
          <a:p>
            <a:r>
              <a:rPr lang="en-US" dirty="0" smtClean="0"/>
              <a:t>Meeting fewer potential Engineering and Technology students at MACRAO events.</a:t>
            </a:r>
          </a:p>
          <a:p>
            <a:r>
              <a:rPr lang="en-US" dirty="0" smtClean="0"/>
              <a:t>LSSU is </a:t>
            </a:r>
            <a:r>
              <a:rPr lang="en-US" b="1" dirty="0" smtClean="0"/>
              <a:t>still</a:t>
            </a:r>
            <a:r>
              <a:rPr lang="en-US" dirty="0" smtClean="0"/>
              <a:t> a </a:t>
            </a:r>
            <a:r>
              <a:rPr lang="en-US" b="1" dirty="0" smtClean="0"/>
              <a:t>major unknown </a:t>
            </a:r>
            <a:r>
              <a:rPr lang="en-US" dirty="0" smtClean="0"/>
              <a:t>in the field of engineering and technology.</a:t>
            </a:r>
          </a:p>
        </p:txBody>
      </p:sp>
      <p:sp>
        <p:nvSpPr>
          <p:cNvPr id="4" name="Date Placeholder 3"/>
          <p:cNvSpPr>
            <a:spLocks noGrp="1"/>
          </p:cNvSpPr>
          <p:nvPr>
            <p:ph type="dt" sz="half" idx="10"/>
          </p:nvPr>
        </p:nvSpPr>
        <p:spPr/>
        <p:txBody>
          <a:bodyPr/>
          <a:lstStyle/>
          <a:p>
            <a:r>
              <a:rPr lang="en-US" dirty="0" smtClean="0"/>
              <a:t>11/4/2011</a:t>
            </a:r>
            <a:endParaRPr lang="en-US" dirty="0"/>
          </a:p>
        </p:txBody>
      </p:sp>
      <p:sp>
        <p:nvSpPr>
          <p:cNvPr id="5" name="Slide Number Placeholder 4"/>
          <p:cNvSpPr>
            <a:spLocks noGrp="1"/>
          </p:cNvSpPr>
          <p:nvPr>
            <p:ph type="sldNum" sz="quarter" idx="12"/>
          </p:nvPr>
        </p:nvSpPr>
        <p:spPr/>
        <p:txBody>
          <a:bodyPr/>
          <a:lstStyle/>
          <a:p>
            <a:fld id="{0529EF5E-41FA-4D99-980B-4F1B5F37AD74}" type="slidenum">
              <a:rPr lang="en-US" smtClean="0"/>
              <a:pPr/>
              <a:t>23</a:t>
            </a:fld>
            <a:endParaRPr lang="en-US" dirty="0"/>
          </a:p>
        </p:txBody>
      </p:sp>
      <p:sp>
        <p:nvSpPr>
          <p:cNvPr id="6" name="Footer Placeholder 5"/>
          <p:cNvSpPr>
            <a:spLocks noGrp="1"/>
          </p:cNvSpPr>
          <p:nvPr>
            <p:ph type="ftr" sz="quarter" idx="11"/>
          </p:nvPr>
        </p:nvSpPr>
        <p:spPr/>
        <p:txBody>
          <a:bodyPr/>
          <a:lstStyle/>
          <a:p>
            <a:r>
              <a:rPr lang="en-US" dirty="0" smtClean="0"/>
              <a:t>LSSU IAB 11-04-2011 Meeting</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Thoughts/Sharing</a:t>
            </a:r>
            <a:endParaRPr lang="en-US" b="1" dirty="0"/>
          </a:p>
        </p:txBody>
      </p:sp>
      <p:sp>
        <p:nvSpPr>
          <p:cNvPr id="3" name="Content Placeholder 2"/>
          <p:cNvSpPr>
            <a:spLocks noGrp="1"/>
          </p:cNvSpPr>
          <p:nvPr>
            <p:ph idx="1"/>
          </p:nvPr>
        </p:nvSpPr>
        <p:spPr/>
        <p:txBody>
          <a:bodyPr>
            <a:normAutofit/>
          </a:bodyPr>
          <a:lstStyle/>
          <a:p>
            <a:r>
              <a:rPr lang="en-US" dirty="0" smtClean="0"/>
              <a:t>Replaced recruiting kit with recruiting card, success?</a:t>
            </a:r>
          </a:p>
          <a:p>
            <a:r>
              <a:rPr lang="en-US" dirty="0" smtClean="0"/>
              <a:t>Are MACRAO events the best use of our time in attracting engineering and technology students to LSSU?</a:t>
            </a:r>
          </a:p>
          <a:p>
            <a:endParaRPr lang="en-US" dirty="0" smtClean="0"/>
          </a:p>
        </p:txBody>
      </p:sp>
      <p:sp>
        <p:nvSpPr>
          <p:cNvPr id="4" name="Date Placeholder 3"/>
          <p:cNvSpPr>
            <a:spLocks noGrp="1"/>
          </p:cNvSpPr>
          <p:nvPr>
            <p:ph type="dt" sz="half" idx="10"/>
          </p:nvPr>
        </p:nvSpPr>
        <p:spPr/>
        <p:txBody>
          <a:bodyPr/>
          <a:lstStyle/>
          <a:p>
            <a:r>
              <a:rPr lang="en-US" dirty="0" smtClean="0"/>
              <a:t>11/4/2011</a:t>
            </a:r>
            <a:endParaRPr lang="en-US" dirty="0"/>
          </a:p>
        </p:txBody>
      </p:sp>
      <p:sp>
        <p:nvSpPr>
          <p:cNvPr id="5" name="Slide Number Placeholder 4"/>
          <p:cNvSpPr>
            <a:spLocks noGrp="1"/>
          </p:cNvSpPr>
          <p:nvPr>
            <p:ph type="sldNum" sz="quarter" idx="12"/>
          </p:nvPr>
        </p:nvSpPr>
        <p:spPr/>
        <p:txBody>
          <a:bodyPr/>
          <a:lstStyle/>
          <a:p>
            <a:fld id="{0529EF5E-41FA-4D99-980B-4F1B5F37AD74}" type="slidenum">
              <a:rPr lang="en-US" smtClean="0"/>
              <a:pPr/>
              <a:t>24</a:t>
            </a:fld>
            <a:endParaRPr lang="en-US"/>
          </a:p>
        </p:txBody>
      </p:sp>
      <p:sp>
        <p:nvSpPr>
          <p:cNvPr id="6" name="Footer Placeholder 5"/>
          <p:cNvSpPr>
            <a:spLocks noGrp="1"/>
          </p:cNvSpPr>
          <p:nvPr>
            <p:ph type="ftr" sz="quarter" idx="11"/>
          </p:nvPr>
        </p:nvSpPr>
        <p:spPr/>
        <p:txBody>
          <a:bodyPr/>
          <a:lstStyle/>
          <a:p>
            <a:r>
              <a:rPr lang="en-US" dirty="0" smtClean="0"/>
              <a:t>LSSU IAB 11-04-2011 Meeting</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 closing</a:t>
            </a:r>
            <a:endParaRPr lang="en-US" b="1" dirty="0"/>
          </a:p>
        </p:txBody>
      </p:sp>
      <p:sp>
        <p:nvSpPr>
          <p:cNvPr id="3" name="Content Placeholder 2"/>
          <p:cNvSpPr>
            <a:spLocks noGrp="1"/>
          </p:cNvSpPr>
          <p:nvPr>
            <p:ph idx="1"/>
          </p:nvPr>
        </p:nvSpPr>
        <p:spPr/>
        <p:txBody>
          <a:bodyPr/>
          <a:lstStyle/>
          <a:p>
            <a:r>
              <a:rPr lang="en-US" dirty="0" smtClean="0"/>
              <a:t>We all enjoy supporting these events, it is a rewarding experience to be able to provide information that may be used in a student’s decision making process for their educational and career choices.</a:t>
            </a:r>
          </a:p>
          <a:p>
            <a:r>
              <a:rPr lang="en-US" dirty="0" smtClean="0"/>
              <a:t>The Spring 2012 MACRAO events are coming up after the beginning of the new year, I will again post an email soliciting your support.</a:t>
            </a:r>
            <a:endParaRPr lang="en-US" dirty="0"/>
          </a:p>
        </p:txBody>
      </p:sp>
      <p:sp>
        <p:nvSpPr>
          <p:cNvPr id="4" name="Date Placeholder 3"/>
          <p:cNvSpPr>
            <a:spLocks noGrp="1"/>
          </p:cNvSpPr>
          <p:nvPr>
            <p:ph type="dt" sz="half" idx="10"/>
          </p:nvPr>
        </p:nvSpPr>
        <p:spPr/>
        <p:txBody>
          <a:bodyPr/>
          <a:lstStyle/>
          <a:p>
            <a:r>
              <a:rPr lang="en-US" dirty="0" smtClean="0"/>
              <a:t>11/4/2011</a:t>
            </a:r>
            <a:endParaRPr lang="en-US" dirty="0"/>
          </a:p>
        </p:txBody>
      </p:sp>
      <p:sp>
        <p:nvSpPr>
          <p:cNvPr id="5" name="Footer Placeholder 4"/>
          <p:cNvSpPr>
            <a:spLocks noGrp="1"/>
          </p:cNvSpPr>
          <p:nvPr>
            <p:ph type="ftr" sz="quarter" idx="11"/>
          </p:nvPr>
        </p:nvSpPr>
        <p:spPr/>
        <p:txBody>
          <a:bodyPr/>
          <a:lstStyle/>
          <a:p>
            <a:r>
              <a:rPr lang="en-US" dirty="0" smtClean="0"/>
              <a:t>LSSU IAB 11-04-2011 Meeting</a:t>
            </a:r>
            <a:endParaRPr lang="en-US" dirty="0"/>
          </a:p>
        </p:txBody>
      </p:sp>
      <p:sp>
        <p:nvSpPr>
          <p:cNvPr id="6" name="Slide Number Placeholder 5"/>
          <p:cNvSpPr>
            <a:spLocks noGrp="1"/>
          </p:cNvSpPr>
          <p:nvPr>
            <p:ph type="sldNum" sz="quarter" idx="12"/>
          </p:nvPr>
        </p:nvSpPr>
        <p:spPr/>
        <p:txBody>
          <a:bodyPr/>
          <a:lstStyle/>
          <a:p>
            <a:r>
              <a:rPr lang="en-US" dirty="0" smtClean="0"/>
              <a:t>11</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THANK YOU</a:t>
            </a:r>
            <a:endParaRPr lang="en-US" b="1" dirty="0"/>
          </a:p>
        </p:txBody>
      </p:sp>
      <p:sp>
        <p:nvSpPr>
          <p:cNvPr id="3" name="Content Placeholder 2"/>
          <p:cNvSpPr>
            <a:spLocks noGrp="1"/>
          </p:cNvSpPr>
          <p:nvPr>
            <p:ph idx="1"/>
          </p:nvPr>
        </p:nvSpPr>
        <p:spPr/>
        <p:txBody>
          <a:bodyPr>
            <a:normAutofit/>
          </a:bodyPr>
          <a:lstStyle/>
          <a:p>
            <a:r>
              <a:rPr lang="en-US" dirty="0" smtClean="0"/>
              <a:t>A Special </a:t>
            </a:r>
            <a:r>
              <a:rPr lang="en-US" b="1" dirty="0" smtClean="0"/>
              <a:t>THANK YOU </a:t>
            </a:r>
            <a:r>
              <a:rPr lang="en-US" dirty="0" smtClean="0"/>
              <a:t>to Jeanne Shibley for her support in the Recruiting Card effort.</a:t>
            </a:r>
          </a:p>
          <a:p>
            <a:r>
              <a:rPr lang="en-US" dirty="0" smtClean="0"/>
              <a:t>A special </a:t>
            </a:r>
            <a:r>
              <a:rPr lang="en-US" b="1" dirty="0" smtClean="0"/>
              <a:t>THANK YOU </a:t>
            </a:r>
            <a:r>
              <a:rPr lang="en-US" dirty="0" smtClean="0"/>
              <a:t>to all of the IAB membership that supported the Fall 2011 MACRAO events. Your support is greatly appreciated and I hope that we can continue to support future events.</a:t>
            </a:r>
          </a:p>
          <a:p>
            <a:r>
              <a:rPr lang="en-US" dirty="0" smtClean="0"/>
              <a:t>IAB participation in </a:t>
            </a:r>
            <a:r>
              <a:rPr lang="en-US" b="1" dirty="0" smtClean="0"/>
              <a:t>MACRAO</a:t>
            </a:r>
            <a:r>
              <a:rPr lang="en-US" dirty="0" smtClean="0"/>
              <a:t> events is a very </a:t>
            </a:r>
            <a:r>
              <a:rPr lang="en-US" b="1" dirty="0" smtClean="0"/>
              <a:t>UNIQUE</a:t>
            </a:r>
            <a:r>
              <a:rPr lang="en-US" dirty="0" smtClean="0"/>
              <a:t> and </a:t>
            </a:r>
            <a:r>
              <a:rPr lang="en-US" b="1" dirty="0" smtClean="0"/>
              <a:t>POSITIVE INFLUENCE </a:t>
            </a:r>
            <a:r>
              <a:rPr lang="en-US" dirty="0" smtClean="0"/>
              <a:t>on student choice.</a:t>
            </a:r>
            <a:endParaRPr lang="en-US" dirty="0"/>
          </a:p>
        </p:txBody>
      </p:sp>
      <p:sp>
        <p:nvSpPr>
          <p:cNvPr id="4" name="Date Placeholder 3"/>
          <p:cNvSpPr>
            <a:spLocks noGrp="1"/>
          </p:cNvSpPr>
          <p:nvPr>
            <p:ph type="dt" sz="half" idx="10"/>
          </p:nvPr>
        </p:nvSpPr>
        <p:spPr/>
        <p:txBody>
          <a:bodyPr/>
          <a:lstStyle/>
          <a:p>
            <a:r>
              <a:rPr lang="en-US" dirty="0" smtClean="0"/>
              <a:t>11/4/2011</a:t>
            </a:r>
            <a:endParaRPr lang="en-US" dirty="0"/>
          </a:p>
        </p:txBody>
      </p:sp>
      <p:sp>
        <p:nvSpPr>
          <p:cNvPr id="5" name="Footer Placeholder 4"/>
          <p:cNvSpPr>
            <a:spLocks noGrp="1"/>
          </p:cNvSpPr>
          <p:nvPr>
            <p:ph type="ftr" sz="quarter" idx="11"/>
          </p:nvPr>
        </p:nvSpPr>
        <p:spPr/>
        <p:txBody>
          <a:bodyPr/>
          <a:lstStyle/>
          <a:p>
            <a:r>
              <a:rPr lang="en-US" dirty="0" smtClean="0"/>
              <a:t>LSSU IAB 11-04-2011 Meeting</a:t>
            </a:r>
            <a:endParaRPr lang="en-US" dirty="0"/>
          </a:p>
        </p:txBody>
      </p:sp>
      <p:sp>
        <p:nvSpPr>
          <p:cNvPr id="6" name="Slide Number Placeholder 5"/>
          <p:cNvSpPr>
            <a:spLocks noGrp="1"/>
          </p:cNvSpPr>
          <p:nvPr>
            <p:ph type="sldNum" sz="quarter" idx="12"/>
          </p:nvPr>
        </p:nvSpPr>
        <p:spPr/>
        <p:txBody>
          <a:bodyPr/>
          <a:lstStyle/>
          <a:p>
            <a:fld id="{0529EF5E-41FA-4D99-980B-4F1B5F37AD74}"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Break</a:t>
            </a:r>
            <a:endParaRPr lang="en-US" dirty="0"/>
          </a:p>
        </p:txBody>
      </p:sp>
      <p:sp>
        <p:nvSpPr>
          <p:cNvPr id="5" name="Text Placeholder 4"/>
          <p:cNvSpPr>
            <a:spLocks noGrp="1"/>
          </p:cNvSpPr>
          <p:nvPr>
            <p:ph type="body" idx="1"/>
          </p:nvPr>
        </p:nvSpPr>
        <p:spPr/>
        <p:txBody>
          <a:bodyPr/>
          <a:lstStyle/>
          <a:p>
            <a:r>
              <a:rPr lang="en-US" dirty="0" smtClean="0"/>
              <a:t>Back in 15 minutes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962400"/>
            <a:ext cx="7851648" cy="1066800"/>
          </a:xfrm>
        </p:spPr>
        <p:txBody>
          <a:bodyPr anchor="t"/>
          <a:lstStyle/>
          <a:p>
            <a:pPr algn="ctr"/>
            <a:r>
              <a:rPr lang="en-US" dirty="0" smtClean="0"/>
              <a:t>Updates</a:t>
            </a:r>
            <a:endParaRPr lang="en-US" dirty="0"/>
          </a:p>
        </p:txBody>
      </p:sp>
      <p:pic>
        <p:nvPicPr>
          <p:cNvPr id="6" name="Picture 5" descr="Primary-logo-white-trans.png"/>
          <p:cNvPicPr>
            <a:picLocks noChangeAspect="1"/>
          </p:cNvPicPr>
          <p:nvPr/>
        </p:nvPicPr>
        <p:blipFill>
          <a:blip r:embed="rId2" cstate="print"/>
          <a:stretch>
            <a:fillRect/>
          </a:stretch>
        </p:blipFill>
        <p:spPr>
          <a:xfrm>
            <a:off x="533400" y="2286000"/>
            <a:ext cx="7620000" cy="113347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362200"/>
            <a:ext cx="7772400" cy="1362456"/>
          </a:xfrm>
        </p:spPr>
        <p:txBody>
          <a:bodyPr/>
          <a:lstStyle/>
          <a:p>
            <a:r>
              <a:rPr lang="en-US" dirty="0" smtClean="0"/>
              <a:t>School of Engineering </a:t>
            </a:r>
            <a:br>
              <a:rPr lang="en-US" dirty="0" smtClean="0"/>
            </a:br>
            <a:r>
              <a:rPr lang="en-US" dirty="0" smtClean="0"/>
              <a:t>&amp; Technology</a:t>
            </a:r>
            <a:endParaRPr lang="en-US" dirty="0"/>
          </a:p>
        </p:txBody>
      </p:sp>
      <p:sp>
        <p:nvSpPr>
          <p:cNvPr id="5" name="Text Placeholder 4"/>
          <p:cNvSpPr>
            <a:spLocks noGrp="1"/>
          </p:cNvSpPr>
          <p:nvPr>
            <p:ph type="body" idx="1"/>
          </p:nvPr>
        </p:nvSpPr>
        <p:spPr>
          <a:xfrm>
            <a:off x="533400" y="3962400"/>
            <a:ext cx="7772400" cy="1509712"/>
          </a:xfrm>
        </p:spPr>
        <p:txBody>
          <a:bodyPr>
            <a:normAutofit/>
          </a:bodyPr>
          <a:lstStyle/>
          <a:p>
            <a:r>
              <a:rPr lang="en-US" sz="3200" dirty="0" smtClean="0"/>
              <a:t>Dr. David Baumann, Chair</a:t>
            </a:r>
            <a:endParaRPr lang="en-US"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457200" y="166688"/>
            <a:ext cx="8229600" cy="6234112"/>
          </a:xfrm>
          <a:prstGeom prst="rect">
            <a:avLst/>
          </a:prstGeom>
          <a:noFill/>
          <a:ln w="9525">
            <a:noFill/>
            <a:round/>
            <a:headEnd/>
            <a:tailEnd/>
          </a:ln>
          <a:effectLst/>
        </p:spPr>
        <p:txBody>
          <a:bodyPr lIns="0" tIns="12347" rIns="0" bIns="0" anchor="ctr"/>
          <a:lstStyle/>
          <a:p>
            <a:pPr>
              <a:tabLst>
                <a:tab pos="-1657350" algn="l"/>
                <a:tab pos="1200150" algn="l"/>
                <a:tab pos="5257800" algn="l"/>
                <a:tab pos="6858000" algn="l"/>
                <a:tab pos="6972300" algn="l"/>
                <a:tab pos="7239000" algn="l"/>
                <a:tab pos="7962900" algn="l"/>
              </a:tabLst>
            </a:pPr>
            <a:endParaRPr lang="en-US" sz="1400" dirty="0">
              <a:solidFill>
                <a:srgbClr val="000000"/>
              </a:solidFill>
            </a:endParaRPr>
          </a:p>
          <a:p>
            <a:pPr>
              <a:tabLst>
                <a:tab pos="-1657350" algn="l"/>
                <a:tab pos="1200150" algn="l"/>
                <a:tab pos="5257800" algn="l"/>
                <a:tab pos="6858000" algn="l"/>
                <a:tab pos="6972300" algn="l"/>
                <a:tab pos="7239000" algn="l"/>
                <a:tab pos="7962900" algn="l"/>
              </a:tabLst>
            </a:pPr>
            <a:endParaRPr lang="en-US" sz="1400" dirty="0">
              <a:solidFill>
                <a:srgbClr val="000000"/>
              </a:solidFill>
            </a:endParaRPr>
          </a:p>
          <a:p>
            <a:pPr>
              <a:tabLst>
                <a:tab pos="-1657350" algn="l"/>
                <a:tab pos="1200150" algn="l"/>
                <a:tab pos="5257800" algn="l"/>
                <a:tab pos="6858000" algn="l"/>
                <a:tab pos="6972300" algn="l"/>
                <a:tab pos="7239000" algn="l"/>
                <a:tab pos="7962900" algn="l"/>
              </a:tabLst>
            </a:pPr>
            <a:r>
              <a:rPr lang="en-US" b="1" dirty="0">
                <a:solidFill>
                  <a:srgbClr val="000000"/>
                </a:solidFill>
              </a:rPr>
              <a:t>Lake Superior State University Updates</a:t>
            </a:r>
          </a:p>
          <a:p>
            <a:pPr>
              <a:tabLst>
                <a:tab pos="-1657350" algn="l"/>
                <a:tab pos="1200150" algn="l"/>
                <a:tab pos="5257800" algn="l"/>
                <a:tab pos="6858000" algn="l"/>
                <a:tab pos="6972300" algn="l"/>
                <a:tab pos="7239000" algn="l"/>
                <a:tab pos="7962900" algn="l"/>
              </a:tabLst>
            </a:pPr>
            <a:endParaRPr lang="en-US" sz="1400" dirty="0">
              <a:solidFill>
                <a:srgbClr val="000000"/>
              </a:solidFill>
            </a:endParaRPr>
          </a:p>
          <a:p>
            <a:pPr>
              <a:tabLst>
                <a:tab pos="-1657350" algn="l"/>
                <a:tab pos="1200150" algn="l"/>
                <a:tab pos="5257800" algn="l"/>
                <a:tab pos="6858000" algn="l"/>
                <a:tab pos="6972300" algn="l"/>
                <a:tab pos="7239000" algn="l"/>
                <a:tab pos="7962900" algn="l"/>
              </a:tabLst>
            </a:pPr>
            <a:r>
              <a:rPr lang="en-US" sz="1400" dirty="0">
                <a:solidFill>
                  <a:srgbClr val="000000"/>
                </a:solidFill>
              </a:rPr>
              <a:t>10:45- 11:30	</a:t>
            </a:r>
            <a:r>
              <a:rPr lang="en-US" sz="1400" dirty="0" smtClean="0">
                <a:solidFill>
                  <a:srgbClr val="000000"/>
                </a:solidFill>
              </a:rPr>
              <a:t>                               </a:t>
            </a:r>
            <a:r>
              <a:rPr lang="en-US" sz="1400" b="1" dirty="0" smtClean="0">
                <a:solidFill>
                  <a:srgbClr val="000000"/>
                </a:solidFill>
              </a:rPr>
              <a:t>School </a:t>
            </a:r>
            <a:r>
              <a:rPr lang="en-US" sz="1400" b="1" dirty="0">
                <a:solidFill>
                  <a:srgbClr val="000000"/>
                </a:solidFill>
              </a:rPr>
              <a:t>Updates</a:t>
            </a:r>
            <a:r>
              <a:rPr lang="en-US" sz="1400" dirty="0">
                <a:solidFill>
                  <a:srgbClr val="000000"/>
                </a:solidFill>
              </a:rPr>
              <a:t> – Dr. David Baumann</a:t>
            </a:r>
          </a:p>
          <a:p>
            <a:pPr>
              <a:tabLst>
                <a:tab pos="-1657350" algn="l"/>
                <a:tab pos="1200150" algn="l"/>
                <a:tab pos="5257800" algn="l"/>
                <a:tab pos="6858000" algn="l"/>
                <a:tab pos="6972300" algn="l"/>
                <a:tab pos="7239000" algn="l"/>
                <a:tab pos="7962900" algn="l"/>
              </a:tabLst>
            </a:pPr>
            <a:r>
              <a:rPr lang="en-US" sz="1400" dirty="0">
                <a:solidFill>
                  <a:srgbClr val="000000"/>
                </a:solidFill>
              </a:rPr>
              <a:t>	</a:t>
            </a:r>
          </a:p>
          <a:p>
            <a:pPr>
              <a:tabLst>
                <a:tab pos="-1657350" algn="l"/>
                <a:tab pos="1200150" algn="l"/>
                <a:tab pos="5257800" algn="l"/>
                <a:tab pos="6858000" algn="l"/>
                <a:tab pos="6972300" algn="l"/>
                <a:tab pos="7239000" algn="l"/>
                <a:tab pos="7962900" algn="l"/>
              </a:tabLst>
            </a:pPr>
            <a:r>
              <a:rPr lang="en-US" sz="1400" dirty="0">
                <a:solidFill>
                  <a:srgbClr val="000000"/>
                </a:solidFill>
              </a:rPr>
              <a:t>11:30 – 12:00	</a:t>
            </a:r>
            <a:r>
              <a:rPr lang="en-US" sz="1400" dirty="0" smtClean="0">
                <a:solidFill>
                  <a:srgbClr val="000000"/>
                </a:solidFill>
              </a:rPr>
              <a:t>                               </a:t>
            </a:r>
            <a:r>
              <a:rPr lang="en-US" sz="1400" b="1" dirty="0" smtClean="0">
                <a:solidFill>
                  <a:srgbClr val="000000"/>
                </a:solidFill>
              </a:rPr>
              <a:t>PDC </a:t>
            </a:r>
            <a:r>
              <a:rPr lang="en-US" sz="1400" b="1" dirty="0">
                <a:solidFill>
                  <a:srgbClr val="000000"/>
                </a:solidFill>
              </a:rPr>
              <a:t>Update</a:t>
            </a:r>
            <a:r>
              <a:rPr lang="en-US" sz="1400" dirty="0">
                <a:solidFill>
                  <a:srgbClr val="000000"/>
                </a:solidFill>
              </a:rPr>
              <a:t> – Eric Becks	</a:t>
            </a:r>
          </a:p>
          <a:p>
            <a:pPr>
              <a:tabLst>
                <a:tab pos="-1657350" algn="l"/>
                <a:tab pos="1200150" algn="l"/>
                <a:tab pos="5257800" algn="l"/>
                <a:tab pos="6858000" algn="l"/>
                <a:tab pos="6972300" algn="l"/>
                <a:tab pos="7239000" algn="l"/>
                <a:tab pos="7962900" algn="l"/>
              </a:tabLst>
            </a:pPr>
            <a:endParaRPr lang="en-US" sz="1400" dirty="0">
              <a:solidFill>
                <a:srgbClr val="000000"/>
              </a:solidFill>
            </a:endParaRPr>
          </a:p>
          <a:p>
            <a:pPr>
              <a:tabLst>
                <a:tab pos="-1657350" algn="l"/>
                <a:tab pos="1200150" algn="l"/>
                <a:tab pos="5257800" algn="l"/>
                <a:tab pos="6858000" algn="l"/>
                <a:tab pos="6972300" algn="l"/>
                <a:tab pos="7239000" algn="l"/>
                <a:tab pos="7962900" algn="l"/>
              </a:tabLst>
            </a:pPr>
            <a:r>
              <a:rPr lang="en-US" sz="1400" dirty="0">
                <a:solidFill>
                  <a:srgbClr val="000000"/>
                </a:solidFill>
              </a:rPr>
              <a:t>12:00 – 1:00 pm  </a:t>
            </a:r>
            <a:r>
              <a:rPr lang="en-US" sz="1400" dirty="0" smtClean="0">
                <a:solidFill>
                  <a:srgbClr val="000000"/>
                </a:solidFill>
              </a:rPr>
              <a:t>                              </a:t>
            </a:r>
            <a:r>
              <a:rPr lang="en-US" sz="1400" b="1" dirty="0" smtClean="0">
                <a:solidFill>
                  <a:srgbClr val="000000"/>
                </a:solidFill>
              </a:rPr>
              <a:t>Lunch </a:t>
            </a:r>
            <a:endParaRPr lang="en-US" sz="1400" b="1" dirty="0">
              <a:solidFill>
                <a:srgbClr val="000000"/>
              </a:solidFill>
            </a:endParaRPr>
          </a:p>
          <a:p>
            <a:pPr>
              <a:tabLst>
                <a:tab pos="-1657350" algn="l"/>
                <a:tab pos="1200150" algn="l"/>
                <a:tab pos="5257800" algn="l"/>
                <a:tab pos="6858000" algn="l"/>
                <a:tab pos="6972300" algn="l"/>
                <a:tab pos="7239000" algn="l"/>
                <a:tab pos="7962900" algn="l"/>
              </a:tabLst>
            </a:pPr>
            <a:endParaRPr lang="en-US" sz="1400" dirty="0">
              <a:solidFill>
                <a:srgbClr val="000000"/>
              </a:solidFill>
            </a:endParaRPr>
          </a:p>
          <a:p>
            <a:pPr>
              <a:tabLst>
                <a:tab pos="-1657350" algn="l"/>
                <a:tab pos="1200150" algn="l"/>
                <a:tab pos="5257800" algn="l"/>
                <a:tab pos="6858000" algn="l"/>
                <a:tab pos="6972300" algn="l"/>
                <a:tab pos="7239000" algn="l"/>
                <a:tab pos="7962900" algn="l"/>
              </a:tabLst>
            </a:pPr>
            <a:endParaRPr lang="en-US" sz="1400" dirty="0">
              <a:solidFill>
                <a:srgbClr val="000000"/>
              </a:solidFill>
            </a:endParaRPr>
          </a:p>
          <a:p>
            <a:pPr>
              <a:tabLst>
                <a:tab pos="-1657350" algn="l"/>
                <a:tab pos="1200150" algn="l"/>
                <a:tab pos="5257800" algn="l"/>
                <a:tab pos="6858000" algn="l"/>
                <a:tab pos="6972300" algn="l"/>
                <a:tab pos="7239000" algn="l"/>
                <a:tab pos="7962900" algn="l"/>
              </a:tabLst>
            </a:pPr>
            <a:r>
              <a:rPr lang="en-US" sz="1400" dirty="0">
                <a:solidFill>
                  <a:srgbClr val="000000"/>
                </a:solidFill>
              </a:rPr>
              <a:t>1:00pm – 1:30pm    </a:t>
            </a:r>
            <a:r>
              <a:rPr lang="en-US" sz="1400" dirty="0" smtClean="0">
                <a:solidFill>
                  <a:srgbClr val="000000"/>
                </a:solidFill>
              </a:rPr>
              <a:t>                         </a:t>
            </a:r>
            <a:r>
              <a:rPr lang="en-US" sz="1400" b="1" dirty="0">
                <a:solidFill>
                  <a:srgbClr val="000000"/>
                </a:solidFill>
              </a:rPr>
              <a:t>Program </a:t>
            </a:r>
            <a:r>
              <a:rPr lang="en-US" sz="1400" b="1" dirty="0" smtClean="0">
                <a:solidFill>
                  <a:srgbClr val="000000"/>
                </a:solidFill>
              </a:rPr>
              <a:t>Updates</a:t>
            </a:r>
            <a:endParaRPr lang="en-US" sz="1400" dirty="0">
              <a:solidFill>
                <a:srgbClr val="000000"/>
              </a:solidFill>
            </a:endParaRPr>
          </a:p>
          <a:p>
            <a:pPr>
              <a:tabLst>
                <a:tab pos="-1657350" algn="l"/>
                <a:tab pos="1200150" algn="l"/>
                <a:tab pos="5257800" algn="l"/>
                <a:tab pos="6858000" algn="l"/>
                <a:tab pos="6972300" algn="l"/>
                <a:tab pos="7239000" algn="l"/>
                <a:tab pos="7962900" algn="l"/>
              </a:tabLst>
            </a:pPr>
            <a:r>
              <a:rPr lang="en-US" sz="1400" dirty="0" smtClean="0">
                <a:solidFill>
                  <a:srgbClr val="000000"/>
                </a:solidFill>
              </a:rPr>
              <a:t>                                                         </a:t>
            </a:r>
            <a:r>
              <a:rPr lang="en-US" sz="1400" i="1" dirty="0" smtClean="0">
                <a:solidFill>
                  <a:srgbClr val="000000"/>
                </a:solidFill>
              </a:rPr>
              <a:t>Electrical </a:t>
            </a:r>
            <a:r>
              <a:rPr lang="en-US" sz="1400" i="1" dirty="0">
                <a:solidFill>
                  <a:srgbClr val="000000"/>
                </a:solidFill>
              </a:rPr>
              <a:t>&amp; Computer Engineering </a:t>
            </a:r>
            <a:r>
              <a:rPr lang="en-US" sz="1400" dirty="0">
                <a:solidFill>
                  <a:srgbClr val="000000"/>
                </a:solidFill>
              </a:rPr>
              <a:t>– Dr. David Baumann</a:t>
            </a:r>
          </a:p>
          <a:p>
            <a:pPr>
              <a:tabLst>
                <a:tab pos="-1657350" algn="l"/>
                <a:tab pos="1200150" algn="l"/>
                <a:tab pos="5257800" algn="l"/>
                <a:tab pos="6858000" algn="l"/>
                <a:tab pos="6972300" algn="l"/>
                <a:tab pos="7239000" algn="l"/>
                <a:tab pos="7962900" algn="l"/>
              </a:tabLst>
            </a:pPr>
            <a:r>
              <a:rPr lang="en-US" sz="1400" dirty="0" smtClean="0">
                <a:solidFill>
                  <a:srgbClr val="000000"/>
                </a:solidFill>
              </a:rPr>
              <a:t>                                                         </a:t>
            </a:r>
            <a:r>
              <a:rPr lang="en-US" sz="1400" i="1" dirty="0" smtClean="0">
                <a:solidFill>
                  <a:srgbClr val="000000"/>
                </a:solidFill>
              </a:rPr>
              <a:t>Mechanical </a:t>
            </a:r>
            <a:r>
              <a:rPr lang="en-US" sz="1400" i="1" dirty="0">
                <a:solidFill>
                  <a:srgbClr val="000000"/>
                </a:solidFill>
              </a:rPr>
              <a:t>Engineering </a:t>
            </a:r>
            <a:r>
              <a:rPr lang="en-US" sz="1400" dirty="0">
                <a:solidFill>
                  <a:srgbClr val="000000"/>
                </a:solidFill>
              </a:rPr>
              <a:t>– Dr. Robert Hildebrand</a:t>
            </a:r>
          </a:p>
          <a:p>
            <a:pPr>
              <a:tabLst>
                <a:tab pos="-1657350" algn="l"/>
                <a:tab pos="1200150" algn="l"/>
                <a:tab pos="5257800" algn="l"/>
                <a:tab pos="6858000" algn="l"/>
                <a:tab pos="6972300" algn="l"/>
                <a:tab pos="7239000" algn="l"/>
                <a:tab pos="7962900" algn="l"/>
              </a:tabLst>
            </a:pPr>
            <a:r>
              <a:rPr lang="en-US" sz="1400" dirty="0" smtClean="0">
                <a:solidFill>
                  <a:srgbClr val="000000"/>
                </a:solidFill>
              </a:rPr>
              <a:t>                                                         </a:t>
            </a:r>
            <a:r>
              <a:rPr lang="en-US" sz="1400" i="1" dirty="0" smtClean="0">
                <a:solidFill>
                  <a:srgbClr val="000000"/>
                </a:solidFill>
              </a:rPr>
              <a:t>Engineering </a:t>
            </a:r>
            <a:r>
              <a:rPr lang="en-US" sz="1400" i="1" dirty="0">
                <a:solidFill>
                  <a:srgbClr val="000000"/>
                </a:solidFill>
              </a:rPr>
              <a:t>Technology </a:t>
            </a:r>
            <a:r>
              <a:rPr lang="en-US" sz="1400" dirty="0">
                <a:solidFill>
                  <a:srgbClr val="000000"/>
                </a:solidFill>
              </a:rPr>
              <a:t>– Jim </a:t>
            </a:r>
            <a:r>
              <a:rPr lang="en-US" sz="1400" dirty="0" err="1">
                <a:solidFill>
                  <a:srgbClr val="000000"/>
                </a:solidFill>
              </a:rPr>
              <a:t>Devaprasad</a:t>
            </a:r>
            <a:endParaRPr lang="en-US" sz="1400" dirty="0">
              <a:solidFill>
                <a:srgbClr val="000000"/>
              </a:solidFill>
            </a:endParaRPr>
          </a:p>
          <a:p>
            <a:pPr>
              <a:tabLst>
                <a:tab pos="-1657350" algn="l"/>
                <a:tab pos="1200150" algn="l"/>
                <a:tab pos="5257800" algn="l"/>
                <a:tab pos="6858000" algn="l"/>
                <a:tab pos="6972300" algn="l"/>
                <a:tab pos="7239000" algn="l"/>
                <a:tab pos="7962900" algn="l"/>
              </a:tabLst>
            </a:pPr>
            <a:endParaRPr lang="en-US" sz="1400" dirty="0">
              <a:solidFill>
                <a:srgbClr val="000000"/>
              </a:solidFill>
            </a:endParaRPr>
          </a:p>
          <a:p>
            <a:pPr>
              <a:tabLst>
                <a:tab pos="-1657350" algn="l"/>
                <a:tab pos="1200150" algn="l"/>
                <a:tab pos="5257800" algn="l"/>
                <a:tab pos="6858000" algn="l"/>
                <a:tab pos="6972300" algn="l"/>
                <a:tab pos="7239000" algn="l"/>
                <a:tab pos="7962900" algn="l"/>
              </a:tabLst>
            </a:pPr>
            <a:r>
              <a:rPr lang="en-US" sz="1400" dirty="0">
                <a:solidFill>
                  <a:srgbClr val="000000"/>
                </a:solidFill>
              </a:rPr>
              <a:t>	</a:t>
            </a:r>
          </a:p>
          <a:p>
            <a:pPr>
              <a:tabLst>
                <a:tab pos="-1657350" algn="l"/>
                <a:tab pos="1200150" algn="l"/>
                <a:tab pos="5257800" algn="l"/>
                <a:tab pos="6858000" algn="l"/>
                <a:tab pos="6972300" algn="l"/>
                <a:tab pos="7239000" algn="l"/>
                <a:tab pos="7962900" algn="l"/>
              </a:tabLst>
            </a:pPr>
            <a:r>
              <a:rPr lang="en-US" sz="1400" dirty="0">
                <a:solidFill>
                  <a:srgbClr val="000000"/>
                </a:solidFill>
              </a:rPr>
              <a:t>1:30pm – 2:00 pm </a:t>
            </a:r>
            <a:r>
              <a:rPr lang="en-US" sz="1400" dirty="0" smtClean="0">
                <a:solidFill>
                  <a:srgbClr val="000000"/>
                </a:solidFill>
              </a:rPr>
              <a:t>                          </a:t>
            </a:r>
            <a:r>
              <a:rPr lang="en-US" sz="1400" b="1" dirty="0" smtClean="0">
                <a:solidFill>
                  <a:srgbClr val="000000"/>
                </a:solidFill>
              </a:rPr>
              <a:t>Senior </a:t>
            </a:r>
            <a:r>
              <a:rPr lang="en-US" sz="1400" b="1" dirty="0">
                <a:solidFill>
                  <a:srgbClr val="000000"/>
                </a:solidFill>
              </a:rPr>
              <a:t>Projects</a:t>
            </a:r>
            <a:r>
              <a:rPr lang="en-US" sz="1400" dirty="0">
                <a:solidFill>
                  <a:srgbClr val="000000"/>
                </a:solidFill>
              </a:rPr>
              <a:t> – Jim </a:t>
            </a:r>
            <a:r>
              <a:rPr lang="en-US" sz="1400" dirty="0" err="1" smtClean="0">
                <a:solidFill>
                  <a:srgbClr val="000000"/>
                </a:solidFill>
              </a:rPr>
              <a:t>Devaprasad</a:t>
            </a:r>
            <a:endParaRPr lang="en-US" sz="1400" dirty="0">
              <a:solidFill>
                <a:srgbClr val="000000"/>
              </a:solidFill>
            </a:endParaRPr>
          </a:p>
          <a:p>
            <a:pPr>
              <a:tabLst>
                <a:tab pos="-1657350" algn="l"/>
                <a:tab pos="1200150" algn="l"/>
                <a:tab pos="5257800" algn="l"/>
                <a:tab pos="6858000" algn="l"/>
                <a:tab pos="6972300" algn="l"/>
                <a:tab pos="7239000" algn="l"/>
                <a:tab pos="7962900" algn="l"/>
              </a:tabLst>
            </a:pPr>
            <a:r>
              <a:rPr lang="en-US" sz="1400" dirty="0" smtClean="0">
                <a:solidFill>
                  <a:srgbClr val="000000"/>
                </a:solidFill>
              </a:rPr>
              <a:t>                                                        2010-2011 </a:t>
            </a:r>
            <a:r>
              <a:rPr lang="en-US" sz="1400" dirty="0">
                <a:solidFill>
                  <a:srgbClr val="000000"/>
                </a:solidFill>
              </a:rPr>
              <a:t>Project Results </a:t>
            </a:r>
          </a:p>
          <a:p>
            <a:pPr>
              <a:tabLst>
                <a:tab pos="-1657350" algn="l"/>
                <a:tab pos="1200150" algn="l"/>
                <a:tab pos="5257800" algn="l"/>
                <a:tab pos="6858000" algn="l"/>
                <a:tab pos="6972300" algn="l"/>
                <a:tab pos="7239000" algn="l"/>
                <a:tab pos="7962900" algn="l"/>
              </a:tabLst>
            </a:pPr>
            <a:r>
              <a:rPr lang="en-US" sz="1400" dirty="0" smtClean="0">
                <a:solidFill>
                  <a:srgbClr val="000000"/>
                </a:solidFill>
              </a:rPr>
              <a:t>                                                        2011-2012 </a:t>
            </a:r>
            <a:r>
              <a:rPr lang="en-US" sz="1400" dirty="0">
                <a:solidFill>
                  <a:srgbClr val="000000"/>
                </a:solidFill>
              </a:rPr>
              <a:t>Projects </a:t>
            </a:r>
          </a:p>
          <a:p>
            <a:pPr>
              <a:tabLst>
                <a:tab pos="-1657350" algn="l"/>
                <a:tab pos="1200150" algn="l"/>
                <a:tab pos="5257800" algn="l"/>
                <a:tab pos="6858000" algn="l"/>
                <a:tab pos="6972300" algn="l"/>
                <a:tab pos="7239000" algn="l"/>
                <a:tab pos="7962900" algn="l"/>
              </a:tabLst>
            </a:pPr>
            <a:r>
              <a:rPr lang="en-US" sz="1400" dirty="0" smtClean="0">
                <a:solidFill>
                  <a:srgbClr val="000000"/>
                </a:solidFill>
              </a:rPr>
              <a:t>                                                        IAB </a:t>
            </a:r>
            <a:r>
              <a:rPr lang="en-US" sz="1400" dirty="0">
                <a:solidFill>
                  <a:srgbClr val="000000"/>
                </a:solidFill>
              </a:rPr>
              <a:t>projects </a:t>
            </a:r>
          </a:p>
          <a:p>
            <a:pPr>
              <a:tabLst>
                <a:tab pos="-1657350" algn="l"/>
                <a:tab pos="1200150" algn="l"/>
                <a:tab pos="5257800" algn="l"/>
                <a:tab pos="6858000" algn="l"/>
                <a:tab pos="6972300" algn="l"/>
                <a:tab pos="7239000" algn="l"/>
                <a:tab pos="7962900" algn="l"/>
              </a:tabLst>
            </a:pPr>
            <a:endParaRPr lang="en-US" sz="1400" dirty="0">
              <a:solidFill>
                <a:srgbClr val="000000"/>
              </a:solidFill>
            </a:endParaRPr>
          </a:p>
          <a:p>
            <a:pPr>
              <a:tabLst>
                <a:tab pos="-1657350" algn="l"/>
                <a:tab pos="1200150" algn="l"/>
                <a:tab pos="5257800" algn="l"/>
                <a:tab pos="6858000" algn="l"/>
                <a:tab pos="6972300" algn="l"/>
                <a:tab pos="7239000" algn="l"/>
                <a:tab pos="7962900" algn="l"/>
              </a:tabLst>
            </a:pPr>
            <a:endParaRPr lang="en-US" sz="1400" dirty="0">
              <a:solidFill>
                <a:srgbClr val="000000"/>
              </a:solidFill>
            </a:endParaRPr>
          </a:p>
          <a:p>
            <a:pPr>
              <a:tabLst>
                <a:tab pos="-1657350" algn="l"/>
                <a:tab pos="1200150" algn="l"/>
                <a:tab pos="5257800" algn="l"/>
                <a:tab pos="6858000" algn="l"/>
                <a:tab pos="6972300" algn="l"/>
                <a:tab pos="7239000" algn="l"/>
                <a:tab pos="7962900" algn="l"/>
              </a:tabLst>
            </a:pPr>
            <a:r>
              <a:rPr lang="en-US" sz="1400" dirty="0">
                <a:solidFill>
                  <a:srgbClr val="000000"/>
                </a:solidFill>
              </a:rPr>
              <a:t>2:00 pm 	</a:t>
            </a:r>
            <a:r>
              <a:rPr lang="en-US" sz="1400" dirty="0" smtClean="0">
                <a:solidFill>
                  <a:srgbClr val="000000"/>
                </a:solidFill>
              </a:rPr>
              <a:t>                             </a:t>
            </a:r>
            <a:r>
              <a:rPr lang="en-US" sz="1400" b="1" dirty="0" smtClean="0">
                <a:solidFill>
                  <a:srgbClr val="000000"/>
                </a:solidFill>
              </a:rPr>
              <a:t>Closing </a:t>
            </a:r>
            <a:r>
              <a:rPr lang="en-US" sz="1400" b="1" dirty="0">
                <a:solidFill>
                  <a:srgbClr val="000000"/>
                </a:solidFill>
              </a:rPr>
              <a:t>Remarks</a:t>
            </a:r>
            <a:r>
              <a:rPr lang="en-US" sz="1400" dirty="0">
                <a:solidFill>
                  <a:srgbClr val="000000"/>
                </a:solidFill>
              </a:rPr>
              <a:t>/ Next Meeting LSSU Campus, April 27, 2012</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579438"/>
            <a:ext cx="8229600" cy="1325562"/>
          </a:xfrm>
        </p:spPr>
        <p:txBody>
          <a:bodyPr>
            <a:normAutofit/>
          </a:bodyPr>
          <a:lstStyle/>
          <a:p>
            <a:r>
              <a:rPr lang="en-US" sz="5400" b="1" dirty="0" smtClean="0"/>
              <a:t>Forecast</a:t>
            </a:r>
            <a:endParaRPr lang="en-US" sz="5400" b="1" dirty="0"/>
          </a:p>
        </p:txBody>
      </p:sp>
      <p:sp>
        <p:nvSpPr>
          <p:cNvPr id="31747" name="Rectangle 3"/>
          <p:cNvSpPr>
            <a:spLocks noGrp="1" noChangeArrowheads="1"/>
          </p:cNvSpPr>
          <p:nvPr>
            <p:ph type="body" idx="1"/>
          </p:nvPr>
        </p:nvSpPr>
        <p:spPr>
          <a:xfrm>
            <a:off x="457200" y="2133600"/>
            <a:ext cx="8458200" cy="4648200"/>
          </a:xfrm>
          <a:noFill/>
          <a:ln/>
        </p:spPr>
        <p:txBody>
          <a:bodyPr/>
          <a:lstStyle/>
          <a:p>
            <a:r>
              <a:rPr lang="en-US" dirty="0" smtClean="0">
                <a:sym typeface="Symbol" pitchFamily="18" charset="2"/>
              </a:rPr>
              <a:t>Personnel Changes</a:t>
            </a:r>
            <a:endParaRPr lang="en-US" sz="2400" dirty="0" smtClean="0">
              <a:solidFill>
                <a:srgbClr val="FF0000"/>
              </a:solidFill>
            </a:endParaRPr>
          </a:p>
          <a:p>
            <a:r>
              <a:rPr lang="en-US" dirty="0" smtClean="0"/>
              <a:t>New Organizational Structure</a:t>
            </a:r>
          </a:p>
          <a:p>
            <a:r>
              <a:rPr lang="en-US" dirty="0" smtClean="0"/>
              <a:t>ABET Updates</a:t>
            </a:r>
          </a:p>
          <a:p>
            <a:r>
              <a:rPr lang="en-US" dirty="0" smtClean="0"/>
              <a:t>Enrollment Trends</a:t>
            </a:r>
          </a:p>
          <a:p>
            <a:r>
              <a:rPr lang="en-US" dirty="0" smtClean="0"/>
              <a:t>Funding Trends</a:t>
            </a:r>
          </a:p>
          <a:p>
            <a:r>
              <a:rPr lang="en-US" dirty="0" smtClean="0"/>
              <a:t>Tidbits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112838"/>
            <a:ext cx="8229600" cy="715962"/>
          </a:xfrm>
        </p:spPr>
        <p:txBody>
          <a:bodyPr>
            <a:noAutofit/>
          </a:bodyPr>
          <a:lstStyle/>
          <a:p>
            <a:r>
              <a:rPr lang="en-US" sz="5400" b="1" dirty="0" smtClean="0"/>
              <a:t>Personnel Changes</a:t>
            </a:r>
            <a:endParaRPr lang="en-US" sz="5400" b="1" dirty="0"/>
          </a:p>
        </p:txBody>
      </p:sp>
      <p:sp>
        <p:nvSpPr>
          <p:cNvPr id="31747" name="Rectangle 3"/>
          <p:cNvSpPr>
            <a:spLocks noGrp="1" noChangeArrowheads="1"/>
          </p:cNvSpPr>
          <p:nvPr>
            <p:ph type="body" idx="1"/>
          </p:nvPr>
        </p:nvSpPr>
        <p:spPr>
          <a:xfrm>
            <a:off x="457200" y="1981200"/>
            <a:ext cx="8458200" cy="4495800"/>
          </a:xfrm>
          <a:noFill/>
          <a:ln/>
        </p:spPr>
        <p:txBody>
          <a:bodyPr/>
          <a:lstStyle/>
          <a:p>
            <a:pPr>
              <a:buFont typeface="Arial" pitchFamily="34" charset="0"/>
              <a:buChar char="•"/>
            </a:pPr>
            <a:r>
              <a:rPr lang="en-US" sz="3200" b="1" dirty="0" smtClean="0"/>
              <a:t>Departures</a:t>
            </a:r>
            <a:endParaRPr lang="en-US" sz="3200" b="1" dirty="0" smtClean="0">
              <a:sym typeface="Symbol" pitchFamily="18" charset="2"/>
            </a:endParaRPr>
          </a:p>
          <a:p>
            <a:pPr marL="640080" lvl="2">
              <a:buFont typeface="Arial" pitchFamily="34" charset="0"/>
              <a:buChar char="•"/>
            </a:pPr>
            <a:r>
              <a:rPr lang="en-US" dirty="0" smtClean="0"/>
              <a:t>Ron </a:t>
            </a:r>
            <a:r>
              <a:rPr lang="en-US" dirty="0" err="1" smtClean="0"/>
              <a:t>DeLap</a:t>
            </a:r>
            <a:r>
              <a:rPr lang="en-US" dirty="0" smtClean="0"/>
              <a:t> (dean)</a:t>
            </a:r>
          </a:p>
          <a:p>
            <a:pPr marL="640080" lvl="2">
              <a:buFont typeface="Arial" pitchFamily="34" charset="0"/>
              <a:buChar char="•"/>
            </a:pPr>
            <a:r>
              <a:rPr lang="en-US" dirty="0" err="1" smtClean="0"/>
              <a:t>Sai</a:t>
            </a:r>
            <a:r>
              <a:rPr lang="en-US" dirty="0" smtClean="0"/>
              <a:t> </a:t>
            </a:r>
            <a:r>
              <a:rPr lang="en-US" dirty="0" err="1" smtClean="0"/>
              <a:t>Nudurapati</a:t>
            </a:r>
            <a:r>
              <a:rPr lang="en-US" dirty="0" smtClean="0"/>
              <a:t> (professor)</a:t>
            </a:r>
          </a:p>
          <a:p>
            <a:pPr marL="640080" lvl="2">
              <a:buFont typeface="Arial" pitchFamily="34" charset="0"/>
              <a:buChar char="•"/>
            </a:pPr>
            <a:r>
              <a:rPr lang="en-US" dirty="0" smtClean="0"/>
              <a:t>Cheri Skinner (secretary)</a:t>
            </a:r>
          </a:p>
          <a:p>
            <a:pPr marL="240030" lvl="1">
              <a:buFont typeface="Arial" pitchFamily="34" charset="0"/>
              <a:buChar char="•"/>
            </a:pPr>
            <a:r>
              <a:rPr lang="en-US" sz="3200" b="1" dirty="0" smtClean="0"/>
              <a:t>Arrivals</a:t>
            </a:r>
          </a:p>
          <a:p>
            <a:pPr marL="640080" lvl="2">
              <a:buFont typeface="Arial" pitchFamily="34" charset="0"/>
              <a:buChar char="•"/>
            </a:pPr>
            <a:r>
              <a:rPr lang="en-US" dirty="0" smtClean="0"/>
              <a:t>Laura </a:t>
            </a:r>
            <a:r>
              <a:rPr lang="en-US" dirty="0" err="1" smtClean="0"/>
              <a:t>Bofinger</a:t>
            </a:r>
            <a:r>
              <a:rPr lang="en-US" dirty="0" smtClean="0"/>
              <a:t> (secretary)</a:t>
            </a:r>
          </a:p>
          <a:p>
            <a:pPr marL="240030" lvl="1">
              <a:buNone/>
            </a:pPr>
            <a:endParaRPr lang="en-US" sz="32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715962"/>
          </a:xfrm>
        </p:spPr>
        <p:txBody>
          <a:bodyPr/>
          <a:lstStyle/>
          <a:p>
            <a:r>
              <a:rPr lang="en-US" sz="3600" b="1" dirty="0" smtClean="0"/>
              <a:t>Personnel Changes</a:t>
            </a:r>
            <a:endParaRPr lang="en-US" sz="3600" b="1" dirty="0"/>
          </a:p>
        </p:txBody>
      </p:sp>
      <p:sp>
        <p:nvSpPr>
          <p:cNvPr id="31747" name="Rectangle 3"/>
          <p:cNvSpPr>
            <a:spLocks noGrp="1" noChangeArrowheads="1"/>
          </p:cNvSpPr>
          <p:nvPr>
            <p:ph type="body" idx="1"/>
          </p:nvPr>
        </p:nvSpPr>
        <p:spPr>
          <a:xfrm>
            <a:off x="457200" y="1828800"/>
            <a:ext cx="8458200" cy="1905000"/>
          </a:xfrm>
          <a:noFill/>
          <a:ln/>
        </p:spPr>
        <p:txBody>
          <a:bodyPr/>
          <a:lstStyle/>
          <a:p>
            <a:pPr>
              <a:buFont typeface="Arial" pitchFamily="34" charset="0"/>
              <a:buChar char="•"/>
            </a:pPr>
            <a:r>
              <a:rPr lang="en-US" dirty="0" smtClean="0"/>
              <a:t>Laura </a:t>
            </a:r>
            <a:r>
              <a:rPr lang="en-US" dirty="0" err="1" smtClean="0"/>
              <a:t>Bofinger</a:t>
            </a:r>
            <a:endParaRPr lang="en-US" dirty="0" smtClean="0">
              <a:sym typeface="Symbol" pitchFamily="18" charset="2"/>
            </a:endParaRPr>
          </a:p>
          <a:p>
            <a:pPr marL="640080" lvl="2">
              <a:buFont typeface="Arial" pitchFamily="34" charset="0"/>
              <a:buChar char="•"/>
            </a:pPr>
            <a:r>
              <a:rPr lang="en-US" dirty="0" smtClean="0"/>
              <a:t>BS 2006 LSSU</a:t>
            </a:r>
          </a:p>
          <a:p>
            <a:pPr marL="640080" lvl="2">
              <a:buFont typeface="Arial" pitchFamily="34" charset="0"/>
              <a:buChar char="•"/>
            </a:pPr>
            <a:r>
              <a:rPr lang="en-US" dirty="0" smtClean="0"/>
              <a:t>Was Nursing Secretary</a:t>
            </a:r>
          </a:p>
          <a:p>
            <a:pPr marL="640080" lvl="2">
              <a:buFont typeface="Arial" pitchFamily="34" charset="0"/>
              <a:buChar char="•"/>
            </a:pPr>
            <a:r>
              <a:rPr lang="en-US" dirty="0" smtClean="0"/>
              <a:t>From Iron Mountain, MI</a:t>
            </a:r>
          </a:p>
          <a:p>
            <a:pPr marL="640080" lvl="2">
              <a:buNone/>
            </a:pPr>
            <a:endParaRPr lang="en-US" dirty="0" smtClean="0"/>
          </a:p>
          <a:p>
            <a:pPr marL="240030" lvl="1">
              <a:buNone/>
            </a:pPr>
            <a:endParaRPr lang="en-US" sz="4800" dirty="0" smtClean="0"/>
          </a:p>
        </p:txBody>
      </p:sp>
      <p:pic>
        <p:nvPicPr>
          <p:cNvPr id="1026" name="Picture 2" descr="http://www.lssu.edu/contacts/staff_images/lbofinger.jpg"/>
          <p:cNvPicPr>
            <a:picLocks noChangeAspect="1" noChangeArrowheads="1"/>
          </p:cNvPicPr>
          <p:nvPr/>
        </p:nvPicPr>
        <p:blipFill>
          <a:blip r:embed="rId2" cstate="print"/>
          <a:srcRect/>
          <a:stretch>
            <a:fillRect/>
          </a:stretch>
        </p:blipFill>
        <p:spPr bwMode="auto">
          <a:xfrm>
            <a:off x="5029200" y="1742016"/>
            <a:ext cx="3067050" cy="4430184"/>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884238"/>
            <a:ext cx="8229600" cy="792162"/>
          </a:xfrm>
        </p:spPr>
        <p:txBody>
          <a:bodyPr>
            <a:noAutofit/>
          </a:bodyPr>
          <a:lstStyle/>
          <a:p>
            <a:r>
              <a:rPr lang="en-US" sz="5400" b="1" dirty="0" smtClean="0"/>
              <a:t>New Organization</a:t>
            </a:r>
            <a:endParaRPr lang="en-US" sz="5400" b="1" dirty="0"/>
          </a:p>
        </p:txBody>
      </p:sp>
      <p:graphicFrame>
        <p:nvGraphicFramePr>
          <p:cNvPr id="2049" name="Object 4"/>
          <p:cNvGraphicFramePr>
            <a:graphicFrameLocks noGrp="1" noChangeAspect="1"/>
          </p:cNvGraphicFramePr>
          <p:nvPr>
            <p:ph idx="1"/>
          </p:nvPr>
        </p:nvGraphicFramePr>
        <p:xfrm>
          <a:off x="762000" y="1841500"/>
          <a:ext cx="7543800" cy="4406900"/>
        </p:xfrm>
        <a:graphic>
          <a:graphicData uri="http://schemas.openxmlformats.org/presentationml/2006/ole">
            <mc:AlternateContent xmlns:mc="http://schemas.openxmlformats.org/markup-compatibility/2006">
              <mc:Choice xmlns:v="urn:schemas-microsoft-com:vml" Requires="v">
                <p:oleObj spid="_x0000_s3076" name="Visio" r:id="rId3" imgW="8355584" imgH="4881147" progId="">
                  <p:embed/>
                </p:oleObj>
              </mc:Choice>
              <mc:Fallback>
                <p:oleObj name="Visio" r:id="rId3" imgW="8355584" imgH="4881147"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841500"/>
                        <a:ext cx="7543800" cy="440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715962"/>
          </a:xfrm>
        </p:spPr>
        <p:txBody>
          <a:bodyPr/>
          <a:lstStyle/>
          <a:p>
            <a:r>
              <a:rPr lang="en-US" sz="3600" b="1" dirty="0" smtClean="0"/>
              <a:t>ABET Updates</a:t>
            </a:r>
            <a:endParaRPr lang="en-US" sz="3600" b="1" dirty="0"/>
          </a:p>
        </p:txBody>
      </p:sp>
      <p:sp>
        <p:nvSpPr>
          <p:cNvPr id="31747" name="Rectangle 3"/>
          <p:cNvSpPr>
            <a:spLocks noGrp="1" noChangeArrowheads="1"/>
          </p:cNvSpPr>
          <p:nvPr>
            <p:ph type="body" idx="1"/>
          </p:nvPr>
        </p:nvSpPr>
        <p:spPr>
          <a:xfrm>
            <a:off x="457200" y="1524000"/>
            <a:ext cx="8458200" cy="4953000"/>
          </a:xfrm>
          <a:noFill/>
          <a:ln/>
        </p:spPr>
        <p:txBody>
          <a:bodyPr/>
          <a:lstStyle/>
          <a:p>
            <a:pPr>
              <a:buFont typeface="Arial" pitchFamily="34" charset="0"/>
              <a:buChar char="•"/>
            </a:pPr>
            <a:r>
              <a:rPr lang="en-US" sz="3200" b="1" dirty="0" smtClean="0"/>
              <a:t>Fall 2010 Visit</a:t>
            </a:r>
            <a:endParaRPr lang="en-US" sz="3200" b="1" dirty="0" smtClean="0">
              <a:sym typeface="Symbol" pitchFamily="18" charset="2"/>
            </a:endParaRPr>
          </a:p>
          <a:p>
            <a:pPr marL="640080" lvl="2">
              <a:buFont typeface="Arial" pitchFamily="34" charset="0"/>
              <a:buChar char="•"/>
            </a:pPr>
            <a:r>
              <a:rPr lang="en-US" dirty="0" err="1" smtClean="0"/>
              <a:t>MfgET</a:t>
            </a:r>
            <a:r>
              <a:rPr lang="en-US" dirty="0" smtClean="0"/>
              <a:t> program fully accredited!</a:t>
            </a:r>
          </a:p>
          <a:p>
            <a:pPr marL="640080" lvl="2">
              <a:buFont typeface="Arial" pitchFamily="34" charset="0"/>
              <a:buChar char="•"/>
            </a:pPr>
            <a:r>
              <a:rPr lang="en-US" dirty="0" smtClean="0"/>
              <a:t>Weakness regarding assessment process dropped</a:t>
            </a:r>
          </a:p>
          <a:p>
            <a:pPr marL="240030" lvl="1">
              <a:buFont typeface="Arial" pitchFamily="34" charset="0"/>
              <a:buChar char="•"/>
            </a:pPr>
            <a:r>
              <a:rPr lang="en-US" sz="3200" b="1" dirty="0" smtClean="0"/>
              <a:t>Fall 2012 Visit</a:t>
            </a:r>
          </a:p>
          <a:p>
            <a:pPr marL="640080" lvl="2">
              <a:buFont typeface="Arial" pitchFamily="34" charset="0"/>
              <a:buChar char="•"/>
            </a:pPr>
            <a:r>
              <a:rPr lang="en-US" dirty="0" smtClean="0"/>
              <a:t>Will evaluate CE, EE, ME programs</a:t>
            </a:r>
          </a:p>
          <a:p>
            <a:pPr marL="640080" lvl="2">
              <a:buFont typeface="Arial" pitchFamily="34" charset="0"/>
              <a:buChar char="•"/>
            </a:pPr>
            <a:r>
              <a:rPr lang="en-US" dirty="0" smtClean="0"/>
              <a:t>Course data now being collected</a:t>
            </a:r>
          </a:p>
          <a:p>
            <a:pPr marL="640080" lvl="2">
              <a:buFont typeface="Arial" pitchFamily="34" charset="0"/>
              <a:buChar char="•"/>
            </a:pPr>
            <a:r>
              <a:rPr lang="en-US" dirty="0" smtClean="0"/>
              <a:t>Course assessments are up-to-date</a:t>
            </a:r>
          </a:p>
          <a:p>
            <a:pPr marL="640080" lvl="2">
              <a:buFont typeface="Arial" pitchFamily="34" charset="0"/>
              <a:buChar char="•"/>
            </a:pPr>
            <a:r>
              <a:rPr lang="en-US" dirty="0" smtClean="0"/>
              <a:t>Program assessments are nearly up-to-date</a:t>
            </a:r>
          </a:p>
          <a:p>
            <a:pPr marL="640080" lvl="2">
              <a:buFont typeface="Arial" pitchFamily="34" charset="0"/>
              <a:buChar char="•"/>
            </a:pPr>
            <a:r>
              <a:rPr lang="en-US" dirty="0" smtClean="0"/>
              <a:t>Self-study reports to be written in May</a:t>
            </a:r>
          </a:p>
          <a:p>
            <a:pPr marL="240030" lvl="1">
              <a:buNone/>
            </a:pPr>
            <a:endParaRPr lang="en-US" sz="32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990600"/>
            <a:ext cx="8229600" cy="715962"/>
          </a:xfrm>
        </p:spPr>
        <p:txBody>
          <a:bodyPr>
            <a:noAutofit/>
          </a:bodyPr>
          <a:lstStyle/>
          <a:p>
            <a:r>
              <a:rPr lang="en-US" sz="5400" b="1" dirty="0" smtClean="0"/>
              <a:t>Enrollment Trends</a:t>
            </a:r>
            <a:endParaRPr lang="en-US" sz="5400" b="1" dirty="0"/>
          </a:p>
        </p:txBody>
      </p:sp>
      <p:graphicFrame>
        <p:nvGraphicFramePr>
          <p:cNvPr id="7" name="Content Placeholder 6"/>
          <p:cNvGraphicFramePr>
            <a:graphicFrameLocks noGrp="1"/>
          </p:cNvGraphicFramePr>
          <p:nvPr>
            <p:ph idx="1"/>
          </p:nvPr>
        </p:nvGraphicFramePr>
        <p:xfrm>
          <a:off x="685800" y="1600200"/>
          <a:ext cx="7696200" cy="4648198"/>
        </p:xfrm>
        <a:graphic>
          <a:graphicData uri="http://schemas.openxmlformats.org/drawingml/2006/table">
            <a:tbl>
              <a:tblPr/>
              <a:tblGrid>
                <a:gridCol w="1539240"/>
                <a:gridCol w="2052320"/>
                <a:gridCol w="2052320"/>
                <a:gridCol w="2052320"/>
              </a:tblGrid>
              <a:tr h="733926">
                <a:tc>
                  <a:txBody>
                    <a:bodyPr/>
                    <a:lstStyle/>
                    <a:p>
                      <a:pPr marL="0" marR="0" algn="ctr">
                        <a:spcBef>
                          <a:spcPts val="0"/>
                        </a:spcBef>
                        <a:spcAft>
                          <a:spcPts val="600"/>
                        </a:spcAft>
                        <a:tabLst>
                          <a:tab pos="-1143000" algn="l"/>
                          <a:tab pos="-114300" algn="l"/>
                          <a:tab pos="-57150" algn="l"/>
                          <a:tab pos="0" algn="r"/>
                        </a:tabLst>
                      </a:pPr>
                      <a:r>
                        <a:rPr lang="en-US" sz="1100" b="1" u="sng" kern="800" dirty="0">
                          <a:latin typeface="Arial"/>
                          <a:ea typeface="Times New Roman"/>
                          <a:cs typeface="Times New Roman"/>
                        </a:rPr>
                        <a:t>Year</a:t>
                      </a:r>
                      <a:endParaRPr lang="en-US" sz="1200" b="1" dirty="0">
                        <a:latin typeface="Courier New"/>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600"/>
                        </a:spcAft>
                        <a:tabLst>
                          <a:tab pos="-1143000" algn="l"/>
                          <a:tab pos="-114300" algn="l"/>
                          <a:tab pos="-57150" algn="l"/>
                          <a:tab pos="0" algn="r"/>
                        </a:tabLst>
                      </a:pPr>
                      <a:r>
                        <a:rPr lang="en-US" sz="1100" b="1" u="sng" kern="800" dirty="0">
                          <a:latin typeface="Arial"/>
                          <a:ea typeface="Times New Roman"/>
                          <a:cs typeface="Times New Roman"/>
                        </a:rPr>
                        <a:t>Intro to Engineering</a:t>
                      </a:r>
                      <a:endParaRPr lang="en-US" sz="1200" b="1" dirty="0">
                        <a:latin typeface="Courier New"/>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600"/>
                        </a:spcAft>
                        <a:tabLst>
                          <a:tab pos="-1143000" algn="l"/>
                          <a:tab pos="-114300" algn="l"/>
                          <a:tab pos="-57150" algn="l"/>
                          <a:tab pos="0" algn="r"/>
                        </a:tabLst>
                      </a:pPr>
                      <a:r>
                        <a:rPr lang="en-US" sz="1100" b="1" u="sng" kern="800" dirty="0">
                          <a:latin typeface="Arial"/>
                          <a:ea typeface="Times New Roman"/>
                          <a:cs typeface="Times New Roman"/>
                        </a:rPr>
                        <a:t>Senior Projects</a:t>
                      </a:r>
                      <a:endParaRPr lang="en-US" sz="1200" b="1" dirty="0">
                        <a:latin typeface="Courier New"/>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600"/>
                        </a:spcAft>
                        <a:tabLst>
                          <a:tab pos="-1143000" algn="l"/>
                          <a:tab pos="-114300" algn="l"/>
                          <a:tab pos="-57150" algn="l"/>
                          <a:tab pos="0" algn="r"/>
                        </a:tabLst>
                      </a:pPr>
                      <a:r>
                        <a:rPr lang="en-US" sz="1100" b="1" u="sng" kern="800" dirty="0">
                          <a:latin typeface="Arial"/>
                          <a:ea typeface="Times New Roman"/>
                          <a:cs typeface="Times New Roman"/>
                        </a:rPr>
                        <a:t>Total Students</a:t>
                      </a:r>
                      <a:endParaRPr lang="en-US" sz="1200" b="1" dirty="0">
                        <a:latin typeface="Courier New"/>
                        <a:ea typeface="Times New Roman"/>
                        <a:cs typeface="Times New Roman"/>
                      </a:endParaRPr>
                    </a:p>
                  </a:txBody>
                  <a:tcPr marL="68580" marR="68580" marT="0" marB="0" anchor="ctr">
                    <a:lnL>
                      <a:noFill/>
                    </a:lnL>
                    <a:lnR>
                      <a:noFill/>
                    </a:lnR>
                    <a:lnT>
                      <a:noFill/>
                    </a:lnT>
                    <a:lnB>
                      <a:noFill/>
                    </a:lnB>
                  </a:tcPr>
                </a:tc>
              </a:tr>
              <a:tr h="489284">
                <a:tc>
                  <a:txBody>
                    <a:bodyPr/>
                    <a:lstStyle/>
                    <a:p>
                      <a:pPr marL="0" marR="0" algn="ctr">
                        <a:spcBef>
                          <a:spcPts val="0"/>
                        </a:spcBef>
                        <a:spcAft>
                          <a:spcPts val="0"/>
                        </a:spcAft>
                        <a:tabLst>
                          <a:tab pos="-1143000" algn="l"/>
                          <a:tab pos="-114300" algn="l"/>
                          <a:tab pos="-57150" algn="l"/>
                          <a:tab pos="0" algn="r"/>
                        </a:tabLst>
                      </a:pPr>
                      <a:r>
                        <a:rPr lang="en-US" sz="1100" kern="800">
                          <a:latin typeface="Arial"/>
                          <a:ea typeface="Times New Roman"/>
                          <a:cs typeface="Times New Roman"/>
                        </a:rPr>
                        <a:t>2004</a:t>
                      </a:r>
                      <a:endParaRPr lang="en-US" sz="1200">
                        <a:latin typeface="Courier New"/>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tabLst>
                          <a:tab pos="-1143000" algn="l"/>
                          <a:tab pos="-114300" algn="l"/>
                          <a:tab pos="-57150" algn="l"/>
                          <a:tab pos="0" algn="r"/>
                        </a:tabLst>
                      </a:pPr>
                      <a:r>
                        <a:rPr lang="en-US" sz="1100" kern="800" dirty="0">
                          <a:latin typeface="Arial"/>
                          <a:ea typeface="Times New Roman"/>
                          <a:cs typeface="Times New Roman"/>
                        </a:rPr>
                        <a:t>57</a:t>
                      </a:r>
                      <a:endParaRPr lang="en-US" sz="1200" dirty="0">
                        <a:latin typeface="Courier New"/>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tabLst>
                          <a:tab pos="-1143000" algn="l"/>
                          <a:tab pos="-114300" algn="l"/>
                          <a:tab pos="-57150" algn="l"/>
                          <a:tab pos="0" algn="r"/>
                        </a:tabLst>
                      </a:pPr>
                      <a:r>
                        <a:rPr lang="en-US" sz="1100" kern="800" dirty="0">
                          <a:latin typeface="Arial"/>
                          <a:ea typeface="Times New Roman"/>
                          <a:cs typeface="Times New Roman"/>
                        </a:rPr>
                        <a:t>35 (10)</a:t>
                      </a:r>
                      <a:endParaRPr lang="en-US" sz="1200" dirty="0">
                        <a:latin typeface="Courier New"/>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tabLst>
                          <a:tab pos="-1143000" algn="l"/>
                          <a:tab pos="-114300" algn="l"/>
                          <a:tab pos="-57150" algn="l"/>
                          <a:tab pos="0" algn="r"/>
                        </a:tabLst>
                      </a:pPr>
                      <a:r>
                        <a:rPr lang="en-US" sz="1100" kern="800" dirty="0" smtClean="0">
                          <a:latin typeface="Arial"/>
                          <a:ea typeface="Times New Roman"/>
                          <a:cs typeface="Times New Roman"/>
                        </a:rPr>
                        <a:t>289</a:t>
                      </a:r>
                      <a:endParaRPr lang="en-US" sz="1200" dirty="0">
                        <a:latin typeface="Courier New"/>
                        <a:ea typeface="Times New Roman"/>
                        <a:cs typeface="Times New Roman"/>
                      </a:endParaRPr>
                    </a:p>
                  </a:txBody>
                  <a:tcPr marL="68580" marR="68580" marT="0" marB="0" anchor="ctr">
                    <a:lnL>
                      <a:noFill/>
                    </a:lnL>
                    <a:lnR>
                      <a:noFill/>
                    </a:lnR>
                    <a:lnT>
                      <a:noFill/>
                    </a:lnT>
                    <a:lnB>
                      <a:noFill/>
                    </a:lnB>
                  </a:tcPr>
                </a:tc>
              </a:tr>
              <a:tr h="489284">
                <a:tc>
                  <a:txBody>
                    <a:bodyPr/>
                    <a:lstStyle/>
                    <a:p>
                      <a:pPr marL="0" marR="0" algn="ctr">
                        <a:spcBef>
                          <a:spcPts val="0"/>
                        </a:spcBef>
                        <a:spcAft>
                          <a:spcPts val="0"/>
                        </a:spcAft>
                        <a:tabLst>
                          <a:tab pos="-1143000" algn="l"/>
                          <a:tab pos="-114300" algn="l"/>
                          <a:tab pos="-57150" algn="l"/>
                          <a:tab pos="0" algn="r"/>
                        </a:tabLst>
                      </a:pPr>
                      <a:r>
                        <a:rPr lang="en-US" sz="1100" kern="800">
                          <a:latin typeface="Arial"/>
                          <a:ea typeface="Times New Roman"/>
                          <a:cs typeface="Times New Roman"/>
                        </a:rPr>
                        <a:t>2005</a:t>
                      </a:r>
                      <a:endParaRPr lang="en-US" sz="1200">
                        <a:latin typeface="Courier New"/>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tabLst>
                          <a:tab pos="-1143000" algn="l"/>
                          <a:tab pos="-114300" algn="l"/>
                          <a:tab pos="-57150" algn="l"/>
                          <a:tab pos="0" algn="r"/>
                        </a:tabLst>
                      </a:pPr>
                      <a:r>
                        <a:rPr lang="en-US" sz="1100" kern="800">
                          <a:latin typeface="Arial"/>
                          <a:ea typeface="Times New Roman"/>
                          <a:cs typeface="Times New Roman"/>
                        </a:rPr>
                        <a:t>49</a:t>
                      </a:r>
                      <a:endParaRPr lang="en-US" sz="1200">
                        <a:latin typeface="Courier New"/>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tabLst>
                          <a:tab pos="-1143000" algn="l"/>
                          <a:tab pos="-114300" algn="l"/>
                          <a:tab pos="-57150" algn="l"/>
                          <a:tab pos="0" algn="r"/>
                        </a:tabLst>
                      </a:pPr>
                      <a:r>
                        <a:rPr lang="en-US" sz="1100" kern="800" dirty="0">
                          <a:latin typeface="Arial"/>
                          <a:ea typeface="Times New Roman"/>
                          <a:cs typeface="Times New Roman"/>
                        </a:rPr>
                        <a:t>22 (4)</a:t>
                      </a:r>
                      <a:endParaRPr lang="en-US" sz="1200" dirty="0">
                        <a:latin typeface="Courier New"/>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tabLst>
                          <a:tab pos="-1143000" algn="l"/>
                          <a:tab pos="-114300" algn="l"/>
                          <a:tab pos="-57150" algn="l"/>
                          <a:tab pos="0" algn="r"/>
                        </a:tabLst>
                      </a:pPr>
                      <a:r>
                        <a:rPr lang="en-US" sz="1100" kern="800" dirty="0">
                          <a:latin typeface="Arial"/>
                          <a:ea typeface="Times New Roman"/>
                          <a:cs typeface="Times New Roman"/>
                        </a:rPr>
                        <a:t>240</a:t>
                      </a:r>
                      <a:endParaRPr lang="en-US" sz="1200" dirty="0">
                        <a:latin typeface="Courier New"/>
                        <a:ea typeface="Times New Roman"/>
                        <a:cs typeface="Times New Roman"/>
                      </a:endParaRPr>
                    </a:p>
                  </a:txBody>
                  <a:tcPr marL="68580" marR="68580" marT="0" marB="0" anchor="ctr">
                    <a:lnL>
                      <a:noFill/>
                    </a:lnL>
                    <a:lnR>
                      <a:noFill/>
                    </a:lnR>
                    <a:lnT>
                      <a:noFill/>
                    </a:lnT>
                    <a:lnB>
                      <a:noFill/>
                    </a:lnB>
                  </a:tcPr>
                </a:tc>
              </a:tr>
              <a:tr h="489284">
                <a:tc>
                  <a:txBody>
                    <a:bodyPr/>
                    <a:lstStyle/>
                    <a:p>
                      <a:pPr marL="0" marR="0" algn="ctr">
                        <a:spcBef>
                          <a:spcPts val="0"/>
                        </a:spcBef>
                        <a:spcAft>
                          <a:spcPts val="0"/>
                        </a:spcAft>
                        <a:tabLst>
                          <a:tab pos="-1143000" algn="l"/>
                          <a:tab pos="-114300" algn="l"/>
                          <a:tab pos="-57150" algn="l"/>
                          <a:tab pos="0" algn="r"/>
                        </a:tabLst>
                      </a:pPr>
                      <a:r>
                        <a:rPr lang="en-US" sz="1100" kern="800">
                          <a:latin typeface="Arial"/>
                          <a:ea typeface="Times New Roman"/>
                          <a:cs typeface="Times New Roman"/>
                        </a:rPr>
                        <a:t>2006</a:t>
                      </a:r>
                      <a:endParaRPr lang="en-US" sz="1200">
                        <a:latin typeface="Courier New"/>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tabLst>
                          <a:tab pos="-1143000" algn="l"/>
                          <a:tab pos="-114300" algn="l"/>
                          <a:tab pos="-57150" algn="l"/>
                          <a:tab pos="0" algn="r"/>
                        </a:tabLst>
                      </a:pPr>
                      <a:r>
                        <a:rPr lang="en-US" sz="1100" kern="800">
                          <a:latin typeface="Arial"/>
                          <a:ea typeface="Times New Roman"/>
                          <a:cs typeface="Times New Roman"/>
                        </a:rPr>
                        <a:t>34</a:t>
                      </a:r>
                      <a:endParaRPr lang="en-US" sz="1200">
                        <a:latin typeface="Courier New"/>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tabLst>
                          <a:tab pos="-1143000" algn="l"/>
                          <a:tab pos="-114300" algn="l"/>
                          <a:tab pos="-57150" algn="l"/>
                          <a:tab pos="0" algn="r"/>
                        </a:tabLst>
                      </a:pPr>
                      <a:r>
                        <a:rPr lang="en-US" sz="1100" kern="800">
                          <a:latin typeface="Arial"/>
                          <a:ea typeface="Times New Roman"/>
                          <a:cs typeface="Times New Roman"/>
                        </a:rPr>
                        <a:t>32 (6)</a:t>
                      </a:r>
                      <a:endParaRPr lang="en-US" sz="1200">
                        <a:latin typeface="Courier New"/>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tabLst>
                          <a:tab pos="-1143000" algn="l"/>
                          <a:tab pos="-114300" algn="l"/>
                          <a:tab pos="-57150" algn="l"/>
                          <a:tab pos="0" algn="r"/>
                        </a:tabLst>
                      </a:pPr>
                      <a:r>
                        <a:rPr lang="en-US" sz="1100" kern="800" dirty="0">
                          <a:latin typeface="Arial"/>
                          <a:ea typeface="Times New Roman"/>
                          <a:cs typeface="Times New Roman"/>
                        </a:rPr>
                        <a:t>190</a:t>
                      </a:r>
                      <a:endParaRPr lang="en-US" sz="1200" dirty="0">
                        <a:latin typeface="Courier New"/>
                        <a:ea typeface="Times New Roman"/>
                        <a:cs typeface="Times New Roman"/>
                      </a:endParaRPr>
                    </a:p>
                  </a:txBody>
                  <a:tcPr marL="68580" marR="68580" marT="0" marB="0" anchor="ctr">
                    <a:lnL>
                      <a:noFill/>
                    </a:lnL>
                    <a:lnR>
                      <a:noFill/>
                    </a:lnR>
                    <a:lnT>
                      <a:noFill/>
                    </a:lnT>
                    <a:lnB>
                      <a:noFill/>
                    </a:lnB>
                  </a:tcPr>
                </a:tc>
              </a:tr>
              <a:tr h="489284">
                <a:tc>
                  <a:txBody>
                    <a:bodyPr/>
                    <a:lstStyle/>
                    <a:p>
                      <a:pPr marL="0" marR="0" algn="ctr">
                        <a:spcBef>
                          <a:spcPts val="0"/>
                        </a:spcBef>
                        <a:spcAft>
                          <a:spcPts val="0"/>
                        </a:spcAft>
                        <a:tabLst>
                          <a:tab pos="-1143000" algn="l"/>
                          <a:tab pos="-114300" algn="l"/>
                          <a:tab pos="-57150" algn="l"/>
                          <a:tab pos="0" algn="r"/>
                        </a:tabLst>
                      </a:pPr>
                      <a:r>
                        <a:rPr lang="en-US" sz="1100" kern="800">
                          <a:latin typeface="Arial"/>
                          <a:ea typeface="Times New Roman"/>
                          <a:cs typeface="Times New Roman"/>
                        </a:rPr>
                        <a:t>2007</a:t>
                      </a:r>
                      <a:endParaRPr lang="en-US" sz="1200">
                        <a:latin typeface="Courier New"/>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tabLst>
                          <a:tab pos="-1143000" algn="l"/>
                          <a:tab pos="-114300" algn="l"/>
                          <a:tab pos="-57150" algn="l"/>
                          <a:tab pos="0" algn="r"/>
                        </a:tabLst>
                      </a:pPr>
                      <a:r>
                        <a:rPr lang="en-US" sz="1100" kern="800">
                          <a:latin typeface="Arial"/>
                          <a:ea typeface="Times New Roman"/>
                          <a:cs typeface="Times New Roman"/>
                        </a:rPr>
                        <a:t>39</a:t>
                      </a:r>
                      <a:endParaRPr lang="en-US" sz="1200">
                        <a:latin typeface="Courier New"/>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tabLst>
                          <a:tab pos="-1143000" algn="l"/>
                          <a:tab pos="-114300" algn="l"/>
                          <a:tab pos="-57150" algn="l"/>
                          <a:tab pos="0" algn="r"/>
                        </a:tabLst>
                      </a:pPr>
                      <a:r>
                        <a:rPr lang="en-US" sz="1100" kern="800">
                          <a:latin typeface="Arial"/>
                          <a:ea typeface="Times New Roman"/>
                          <a:cs typeface="Times New Roman"/>
                        </a:rPr>
                        <a:t>23 (6)</a:t>
                      </a:r>
                      <a:endParaRPr lang="en-US" sz="1200">
                        <a:latin typeface="Courier New"/>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tabLst>
                          <a:tab pos="-1143000" algn="l"/>
                          <a:tab pos="-114300" algn="l"/>
                          <a:tab pos="-57150" algn="l"/>
                          <a:tab pos="0" algn="r"/>
                        </a:tabLst>
                      </a:pPr>
                      <a:r>
                        <a:rPr lang="en-US" sz="1100" kern="800" dirty="0">
                          <a:latin typeface="Arial"/>
                          <a:ea typeface="Times New Roman"/>
                          <a:cs typeface="Times New Roman"/>
                        </a:rPr>
                        <a:t>177</a:t>
                      </a:r>
                      <a:endParaRPr lang="en-US" sz="1200" dirty="0">
                        <a:latin typeface="Courier New"/>
                        <a:ea typeface="Times New Roman"/>
                        <a:cs typeface="Times New Roman"/>
                      </a:endParaRPr>
                    </a:p>
                  </a:txBody>
                  <a:tcPr marL="68580" marR="68580" marT="0" marB="0" anchor="ctr">
                    <a:lnL>
                      <a:noFill/>
                    </a:lnL>
                    <a:lnR>
                      <a:noFill/>
                    </a:lnR>
                    <a:lnT>
                      <a:noFill/>
                    </a:lnT>
                    <a:lnB>
                      <a:noFill/>
                    </a:lnB>
                  </a:tcPr>
                </a:tc>
              </a:tr>
              <a:tr h="489284">
                <a:tc>
                  <a:txBody>
                    <a:bodyPr/>
                    <a:lstStyle/>
                    <a:p>
                      <a:pPr marL="0" marR="0" algn="ctr">
                        <a:spcBef>
                          <a:spcPts val="0"/>
                        </a:spcBef>
                        <a:spcAft>
                          <a:spcPts val="0"/>
                        </a:spcAft>
                        <a:tabLst>
                          <a:tab pos="-1143000" algn="l"/>
                          <a:tab pos="-114300" algn="l"/>
                          <a:tab pos="-57150" algn="l"/>
                          <a:tab pos="0" algn="r"/>
                        </a:tabLst>
                      </a:pPr>
                      <a:r>
                        <a:rPr lang="en-US" sz="1100" kern="800">
                          <a:latin typeface="Arial"/>
                          <a:ea typeface="Times New Roman"/>
                          <a:cs typeface="Times New Roman"/>
                        </a:rPr>
                        <a:t>2008</a:t>
                      </a:r>
                      <a:endParaRPr lang="en-US" sz="1200">
                        <a:latin typeface="Courier New"/>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tabLst>
                          <a:tab pos="-1143000" algn="l"/>
                          <a:tab pos="-114300" algn="l"/>
                          <a:tab pos="-57150" algn="l"/>
                          <a:tab pos="0" algn="r"/>
                        </a:tabLst>
                      </a:pPr>
                      <a:r>
                        <a:rPr lang="en-US" sz="1100" kern="800">
                          <a:latin typeface="Arial"/>
                          <a:ea typeface="Times New Roman"/>
                          <a:cs typeface="Times New Roman"/>
                        </a:rPr>
                        <a:t>33</a:t>
                      </a:r>
                      <a:endParaRPr lang="en-US" sz="1200">
                        <a:latin typeface="Courier New"/>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tabLst>
                          <a:tab pos="-1143000" algn="l"/>
                          <a:tab pos="-114300" algn="l"/>
                          <a:tab pos="-57150" algn="l"/>
                          <a:tab pos="0" algn="r"/>
                        </a:tabLst>
                      </a:pPr>
                      <a:r>
                        <a:rPr lang="en-US" sz="1100" kern="800">
                          <a:latin typeface="Arial"/>
                          <a:ea typeface="Times New Roman"/>
                          <a:cs typeface="Times New Roman"/>
                        </a:rPr>
                        <a:t>33 (6)</a:t>
                      </a:r>
                      <a:endParaRPr lang="en-US" sz="1200">
                        <a:latin typeface="Courier New"/>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tabLst>
                          <a:tab pos="-1143000" algn="l"/>
                          <a:tab pos="-114300" algn="l"/>
                          <a:tab pos="-57150" algn="l"/>
                          <a:tab pos="0" algn="r"/>
                        </a:tabLst>
                      </a:pPr>
                      <a:r>
                        <a:rPr lang="en-US" sz="1100" kern="800" dirty="0">
                          <a:latin typeface="Arial"/>
                          <a:ea typeface="Times New Roman"/>
                          <a:cs typeface="Times New Roman"/>
                        </a:rPr>
                        <a:t>175</a:t>
                      </a:r>
                      <a:endParaRPr lang="en-US" sz="1200" dirty="0">
                        <a:latin typeface="Courier New"/>
                        <a:ea typeface="Times New Roman"/>
                        <a:cs typeface="Times New Roman"/>
                      </a:endParaRPr>
                    </a:p>
                  </a:txBody>
                  <a:tcPr marL="68580" marR="68580" marT="0" marB="0" anchor="ctr">
                    <a:lnL>
                      <a:noFill/>
                    </a:lnL>
                    <a:lnR>
                      <a:noFill/>
                    </a:lnR>
                    <a:lnT>
                      <a:noFill/>
                    </a:lnT>
                    <a:lnB>
                      <a:noFill/>
                    </a:lnB>
                  </a:tcPr>
                </a:tc>
              </a:tr>
              <a:tr h="489284">
                <a:tc>
                  <a:txBody>
                    <a:bodyPr/>
                    <a:lstStyle/>
                    <a:p>
                      <a:pPr marL="0" marR="0" algn="ctr">
                        <a:spcBef>
                          <a:spcPts val="0"/>
                        </a:spcBef>
                        <a:spcAft>
                          <a:spcPts val="0"/>
                        </a:spcAft>
                        <a:tabLst>
                          <a:tab pos="-1143000" algn="l"/>
                          <a:tab pos="-114300" algn="l"/>
                          <a:tab pos="-57150" algn="l"/>
                          <a:tab pos="0" algn="r"/>
                        </a:tabLst>
                      </a:pPr>
                      <a:r>
                        <a:rPr lang="en-US" sz="1100" kern="800">
                          <a:latin typeface="Arial"/>
                          <a:ea typeface="Times New Roman"/>
                          <a:cs typeface="Times New Roman"/>
                        </a:rPr>
                        <a:t>2009</a:t>
                      </a:r>
                      <a:endParaRPr lang="en-US" sz="1200">
                        <a:latin typeface="Courier New"/>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tabLst>
                          <a:tab pos="-1143000" algn="l"/>
                          <a:tab pos="-114300" algn="l"/>
                          <a:tab pos="-57150" algn="l"/>
                          <a:tab pos="0" algn="r"/>
                        </a:tabLst>
                      </a:pPr>
                      <a:r>
                        <a:rPr lang="en-US" sz="1100" kern="800">
                          <a:latin typeface="Arial"/>
                          <a:ea typeface="Times New Roman"/>
                          <a:cs typeface="Times New Roman"/>
                        </a:rPr>
                        <a:t>39</a:t>
                      </a:r>
                      <a:endParaRPr lang="en-US" sz="1200">
                        <a:latin typeface="Courier New"/>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tabLst>
                          <a:tab pos="-1143000" algn="l"/>
                          <a:tab pos="-114300" algn="l"/>
                          <a:tab pos="-57150" algn="l"/>
                          <a:tab pos="0" algn="r"/>
                        </a:tabLst>
                      </a:pPr>
                      <a:r>
                        <a:rPr lang="en-US" sz="1100" kern="800">
                          <a:latin typeface="Arial"/>
                          <a:ea typeface="Times New Roman"/>
                          <a:cs typeface="Times New Roman"/>
                        </a:rPr>
                        <a:t>30 (6)</a:t>
                      </a:r>
                      <a:endParaRPr lang="en-US" sz="1200">
                        <a:latin typeface="Courier New"/>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tabLst>
                          <a:tab pos="-1143000" algn="l"/>
                          <a:tab pos="-114300" algn="l"/>
                          <a:tab pos="-57150" algn="l"/>
                          <a:tab pos="0" algn="r"/>
                        </a:tabLst>
                      </a:pPr>
                      <a:r>
                        <a:rPr lang="en-US" sz="1100" kern="800" dirty="0">
                          <a:latin typeface="Arial"/>
                          <a:ea typeface="Times New Roman"/>
                          <a:cs typeface="Times New Roman"/>
                        </a:rPr>
                        <a:t>171</a:t>
                      </a:r>
                      <a:endParaRPr lang="en-US" sz="1200" dirty="0">
                        <a:latin typeface="Courier New"/>
                        <a:ea typeface="Times New Roman"/>
                        <a:cs typeface="Times New Roman"/>
                      </a:endParaRPr>
                    </a:p>
                  </a:txBody>
                  <a:tcPr marL="68580" marR="68580" marT="0" marB="0" anchor="ctr">
                    <a:lnL>
                      <a:noFill/>
                    </a:lnL>
                    <a:lnR>
                      <a:noFill/>
                    </a:lnR>
                    <a:lnT>
                      <a:noFill/>
                    </a:lnT>
                    <a:lnB>
                      <a:noFill/>
                    </a:lnB>
                  </a:tcPr>
                </a:tc>
              </a:tr>
              <a:tr h="489284">
                <a:tc>
                  <a:txBody>
                    <a:bodyPr/>
                    <a:lstStyle/>
                    <a:p>
                      <a:pPr marL="0" marR="0" algn="ctr">
                        <a:spcBef>
                          <a:spcPts val="0"/>
                        </a:spcBef>
                        <a:spcAft>
                          <a:spcPts val="0"/>
                        </a:spcAft>
                        <a:tabLst>
                          <a:tab pos="-1143000" algn="l"/>
                          <a:tab pos="-114300" algn="l"/>
                          <a:tab pos="-57150" algn="l"/>
                          <a:tab pos="0" algn="r"/>
                        </a:tabLst>
                      </a:pPr>
                      <a:r>
                        <a:rPr lang="en-US" sz="1100" kern="800">
                          <a:latin typeface="Arial"/>
                          <a:ea typeface="Times New Roman"/>
                          <a:cs typeface="Times New Roman"/>
                        </a:rPr>
                        <a:t>2010</a:t>
                      </a:r>
                      <a:endParaRPr lang="en-US" sz="1200">
                        <a:latin typeface="Courier New"/>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tabLst>
                          <a:tab pos="-1143000" algn="l"/>
                          <a:tab pos="-114300" algn="l"/>
                          <a:tab pos="-57150" algn="l"/>
                          <a:tab pos="0" algn="r"/>
                        </a:tabLst>
                      </a:pPr>
                      <a:r>
                        <a:rPr lang="en-US" sz="1100" kern="800">
                          <a:latin typeface="Arial"/>
                          <a:ea typeface="Times New Roman"/>
                          <a:cs typeface="Times New Roman"/>
                        </a:rPr>
                        <a:t>64</a:t>
                      </a:r>
                      <a:endParaRPr lang="en-US" sz="1200">
                        <a:latin typeface="Courier New"/>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tabLst>
                          <a:tab pos="-1143000" algn="l"/>
                          <a:tab pos="-114300" algn="l"/>
                          <a:tab pos="-57150" algn="l"/>
                          <a:tab pos="0" algn="r"/>
                        </a:tabLst>
                      </a:pPr>
                      <a:r>
                        <a:rPr lang="en-US" sz="1100" kern="800">
                          <a:latin typeface="Arial"/>
                          <a:ea typeface="Times New Roman"/>
                          <a:cs typeface="Times New Roman"/>
                        </a:rPr>
                        <a:t>23 (5)</a:t>
                      </a:r>
                      <a:endParaRPr lang="en-US" sz="1200">
                        <a:latin typeface="Courier New"/>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tabLst>
                          <a:tab pos="-1143000" algn="l"/>
                          <a:tab pos="-114300" algn="l"/>
                          <a:tab pos="-57150" algn="l"/>
                          <a:tab pos="0" algn="r"/>
                        </a:tabLst>
                      </a:pPr>
                      <a:r>
                        <a:rPr lang="en-US" sz="1100" kern="800" dirty="0">
                          <a:latin typeface="Arial"/>
                          <a:ea typeface="Times New Roman"/>
                          <a:cs typeface="Times New Roman"/>
                        </a:rPr>
                        <a:t>187</a:t>
                      </a:r>
                      <a:endParaRPr lang="en-US" sz="1200" dirty="0">
                        <a:latin typeface="Courier New"/>
                        <a:ea typeface="Times New Roman"/>
                        <a:cs typeface="Times New Roman"/>
                      </a:endParaRPr>
                    </a:p>
                  </a:txBody>
                  <a:tcPr marL="68580" marR="68580" marT="0" marB="0" anchor="ctr">
                    <a:lnL>
                      <a:noFill/>
                    </a:lnL>
                    <a:lnR>
                      <a:noFill/>
                    </a:lnR>
                    <a:lnT>
                      <a:noFill/>
                    </a:lnT>
                    <a:lnB>
                      <a:noFill/>
                    </a:lnB>
                  </a:tcPr>
                </a:tc>
              </a:tr>
              <a:tr h="489284">
                <a:tc>
                  <a:txBody>
                    <a:bodyPr/>
                    <a:lstStyle/>
                    <a:p>
                      <a:pPr marL="0" marR="0" algn="ctr">
                        <a:spcBef>
                          <a:spcPts val="0"/>
                        </a:spcBef>
                        <a:spcAft>
                          <a:spcPts val="0"/>
                        </a:spcAft>
                        <a:tabLst>
                          <a:tab pos="-1143000" algn="l"/>
                          <a:tab pos="-114300" algn="l"/>
                          <a:tab pos="-57150" algn="l"/>
                          <a:tab pos="0" algn="r"/>
                        </a:tabLst>
                      </a:pPr>
                      <a:r>
                        <a:rPr lang="en-US" sz="1100" kern="800">
                          <a:latin typeface="Arial"/>
                          <a:ea typeface="Times New Roman"/>
                          <a:cs typeface="Times New Roman"/>
                        </a:rPr>
                        <a:t>2011</a:t>
                      </a:r>
                      <a:endParaRPr lang="en-US" sz="1200">
                        <a:latin typeface="Courier New"/>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tabLst>
                          <a:tab pos="-1143000" algn="l"/>
                          <a:tab pos="-114300" algn="l"/>
                          <a:tab pos="-57150" algn="l"/>
                          <a:tab pos="0" algn="r"/>
                        </a:tabLst>
                      </a:pPr>
                      <a:r>
                        <a:rPr lang="en-US" sz="1100" kern="800">
                          <a:latin typeface="Arial"/>
                          <a:ea typeface="Times New Roman"/>
                          <a:cs typeface="Times New Roman"/>
                        </a:rPr>
                        <a:t>55</a:t>
                      </a:r>
                      <a:endParaRPr lang="en-US" sz="1200">
                        <a:latin typeface="Courier New"/>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tabLst>
                          <a:tab pos="-1143000" algn="l"/>
                          <a:tab pos="-114300" algn="l"/>
                          <a:tab pos="-57150" algn="l"/>
                          <a:tab pos="0" algn="r"/>
                        </a:tabLst>
                      </a:pPr>
                      <a:r>
                        <a:rPr lang="en-US" sz="1100" kern="800">
                          <a:latin typeface="Arial"/>
                          <a:ea typeface="Times New Roman"/>
                          <a:cs typeface="Times New Roman"/>
                        </a:rPr>
                        <a:t>19 (5)</a:t>
                      </a:r>
                      <a:endParaRPr lang="en-US" sz="1200">
                        <a:latin typeface="Courier New"/>
                        <a:ea typeface="Times New Roman"/>
                        <a:cs typeface="Times New Roman"/>
                      </a:endParaRPr>
                    </a:p>
                  </a:txBody>
                  <a:tcPr marL="68580" marR="68580" marT="0" marB="0" anchor="ctr">
                    <a:lnL>
                      <a:noFill/>
                    </a:lnL>
                    <a:lnR>
                      <a:noFill/>
                    </a:lnR>
                    <a:lnT>
                      <a:noFill/>
                    </a:lnT>
                    <a:lnB>
                      <a:noFill/>
                    </a:lnB>
                  </a:tcPr>
                </a:tc>
                <a:tc>
                  <a:txBody>
                    <a:bodyPr/>
                    <a:lstStyle/>
                    <a:p>
                      <a:pPr marL="0" marR="0" algn="ctr">
                        <a:spcBef>
                          <a:spcPts val="0"/>
                        </a:spcBef>
                        <a:spcAft>
                          <a:spcPts val="0"/>
                        </a:spcAft>
                        <a:tabLst>
                          <a:tab pos="-1143000" algn="l"/>
                          <a:tab pos="-114300" algn="l"/>
                          <a:tab pos="-57150" algn="l"/>
                          <a:tab pos="0" algn="r"/>
                        </a:tabLst>
                      </a:pPr>
                      <a:r>
                        <a:rPr lang="en-US" sz="1100" kern="800" dirty="0">
                          <a:latin typeface="Arial"/>
                          <a:ea typeface="Times New Roman"/>
                          <a:cs typeface="Times New Roman"/>
                        </a:rPr>
                        <a:t>178</a:t>
                      </a:r>
                      <a:endParaRPr lang="en-US" sz="1200" dirty="0">
                        <a:latin typeface="Courier New"/>
                        <a:ea typeface="Times New Roman"/>
                        <a:cs typeface="Times New Roman"/>
                      </a:endParaRPr>
                    </a:p>
                  </a:txBody>
                  <a:tcPr marL="68580" marR="68580" marT="0" marB="0"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960438"/>
            <a:ext cx="8229600" cy="715962"/>
          </a:xfrm>
        </p:spPr>
        <p:txBody>
          <a:bodyPr>
            <a:noAutofit/>
          </a:bodyPr>
          <a:lstStyle/>
          <a:p>
            <a:r>
              <a:rPr lang="en-US" sz="5400" b="1" dirty="0" smtClean="0"/>
              <a:t>Enrollment Trends</a:t>
            </a:r>
            <a:endParaRPr lang="en-US" sz="5400" b="1" dirty="0"/>
          </a:p>
        </p:txBody>
      </p:sp>
      <p:sp>
        <p:nvSpPr>
          <p:cNvPr id="31747" name="Rectangle 3"/>
          <p:cNvSpPr>
            <a:spLocks noGrp="1" noChangeArrowheads="1"/>
          </p:cNvSpPr>
          <p:nvPr>
            <p:ph type="body" idx="1"/>
          </p:nvPr>
        </p:nvSpPr>
        <p:spPr>
          <a:xfrm>
            <a:off x="457200" y="1828800"/>
            <a:ext cx="8458200" cy="4648200"/>
          </a:xfrm>
          <a:noFill/>
          <a:ln/>
        </p:spPr>
        <p:txBody>
          <a:bodyPr/>
          <a:lstStyle/>
          <a:p>
            <a:pPr>
              <a:buFont typeface="Arial" pitchFamily="34" charset="0"/>
              <a:buChar char="•"/>
            </a:pPr>
            <a:r>
              <a:rPr lang="en-US" b="1" dirty="0" smtClean="0"/>
              <a:t>Current Enrollment (178)</a:t>
            </a:r>
          </a:p>
          <a:p>
            <a:pPr lvl="1">
              <a:buFont typeface="Arial" pitchFamily="34" charset="0"/>
              <a:buChar char="•"/>
            </a:pPr>
            <a:r>
              <a:rPr lang="en-US" sz="2400" dirty="0" smtClean="0">
                <a:sym typeface="Symbol" pitchFamily="18" charset="2"/>
              </a:rPr>
              <a:t>CE ……... 18</a:t>
            </a:r>
          </a:p>
          <a:p>
            <a:pPr lvl="1">
              <a:buFont typeface="Arial" pitchFamily="34" charset="0"/>
              <a:buChar char="•"/>
            </a:pPr>
            <a:r>
              <a:rPr lang="en-US" sz="2400" dirty="0" smtClean="0">
                <a:sym typeface="Symbol" pitchFamily="18" charset="2"/>
              </a:rPr>
              <a:t>EE ……… 36</a:t>
            </a:r>
          </a:p>
          <a:p>
            <a:pPr lvl="1">
              <a:buFont typeface="Arial" pitchFamily="34" charset="0"/>
              <a:buChar char="•"/>
            </a:pPr>
            <a:r>
              <a:rPr lang="en-US" sz="2400" dirty="0" smtClean="0">
                <a:sym typeface="Symbol" pitchFamily="18" charset="2"/>
              </a:rPr>
              <a:t>ME ……... 86</a:t>
            </a:r>
          </a:p>
          <a:p>
            <a:pPr lvl="1">
              <a:buFont typeface="Arial" pitchFamily="34" charset="0"/>
              <a:buChar char="•"/>
            </a:pPr>
            <a:r>
              <a:rPr lang="en-US" sz="2400" dirty="0" smtClean="0">
                <a:sym typeface="Symbol" pitchFamily="18" charset="2"/>
              </a:rPr>
              <a:t>GE ……... 15</a:t>
            </a:r>
          </a:p>
          <a:p>
            <a:pPr lvl="1">
              <a:buFont typeface="Arial" pitchFamily="34" charset="0"/>
              <a:buChar char="•"/>
            </a:pPr>
            <a:r>
              <a:rPr lang="en-US" sz="2400" dirty="0" smtClean="0">
                <a:sym typeface="Symbol" pitchFamily="18" charset="2"/>
              </a:rPr>
              <a:t>EET …….   7</a:t>
            </a:r>
          </a:p>
          <a:p>
            <a:pPr lvl="1">
              <a:buFont typeface="Arial" pitchFamily="34" charset="0"/>
              <a:buChar char="•"/>
            </a:pPr>
            <a:r>
              <a:rPr lang="en-US" sz="2400" dirty="0" err="1" smtClean="0">
                <a:sym typeface="Symbol" pitchFamily="18" charset="2"/>
              </a:rPr>
              <a:t>MfgET</a:t>
            </a:r>
            <a:r>
              <a:rPr lang="en-US" sz="2400" dirty="0" smtClean="0">
                <a:sym typeface="Symbol" pitchFamily="18" charset="2"/>
              </a:rPr>
              <a:t> …. 12</a:t>
            </a:r>
          </a:p>
          <a:p>
            <a:pPr lvl="1">
              <a:buFont typeface="Arial" pitchFamily="34" charset="0"/>
              <a:buChar char="•"/>
            </a:pPr>
            <a:r>
              <a:rPr lang="en-US" sz="2400" dirty="0" err="1" smtClean="0">
                <a:sym typeface="Symbol" pitchFamily="18" charset="2"/>
              </a:rPr>
              <a:t>EMgmt</a:t>
            </a:r>
            <a:r>
              <a:rPr lang="en-US" sz="2400" dirty="0" smtClean="0">
                <a:sym typeface="Symbol" pitchFamily="18" charset="2"/>
              </a:rPr>
              <a:t> ….  4</a:t>
            </a:r>
          </a:p>
          <a:p>
            <a:pPr lvl="1">
              <a:buFont typeface="Arial" pitchFamily="34" charset="0"/>
              <a:buChar char="•"/>
            </a:pPr>
            <a:r>
              <a:rPr lang="en-US" sz="2400" dirty="0" smtClean="0">
                <a:sym typeface="Symbol" pitchFamily="18" charset="2"/>
              </a:rPr>
              <a:t>IT ………..  0</a:t>
            </a:r>
            <a:endParaRPr lang="en-US" sz="3200" dirty="0" smtClean="0">
              <a:sym typeface="Symbol" pitchFamily="18" charset="2"/>
            </a:endParaRPr>
          </a:p>
          <a:p>
            <a:pPr lvl="1">
              <a:buFont typeface="Arial" pitchFamily="34" charset="0"/>
              <a:buChar char="•"/>
            </a:pPr>
            <a:endParaRPr lang="en-US" sz="3200" dirty="0" smtClean="0">
              <a:sym typeface="Symbol" pitchFamily="18" charset="2"/>
            </a:endParaRPr>
          </a:p>
          <a:p>
            <a:pPr marL="240030" lvl="1">
              <a:buNone/>
            </a:pPr>
            <a:endParaRPr lang="en-US" sz="32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884238"/>
            <a:ext cx="8229600" cy="715962"/>
          </a:xfrm>
        </p:spPr>
        <p:txBody>
          <a:bodyPr>
            <a:noAutofit/>
          </a:bodyPr>
          <a:lstStyle/>
          <a:p>
            <a:r>
              <a:rPr lang="en-US" sz="5400" b="1" dirty="0" smtClean="0"/>
              <a:t>Funding Trends</a:t>
            </a:r>
            <a:endParaRPr lang="en-US" sz="5400" b="1" dirty="0"/>
          </a:p>
        </p:txBody>
      </p:sp>
      <p:sp>
        <p:nvSpPr>
          <p:cNvPr id="31747" name="Rectangle 3"/>
          <p:cNvSpPr>
            <a:spLocks noGrp="1" noChangeArrowheads="1"/>
          </p:cNvSpPr>
          <p:nvPr>
            <p:ph type="body" idx="1"/>
          </p:nvPr>
        </p:nvSpPr>
        <p:spPr>
          <a:xfrm>
            <a:off x="457200" y="1600200"/>
            <a:ext cx="8458200" cy="4648200"/>
          </a:xfrm>
          <a:noFill/>
          <a:ln/>
        </p:spPr>
        <p:txBody>
          <a:bodyPr/>
          <a:lstStyle/>
          <a:p>
            <a:pPr>
              <a:buFont typeface="Arial" pitchFamily="34" charset="0"/>
              <a:buChar char="•"/>
            </a:pPr>
            <a:r>
              <a:rPr lang="en-US" sz="3200" dirty="0" smtClean="0">
                <a:sym typeface="Symbol" pitchFamily="18" charset="2"/>
              </a:rPr>
              <a:t>State Support of LSSU</a:t>
            </a:r>
          </a:p>
          <a:p>
            <a:pPr marL="640080" lvl="2">
              <a:buFont typeface="Arial" pitchFamily="34" charset="0"/>
              <a:buChar char="•"/>
            </a:pPr>
            <a:r>
              <a:rPr lang="en-US" dirty="0" smtClean="0"/>
              <a:t>2000 state paid 78% of total cost</a:t>
            </a:r>
          </a:p>
          <a:p>
            <a:pPr marL="640080" lvl="2">
              <a:buFont typeface="Arial" pitchFamily="34" charset="0"/>
              <a:buChar char="•"/>
            </a:pPr>
            <a:r>
              <a:rPr lang="en-US" dirty="0" smtClean="0"/>
              <a:t>2011 state pays 21% of total cost</a:t>
            </a:r>
          </a:p>
          <a:p>
            <a:pPr marL="240030" lvl="1">
              <a:buFont typeface="Arial" pitchFamily="34" charset="0"/>
              <a:buChar char="•"/>
            </a:pPr>
            <a:r>
              <a:rPr lang="en-US" sz="3200" dirty="0" smtClean="0"/>
              <a:t>Michigan in bottom five in funding/student</a:t>
            </a:r>
          </a:p>
          <a:p>
            <a:pPr marL="240030" lvl="1">
              <a:buFont typeface="Arial" pitchFamily="34" charset="0"/>
              <a:buChar char="•"/>
            </a:pPr>
            <a:r>
              <a:rPr lang="en-US" sz="3200" dirty="0" smtClean="0"/>
              <a:t>LSSU Budget</a:t>
            </a:r>
          </a:p>
          <a:p>
            <a:pPr marL="640080" lvl="2">
              <a:buFont typeface="Arial" pitchFamily="34" charset="0"/>
              <a:buChar char="•"/>
            </a:pPr>
            <a:r>
              <a:rPr lang="en-US" dirty="0" smtClean="0"/>
              <a:t>1991 level was $12.8M ($20.4M in 2010 dollars)</a:t>
            </a:r>
          </a:p>
          <a:p>
            <a:pPr marL="640080" lvl="2">
              <a:buFont typeface="Arial" pitchFamily="34" charset="0"/>
              <a:buChar char="•"/>
            </a:pPr>
            <a:r>
              <a:rPr lang="en-US" dirty="0" smtClean="0"/>
              <a:t>2010 level was $12.4M</a:t>
            </a:r>
          </a:p>
          <a:p>
            <a:pPr marL="240030" lvl="1">
              <a:buFont typeface="Arial" pitchFamily="34" charset="0"/>
              <a:buChar char="•"/>
            </a:pPr>
            <a:r>
              <a:rPr lang="en-US" sz="3200" dirty="0" smtClean="0"/>
              <a:t>Of 39 colleges in Michigan</a:t>
            </a:r>
          </a:p>
          <a:p>
            <a:pPr marL="640080" lvl="2">
              <a:buFont typeface="Arial" pitchFamily="34" charset="0"/>
              <a:buChar char="•"/>
            </a:pPr>
            <a:r>
              <a:rPr lang="en-US" dirty="0" smtClean="0"/>
              <a:t>LSSU students are 2nd in need</a:t>
            </a:r>
          </a:p>
          <a:p>
            <a:pPr marL="640080" lvl="2">
              <a:buFont typeface="Arial" pitchFamily="34" charset="0"/>
              <a:buChar char="•"/>
            </a:pPr>
            <a:r>
              <a:rPr lang="en-US" dirty="0" smtClean="0"/>
              <a:t>LSSU students are 36th in debt</a:t>
            </a:r>
          </a:p>
          <a:p>
            <a:pPr marL="240030" lvl="1">
              <a:buFont typeface="Arial" pitchFamily="34" charset="0"/>
              <a:buChar char="•"/>
            </a:pPr>
            <a:endParaRPr lang="en-US" sz="32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036638"/>
            <a:ext cx="8229600" cy="715962"/>
          </a:xfrm>
        </p:spPr>
        <p:txBody>
          <a:bodyPr>
            <a:noAutofit/>
          </a:bodyPr>
          <a:lstStyle/>
          <a:p>
            <a:r>
              <a:rPr lang="en-US" sz="5400" b="1" dirty="0" smtClean="0"/>
              <a:t>Tidbits</a:t>
            </a:r>
            <a:endParaRPr lang="en-US" sz="5400" b="1" dirty="0"/>
          </a:p>
        </p:txBody>
      </p:sp>
      <p:sp>
        <p:nvSpPr>
          <p:cNvPr id="31747" name="Rectangle 3"/>
          <p:cNvSpPr>
            <a:spLocks noGrp="1" noChangeArrowheads="1"/>
          </p:cNvSpPr>
          <p:nvPr>
            <p:ph type="body" idx="1"/>
          </p:nvPr>
        </p:nvSpPr>
        <p:spPr>
          <a:xfrm>
            <a:off x="457200" y="1752600"/>
            <a:ext cx="8458200" cy="4572000"/>
          </a:xfrm>
          <a:noFill/>
          <a:ln/>
        </p:spPr>
        <p:txBody>
          <a:bodyPr/>
          <a:lstStyle/>
          <a:p>
            <a:pPr marL="240030" lvl="1">
              <a:buFont typeface="Arial" pitchFamily="34" charset="0"/>
              <a:buChar char="•"/>
            </a:pPr>
            <a:r>
              <a:rPr lang="en-US" sz="3200" dirty="0" smtClean="0"/>
              <a:t>10 out of 11 passed FE exam.</a:t>
            </a:r>
          </a:p>
          <a:p>
            <a:pPr marL="240030" lvl="1">
              <a:buFont typeface="Arial" pitchFamily="34" charset="0"/>
              <a:buChar char="•"/>
            </a:pPr>
            <a:r>
              <a:rPr lang="en-US" sz="3200" dirty="0" smtClean="0"/>
              <a:t>25 grads had 70 job offers.</a:t>
            </a:r>
          </a:p>
          <a:p>
            <a:pPr>
              <a:buFont typeface="Arial" pitchFamily="34" charset="0"/>
              <a:buChar char="•"/>
            </a:pPr>
            <a:r>
              <a:rPr lang="en-US" dirty="0" smtClean="0">
                <a:sym typeface="Symbol" pitchFamily="18" charset="2"/>
              </a:rPr>
              <a:t>Number of transfer students is up.</a:t>
            </a:r>
          </a:p>
          <a:p>
            <a:pPr marL="640080" lvl="2">
              <a:buFont typeface="Arial" pitchFamily="34" charset="0"/>
              <a:buChar char="•"/>
            </a:pPr>
            <a:r>
              <a:rPr lang="en-US" dirty="0" smtClean="0"/>
              <a:t>6 from ACC</a:t>
            </a:r>
          </a:p>
          <a:p>
            <a:pPr marL="640080" lvl="2">
              <a:buFont typeface="Arial" pitchFamily="34" charset="0"/>
              <a:buChar char="•"/>
            </a:pPr>
            <a:r>
              <a:rPr lang="en-US" dirty="0" smtClean="0"/>
              <a:t>2 from SC4</a:t>
            </a:r>
          </a:p>
          <a:p>
            <a:pPr marL="240030" lvl="1">
              <a:buFont typeface="Arial" pitchFamily="34" charset="0"/>
              <a:buChar char="•"/>
            </a:pPr>
            <a:r>
              <a:rPr lang="en-US" sz="3200" dirty="0" smtClean="0"/>
              <a:t>J.C. Huizenga received LSSU “</a:t>
            </a:r>
            <a:r>
              <a:rPr lang="en-US" sz="3200" dirty="0" err="1" smtClean="0"/>
              <a:t>Distiguished</a:t>
            </a:r>
            <a:r>
              <a:rPr lang="en-US" sz="3200" dirty="0" smtClean="0"/>
              <a:t> Citizen” Award</a:t>
            </a:r>
            <a:r>
              <a:rPr lang="en-US" sz="3200" dirty="0" smtClean="0"/>
              <a:t>.</a:t>
            </a:r>
          </a:p>
          <a:p>
            <a:pPr marL="240030" lvl="1">
              <a:buFont typeface="Arial" pitchFamily="34" charset="0"/>
              <a:buChar char="•"/>
            </a:pPr>
            <a:r>
              <a:rPr lang="en-US" sz="3200" dirty="0" smtClean="0"/>
              <a:t>Engineering House</a:t>
            </a:r>
            <a:endParaRPr lang="en-US" sz="3200" dirty="0" smtClean="0"/>
          </a:p>
          <a:p>
            <a:pPr marL="240030" lvl="1">
              <a:buFont typeface="Arial" pitchFamily="34" charset="0"/>
              <a:buChar char="•"/>
            </a:pPr>
            <a:endParaRPr lang="en-US" sz="3200" dirty="0" smtClean="0"/>
          </a:p>
          <a:p>
            <a:pPr marL="240030" lvl="1">
              <a:buFont typeface="Arial" pitchFamily="34" charset="0"/>
              <a:buChar char="•"/>
            </a:pPr>
            <a:endParaRPr lang="en-US" sz="32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PDC Update</a:t>
            </a:r>
            <a:endParaRPr lang="en-US" dirty="0"/>
          </a:p>
        </p:txBody>
      </p:sp>
      <p:sp>
        <p:nvSpPr>
          <p:cNvPr id="5" name="Text Placeholder 4"/>
          <p:cNvSpPr>
            <a:spLocks noGrp="1"/>
          </p:cNvSpPr>
          <p:nvPr>
            <p:ph type="body" idx="1"/>
          </p:nvPr>
        </p:nvSpPr>
        <p:spPr>
          <a:xfrm>
            <a:off x="530352" y="2833688"/>
            <a:ext cx="7772400" cy="1509712"/>
          </a:xfrm>
        </p:spPr>
        <p:txBody>
          <a:bodyPr>
            <a:normAutofit/>
          </a:bodyPr>
          <a:lstStyle/>
          <a:p>
            <a:r>
              <a:rPr lang="en-US" sz="3200" dirty="0" smtClean="0"/>
              <a:t>David Leach, co-director</a:t>
            </a:r>
            <a:endParaRPr lang="en-US" sz="3200" dirty="0"/>
          </a:p>
        </p:txBody>
      </p:sp>
      <p:pic>
        <p:nvPicPr>
          <p:cNvPr id="6" name="Picture 5" descr="Primary-logo-white-trans.png"/>
          <p:cNvPicPr>
            <a:picLocks noChangeAspect="1"/>
          </p:cNvPicPr>
          <p:nvPr/>
        </p:nvPicPr>
        <p:blipFill>
          <a:blip r:embed="rId2" cstate="print"/>
          <a:stretch>
            <a:fillRect/>
          </a:stretch>
        </p:blipFill>
        <p:spPr>
          <a:xfrm>
            <a:off x="457200" y="381000"/>
            <a:ext cx="3886200" cy="57807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533400" y="1676400"/>
            <a:ext cx="8229600" cy="4800600"/>
          </a:xfrm>
          <a:prstGeom prst="rect">
            <a:avLst/>
          </a:prstGeom>
          <a:noFill/>
          <a:ln w="9525">
            <a:noFill/>
            <a:round/>
            <a:headEnd/>
            <a:tailEnd/>
          </a:ln>
          <a:effectLst/>
        </p:spPr>
        <p:txBody>
          <a:bodyPr lIns="0" tIns="47628" rIns="0" bIns="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400" b="1" u="sng" dirty="0" smtClean="0">
                <a:solidFill>
                  <a:srgbClr val="000000"/>
                </a:solidFill>
              </a:rPr>
              <a:t>Review </a:t>
            </a:r>
            <a:r>
              <a:rPr lang="en-US" sz="1400" b="1" u="sng" dirty="0">
                <a:solidFill>
                  <a:srgbClr val="000000"/>
                </a:solidFill>
              </a:rPr>
              <a:t>of November 2010 Action Items</a:t>
            </a:r>
            <a:r>
              <a:rPr lang="en-US" sz="1400" dirty="0">
                <a:solidFill>
                  <a:srgbClr val="000000"/>
                </a:solidFill>
              </a:rPr>
              <a:t>:</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200" dirty="0">
              <a:solidFill>
                <a:srgbClr val="000000"/>
              </a:solidFill>
            </a:endParaRP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dirty="0">
                <a:solidFill>
                  <a:srgbClr val="000000"/>
                </a:solidFill>
              </a:rPr>
              <a:t>1</a:t>
            </a:r>
            <a:r>
              <a:rPr lang="en-US" sz="1200" dirty="0" smtClean="0">
                <a:solidFill>
                  <a:srgbClr val="000000"/>
                </a:solidFill>
              </a:rPr>
              <a:t>.    </a:t>
            </a:r>
            <a:r>
              <a:rPr lang="en-US" sz="1200" b="1" dirty="0" smtClean="0">
                <a:solidFill>
                  <a:srgbClr val="000000"/>
                </a:solidFill>
              </a:rPr>
              <a:t>Please </a:t>
            </a:r>
            <a:r>
              <a:rPr lang="en-US" sz="1200" b="1" dirty="0">
                <a:solidFill>
                  <a:srgbClr val="000000"/>
                </a:solidFill>
              </a:rPr>
              <a:t>Consider and Submit Projects for 2010-11</a:t>
            </a:r>
            <a:r>
              <a:rPr lang="en-US" sz="1200" dirty="0">
                <a:solidFill>
                  <a:srgbClr val="000000"/>
                </a:solidFill>
              </a:rPr>
              <a:t>.</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dirty="0" smtClean="0">
                <a:solidFill>
                  <a:srgbClr val="000000"/>
                </a:solidFill>
              </a:rPr>
              <a:t>      Status</a:t>
            </a:r>
            <a:r>
              <a:rPr lang="en-US" sz="1200" dirty="0">
                <a:solidFill>
                  <a:srgbClr val="000000"/>
                </a:solidFill>
              </a:rPr>
              <a:t>:  Ongoing reminder</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dirty="0" smtClean="0">
                <a:solidFill>
                  <a:srgbClr val="000000"/>
                </a:solidFill>
              </a:rPr>
              <a:t>      Responsible</a:t>
            </a:r>
            <a:r>
              <a:rPr lang="en-US" sz="1200" dirty="0">
                <a:solidFill>
                  <a:srgbClr val="000000"/>
                </a:solidFill>
              </a:rPr>
              <a:t>:  All						</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200" dirty="0">
              <a:solidFill>
                <a:srgbClr val="000000"/>
              </a:solidFill>
            </a:endParaRP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dirty="0">
                <a:solidFill>
                  <a:srgbClr val="000000"/>
                </a:solidFill>
              </a:rPr>
              <a:t>2</a:t>
            </a:r>
            <a:r>
              <a:rPr lang="en-US" sz="1200" dirty="0" smtClean="0">
                <a:solidFill>
                  <a:srgbClr val="000000"/>
                </a:solidFill>
              </a:rPr>
              <a:t>.   </a:t>
            </a:r>
            <a:r>
              <a:rPr lang="en-US" sz="1200" b="1" dirty="0" smtClean="0">
                <a:solidFill>
                  <a:srgbClr val="000000"/>
                </a:solidFill>
              </a:rPr>
              <a:t>Call </a:t>
            </a:r>
            <a:r>
              <a:rPr lang="en-US" sz="1200" b="1" dirty="0">
                <a:solidFill>
                  <a:srgbClr val="000000"/>
                </a:solidFill>
              </a:rPr>
              <a:t>to the membership for new IAB members</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b="1" dirty="0" smtClean="0">
                <a:solidFill>
                  <a:srgbClr val="000000"/>
                </a:solidFill>
              </a:rPr>
              <a:t>      Need </a:t>
            </a:r>
            <a:r>
              <a:rPr lang="en-US" sz="1200" b="1" dirty="0">
                <a:solidFill>
                  <a:srgbClr val="000000"/>
                </a:solidFill>
              </a:rPr>
              <a:t>to add to the membership</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dirty="0" smtClean="0">
                <a:solidFill>
                  <a:srgbClr val="000000"/>
                </a:solidFill>
              </a:rPr>
              <a:t>      Asking </a:t>
            </a:r>
            <a:r>
              <a:rPr lang="en-US" sz="1200" dirty="0">
                <a:solidFill>
                  <a:srgbClr val="000000"/>
                </a:solidFill>
              </a:rPr>
              <a:t>all IAB members to solicit new candidates</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dirty="0" smtClean="0">
                <a:solidFill>
                  <a:srgbClr val="000000"/>
                </a:solidFill>
              </a:rPr>
              <a:t>      Status</a:t>
            </a:r>
            <a:r>
              <a:rPr lang="en-US" sz="1200" dirty="0">
                <a:solidFill>
                  <a:srgbClr val="000000"/>
                </a:solidFill>
              </a:rPr>
              <a:t>:  Ongoing reminder</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dirty="0" smtClean="0">
                <a:solidFill>
                  <a:srgbClr val="000000"/>
                </a:solidFill>
              </a:rPr>
              <a:t>      Responsible</a:t>
            </a:r>
            <a:r>
              <a:rPr lang="en-US" sz="1200" dirty="0">
                <a:solidFill>
                  <a:srgbClr val="000000"/>
                </a:solidFill>
              </a:rPr>
              <a:t>:  All</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200" dirty="0">
              <a:solidFill>
                <a:srgbClr val="000000"/>
              </a:solidFill>
            </a:endParaRP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dirty="0">
                <a:solidFill>
                  <a:srgbClr val="000000"/>
                </a:solidFill>
              </a:rPr>
              <a:t>3. </a:t>
            </a:r>
            <a:r>
              <a:rPr lang="en-US" sz="1200" dirty="0" smtClean="0">
                <a:solidFill>
                  <a:srgbClr val="000000"/>
                </a:solidFill>
              </a:rPr>
              <a:t>  </a:t>
            </a:r>
            <a:r>
              <a:rPr lang="en-US" sz="1200" b="1" dirty="0" smtClean="0">
                <a:solidFill>
                  <a:srgbClr val="000000"/>
                </a:solidFill>
              </a:rPr>
              <a:t>Input </a:t>
            </a:r>
            <a:r>
              <a:rPr lang="en-US" sz="1200" b="1" dirty="0">
                <a:solidFill>
                  <a:srgbClr val="000000"/>
                </a:solidFill>
              </a:rPr>
              <a:t>for IAB role statement </a:t>
            </a:r>
            <a:r>
              <a:rPr lang="en-US" sz="1200" dirty="0">
                <a:solidFill>
                  <a:srgbClr val="000000"/>
                </a:solidFill>
              </a:rPr>
              <a:t>– please provide to Fred or Nathan.</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dirty="0" smtClean="0">
                <a:solidFill>
                  <a:srgbClr val="000000"/>
                </a:solidFill>
              </a:rPr>
              <a:t>      Status</a:t>
            </a:r>
            <a:r>
              <a:rPr lang="en-US" sz="1200" dirty="0">
                <a:solidFill>
                  <a:srgbClr val="000000"/>
                </a:solidFill>
              </a:rPr>
              <a:t>:  Ongoing</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dirty="0" smtClean="0">
                <a:solidFill>
                  <a:srgbClr val="000000"/>
                </a:solidFill>
              </a:rPr>
              <a:t>      Responsible</a:t>
            </a:r>
            <a:r>
              <a:rPr lang="en-US" sz="1200" dirty="0">
                <a:solidFill>
                  <a:srgbClr val="000000"/>
                </a:solidFill>
              </a:rPr>
              <a:t>:  All</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200" dirty="0">
              <a:solidFill>
                <a:srgbClr val="000000"/>
              </a:solidFill>
            </a:endParaRP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dirty="0">
                <a:solidFill>
                  <a:srgbClr val="000000"/>
                </a:solidFill>
              </a:rPr>
              <a:t>4. </a:t>
            </a:r>
            <a:r>
              <a:rPr lang="en-US" sz="1200" dirty="0" smtClean="0">
                <a:solidFill>
                  <a:srgbClr val="000000"/>
                </a:solidFill>
              </a:rPr>
              <a:t>  </a:t>
            </a:r>
            <a:r>
              <a:rPr lang="en-US" sz="1200" b="1" dirty="0" smtClean="0">
                <a:solidFill>
                  <a:srgbClr val="000000"/>
                </a:solidFill>
              </a:rPr>
              <a:t>Keep </a:t>
            </a:r>
            <a:r>
              <a:rPr lang="en-US" sz="1200" b="1" dirty="0">
                <a:solidFill>
                  <a:srgbClr val="000000"/>
                </a:solidFill>
              </a:rPr>
              <a:t>a list of unemployed IAB members and forward the info to all members for potential opportunities.</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dirty="0" smtClean="0">
                <a:solidFill>
                  <a:srgbClr val="000000"/>
                </a:solidFill>
              </a:rPr>
              <a:t>      Status</a:t>
            </a:r>
            <a:r>
              <a:rPr lang="en-US" sz="1200" dirty="0">
                <a:solidFill>
                  <a:srgbClr val="000000"/>
                </a:solidFill>
              </a:rPr>
              <a:t>:  Please forward to IAB secretary to update list.</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dirty="0" smtClean="0">
                <a:solidFill>
                  <a:srgbClr val="000000"/>
                </a:solidFill>
              </a:rPr>
              <a:t>      Responsible</a:t>
            </a:r>
            <a:r>
              <a:rPr lang="en-US" sz="1200" dirty="0">
                <a:solidFill>
                  <a:srgbClr val="000000"/>
                </a:solidFill>
              </a:rPr>
              <a:t>:  Nathan</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1200" dirty="0">
              <a:solidFill>
                <a:srgbClr val="000000"/>
              </a:solidFill>
            </a:endParaRP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dirty="0">
                <a:solidFill>
                  <a:srgbClr val="000000"/>
                </a:solidFill>
              </a:rPr>
              <a:t>5. </a:t>
            </a:r>
            <a:r>
              <a:rPr lang="en-US" sz="1200" dirty="0" smtClean="0">
                <a:solidFill>
                  <a:srgbClr val="000000"/>
                </a:solidFill>
              </a:rPr>
              <a:t> </a:t>
            </a:r>
            <a:r>
              <a:rPr lang="en-US" sz="1200" b="1" dirty="0" smtClean="0">
                <a:solidFill>
                  <a:srgbClr val="000000"/>
                </a:solidFill>
              </a:rPr>
              <a:t>GD&amp;T </a:t>
            </a:r>
            <a:r>
              <a:rPr lang="en-US" sz="1200" b="1" dirty="0">
                <a:solidFill>
                  <a:srgbClr val="000000"/>
                </a:solidFill>
              </a:rPr>
              <a:t>feedback from IAB.  </a:t>
            </a:r>
            <a:r>
              <a:rPr lang="en-US" sz="1200" dirty="0">
                <a:solidFill>
                  <a:srgbClr val="000000"/>
                </a:solidFill>
              </a:rPr>
              <a:t>Need to follow-up with Paul on status.  </a:t>
            </a:r>
            <a:r>
              <a:rPr lang="en-US" sz="1200" dirty="0" smtClean="0">
                <a:solidFill>
                  <a:srgbClr val="000000"/>
                </a:solidFill>
              </a:rPr>
              <a:t/>
            </a:r>
            <a:br>
              <a:rPr lang="en-US" sz="1200" dirty="0" smtClean="0">
                <a:solidFill>
                  <a:srgbClr val="000000"/>
                </a:solidFill>
              </a:rPr>
            </a:br>
            <a:r>
              <a:rPr lang="en-US" sz="1200" dirty="0" smtClean="0">
                <a:solidFill>
                  <a:srgbClr val="000000"/>
                </a:solidFill>
              </a:rPr>
              <a:t>     Robert </a:t>
            </a:r>
            <a:r>
              <a:rPr lang="en-US" sz="1200" dirty="0">
                <a:solidFill>
                  <a:srgbClr val="000000"/>
                </a:solidFill>
              </a:rPr>
              <a:t>was requesting it because of the lack of teaching materials and wanted to improve capability.  </a:t>
            </a:r>
            <a:r>
              <a:rPr lang="en-US" sz="1200" dirty="0" smtClean="0">
                <a:solidFill>
                  <a:srgbClr val="000000"/>
                </a:solidFill>
              </a:rPr>
              <a:t/>
            </a:r>
            <a:br>
              <a:rPr lang="en-US" sz="1200" dirty="0" smtClean="0">
                <a:solidFill>
                  <a:srgbClr val="000000"/>
                </a:solidFill>
              </a:rPr>
            </a:br>
            <a:r>
              <a:rPr lang="en-US" sz="1200" dirty="0" smtClean="0">
                <a:solidFill>
                  <a:srgbClr val="000000"/>
                </a:solidFill>
              </a:rPr>
              <a:t>    Cost </a:t>
            </a:r>
            <a:r>
              <a:rPr lang="en-US" sz="1200" dirty="0">
                <a:solidFill>
                  <a:srgbClr val="000000"/>
                </a:solidFill>
              </a:rPr>
              <a:t>to purchase GD&amp;T material – $$$ new, but LSSU could find material at auction for approximately $5k that could </a:t>
            </a:r>
            <a:r>
              <a:rPr lang="en-US" sz="1200" dirty="0" smtClean="0">
                <a:solidFill>
                  <a:srgbClr val="000000"/>
                </a:solidFill>
              </a:rPr>
              <a:t>be</a:t>
            </a:r>
            <a:br>
              <a:rPr lang="en-US" sz="1200" dirty="0" smtClean="0">
                <a:solidFill>
                  <a:srgbClr val="000000"/>
                </a:solidFill>
              </a:rPr>
            </a:br>
            <a:r>
              <a:rPr lang="en-US" sz="1200" dirty="0" smtClean="0">
                <a:solidFill>
                  <a:srgbClr val="000000"/>
                </a:solidFill>
              </a:rPr>
              <a:t>    updated </a:t>
            </a:r>
            <a:r>
              <a:rPr lang="en-US" sz="1200" dirty="0">
                <a:solidFill>
                  <a:srgbClr val="000000"/>
                </a:solidFill>
              </a:rPr>
              <a:t>to be useful.</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dirty="0" smtClean="0">
                <a:solidFill>
                  <a:srgbClr val="000000"/>
                </a:solidFill>
              </a:rPr>
              <a:t>    Status</a:t>
            </a:r>
            <a:r>
              <a:rPr lang="en-US" sz="1200" dirty="0">
                <a:solidFill>
                  <a:srgbClr val="000000"/>
                </a:solidFill>
              </a:rPr>
              <a:t>:  IAB will continue to work on feedback.  If anyone else has input, please provide.</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1200" dirty="0" smtClean="0">
                <a:solidFill>
                  <a:srgbClr val="000000"/>
                </a:solidFill>
              </a:rPr>
              <a:t>    Responsible</a:t>
            </a:r>
            <a:r>
              <a:rPr lang="en-US" sz="1200" dirty="0">
                <a:solidFill>
                  <a:srgbClr val="000000"/>
                </a:solidFill>
              </a:rPr>
              <a:t>:  Fred &amp; John</a:t>
            </a:r>
          </a:p>
        </p:txBody>
      </p:sp>
      <p:sp>
        <p:nvSpPr>
          <p:cNvPr id="3" name="Title 2"/>
          <p:cNvSpPr>
            <a:spLocks noGrp="1"/>
          </p:cNvSpPr>
          <p:nvPr>
            <p:ph type="title"/>
          </p:nvPr>
        </p:nvSpPr>
        <p:spPr>
          <a:xfrm>
            <a:off x="457200" y="704088"/>
            <a:ext cx="8229600" cy="896112"/>
          </a:xfrm>
        </p:spPr>
        <p:txBody>
          <a:bodyPr anchor="t"/>
          <a:lstStyle/>
          <a:p>
            <a:pPr algn="ctr"/>
            <a:r>
              <a:rPr lang="en-US" b="1" dirty="0" smtClean="0"/>
              <a:t>Secretary’s Report</a:t>
            </a:r>
            <a:endParaRPr lang="en-US" b="1"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PDC logo 8-in"/>
          <p:cNvPicPr>
            <a:picLocks noChangeAspect="1" noChangeArrowheads="1"/>
          </p:cNvPicPr>
          <p:nvPr/>
        </p:nvPicPr>
        <p:blipFill>
          <a:blip r:embed="rId2" cstate="print"/>
          <a:srcRect/>
          <a:stretch>
            <a:fillRect/>
          </a:stretch>
        </p:blipFill>
        <p:spPr bwMode="auto">
          <a:xfrm>
            <a:off x="533400" y="1951038"/>
            <a:ext cx="2971800" cy="2955925"/>
          </a:xfrm>
          <a:prstGeom prst="rect">
            <a:avLst/>
          </a:prstGeom>
          <a:noFill/>
          <a:ln w="9525">
            <a:noFill/>
            <a:miter lim="800000"/>
            <a:headEnd/>
            <a:tailEnd/>
          </a:ln>
        </p:spPr>
      </p:pic>
      <p:pic>
        <p:nvPicPr>
          <p:cNvPr id="2055" name="Picture 7" descr="SSMartSM_icon_trans"/>
          <p:cNvPicPr>
            <a:picLocks noChangeAspect="1" noChangeArrowheads="1"/>
          </p:cNvPicPr>
          <p:nvPr/>
        </p:nvPicPr>
        <p:blipFill>
          <a:blip r:embed="rId3" cstate="print"/>
          <a:srcRect/>
          <a:stretch>
            <a:fillRect/>
          </a:stretch>
        </p:blipFill>
        <p:spPr bwMode="auto">
          <a:xfrm>
            <a:off x="4572000" y="304800"/>
            <a:ext cx="4038600" cy="2459038"/>
          </a:xfrm>
          <a:prstGeom prst="rect">
            <a:avLst/>
          </a:prstGeom>
          <a:noFill/>
          <a:ln w="9525">
            <a:noFill/>
            <a:miter lim="800000"/>
            <a:headEnd/>
            <a:tailEnd/>
          </a:ln>
        </p:spPr>
      </p:pic>
      <p:sp>
        <p:nvSpPr>
          <p:cNvPr id="2056" name="Line 8"/>
          <p:cNvSpPr>
            <a:spLocks noChangeShapeType="1"/>
          </p:cNvSpPr>
          <p:nvPr/>
        </p:nvSpPr>
        <p:spPr bwMode="auto">
          <a:xfrm flipV="1">
            <a:off x="3505200" y="2743200"/>
            <a:ext cx="914400" cy="685800"/>
          </a:xfrm>
          <a:prstGeom prst="line">
            <a:avLst/>
          </a:prstGeom>
          <a:noFill/>
          <a:ln w="76200">
            <a:solidFill>
              <a:srgbClr val="FF0000"/>
            </a:solidFill>
            <a:round/>
            <a:headEnd/>
            <a:tailEnd type="triangle" w="med" len="med"/>
          </a:ln>
        </p:spPr>
        <p:txBody>
          <a:bodyPr/>
          <a:lstStyle/>
          <a:p>
            <a:endParaRPr lang="en-US"/>
          </a:p>
        </p:txBody>
      </p:sp>
      <p:pic>
        <p:nvPicPr>
          <p:cNvPr id="2057" name="Picture 9" descr="LakerTechnologiesLOGO"/>
          <p:cNvPicPr>
            <a:picLocks noChangeAspect="1" noChangeArrowheads="1"/>
          </p:cNvPicPr>
          <p:nvPr/>
        </p:nvPicPr>
        <p:blipFill>
          <a:blip r:embed="rId4" cstate="print"/>
          <a:srcRect/>
          <a:stretch>
            <a:fillRect/>
          </a:stretch>
        </p:blipFill>
        <p:spPr bwMode="auto">
          <a:xfrm>
            <a:off x="4267200" y="5105400"/>
            <a:ext cx="4876800" cy="1166813"/>
          </a:xfrm>
          <a:prstGeom prst="rect">
            <a:avLst/>
          </a:prstGeom>
          <a:noFill/>
          <a:ln w="9525">
            <a:noFill/>
            <a:miter lim="800000"/>
            <a:headEnd/>
            <a:tailEnd/>
          </a:ln>
        </p:spPr>
      </p:pic>
      <p:sp>
        <p:nvSpPr>
          <p:cNvPr id="2058" name="Line 10"/>
          <p:cNvSpPr>
            <a:spLocks noChangeShapeType="1"/>
          </p:cNvSpPr>
          <p:nvPr/>
        </p:nvSpPr>
        <p:spPr bwMode="auto">
          <a:xfrm>
            <a:off x="3505200" y="3429000"/>
            <a:ext cx="2133600" cy="1676400"/>
          </a:xfrm>
          <a:prstGeom prst="line">
            <a:avLst/>
          </a:prstGeom>
          <a:noFill/>
          <a:ln w="762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animBg="1"/>
      <p:bldP spid="205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pPr eaLnBrk="1" hangingPunct="1"/>
            <a:r>
              <a:rPr lang="en-US" b="1" dirty="0" err="1" smtClean="0"/>
              <a:t>SSMart</a:t>
            </a:r>
            <a:r>
              <a:rPr lang="en-US" b="1" dirty="0" smtClean="0"/>
              <a:t>, Inc.</a:t>
            </a:r>
            <a:r>
              <a:rPr lang="en-US" dirty="0" smtClean="0"/>
              <a:t/>
            </a:r>
            <a:br>
              <a:rPr lang="en-US" dirty="0" smtClean="0"/>
            </a:br>
            <a:r>
              <a:rPr lang="en-US" sz="2400" dirty="0" smtClean="0"/>
              <a:t>Sault Ste. Marie advanced resources and technologies</a:t>
            </a:r>
          </a:p>
        </p:txBody>
      </p:sp>
      <p:sp>
        <p:nvSpPr>
          <p:cNvPr id="3075" name="Rectangle 3"/>
          <p:cNvSpPr>
            <a:spLocks noGrp="1" noChangeArrowheads="1"/>
          </p:cNvSpPr>
          <p:nvPr>
            <p:ph type="body" idx="1"/>
          </p:nvPr>
        </p:nvSpPr>
        <p:spPr/>
        <p:txBody>
          <a:bodyPr/>
          <a:lstStyle/>
          <a:p>
            <a:pPr eaLnBrk="1" hangingPunct="1"/>
            <a:r>
              <a:rPr lang="en-US" smtClean="0"/>
              <a:t>Administered by PDC under contract</a:t>
            </a:r>
          </a:p>
          <a:p>
            <a:pPr eaLnBrk="1" hangingPunct="1"/>
            <a:r>
              <a:rPr lang="en-US" smtClean="0"/>
              <a:t>Breeder Building Designed</a:t>
            </a:r>
          </a:p>
          <a:p>
            <a:pPr eaLnBrk="1" hangingPunct="1"/>
            <a:r>
              <a:rPr lang="en-US" smtClean="0"/>
              <a:t>Construction Soon</a:t>
            </a:r>
          </a:p>
          <a:p>
            <a:pPr eaLnBrk="1" hangingPunct="1"/>
            <a:r>
              <a:rPr lang="en-US" smtClean="0"/>
              <a:t>AUTOMATE Show</a:t>
            </a:r>
          </a:p>
          <a:p>
            <a:pPr eaLnBrk="1" hangingPunct="1"/>
            <a:r>
              <a:rPr lang="en-US" smtClean="0"/>
              <a:t>Seeking Startups </a:t>
            </a:r>
          </a:p>
        </p:txBody>
      </p:sp>
      <p:pic>
        <p:nvPicPr>
          <p:cNvPr id="4100" name="Picture 4" descr="SSMartSM_icon_trans"/>
          <p:cNvPicPr>
            <a:picLocks noChangeAspect="1" noChangeArrowheads="1"/>
          </p:cNvPicPr>
          <p:nvPr/>
        </p:nvPicPr>
        <p:blipFill>
          <a:blip r:embed="rId2" cstate="print"/>
          <a:srcRect/>
          <a:stretch>
            <a:fillRect/>
          </a:stretch>
        </p:blipFill>
        <p:spPr bwMode="auto">
          <a:xfrm>
            <a:off x="4191000" y="3352800"/>
            <a:ext cx="4419600" cy="2690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808038"/>
            <a:ext cx="8229600" cy="792162"/>
          </a:xfrm>
        </p:spPr>
        <p:txBody>
          <a:bodyPr>
            <a:normAutofit fontScale="90000"/>
          </a:bodyPr>
          <a:lstStyle/>
          <a:p>
            <a:pPr eaLnBrk="1" hangingPunct="1"/>
            <a:r>
              <a:rPr lang="en-US" b="1" dirty="0" smtClean="0"/>
              <a:t>PDC Activities</a:t>
            </a:r>
          </a:p>
        </p:txBody>
      </p:sp>
      <p:sp>
        <p:nvSpPr>
          <p:cNvPr id="4099" name="Rectangle 3"/>
          <p:cNvSpPr>
            <a:spLocks noGrp="1" noChangeArrowheads="1"/>
          </p:cNvSpPr>
          <p:nvPr>
            <p:ph type="body" idx="1"/>
          </p:nvPr>
        </p:nvSpPr>
        <p:spPr>
          <a:xfrm>
            <a:off x="533400" y="1676400"/>
            <a:ext cx="8229600" cy="5135563"/>
          </a:xfrm>
        </p:spPr>
        <p:txBody>
          <a:bodyPr/>
          <a:lstStyle/>
          <a:p>
            <a:pPr eaLnBrk="1" hangingPunct="1"/>
            <a:r>
              <a:rPr lang="en-US" dirty="0" smtClean="0"/>
              <a:t>Computer Peripherals</a:t>
            </a:r>
          </a:p>
          <a:p>
            <a:pPr eaLnBrk="1" hangingPunct="1"/>
            <a:r>
              <a:rPr lang="en-US" dirty="0" smtClean="0"/>
              <a:t>Skate Fenders (skatefenders.com)</a:t>
            </a:r>
          </a:p>
          <a:p>
            <a:pPr eaLnBrk="1" hangingPunct="1"/>
            <a:r>
              <a:rPr lang="en-US" dirty="0" smtClean="0"/>
              <a:t>Surgical Tools</a:t>
            </a:r>
          </a:p>
          <a:p>
            <a:pPr eaLnBrk="1" hangingPunct="1"/>
            <a:r>
              <a:rPr lang="en-US" dirty="0" smtClean="0"/>
              <a:t>Dentistry Appliances</a:t>
            </a:r>
          </a:p>
          <a:p>
            <a:pPr eaLnBrk="1" hangingPunct="1"/>
            <a:r>
              <a:rPr lang="en-US" dirty="0" smtClean="0"/>
              <a:t>Medical Devices</a:t>
            </a:r>
          </a:p>
          <a:p>
            <a:pPr eaLnBrk="1" hangingPunct="1"/>
            <a:r>
              <a:rPr lang="en-US" dirty="0" smtClean="0"/>
              <a:t>Veterinary Surgical </a:t>
            </a:r>
          </a:p>
          <a:p>
            <a:pPr eaLnBrk="1" hangingPunct="1"/>
            <a:r>
              <a:rPr lang="en-US" dirty="0" smtClean="0"/>
              <a:t>Testing</a:t>
            </a:r>
          </a:p>
          <a:p>
            <a:pPr eaLnBrk="1" hangingPunct="1"/>
            <a:r>
              <a:rPr lang="en-US" dirty="0" smtClean="0"/>
              <a:t>Database Development</a:t>
            </a:r>
          </a:p>
          <a:p>
            <a:pPr eaLnBrk="1" hangingPunct="1"/>
            <a:r>
              <a:rPr lang="en-US" dirty="0" smtClean="0"/>
              <a:t>Administer </a:t>
            </a:r>
            <a:r>
              <a:rPr lang="en-US" dirty="0" err="1" smtClean="0"/>
              <a:t>SSMart</a:t>
            </a:r>
            <a:endParaRPr lang="en-US" dirty="0" smtClean="0"/>
          </a:p>
          <a:p>
            <a:pPr eaLnBrk="1" hangingPunct="1"/>
            <a:r>
              <a:rPr lang="en-US" dirty="0" smtClean="0"/>
              <a:t>To Date:  144 Projects, 324 Clients</a:t>
            </a:r>
          </a:p>
        </p:txBody>
      </p:sp>
      <p:pic>
        <p:nvPicPr>
          <p:cNvPr id="4100" name="Picture 4" descr="PDC logo 8-in"/>
          <p:cNvPicPr>
            <a:picLocks noChangeAspect="1" noChangeArrowheads="1"/>
          </p:cNvPicPr>
          <p:nvPr/>
        </p:nvPicPr>
        <p:blipFill>
          <a:blip r:embed="rId2" cstate="print"/>
          <a:srcRect/>
          <a:stretch>
            <a:fillRect/>
          </a:stretch>
        </p:blipFill>
        <p:spPr bwMode="auto">
          <a:xfrm>
            <a:off x="5638800" y="3048000"/>
            <a:ext cx="2362200" cy="234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b="1" dirty="0" smtClean="0"/>
              <a:t>Looking to the Future</a:t>
            </a:r>
          </a:p>
        </p:txBody>
      </p:sp>
      <p:sp>
        <p:nvSpPr>
          <p:cNvPr id="5123" name="Rectangle 3"/>
          <p:cNvSpPr>
            <a:spLocks noGrp="1" noChangeArrowheads="1"/>
          </p:cNvSpPr>
          <p:nvPr>
            <p:ph type="body" idx="1"/>
          </p:nvPr>
        </p:nvSpPr>
        <p:spPr>
          <a:xfrm>
            <a:off x="457200" y="2011680"/>
            <a:ext cx="8229600" cy="4389120"/>
          </a:xfrm>
        </p:spPr>
        <p:txBody>
          <a:bodyPr/>
          <a:lstStyle/>
          <a:p>
            <a:pPr eaLnBrk="1" hangingPunct="1"/>
            <a:r>
              <a:rPr lang="en-US" dirty="0" smtClean="0"/>
              <a:t>Build IAB project base</a:t>
            </a:r>
          </a:p>
          <a:p>
            <a:pPr eaLnBrk="1" hangingPunct="1"/>
            <a:r>
              <a:rPr lang="en-US" dirty="0" smtClean="0"/>
              <a:t>Focus on larger projects</a:t>
            </a:r>
          </a:p>
          <a:p>
            <a:pPr eaLnBrk="1" hangingPunct="1"/>
            <a:r>
              <a:rPr lang="en-US" dirty="0" smtClean="0"/>
              <a:t>Go after ‘what works’ </a:t>
            </a:r>
          </a:p>
          <a:p>
            <a:pPr eaLnBrk="1" hangingPunct="1"/>
            <a:r>
              <a:rPr lang="en-US" dirty="0" smtClean="0"/>
              <a:t>Increase grant applications</a:t>
            </a:r>
          </a:p>
          <a:p>
            <a:pPr eaLnBrk="1" hangingPunct="1"/>
            <a:r>
              <a:rPr lang="en-US" dirty="0" smtClean="0"/>
              <a:t>Upgrade equipment </a:t>
            </a:r>
          </a:p>
          <a:p>
            <a:pPr eaLnBrk="1" hangingPunct="1"/>
            <a:r>
              <a:rPr lang="en-US" dirty="0" smtClean="0"/>
              <a:t>Develop laboratories</a:t>
            </a:r>
          </a:p>
          <a:p>
            <a:pPr eaLnBrk="1" hangingPunct="1"/>
            <a:r>
              <a:rPr lang="en-US" dirty="0" smtClean="0"/>
              <a:t>Residual income</a:t>
            </a:r>
          </a:p>
          <a:p>
            <a:pPr eaLnBrk="1" hangingPunct="1"/>
            <a:r>
              <a:rPr lang="en-US" dirty="0" smtClean="0"/>
              <a:t>Co-op program</a:t>
            </a:r>
          </a:p>
        </p:txBody>
      </p:sp>
      <p:pic>
        <p:nvPicPr>
          <p:cNvPr id="5124" name="Picture 4" descr="PDC logo 8-in"/>
          <p:cNvPicPr>
            <a:picLocks noChangeAspect="1" noChangeArrowheads="1"/>
          </p:cNvPicPr>
          <p:nvPr/>
        </p:nvPicPr>
        <p:blipFill>
          <a:blip r:embed="rId2" cstate="print"/>
          <a:srcRect/>
          <a:stretch>
            <a:fillRect/>
          </a:stretch>
        </p:blipFill>
        <p:spPr bwMode="auto">
          <a:xfrm>
            <a:off x="5791200" y="2895600"/>
            <a:ext cx="2514600" cy="250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l"/>
            <a:r>
              <a:rPr lang="en-US" dirty="0" smtClean="0"/>
              <a:t>Lunch</a:t>
            </a:r>
            <a:endParaRPr lang="en-US" dirty="0"/>
          </a:p>
        </p:txBody>
      </p:sp>
      <p:sp>
        <p:nvSpPr>
          <p:cNvPr id="5" name="Subtitle 4"/>
          <p:cNvSpPr>
            <a:spLocks noGrp="1"/>
          </p:cNvSpPr>
          <p:nvPr>
            <p:ph type="subTitle" idx="1"/>
          </p:nvPr>
        </p:nvSpPr>
        <p:spPr/>
        <p:txBody>
          <a:bodyPr/>
          <a:lstStyle/>
          <a:p>
            <a:pPr algn="l"/>
            <a:r>
              <a:rPr lang="en-US" dirty="0" smtClean="0"/>
              <a:t>Grab a box lunch – assorted sandwiches including vegetarian. Meeting resumes at 1:00 p.m.</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Updates</a:t>
            </a:r>
            <a:endParaRPr lang="en-US" dirty="0"/>
          </a:p>
        </p:txBody>
      </p:sp>
      <p:sp>
        <p:nvSpPr>
          <p:cNvPr id="3" name="Text Placeholder 2"/>
          <p:cNvSpPr>
            <a:spLocks noGrp="1"/>
          </p:cNvSpPr>
          <p:nvPr>
            <p:ph type="body" idx="1"/>
          </p:nvPr>
        </p:nvSpPr>
        <p:spPr>
          <a:xfrm>
            <a:off x="530352" y="3214688"/>
            <a:ext cx="7772400" cy="1509712"/>
          </a:xfrm>
        </p:spPr>
        <p:txBody>
          <a:bodyPr>
            <a:normAutofit/>
          </a:bodyPr>
          <a:lstStyle/>
          <a:p>
            <a:r>
              <a:rPr lang="en-US" sz="4000" b="1" dirty="0" smtClean="0">
                <a:latin typeface="+mj-lt"/>
              </a:rPr>
              <a:t>Electrical &amp; Computer Engineering</a:t>
            </a:r>
          </a:p>
          <a:p>
            <a:r>
              <a:rPr lang="en-US" sz="3200" b="1" dirty="0" smtClean="0"/>
              <a:t>Dr. David Baumann</a:t>
            </a:r>
            <a:endParaRPr lang="en-US" sz="3200" b="1" dirty="0"/>
          </a:p>
        </p:txBody>
      </p:sp>
      <p:pic>
        <p:nvPicPr>
          <p:cNvPr id="5" name="Picture 4" descr="Primary-logo-white-trans.png"/>
          <p:cNvPicPr>
            <a:picLocks noChangeAspect="1"/>
          </p:cNvPicPr>
          <p:nvPr/>
        </p:nvPicPr>
        <p:blipFill>
          <a:blip r:embed="rId2" cstate="print"/>
          <a:stretch>
            <a:fillRect/>
          </a:stretch>
        </p:blipFill>
        <p:spPr>
          <a:xfrm>
            <a:off x="457200" y="381000"/>
            <a:ext cx="3886200" cy="578072"/>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466088"/>
            <a:ext cx="8229600" cy="1143000"/>
          </a:xfrm>
        </p:spPr>
        <p:txBody>
          <a:bodyPr>
            <a:noAutofit/>
          </a:bodyPr>
          <a:lstStyle/>
          <a:p>
            <a:r>
              <a:rPr lang="en-US" sz="4000" b="1" dirty="0"/>
              <a:t>Electrical and Computer Engineering</a:t>
            </a:r>
            <a:br>
              <a:rPr lang="en-US" sz="4000" b="1" dirty="0"/>
            </a:br>
            <a:r>
              <a:rPr lang="en-US" sz="4800" b="1" dirty="0"/>
              <a:t>--- </a:t>
            </a:r>
            <a:r>
              <a:rPr lang="en-US" sz="4800" b="1" dirty="0" smtClean="0"/>
              <a:t>Forecast ---</a:t>
            </a:r>
            <a:endParaRPr lang="en-US" sz="4800" b="1" dirty="0"/>
          </a:p>
        </p:txBody>
      </p:sp>
      <p:sp>
        <p:nvSpPr>
          <p:cNvPr id="31747" name="Rectangle 3"/>
          <p:cNvSpPr>
            <a:spLocks noGrp="1" noChangeArrowheads="1"/>
          </p:cNvSpPr>
          <p:nvPr>
            <p:ph type="body" idx="1"/>
          </p:nvPr>
        </p:nvSpPr>
        <p:spPr>
          <a:xfrm>
            <a:off x="457200" y="2819400"/>
            <a:ext cx="8458200" cy="3657600"/>
          </a:xfrm>
          <a:noFill/>
          <a:ln/>
        </p:spPr>
        <p:txBody>
          <a:bodyPr/>
          <a:lstStyle/>
          <a:p>
            <a:r>
              <a:rPr lang="en-US" dirty="0" smtClean="0">
                <a:sym typeface="Symbol" pitchFamily="18" charset="2"/>
              </a:rPr>
              <a:t>Status of Sustainable Energy Option</a:t>
            </a:r>
            <a:endParaRPr lang="en-US" sz="2400" dirty="0" smtClean="0">
              <a:solidFill>
                <a:srgbClr val="FF0000"/>
              </a:solidFill>
            </a:endParaRPr>
          </a:p>
          <a:p>
            <a:r>
              <a:rPr lang="en-US" dirty="0" smtClean="0"/>
              <a:t>Status of Reduction in Labs</a:t>
            </a:r>
            <a:endParaRPr lang="en-US" sz="2400" dirty="0" smtClean="0">
              <a:solidFill>
                <a:srgbClr val="FF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066800"/>
            <a:ext cx="8229600" cy="1143000"/>
          </a:xfrm>
        </p:spPr>
        <p:txBody>
          <a:bodyPr>
            <a:normAutofit fontScale="90000"/>
          </a:bodyPr>
          <a:lstStyle/>
          <a:p>
            <a:r>
              <a:rPr lang="en-US" sz="3600" b="1" dirty="0"/>
              <a:t>Electrical and Computer Engineering</a:t>
            </a:r>
            <a:br>
              <a:rPr lang="en-US" sz="3600" b="1" dirty="0"/>
            </a:br>
            <a:r>
              <a:rPr lang="en-US" sz="4400" b="1" dirty="0"/>
              <a:t>--- </a:t>
            </a:r>
            <a:r>
              <a:rPr lang="en-US" sz="4400" b="1" dirty="0" smtClean="0"/>
              <a:t>Sustainable Energy Option---</a:t>
            </a:r>
            <a:endParaRPr lang="en-US" sz="4400" b="1" dirty="0"/>
          </a:p>
        </p:txBody>
      </p:sp>
      <p:sp>
        <p:nvSpPr>
          <p:cNvPr id="31747" name="Rectangle 3"/>
          <p:cNvSpPr>
            <a:spLocks noGrp="1" noChangeArrowheads="1"/>
          </p:cNvSpPr>
          <p:nvPr>
            <p:ph type="body" idx="1"/>
          </p:nvPr>
        </p:nvSpPr>
        <p:spPr>
          <a:xfrm>
            <a:off x="381000" y="2362200"/>
            <a:ext cx="8458200" cy="3810000"/>
          </a:xfrm>
          <a:noFill/>
          <a:ln/>
        </p:spPr>
        <p:txBody>
          <a:bodyPr/>
          <a:lstStyle/>
          <a:p>
            <a:pPr>
              <a:buFont typeface="Arial" pitchFamily="34" charset="0"/>
              <a:buChar char="•"/>
            </a:pPr>
            <a:r>
              <a:rPr lang="en-US" sz="3200" b="1" dirty="0" smtClean="0"/>
              <a:t>Original Proposal</a:t>
            </a:r>
            <a:endParaRPr lang="en-US" sz="3200" b="1" dirty="0" smtClean="0">
              <a:sym typeface="Symbol" pitchFamily="18" charset="2"/>
            </a:endParaRPr>
          </a:p>
          <a:p>
            <a:pPr marL="640080" lvl="2">
              <a:buFont typeface="Arial" pitchFamily="34" charset="0"/>
              <a:buChar char="•"/>
            </a:pPr>
            <a:r>
              <a:rPr lang="en-US" dirty="0" smtClean="0"/>
              <a:t>EGEE-311 Power Distribution and Transmission (3,0)</a:t>
            </a:r>
          </a:p>
          <a:p>
            <a:pPr marL="640080" lvl="2">
              <a:buFont typeface="Arial" pitchFamily="34" charset="0"/>
              <a:buChar char="•"/>
            </a:pPr>
            <a:r>
              <a:rPr lang="en-US" dirty="0" smtClean="0"/>
              <a:t>EGEE-361 Energy Systems and Sustainability (2,2)</a:t>
            </a:r>
          </a:p>
          <a:p>
            <a:pPr marL="640080" lvl="2">
              <a:buFont typeface="Arial" pitchFamily="34" charset="0"/>
              <a:buChar char="•"/>
            </a:pPr>
            <a:r>
              <a:rPr lang="en-US" dirty="0" smtClean="0"/>
              <a:t>EGEE-362 Electric Vehicle Systems (2,3)</a:t>
            </a:r>
          </a:p>
          <a:p>
            <a:pPr marL="640080" lvl="2">
              <a:buFont typeface="Arial" pitchFamily="34" charset="0"/>
              <a:buChar char="•"/>
            </a:pPr>
            <a:r>
              <a:rPr lang="en-US" dirty="0" smtClean="0"/>
              <a:t>EGEE-475 Power Electronics (3,3)</a:t>
            </a:r>
          </a:p>
          <a:p>
            <a:pPr marL="240030" lvl="1">
              <a:buFont typeface="Arial" pitchFamily="34" charset="0"/>
              <a:buChar char="•"/>
            </a:pPr>
            <a:r>
              <a:rPr lang="en-US" sz="3200" b="1" dirty="0" smtClean="0"/>
              <a:t>New Proposal</a:t>
            </a:r>
          </a:p>
          <a:p>
            <a:pPr marL="640080" lvl="2">
              <a:buFont typeface="Arial" pitchFamily="34" charset="0"/>
              <a:buChar char="•"/>
            </a:pPr>
            <a:r>
              <a:rPr lang="en-US" dirty="0" smtClean="0"/>
              <a:t>EGEE-475 Power Electronics (3,3)</a:t>
            </a:r>
          </a:p>
          <a:p>
            <a:pPr marL="240030" lvl="1">
              <a:buNone/>
            </a:pPr>
            <a:endParaRPr lang="en-US" sz="32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932688"/>
            <a:ext cx="8229600" cy="1143000"/>
          </a:xfrm>
        </p:spPr>
        <p:txBody>
          <a:bodyPr>
            <a:normAutofit fontScale="90000"/>
          </a:bodyPr>
          <a:lstStyle/>
          <a:p>
            <a:r>
              <a:rPr lang="en-US" sz="3600" b="1" dirty="0"/>
              <a:t>Electrical and Computer Engineering</a:t>
            </a:r>
            <a:br>
              <a:rPr lang="en-US" sz="3600" b="1" dirty="0"/>
            </a:br>
            <a:r>
              <a:rPr lang="en-US" sz="4400" b="1" dirty="0"/>
              <a:t>--- </a:t>
            </a:r>
            <a:r>
              <a:rPr lang="en-US" sz="4400" b="1" dirty="0" smtClean="0"/>
              <a:t>Reduction of Labs ---</a:t>
            </a:r>
            <a:endParaRPr lang="en-US" sz="4400" b="1" dirty="0"/>
          </a:p>
        </p:txBody>
      </p:sp>
      <p:sp>
        <p:nvSpPr>
          <p:cNvPr id="31747" name="Rectangle 3"/>
          <p:cNvSpPr>
            <a:spLocks noGrp="1" noChangeArrowheads="1"/>
          </p:cNvSpPr>
          <p:nvPr>
            <p:ph type="body" idx="1"/>
          </p:nvPr>
        </p:nvSpPr>
        <p:spPr>
          <a:xfrm>
            <a:off x="457200" y="2209800"/>
            <a:ext cx="8458200" cy="4648200"/>
          </a:xfrm>
          <a:noFill/>
          <a:ln/>
        </p:spPr>
        <p:txBody>
          <a:bodyPr/>
          <a:lstStyle/>
          <a:p>
            <a:r>
              <a:rPr lang="en-US" b="1" dirty="0" smtClean="0"/>
              <a:t>Reasons</a:t>
            </a:r>
          </a:p>
          <a:p>
            <a:pPr lvl="1">
              <a:buFont typeface="Arial" pitchFamily="34" charset="0"/>
              <a:buChar char="•"/>
            </a:pPr>
            <a:r>
              <a:rPr lang="en-US" sz="2400" dirty="0" smtClean="0"/>
              <a:t>EE Lab Credits: 13     Comparative Institutions: 5.7</a:t>
            </a:r>
          </a:p>
          <a:p>
            <a:pPr lvl="1">
              <a:buFont typeface="Arial" pitchFamily="34" charset="0"/>
              <a:buChar char="•"/>
            </a:pPr>
            <a:r>
              <a:rPr lang="en-US" sz="2400" dirty="0" smtClean="0"/>
              <a:t>CE Lab Credits: 13     Comparative Institutions: 5.8</a:t>
            </a:r>
          </a:p>
          <a:p>
            <a:r>
              <a:rPr lang="en-US" b="1" dirty="0" smtClean="0"/>
              <a:t>Ideas</a:t>
            </a:r>
            <a:endParaRPr lang="en-US" b="1" dirty="0" smtClean="0">
              <a:sym typeface="Symbol" pitchFamily="18" charset="2"/>
            </a:endParaRPr>
          </a:p>
          <a:p>
            <a:pPr marL="640080" lvl="2"/>
            <a:r>
              <a:rPr lang="en-US" dirty="0" smtClean="0"/>
              <a:t>EGEE-280 Intro to Signal Process (3,3) → (3,0)</a:t>
            </a:r>
          </a:p>
          <a:p>
            <a:pPr marL="640080" lvl="2"/>
            <a:r>
              <a:rPr lang="en-US" dirty="0" smtClean="0"/>
              <a:t>EGEE-425 DSP (2,2) → (3,0)</a:t>
            </a:r>
          </a:p>
          <a:p>
            <a:pPr marL="640080" lvl="2"/>
            <a:r>
              <a:rPr lang="en-US" dirty="0" smtClean="0"/>
              <a:t>EGRS-461 Design of Control Systems (3,3) → (4,0)</a:t>
            </a:r>
            <a:endParaRPr lang="en-US" sz="3200" dirty="0" smtClean="0"/>
          </a:p>
          <a:p>
            <a:pPr marL="640080" lvl="2"/>
            <a:r>
              <a:rPr lang="en-US" dirty="0" smtClean="0"/>
              <a:t>EGNR-340 Adv Num Meth (0,2) → Drop from CE &amp; EE</a:t>
            </a:r>
          </a:p>
          <a:p>
            <a:pPr marL="640080" lvl="2"/>
            <a:r>
              <a:rPr lang="en-US" dirty="0" smtClean="0"/>
              <a:t>EGNR-346 </a:t>
            </a:r>
            <a:r>
              <a:rPr lang="en-US" dirty="0" err="1" smtClean="0"/>
              <a:t>Prob</a:t>
            </a:r>
            <a:r>
              <a:rPr lang="en-US" dirty="0" smtClean="0"/>
              <a:t> and Stats Lab (0,2) → Eliminate</a:t>
            </a:r>
          </a:p>
          <a:p>
            <a:pPr marL="640080" lvl="2">
              <a:buNone/>
            </a:pPr>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Updates</a:t>
            </a:r>
            <a:endParaRPr lang="en-US" dirty="0"/>
          </a:p>
        </p:txBody>
      </p:sp>
      <p:sp>
        <p:nvSpPr>
          <p:cNvPr id="3" name="Text Placeholder 2"/>
          <p:cNvSpPr>
            <a:spLocks noGrp="1"/>
          </p:cNvSpPr>
          <p:nvPr>
            <p:ph type="body" idx="1"/>
          </p:nvPr>
        </p:nvSpPr>
        <p:spPr>
          <a:xfrm>
            <a:off x="530352" y="3214688"/>
            <a:ext cx="7772400" cy="1509712"/>
          </a:xfrm>
        </p:spPr>
        <p:txBody>
          <a:bodyPr>
            <a:normAutofit/>
          </a:bodyPr>
          <a:lstStyle/>
          <a:p>
            <a:r>
              <a:rPr lang="en-US" sz="4000" b="1" dirty="0" smtClean="0">
                <a:latin typeface="+mj-lt"/>
              </a:rPr>
              <a:t>Mechanical Engineering</a:t>
            </a:r>
          </a:p>
          <a:p>
            <a:r>
              <a:rPr lang="en-US" sz="3200" b="1" dirty="0" smtClean="0"/>
              <a:t>Dr. Robert Hildebrand</a:t>
            </a:r>
            <a:endParaRPr lang="en-US" sz="3200" b="1" dirty="0"/>
          </a:p>
        </p:txBody>
      </p:sp>
      <p:pic>
        <p:nvPicPr>
          <p:cNvPr id="4" name="Picture 3" descr="Primary-logo-white-trans.png"/>
          <p:cNvPicPr>
            <a:picLocks noChangeAspect="1"/>
          </p:cNvPicPr>
          <p:nvPr/>
        </p:nvPicPr>
        <p:blipFill>
          <a:blip r:embed="rId2" cstate="print"/>
          <a:stretch>
            <a:fillRect/>
          </a:stretch>
        </p:blipFill>
        <p:spPr>
          <a:xfrm>
            <a:off x="457200" y="381000"/>
            <a:ext cx="3886200" cy="57807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idx="4294967295"/>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400" b="1"/>
              <a:t>Chair’s Report Fall 2011</a:t>
            </a:r>
          </a:p>
        </p:txBody>
      </p:sp>
      <p:sp>
        <p:nvSpPr>
          <p:cNvPr id="7170" name="Text Box 2"/>
          <p:cNvSpPr txBox="1">
            <a:spLocks noChangeArrowheads="1"/>
          </p:cNvSpPr>
          <p:nvPr/>
        </p:nvSpPr>
        <p:spPr bwMode="auto">
          <a:xfrm>
            <a:off x="457200" y="1600200"/>
            <a:ext cx="8229600" cy="5843588"/>
          </a:xfrm>
          <a:prstGeom prst="rect">
            <a:avLst/>
          </a:prstGeom>
          <a:noFill/>
          <a:ln w="9525">
            <a:noFill/>
            <a:round/>
            <a:headEnd/>
            <a:tailEnd/>
          </a:ln>
          <a:effectLst/>
        </p:spPr>
        <p:txBody>
          <a:bodyPr tIns="91440"/>
          <a:lstStyle/>
          <a:p>
            <a:pPr marL="342900" indent="-341313"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b="1" dirty="0" smtClean="0">
                <a:solidFill>
                  <a:srgbClr val="000000"/>
                </a:solidFill>
                <a:latin typeface="Calibri" charset="0"/>
              </a:rPr>
              <a:t>Background</a:t>
            </a:r>
            <a:endParaRPr lang="en-US" sz="3200" b="1" dirty="0">
              <a:solidFill>
                <a:srgbClr val="000000"/>
              </a:solidFill>
              <a:latin typeface="Calibri" charset="0"/>
            </a:endParaRPr>
          </a:p>
          <a:p>
            <a:pPr marL="342900" indent="-341313"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b="1" dirty="0">
                <a:solidFill>
                  <a:srgbClr val="000000"/>
                </a:solidFill>
                <a:latin typeface="Calibri" charset="0"/>
              </a:rPr>
              <a:t>Infotainment</a:t>
            </a:r>
            <a:r>
              <a:rPr lang="en-US" sz="3200" b="1" dirty="0" smtClean="0">
                <a:solidFill>
                  <a:srgbClr val="000000"/>
                </a:solidFill>
                <a:latin typeface="Calibri" charset="0"/>
              </a:rPr>
              <a:t>???</a:t>
            </a:r>
            <a:endParaRPr lang="en-US" sz="3200" b="1" dirty="0">
              <a:solidFill>
                <a:srgbClr val="000000"/>
              </a:solidFill>
              <a:latin typeface="Calibri" charset="0"/>
            </a:endParaRPr>
          </a:p>
          <a:p>
            <a:pPr marL="342900" indent="-341313"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b="1" dirty="0">
                <a:solidFill>
                  <a:srgbClr val="000000"/>
                </a:solidFill>
                <a:latin typeface="Calibri" charset="0"/>
              </a:rPr>
              <a:t>Automotive Industry Trends</a:t>
            </a:r>
          </a:p>
          <a:p>
            <a:pPr lvl="1" indent="-284163" hangingPunct="1">
              <a:lnSpc>
                <a:spcPct val="100000"/>
              </a:lnSpc>
              <a:spcBef>
                <a:spcPts val="563"/>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000000"/>
                </a:solidFill>
                <a:latin typeface="Calibri" charset="0"/>
              </a:rPr>
              <a:t>Door is starting to close…</a:t>
            </a:r>
          </a:p>
          <a:p>
            <a:pPr lvl="1" indent="-284163" hangingPunct="1">
              <a:lnSpc>
                <a:spcPct val="100000"/>
              </a:lnSpc>
              <a:spcBef>
                <a:spcPts val="563"/>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000000"/>
                </a:solidFill>
                <a:latin typeface="Calibri" charset="0"/>
              </a:rPr>
              <a:t>Best opportunities left with suppliers</a:t>
            </a:r>
          </a:p>
          <a:p>
            <a:pPr marL="342900" indent="-341313"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200" dirty="0">
              <a:solidFill>
                <a:srgbClr val="000000"/>
              </a:solidFill>
              <a:latin typeface="Calibri" charset="0"/>
            </a:endParaRPr>
          </a:p>
          <a:p>
            <a:pPr marL="342900" indent="-341313" hangingPunct="1">
              <a:lnSpc>
                <a:spcPct val="100000"/>
              </a:lnSpc>
              <a:spcBef>
                <a:spcPts val="638"/>
              </a:spcBef>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2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304800" y="685800"/>
            <a:ext cx="8686800" cy="5810822"/>
          </a:xfrm>
          <a:prstGeom prst="rect">
            <a:avLst/>
          </a:prstGeom>
          <a:noFill/>
          <a:ln w="9525">
            <a:noFill/>
            <a:miter lim="800000"/>
            <a:headEnd/>
            <a:tailEnd/>
          </a:ln>
        </p:spPr>
        <p:txBody>
          <a:bodyPr>
            <a:spAutoFit/>
          </a:bodyPr>
          <a:lstStyle/>
          <a:p>
            <a:pPr>
              <a:spcBef>
                <a:spcPct val="50000"/>
              </a:spcBef>
            </a:pPr>
            <a:r>
              <a:rPr lang="en-US" sz="3200" b="1" i="0" dirty="0">
                <a:solidFill>
                  <a:schemeClr val="accent2"/>
                </a:solidFill>
              </a:rPr>
              <a:t>What’s new in…</a:t>
            </a:r>
            <a:r>
              <a:rPr lang="en-US" sz="3200" b="1" dirty="0">
                <a:solidFill>
                  <a:schemeClr val="accent2"/>
                </a:solidFill>
              </a:rPr>
              <a:t> </a:t>
            </a:r>
            <a:r>
              <a:rPr lang="en-US" sz="3200" dirty="0">
                <a:solidFill>
                  <a:schemeClr val="accent2"/>
                </a:solidFill>
              </a:rPr>
              <a:t>						</a:t>
            </a:r>
            <a:endParaRPr lang="en-US" sz="3200" dirty="0" smtClean="0">
              <a:solidFill>
                <a:schemeClr val="accent2"/>
              </a:solidFill>
            </a:endParaRPr>
          </a:p>
          <a:p>
            <a:pPr>
              <a:spcBef>
                <a:spcPct val="50000"/>
              </a:spcBef>
            </a:pPr>
            <a:endParaRPr lang="en-US" sz="3200" i="0" dirty="0" smtClean="0">
              <a:solidFill>
                <a:schemeClr val="accent2"/>
              </a:solidFill>
              <a:cs typeface="Arial" charset="0"/>
            </a:endParaRPr>
          </a:p>
          <a:p>
            <a:pPr>
              <a:spcBef>
                <a:spcPct val="50000"/>
              </a:spcBef>
            </a:pPr>
            <a:endParaRPr lang="en-US" sz="3200" dirty="0" smtClean="0">
              <a:solidFill>
                <a:schemeClr val="accent2"/>
              </a:solidFill>
              <a:cs typeface="Arial" charset="0"/>
            </a:endParaRPr>
          </a:p>
          <a:p>
            <a:pPr>
              <a:spcBef>
                <a:spcPct val="50000"/>
              </a:spcBef>
            </a:pPr>
            <a:r>
              <a:rPr lang="en-US" sz="2800" i="0" dirty="0" smtClean="0">
                <a:cs typeface="Arial" charset="0"/>
              </a:rPr>
              <a:t>●  </a:t>
            </a:r>
            <a:r>
              <a:rPr lang="en-US" sz="2800" i="0" dirty="0" err="1">
                <a:cs typeface="Arial" charset="0"/>
              </a:rPr>
              <a:t>MfgET</a:t>
            </a:r>
            <a:r>
              <a:rPr lang="en-US" sz="2800" i="0" dirty="0">
                <a:cs typeface="Arial" charset="0"/>
              </a:rPr>
              <a:t> Reaccreditation </a:t>
            </a:r>
          </a:p>
          <a:p>
            <a:pPr>
              <a:lnSpc>
                <a:spcPct val="130000"/>
              </a:lnSpc>
              <a:spcBef>
                <a:spcPct val="50000"/>
              </a:spcBef>
            </a:pPr>
            <a:r>
              <a:rPr lang="en-US" sz="2800" i="0" dirty="0">
                <a:cs typeface="Arial" charset="0"/>
              </a:rPr>
              <a:t>●  ME Reaccreditation </a:t>
            </a:r>
          </a:p>
          <a:p>
            <a:pPr>
              <a:lnSpc>
                <a:spcPct val="130000"/>
              </a:lnSpc>
              <a:spcBef>
                <a:spcPct val="50000"/>
              </a:spcBef>
            </a:pPr>
            <a:r>
              <a:rPr lang="en-US" sz="2800" i="0" dirty="0">
                <a:cs typeface="Arial" charset="0"/>
              </a:rPr>
              <a:t>●  Faculty Turnover</a:t>
            </a:r>
          </a:p>
          <a:p>
            <a:pPr>
              <a:lnSpc>
                <a:spcPct val="130000"/>
              </a:lnSpc>
              <a:spcBef>
                <a:spcPct val="50000"/>
              </a:spcBef>
            </a:pPr>
            <a:r>
              <a:rPr lang="en-US" sz="2800" i="0" dirty="0">
                <a:cs typeface="Arial" charset="0"/>
              </a:rPr>
              <a:t>●  Curriculum Updates</a:t>
            </a:r>
          </a:p>
          <a:p>
            <a:pPr>
              <a:lnSpc>
                <a:spcPct val="130000"/>
              </a:lnSpc>
              <a:spcBef>
                <a:spcPct val="50000"/>
              </a:spcBef>
            </a:pPr>
            <a:r>
              <a:rPr lang="en-US" sz="2800" i="0" dirty="0">
                <a:cs typeface="Arial" charset="0"/>
              </a:rPr>
              <a:t>●  Hardware/Software Upgrades</a:t>
            </a:r>
          </a:p>
        </p:txBody>
      </p:sp>
      <p:sp>
        <p:nvSpPr>
          <p:cNvPr id="3" name="Title 2"/>
          <p:cNvSpPr>
            <a:spLocks noGrp="1"/>
          </p:cNvSpPr>
          <p:nvPr>
            <p:ph type="title"/>
          </p:nvPr>
        </p:nvSpPr>
        <p:spPr>
          <a:xfrm>
            <a:off x="381000" y="1447800"/>
            <a:ext cx="8305800" cy="1143000"/>
          </a:xfrm>
        </p:spPr>
        <p:txBody>
          <a:bodyPr>
            <a:normAutofit fontScale="90000"/>
          </a:bodyPr>
          <a:lstStyle/>
          <a:p>
            <a:r>
              <a:rPr lang="en-US" dirty="0" smtClean="0"/>
              <a:t>Mechanical Engineering and</a:t>
            </a:r>
            <a:br>
              <a:rPr lang="en-US" dirty="0" smtClean="0"/>
            </a:br>
            <a:r>
              <a:rPr lang="en-US" dirty="0" smtClean="0"/>
              <a:t>Manufacturing Engineering Tech?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5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uiExpand="1" build="p"/>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04800" y="983087"/>
            <a:ext cx="8686800" cy="5189113"/>
          </a:xfrm>
          <a:prstGeom prst="rect">
            <a:avLst/>
          </a:prstGeom>
          <a:noFill/>
          <a:ln w="9525">
            <a:noFill/>
            <a:miter lim="800000"/>
            <a:headEnd/>
            <a:tailEnd/>
          </a:ln>
        </p:spPr>
        <p:txBody>
          <a:bodyPr>
            <a:spAutoFit/>
          </a:bodyPr>
          <a:lstStyle/>
          <a:p>
            <a:pPr>
              <a:lnSpc>
                <a:spcPct val="130000"/>
              </a:lnSpc>
              <a:spcBef>
                <a:spcPct val="50000"/>
              </a:spcBef>
            </a:pPr>
            <a:r>
              <a:rPr lang="en-US" sz="2800" i="0" dirty="0">
                <a:solidFill>
                  <a:schemeClr val="tx2"/>
                </a:solidFill>
                <a:cs typeface="Arial" charset="0"/>
              </a:rPr>
              <a:t>● </a:t>
            </a:r>
            <a:r>
              <a:rPr lang="en-US" sz="2800" b="1" i="0" dirty="0" err="1">
                <a:solidFill>
                  <a:schemeClr val="tx2"/>
                </a:solidFill>
                <a:cs typeface="Arial" charset="0"/>
              </a:rPr>
              <a:t>MfgET</a:t>
            </a:r>
            <a:r>
              <a:rPr lang="en-US" sz="2800" b="1" i="0" dirty="0">
                <a:solidFill>
                  <a:schemeClr val="tx2"/>
                </a:solidFill>
                <a:cs typeface="Arial" charset="0"/>
              </a:rPr>
              <a:t> Reaccreditation Update</a:t>
            </a:r>
          </a:p>
          <a:p>
            <a:pPr>
              <a:spcBef>
                <a:spcPct val="40000"/>
              </a:spcBef>
            </a:pPr>
            <a:endParaRPr lang="en-US" sz="1000" i="0" dirty="0"/>
          </a:p>
          <a:p>
            <a:pPr>
              <a:spcBef>
                <a:spcPct val="40000"/>
              </a:spcBef>
            </a:pPr>
            <a:r>
              <a:rPr lang="en-US" i="0" dirty="0"/>
              <a:t>         </a:t>
            </a:r>
            <a:r>
              <a:rPr lang="en-US" sz="2400" b="1" i="0" dirty="0"/>
              <a:t>▫</a:t>
            </a:r>
            <a:r>
              <a:rPr lang="en-US" sz="2400" i="0" dirty="0"/>
              <a:t>  reaccredited as of this past summer	                    </a:t>
            </a:r>
          </a:p>
          <a:p>
            <a:pPr>
              <a:spcBef>
                <a:spcPct val="30000"/>
              </a:spcBef>
            </a:pPr>
            <a:endParaRPr lang="en-US" i="0" dirty="0"/>
          </a:p>
          <a:p>
            <a:pPr>
              <a:spcBef>
                <a:spcPct val="30000"/>
              </a:spcBef>
            </a:pPr>
            <a:r>
              <a:rPr lang="en-US" sz="2400" b="1" i="0" dirty="0"/>
              <a:t>       ▫</a:t>
            </a:r>
            <a:r>
              <a:rPr lang="en-US" sz="2400" i="0" dirty="0"/>
              <a:t>  6 years – no interim visits</a:t>
            </a:r>
          </a:p>
          <a:p>
            <a:pPr>
              <a:spcBef>
                <a:spcPct val="30000"/>
              </a:spcBef>
            </a:pPr>
            <a:endParaRPr lang="en-US" i="0" dirty="0"/>
          </a:p>
          <a:p>
            <a:r>
              <a:rPr lang="en-US" i="0" dirty="0"/>
              <a:t>         </a:t>
            </a:r>
            <a:r>
              <a:rPr lang="en-US" sz="2400" b="1" i="0" dirty="0"/>
              <a:t>▫</a:t>
            </a:r>
            <a:r>
              <a:rPr lang="en-US" sz="2400" i="0" dirty="0"/>
              <a:t>  Contested finding stricken! </a:t>
            </a:r>
          </a:p>
          <a:p>
            <a:pPr>
              <a:spcBef>
                <a:spcPct val="35000"/>
              </a:spcBef>
            </a:pPr>
            <a:r>
              <a:rPr lang="en-US" sz="2400" i="0" dirty="0"/>
              <a:t>	</a:t>
            </a:r>
            <a:r>
              <a:rPr lang="en-US" sz="2400" i="0" dirty="0" smtClean="0">
                <a:cs typeface="Arial" charset="0"/>
              </a:rPr>
              <a:t>○</a:t>
            </a:r>
            <a:r>
              <a:rPr lang="en-US" i="0" dirty="0" smtClean="0"/>
              <a:t>  </a:t>
            </a:r>
            <a:r>
              <a:rPr lang="en-US" sz="2400" i="0" dirty="0"/>
              <a:t>initial finding (a year ago): 					</a:t>
            </a:r>
            <a:r>
              <a:rPr lang="en-US" sz="2400" i="0" dirty="0" smtClean="0"/>
              <a:t>    weakness </a:t>
            </a:r>
            <a:r>
              <a:rPr lang="en-US" sz="2400" i="0" dirty="0"/>
              <a:t>in continuous </a:t>
            </a:r>
            <a:r>
              <a:rPr lang="en-US" sz="2400" i="0" dirty="0" err="1"/>
              <a:t>impv’t</a:t>
            </a:r>
            <a:r>
              <a:rPr lang="en-US" sz="2400" i="0" dirty="0"/>
              <a:t> process</a:t>
            </a:r>
          </a:p>
          <a:p>
            <a:pPr>
              <a:spcBef>
                <a:spcPct val="35000"/>
              </a:spcBef>
            </a:pPr>
            <a:r>
              <a:rPr lang="en-US" sz="2400" i="0" dirty="0"/>
              <a:t>	 </a:t>
            </a:r>
            <a:r>
              <a:rPr lang="en-US" sz="2400" i="0" dirty="0" smtClean="0">
                <a:cs typeface="Arial" charset="0"/>
              </a:rPr>
              <a:t>○</a:t>
            </a:r>
            <a:r>
              <a:rPr lang="en-US" i="0" dirty="0" smtClean="0"/>
              <a:t>  </a:t>
            </a:r>
            <a:r>
              <a:rPr lang="en-US" sz="2400" i="0" dirty="0"/>
              <a:t>we appealed, citing evidence that we had an 			    assessment process that “closed the loop”</a:t>
            </a:r>
          </a:p>
          <a:p>
            <a:pPr>
              <a:spcBef>
                <a:spcPct val="35000"/>
              </a:spcBef>
            </a:pPr>
            <a:r>
              <a:rPr lang="en-US" sz="2400" i="0" dirty="0"/>
              <a:t>	 </a:t>
            </a:r>
            <a:r>
              <a:rPr lang="en-US" sz="2400" i="0" dirty="0" smtClean="0">
                <a:cs typeface="Arial" charset="0"/>
              </a:rPr>
              <a:t>○</a:t>
            </a:r>
            <a:r>
              <a:rPr lang="en-US" i="0" dirty="0" smtClean="0"/>
              <a:t>  </a:t>
            </a:r>
            <a:r>
              <a:rPr lang="en-US" sz="2400" i="0" dirty="0"/>
              <a:t>ABET board agreed – struck the finding </a:t>
            </a:r>
            <a:r>
              <a:rPr lang="en-US" sz="2400" i="0" dirty="0" smtClean="0"/>
              <a:t>completely</a:t>
            </a:r>
            <a:endParaRPr lang="en-US" sz="2400" i="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4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24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457200" y="1219200"/>
            <a:ext cx="8686800" cy="3033713"/>
          </a:xfrm>
          <a:prstGeom prst="rect">
            <a:avLst/>
          </a:prstGeom>
          <a:noFill/>
          <a:ln w="9525">
            <a:noFill/>
            <a:miter lim="800000"/>
            <a:headEnd/>
            <a:tailEnd/>
          </a:ln>
        </p:spPr>
        <p:txBody>
          <a:bodyPr>
            <a:spAutoFit/>
          </a:bodyPr>
          <a:lstStyle/>
          <a:p>
            <a:pPr>
              <a:lnSpc>
                <a:spcPct val="130000"/>
              </a:lnSpc>
              <a:spcBef>
                <a:spcPct val="50000"/>
              </a:spcBef>
            </a:pPr>
            <a:r>
              <a:rPr lang="en-US" sz="2800" b="1" i="0" dirty="0">
                <a:solidFill>
                  <a:schemeClr val="tx2"/>
                </a:solidFill>
                <a:cs typeface="Arial" charset="0"/>
              </a:rPr>
              <a:t>● ME Reaccreditation</a:t>
            </a:r>
          </a:p>
          <a:p>
            <a:pPr>
              <a:spcBef>
                <a:spcPct val="30000"/>
              </a:spcBef>
            </a:pPr>
            <a:endParaRPr lang="en-US" i="0" dirty="0"/>
          </a:p>
          <a:p>
            <a:pPr>
              <a:spcBef>
                <a:spcPct val="30000"/>
              </a:spcBef>
            </a:pPr>
            <a:r>
              <a:rPr lang="en-US" i="0" dirty="0"/>
              <a:t>         </a:t>
            </a:r>
            <a:r>
              <a:rPr lang="en-US" sz="2400" b="1" i="0" dirty="0"/>
              <a:t>▫</a:t>
            </a:r>
            <a:r>
              <a:rPr lang="en-US" sz="2400" i="0" dirty="0"/>
              <a:t>  upcoming visit by EAC of ABET next fall	                    </a:t>
            </a:r>
          </a:p>
          <a:p>
            <a:pPr>
              <a:spcBef>
                <a:spcPct val="30000"/>
              </a:spcBef>
            </a:pPr>
            <a:endParaRPr lang="en-US" i="0" dirty="0"/>
          </a:p>
          <a:p>
            <a:pPr>
              <a:spcBef>
                <a:spcPct val="30000"/>
              </a:spcBef>
            </a:pPr>
            <a:r>
              <a:rPr lang="en-US" sz="2400" b="1" i="0" dirty="0"/>
              <a:t>       ▫</a:t>
            </a:r>
            <a:r>
              <a:rPr lang="en-US" sz="2400" i="0" dirty="0"/>
              <a:t>  currently collecting evidence</a:t>
            </a:r>
          </a:p>
          <a:p>
            <a:pPr>
              <a:spcBef>
                <a:spcPct val="30000"/>
              </a:spcBef>
            </a:pPr>
            <a:endParaRPr lang="en-US" i="0" dirty="0"/>
          </a:p>
          <a:p>
            <a:r>
              <a:rPr lang="en-US" i="0" dirty="0"/>
              <a:t>         </a:t>
            </a:r>
            <a:r>
              <a:rPr lang="en-US" sz="2400" b="1" i="0" dirty="0"/>
              <a:t>▫</a:t>
            </a:r>
            <a:r>
              <a:rPr lang="en-US" sz="2400" i="0" dirty="0"/>
              <a:t>  will ask for some IAB to meet with the examiners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457200" y="949325"/>
            <a:ext cx="8686800" cy="5222875"/>
          </a:xfrm>
          <a:prstGeom prst="rect">
            <a:avLst/>
          </a:prstGeom>
          <a:noFill/>
          <a:ln w="9525">
            <a:noFill/>
            <a:miter lim="800000"/>
            <a:headEnd/>
            <a:tailEnd/>
          </a:ln>
        </p:spPr>
        <p:txBody>
          <a:bodyPr>
            <a:spAutoFit/>
          </a:bodyPr>
          <a:lstStyle/>
          <a:p>
            <a:pPr>
              <a:lnSpc>
                <a:spcPct val="130000"/>
              </a:lnSpc>
              <a:spcBef>
                <a:spcPct val="50000"/>
              </a:spcBef>
            </a:pPr>
            <a:r>
              <a:rPr lang="en-US" sz="2800" b="1" i="0" dirty="0">
                <a:solidFill>
                  <a:schemeClr val="tx2"/>
                </a:solidFill>
                <a:cs typeface="Arial" charset="0"/>
              </a:rPr>
              <a:t>● Faculty Turnover</a:t>
            </a:r>
          </a:p>
          <a:p>
            <a:pPr>
              <a:spcBef>
                <a:spcPct val="30000"/>
              </a:spcBef>
            </a:pPr>
            <a:endParaRPr lang="en-US" i="0" dirty="0"/>
          </a:p>
          <a:p>
            <a:pPr>
              <a:spcBef>
                <a:spcPct val="30000"/>
              </a:spcBef>
            </a:pPr>
            <a:r>
              <a:rPr lang="en-US" i="0" dirty="0"/>
              <a:t>         </a:t>
            </a:r>
            <a:r>
              <a:rPr lang="en-US" sz="2400" b="1" i="0" dirty="0"/>
              <a:t>▫</a:t>
            </a:r>
            <a:r>
              <a:rPr lang="en-US" sz="2400" i="0" dirty="0"/>
              <a:t>  Dr</a:t>
            </a:r>
            <a:r>
              <a:rPr lang="en-US" sz="2400" i="0" dirty="0" smtClean="0"/>
              <a:t>. </a:t>
            </a:r>
            <a:r>
              <a:rPr lang="en-US" sz="2400" i="0" dirty="0" err="1" smtClean="0"/>
              <a:t>Sai</a:t>
            </a:r>
            <a:r>
              <a:rPr lang="en-US" sz="2400" i="0" dirty="0" smtClean="0"/>
              <a:t> </a:t>
            </a:r>
            <a:r>
              <a:rPr lang="en-US" sz="2400" i="0" dirty="0" err="1"/>
              <a:t>Nudurupati</a:t>
            </a:r>
            <a:r>
              <a:rPr lang="en-US" sz="2400" i="0" dirty="0"/>
              <a:t> left for Temple in August	                    </a:t>
            </a:r>
          </a:p>
          <a:p>
            <a:pPr>
              <a:spcBef>
                <a:spcPct val="30000"/>
              </a:spcBef>
            </a:pPr>
            <a:endParaRPr lang="en-US" i="0" dirty="0"/>
          </a:p>
          <a:p>
            <a:pPr>
              <a:spcBef>
                <a:spcPct val="30000"/>
              </a:spcBef>
            </a:pPr>
            <a:r>
              <a:rPr lang="en-US" sz="2400" b="1" i="0" dirty="0"/>
              <a:t>       ▫</a:t>
            </a:r>
            <a:r>
              <a:rPr lang="en-US" sz="2400" i="0" dirty="0"/>
              <a:t>  Search conducted this Fall</a:t>
            </a:r>
          </a:p>
          <a:p>
            <a:pPr>
              <a:spcBef>
                <a:spcPct val="30000"/>
              </a:spcBef>
            </a:pPr>
            <a:endParaRPr lang="en-US" sz="1000" i="0" dirty="0"/>
          </a:p>
          <a:p>
            <a:r>
              <a:rPr lang="en-US" sz="2000" i="0" dirty="0"/>
              <a:t>	 </a:t>
            </a:r>
            <a:r>
              <a:rPr lang="en-US" sz="2000" i="0" dirty="0">
                <a:cs typeface="Arial" charset="0"/>
              </a:rPr>
              <a:t>○  about 30 applicants</a:t>
            </a:r>
          </a:p>
          <a:p>
            <a:r>
              <a:rPr lang="en-US" i="0" dirty="0">
                <a:cs typeface="Arial" charset="0"/>
              </a:rPr>
              <a:t>		</a:t>
            </a:r>
            <a:r>
              <a:rPr lang="en-US" i="0" dirty="0">
                <a:cs typeface="Arial" charset="0"/>
                <a:sym typeface="Symbol" pitchFamily="18" charset="2"/>
              </a:rPr>
              <a:t> smaller than previous searches, but…</a:t>
            </a:r>
          </a:p>
          <a:p>
            <a:r>
              <a:rPr lang="en-US" i="0" dirty="0">
                <a:cs typeface="Arial" charset="0"/>
              </a:rPr>
              <a:t>		</a:t>
            </a:r>
            <a:r>
              <a:rPr lang="en-US" i="0" dirty="0">
                <a:cs typeface="Arial" charset="0"/>
                <a:sym typeface="Symbol" pitchFamily="18" charset="2"/>
              </a:rPr>
              <a:t> seemingly just as many </a:t>
            </a:r>
            <a:r>
              <a:rPr lang="en-US" dirty="0">
                <a:cs typeface="Arial" charset="0"/>
                <a:sym typeface="Symbol" pitchFamily="18" charset="2"/>
              </a:rPr>
              <a:t>good </a:t>
            </a:r>
            <a:r>
              <a:rPr lang="en-US" i="0" dirty="0">
                <a:cs typeface="Arial" charset="0"/>
                <a:sym typeface="Symbol" pitchFamily="18" charset="2"/>
              </a:rPr>
              <a:t>applicants</a:t>
            </a:r>
            <a:r>
              <a:rPr lang="en-US" sz="2000" i="0" dirty="0">
                <a:cs typeface="Arial" charset="0"/>
              </a:rPr>
              <a:t>	</a:t>
            </a:r>
          </a:p>
          <a:p>
            <a:pPr>
              <a:spcBef>
                <a:spcPct val="25000"/>
              </a:spcBef>
            </a:pPr>
            <a:endParaRPr lang="en-US" sz="1000" i="0" dirty="0">
              <a:cs typeface="Arial" charset="0"/>
            </a:endParaRPr>
          </a:p>
          <a:p>
            <a:pPr>
              <a:spcBef>
                <a:spcPct val="25000"/>
              </a:spcBef>
            </a:pPr>
            <a:r>
              <a:rPr lang="en-US" sz="2000" i="0" dirty="0"/>
              <a:t>	 </a:t>
            </a:r>
            <a:r>
              <a:rPr lang="en-US" sz="2000" i="0" dirty="0">
                <a:cs typeface="Arial" charset="0"/>
              </a:rPr>
              <a:t>○  3 on-campus interviews completed Monday</a:t>
            </a:r>
          </a:p>
          <a:p>
            <a:pPr>
              <a:spcBef>
                <a:spcPct val="25000"/>
              </a:spcBef>
            </a:pPr>
            <a:endParaRPr lang="en-US" sz="1000" i="0" dirty="0">
              <a:cs typeface="Arial" charset="0"/>
            </a:endParaRPr>
          </a:p>
          <a:p>
            <a:pPr>
              <a:spcBef>
                <a:spcPct val="25000"/>
              </a:spcBef>
            </a:pPr>
            <a:r>
              <a:rPr lang="en-US" sz="2000" i="0" dirty="0"/>
              <a:t>	 </a:t>
            </a:r>
            <a:r>
              <a:rPr lang="en-US" sz="2000" i="0" dirty="0">
                <a:cs typeface="Arial" charset="0"/>
              </a:rPr>
              <a:t>○  settled on a top-pick and a back-up					</a:t>
            </a:r>
            <a:r>
              <a:rPr lang="en-US" sz="2000" dirty="0" smtClean="0">
                <a:cs typeface="Arial" charset="0"/>
              </a:rPr>
              <a:t>      </a:t>
            </a:r>
            <a:r>
              <a:rPr lang="en-US" sz="2000" i="0" dirty="0" smtClean="0">
                <a:cs typeface="Arial" charset="0"/>
              </a:rPr>
              <a:t>– </a:t>
            </a:r>
            <a:r>
              <a:rPr lang="en-US" sz="2000" i="0" dirty="0">
                <a:cs typeface="Arial" charset="0"/>
              </a:rPr>
              <a:t>an offer is about to be made</a:t>
            </a:r>
          </a:p>
          <a:p>
            <a:pPr>
              <a:spcBef>
                <a:spcPct val="25000"/>
              </a:spcBef>
            </a:pPr>
            <a:r>
              <a:rPr lang="en-US" sz="2000" i="0" dirty="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7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78">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78">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78">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7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28600" y="830262"/>
            <a:ext cx="8915400" cy="5494338"/>
          </a:xfrm>
          <a:prstGeom prst="rect">
            <a:avLst/>
          </a:prstGeom>
          <a:noFill/>
          <a:ln w="9525">
            <a:noFill/>
            <a:miter lim="800000"/>
            <a:headEnd/>
            <a:tailEnd/>
          </a:ln>
        </p:spPr>
        <p:txBody>
          <a:bodyPr>
            <a:spAutoFit/>
          </a:bodyPr>
          <a:lstStyle/>
          <a:p>
            <a:pPr>
              <a:lnSpc>
                <a:spcPct val="130000"/>
              </a:lnSpc>
              <a:spcBef>
                <a:spcPct val="10000"/>
              </a:spcBef>
            </a:pPr>
            <a:r>
              <a:rPr lang="en-US" sz="2800" b="1" i="0" dirty="0">
                <a:solidFill>
                  <a:schemeClr val="tx2"/>
                </a:solidFill>
              </a:rPr>
              <a:t>● Curriculum Updates</a:t>
            </a:r>
          </a:p>
          <a:p>
            <a:pPr>
              <a:lnSpc>
                <a:spcPct val="130000"/>
              </a:lnSpc>
              <a:spcBef>
                <a:spcPct val="10000"/>
              </a:spcBef>
            </a:pPr>
            <a:endParaRPr lang="en-US" sz="1000" i="0" dirty="0">
              <a:cs typeface="Arial" charset="0"/>
            </a:endParaRPr>
          </a:p>
          <a:p>
            <a:r>
              <a:rPr lang="en-US" i="0" dirty="0"/>
              <a:t>          </a:t>
            </a:r>
            <a:r>
              <a:rPr lang="en-US" sz="2400" b="1" i="0" dirty="0"/>
              <a:t>▫</a:t>
            </a:r>
            <a:r>
              <a:rPr lang="en-US" sz="2400" i="0" dirty="0"/>
              <a:t>  </a:t>
            </a:r>
            <a:r>
              <a:rPr lang="en-US" sz="2400" b="1" i="0" dirty="0">
                <a:solidFill>
                  <a:schemeClr val="tx2"/>
                </a:solidFill>
              </a:rPr>
              <a:t>New alternations for electives</a:t>
            </a:r>
            <a:r>
              <a:rPr lang="en-US" sz="2400" i="0" dirty="0">
                <a:solidFill>
                  <a:schemeClr val="tx2"/>
                </a:solidFill>
              </a:rPr>
              <a:t>:</a:t>
            </a:r>
          </a:p>
          <a:p>
            <a:endParaRPr lang="en-US" sz="1000" i="0" dirty="0"/>
          </a:p>
          <a:p>
            <a:pPr>
              <a:spcBef>
                <a:spcPct val="25000"/>
              </a:spcBef>
            </a:pPr>
            <a:r>
              <a:rPr lang="en-US" sz="2000" i="0" dirty="0"/>
              <a:t>	 </a:t>
            </a:r>
            <a:r>
              <a:rPr lang="en-US" sz="2000" i="0" dirty="0">
                <a:cs typeface="Arial" charset="0"/>
              </a:rPr>
              <a:t>○ EGNR310 Advanced Quality Engineering 					    </a:t>
            </a:r>
            <a:r>
              <a:rPr lang="en-US" sz="2000" dirty="0">
                <a:cs typeface="Arial" charset="0"/>
              </a:rPr>
              <a:t>to alternate Falls with…</a:t>
            </a:r>
            <a:r>
              <a:rPr lang="en-US" sz="2000" i="0" dirty="0">
                <a:cs typeface="Arial" charset="0"/>
              </a:rPr>
              <a:t>				    	  	                    EGME310 Vehicle Development and Testing</a:t>
            </a:r>
          </a:p>
          <a:p>
            <a:pPr>
              <a:spcBef>
                <a:spcPct val="25000"/>
              </a:spcBef>
            </a:pPr>
            <a:endParaRPr lang="en-US" sz="1000" i="0" dirty="0">
              <a:cs typeface="Arial" charset="0"/>
            </a:endParaRPr>
          </a:p>
          <a:p>
            <a:pPr>
              <a:spcBef>
                <a:spcPct val="25000"/>
              </a:spcBef>
            </a:pPr>
            <a:r>
              <a:rPr lang="en-US" sz="2000" i="0" dirty="0"/>
              <a:t>	 </a:t>
            </a:r>
            <a:r>
              <a:rPr lang="en-US" sz="2000" i="0" dirty="0">
                <a:cs typeface="Arial" charset="0"/>
              </a:rPr>
              <a:t>○ EGME425 Vibrations &amp; Noise Ctrl						    </a:t>
            </a:r>
            <a:r>
              <a:rPr lang="en-US" sz="2000" dirty="0">
                <a:cs typeface="Arial" charset="0"/>
              </a:rPr>
              <a:t>to alternate Springs with…</a:t>
            </a:r>
            <a:r>
              <a:rPr lang="en-US" sz="2000" i="0" dirty="0">
                <a:cs typeface="Arial" charset="0"/>
              </a:rPr>
              <a:t>				    			       EGME415 Vehicle Dynamics</a:t>
            </a:r>
            <a:r>
              <a:rPr lang="en-US" sz="2200" i="0" dirty="0">
                <a:cs typeface="Arial" charset="0"/>
              </a:rPr>
              <a:t> 	</a:t>
            </a:r>
          </a:p>
          <a:p>
            <a:r>
              <a:rPr lang="en-US" sz="1000" i="0" dirty="0"/>
              <a:t> </a:t>
            </a:r>
            <a:endParaRPr lang="en-US" sz="2200" i="0" dirty="0">
              <a:cs typeface="Arial" charset="0"/>
            </a:endParaRPr>
          </a:p>
          <a:p>
            <a:pPr>
              <a:spcBef>
                <a:spcPct val="25000"/>
              </a:spcBef>
            </a:pPr>
            <a:r>
              <a:rPr lang="en-US" i="0" dirty="0"/>
              <a:t>            </a:t>
            </a:r>
            <a:r>
              <a:rPr lang="en-US" sz="2400" b="1" i="0" dirty="0"/>
              <a:t>▫</a:t>
            </a:r>
            <a:r>
              <a:rPr lang="en-US" sz="2400" i="0" dirty="0"/>
              <a:t>  Alternation allows variety w/economical class sizes		      – w/good advising, shouldn’t delay student completion</a:t>
            </a:r>
          </a:p>
          <a:p>
            <a:pPr>
              <a:spcBef>
                <a:spcPct val="25000"/>
              </a:spcBef>
            </a:pPr>
            <a:endParaRPr lang="en-US" sz="600" i="0" dirty="0"/>
          </a:p>
          <a:p>
            <a:pPr>
              <a:spcBef>
                <a:spcPct val="25000"/>
              </a:spcBef>
            </a:pPr>
            <a:r>
              <a:rPr lang="en-US" i="0" dirty="0"/>
              <a:t>            </a:t>
            </a:r>
            <a:r>
              <a:rPr lang="en-US" sz="2400" b="1" i="0" dirty="0"/>
              <a:t>▫</a:t>
            </a:r>
            <a:r>
              <a:rPr lang="en-US" sz="2400" i="0" dirty="0"/>
              <a:t>  Competing institutions:  usu. wide range of  </a:t>
            </a:r>
          </a:p>
          <a:p>
            <a:r>
              <a:rPr lang="en-US" sz="2400" i="0" dirty="0"/>
              <a:t>             			        tech electives offered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614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6146">
                                            <p:txEl>
                                              <p:pRg st="10" end="10"/>
                                            </p:txEl>
                                          </p:spTgt>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614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uiExpand="1" build="p"/>
      <p:bldP spid="6146" grpId="1" uiExpand="1" build="allAtOnce"/>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457200" y="295358"/>
            <a:ext cx="8686800" cy="6334042"/>
          </a:xfrm>
          <a:prstGeom prst="rect">
            <a:avLst/>
          </a:prstGeom>
          <a:noFill/>
          <a:ln w="9525">
            <a:noFill/>
            <a:miter lim="800000"/>
            <a:headEnd/>
            <a:tailEnd/>
          </a:ln>
        </p:spPr>
        <p:txBody>
          <a:bodyPr>
            <a:spAutoFit/>
          </a:bodyPr>
          <a:lstStyle/>
          <a:p>
            <a:pPr>
              <a:lnSpc>
                <a:spcPct val="130000"/>
              </a:lnSpc>
              <a:spcBef>
                <a:spcPct val="10000"/>
              </a:spcBef>
            </a:pPr>
            <a:endParaRPr lang="en-US" sz="2200" i="0" dirty="0">
              <a:cs typeface="Arial" charset="0"/>
            </a:endParaRPr>
          </a:p>
          <a:p>
            <a:endParaRPr lang="en-US" i="0" dirty="0"/>
          </a:p>
          <a:p>
            <a:r>
              <a:rPr lang="en-US" i="0" dirty="0"/>
              <a:t>          </a:t>
            </a:r>
            <a:r>
              <a:rPr lang="en-US" sz="2400" b="1" i="0" dirty="0"/>
              <a:t>▫</a:t>
            </a:r>
            <a:r>
              <a:rPr lang="en-US" sz="2400" i="0" dirty="0"/>
              <a:t>  </a:t>
            </a:r>
            <a:r>
              <a:rPr lang="en-US" sz="2400" b="1" i="0" dirty="0">
                <a:solidFill>
                  <a:schemeClr val="tx2"/>
                </a:solidFill>
              </a:rPr>
              <a:t>EGME350 Mechanical Design Updated</a:t>
            </a:r>
          </a:p>
          <a:p>
            <a:pPr>
              <a:spcBef>
                <a:spcPct val="25000"/>
              </a:spcBef>
            </a:pPr>
            <a:r>
              <a:rPr lang="en-US" sz="2400" i="0" dirty="0"/>
              <a:t>	 </a:t>
            </a:r>
            <a:r>
              <a:rPr lang="en-US" sz="2200" i="0" dirty="0">
                <a:cs typeface="Arial" charset="0"/>
              </a:rPr>
              <a:t>○  (earlier content on stress &amp; deflection analysis retained)</a:t>
            </a:r>
          </a:p>
          <a:p>
            <a:pPr>
              <a:spcBef>
                <a:spcPct val="25000"/>
              </a:spcBef>
            </a:pPr>
            <a:r>
              <a:rPr lang="en-US" sz="2400" i="0" dirty="0"/>
              <a:t>	 </a:t>
            </a:r>
            <a:r>
              <a:rPr lang="en-US" sz="2200" i="0" dirty="0">
                <a:cs typeface="Arial" charset="0"/>
              </a:rPr>
              <a:t>○  (earlier content on static failure &amp; fatigue reduced)</a:t>
            </a:r>
          </a:p>
          <a:p>
            <a:pPr>
              <a:spcBef>
                <a:spcPct val="25000"/>
              </a:spcBef>
            </a:pPr>
            <a:r>
              <a:rPr lang="en-US" sz="2200" i="0" dirty="0"/>
              <a:t>	 </a:t>
            </a:r>
            <a:r>
              <a:rPr lang="en-US" sz="2200" i="0" dirty="0">
                <a:cs typeface="Arial" charset="0"/>
              </a:rPr>
              <a:t>○  new content </a:t>
            </a:r>
          </a:p>
          <a:p>
            <a:pPr>
              <a:spcBef>
                <a:spcPct val="25000"/>
              </a:spcBef>
            </a:pPr>
            <a:r>
              <a:rPr lang="en-US" sz="2200" i="0" dirty="0">
                <a:cs typeface="Arial" charset="0"/>
              </a:rPr>
              <a:t>		</a:t>
            </a:r>
            <a:r>
              <a:rPr lang="en-US" sz="2200" i="0" dirty="0">
                <a:cs typeface="Arial" charset="0"/>
                <a:sym typeface="Symbol" pitchFamily="18" charset="2"/>
              </a:rPr>
              <a:t>  shaft design</a:t>
            </a:r>
            <a:r>
              <a:rPr lang="en-US" sz="2200" i="0" dirty="0">
                <a:cs typeface="Arial" charset="0"/>
              </a:rPr>
              <a:t>		</a:t>
            </a:r>
          </a:p>
          <a:p>
            <a:pPr>
              <a:spcBef>
                <a:spcPct val="25000"/>
              </a:spcBef>
            </a:pPr>
            <a:r>
              <a:rPr lang="en-US" sz="2200" i="0" dirty="0">
                <a:cs typeface="Arial" charset="0"/>
              </a:rPr>
              <a:t>		</a:t>
            </a:r>
            <a:r>
              <a:rPr lang="en-US" sz="2200" i="0" dirty="0">
                <a:cs typeface="Arial" charset="0"/>
                <a:sym typeface="Symbol" pitchFamily="18" charset="2"/>
              </a:rPr>
              <a:t>  press &amp; shrink fits</a:t>
            </a:r>
            <a:r>
              <a:rPr lang="en-US" sz="2200" i="0" dirty="0">
                <a:cs typeface="Arial" charset="0"/>
              </a:rPr>
              <a:t>	</a:t>
            </a:r>
          </a:p>
          <a:p>
            <a:pPr>
              <a:spcBef>
                <a:spcPct val="25000"/>
              </a:spcBef>
            </a:pPr>
            <a:r>
              <a:rPr lang="en-US" sz="2200" i="0" dirty="0">
                <a:cs typeface="Arial" charset="0"/>
              </a:rPr>
              <a:t>		</a:t>
            </a:r>
            <a:r>
              <a:rPr lang="en-US" sz="2200" i="0" dirty="0">
                <a:cs typeface="Arial" charset="0"/>
                <a:sym typeface="Symbol" pitchFamily="18" charset="2"/>
              </a:rPr>
              <a:t>  roller/ball bearing selection</a:t>
            </a:r>
          </a:p>
          <a:p>
            <a:pPr>
              <a:spcBef>
                <a:spcPct val="25000"/>
              </a:spcBef>
            </a:pPr>
            <a:r>
              <a:rPr lang="en-US" sz="2200" i="0" dirty="0">
                <a:cs typeface="Arial" charset="0"/>
              </a:rPr>
              <a:t>		</a:t>
            </a:r>
            <a:r>
              <a:rPr lang="en-US" sz="2200" i="0" dirty="0">
                <a:cs typeface="Arial" charset="0"/>
                <a:sym typeface="Symbol" pitchFamily="18" charset="2"/>
              </a:rPr>
              <a:t>  journal bearing </a:t>
            </a:r>
            <a:r>
              <a:rPr lang="en-US" sz="2200" i="0" dirty="0" err="1">
                <a:cs typeface="Arial" charset="0"/>
                <a:sym typeface="Symbol" pitchFamily="18" charset="2"/>
              </a:rPr>
              <a:t>tolerancing</a:t>
            </a:r>
            <a:endParaRPr lang="en-US" sz="2200" i="0" dirty="0">
              <a:cs typeface="Arial" charset="0"/>
              <a:sym typeface="Symbol" pitchFamily="18" charset="2"/>
            </a:endParaRPr>
          </a:p>
          <a:p>
            <a:pPr>
              <a:spcBef>
                <a:spcPct val="25000"/>
              </a:spcBef>
            </a:pPr>
            <a:r>
              <a:rPr lang="en-US" sz="2200" i="0" dirty="0">
                <a:cs typeface="Arial" charset="0"/>
              </a:rPr>
              <a:t>		</a:t>
            </a:r>
            <a:r>
              <a:rPr lang="en-US" sz="2200" i="0" dirty="0">
                <a:cs typeface="Arial" charset="0"/>
                <a:sym typeface="Symbol" pitchFamily="18" charset="2"/>
              </a:rPr>
              <a:t>  spur gear backlash, loads &amp; torques</a:t>
            </a:r>
            <a:r>
              <a:rPr lang="en-US" sz="2200" i="0" dirty="0"/>
              <a:t>	 </a:t>
            </a:r>
            <a:r>
              <a:rPr lang="en-US" sz="2200" i="0" dirty="0">
                <a:cs typeface="Arial" charset="0"/>
              </a:rPr>
              <a:t>	</a:t>
            </a:r>
          </a:p>
          <a:p>
            <a:pPr>
              <a:spcBef>
                <a:spcPct val="25000"/>
              </a:spcBef>
            </a:pPr>
            <a:r>
              <a:rPr lang="en-US" sz="2200" i="0" dirty="0">
                <a:cs typeface="Arial" charset="0"/>
              </a:rPr>
              <a:t>		</a:t>
            </a:r>
            <a:r>
              <a:rPr lang="en-US" sz="2200" i="0" dirty="0">
                <a:cs typeface="Arial" charset="0"/>
                <a:sym typeface="Symbol" pitchFamily="18" charset="2"/>
              </a:rPr>
              <a:t>  worm gear efficiency</a:t>
            </a:r>
            <a:r>
              <a:rPr lang="en-US" sz="2200" i="0" dirty="0"/>
              <a:t>	 </a:t>
            </a:r>
            <a:r>
              <a:rPr lang="en-US" sz="2200" i="0" dirty="0">
                <a:cs typeface="Arial" charset="0"/>
              </a:rPr>
              <a:t>	</a:t>
            </a:r>
          </a:p>
          <a:p>
            <a:pPr>
              <a:spcBef>
                <a:spcPct val="25000"/>
              </a:spcBef>
            </a:pPr>
            <a:r>
              <a:rPr lang="en-US" sz="2200" i="0" dirty="0">
                <a:cs typeface="Arial" charset="0"/>
              </a:rPr>
              <a:t>		</a:t>
            </a:r>
            <a:r>
              <a:rPr lang="en-US" sz="2200" i="0" dirty="0">
                <a:cs typeface="Arial" charset="0"/>
                <a:sym typeface="Symbol" pitchFamily="18" charset="2"/>
              </a:rPr>
              <a:t>  may have time for belt &amp; chain drive design</a:t>
            </a:r>
            <a:r>
              <a:rPr lang="en-US" sz="2200" i="0" dirty="0"/>
              <a:t>	</a:t>
            </a:r>
          </a:p>
          <a:p>
            <a:pPr>
              <a:spcBef>
                <a:spcPct val="25000"/>
              </a:spcBef>
            </a:pPr>
            <a:r>
              <a:rPr lang="en-US" sz="2200" i="0" dirty="0">
                <a:cs typeface="Arial" charset="0"/>
              </a:rPr>
              <a:t>		</a:t>
            </a:r>
            <a:r>
              <a:rPr lang="en-US" sz="2200" i="0" dirty="0">
                <a:cs typeface="Arial" charset="0"/>
                <a:sym typeface="Symbol" pitchFamily="18" charset="2"/>
              </a:rPr>
              <a:t>  </a:t>
            </a:r>
            <a:r>
              <a:rPr lang="en-US" sz="2200" u="sng" dirty="0">
                <a:cs typeface="Arial" charset="0"/>
                <a:sym typeface="Symbol" pitchFamily="18" charset="2"/>
              </a:rPr>
              <a:t>not</a:t>
            </a:r>
            <a:r>
              <a:rPr lang="en-US" sz="2200" dirty="0">
                <a:cs typeface="Arial" charset="0"/>
                <a:sym typeface="Symbol" pitchFamily="18" charset="2"/>
              </a:rPr>
              <a:t> </a:t>
            </a:r>
            <a:r>
              <a:rPr lang="en-US" sz="2200" i="0" dirty="0">
                <a:cs typeface="Arial" charset="0"/>
                <a:sym typeface="Symbol" pitchFamily="18" charset="2"/>
              </a:rPr>
              <a:t>likely</a:t>
            </a:r>
            <a:r>
              <a:rPr lang="en-US" sz="2200" i="0" dirty="0"/>
              <a:t> to have time for fasteners, welded joints</a:t>
            </a:r>
          </a:p>
          <a:p>
            <a:pPr>
              <a:spcBef>
                <a:spcPct val="25000"/>
              </a:spcBef>
            </a:pPr>
            <a:endParaRPr lang="en-US" sz="2200" i="0" dirty="0"/>
          </a:p>
        </p:txBody>
      </p:sp>
      <p:sp>
        <p:nvSpPr>
          <p:cNvPr id="7171" name="AutoShape 3"/>
          <p:cNvSpPr>
            <a:spLocks/>
          </p:cNvSpPr>
          <p:nvPr/>
        </p:nvSpPr>
        <p:spPr bwMode="auto">
          <a:xfrm>
            <a:off x="7162800" y="2962358"/>
            <a:ext cx="304800" cy="2743200"/>
          </a:xfrm>
          <a:prstGeom prst="rightBrace">
            <a:avLst>
              <a:gd name="adj1" fmla="val 75000"/>
              <a:gd name="adj2" fmla="val 50000"/>
            </a:avLst>
          </a:prstGeom>
          <a:noFill/>
          <a:ln w="28575">
            <a:solidFill>
              <a:schemeClr val="tx1"/>
            </a:solidFill>
            <a:round/>
            <a:headEnd/>
            <a:tailEnd/>
          </a:ln>
        </p:spPr>
        <p:txBody>
          <a:bodyPr wrap="none" anchor="ctr"/>
          <a:lstStyle/>
          <a:p>
            <a:endParaRPr lang="en-US"/>
          </a:p>
        </p:txBody>
      </p:sp>
      <p:sp>
        <p:nvSpPr>
          <p:cNvPr id="7172" name="Line 4"/>
          <p:cNvSpPr>
            <a:spLocks noChangeShapeType="1"/>
          </p:cNvSpPr>
          <p:nvPr/>
        </p:nvSpPr>
        <p:spPr bwMode="auto">
          <a:xfrm>
            <a:off x="3429000" y="2962358"/>
            <a:ext cx="3657600" cy="0"/>
          </a:xfrm>
          <a:prstGeom prst="line">
            <a:avLst/>
          </a:prstGeom>
          <a:noFill/>
          <a:ln w="9525">
            <a:solidFill>
              <a:schemeClr val="tx1"/>
            </a:solidFill>
            <a:prstDash val="dash"/>
            <a:round/>
            <a:headEnd/>
            <a:tailEnd/>
          </a:ln>
        </p:spPr>
        <p:txBody>
          <a:bodyPr/>
          <a:lstStyle/>
          <a:p>
            <a:endParaRPr lang="en-US"/>
          </a:p>
        </p:txBody>
      </p:sp>
      <p:sp>
        <p:nvSpPr>
          <p:cNvPr id="7173" name="Text Box 5"/>
          <p:cNvSpPr txBox="1">
            <a:spLocks noChangeArrowheads="1"/>
          </p:cNvSpPr>
          <p:nvPr/>
        </p:nvSpPr>
        <p:spPr bwMode="auto">
          <a:xfrm>
            <a:off x="7467600" y="3495758"/>
            <a:ext cx="1524000" cy="1616075"/>
          </a:xfrm>
          <a:prstGeom prst="rect">
            <a:avLst/>
          </a:prstGeom>
          <a:noFill/>
          <a:ln w="9525">
            <a:noFill/>
            <a:miter lim="800000"/>
            <a:headEnd/>
            <a:tailEnd/>
          </a:ln>
        </p:spPr>
        <p:txBody>
          <a:bodyPr>
            <a:spAutoFit/>
          </a:bodyPr>
          <a:lstStyle/>
          <a:p>
            <a:pPr algn="ctr">
              <a:spcBef>
                <a:spcPct val="50000"/>
              </a:spcBef>
            </a:pPr>
            <a:r>
              <a:rPr lang="en-US" sz="2000" i="0" dirty="0"/>
              <a:t>(Decided to emphasize </a:t>
            </a:r>
            <a:r>
              <a:rPr lang="en-US" sz="2000" u="sng" dirty="0"/>
              <a:t>rotating</a:t>
            </a:r>
            <a:r>
              <a:rPr lang="en-US" sz="2000" i="0" dirty="0"/>
              <a:t> machinery </a:t>
            </a:r>
            <a:r>
              <a:rPr lang="en-US" sz="2000" i="0" dirty="0" err="1"/>
              <a:t>elem’ts</a:t>
            </a:r>
            <a:r>
              <a:rPr lang="en-US" sz="2000" i="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2">
                                            <p:txEl>
                                              <p:pRg st="3" end="3"/>
                                            </p:tx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2048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20482">
                                            <p:txEl>
                                              <p:pRg st="5" end="5"/>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20482">
                                            <p:txEl>
                                              <p:pRg st="6" end="6"/>
                                            </p:tx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0482">
                                            <p:txEl>
                                              <p:pRg st="7" end="7"/>
                                            </p:txEl>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20482">
                                            <p:txEl>
                                              <p:pRg st="8" end="8"/>
                                            </p:txEl>
                                          </p:spTgt>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20482">
                                            <p:txEl>
                                              <p:pRg st="9" end="9"/>
                                            </p:txEl>
                                          </p:spTgt>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20482">
                                            <p:txEl>
                                              <p:pRg st="10" end="10"/>
                                            </p:txEl>
                                          </p:spTgt>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20482">
                                            <p:txEl>
                                              <p:pRg st="11" end="11"/>
                                            </p:txEl>
                                          </p:spTgt>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20482">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7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2048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P spid="20482" grpId="1" uiExpand="1" build="allAtOnce"/>
      <p:bldP spid="717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28600" y="1298406"/>
            <a:ext cx="8686800" cy="2085186"/>
          </a:xfrm>
          <a:prstGeom prst="rect">
            <a:avLst/>
          </a:prstGeom>
          <a:noFill/>
          <a:ln w="9525">
            <a:noFill/>
            <a:miter lim="800000"/>
            <a:headEnd/>
            <a:tailEnd/>
          </a:ln>
        </p:spPr>
        <p:txBody>
          <a:bodyPr>
            <a:spAutoFit/>
          </a:bodyPr>
          <a:lstStyle/>
          <a:p>
            <a:endParaRPr lang="en-US" i="0" dirty="0"/>
          </a:p>
          <a:p>
            <a:r>
              <a:rPr lang="en-US" i="0" dirty="0"/>
              <a:t>          </a:t>
            </a:r>
            <a:r>
              <a:rPr lang="en-US" sz="2400" b="1" i="0" dirty="0"/>
              <a:t>▫</a:t>
            </a:r>
            <a:r>
              <a:rPr lang="en-US" sz="2400" i="0" dirty="0"/>
              <a:t>  </a:t>
            </a:r>
            <a:r>
              <a:rPr lang="en-US" sz="2400" b="1" i="0" dirty="0">
                <a:solidFill>
                  <a:schemeClr val="tx2"/>
                </a:solidFill>
              </a:rPr>
              <a:t>Quality </a:t>
            </a:r>
            <a:r>
              <a:rPr lang="en-US" sz="2400" b="1" i="0" dirty="0" smtClean="0">
                <a:solidFill>
                  <a:schemeClr val="tx2"/>
                </a:solidFill>
              </a:rPr>
              <a:t>Engineering </a:t>
            </a:r>
            <a:r>
              <a:rPr lang="en-US" sz="2400" b="1" i="0" dirty="0">
                <a:solidFill>
                  <a:schemeClr val="tx2"/>
                </a:solidFill>
              </a:rPr>
              <a:t>course (EGNR310) updated</a:t>
            </a:r>
          </a:p>
          <a:p>
            <a:pPr>
              <a:spcBef>
                <a:spcPct val="25000"/>
              </a:spcBef>
            </a:pPr>
            <a:r>
              <a:rPr lang="en-US" sz="2400" i="0" dirty="0"/>
              <a:t>	 </a:t>
            </a:r>
            <a:r>
              <a:rPr lang="en-US" sz="2200" i="0" dirty="0">
                <a:cs typeface="Arial" charset="0"/>
              </a:rPr>
              <a:t>○  based on your earlier feedback</a:t>
            </a:r>
          </a:p>
          <a:p>
            <a:pPr>
              <a:spcBef>
                <a:spcPct val="25000"/>
              </a:spcBef>
            </a:pPr>
            <a:r>
              <a:rPr lang="en-US" sz="2400" i="0" dirty="0"/>
              <a:t>	 </a:t>
            </a:r>
            <a:r>
              <a:rPr lang="en-US" sz="2200" i="0" dirty="0">
                <a:cs typeface="Arial" charset="0"/>
              </a:rPr>
              <a:t>○  emphasis on Statistical Process Control 	</a:t>
            </a:r>
          </a:p>
          <a:p>
            <a:pPr>
              <a:spcBef>
                <a:spcPct val="25000"/>
              </a:spcBef>
            </a:pPr>
            <a:r>
              <a:rPr lang="en-US" sz="2200" i="0" dirty="0"/>
              <a:t>	 </a:t>
            </a:r>
            <a:r>
              <a:rPr lang="en-US" sz="2200" i="0" dirty="0">
                <a:cs typeface="Arial" charset="0"/>
              </a:rPr>
              <a:t>○  now an ME elective (as well as an </a:t>
            </a:r>
            <a:r>
              <a:rPr lang="en-US" sz="2200" i="0" dirty="0" err="1">
                <a:cs typeface="Arial" charset="0"/>
              </a:rPr>
              <a:t>MfgET</a:t>
            </a:r>
            <a:r>
              <a:rPr lang="en-US" sz="2200" i="0" dirty="0">
                <a:cs typeface="Arial" charset="0"/>
              </a:rPr>
              <a:t> </a:t>
            </a:r>
            <a:r>
              <a:rPr lang="en-US" sz="2200" i="0" dirty="0" smtClean="0">
                <a:cs typeface="Arial" charset="0"/>
              </a:rPr>
              <a:t>requirement)</a:t>
            </a:r>
            <a:endParaRPr lang="en-US" sz="2200" i="0" dirty="0">
              <a:cs typeface="Arial" charset="0"/>
            </a:endParaRPr>
          </a:p>
        </p:txBody>
      </p:sp>
      <p:sp>
        <p:nvSpPr>
          <p:cNvPr id="3" name="Rectangle 2"/>
          <p:cNvSpPr/>
          <p:nvPr/>
        </p:nvSpPr>
        <p:spPr>
          <a:xfrm>
            <a:off x="914400" y="3733800"/>
            <a:ext cx="7543800" cy="1677382"/>
          </a:xfrm>
          <a:prstGeom prst="rect">
            <a:avLst/>
          </a:prstGeom>
        </p:spPr>
        <p:txBody>
          <a:bodyPr wrap="square">
            <a:spAutoFit/>
          </a:bodyPr>
          <a:lstStyle/>
          <a:p>
            <a:r>
              <a:rPr lang="en-US" sz="2400" dirty="0" smtClean="0"/>
              <a:t> </a:t>
            </a:r>
            <a:r>
              <a:rPr lang="en-US" sz="2400" b="1" dirty="0" smtClean="0"/>
              <a:t>▫</a:t>
            </a:r>
            <a:r>
              <a:rPr lang="en-US" sz="2400" dirty="0" smtClean="0"/>
              <a:t>  </a:t>
            </a:r>
            <a:r>
              <a:rPr lang="en-US" sz="2400" b="1" dirty="0" smtClean="0">
                <a:solidFill>
                  <a:schemeClr val="tx2"/>
                </a:solidFill>
              </a:rPr>
              <a:t>Thermal-Fluids lab course</a:t>
            </a:r>
          </a:p>
          <a:p>
            <a:r>
              <a:rPr lang="en-US" sz="2400" b="1" dirty="0" smtClean="0">
                <a:solidFill>
                  <a:schemeClr val="tx2"/>
                </a:solidFill>
                <a:cs typeface="Arial" charset="0"/>
              </a:rPr>
              <a:t>    </a:t>
            </a:r>
            <a:r>
              <a:rPr lang="en-US" sz="2200" dirty="0" smtClean="0">
                <a:cs typeface="Arial" charset="0"/>
              </a:rPr>
              <a:t>○  delayed implementation of new course, due to faculty</a:t>
            </a:r>
            <a:br>
              <a:rPr lang="en-US" sz="2200" dirty="0" smtClean="0">
                <a:cs typeface="Arial" charset="0"/>
              </a:rPr>
            </a:br>
            <a:r>
              <a:rPr lang="en-US" sz="2200" dirty="0" smtClean="0">
                <a:cs typeface="Arial" charset="0"/>
              </a:rPr>
              <a:t>        departure (Dr. </a:t>
            </a:r>
            <a:r>
              <a:rPr lang="en-US" sz="2200" dirty="0" err="1" smtClean="0">
                <a:cs typeface="Arial" charset="0"/>
              </a:rPr>
              <a:t>Nudurupati</a:t>
            </a:r>
            <a:r>
              <a:rPr lang="en-US" sz="2200" dirty="0" smtClean="0">
                <a:cs typeface="Arial" charset="0"/>
              </a:rPr>
              <a:t>)</a:t>
            </a:r>
          </a:p>
          <a:p>
            <a:pPr>
              <a:lnSpc>
                <a:spcPct val="150000"/>
              </a:lnSpc>
            </a:pPr>
            <a:r>
              <a:rPr lang="en-US" sz="2200" dirty="0" smtClean="0">
                <a:cs typeface="Arial" charset="0"/>
              </a:rPr>
              <a:t>    ○  will still try to accomplish this in 2012-3 academic year </a:t>
            </a:r>
            <a:r>
              <a:rPr lang="en-US" dirty="0" smtClean="0">
                <a:cs typeface="Arial" charset="0"/>
              </a:rPr>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81000" y="840072"/>
            <a:ext cx="8686800" cy="5636928"/>
          </a:xfrm>
          <a:prstGeom prst="rect">
            <a:avLst/>
          </a:prstGeom>
          <a:noFill/>
          <a:ln w="9525">
            <a:noFill/>
            <a:miter lim="800000"/>
            <a:headEnd/>
            <a:tailEnd/>
          </a:ln>
        </p:spPr>
        <p:txBody>
          <a:bodyPr>
            <a:spAutoFit/>
          </a:bodyPr>
          <a:lstStyle/>
          <a:p>
            <a:pPr>
              <a:lnSpc>
                <a:spcPct val="130000"/>
              </a:lnSpc>
              <a:spcBef>
                <a:spcPct val="50000"/>
              </a:spcBef>
            </a:pPr>
            <a:r>
              <a:rPr lang="en-US" sz="2800" b="1" i="0" dirty="0">
                <a:solidFill>
                  <a:schemeClr val="tx2"/>
                </a:solidFill>
                <a:cs typeface="Arial" charset="0"/>
              </a:rPr>
              <a:t>● Hardware/Software Upgrades</a:t>
            </a:r>
          </a:p>
          <a:p>
            <a:pPr>
              <a:spcBef>
                <a:spcPct val="40000"/>
              </a:spcBef>
            </a:pPr>
            <a:endParaRPr lang="en-US" sz="1000" i="0" dirty="0"/>
          </a:p>
          <a:p>
            <a:pPr>
              <a:spcBef>
                <a:spcPct val="40000"/>
              </a:spcBef>
            </a:pPr>
            <a:r>
              <a:rPr lang="en-US" i="0" dirty="0"/>
              <a:t>         </a:t>
            </a:r>
            <a:r>
              <a:rPr lang="en-US" sz="2400" b="1" i="0" dirty="0"/>
              <a:t>▫</a:t>
            </a:r>
            <a:r>
              <a:rPr lang="en-US" sz="2400" i="0" dirty="0"/>
              <a:t>  </a:t>
            </a:r>
            <a:r>
              <a:rPr lang="en-US" sz="2400" b="1" i="0" dirty="0"/>
              <a:t>New CFD software: </a:t>
            </a:r>
            <a:r>
              <a:rPr lang="en-US" sz="2400" i="0" dirty="0"/>
              <a:t>ANSYS-FLUENT</a:t>
            </a:r>
          </a:p>
          <a:p>
            <a:pPr>
              <a:spcBef>
                <a:spcPct val="35000"/>
              </a:spcBef>
            </a:pPr>
            <a:r>
              <a:rPr lang="en-US" sz="2400" i="0" dirty="0"/>
              <a:t>		</a:t>
            </a:r>
            <a:r>
              <a:rPr lang="en-US" sz="2400" i="0" dirty="0">
                <a:cs typeface="Arial" charset="0"/>
              </a:rPr>
              <a:t>○</a:t>
            </a:r>
            <a:r>
              <a:rPr lang="en-US" i="0" dirty="0"/>
              <a:t>  </a:t>
            </a:r>
            <a:r>
              <a:rPr lang="en-US" sz="2400" i="0" dirty="0"/>
              <a:t>incorporating into Fluid Mechanics courses</a:t>
            </a:r>
          </a:p>
          <a:p>
            <a:pPr>
              <a:spcBef>
                <a:spcPct val="35000"/>
              </a:spcBef>
            </a:pPr>
            <a:r>
              <a:rPr lang="en-US" sz="2400" i="0" dirty="0"/>
              <a:t>	 	</a:t>
            </a:r>
            <a:r>
              <a:rPr lang="en-US" sz="2400" i="0" dirty="0">
                <a:cs typeface="Arial" charset="0"/>
              </a:rPr>
              <a:t>○</a:t>
            </a:r>
            <a:r>
              <a:rPr lang="en-US" i="0" dirty="0"/>
              <a:t>  </a:t>
            </a:r>
            <a:r>
              <a:rPr lang="en-US" sz="2400" i="0" dirty="0"/>
              <a:t>much potential for PDC and projects usage</a:t>
            </a:r>
          </a:p>
          <a:p>
            <a:pPr>
              <a:spcBef>
                <a:spcPct val="35000"/>
              </a:spcBef>
            </a:pPr>
            <a:r>
              <a:rPr lang="en-US" sz="2400" i="0" dirty="0"/>
              <a:t>	 	</a:t>
            </a:r>
            <a:r>
              <a:rPr lang="en-US" sz="2400" i="0" dirty="0">
                <a:cs typeface="Arial" charset="0"/>
              </a:rPr>
              <a:t>○</a:t>
            </a:r>
            <a:r>
              <a:rPr lang="en-US" i="0" dirty="0"/>
              <a:t>  </a:t>
            </a:r>
            <a:r>
              <a:rPr lang="en-US" sz="2400" i="0" dirty="0"/>
              <a:t>continued faculty research </a:t>
            </a:r>
            <a:r>
              <a:rPr lang="en-US" sz="2400" i="0" dirty="0" err="1"/>
              <a:t>appl’ns</a:t>
            </a:r>
            <a:endParaRPr lang="en-US" sz="2400" i="0" dirty="0"/>
          </a:p>
          <a:p>
            <a:pPr>
              <a:spcBef>
                <a:spcPct val="35000"/>
              </a:spcBef>
            </a:pPr>
            <a:endParaRPr lang="en-US" i="0" dirty="0"/>
          </a:p>
          <a:p>
            <a:r>
              <a:rPr lang="en-US" i="0" dirty="0"/>
              <a:t>         </a:t>
            </a:r>
            <a:r>
              <a:rPr lang="en-US" sz="2400" b="1" i="0" dirty="0"/>
              <a:t>▫</a:t>
            </a:r>
            <a:r>
              <a:rPr lang="en-US" sz="2400" i="0" dirty="0"/>
              <a:t>  </a:t>
            </a:r>
            <a:r>
              <a:rPr lang="en-US" sz="2400" b="1" i="0" dirty="0"/>
              <a:t>Digital Camera </a:t>
            </a:r>
            <a:r>
              <a:rPr lang="en-US" sz="2400" i="0" dirty="0"/>
              <a:t>for </a:t>
            </a:r>
            <a:r>
              <a:rPr lang="en-US" sz="2400" i="0" dirty="0" smtClean="0"/>
              <a:t>Microscopy </a:t>
            </a:r>
            <a:r>
              <a:rPr lang="en-US" sz="2400" i="0" dirty="0"/>
              <a:t>(Metallurgy)</a:t>
            </a:r>
          </a:p>
          <a:p>
            <a:pPr>
              <a:spcBef>
                <a:spcPct val="40000"/>
              </a:spcBef>
            </a:pPr>
            <a:r>
              <a:rPr lang="en-US" i="0" dirty="0"/>
              <a:t>         </a:t>
            </a:r>
            <a:r>
              <a:rPr lang="en-US" sz="2400" b="1" i="0" dirty="0"/>
              <a:t>▫</a:t>
            </a:r>
            <a:r>
              <a:rPr lang="en-US" sz="2400" i="0" dirty="0"/>
              <a:t>  </a:t>
            </a:r>
            <a:r>
              <a:rPr lang="en-US" sz="2400" b="1" i="0" dirty="0"/>
              <a:t>Thermal-Fluids lab</a:t>
            </a:r>
          </a:p>
          <a:p>
            <a:pPr>
              <a:spcBef>
                <a:spcPct val="35000"/>
              </a:spcBef>
            </a:pPr>
            <a:r>
              <a:rPr lang="en-US" sz="2400" i="0" dirty="0"/>
              <a:t>		</a:t>
            </a:r>
            <a:r>
              <a:rPr lang="en-US" sz="2400" i="0" dirty="0">
                <a:cs typeface="Arial" charset="0"/>
              </a:rPr>
              <a:t>○</a:t>
            </a:r>
            <a:r>
              <a:rPr lang="en-US" i="0" dirty="0"/>
              <a:t>  </a:t>
            </a:r>
            <a:r>
              <a:rPr lang="en-US" sz="2400" i="0" dirty="0"/>
              <a:t>all </a:t>
            </a:r>
            <a:r>
              <a:rPr lang="en-US" sz="2400" i="0" dirty="0" smtClean="0"/>
              <a:t>equipment </a:t>
            </a:r>
            <a:r>
              <a:rPr lang="en-US" sz="2400" i="0" dirty="0"/>
              <a:t>collected in one lab</a:t>
            </a:r>
          </a:p>
          <a:p>
            <a:pPr>
              <a:spcBef>
                <a:spcPct val="35000"/>
              </a:spcBef>
            </a:pPr>
            <a:r>
              <a:rPr lang="en-US" sz="2400" i="0" dirty="0"/>
              <a:t>	 	</a:t>
            </a:r>
            <a:r>
              <a:rPr lang="en-US" sz="2400" i="0" dirty="0">
                <a:cs typeface="Arial" charset="0"/>
              </a:rPr>
              <a:t>○</a:t>
            </a:r>
            <a:r>
              <a:rPr lang="en-US" i="0" dirty="0"/>
              <a:t>  </a:t>
            </a:r>
            <a:r>
              <a:rPr lang="en-US" sz="2400" i="0" dirty="0"/>
              <a:t>refrigeration cycle trainer validated</a:t>
            </a:r>
          </a:p>
          <a:p>
            <a:pPr>
              <a:spcBef>
                <a:spcPct val="35000"/>
              </a:spcBef>
            </a:pPr>
            <a:r>
              <a:rPr lang="en-US" sz="2400" i="0" dirty="0"/>
              <a:t>	 	</a:t>
            </a:r>
            <a:r>
              <a:rPr lang="en-US" sz="2400" i="0" dirty="0">
                <a:cs typeface="Arial" charset="0"/>
              </a:rPr>
              <a:t>○</a:t>
            </a:r>
            <a:r>
              <a:rPr lang="en-US" i="0" dirty="0"/>
              <a:t>  </a:t>
            </a:r>
            <a:r>
              <a:rPr lang="en-US" sz="2400" i="0" dirty="0"/>
              <a:t>wind tunnel revamped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53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530">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530">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530">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53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685544"/>
            <a:ext cx="7772400" cy="1362456"/>
          </a:xfrm>
        </p:spPr>
        <p:txBody>
          <a:bodyPr/>
          <a:lstStyle/>
          <a:p>
            <a:r>
              <a:rPr lang="en-US" dirty="0" smtClean="0"/>
              <a:t>Senior Projects</a:t>
            </a:r>
            <a:endParaRPr lang="en-US" dirty="0"/>
          </a:p>
        </p:txBody>
      </p:sp>
      <p:sp>
        <p:nvSpPr>
          <p:cNvPr id="3" name="Text Placeholder 2"/>
          <p:cNvSpPr>
            <a:spLocks noGrp="1"/>
          </p:cNvSpPr>
          <p:nvPr>
            <p:ph type="body" idx="1"/>
          </p:nvPr>
        </p:nvSpPr>
        <p:spPr>
          <a:xfrm>
            <a:off x="530352" y="3214688"/>
            <a:ext cx="7772400" cy="1509712"/>
          </a:xfrm>
        </p:spPr>
        <p:txBody>
          <a:bodyPr>
            <a:normAutofit/>
          </a:bodyPr>
          <a:lstStyle/>
          <a:p>
            <a:r>
              <a:rPr lang="en-US" sz="3200" b="1" dirty="0" smtClean="0"/>
              <a:t>Prof. Jim </a:t>
            </a:r>
            <a:r>
              <a:rPr lang="en-US" sz="3200" b="1" dirty="0" err="1" smtClean="0"/>
              <a:t>Devaprasad</a:t>
            </a:r>
            <a:endParaRPr lang="en-US" sz="3200" b="1" dirty="0"/>
          </a:p>
        </p:txBody>
      </p:sp>
      <p:pic>
        <p:nvPicPr>
          <p:cNvPr id="4" name="Picture 3" descr="Primary-logo-white-trans.png"/>
          <p:cNvPicPr>
            <a:picLocks noChangeAspect="1"/>
          </p:cNvPicPr>
          <p:nvPr/>
        </p:nvPicPr>
        <p:blipFill>
          <a:blip r:embed="rId2" cstate="print"/>
          <a:stretch>
            <a:fillRect/>
          </a:stretch>
        </p:blipFill>
        <p:spPr>
          <a:xfrm>
            <a:off x="457200" y="381000"/>
            <a:ext cx="3886200" cy="578072"/>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2286000"/>
            <a:ext cx="8229600" cy="685800"/>
          </a:xfrm>
        </p:spPr>
        <p:txBody>
          <a:bodyPr>
            <a:normAutofit fontScale="90000"/>
          </a:bodyPr>
          <a:lstStyle/>
          <a:p>
            <a:r>
              <a:rPr lang="en-US" sz="2700" b="1" dirty="0" smtClean="0">
                <a:latin typeface="+mn-lt"/>
              </a:rPr>
              <a:t/>
            </a:r>
            <a:br>
              <a:rPr lang="en-US" sz="2700" b="1" dirty="0" smtClean="0">
                <a:latin typeface="+mn-lt"/>
              </a:rPr>
            </a:br>
            <a:r>
              <a:rPr lang="en-US" sz="5400" b="1" dirty="0" smtClean="0"/>
              <a:t>Senior Projects</a:t>
            </a:r>
          </a:p>
        </p:txBody>
      </p:sp>
      <p:sp>
        <p:nvSpPr>
          <p:cNvPr id="1028" name="Text Box 3"/>
          <p:cNvSpPr txBox="1">
            <a:spLocks noChangeArrowheads="1"/>
          </p:cNvSpPr>
          <p:nvPr/>
        </p:nvSpPr>
        <p:spPr bwMode="auto">
          <a:xfrm>
            <a:off x="2651125" y="4232275"/>
            <a:ext cx="184150" cy="457200"/>
          </a:xfrm>
          <a:prstGeom prst="rect">
            <a:avLst/>
          </a:prstGeom>
          <a:noFill/>
          <a:ln w="9525">
            <a:noFill/>
            <a:miter lim="800000"/>
            <a:headEnd/>
            <a:tailEnd/>
          </a:ln>
        </p:spPr>
        <p:txBody>
          <a:bodyPr wrap="none">
            <a:spAutoFit/>
          </a:bodyPr>
          <a:lstStyle/>
          <a:p>
            <a:endParaRPr lang="en-US"/>
          </a:p>
        </p:txBody>
      </p:sp>
      <p:sp>
        <p:nvSpPr>
          <p:cNvPr id="1029" name="Text Box 4"/>
          <p:cNvSpPr txBox="1">
            <a:spLocks noChangeArrowheads="1"/>
          </p:cNvSpPr>
          <p:nvPr/>
        </p:nvSpPr>
        <p:spPr bwMode="auto">
          <a:xfrm>
            <a:off x="1066800" y="3124200"/>
            <a:ext cx="7315200" cy="2913063"/>
          </a:xfrm>
          <a:prstGeom prst="rect">
            <a:avLst/>
          </a:prstGeom>
          <a:noFill/>
          <a:ln w="9525">
            <a:noFill/>
            <a:miter lim="800000"/>
            <a:headEnd/>
            <a:tailEnd/>
          </a:ln>
        </p:spPr>
        <p:txBody>
          <a:bodyPr>
            <a:spAutoFit/>
          </a:bodyPr>
          <a:lstStyle/>
          <a:p>
            <a:pPr>
              <a:spcAft>
                <a:spcPct val="40000"/>
              </a:spcAft>
              <a:buFontTx/>
              <a:buChar char="•"/>
            </a:pPr>
            <a:r>
              <a:rPr lang="en-US" sz="2800" dirty="0"/>
              <a:t> Last Year’s Projects</a:t>
            </a:r>
          </a:p>
          <a:p>
            <a:pPr>
              <a:spcAft>
                <a:spcPct val="40000"/>
              </a:spcAft>
              <a:buFontTx/>
              <a:buChar char="•"/>
            </a:pPr>
            <a:r>
              <a:rPr lang="en-US" sz="2800" dirty="0"/>
              <a:t> Results Of Faculty And IAB Grading</a:t>
            </a:r>
          </a:p>
          <a:p>
            <a:pPr>
              <a:spcAft>
                <a:spcPct val="40000"/>
              </a:spcAft>
              <a:buFontTx/>
              <a:buChar char="•"/>
            </a:pPr>
            <a:r>
              <a:rPr lang="en-US" sz="2800" dirty="0"/>
              <a:t> Current Projects</a:t>
            </a:r>
          </a:p>
          <a:p>
            <a:pPr>
              <a:spcAft>
                <a:spcPct val="40000"/>
              </a:spcAft>
              <a:buFontTx/>
              <a:buChar char="•"/>
            </a:pPr>
            <a:r>
              <a:rPr lang="en-US" sz="2800" dirty="0"/>
              <a:t> Final Presentations (April 27, 2012)</a:t>
            </a:r>
          </a:p>
          <a:p>
            <a:pPr>
              <a:spcAft>
                <a:spcPct val="40000"/>
              </a:spcAft>
              <a:buFontTx/>
              <a:buChar char="•"/>
            </a:pPr>
            <a:r>
              <a:rPr lang="en-US" sz="2800" dirty="0"/>
              <a:t> Philosophy &amp; Key Elements</a:t>
            </a:r>
          </a:p>
        </p:txBody>
      </p:sp>
      <p:pic>
        <p:nvPicPr>
          <p:cNvPr id="7" name="Picture 6" descr="Primary logo trans.jpg"/>
          <p:cNvPicPr>
            <a:picLocks noChangeAspect="1"/>
          </p:cNvPicPr>
          <p:nvPr/>
        </p:nvPicPr>
        <p:blipFill>
          <a:blip r:embed="rId2" cstate="print"/>
          <a:stretch>
            <a:fillRect/>
          </a:stretch>
        </p:blipFill>
        <p:spPr>
          <a:xfrm>
            <a:off x="457200" y="990600"/>
            <a:ext cx="3055665" cy="457200"/>
          </a:xfrm>
          <a:prstGeom prst="rect">
            <a:avLst/>
          </a:prstGeom>
        </p:spPr>
      </p:pic>
      <p:sp>
        <p:nvSpPr>
          <p:cNvPr id="8" name="Rectangle 7"/>
          <p:cNvSpPr/>
          <p:nvPr/>
        </p:nvSpPr>
        <p:spPr>
          <a:xfrm>
            <a:off x="381000" y="1524000"/>
            <a:ext cx="3310265" cy="369332"/>
          </a:xfrm>
          <a:prstGeom prst="rect">
            <a:avLst/>
          </a:prstGeom>
        </p:spPr>
        <p:txBody>
          <a:bodyPr wrap="none">
            <a:spAutoFit/>
          </a:bodyPr>
          <a:lstStyle/>
          <a:p>
            <a:r>
              <a:rPr lang="en-US" b="1" dirty="0" smtClean="0">
                <a:solidFill>
                  <a:schemeClr val="tx2"/>
                </a:solidFill>
              </a:rPr>
              <a:t>Senior Project Faculty Board </a:t>
            </a:r>
            <a:endParaRPr lang="en-US" dirty="0">
              <a:solidFill>
                <a:schemeClr val="tx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idx="4294967295"/>
          </p:nvPr>
        </p:nvSpPr>
        <p:spPr>
          <a:xfrm>
            <a:off x="457200" y="274638"/>
            <a:ext cx="8229600" cy="114300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400" b="1" dirty="0"/>
              <a:t>Chair’s Report Fall 2011 </a:t>
            </a:r>
            <a:r>
              <a:rPr lang="en-US" sz="3200" b="1" dirty="0"/>
              <a:t>(cont.)</a:t>
            </a:r>
          </a:p>
        </p:txBody>
      </p:sp>
      <p:sp>
        <p:nvSpPr>
          <p:cNvPr id="8194" name="Text Box 2"/>
          <p:cNvSpPr txBox="1">
            <a:spLocks noChangeArrowheads="1"/>
          </p:cNvSpPr>
          <p:nvPr/>
        </p:nvSpPr>
        <p:spPr bwMode="auto">
          <a:xfrm>
            <a:off x="457200" y="1600200"/>
            <a:ext cx="8229600" cy="6569075"/>
          </a:xfrm>
          <a:prstGeom prst="rect">
            <a:avLst/>
          </a:prstGeom>
          <a:noFill/>
          <a:ln w="9525">
            <a:noFill/>
            <a:round/>
            <a:headEnd/>
            <a:tailEnd/>
          </a:ln>
          <a:effectLst/>
        </p:spPr>
        <p:txBody>
          <a:bodyPr tIns="91440"/>
          <a:lstStyle/>
          <a:p>
            <a:pPr marL="342900" indent="-341313" hangingPunct="1">
              <a:lnSpc>
                <a:spcPct val="100000"/>
              </a:lnSpc>
              <a:spcBef>
                <a:spcPts val="638"/>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b="1" dirty="0">
                <a:solidFill>
                  <a:srgbClr val="000000"/>
                </a:solidFill>
                <a:latin typeface="Calibri" charset="0"/>
              </a:rPr>
              <a:t>General Infotainment </a:t>
            </a:r>
            <a:r>
              <a:rPr lang="en-US" sz="3200" b="1" dirty="0" smtClean="0">
                <a:solidFill>
                  <a:srgbClr val="000000"/>
                </a:solidFill>
                <a:latin typeface="Calibri" charset="0"/>
              </a:rPr>
              <a:t>Trends</a:t>
            </a:r>
            <a:endParaRPr lang="en-US" sz="3200" b="1" dirty="0">
              <a:solidFill>
                <a:srgbClr val="000000"/>
              </a:solidFill>
              <a:latin typeface="Calibri" charset="0"/>
            </a:endParaRPr>
          </a:p>
          <a:p>
            <a:pPr lvl="1" indent="-284163" hangingPunct="1">
              <a:lnSpc>
                <a:spcPct val="100000"/>
              </a:lnSpc>
              <a:spcBef>
                <a:spcPts val="563"/>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000000"/>
                </a:solidFill>
                <a:latin typeface="Calibri" charset="0"/>
              </a:rPr>
              <a:t>CE Integration </a:t>
            </a:r>
            <a:r>
              <a:rPr lang="en-US" sz="2800" dirty="0" smtClean="0">
                <a:solidFill>
                  <a:srgbClr val="000000"/>
                </a:solidFill>
                <a:latin typeface="Calibri" charset="0"/>
              </a:rPr>
              <a:t>Continues</a:t>
            </a:r>
            <a:endParaRPr lang="en-US" sz="2800" dirty="0">
              <a:solidFill>
                <a:srgbClr val="000000"/>
              </a:solidFill>
              <a:latin typeface="Calibri" charset="0"/>
            </a:endParaRPr>
          </a:p>
          <a:p>
            <a:pPr lvl="1" indent="-284163" hangingPunct="1">
              <a:lnSpc>
                <a:spcPct val="100000"/>
              </a:lnSpc>
              <a:spcBef>
                <a:spcPts val="563"/>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000000"/>
                </a:solidFill>
                <a:latin typeface="Calibri" charset="0"/>
              </a:rPr>
              <a:t>Connectivity</a:t>
            </a:r>
          </a:p>
          <a:p>
            <a:pPr lvl="2" indent="-227013" hangingPunct="1">
              <a:lnSpc>
                <a:spcPct val="100000"/>
              </a:lnSpc>
              <a:spcBef>
                <a:spcPts val="488"/>
              </a:spcBef>
              <a:spcAft>
                <a:spcPts val="1425"/>
              </a:spcAft>
              <a:buSzPct val="7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solidFill>
                  <a:srgbClr val="000000"/>
                </a:solidFill>
                <a:latin typeface="Calibri" charset="0"/>
              </a:rPr>
              <a:t>Apps</a:t>
            </a:r>
          </a:p>
          <a:p>
            <a:pPr lvl="2" indent="-227013" hangingPunct="1">
              <a:lnSpc>
                <a:spcPct val="100000"/>
              </a:lnSpc>
              <a:spcBef>
                <a:spcPts val="488"/>
              </a:spcBef>
              <a:spcAft>
                <a:spcPts val="1425"/>
              </a:spcAft>
              <a:buSzPct val="7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solidFill>
                  <a:srgbClr val="000000"/>
                </a:solidFill>
                <a:latin typeface="Calibri" charset="0"/>
              </a:rPr>
              <a:t>Bluetooth</a:t>
            </a:r>
          </a:p>
          <a:p>
            <a:pPr lvl="2" indent="-227013" hangingPunct="1">
              <a:lnSpc>
                <a:spcPct val="100000"/>
              </a:lnSpc>
              <a:spcBef>
                <a:spcPts val="488"/>
              </a:spcBef>
              <a:spcAft>
                <a:spcPts val="1425"/>
              </a:spcAft>
              <a:buSzPct val="7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solidFill>
                  <a:srgbClr val="000000"/>
                </a:solidFill>
                <a:latin typeface="Calibri" charset="0"/>
              </a:rPr>
              <a:t>Voice </a:t>
            </a:r>
            <a:r>
              <a:rPr lang="en-US" sz="2400" dirty="0" err="1" smtClean="0">
                <a:solidFill>
                  <a:srgbClr val="000000"/>
                </a:solidFill>
                <a:latin typeface="Calibri" charset="0"/>
              </a:rPr>
              <a:t>Rec</a:t>
            </a:r>
            <a:endParaRPr lang="en-US" sz="2800" dirty="0">
              <a:solidFill>
                <a:srgbClr val="000000"/>
              </a:solidFill>
              <a:latin typeface="Calibri" charset="0"/>
            </a:endParaRPr>
          </a:p>
          <a:p>
            <a:pPr lvl="1" indent="-284163" hangingPunct="1">
              <a:lnSpc>
                <a:spcPct val="100000"/>
              </a:lnSpc>
              <a:spcBef>
                <a:spcPts val="563"/>
              </a:spcBef>
              <a:spcAft>
                <a:spcPts val="1425"/>
              </a:spcAft>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800" dirty="0">
                <a:solidFill>
                  <a:srgbClr val="000000"/>
                </a:solidFill>
                <a:latin typeface="Calibri" charset="0"/>
              </a:rPr>
              <a:t>Shorter Design Cycles</a:t>
            </a:r>
          </a:p>
          <a:p>
            <a:pPr marL="342900" indent="-341313" hangingPunct="1">
              <a:lnSpc>
                <a:spcPct val="100000"/>
              </a:lnSpc>
              <a:spcAft>
                <a:spcPts val="1425"/>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Calibri"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81000"/>
            <a:ext cx="7772400" cy="1371600"/>
          </a:xfrm>
        </p:spPr>
        <p:txBody>
          <a:bodyPr/>
          <a:lstStyle/>
          <a:p>
            <a:pPr>
              <a:lnSpc>
                <a:spcPct val="130000"/>
              </a:lnSpc>
            </a:pPr>
            <a:r>
              <a:rPr lang="en-US" sz="2400" b="1" smtClean="0">
                <a:solidFill>
                  <a:srgbClr val="969696"/>
                </a:solidFill>
              </a:rPr>
              <a:t>LAST YEAR’S PROJECTS</a:t>
            </a:r>
            <a:r>
              <a:rPr lang="en-US" sz="2400" b="1" smtClean="0"/>
              <a:t/>
            </a:r>
            <a:br>
              <a:rPr lang="en-US" sz="2400" b="1" smtClean="0"/>
            </a:br>
            <a:r>
              <a:rPr lang="en-US" sz="3600" b="1" smtClean="0"/>
              <a:t>5 Projects</a:t>
            </a:r>
            <a:r>
              <a:rPr lang="en-US" sz="4000" b="1" smtClean="0"/>
              <a:t> </a:t>
            </a:r>
          </a:p>
        </p:txBody>
      </p:sp>
      <p:sp>
        <p:nvSpPr>
          <p:cNvPr id="3075" name="Rectangle 3"/>
          <p:cNvSpPr>
            <a:spLocks noGrp="1" noChangeArrowheads="1"/>
          </p:cNvSpPr>
          <p:nvPr>
            <p:ph type="body" idx="1"/>
          </p:nvPr>
        </p:nvSpPr>
        <p:spPr>
          <a:xfrm>
            <a:off x="838200" y="1981200"/>
            <a:ext cx="7620000" cy="4114800"/>
          </a:xfrm>
        </p:spPr>
        <p:txBody>
          <a:bodyPr/>
          <a:lstStyle/>
          <a:p>
            <a:pPr>
              <a:lnSpc>
                <a:spcPct val="80000"/>
              </a:lnSpc>
              <a:spcAft>
                <a:spcPct val="40000"/>
              </a:spcAft>
            </a:pPr>
            <a:r>
              <a:rPr lang="en-US" sz="2000" b="1" smtClean="0"/>
              <a:t>Virtual Commissioning Workcell (EOS)</a:t>
            </a:r>
          </a:p>
          <a:p>
            <a:pPr lvl="1">
              <a:lnSpc>
                <a:spcPct val="80000"/>
              </a:lnSpc>
              <a:spcBef>
                <a:spcPct val="0"/>
              </a:spcBef>
              <a:spcAft>
                <a:spcPct val="40000"/>
              </a:spcAft>
            </a:pPr>
            <a:r>
              <a:rPr lang="en-US" sz="1600" b="1" smtClean="0"/>
              <a:t>Simulation of PLC signal processing of a manufacturing flow lines</a:t>
            </a:r>
          </a:p>
          <a:p>
            <a:pPr>
              <a:lnSpc>
                <a:spcPct val="80000"/>
              </a:lnSpc>
              <a:spcBef>
                <a:spcPct val="10000"/>
              </a:spcBef>
              <a:spcAft>
                <a:spcPct val="20000"/>
              </a:spcAft>
            </a:pPr>
            <a:r>
              <a:rPr lang="en-US" sz="2000" b="1" smtClean="0"/>
              <a:t>One Touch Steering Column System (Nexteer)</a:t>
            </a:r>
          </a:p>
          <a:p>
            <a:pPr lvl="1">
              <a:lnSpc>
                <a:spcPct val="80000"/>
              </a:lnSpc>
              <a:spcBef>
                <a:spcPct val="10000"/>
              </a:spcBef>
              <a:spcAft>
                <a:spcPct val="20000"/>
              </a:spcAft>
            </a:pPr>
            <a:r>
              <a:rPr lang="en-US" sz="1600" b="1" smtClean="0"/>
              <a:t>Design and Build of automotive electro-mechanical control unit for repositioning of steering columns</a:t>
            </a:r>
          </a:p>
          <a:p>
            <a:pPr>
              <a:lnSpc>
                <a:spcPct val="80000"/>
              </a:lnSpc>
              <a:spcBef>
                <a:spcPct val="10000"/>
              </a:spcBef>
              <a:spcAft>
                <a:spcPct val="20000"/>
              </a:spcAft>
            </a:pPr>
            <a:r>
              <a:rPr lang="en-US" sz="2000" b="1" smtClean="0"/>
              <a:t>Concentrated Photovoltaic System (3M)</a:t>
            </a:r>
          </a:p>
          <a:p>
            <a:pPr lvl="1">
              <a:lnSpc>
                <a:spcPct val="80000"/>
              </a:lnSpc>
              <a:spcBef>
                <a:spcPct val="10000"/>
              </a:spcBef>
              <a:spcAft>
                <a:spcPct val="20000"/>
              </a:spcAft>
            </a:pPr>
            <a:r>
              <a:rPr lang="en-US" sz="1600" b="1" smtClean="0"/>
              <a:t>Design, construct and test a prototype concentrated photovoltaic system using 3M’s Cool Mirror Film</a:t>
            </a:r>
            <a:endParaRPr lang="en-US" sz="1800" b="1" smtClean="0"/>
          </a:p>
          <a:p>
            <a:pPr>
              <a:lnSpc>
                <a:spcPct val="80000"/>
              </a:lnSpc>
              <a:spcBef>
                <a:spcPct val="10000"/>
              </a:spcBef>
              <a:spcAft>
                <a:spcPct val="20000"/>
              </a:spcAft>
            </a:pPr>
            <a:r>
              <a:rPr lang="en-US" sz="2000" b="1" smtClean="0"/>
              <a:t>Communication/Data Logging Infrastructure Development (Vermillion)</a:t>
            </a:r>
          </a:p>
          <a:p>
            <a:pPr lvl="1">
              <a:lnSpc>
                <a:spcPct val="80000"/>
              </a:lnSpc>
              <a:spcBef>
                <a:spcPct val="10000"/>
              </a:spcBef>
              <a:spcAft>
                <a:spcPct val="20000"/>
              </a:spcAft>
            </a:pPr>
            <a:r>
              <a:rPr lang="en-US" sz="1600" b="1" smtClean="0"/>
              <a:t>Research phase (weather station) for the development of a energy sustainable site at Vermillion point.</a:t>
            </a:r>
          </a:p>
          <a:p>
            <a:pPr>
              <a:lnSpc>
                <a:spcPct val="80000"/>
              </a:lnSpc>
              <a:spcBef>
                <a:spcPct val="10000"/>
              </a:spcBef>
              <a:spcAft>
                <a:spcPct val="20000"/>
              </a:spcAft>
            </a:pPr>
            <a:r>
              <a:rPr lang="en-US" sz="2000" b="1" smtClean="0"/>
              <a:t>Product Development Projects for the PDC (LSSU - PDC) </a:t>
            </a:r>
          </a:p>
          <a:p>
            <a:pPr lvl="1">
              <a:lnSpc>
                <a:spcPct val="80000"/>
              </a:lnSpc>
              <a:spcBef>
                <a:spcPct val="0"/>
              </a:spcBef>
              <a:spcAft>
                <a:spcPct val="40000"/>
              </a:spcAft>
            </a:pPr>
            <a:r>
              <a:rPr lang="en-US" sz="1600" b="1" smtClean="0"/>
              <a:t>design, prototyping, testing, and optimization of new products proposed by industry and entrepreneurs</a:t>
            </a:r>
            <a:endParaRPr lang="en-US" sz="1800" b="1"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a:lnSpc>
                <a:spcPct val="130000"/>
              </a:lnSpc>
            </a:pPr>
            <a:r>
              <a:rPr lang="en-US" sz="2400" b="1" smtClean="0">
                <a:solidFill>
                  <a:srgbClr val="969696"/>
                </a:solidFill>
              </a:rPr>
              <a:t>PREVIOUS YEAR’S PROJECTS</a:t>
            </a:r>
            <a:r>
              <a:rPr lang="en-US" sz="2400" b="1" smtClean="0"/>
              <a:t/>
            </a:r>
            <a:br>
              <a:rPr lang="en-US" sz="2400" b="1" smtClean="0"/>
            </a:br>
            <a:r>
              <a:rPr lang="en-US" sz="4000" b="1" smtClean="0"/>
              <a:t>Grading</a:t>
            </a:r>
            <a:endParaRPr lang="en-US" b="1" smtClean="0"/>
          </a:p>
        </p:txBody>
      </p:sp>
      <p:graphicFrame>
        <p:nvGraphicFramePr>
          <p:cNvPr id="7" name="Content Placeholder 6"/>
          <p:cNvGraphicFramePr>
            <a:graphicFrameLocks noGrp="1"/>
          </p:cNvGraphicFramePr>
          <p:nvPr>
            <p:ph idx="1"/>
          </p:nvPr>
        </p:nvGraphicFramePr>
        <p:xfrm>
          <a:off x="9906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237488"/>
            <a:ext cx="8229600" cy="1143000"/>
          </a:xfrm>
        </p:spPr>
        <p:txBody>
          <a:bodyPr>
            <a:normAutofit fontScale="90000"/>
          </a:bodyPr>
          <a:lstStyle/>
          <a:p>
            <a:pPr>
              <a:lnSpc>
                <a:spcPct val="130000"/>
              </a:lnSpc>
            </a:pPr>
            <a:r>
              <a:rPr lang="en-US" sz="2400" b="1" dirty="0" smtClean="0">
                <a:solidFill>
                  <a:srgbClr val="969696"/>
                </a:solidFill>
              </a:rPr>
              <a:t>CURRENT PROJECTS</a:t>
            </a:r>
            <a:br>
              <a:rPr lang="en-US" sz="2400" b="1" dirty="0" smtClean="0">
                <a:solidFill>
                  <a:srgbClr val="969696"/>
                </a:solidFill>
              </a:rPr>
            </a:br>
            <a:r>
              <a:rPr lang="en-US" sz="2400" b="1" dirty="0" smtClean="0"/>
              <a:t/>
            </a:r>
            <a:br>
              <a:rPr lang="en-US" sz="2400" b="1" dirty="0" smtClean="0"/>
            </a:br>
            <a:r>
              <a:rPr lang="en-US" sz="4000" b="1" dirty="0" smtClean="0"/>
              <a:t>2011-12</a:t>
            </a:r>
            <a:r>
              <a:rPr lang="en-US" sz="2400" b="1" dirty="0" smtClean="0"/>
              <a:t> </a:t>
            </a:r>
            <a:r>
              <a:rPr lang="en-US" sz="4000" b="1" dirty="0" smtClean="0"/>
              <a:t>Senior Year Projects</a:t>
            </a:r>
            <a:endParaRPr lang="en-US" b="1" dirty="0" smtClean="0"/>
          </a:p>
        </p:txBody>
      </p:sp>
      <p:sp>
        <p:nvSpPr>
          <p:cNvPr id="5123" name="Rectangle 3"/>
          <p:cNvSpPr>
            <a:spLocks noGrp="1" noChangeArrowheads="1"/>
          </p:cNvSpPr>
          <p:nvPr>
            <p:ph type="body" idx="1"/>
          </p:nvPr>
        </p:nvSpPr>
        <p:spPr>
          <a:xfrm>
            <a:off x="838200" y="3276600"/>
            <a:ext cx="7620000" cy="2514600"/>
          </a:xfrm>
        </p:spPr>
        <p:txBody>
          <a:bodyPr/>
          <a:lstStyle/>
          <a:p>
            <a:pPr>
              <a:spcAft>
                <a:spcPct val="20000"/>
              </a:spcAft>
            </a:pPr>
            <a:r>
              <a:rPr lang="en-US" b="1" smtClean="0"/>
              <a:t>Industry Sponsored Projects (3)</a:t>
            </a:r>
            <a:r>
              <a:rPr lang="en-US" sz="2400" b="1" smtClean="0"/>
              <a:t> </a:t>
            </a:r>
          </a:p>
          <a:p>
            <a:pPr>
              <a:spcAft>
                <a:spcPct val="20000"/>
              </a:spcAft>
            </a:pPr>
            <a:r>
              <a:rPr lang="en-US" b="1" smtClean="0"/>
              <a:t>LSSU Sponsored Projects (2)</a:t>
            </a:r>
          </a:p>
          <a:p>
            <a:pPr>
              <a:buFontTx/>
              <a:buNone/>
            </a:pPr>
            <a:endParaRPr lang="en-US" sz="2400" b="1" smtClean="0"/>
          </a:p>
          <a:p>
            <a:pPr>
              <a:buFontTx/>
              <a:buNone/>
            </a:pPr>
            <a:endParaRPr lang="en-US" sz="2400" b="1"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762000" y="2362200"/>
            <a:ext cx="8001000" cy="4495800"/>
          </a:xfrm>
        </p:spPr>
        <p:txBody>
          <a:bodyPr/>
          <a:lstStyle/>
          <a:p>
            <a:pPr marL="284163" indent="-284163">
              <a:lnSpc>
                <a:spcPct val="90000"/>
              </a:lnSpc>
              <a:spcBef>
                <a:spcPct val="0"/>
              </a:spcBef>
              <a:spcAft>
                <a:spcPct val="40000"/>
              </a:spcAft>
              <a:buFontTx/>
              <a:buNone/>
            </a:pPr>
            <a:r>
              <a:rPr lang="en-US" sz="2400" b="1" dirty="0" smtClean="0">
                <a:latin typeface="Arial" charset="0"/>
              </a:rPr>
              <a:t>Company…......3M</a:t>
            </a:r>
          </a:p>
          <a:p>
            <a:pPr marL="284163" indent="-284163">
              <a:lnSpc>
                <a:spcPct val="90000"/>
              </a:lnSpc>
              <a:spcBef>
                <a:spcPct val="0"/>
              </a:spcBef>
              <a:spcAft>
                <a:spcPct val="40000"/>
              </a:spcAft>
              <a:buFontTx/>
              <a:buNone/>
            </a:pPr>
            <a:r>
              <a:rPr lang="en-US" sz="2400" b="1" dirty="0" smtClean="0">
                <a:latin typeface="Arial" charset="0"/>
              </a:rPr>
              <a:t>Contact……….Tim </a:t>
            </a:r>
            <a:r>
              <a:rPr lang="en-US" sz="2400" b="1" dirty="0" err="1" smtClean="0">
                <a:latin typeface="Arial" charset="0"/>
              </a:rPr>
              <a:t>Hebrink</a:t>
            </a:r>
            <a:endParaRPr lang="en-US" sz="2400" b="1" dirty="0" smtClean="0">
              <a:latin typeface="Arial" charset="0"/>
            </a:endParaRPr>
          </a:p>
          <a:p>
            <a:pPr marL="284163" indent="-284163">
              <a:lnSpc>
                <a:spcPct val="90000"/>
              </a:lnSpc>
              <a:spcBef>
                <a:spcPct val="0"/>
              </a:spcBef>
              <a:spcAft>
                <a:spcPct val="40000"/>
              </a:spcAft>
              <a:buFontTx/>
              <a:buNone/>
            </a:pPr>
            <a:r>
              <a:rPr lang="en-US" sz="2400" b="1" dirty="0" smtClean="0">
                <a:latin typeface="Arial" charset="0"/>
              </a:rPr>
              <a:t>Advisor……….Paul Weber</a:t>
            </a:r>
          </a:p>
          <a:p>
            <a:pPr marL="284163" indent="-284163">
              <a:lnSpc>
                <a:spcPct val="90000"/>
              </a:lnSpc>
              <a:spcBef>
                <a:spcPct val="0"/>
              </a:spcBef>
              <a:spcAft>
                <a:spcPct val="40000"/>
              </a:spcAft>
              <a:buFontTx/>
              <a:buNone/>
            </a:pPr>
            <a:r>
              <a:rPr lang="en-US" sz="2400" b="1" dirty="0" smtClean="0">
                <a:latin typeface="Arial" charset="0"/>
              </a:rPr>
              <a:t>Team……........</a:t>
            </a:r>
            <a:r>
              <a:rPr lang="en-US" sz="2800" b="1" dirty="0" smtClean="0"/>
              <a:t> </a:t>
            </a:r>
            <a:r>
              <a:rPr lang="en-US" sz="2400" b="1" dirty="0" smtClean="0">
                <a:latin typeface="Arial" charset="0"/>
              </a:rPr>
              <a:t>1 CE, 1 EE, 3 ME</a:t>
            </a:r>
          </a:p>
          <a:p>
            <a:pPr marL="284163" indent="-284163">
              <a:lnSpc>
                <a:spcPct val="90000"/>
              </a:lnSpc>
              <a:spcBef>
                <a:spcPct val="0"/>
              </a:spcBef>
              <a:spcAft>
                <a:spcPct val="40000"/>
              </a:spcAft>
              <a:buFontTx/>
              <a:buNone/>
            </a:pPr>
            <a:r>
              <a:rPr lang="en-US" sz="2400" b="1" dirty="0" smtClean="0">
                <a:latin typeface="Arial" charset="0"/>
              </a:rPr>
              <a:t>Budget ……….$8,500</a:t>
            </a:r>
          </a:p>
          <a:p>
            <a:pPr marL="284163" indent="-284163">
              <a:lnSpc>
                <a:spcPct val="90000"/>
              </a:lnSpc>
              <a:spcBef>
                <a:spcPct val="0"/>
              </a:spcBef>
              <a:spcAft>
                <a:spcPct val="10000"/>
              </a:spcAft>
              <a:buFontTx/>
              <a:buNone/>
            </a:pPr>
            <a:r>
              <a:rPr lang="en-US" sz="2400" b="1" dirty="0" smtClean="0">
                <a:latin typeface="Arial" charset="0"/>
              </a:rPr>
              <a:t>Description:</a:t>
            </a:r>
            <a:r>
              <a:rPr lang="en-US" sz="2800" b="1" dirty="0" smtClean="0"/>
              <a:t> </a:t>
            </a:r>
          </a:p>
          <a:p>
            <a:pPr marL="284163" indent="-284163">
              <a:lnSpc>
                <a:spcPct val="90000"/>
              </a:lnSpc>
              <a:buFontTx/>
              <a:buNone/>
            </a:pPr>
            <a:r>
              <a:rPr lang="en-US" sz="2400" dirty="0" smtClean="0"/>
              <a:t>	</a:t>
            </a:r>
            <a:r>
              <a:rPr lang="en-US" sz="2000" dirty="0" smtClean="0"/>
              <a:t>Optimization and improvement of the prototype solar array system designed by the 2010-11 senior project team ISS.  The system uses 3M’s Cool Mirror Film.</a:t>
            </a:r>
          </a:p>
        </p:txBody>
      </p:sp>
      <p:sp>
        <p:nvSpPr>
          <p:cNvPr id="6147" name="Text Box 4"/>
          <p:cNvSpPr txBox="1">
            <a:spLocks noChangeArrowheads="1"/>
          </p:cNvSpPr>
          <p:nvPr/>
        </p:nvSpPr>
        <p:spPr bwMode="auto">
          <a:xfrm>
            <a:off x="762000" y="670173"/>
            <a:ext cx="7239000" cy="1615827"/>
          </a:xfrm>
          <a:prstGeom prst="rect">
            <a:avLst/>
          </a:prstGeom>
          <a:noFill/>
          <a:ln w="9525">
            <a:noFill/>
            <a:miter lim="800000"/>
            <a:headEnd/>
            <a:tailEnd/>
          </a:ln>
        </p:spPr>
        <p:txBody>
          <a:bodyPr>
            <a:spAutoFit/>
          </a:bodyPr>
          <a:lstStyle/>
          <a:p>
            <a:pPr>
              <a:spcBef>
                <a:spcPct val="50000"/>
              </a:spcBef>
            </a:pPr>
            <a:r>
              <a:rPr lang="en-US" b="1" dirty="0">
                <a:solidFill>
                  <a:srgbClr val="969696"/>
                </a:solidFill>
              </a:rPr>
              <a:t>CURRENT </a:t>
            </a:r>
            <a:r>
              <a:rPr lang="en-US" b="1" dirty="0" smtClean="0">
                <a:solidFill>
                  <a:srgbClr val="969696"/>
                </a:solidFill>
              </a:rPr>
              <a:t>PROJECTS</a:t>
            </a:r>
          </a:p>
          <a:p>
            <a:pPr>
              <a:spcBef>
                <a:spcPct val="50000"/>
              </a:spcBef>
            </a:pPr>
            <a:endParaRPr lang="en-US" b="1" dirty="0">
              <a:solidFill>
                <a:srgbClr val="969696"/>
              </a:solidFill>
            </a:endParaRPr>
          </a:p>
          <a:p>
            <a:pPr>
              <a:spcBef>
                <a:spcPct val="50000"/>
              </a:spcBef>
            </a:pPr>
            <a:endParaRPr lang="en-US" u="sng" dirty="0" smtClean="0"/>
          </a:p>
          <a:p>
            <a:pPr>
              <a:spcBef>
                <a:spcPct val="50000"/>
              </a:spcBef>
            </a:pPr>
            <a:r>
              <a:rPr lang="en-US" u="sng" dirty="0" smtClean="0"/>
              <a:t>Concentrated </a:t>
            </a:r>
            <a:r>
              <a:rPr lang="en-US" u="sng" dirty="0"/>
              <a:t>Photovoltaic System</a:t>
            </a:r>
          </a:p>
        </p:txBody>
      </p:sp>
      <p:pic>
        <p:nvPicPr>
          <p:cNvPr id="4" name="Picture 3" descr="3M logo blobservlet5bef.gif"/>
          <p:cNvPicPr>
            <a:picLocks noChangeAspect="1"/>
          </p:cNvPicPr>
          <p:nvPr/>
        </p:nvPicPr>
        <p:blipFill>
          <a:blip r:embed="rId2" cstate="print"/>
          <a:stretch>
            <a:fillRect/>
          </a:stretch>
        </p:blipFill>
        <p:spPr>
          <a:xfrm>
            <a:off x="838200" y="1295400"/>
            <a:ext cx="1066800" cy="570186"/>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1143000"/>
            <a:ext cx="8382000" cy="1295400"/>
          </a:xfrm>
        </p:spPr>
        <p:txBody>
          <a:bodyPr>
            <a:normAutofit fontScale="90000"/>
          </a:bodyPr>
          <a:lstStyle/>
          <a:p>
            <a:pPr>
              <a:lnSpc>
                <a:spcPct val="200000"/>
              </a:lnSpc>
            </a:pPr>
            <a:r>
              <a:rPr lang="en-US" sz="2400" b="1" dirty="0" smtClean="0">
                <a:solidFill>
                  <a:srgbClr val="969696"/>
                </a:solidFill>
              </a:rPr>
              <a:t>CURRENT PROJECTS</a:t>
            </a:r>
            <a:r>
              <a:rPr lang="en-US" sz="4000" dirty="0" smtClean="0"/>
              <a:t> </a:t>
            </a:r>
            <a:br>
              <a:rPr lang="en-US" sz="4000" dirty="0" smtClean="0"/>
            </a:br>
            <a:r>
              <a:rPr lang="en-US" sz="2400" dirty="0" smtClean="0">
                <a:solidFill>
                  <a:srgbClr val="FF0000"/>
                </a:solidFill>
              </a:rPr>
              <a:t/>
            </a:r>
            <a:br>
              <a:rPr lang="en-US" sz="2400" dirty="0" smtClean="0">
                <a:solidFill>
                  <a:srgbClr val="FF0000"/>
                </a:solidFill>
              </a:rPr>
            </a:br>
            <a:r>
              <a:rPr lang="en-US" sz="2500" u="sng" dirty="0" smtClean="0">
                <a:solidFill>
                  <a:schemeClr val="tx1"/>
                </a:solidFill>
              </a:rPr>
              <a:t>Design &amp; Prototype Hose Reel for Forklifts</a:t>
            </a:r>
          </a:p>
        </p:txBody>
      </p:sp>
      <p:sp>
        <p:nvSpPr>
          <p:cNvPr id="7171" name="Rectangle 3"/>
          <p:cNvSpPr>
            <a:spLocks noGrp="1" noChangeArrowheads="1"/>
          </p:cNvSpPr>
          <p:nvPr>
            <p:ph type="body" sz="half" idx="1"/>
          </p:nvPr>
        </p:nvSpPr>
        <p:spPr>
          <a:xfrm>
            <a:off x="685800" y="2667000"/>
            <a:ext cx="8001000" cy="4114800"/>
          </a:xfrm>
        </p:spPr>
        <p:txBody>
          <a:bodyPr/>
          <a:lstStyle/>
          <a:p>
            <a:pPr marL="228600" indent="-228600">
              <a:lnSpc>
                <a:spcPct val="80000"/>
              </a:lnSpc>
              <a:spcBef>
                <a:spcPct val="0"/>
              </a:spcBef>
              <a:spcAft>
                <a:spcPct val="40000"/>
              </a:spcAft>
              <a:buFontTx/>
              <a:buNone/>
            </a:pPr>
            <a:r>
              <a:rPr lang="en-US" sz="2400" b="1" dirty="0" smtClean="0">
                <a:latin typeface="Arial" charset="0"/>
              </a:rPr>
              <a:t>Company…....… Superior Fabrication</a:t>
            </a:r>
          </a:p>
          <a:p>
            <a:pPr marL="228600" indent="-228600">
              <a:lnSpc>
                <a:spcPct val="80000"/>
              </a:lnSpc>
              <a:spcBef>
                <a:spcPct val="0"/>
              </a:spcBef>
              <a:spcAft>
                <a:spcPct val="40000"/>
              </a:spcAft>
              <a:buFontTx/>
              <a:buNone/>
            </a:pPr>
            <a:r>
              <a:rPr lang="en-US" sz="2400" b="1" dirty="0" smtClean="0">
                <a:latin typeface="Arial" charset="0"/>
              </a:rPr>
              <a:t>Contact………... Ian Moore</a:t>
            </a:r>
          </a:p>
          <a:p>
            <a:pPr marL="228600" indent="-228600">
              <a:lnSpc>
                <a:spcPct val="80000"/>
              </a:lnSpc>
              <a:spcBef>
                <a:spcPct val="0"/>
              </a:spcBef>
              <a:spcAft>
                <a:spcPct val="40000"/>
              </a:spcAft>
              <a:buFontTx/>
              <a:buNone/>
            </a:pPr>
            <a:r>
              <a:rPr lang="en-US" sz="2400" b="1" dirty="0" smtClean="0">
                <a:latin typeface="Arial" charset="0"/>
              </a:rPr>
              <a:t>Advisor……..…. Robert Hildebrand</a:t>
            </a:r>
          </a:p>
          <a:p>
            <a:pPr marL="228600" indent="-228600">
              <a:lnSpc>
                <a:spcPct val="80000"/>
              </a:lnSpc>
              <a:spcBef>
                <a:spcPct val="0"/>
              </a:spcBef>
              <a:spcAft>
                <a:spcPct val="40000"/>
              </a:spcAft>
              <a:buFontTx/>
              <a:buNone/>
            </a:pPr>
            <a:r>
              <a:rPr lang="en-US" sz="2400" b="1" dirty="0" smtClean="0">
                <a:latin typeface="Arial" charset="0"/>
              </a:rPr>
              <a:t>Team…….......… 3 ME</a:t>
            </a:r>
          </a:p>
          <a:p>
            <a:pPr marL="228600" indent="-228600">
              <a:lnSpc>
                <a:spcPct val="80000"/>
              </a:lnSpc>
              <a:spcBef>
                <a:spcPct val="0"/>
              </a:spcBef>
              <a:spcAft>
                <a:spcPct val="40000"/>
              </a:spcAft>
              <a:buFontTx/>
              <a:buNone/>
            </a:pPr>
            <a:r>
              <a:rPr lang="en-US" sz="2400" b="1" dirty="0" smtClean="0">
                <a:latin typeface="Arial" charset="0"/>
              </a:rPr>
              <a:t>Budget ………… $4,000</a:t>
            </a:r>
          </a:p>
          <a:p>
            <a:pPr marL="228600" indent="-228600">
              <a:lnSpc>
                <a:spcPct val="80000"/>
              </a:lnSpc>
              <a:spcBef>
                <a:spcPct val="0"/>
              </a:spcBef>
              <a:spcAft>
                <a:spcPct val="10000"/>
              </a:spcAft>
              <a:buFontTx/>
              <a:buNone/>
            </a:pPr>
            <a:r>
              <a:rPr lang="en-US" sz="2400" b="1" dirty="0" smtClean="0">
                <a:latin typeface="Arial" charset="0"/>
              </a:rPr>
              <a:t>Description:</a:t>
            </a:r>
          </a:p>
          <a:p>
            <a:pPr marL="228600" indent="-228600">
              <a:lnSpc>
                <a:spcPct val="80000"/>
              </a:lnSpc>
              <a:spcBef>
                <a:spcPct val="0"/>
              </a:spcBef>
              <a:buFontTx/>
              <a:buNone/>
            </a:pPr>
            <a:r>
              <a:rPr lang="en-US" sz="2000" b="1" dirty="0" smtClean="0"/>
              <a:t>  </a:t>
            </a:r>
            <a:r>
              <a:rPr lang="en-US" sz="2800" dirty="0" smtClean="0"/>
              <a:t> </a:t>
            </a:r>
            <a:r>
              <a:rPr lang="en-US" sz="2000" dirty="0" smtClean="0"/>
              <a:t>Design a hose reel for forklifts that will be either a single function (two hoses) or twin function (four hoses), left handed or right handed model.  Thereafter, analyze and test a prototype. </a:t>
            </a:r>
          </a:p>
        </p:txBody>
      </p:sp>
      <p:pic>
        <p:nvPicPr>
          <p:cNvPr id="4" name="Picture 3" descr="Superior Fab header01_ser_005.jpg"/>
          <p:cNvPicPr>
            <a:picLocks noChangeAspect="1"/>
          </p:cNvPicPr>
          <p:nvPr/>
        </p:nvPicPr>
        <p:blipFill>
          <a:blip r:embed="rId2" cstate="print"/>
          <a:srcRect l="6501" t="12130" r="34870" b="35799"/>
          <a:stretch>
            <a:fillRect/>
          </a:stretch>
        </p:blipFill>
        <p:spPr>
          <a:xfrm>
            <a:off x="381000" y="1143000"/>
            <a:ext cx="2362200" cy="838200"/>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title"/>
          </p:nvPr>
        </p:nvSpPr>
        <p:spPr>
          <a:xfrm>
            <a:off x="609600" y="1143000"/>
            <a:ext cx="7772400" cy="1143000"/>
          </a:xfrm>
        </p:spPr>
        <p:txBody>
          <a:bodyPr>
            <a:normAutofit fontScale="90000"/>
          </a:bodyPr>
          <a:lstStyle/>
          <a:p>
            <a:r>
              <a:rPr lang="en-US" sz="2400" b="1" dirty="0" smtClean="0">
                <a:solidFill>
                  <a:srgbClr val="969696"/>
                </a:solidFill>
              </a:rPr>
              <a:t>CURRENT PROJECTS</a:t>
            </a:r>
            <a:r>
              <a:rPr lang="en-US" sz="4000" dirty="0" smtClean="0"/>
              <a:t> </a:t>
            </a:r>
            <a:br>
              <a:rPr lang="en-US" sz="4000" dirty="0" smtClean="0"/>
            </a:br>
            <a:r>
              <a:rPr lang="en-US" sz="4000" dirty="0" smtClean="0"/>
              <a:t> </a:t>
            </a:r>
            <a:r>
              <a:rPr lang="en-US" sz="2400" dirty="0" smtClean="0">
                <a:solidFill>
                  <a:srgbClr val="FF0000"/>
                </a:solidFill>
              </a:rPr>
              <a:t/>
            </a:r>
            <a:br>
              <a:rPr lang="en-US" sz="2400" dirty="0" smtClean="0">
                <a:solidFill>
                  <a:srgbClr val="FF0000"/>
                </a:solidFill>
              </a:rPr>
            </a:br>
            <a:r>
              <a:rPr lang="en-US" sz="2400" dirty="0" smtClean="0">
                <a:solidFill>
                  <a:srgbClr val="FF0000"/>
                </a:solidFill>
              </a:rPr>
              <a:t/>
            </a:r>
            <a:br>
              <a:rPr lang="en-US" sz="2400" dirty="0" smtClean="0">
                <a:solidFill>
                  <a:srgbClr val="FF0000"/>
                </a:solidFill>
              </a:rPr>
            </a:br>
            <a:r>
              <a:rPr lang="en-US" sz="2800" u="sng" dirty="0" smtClean="0">
                <a:solidFill>
                  <a:schemeClr val="tx1"/>
                </a:solidFill>
              </a:rPr>
              <a:t>3D Scan, Modeling, and Simulation</a:t>
            </a:r>
          </a:p>
        </p:txBody>
      </p:sp>
      <p:sp>
        <p:nvSpPr>
          <p:cNvPr id="8195" name="Rectangle 2"/>
          <p:cNvSpPr>
            <a:spLocks noGrp="1" noChangeArrowheads="1"/>
          </p:cNvSpPr>
          <p:nvPr>
            <p:ph type="body" sz="half" idx="1"/>
          </p:nvPr>
        </p:nvSpPr>
        <p:spPr>
          <a:xfrm>
            <a:off x="533400" y="2590800"/>
            <a:ext cx="8229600" cy="4114800"/>
          </a:xfrm>
        </p:spPr>
        <p:txBody>
          <a:bodyPr/>
          <a:lstStyle/>
          <a:p>
            <a:pPr marL="228600" indent="-228600">
              <a:lnSpc>
                <a:spcPct val="80000"/>
              </a:lnSpc>
              <a:spcBef>
                <a:spcPct val="0"/>
              </a:spcBef>
              <a:spcAft>
                <a:spcPct val="40000"/>
              </a:spcAft>
              <a:buFontTx/>
              <a:buNone/>
            </a:pPr>
            <a:r>
              <a:rPr lang="en-US" sz="2400" b="1" dirty="0" smtClean="0">
                <a:latin typeface="Arial" charset="0"/>
              </a:rPr>
              <a:t>Company…....… EOS</a:t>
            </a:r>
          </a:p>
          <a:p>
            <a:pPr marL="228600" indent="-228600">
              <a:lnSpc>
                <a:spcPct val="80000"/>
              </a:lnSpc>
              <a:spcBef>
                <a:spcPct val="0"/>
              </a:spcBef>
              <a:spcAft>
                <a:spcPct val="40000"/>
              </a:spcAft>
              <a:buFontTx/>
              <a:buNone/>
            </a:pPr>
            <a:r>
              <a:rPr lang="en-US" sz="2400" b="1" dirty="0" smtClean="0">
                <a:latin typeface="Arial" charset="0"/>
              </a:rPr>
              <a:t>Contact………... Brent </a:t>
            </a:r>
            <a:r>
              <a:rPr lang="en-US" sz="2400" b="1" dirty="0" err="1" smtClean="0">
                <a:latin typeface="Arial" charset="0"/>
              </a:rPr>
              <a:t>Kemmer</a:t>
            </a:r>
            <a:endParaRPr lang="en-US" sz="2400" b="1" dirty="0" smtClean="0">
              <a:latin typeface="Arial" charset="0"/>
            </a:endParaRPr>
          </a:p>
          <a:p>
            <a:pPr marL="228600" indent="-228600">
              <a:lnSpc>
                <a:spcPct val="80000"/>
              </a:lnSpc>
              <a:spcBef>
                <a:spcPct val="0"/>
              </a:spcBef>
              <a:spcAft>
                <a:spcPct val="40000"/>
              </a:spcAft>
              <a:buFontTx/>
              <a:buNone/>
            </a:pPr>
            <a:r>
              <a:rPr lang="en-US" sz="2400" b="1" dirty="0" smtClean="0">
                <a:latin typeface="Arial" charset="0"/>
              </a:rPr>
              <a:t>Advisor……..…. Jim </a:t>
            </a:r>
            <a:r>
              <a:rPr lang="en-US" sz="2400" b="1" dirty="0" err="1" smtClean="0">
                <a:latin typeface="Arial" charset="0"/>
              </a:rPr>
              <a:t>Devaprasad</a:t>
            </a:r>
            <a:endParaRPr lang="en-US" sz="2400" b="1" dirty="0" smtClean="0">
              <a:latin typeface="Arial" charset="0"/>
            </a:endParaRPr>
          </a:p>
          <a:p>
            <a:pPr marL="228600" indent="-228600">
              <a:lnSpc>
                <a:spcPct val="80000"/>
              </a:lnSpc>
              <a:spcBef>
                <a:spcPct val="0"/>
              </a:spcBef>
              <a:spcAft>
                <a:spcPct val="40000"/>
              </a:spcAft>
              <a:buFontTx/>
              <a:buNone/>
            </a:pPr>
            <a:r>
              <a:rPr lang="en-US" sz="2400" b="1" dirty="0" smtClean="0">
                <a:latin typeface="Arial" charset="0"/>
              </a:rPr>
              <a:t>Team…….......… 3 ME</a:t>
            </a:r>
          </a:p>
          <a:p>
            <a:pPr marL="228600" indent="-228600">
              <a:lnSpc>
                <a:spcPct val="80000"/>
              </a:lnSpc>
              <a:spcBef>
                <a:spcPct val="0"/>
              </a:spcBef>
              <a:spcAft>
                <a:spcPct val="40000"/>
              </a:spcAft>
              <a:buFontTx/>
              <a:buNone/>
            </a:pPr>
            <a:r>
              <a:rPr lang="en-US" sz="2400" b="1" dirty="0" smtClean="0">
                <a:latin typeface="Arial" charset="0"/>
              </a:rPr>
              <a:t>Budget ………… Services &amp; software funded by EOS              		       directly</a:t>
            </a:r>
          </a:p>
          <a:p>
            <a:pPr marL="228600" indent="-228600">
              <a:lnSpc>
                <a:spcPct val="80000"/>
              </a:lnSpc>
              <a:spcBef>
                <a:spcPct val="0"/>
              </a:spcBef>
              <a:spcAft>
                <a:spcPct val="10000"/>
              </a:spcAft>
              <a:buFontTx/>
              <a:buNone/>
            </a:pPr>
            <a:r>
              <a:rPr lang="en-US" sz="2400" b="1" dirty="0" smtClean="0">
                <a:latin typeface="Arial" charset="0"/>
              </a:rPr>
              <a:t>Description:</a:t>
            </a:r>
            <a:endParaRPr lang="en-US" sz="2400" b="1" dirty="0" smtClean="0"/>
          </a:p>
          <a:p>
            <a:pPr marL="228600" indent="-228600">
              <a:lnSpc>
                <a:spcPct val="80000"/>
              </a:lnSpc>
              <a:spcBef>
                <a:spcPct val="0"/>
              </a:spcBef>
              <a:buFontTx/>
              <a:buNone/>
            </a:pPr>
            <a:r>
              <a:rPr lang="en-US" sz="2000" b="1" dirty="0" smtClean="0"/>
              <a:t>    </a:t>
            </a:r>
            <a:r>
              <a:rPr lang="en-US" sz="2000" dirty="0" smtClean="0"/>
              <a:t>Create a process that simulates a marine asset (example: a ship) so that maintenance, rebuild, and overhaul (MRO) projects for the asset can be planned and implemented efficiently </a:t>
            </a:r>
          </a:p>
          <a:p>
            <a:pPr marL="228600" indent="-228600">
              <a:lnSpc>
                <a:spcPct val="80000"/>
              </a:lnSpc>
              <a:spcBef>
                <a:spcPct val="0"/>
              </a:spcBef>
              <a:buFontTx/>
              <a:buNone/>
            </a:pPr>
            <a:endParaRPr lang="en-US" sz="2000" dirty="0" smtClean="0"/>
          </a:p>
        </p:txBody>
      </p:sp>
      <p:pic>
        <p:nvPicPr>
          <p:cNvPr id="5" name="Picture 4" descr="EOS.jpg"/>
          <p:cNvPicPr>
            <a:picLocks noChangeAspect="1"/>
          </p:cNvPicPr>
          <p:nvPr/>
        </p:nvPicPr>
        <p:blipFill>
          <a:blip r:embed="rId2" cstate="print"/>
          <a:srcRect t="21025" b="26414"/>
          <a:stretch>
            <a:fillRect/>
          </a:stretch>
        </p:blipFill>
        <p:spPr>
          <a:xfrm>
            <a:off x="533400" y="1143000"/>
            <a:ext cx="1751351" cy="762000"/>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447800"/>
            <a:ext cx="7772400" cy="1143000"/>
          </a:xfrm>
        </p:spPr>
        <p:txBody>
          <a:bodyPr>
            <a:normAutofit fontScale="90000"/>
          </a:bodyPr>
          <a:lstStyle/>
          <a:p>
            <a:pPr>
              <a:lnSpc>
                <a:spcPct val="150000"/>
              </a:lnSpc>
            </a:pPr>
            <a:r>
              <a:rPr lang="en-US" sz="2400" b="1" dirty="0" smtClean="0">
                <a:solidFill>
                  <a:srgbClr val="969696"/>
                </a:solidFill>
              </a:rPr>
              <a:t>CURRENT PROJECTS</a:t>
            </a:r>
            <a:r>
              <a:rPr lang="en-US" sz="4000" dirty="0" smtClean="0"/>
              <a:t/>
            </a:r>
            <a:br>
              <a:rPr lang="en-US" sz="4000" dirty="0" smtClean="0"/>
            </a:br>
            <a:r>
              <a:rPr lang="en-US" sz="4000" dirty="0" smtClean="0"/>
              <a:t>                        </a:t>
            </a:r>
            <a:br>
              <a:rPr lang="en-US" sz="4000" dirty="0" smtClean="0"/>
            </a:br>
            <a:r>
              <a:rPr lang="en-US" sz="3200" u="sng" dirty="0" smtClean="0">
                <a:solidFill>
                  <a:schemeClr val="tx1"/>
                </a:solidFill>
              </a:rPr>
              <a:t>Mini-Baja Race Vehicle</a:t>
            </a:r>
          </a:p>
        </p:txBody>
      </p:sp>
      <p:sp>
        <p:nvSpPr>
          <p:cNvPr id="9219" name="Rectangle 3"/>
          <p:cNvSpPr>
            <a:spLocks noGrp="1" noChangeArrowheads="1"/>
          </p:cNvSpPr>
          <p:nvPr>
            <p:ph type="body" sz="half" idx="1"/>
          </p:nvPr>
        </p:nvSpPr>
        <p:spPr>
          <a:xfrm>
            <a:off x="609600" y="2819400"/>
            <a:ext cx="8001000" cy="4114800"/>
          </a:xfrm>
        </p:spPr>
        <p:txBody>
          <a:bodyPr/>
          <a:lstStyle/>
          <a:p>
            <a:pPr marL="228600" indent="-228600">
              <a:lnSpc>
                <a:spcPct val="90000"/>
              </a:lnSpc>
              <a:spcBef>
                <a:spcPct val="0"/>
              </a:spcBef>
              <a:spcAft>
                <a:spcPct val="40000"/>
              </a:spcAft>
              <a:buFontTx/>
              <a:buNone/>
            </a:pPr>
            <a:r>
              <a:rPr lang="en-US" sz="2000" b="1" dirty="0" smtClean="0">
                <a:latin typeface="Arial" charset="0"/>
              </a:rPr>
              <a:t>Company…....… LSSU Engineering</a:t>
            </a:r>
          </a:p>
          <a:p>
            <a:pPr marL="228600" indent="-228600">
              <a:lnSpc>
                <a:spcPct val="90000"/>
              </a:lnSpc>
              <a:spcBef>
                <a:spcPct val="0"/>
              </a:spcBef>
              <a:spcAft>
                <a:spcPct val="40000"/>
              </a:spcAft>
              <a:buFontTx/>
              <a:buNone/>
            </a:pPr>
            <a:r>
              <a:rPr lang="en-US" sz="2000" b="1" dirty="0" smtClean="0">
                <a:latin typeface="Arial" charset="0"/>
              </a:rPr>
              <a:t>Contact………... Paul </a:t>
            </a:r>
            <a:r>
              <a:rPr lang="en-US" sz="2000" b="1" dirty="0" err="1" smtClean="0">
                <a:latin typeface="Arial" charset="0"/>
              </a:rPr>
              <a:t>Duesing</a:t>
            </a:r>
            <a:endParaRPr lang="en-US" sz="2000" b="1" dirty="0" smtClean="0">
              <a:latin typeface="Arial" charset="0"/>
            </a:endParaRPr>
          </a:p>
          <a:p>
            <a:pPr marL="228600" indent="-228600">
              <a:lnSpc>
                <a:spcPct val="90000"/>
              </a:lnSpc>
              <a:spcBef>
                <a:spcPct val="0"/>
              </a:spcBef>
              <a:spcAft>
                <a:spcPct val="40000"/>
              </a:spcAft>
              <a:buFontTx/>
              <a:buNone/>
            </a:pPr>
            <a:r>
              <a:rPr lang="en-US" sz="2000" b="1" dirty="0" smtClean="0">
                <a:latin typeface="Arial" charset="0"/>
              </a:rPr>
              <a:t>Advisor……..…. Jon </a:t>
            </a:r>
            <a:r>
              <a:rPr lang="en-US" sz="2000" b="1" dirty="0" err="1" smtClean="0">
                <a:latin typeface="Arial" charset="0"/>
              </a:rPr>
              <a:t>Coullard</a:t>
            </a:r>
            <a:endParaRPr lang="en-US" sz="2000" b="1" dirty="0" smtClean="0">
              <a:latin typeface="Arial" charset="0"/>
            </a:endParaRPr>
          </a:p>
          <a:p>
            <a:pPr marL="228600" indent="-228600">
              <a:lnSpc>
                <a:spcPct val="90000"/>
              </a:lnSpc>
              <a:spcBef>
                <a:spcPct val="0"/>
              </a:spcBef>
              <a:spcAft>
                <a:spcPct val="40000"/>
              </a:spcAft>
              <a:buFontTx/>
              <a:buNone/>
            </a:pPr>
            <a:r>
              <a:rPr lang="en-US" sz="2000" b="1" dirty="0" smtClean="0">
                <a:latin typeface="Arial" charset="0"/>
              </a:rPr>
              <a:t>Team…….......… 2 ME, 1 MET</a:t>
            </a:r>
          </a:p>
          <a:p>
            <a:pPr marL="228600" indent="-228600">
              <a:lnSpc>
                <a:spcPct val="90000"/>
              </a:lnSpc>
              <a:spcBef>
                <a:spcPct val="0"/>
              </a:spcBef>
              <a:spcAft>
                <a:spcPct val="40000"/>
              </a:spcAft>
              <a:buFontTx/>
              <a:buNone/>
            </a:pPr>
            <a:r>
              <a:rPr lang="en-US" sz="2000" b="1" dirty="0" smtClean="0">
                <a:latin typeface="Arial" charset="0"/>
              </a:rPr>
              <a:t>Budget ………… $5,000</a:t>
            </a:r>
          </a:p>
          <a:p>
            <a:pPr marL="228600" indent="-228600">
              <a:lnSpc>
                <a:spcPct val="90000"/>
              </a:lnSpc>
              <a:spcBef>
                <a:spcPct val="0"/>
              </a:spcBef>
              <a:spcAft>
                <a:spcPct val="10000"/>
              </a:spcAft>
              <a:buFontTx/>
              <a:buNone/>
            </a:pPr>
            <a:r>
              <a:rPr lang="en-US" sz="2000" b="1" dirty="0" smtClean="0">
                <a:latin typeface="Arial" charset="0"/>
              </a:rPr>
              <a:t>Description:</a:t>
            </a:r>
          </a:p>
          <a:p>
            <a:pPr marL="228600" indent="-228600">
              <a:lnSpc>
                <a:spcPct val="90000"/>
              </a:lnSpc>
              <a:spcBef>
                <a:spcPct val="0"/>
              </a:spcBef>
              <a:buFontTx/>
              <a:buNone/>
            </a:pPr>
            <a:r>
              <a:rPr lang="en-US" sz="1800" b="1" dirty="0" smtClean="0"/>
              <a:t>    </a:t>
            </a:r>
            <a:r>
              <a:rPr lang="en-US" sz="2000" dirty="0" smtClean="0"/>
              <a:t>Upgrade of the Mini-Baja vehicle that will involve repairing the front steering geometry, improve serviceability and robustness of drive train assembly, and optimize vehicle performance using the LSSU chassis </a:t>
            </a:r>
            <a:r>
              <a:rPr lang="en-US" sz="2000" dirty="0" err="1" smtClean="0"/>
              <a:t>dyno</a:t>
            </a:r>
            <a:r>
              <a:rPr lang="en-US" sz="2000" dirty="0" smtClean="0"/>
              <a:t>. </a:t>
            </a:r>
          </a:p>
        </p:txBody>
      </p:sp>
      <p:pic>
        <p:nvPicPr>
          <p:cNvPr id="4" name="Picture 3" descr="Primary logo trans.jpg"/>
          <p:cNvPicPr>
            <a:picLocks noChangeAspect="1"/>
          </p:cNvPicPr>
          <p:nvPr/>
        </p:nvPicPr>
        <p:blipFill>
          <a:blip r:embed="rId2" cstate="print"/>
          <a:stretch>
            <a:fillRect/>
          </a:stretch>
        </p:blipFill>
        <p:spPr>
          <a:xfrm>
            <a:off x="685800" y="1600200"/>
            <a:ext cx="3055665" cy="457200"/>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685800" y="2514600"/>
            <a:ext cx="8153400" cy="3657600"/>
          </a:xfrm>
        </p:spPr>
        <p:txBody>
          <a:bodyPr>
            <a:normAutofit fontScale="92500" lnSpcReduction="10000"/>
          </a:bodyPr>
          <a:lstStyle/>
          <a:p>
            <a:pPr>
              <a:lnSpc>
                <a:spcPct val="80000"/>
              </a:lnSpc>
              <a:spcBef>
                <a:spcPct val="0"/>
              </a:spcBef>
              <a:spcAft>
                <a:spcPct val="40000"/>
              </a:spcAft>
              <a:buFontTx/>
              <a:buNone/>
            </a:pPr>
            <a:r>
              <a:rPr lang="en-US" sz="2400" b="1" dirty="0" smtClean="0">
                <a:latin typeface="Arial" charset="0"/>
              </a:rPr>
              <a:t>Company…....… LSSU Engineering</a:t>
            </a:r>
          </a:p>
          <a:p>
            <a:pPr>
              <a:lnSpc>
                <a:spcPct val="80000"/>
              </a:lnSpc>
              <a:spcBef>
                <a:spcPct val="0"/>
              </a:spcBef>
              <a:spcAft>
                <a:spcPct val="40000"/>
              </a:spcAft>
              <a:buFontTx/>
              <a:buNone/>
            </a:pPr>
            <a:r>
              <a:rPr lang="en-US" sz="2400" b="1" dirty="0" smtClean="0">
                <a:latin typeface="Arial" charset="0"/>
              </a:rPr>
              <a:t>Contact………... Jim </a:t>
            </a:r>
            <a:r>
              <a:rPr lang="en-US" sz="2400" b="1" dirty="0" err="1" smtClean="0">
                <a:latin typeface="Arial" charset="0"/>
              </a:rPr>
              <a:t>Devaprasad</a:t>
            </a:r>
            <a:r>
              <a:rPr lang="en-US" sz="2400" b="1" dirty="0" smtClean="0">
                <a:latin typeface="Arial" charset="0"/>
              </a:rPr>
              <a:t> </a:t>
            </a:r>
          </a:p>
          <a:p>
            <a:pPr>
              <a:lnSpc>
                <a:spcPct val="80000"/>
              </a:lnSpc>
              <a:spcBef>
                <a:spcPct val="0"/>
              </a:spcBef>
              <a:spcAft>
                <a:spcPct val="40000"/>
              </a:spcAft>
              <a:buFontTx/>
              <a:buNone/>
            </a:pPr>
            <a:r>
              <a:rPr lang="en-US" sz="2400" b="1" dirty="0" smtClean="0">
                <a:latin typeface="Arial" charset="0"/>
              </a:rPr>
              <a:t>Advisor……..…. Jeff King</a:t>
            </a:r>
          </a:p>
          <a:p>
            <a:pPr>
              <a:lnSpc>
                <a:spcPct val="80000"/>
              </a:lnSpc>
              <a:spcBef>
                <a:spcPct val="0"/>
              </a:spcBef>
              <a:spcAft>
                <a:spcPct val="40000"/>
              </a:spcAft>
              <a:buFontTx/>
              <a:buNone/>
            </a:pPr>
            <a:r>
              <a:rPr lang="en-US" sz="2400" b="1" dirty="0" smtClean="0">
                <a:latin typeface="Arial" charset="0"/>
              </a:rPr>
              <a:t>Team…….......… 1 CE, 2 EE, 2 ME</a:t>
            </a:r>
          </a:p>
          <a:p>
            <a:pPr>
              <a:lnSpc>
                <a:spcPct val="80000"/>
              </a:lnSpc>
              <a:spcBef>
                <a:spcPct val="0"/>
              </a:spcBef>
              <a:spcAft>
                <a:spcPct val="40000"/>
              </a:spcAft>
              <a:buFontTx/>
              <a:buNone/>
            </a:pPr>
            <a:r>
              <a:rPr lang="en-US" sz="2400" b="1" dirty="0" smtClean="0">
                <a:latin typeface="Arial" charset="0"/>
              </a:rPr>
              <a:t>Budget ………… $6,000 </a:t>
            </a:r>
          </a:p>
          <a:p>
            <a:pPr>
              <a:lnSpc>
                <a:spcPct val="80000"/>
              </a:lnSpc>
              <a:spcBef>
                <a:spcPct val="0"/>
              </a:spcBef>
              <a:spcAft>
                <a:spcPct val="10000"/>
              </a:spcAft>
              <a:buFontTx/>
              <a:buNone/>
            </a:pPr>
            <a:r>
              <a:rPr lang="en-US" sz="2400" b="1" dirty="0" smtClean="0">
                <a:latin typeface="Arial" charset="0"/>
              </a:rPr>
              <a:t>Description:</a:t>
            </a:r>
          </a:p>
          <a:p>
            <a:pPr>
              <a:lnSpc>
                <a:spcPct val="120000"/>
              </a:lnSpc>
              <a:spcBef>
                <a:spcPct val="0"/>
              </a:spcBef>
              <a:buFontTx/>
              <a:buNone/>
            </a:pPr>
            <a:r>
              <a:rPr lang="en-US" sz="2000" dirty="0" smtClean="0"/>
              <a:t>	Design and build a robotics </a:t>
            </a:r>
            <a:r>
              <a:rPr lang="en-US" sz="2000" dirty="0" err="1" smtClean="0"/>
              <a:t>workcell</a:t>
            </a:r>
            <a:r>
              <a:rPr lang="en-US" sz="2000" dirty="0" smtClean="0"/>
              <a:t> using the extruded aluminum platform donated by AMT. The final demonstration project will showcase the integration of a robotics system with robotics tooling, system flow controller, and machine vision.</a:t>
            </a:r>
          </a:p>
        </p:txBody>
      </p:sp>
      <p:sp>
        <p:nvSpPr>
          <p:cNvPr id="10243" name="Text Box 4"/>
          <p:cNvSpPr txBox="1">
            <a:spLocks noChangeArrowheads="1"/>
          </p:cNvSpPr>
          <p:nvPr/>
        </p:nvSpPr>
        <p:spPr bwMode="auto">
          <a:xfrm>
            <a:off x="838200" y="609600"/>
            <a:ext cx="6553200" cy="457200"/>
          </a:xfrm>
          <a:prstGeom prst="rect">
            <a:avLst/>
          </a:prstGeom>
          <a:noFill/>
          <a:ln w="9525">
            <a:noFill/>
            <a:miter lim="800000"/>
            <a:headEnd/>
            <a:tailEnd/>
          </a:ln>
        </p:spPr>
        <p:txBody>
          <a:bodyPr>
            <a:spAutoFit/>
          </a:bodyPr>
          <a:lstStyle/>
          <a:p>
            <a:endParaRPr lang="en-US"/>
          </a:p>
        </p:txBody>
      </p:sp>
      <p:sp>
        <p:nvSpPr>
          <p:cNvPr id="10244" name="Rectangle 6"/>
          <p:cNvSpPr>
            <a:spLocks noChangeArrowheads="1"/>
          </p:cNvSpPr>
          <p:nvPr/>
        </p:nvSpPr>
        <p:spPr bwMode="auto">
          <a:xfrm>
            <a:off x="685800" y="670173"/>
            <a:ext cx="7391400" cy="1615827"/>
          </a:xfrm>
          <a:prstGeom prst="rect">
            <a:avLst/>
          </a:prstGeom>
          <a:noFill/>
          <a:ln w="9525">
            <a:noFill/>
            <a:miter lim="800000"/>
            <a:headEnd/>
            <a:tailEnd/>
          </a:ln>
        </p:spPr>
        <p:txBody>
          <a:bodyPr wrap="square">
            <a:spAutoFit/>
          </a:bodyPr>
          <a:lstStyle/>
          <a:p>
            <a:pPr>
              <a:lnSpc>
                <a:spcPct val="250000"/>
              </a:lnSpc>
            </a:pPr>
            <a:r>
              <a:rPr lang="en-US" b="1" dirty="0">
                <a:solidFill>
                  <a:srgbClr val="969696"/>
                </a:solidFill>
              </a:rPr>
              <a:t>CURRENT PROJECTS</a:t>
            </a:r>
            <a:r>
              <a:rPr lang="en-US" dirty="0"/>
              <a:t> </a:t>
            </a:r>
          </a:p>
          <a:p>
            <a:pPr algn="ctr"/>
            <a:r>
              <a:rPr lang="en-US" dirty="0" smtClean="0"/>
              <a:t>                                             </a:t>
            </a:r>
          </a:p>
          <a:p>
            <a:pPr algn="ctr"/>
            <a:endParaRPr lang="en-US" u="sng" dirty="0" smtClean="0"/>
          </a:p>
          <a:p>
            <a:r>
              <a:rPr lang="en-US" u="sng" dirty="0" smtClean="0"/>
              <a:t>Robotics </a:t>
            </a:r>
            <a:r>
              <a:rPr lang="en-US" u="sng" dirty="0"/>
              <a:t>Systems Integration (ME/MET)</a:t>
            </a:r>
          </a:p>
        </p:txBody>
      </p:sp>
      <p:pic>
        <p:nvPicPr>
          <p:cNvPr id="5" name="Picture 4" descr="Primary logo trans.jpg"/>
          <p:cNvPicPr>
            <a:picLocks noChangeAspect="1"/>
          </p:cNvPicPr>
          <p:nvPr/>
        </p:nvPicPr>
        <p:blipFill>
          <a:blip r:embed="rId2" cstate="print"/>
          <a:stretch>
            <a:fillRect/>
          </a:stretch>
        </p:blipFill>
        <p:spPr>
          <a:xfrm>
            <a:off x="762000" y="1432173"/>
            <a:ext cx="3055665" cy="457200"/>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008888"/>
            <a:ext cx="8229600" cy="1143000"/>
          </a:xfrm>
        </p:spPr>
        <p:txBody>
          <a:bodyPr>
            <a:normAutofit fontScale="90000"/>
          </a:bodyPr>
          <a:lstStyle/>
          <a:p>
            <a:pPr>
              <a:lnSpc>
                <a:spcPct val="130000"/>
              </a:lnSpc>
            </a:pPr>
            <a:r>
              <a:rPr lang="en-US" sz="2400" b="1" dirty="0" smtClean="0">
                <a:solidFill>
                  <a:srgbClr val="969696"/>
                </a:solidFill>
              </a:rPr>
              <a:t>REQUEST FOR IAB FEEDBACK</a:t>
            </a:r>
            <a:r>
              <a:rPr lang="en-US" sz="2400" b="1" dirty="0" smtClean="0"/>
              <a:t/>
            </a:r>
            <a:br>
              <a:rPr lang="en-US" sz="2400" b="1" dirty="0" smtClean="0"/>
            </a:br>
            <a:r>
              <a:rPr lang="en-US" sz="4000" b="1" dirty="0" smtClean="0"/>
              <a:t>Final Presentations</a:t>
            </a:r>
            <a:endParaRPr lang="en-US" b="1" dirty="0" smtClean="0"/>
          </a:p>
        </p:txBody>
      </p:sp>
      <p:sp>
        <p:nvSpPr>
          <p:cNvPr id="11267" name="Rectangle 3"/>
          <p:cNvSpPr>
            <a:spLocks noGrp="1" noChangeArrowheads="1"/>
          </p:cNvSpPr>
          <p:nvPr>
            <p:ph type="body" idx="1"/>
          </p:nvPr>
        </p:nvSpPr>
        <p:spPr>
          <a:xfrm>
            <a:off x="762000" y="2286000"/>
            <a:ext cx="7620000" cy="4114800"/>
          </a:xfrm>
        </p:spPr>
        <p:txBody>
          <a:bodyPr/>
          <a:lstStyle/>
          <a:p>
            <a:pPr>
              <a:spcAft>
                <a:spcPct val="40000"/>
              </a:spcAft>
            </a:pPr>
            <a:r>
              <a:rPr lang="en-US" b="1" dirty="0" smtClean="0"/>
              <a:t>Held same day as spring IAB meeting</a:t>
            </a:r>
            <a:r>
              <a:rPr lang="en-US" sz="2400" b="1" dirty="0" smtClean="0"/>
              <a:t/>
            </a:r>
            <a:br>
              <a:rPr lang="en-US" sz="2400" b="1" dirty="0" smtClean="0"/>
            </a:br>
            <a:r>
              <a:rPr lang="en-US" sz="2400" b="1" dirty="0" smtClean="0"/>
              <a:t>(April 27, 2012)</a:t>
            </a:r>
          </a:p>
          <a:p>
            <a:pPr>
              <a:spcBef>
                <a:spcPct val="0"/>
              </a:spcBef>
              <a:spcAft>
                <a:spcPct val="40000"/>
              </a:spcAft>
            </a:pPr>
            <a:r>
              <a:rPr lang="en-US" b="1" dirty="0" smtClean="0"/>
              <a:t>SPFB &amp; ABET considers IAB evaluations of the Final Presentations</a:t>
            </a:r>
          </a:p>
          <a:p>
            <a:pPr>
              <a:spcBef>
                <a:spcPct val="0"/>
              </a:spcBef>
              <a:spcAft>
                <a:spcPct val="40000"/>
              </a:spcAft>
            </a:pPr>
            <a:r>
              <a:rPr lang="en-US" b="1" dirty="0" smtClean="0"/>
              <a:t>IAB feedback on the quality of the projects</a:t>
            </a:r>
          </a:p>
          <a:p>
            <a:pPr>
              <a:spcBef>
                <a:spcPct val="0"/>
              </a:spcBef>
              <a:spcAft>
                <a:spcPct val="40000"/>
              </a:spcAft>
            </a:pPr>
            <a:r>
              <a:rPr lang="en-US" b="1" dirty="0" smtClean="0"/>
              <a:t>Please consider and submit projects </a:t>
            </a:r>
            <a:br>
              <a:rPr lang="en-US" b="1" dirty="0" smtClean="0"/>
            </a:br>
            <a:r>
              <a:rPr lang="en-US" b="1" dirty="0" smtClean="0"/>
              <a:t>for 2012-13</a:t>
            </a:r>
          </a:p>
          <a:p>
            <a:pPr>
              <a:buFontTx/>
              <a:buNone/>
            </a:pPr>
            <a:endParaRPr lang="en-US" sz="2400" b="1" dirty="0" smtClean="0"/>
          </a:p>
          <a:p>
            <a:pPr>
              <a:buFontTx/>
              <a:buNone/>
            </a:pPr>
            <a:endParaRPr lang="en-US" sz="2400" b="1"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856488"/>
            <a:ext cx="8229600" cy="1143000"/>
          </a:xfrm>
        </p:spPr>
        <p:txBody>
          <a:bodyPr>
            <a:normAutofit fontScale="90000"/>
          </a:bodyPr>
          <a:lstStyle/>
          <a:p>
            <a:pPr>
              <a:lnSpc>
                <a:spcPct val="130000"/>
              </a:lnSpc>
            </a:pPr>
            <a:r>
              <a:rPr lang="en-US" sz="2400" b="1" dirty="0" smtClean="0">
                <a:solidFill>
                  <a:srgbClr val="969696"/>
                </a:solidFill>
              </a:rPr>
              <a:t>Senior Projects</a:t>
            </a:r>
            <a:r>
              <a:rPr lang="en-US" sz="2400" b="1" dirty="0" smtClean="0"/>
              <a:t/>
            </a:r>
            <a:br>
              <a:rPr lang="en-US" sz="2400" b="1" dirty="0" smtClean="0"/>
            </a:br>
            <a:r>
              <a:rPr lang="en-US" sz="4000" b="1" dirty="0" smtClean="0"/>
              <a:t>Philosophy &amp; Key Elements</a:t>
            </a:r>
            <a:endParaRPr lang="en-US" b="1" dirty="0" smtClean="0"/>
          </a:p>
        </p:txBody>
      </p:sp>
      <p:sp>
        <p:nvSpPr>
          <p:cNvPr id="12291" name="Rectangle 3"/>
          <p:cNvSpPr>
            <a:spLocks noGrp="1" noChangeArrowheads="1"/>
          </p:cNvSpPr>
          <p:nvPr>
            <p:ph type="body" idx="1"/>
          </p:nvPr>
        </p:nvSpPr>
        <p:spPr>
          <a:xfrm>
            <a:off x="762000" y="2133600"/>
            <a:ext cx="7620000" cy="4114800"/>
          </a:xfrm>
        </p:spPr>
        <p:txBody>
          <a:bodyPr/>
          <a:lstStyle/>
          <a:p>
            <a:pPr algn="ctr">
              <a:lnSpc>
                <a:spcPct val="90000"/>
              </a:lnSpc>
              <a:spcAft>
                <a:spcPct val="40000"/>
              </a:spcAft>
              <a:buFontTx/>
              <a:buNone/>
            </a:pPr>
            <a:r>
              <a:rPr lang="en-US" b="1" i="1" dirty="0" smtClean="0"/>
              <a:t>Transition from Academia</a:t>
            </a:r>
            <a:br>
              <a:rPr lang="en-US" b="1" i="1" dirty="0" smtClean="0"/>
            </a:br>
            <a:r>
              <a:rPr lang="en-US" b="1" i="1" dirty="0" smtClean="0"/>
              <a:t>to Industry or Graduate School</a:t>
            </a:r>
          </a:p>
          <a:p>
            <a:pPr>
              <a:lnSpc>
                <a:spcPct val="90000"/>
              </a:lnSpc>
              <a:spcAft>
                <a:spcPct val="40000"/>
              </a:spcAft>
            </a:pPr>
            <a:r>
              <a:rPr lang="en-US" sz="2800" b="1" dirty="0" smtClean="0"/>
              <a:t>Emphasis on Soft Skills</a:t>
            </a:r>
          </a:p>
          <a:p>
            <a:pPr>
              <a:lnSpc>
                <a:spcPct val="90000"/>
              </a:lnSpc>
              <a:spcBef>
                <a:spcPct val="0"/>
              </a:spcBef>
              <a:spcAft>
                <a:spcPct val="40000"/>
              </a:spcAft>
            </a:pPr>
            <a:r>
              <a:rPr lang="en-US" sz="2800" b="1" dirty="0" smtClean="0"/>
              <a:t>Working with a Budget</a:t>
            </a:r>
          </a:p>
          <a:p>
            <a:pPr>
              <a:lnSpc>
                <a:spcPct val="90000"/>
              </a:lnSpc>
              <a:spcBef>
                <a:spcPct val="0"/>
              </a:spcBef>
              <a:spcAft>
                <a:spcPct val="40000"/>
              </a:spcAft>
            </a:pPr>
            <a:r>
              <a:rPr lang="en-US" sz="2800" b="1" dirty="0" smtClean="0"/>
              <a:t>Interaction with Practicing Engineers</a:t>
            </a:r>
          </a:p>
          <a:p>
            <a:pPr>
              <a:lnSpc>
                <a:spcPct val="90000"/>
              </a:lnSpc>
              <a:spcBef>
                <a:spcPct val="0"/>
              </a:spcBef>
              <a:spcAft>
                <a:spcPct val="40000"/>
              </a:spcAft>
            </a:pPr>
            <a:r>
              <a:rPr lang="en-US" sz="2800" b="1" dirty="0" smtClean="0"/>
              <a:t>Results are Based on Outcomes</a:t>
            </a:r>
          </a:p>
          <a:p>
            <a:pPr>
              <a:lnSpc>
                <a:spcPct val="90000"/>
              </a:lnSpc>
              <a:spcBef>
                <a:spcPct val="0"/>
              </a:spcBef>
              <a:spcAft>
                <a:spcPct val="40000"/>
              </a:spcAft>
            </a:pPr>
            <a:r>
              <a:rPr lang="en-US" sz="2800" b="1" dirty="0" smtClean="0"/>
              <a:t>Academic Elements Included</a:t>
            </a:r>
          </a:p>
          <a:p>
            <a:pPr>
              <a:lnSpc>
                <a:spcPct val="90000"/>
              </a:lnSpc>
              <a:buFontTx/>
              <a:buNone/>
            </a:pPr>
            <a:endParaRPr lang="en-US" sz="2400" b="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600200" y="327025"/>
            <a:ext cx="6324600" cy="2054225"/>
          </a:xfrm>
          <a:prstGeom prst="rect">
            <a:avLst/>
          </a:prstGeom>
          <a:noFill/>
          <a:ln w="9360">
            <a:noFill/>
            <a:miter lim="800000"/>
            <a:headEnd/>
            <a:tailEnd/>
          </a:ln>
          <a:effectLst/>
        </p:spPr>
        <p:txBody>
          <a:bodyPr tIns="91440" anchor="ctr">
            <a:spAutoFit/>
          </a:bodyPr>
          <a:lstStyle/>
          <a:p>
            <a:pPr algn="ctr" hangingPunct="1">
              <a:lnSpc>
                <a:spcPct val="100000"/>
              </a:lnSpc>
              <a:tabLst>
                <a:tab pos="723900" algn="l"/>
                <a:tab pos="1447800" algn="l"/>
                <a:tab pos="2171700" algn="l"/>
                <a:tab pos="2895600" algn="l"/>
                <a:tab pos="3619500" algn="l"/>
                <a:tab pos="4343400" algn="l"/>
                <a:tab pos="5067300" algn="l"/>
                <a:tab pos="5791200" algn="l"/>
              </a:tabLst>
            </a:pPr>
            <a:r>
              <a:rPr lang="en-US" b="1">
                <a:solidFill>
                  <a:srgbClr val="000000"/>
                </a:solidFill>
                <a:latin typeface="Calibri" charset="0"/>
              </a:rPr>
              <a:t>IAB ROLE STATEMENT</a:t>
            </a:r>
          </a:p>
          <a:p>
            <a:pPr hangingPunct="1">
              <a:lnSpc>
                <a:spcPct val="100000"/>
              </a:lnSpc>
              <a:tabLst>
                <a:tab pos="723900" algn="l"/>
                <a:tab pos="1447800" algn="l"/>
                <a:tab pos="2171700" algn="l"/>
                <a:tab pos="2895600" algn="l"/>
                <a:tab pos="3619500" algn="l"/>
                <a:tab pos="4343400" algn="l"/>
                <a:tab pos="5067300" algn="l"/>
                <a:tab pos="5791200" algn="l"/>
              </a:tabLst>
            </a:pPr>
            <a:r>
              <a:rPr lang="en-US" sz="1200" b="1">
                <a:solidFill>
                  <a:srgbClr val="000000"/>
                </a:solidFill>
                <a:latin typeface="Calibri" charset="0"/>
              </a:rPr>
              <a:t>The Industrial Advisory Board (IAB) is comprised of professional men and women in engineering positions who actively participate in the development of and the promotion of Lake Superior State University engineering and engineer technology programs, faculty members and students.</a:t>
            </a:r>
          </a:p>
          <a:p>
            <a:pPr hangingPunct="1">
              <a:lnSpc>
                <a:spcPct val="100000"/>
              </a:lnSpc>
              <a:tabLst>
                <a:tab pos="723900" algn="l"/>
                <a:tab pos="1447800" algn="l"/>
                <a:tab pos="2171700" algn="l"/>
                <a:tab pos="2895600" algn="l"/>
                <a:tab pos="3619500" algn="l"/>
                <a:tab pos="4343400" algn="l"/>
                <a:tab pos="5067300" algn="l"/>
                <a:tab pos="5791200" algn="l"/>
              </a:tabLst>
            </a:pPr>
            <a:endParaRPr lang="en-US" sz="1200" b="1">
              <a:solidFill>
                <a:srgbClr val="000000"/>
              </a:solidFill>
              <a:latin typeface="Calibri" charset="0"/>
            </a:endParaRPr>
          </a:p>
          <a:p>
            <a:pPr hangingPunct="1">
              <a:lnSpc>
                <a:spcPct val="100000"/>
              </a:lnSpc>
              <a:tabLst>
                <a:tab pos="723900" algn="l"/>
                <a:tab pos="1447800" algn="l"/>
                <a:tab pos="2171700" algn="l"/>
                <a:tab pos="2895600" algn="l"/>
                <a:tab pos="3619500" algn="l"/>
                <a:tab pos="4343400" algn="l"/>
                <a:tab pos="5067300" algn="l"/>
                <a:tab pos="5791200" algn="l"/>
              </a:tabLst>
            </a:pPr>
            <a:r>
              <a:rPr lang="en-US" sz="1200" b="1">
                <a:solidFill>
                  <a:srgbClr val="000000"/>
                </a:solidFill>
                <a:latin typeface="Calibri" charset="0"/>
              </a:rPr>
              <a:t>IAB members guide, nurture and assure that the School of Engineering and Technology produces engineers with skills that will not only fulfill today’s industrial needs, but will foresee the requirements of tomorrow in a global economy.  IAB members provide “real time” interface with both faculty members and students bringing today’s industrial technology to LSSU “today”.</a:t>
            </a:r>
          </a:p>
          <a:p>
            <a:pPr algn="ctr" hangingPunct="1">
              <a:lnSpc>
                <a:spcPct val="100000"/>
              </a:lnSpc>
              <a:tabLst>
                <a:tab pos="723900" algn="l"/>
                <a:tab pos="1447800" algn="l"/>
                <a:tab pos="2171700" algn="l"/>
                <a:tab pos="2895600" algn="l"/>
                <a:tab pos="3619500" algn="l"/>
                <a:tab pos="4343400" algn="l"/>
                <a:tab pos="5067300" algn="l"/>
                <a:tab pos="5791200" algn="l"/>
              </a:tabLst>
            </a:pPr>
            <a:r>
              <a:rPr lang="en-US" sz="1200">
                <a:solidFill>
                  <a:srgbClr val="000000"/>
                </a:solidFill>
                <a:latin typeface="Calibri" charset="0"/>
              </a:rPr>
              <a:t>						</a:t>
            </a:r>
          </a:p>
        </p:txBody>
      </p:sp>
      <p:sp>
        <p:nvSpPr>
          <p:cNvPr id="9219" name="Rectangle 3"/>
          <p:cNvSpPr>
            <a:spLocks noChangeArrowheads="1"/>
          </p:cNvSpPr>
          <p:nvPr/>
        </p:nvSpPr>
        <p:spPr bwMode="auto">
          <a:xfrm>
            <a:off x="1600200" y="2211388"/>
            <a:ext cx="7315200" cy="4335462"/>
          </a:xfrm>
          <a:prstGeom prst="rect">
            <a:avLst/>
          </a:prstGeom>
          <a:noFill/>
          <a:ln w="9360">
            <a:noFill/>
            <a:miter lim="800000"/>
            <a:headEnd/>
            <a:tailEnd/>
          </a:ln>
          <a:effectLst/>
        </p:spPr>
        <p:txBody>
          <a:bodyPr tIns="91440" anchor="ctr">
            <a:spAutoFit/>
          </a:bodyPr>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sz="1200" b="1">
                <a:solidFill>
                  <a:srgbClr val="000000"/>
                </a:solidFill>
                <a:latin typeface="Calibri" charset="0"/>
              </a:rPr>
              <a:t>IAB members are expected to:</a:t>
            </a:r>
          </a:p>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endParaRPr lang="en-US" sz="1200" b="1">
              <a:solidFill>
                <a:srgbClr val="000000"/>
              </a:solidFill>
              <a:latin typeface="Calibri" charset="0"/>
            </a:endParaRPr>
          </a:p>
          <a:p>
            <a:pPr hangingPunct="1">
              <a:lnSpc>
                <a:spcPct val="100000"/>
              </a:lnSpc>
              <a:buSzPct val="4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Lst>
            </a:pPr>
            <a:r>
              <a:rPr lang="en-US" sz="1200" b="1">
                <a:solidFill>
                  <a:srgbClr val="000000"/>
                </a:solidFill>
                <a:latin typeface="Calibri" charset="0"/>
              </a:rPr>
              <a:t>Evaluate and critique engineering programs by providing</a:t>
            </a:r>
          </a:p>
          <a:p>
            <a:pPr hangingPunct="1">
              <a:lnSpc>
                <a:spcPct val="100000"/>
              </a:lnSpc>
              <a:buClrTx/>
              <a:buSzTx/>
              <a:buFontTx/>
              <a:buNone/>
              <a:tabLst>
                <a:tab pos="723900" algn="l"/>
                <a:tab pos="1447800" algn="l"/>
                <a:tab pos="2171700" algn="l"/>
                <a:tab pos="2895600" algn="l"/>
                <a:tab pos="3619500" algn="l"/>
                <a:tab pos="4343400" algn="l"/>
                <a:tab pos="5067300" algn="l"/>
                <a:tab pos="5791200" algn="l"/>
                <a:tab pos="6515100" algn="l"/>
                <a:tab pos="7239000" algn="l"/>
              </a:tabLst>
            </a:pPr>
            <a:r>
              <a:rPr lang="en-US" sz="1200" b="1">
                <a:solidFill>
                  <a:srgbClr val="000000"/>
                </a:solidFill>
                <a:latin typeface="Calibri" charset="0"/>
              </a:rPr>
              <a:t> professional experience and direction.</a:t>
            </a:r>
          </a:p>
          <a:p>
            <a:pPr hangingPunct="1">
              <a:lnSpc>
                <a:spcPct val="100000"/>
              </a:lnSpc>
              <a:buClrTx/>
              <a:buSzTx/>
              <a:buFontTx/>
              <a:buNone/>
              <a:tabLst>
                <a:tab pos="723900" algn="l"/>
                <a:tab pos="1447800" algn="l"/>
                <a:tab pos="2171700" algn="l"/>
                <a:tab pos="2895600" algn="l"/>
                <a:tab pos="3619500" algn="l"/>
                <a:tab pos="4343400" algn="l"/>
                <a:tab pos="5067300" algn="l"/>
                <a:tab pos="5791200" algn="l"/>
                <a:tab pos="6515100" algn="l"/>
                <a:tab pos="7239000" algn="l"/>
              </a:tabLst>
            </a:pPr>
            <a:endParaRPr lang="en-US" sz="1200" b="1">
              <a:solidFill>
                <a:srgbClr val="000000"/>
              </a:solidFill>
              <a:latin typeface="Calibri" charset="0"/>
            </a:endParaRPr>
          </a:p>
          <a:p>
            <a:pPr hangingPunct="1">
              <a:lnSpc>
                <a:spcPct val="100000"/>
              </a:lnSpc>
              <a:buSzPct val="4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Lst>
            </a:pPr>
            <a:r>
              <a:rPr lang="en-US" sz="1200" b="1">
                <a:solidFill>
                  <a:srgbClr val="000000"/>
                </a:solidFill>
                <a:latin typeface="Calibri" charset="0"/>
              </a:rPr>
              <a:t>Be able to provide technical support such as, teaching materials,</a:t>
            </a:r>
          </a:p>
          <a:p>
            <a:pPr hangingPunct="1">
              <a:lnSpc>
                <a:spcPct val="100000"/>
              </a:lnSpc>
              <a:buClrTx/>
              <a:buSzTx/>
              <a:buFontTx/>
              <a:buNone/>
              <a:tabLst>
                <a:tab pos="723900" algn="l"/>
                <a:tab pos="1447800" algn="l"/>
                <a:tab pos="2171700" algn="l"/>
                <a:tab pos="2895600" algn="l"/>
                <a:tab pos="3619500" algn="l"/>
                <a:tab pos="4343400" algn="l"/>
                <a:tab pos="5067300" algn="l"/>
                <a:tab pos="5791200" algn="l"/>
                <a:tab pos="6515100" algn="l"/>
                <a:tab pos="7239000" algn="l"/>
              </a:tabLst>
            </a:pPr>
            <a:r>
              <a:rPr lang="en-US" sz="1200" b="1">
                <a:solidFill>
                  <a:srgbClr val="000000"/>
                </a:solidFill>
                <a:latin typeface="Calibri" charset="0"/>
              </a:rPr>
              <a:t> information on equipment, donate equipment, funding.</a:t>
            </a:r>
          </a:p>
          <a:p>
            <a:pPr hangingPunct="1">
              <a:lnSpc>
                <a:spcPct val="100000"/>
              </a:lnSpc>
              <a:buClrTx/>
              <a:buSzTx/>
              <a:buFontTx/>
              <a:buNone/>
              <a:tabLst>
                <a:tab pos="723900" algn="l"/>
                <a:tab pos="1447800" algn="l"/>
                <a:tab pos="2171700" algn="l"/>
                <a:tab pos="2895600" algn="l"/>
                <a:tab pos="3619500" algn="l"/>
                <a:tab pos="4343400" algn="l"/>
                <a:tab pos="5067300" algn="l"/>
                <a:tab pos="5791200" algn="l"/>
                <a:tab pos="6515100" algn="l"/>
                <a:tab pos="7239000" algn="l"/>
              </a:tabLst>
            </a:pPr>
            <a:endParaRPr lang="en-US" sz="1200" b="1">
              <a:solidFill>
                <a:srgbClr val="000000"/>
              </a:solidFill>
              <a:latin typeface="Calibri" charset="0"/>
            </a:endParaRPr>
          </a:p>
          <a:p>
            <a:pPr hangingPunct="1">
              <a:lnSpc>
                <a:spcPct val="100000"/>
              </a:lnSpc>
              <a:buSzPct val="4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Lst>
            </a:pPr>
            <a:r>
              <a:rPr lang="en-US" sz="1200" b="1">
                <a:solidFill>
                  <a:srgbClr val="000000"/>
                </a:solidFill>
                <a:latin typeface="Calibri" charset="0"/>
              </a:rPr>
              <a:t>Promote LSSU engineering curriculum to young people by participating</a:t>
            </a:r>
          </a:p>
          <a:p>
            <a:pPr hangingPunct="1">
              <a:lnSpc>
                <a:spcPct val="100000"/>
              </a:lnSpc>
              <a:buClrTx/>
              <a:buSzTx/>
              <a:buFontTx/>
              <a:buNone/>
              <a:tabLst>
                <a:tab pos="723900" algn="l"/>
                <a:tab pos="1447800" algn="l"/>
                <a:tab pos="2171700" algn="l"/>
                <a:tab pos="2895600" algn="l"/>
                <a:tab pos="3619500" algn="l"/>
                <a:tab pos="4343400" algn="l"/>
                <a:tab pos="5067300" algn="l"/>
                <a:tab pos="5791200" algn="l"/>
                <a:tab pos="6515100" algn="l"/>
                <a:tab pos="7239000" algn="l"/>
              </a:tabLst>
            </a:pPr>
            <a:r>
              <a:rPr lang="en-US" sz="1200" b="1">
                <a:solidFill>
                  <a:srgbClr val="000000"/>
                </a:solidFill>
                <a:latin typeface="Calibri" charset="0"/>
              </a:rPr>
              <a:t> in regional recruitment seminars and invite students for industrial tours.</a:t>
            </a:r>
          </a:p>
          <a:p>
            <a:pPr hangingPunct="1">
              <a:lnSpc>
                <a:spcPct val="100000"/>
              </a:lnSpc>
              <a:buClrTx/>
              <a:buSzTx/>
              <a:buFontTx/>
              <a:buNone/>
              <a:tabLst>
                <a:tab pos="723900" algn="l"/>
                <a:tab pos="1447800" algn="l"/>
                <a:tab pos="2171700" algn="l"/>
                <a:tab pos="2895600" algn="l"/>
                <a:tab pos="3619500" algn="l"/>
                <a:tab pos="4343400" algn="l"/>
                <a:tab pos="5067300" algn="l"/>
                <a:tab pos="5791200" algn="l"/>
                <a:tab pos="6515100" algn="l"/>
                <a:tab pos="7239000" algn="l"/>
              </a:tabLst>
            </a:pPr>
            <a:endParaRPr lang="en-US" sz="1200" b="1">
              <a:solidFill>
                <a:srgbClr val="000000"/>
              </a:solidFill>
              <a:latin typeface="Calibri" charset="0"/>
            </a:endParaRPr>
          </a:p>
          <a:p>
            <a:pPr hangingPunct="1">
              <a:lnSpc>
                <a:spcPct val="100000"/>
              </a:lnSpc>
              <a:buSzPct val="4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Lst>
            </a:pPr>
            <a:r>
              <a:rPr lang="en-US" sz="1200" b="1">
                <a:solidFill>
                  <a:srgbClr val="000000"/>
                </a:solidFill>
                <a:latin typeface="Calibri" charset="0"/>
              </a:rPr>
              <a:t>Attend IAB meeting.</a:t>
            </a:r>
          </a:p>
          <a:p>
            <a:pPr hangingPunct="1">
              <a:lnSpc>
                <a:spcPct val="100000"/>
              </a:lnSpc>
              <a:buClrTx/>
              <a:buSzTx/>
              <a:buFontTx/>
              <a:buNone/>
              <a:tabLst>
                <a:tab pos="723900" algn="l"/>
                <a:tab pos="1447800" algn="l"/>
                <a:tab pos="2171700" algn="l"/>
                <a:tab pos="2895600" algn="l"/>
                <a:tab pos="3619500" algn="l"/>
                <a:tab pos="4343400" algn="l"/>
                <a:tab pos="5067300" algn="l"/>
                <a:tab pos="5791200" algn="l"/>
                <a:tab pos="6515100" algn="l"/>
                <a:tab pos="7239000" algn="l"/>
              </a:tabLst>
            </a:pPr>
            <a:endParaRPr lang="en-US" sz="1200" b="1">
              <a:solidFill>
                <a:srgbClr val="000000"/>
              </a:solidFill>
              <a:latin typeface="Calibri" charset="0"/>
            </a:endParaRPr>
          </a:p>
          <a:p>
            <a:pPr hangingPunct="1">
              <a:lnSpc>
                <a:spcPct val="100000"/>
              </a:lnSpc>
              <a:buSzPct val="4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Lst>
            </a:pPr>
            <a:r>
              <a:rPr lang="en-US" sz="1200" b="1">
                <a:solidFill>
                  <a:srgbClr val="000000"/>
                </a:solidFill>
                <a:latin typeface="Calibri" charset="0"/>
              </a:rPr>
              <a:t>Support the senior project program with ideas or equipment and/or materials.</a:t>
            </a:r>
          </a:p>
          <a:p>
            <a:pPr hangingPunct="1">
              <a:lnSpc>
                <a:spcPct val="100000"/>
              </a:lnSpc>
              <a:buClrTx/>
              <a:buSzTx/>
              <a:buFontTx/>
              <a:buNone/>
              <a:tabLst>
                <a:tab pos="723900" algn="l"/>
                <a:tab pos="1447800" algn="l"/>
                <a:tab pos="2171700" algn="l"/>
                <a:tab pos="2895600" algn="l"/>
                <a:tab pos="3619500" algn="l"/>
                <a:tab pos="4343400" algn="l"/>
                <a:tab pos="5067300" algn="l"/>
                <a:tab pos="5791200" algn="l"/>
                <a:tab pos="6515100" algn="l"/>
                <a:tab pos="7239000" algn="l"/>
              </a:tabLst>
            </a:pPr>
            <a:endParaRPr lang="en-US" sz="1200" b="1">
              <a:solidFill>
                <a:srgbClr val="000000"/>
              </a:solidFill>
              <a:latin typeface="Calibri" charset="0"/>
            </a:endParaRPr>
          </a:p>
          <a:p>
            <a:pPr hangingPunct="1">
              <a:lnSpc>
                <a:spcPct val="100000"/>
              </a:lnSpc>
              <a:buSzPct val="4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Lst>
            </a:pPr>
            <a:r>
              <a:rPr lang="en-US" sz="1200" b="1">
                <a:solidFill>
                  <a:srgbClr val="000000"/>
                </a:solidFill>
                <a:latin typeface="Calibri" charset="0"/>
              </a:rPr>
              <a:t>Encourage professional development of the faculty</a:t>
            </a:r>
          </a:p>
          <a:p>
            <a:pPr hangingPunct="1">
              <a:lnSpc>
                <a:spcPct val="100000"/>
              </a:lnSpc>
              <a:buClrTx/>
              <a:buSzTx/>
              <a:buFontTx/>
              <a:buNone/>
              <a:tabLst>
                <a:tab pos="723900" algn="l"/>
                <a:tab pos="1447800" algn="l"/>
                <a:tab pos="2171700" algn="l"/>
                <a:tab pos="2895600" algn="l"/>
                <a:tab pos="3619500" algn="l"/>
                <a:tab pos="4343400" algn="l"/>
                <a:tab pos="5067300" algn="l"/>
                <a:tab pos="5791200" algn="l"/>
                <a:tab pos="6515100" algn="l"/>
                <a:tab pos="7239000" algn="l"/>
              </a:tabLst>
            </a:pPr>
            <a:r>
              <a:rPr lang="en-US" sz="1200" b="1">
                <a:solidFill>
                  <a:srgbClr val="000000"/>
                </a:solidFill>
                <a:latin typeface="Calibri" charset="0"/>
              </a:rPr>
              <a:t> by providing summer employment and sponsoring sabbaticals.</a:t>
            </a:r>
          </a:p>
          <a:p>
            <a:pPr hangingPunct="1">
              <a:lnSpc>
                <a:spcPct val="100000"/>
              </a:lnSpc>
              <a:buClrTx/>
              <a:buSzTx/>
              <a:buFontTx/>
              <a:buNone/>
              <a:tabLst>
                <a:tab pos="723900" algn="l"/>
                <a:tab pos="1447800" algn="l"/>
                <a:tab pos="2171700" algn="l"/>
                <a:tab pos="2895600" algn="l"/>
                <a:tab pos="3619500" algn="l"/>
                <a:tab pos="4343400" algn="l"/>
                <a:tab pos="5067300" algn="l"/>
                <a:tab pos="5791200" algn="l"/>
                <a:tab pos="6515100" algn="l"/>
                <a:tab pos="7239000" algn="l"/>
              </a:tabLst>
            </a:pPr>
            <a:endParaRPr lang="en-US" sz="1200" b="1">
              <a:solidFill>
                <a:srgbClr val="000000"/>
              </a:solidFill>
              <a:latin typeface="Calibri" charset="0"/>
            </a:endParaRPr>
          </a:p>
          <a:p>
            <a:pPr hangingPunct="1">
              <a:lnSpc>
                <a:spcPct val="100000"/>
              </a:lnSpc>
              <a:buSzPct val="4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Lst>
            </a:pPr>
            <a:r>
              <a:rPr lang="en-US" sz="1200" b="1">
                <a:solidFill>
                  <a:srgbClr val="000000"/>
                </a:solidFill>
                <a:latin typeface="Calibri" charset="0"/>
              </a:rPr>
              <a:t>Provide assistance with job placement for students both full-time and summer internships.</a:t>
            </a:r>
          </a:p>
          <a:p>
            <a:pPr hangingPunct="1">
              <a:lnSpc>
                <a:spcPct val="100000"/>
              </a:lnSpc>
              <a:buClrTx/>
              <a:buSzTx/>
              <a:buFontTx/>
              <a:buNone/>
              <a:tabLst>
                <a:tab pos="723900" algn="l"/>
                <a:tab pos="1447800" algn="l"/>
                <a:tab pos="2171700" algn="l"/>
                <a:tab pos="2895600" algn="l"/>
                <a:tab pos="3619500" algn="l"/>
                <a:tab pos="4343400" algn="l"/>
                <a:tab pos="5067300" algn="l"/>
                <a:tab pos="5791200" algn="l"/>
                <a:tab pos="6515100" algn="l"/>
                <a:tab pos="7239000" algn="l"/>
              </a:tabLst>
            </a:pPr>
            <a:endParaRPr lang="en-US" sz="1200" b="1">
              <a:solidFill>
                <a:srgbClr val="000000"/>
              </a:solidFill>
              <a:latin typeface="Calibri" charset="0"/>
            </a:endParaRPr>
          </a:p>
          <a:p>
            <a:pPr hangingPunct="1">
              <a:lnSpc>
                <a:spcPct val="100000"/>
              </a:lnSpc>
              <a:buSzPct val="4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Lst>
            </a:pPr>
            <a:r>
              <a:rPr lang="en-US" sz="1200" b="1">
                <a:solidFill>
                  <a:srgbClr val="000000"/>
                </a:solidFill>
                <a:latin typeface="Calibri" charset="0"/>
              </a:rPr>
              <a:t>Participate on subcommittees.</a:t>
            </a:r>
          </a:p>
          <a:p>
            <a:pPr hangingPunct="1">
              <a:lnSpc>
                <a:spcPct val="100000"/>
              </a:lnSpc>
              <a:buClrTx/>
              <a:buSzTx/>
              <a:buFontTx/>
              <a:buNone/>
              <a:tabLst>
                <a:tab pos="723900" algn="l"/>
                <a:tab pos="1447800" algn="l"/>
                <a:tab pos="2171700" algn="l"/>
                <a:tab pos="2895600" algn="l"/>
                <a:tab pos="3619500" algn="l"/>
                <a:tab pos="4343400" algn="l"/>
                <a:tab pos="5067300" algn="l"/>
                <a:tab pos="5791200" algn="l"/>
                <a:tab pos="6515100" algn="l"/>
                <a:tab pos="7239000" algn="l"/>
              </a:tabLst>
            </a:pPr>
            <a:endParaRPr lang="en-US" sz="1200" b="1">
              <a:solidFill>
                <a:srgbClr val="000000"/>
              </a:solidFill>
              <a:latin typeface="Calibri" charset="0"/>
            </a:endParaRPr>
          </a:p>
          <a:p>
            <a:pPr hangingPunct="1">
              <a:lnSpc>
                <a:spcPct val="100000"/>
              </a:lnSpc>
              <a:buSzPct val="4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Lst>
            </a:pPr>
            <a:r>
              <a:rPr lang="en-US" sz="1200" b="1">
                <a:solidFill>
                  <a:srgbClr val="000000"/>
                </a:solidFill>
                <a:latin typeface="Calibri" charset="0"/>
              </a:rPr>
              <a:t>Vote during IAB meetings on issues relative to the Role Statement.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Closing Remarks</a:t>
            </a:r>
            <a:endParaRPr lang="en-US" dirty="0"/>
          </a:p>
        </p:txBody>
      </p:sp>
      <p:sp>
        <p:nvSpPr>
          <p:cNvPr id="3" name="Subtitle 2"/>
          <p:cNvSpPr>
            <a:spLocks noGrp="1"/>
          </p:cNvSpPr>
          <p:nvPr>
            <p:ph type="subTitle" idx="1"/>
          </p:nvPr>
        </p:nvSpPr>
        <p:spPr>
          <a:xfrm>
            <a:off x="533400" y="3505200"/>
            <a:ext cx="7854696" cy="1752600"/>
          </a:xfrm>
        </p:spPr>
        <p:txBody>
          <a:bodyPr/>
          <a:lstStyle/>
          <a:p>
            <a:pPr algn="ctr"/>
            <a:r>
              <a:rPr lang="en-US" dirty="0" smtClean="0"/>
              <a:t>Next meeting: Friday, April 27, 2012</a:t>
            </a:r>
          </a:p>
          <a:p>
            <a:pPr algn="ctr"/>
            <a:r>
              <a:rPr lang="en-US" dirty="0" smtClean="0"/>
              <a:t>LSSU Campus in the </a:t>
            </a:r>
            <a:r>
              <a:rPr lang="en-US" dirty="0" err="1" smtClean="0"/>
              <a:t>Cisler</a:t>
            </a:r>
            <a:r>
              <a:rPr lang="en-US" dirty="0" smtClean="0"/>
              <a:t> Center</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LSSULogo"/>
          <p:cNvPicPr>
            <a:picLocks noChangeAspect="1" noChangeArrowheads="1"/>
          </p:cNvPicPr>
          <p:nvPr/>
        </p:nvPicPr>
        <p:blipFill>
          <a:blip r:embed="rId2" cstate="print"/>
          <a:srcRect/>
          <a:stretch>
            <a:fillRect/>
          </a:stretch>
        </p:blipFill>
        <p:spPr bwMode="auto">
          <a:xfrm>
            <a:off x="533400" y="381000"/>
            <a:ext cx="717550" cy="1066800"/>
          </a:xfrm>
          <a:prstGeom prst="rect">
            <a:avLst/>
          </a:prstGeom>
          <a:noFill/>
          <a:ln w="9525">
            <a:noFill/>
            <a:miter lim="800000"/>
            <a:headEnd/>
            <a:tailEnd/>
          </a:ln>
        </p:spPr>
      </p:pic>
      <p:sp>
        <p:nvSpPr>
          <p:cNvPr id="10243" name="Text Box 288"/>
          <p:cNvSpPr txBox="1">
            <a:spLocks noChangeArrowheads="1"/>
          </p:cNvSpPr>
          <p:nvPr/>
        </p:nvSpPr>
        <p:spPr bwMode="auto">
          <a:xfrm>
            <a:off x="1676400" y="381000"/>
            <a:ext cx="7010400" cy="3077766"/>
          </a:xfrm>
          <a:prstGeom prst="rect">
            <a:avLst/>
          </a:prstGeom>
          <a:noFill/>
          <a:ln w="9525">
            <a:solidFill>
              <a:schemeClr val="tx1"/>
            </a:solidFill>
            <a:miter lim="800000"/>
            <a:headEnd/>
            <a:tailEnd/>
          </a:ln>
        </p:spPr>
        <p:txBody>
          <a:bodyPr>
            <a:spAutoFit/>
          </a:bodyPr>
          <a:lstStyle/>
          <a:p>
            <a:pPr>
              <a:spcBef>
                <a:spcPct val="50000"/>
              </a:spcBef>
            </a:pPr>
            <a:r>
              <a:rPr lang="en-US" sz="1400" b="1" dirty="0">
                <a:solidFill>
                  <a:prstClr val="black"/>
                </a:solidFill>
              </a:rPr>
              <a:t>NEW CANDIDATE </a:t>
            </a:r>
            <a:r>
              <a:rPr lang="en-US" sz="1400" b="1" dirty="0" smtClean="0">
                <a:solidFill>
                  <a:prstClr val="black"/>
                </a:solidFill>
              </a:rPr>
              <a:t> NOMINATION TO </a:t>
            </a:r>
            <a:r>
              <a:rPr lang="en-US" sz="1400" b="1" dirty="0">
                <a:solidFill>
                  <a:prstClr val="black"/>
                </a:solidFill>
              </a:rPr>
              <a:t>THE IAB</a:t>
            </a:r>
          </a:p>
          <a:p>
            <a:pPr>
              <a:spcBef>
                <a:spcPct val="50000"/>
              </a:spcBef>
            </a:pPr>
            <a:r>
              <a:rPr lang="en-US" sz="1200" b="1" dirty="0">
                <a:solidFill>
                  <a:prstClr val="black"/>
                </a:solidFill>
              </a:rPr>
              <a:t>Name		</a:t>
            </a:r>
            <a:r>
              <a:rPr lang="en-US" sz="1200" b="1" dirty="0" smtClean="0">
                <a:solidFill>
                  <a:prstClr val="black"/>
                </a:solidFill>
              </a:rPr>
              <a:t>Tim Bennett</a:t>
            </a:r>
            <a:endParaRPr lang="en-US" sz="1200" b="1" dirty="0">
              <a:solidFill>
                <a:prstClr val="black"/>
              </a:solidFill>
            </a:endParaRPr>
          </a:p>
          <a:p>
            <a:pPr>
              <a:spcBef>
                <a:spcPct val="50000"/>
              </a:spcBef>
            </a:pPr>
            <a:r>
              <a:rPr lang="en-US" sz="1200" b="1" dirty="0">
                <a:solidFill>
                  <a:prstClr val="black"/>
                </a:solidFill>
              </a:rPr>
              <a:t>Company		</a:t>
            </a:r>
            <a:r>
              <a:rPr lang="en-US" sz="1200" b="1" dirty="0" err="1" smtClean="0">
                <a:solidFill>
                  <a:prstClr val="black"/>
                </a:solidFill>
              </a:rPr>
              <a:t>Nexteer</a:t>
            </a:r>
            <a:r>
              <a:rPr lang="en-US" sz="1200" b="1" dirty="0" smtClean="0">
                <a:solidFill>
                  <a:prstClr val="black"/>
                </a:solidFill>
              </a:rPr>
              <a:t> Automotive</a:t>
            </a:r>
            <a:endParaRPr lang="en-US" sz="1200" b="1" dirty="0">
              <a:solidFill>
                <a:prstClr val="black"/>
              </a:solidFill>
            </a:endParaRPr>
          </a:p>
          <a:p>
            <a:pPr>
              <a:spcBef>
                <a:spcPct val="50000"/>
              </a:spcBef>
            </a:pPr>
            <a:r>
              <a:rPr lang="en-US" sz="1200" b="1" dirty="0">
                <a:solidFill>
                  <a:prstClr val="black"/>
                </a:solidFill>
              </a:rPr>
              <a:t>Address		</a:t>
            </a:r>
            <a:r>
              <a:rPr lang="en-US" sz="1200" b="1" dirty="0" smtClean="0">
                <a:solidFill>
                  <a:prstClr val="black"/>
                </a:solidFill>
              </a:rPr>
              <a:t>3900  Holland Road, Saginaw Michigan 48601 Mail stop 99</a:t>
            </a:r>
            <a:endParaRPr lang="en-US" sz="1200" b="1" dirty="0">
              <a:solidFill>
                <a:prstClr val="black"/>
              </a:solidFill>
            </a:endParaRPr>
          </a:p>
          <a:p>
            <a:pPr>
              <a:spcBef>
                <a:spcPct val="50000"/>
              </a:spcBef>
            </a:pPr>
            <a:r>
              <a:rPr lang="en-US" sz="1200" b="1" dirty="0">
                <a:solidFill>
                  <a:prstClr val="black"/>
                </a:solidFill>
              </a:rPr>
              <a:t>Email : Website	</a:t>
            </a:r>
            <a:r>
              <a:rPr lang="en-US" sz="1200" b="1" dirty="0" smtClean="0">
                <a:solidFill>
                  <a:prstClr val="black"/>
                </a:solidFill>
                <a:hlinkClick r:id="rId3"/>
              </a:rPr>
              <a:t>timothy.bennett@nexteer.com</a:t>
            </a:r>
            <a:endParaRPr lang="en-US" sz="1200" b="1" dirty="0">
              <a:solidFill>
                <a:prstClr val="black"/>
              </a:solidFill>
            </a:endParaRPr>
          </a:p>
          <a:p>
            <a:pPr>
              <a:spcBef>
                <a:spcPct val="50000"/>
              </a:spcBef>
            </a:pPr>
            <a:r>
              <a:rPr lang="en-US" sz="1200" b="1" dirty="0">
                <a:solidFill>
                  <a:prstClr val="black"/>
                </a:solidFill>
              </a:rPr>
              <a:t>Phone 		</a:t>
            </a:r>
            <a:r>
              <a:rPr lang="en-US" sz="1200" b="1" dirty="0" smtClean="0">
                <a:solidFill>
                  <a:prstClr val="black"/>
                </a:solidFill>
              </a:rPr>
              <a:t>Work (989) 757 </a:t>
            </a:r>
            <a:r>
              <a:rPr lang="en-US" sz="1200" b="1" dirty="0">
                <a:solidFill>
                  <a:prstClr val="black"/>
                </a:solidFill>
              </a:rPr>
              <a:t>– </a:t>
            </a:r>
            <a:r>
              <a:rPr lang="en-US" sz="1200" b="1" dirty="0" smtClean="0">
                <a:solidFill>
                  <a:prstClr val="black"/>
                </a:solidFill>
              </a:rPr>
              <a:t>4708</a:t>
            </a:r>
          </a:p>
          <a:p>
            <a:pPr>
              <a:spcBef>
                <a:spcPct val="50000"/>
              </a:spcBef>
            </a:pPr>
            <a:r>
              <a:rPr lang="en-US" sz="1200" b="1" dirty="0" smtClean="0">
                <a:solidFill>
                  <a:prstClr val="black"/>
                </a:solidFill>
              </a:rPr>
              <a:t>                                                     Home (989) 662- 7995</a:t>
            </a:r>
            <a:endParaRPr lang="en-US" sz="1200" b="1" dirty="0">
              <a:solidFill>
                <a:prstClr val="black"/>
              </a:solidFill>
            </a:endParaRPr>
          </a:p>
          <a:p>
            <a:pPr>
              <a:spcBef>
                <a:spcPct val="50000"/>
              </a:spcBef>
            </a:pPr>
            <a:r>
              <a:rPr lang="en-US" sz="1200" b="1" dirty="0">
                <a:solidFill>
                  <a:prstClr val="black"/>
                </a:solidFill>
              </a:rPr>
              <a:t>Title		</a:t>
            </a:r>
            <a:r>
              <a:rPr lang="en-US" sz="1200" b="1" dirty="0" smtClean="0">
                <a:solidFill>
                  <a:prstClr val="black"/>
                </a:solidFill>
              </a:rPr>
              <a:t>Senior Process Engineer</a:t>
            </a:r>
            <a:endParaRPr lang="en-US" sz="1200" b="1" dirty="0">
              <a:solidFill>
                <a:prstClr val="black"/>
              </a:solidFill>
            </a:endParaRPr>
          </a:p>
          <a:p>
            <a:pPr>
              <a:spcBef>
                <a:spcPct val="50000"/>
              </a:spcBef>
            </a:pPr>
            <a:r>
              <a:rPr lang="en-US" sz="1200" b="1" dirty="0" smtClean="0">
                <a:solidFill>
                  <a:prstClr val="black"/>
                </a:solidFill>
              </a:rPr>
              <a:t>Work Experience	1985 Graduate of LSSU in Electrical</a:t>
            </a:r>
          </a:p>
          <a:p>
            <a:pPr>
              <a:spcBef>
                <a:spcPct val="50000"/>
              </a:spcBef>
            </a:pPr>
            <a:r>
              <a:rPr lang="en-US" sz="1200" b="1" dirty="0">
                <a:solidFill>
                  <a:prstClr val="black"/>
                </a:solidFill>
              </a:rPr>
              <a:t> </a:t>
            </a:r>
            <a:r>
              <a:rPr lang="en-US" sz="1200" b="1" dirty="0" smtClean="0">
                <a:solidFill>
                  <a:prstClr val="black"/>
                </a:solidFill>
              </a:rPr>
              <a:t>                                                    26+ Years in Automotive Related Engineering,</a:t>
            </a:r>
          </a:p>
          <a:p>
            <a:pPr>
              <a:spcBef>
                <a:spcPct val="50000"/>
              </a:spcBef>
            </a:pPr>
            <a:r>
              <a:rPr lang="en-US" sz="1200" dirty="0" smtClean="0">
                <a:solidFill>
                  <a:prstClr val="black"/>
                </a:solidFill>
              </a:rPr>
              <a:t> </a:t>
            </a:r>
            <a:endParaRPr lang="en-US" sz="1200" b="1" dirty="0">
              <a:solidFill>
                <a:prstClr val="black"/>
              </a:solidFill>
            </a:endParaRPr>
          </a:p>
        </p:txBody>
      </p:sp>
      <p:sp>
        <p:nvSpPr>
          <p:cNvPr id="10244" name="Text Box 289"/>
          <p:cNvSpPr txBox="1">
            <a:spLocks noChangeArrowheads="1"/>
          </p:cNvSpPr>
          <p:nvPr/>
        </p:nvSpPr>
        <p:spPr bwMode="auto">
          <a:xfrm>
            <a:off x="1676400" y="3581400"/>
            <a:ext cx="7010400" cy="2708434"/>
          </a:xfrm>
          <a:prstGeom prst="rect">
            <a:avLst/>
          </a:prstGeom>
          <a:noFill/>
          <a:ln w="9525">
            <a:solidFill>
              <a:schemeClr val="tx1"/>
            </a:solidFill>
            <a:miter lim="800000"/>
            <a:headEnd/>
            <a:tailEnd/>
          </a:ln>
        </p:spPr>
        <p:txBody>
          <a:bodyPr>
            <a:spAutoFit/>
          </a:bodyPr>
          <a:lstStyle/>
          <a:p>
            <a:pPr>
              <a:spcBef>
                <a:spcPct val="50000"/>
              </a:spcBef>
            </a:pPr>
            <a:r>
              <a:rPr lang="en-US" sz="1400" b="1" dirty="0">
                <a:solidFill>
                  <a:prstClr val="black"/>
                </a:solidFill>
              </a:rPr>
              <a:t>List some professional volunteer activities or affiliations</a:t>
            </a:r>
          </a:p>
          <a:p>
            <a:pPr>
              <a:spcBef>
                <a:spcPct val="50000"/>
              </a:spcBef>
            </a:pPr>
            <a:r>
              <a:rPr lang="en-US" sz="1200" b="1" dirty="0" smtClean="0">
                <a:solidFill>
                  <a:prstClr val="black"/>
                </a:solidFill>
              </a:rPr>
              <a:t>1. Tim has been involved in several LSSU Senior projects. Optimal Signal Router ( OSR) and Universal Signal Router (USR), high and Low Current new technology . Most recently, Tim was instrumental in the Steering Innovations Senior Project.</a:t>
            </a:r>
          </a:p>
          <a:p>
            <a:pPr>
              <a:spcBef>
                <a:spcPct val="50000"/>
              </a:spcBef>
            </a:pPr>
            <a:r>
              <a:rPr lang="en-US" sz="1200" b="1" dirty="0" smtClean="0">
                <a:solidFill>
                  <a:prstClr val="black"/>
                </a:solidFill>
              </a:rPr>
              <a:t>2. Tim has over ten Patents and Defensive Publications</a:t>
            </a:r>
          </a:p>
          <a:p>
            <a:pPr>
              <a:spcBef>
                <a:spcPct val="50000"/>
              </a:spcBef>
            </a:pPr>
            <a:r>
              <a:rPr lang="en-US" sz="1200" b="1" dirty="0" smtClean="0">
                <a:solidFill>
                  <a:prstClr val="black"/>
                </a:solidFill>
              </a:rPr>
              <a:t>3. Tim has been published in National Instrument Technical Magazine, Subject: Continuous Monitoring in excess of a kilo Hertz.</a:t>
            </a:r>
          </a:p>
          <a:p>
            <a:pPr>
              <a:spcBef>
                <a:spcPct val="50000"/>
              </a:spcBef>
            </a:pPr>
            <a:r>
              <a:rPr lang="en-US" sz="1200" b="1" dirty="0" smtClean="0">
                <a:solidFill>
                  <a:prstClr val="black"/>
                </a:solidFill>
              </a:rPr>
              <a:t>4. Tim has been instrumental in redesigning  </a:t>
            </a:r>
            <a:r>
              <a:rPr lang="en-US" sz="1200" b="1" dirty="0" err="1" smtClean="0">
                <a:solidFill>
                  <a:prstClr val="black"/>
                </a:solidFill>
              </a:rPr>
              <a:t>Nexteer</a:t>
            </a:r>
            <a:r>
              <a:rPr lang="en-US" sz="1200" b="1" dirty="0" smtClean="0">
                <a:solidFill>
                  <a:prstClr val="black"/>
                </a:solidFill>
              </a:rPr>
              <a:t> Column Lab. He has computerize most of the test equipment and has incorporated a wireless system to monitor the testing of most activities in our Lab</a:t>
            </a:r>
          </a:p>
          <a:p>
            <a:pPr>
              <a:spcBef>
                <a:spcPct val="50000"/>
              </a:spcBef>
            </a:pPr>
            <a:r>
              <a:rPr lang="en-US" sz="1200" b="1" dirty="0" smtClean="0">
                <a:solidFill>
                  <a:prstClr val="black"/>
                </a:solidFill>
              </a:rPr>
              <a:t>5. Tim was born in St. </a:t>
            </a:r>
            <a:r>
              <a:rPr lang="en-US" sz="1200" b="1" dirty="0" err="1" smtClean="0">
                <a:solidFill>
                  <a:prstClr val="black"/>
                </a:solidFill>
              </a:rPr>
              <a:t>Ignace</a:t>
            </a:r>
            <a:r>
              <a:rPr lang="en-US" sz="1200" b="1" dirty="0" smtClean="0">
                <a:solidFill>
                  <a:prstClr val="black"/>
                </a:solidFill>
              </a:rPr>
              <a:t>, his folks still live in the area and enjoys hunting and fishing</a:t>
            </a:r>
          </a:p>
          <a:p>
            <a:pPr>
              <a:spcBef>
                <a:spcPct val="50000"/>
              </a:spcBef>
            </a:pPr>
            <a:r>
              <a:rPr lang="en-US" sz="1200" b="1" dirty="0" smtClean="0">
                <a:solidFill>
                  <a:prstClr val="black"/>
                </a:solidFill>
              </a:rPr>
              <a:t>  </a:t>
            </a:r>
            <a:endParaRPr lang="en-US" sz="1200" b="1" dirty="0">
              <a:solidFill>
                <a:prstClr val="black"/>
              </a:solidFill>
            </a:endParaRPr>
          </a:p>
        </p:txBody>
      </p:sp>
    </p:spTree>
    <p:extLst>
      <p:ext uri="{BB962C8B-B14F-4D97-AF65-F5344CB8AC3E}">
        <p14:creationId xmlns:p14="http://schemas.microsoft.com/office/powerpoint/2010/main" val="3256189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LSSULogo"/>
          <p:cNvPicPr>
            <a:picLocks noChangeAspect="1" noChangeArrowheads="1"/>
          </p:cNvPicPr>
          <p:nvPr/>
        </p:nvPicPr>
        <p:blipFill>
          <a:blip r:embed="rId2" cstate="print"/>
          <a:srcRect/>
          <a:stretch>
            <a:fillRect/>
          </a:stretch>
        </p:blipFill>
        <p:spPr bwMode="auto">
          <a:xfrm>
            <a:off x="457200" y="381000"/>
            <a:ext cx="717550" cy="1066800"/>
          </a:xfrm>
          <a:prstGeom prst="rect">
            <a:avLst/>
          </a:prstGeom>
          <a:noFill/>
          <a:ln w="9525">
            <a:noFill/>
            <a:miter lim="800000"/>
            <a:headEnd/>
            <a:tailEnd/>
          </a:ln>
        </p:spPr>
      </p:pic>
      <p:grpSp>
        <p:nvGrpSpPr>
          <p:cNvPr id="2" name="Group 7"/>
          <p:cNvGrpSpPr>
            <a:grpSpLocks noChangeAspect="1"/>
          </p:cNvGrpSpPr>
          <p:nvPr/>
        </p:nvGrpSpPr>
        <p:grpSpPr bwMode="auto">
          <a:xfrm>
            <a:off x="1752600" y="228600"/>
            <a:ext cx="5524500" cy="3776663"/>
            <a:chOff x="1200" y="144"/>
            <a:chExt cx="3480" cy="2379"/>
          </a:xfrm>
        </p:grpSpPr>
        <p:sp>
          <p:nvSpPr>
            <p:cNvPr id="2269" name="AutoShape 6"/>
            <p:cNvSpPr>
              <a:spLocks noChangeAspect="1" noChangeArrowheads="1" noTextEdit="1"/>
            </p:cNvSpPr>
            <p:nvPr/>
          </p:nvSpPr>
          <p:spPr bwMode="auto">
            <a:xfrm>
              <a:off x="1200" y="144"/>
              <a:ext cx="3456" cy="2245"/>
            </a:xfrm>
            <a:prstGeom prst="rect">
              <a:avLst/>
            </a:prstGeom>
            <a:noFill/>
            <a:ln w="9525">
              <a:noFill/>
              <a:miter lim="800000"/>
              <a:headEnd/>
              <a:tailEnd/>
            </a:ln>
          </p:spPr>
          <p:txBody>
            <a:bodyPr/>
            <a:lstStyle/>
            <a:p>
              <a:endParaRPr lang="en-US">
                <a:solidFill>
                  <a:prstClr val="black"/>
                </a:solidFill>
              </a:endParaRPr>
            </a:p>
          </p:txBody>
        </p:sp>
        <p:sp>
          <p:nvSpPr>
            <p:cNvPr id="2270" name="Rectangle 8"/>
            <p:cNvSpPr>
              <a:spLocks noChangeArrowheads="1"/>
            </p:cNvSpPr>
            <p:nvPr/>
          </p:nvSpPr>
          <p:spPr bwMode="auto">
            <a:xfrm>
              <a:off x="2004" y="144"/>
              <a:ext cx="2319" cy="155"/>
            </a:xfrm>
            <a:prstGeom prst="rect">
              <a:avLst/>
            </a:prstGeom>
            <a:noFill/>
            <a:ln w="9525">
              <a:noFill/>
              <a:miter lim="800000"/>
              <a:headEnd/>
              <a:tailEnd/>
            </a:ln>
          </p:spPr>
          <p:txBody>
            <a:bodyPr wrap="none" lIns="0" tIns="0" rIns="0" bIns="0">
              <a:spAutoFit/>
            </a:bodyPr>
            <a:lstStyle/>
            <a:p>
              <a:r>
                <a:rPr lang="en-US" sz="1600" b="1" dirty="0">
                  <a:solidFill>
                    <a:srgbClr val="000000"/>
                  </a:solidFill>
                </a:rPr>
                <a:t>NEW CANDIDATE </a:t>
              </a:r>
              <a:r>
                <a:rPr lang="en-US" sz="1600" b="1" dirty="0" smtClean="0">
                  <a:solidFill>
                    <a:srgbClr val="000000"/>
                  </a:solidFill>
                </a:rPr>
                <a:t>NOMINATION TO </a:t>
              </a:r>
              <a:r>
                <a:rPr lang="en-US" sz="1600" b="1" dirty="0">
                  <a:solidFill>
                    <a:srgbClr val="000000"/>
                  </a:solidFill>
                </a:rPr>
                <a:t>THE IAB</a:t>
              </a:r>
              <a:endParaRPr lang="en-US" dirty="0">
                <a:solidFill>
                  <a:prstClr val="black"/>
                </a:solidFill>
              </a:endParaRPr>
            </a:p>
          </p:txBody>
        </p:sp>
        <p:sp>
          <p:nvSpPr>
            <p:cNvPr id="2271" name="Rectangle 9"/>
            <p:cNvSpPr>
              <a:spLocks noChangeArrowheads="1"/>
            </p:cNvSpPr>
            <p:nvPr/>
          </p:nvSpPr>
          <p:spPr bwMode="auto">
            <a:xfrm>
              <a:off x="3852" y="144"/>
              <a:ext cx="36" cy="154"/>
            </a:xfrm>
            <a:prstGeom prst="rect">
              <a:avLst/>
            </a:prstGeom>
            <a:noFill/>
            <a:ln w="9525">
              <a:noFill/>
              <a:miter lim="800000"/>
              <a:headEnd/>
              <a:tailEnd/>
            </a:ln>
          </p:spPr>
          <p:txBody>
            <a:bodyPr wrap="none" lIns="0" tIns="0" rIns="0" bIns="0">
              <a:spAutoFit/>
            </a:bodyPr>
            <a:lstStyle/>
            <a:p>
              <a:r>
                <a:rPr lang="en-US" sz="1600" b="1">
                  <a:solidFill>
                    <a:srgbClr val="000000"/>
                  </a:solidFill>
                </a:rPr>
                <a:t> </a:t>
              </a:r>
              <a:endParaRPr lang="en-US">
                <a:solidFill>
                  <a:prstClr val="black"/>
                </a:solidFill>
              </a:endParaRPr>
            </a:p>
          </p:txBody>
        </p:sp>
        <p:sp>
          <p:nvSpPr>
            <p:cNvPr id="2272" name="Rectangle 10"/>
            <p:cNvSpPr>
              <a:spLocks noChangeArrowheads="1"/>
            </p:cNvSpPr>
            <p:nvPr/>
          </p:nvSpPr>
          <p:spPr bwMode="auto">
            <a:xfrm>
              <a:off x="1200" y="291"/>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273" name="Rectangle 11"/>
            <p:cNvSpPr>
              <a:spLocks noChangeArrowheads="1"/>
            </p:cNvSpPr>
            <p:nvPr/>
          </p:nvSpPr>
          <p:spPr bwMode="auto">
            <a:xfrm>
              <a:off x="1200" y="401"/>
              <a:ext cx="272"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Name:</a:t>
              </a:r>
              <a:endParaRPr lang="en-US">
                <a:solidFill>
                  <a:prstClr val="black"/>
                </a:solidFill>
              </a:endParaRPr>
            </a:p>
          </p:txBody>
        </p:sp>
        <p:sp>
          <p:nvSpPr>
            <p:cNvPr id="2274" name="Rectangle 12"/>
            <p:cNvSpPr>
              <a:spLocks noChangeArrowheads="1"/>
            </p:cNvSpPr>
            <p:nvPr/>
          </p:nvSpPr>
          <p:spPr bwMode="auto">
            <a:xfrm>
              <a:off x="1584" y="401"/>
              <a:ext cx="687" cy="116"/>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Trevor Swenson</a:t>
              </a:r>
              <a:endParaRPr lang="en-US">
                <a:solidFill>
                  <a:prstClr val="black"/>
                </a:solidFill>
              </a:endParaRPr>
            </a:p>
          </p:txBody>
        </p:sp>
        <p:sp>
          <p:nvSpPr>
            <p:cNvPr id="2275" name="Rectangle 13"/>
            <p:cNvSpPr>
              <a:spLocks noChangeArrowheads="1"/>
            </p:cNvSpPr>
            <p:nvPr/>
          </p:nvSpPr>
          <p:spPr bwMode="auto">
            <a:xfrm>
              <a:off x="1488" y="401"/>
              <a:ext cx="48" cy="116"/>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276" name="Rectangle 14"/>
            <p:cNvSpPr>
              <a:spLocks noChangeArrowheads="1"/>
            </p:cNvSpPr>
            <p:nvPr/>
          </p:nvSpPr>
          <p:spPr bwMode="auto">
            <a:xfrm>
              <a:off x="2168" y="401"/>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277" name="Rectangle 15"/>
            <p:cNvSpPr>
              <a:spLocks noChangeArrowheads="1"/>
            </p:cNvSpPr>
            <p:nvPr/>
          </p:nvSpPr>
          <p:spPr bwMode="auto">
            <a:xfrm>
              <a:off x="2352" y="401"/>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278" name="Rectangle 16"/>
            <p:cNvSpPr>
              <a:spLocks noChangeArrowheads="1"/>
            </p:cNvSpPr>
            <p:nvPr/>
          </p:nvSpPr>
          <p:spPr bwMode="auto">
            <a:xfrm>
              <a:off x="2640" y="401"/>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279" name="Rectangle 17"/>
            <p:cNvSpPr>
              <a:spLocks noChangeArrowheads="1"/>
            </p:cNvSpPr>
            <p:nvPr/>
          </p:nvSpPr>
          <p:spPr bwMode="auto">
            <a:xfrm>
              <a:off x="2928" y="401"/>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280" name="Rectangle 18"/>
            <p:cNvSpPr>
              <a:spLocks noChangeArrowheads="1"/>
            </p:cNvSpPr>
            <p:nvPr/>
          </p:nvSpPr>
          <p:spPr bwMode="auto">
            <a:xfrm>
              <a:off x="3216" y="401"/>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281" name="Rectangle 19"/>
            <p:cNvSpPr>
              <a:spLocks noChangeArrowheads="1"/>
            </p:cNvSpPr>
            <p:nvPr/>
          </p:nvSpPr>
          <p:spPr bwMode="auto">
            <a:xfrm>
              <a:off x="3504" y="401"/>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282" name="Rectangle 20"/>
            <p:cNvSpPr>
              <a:spLocks noChangeArrowheads="1"/>
            </p:cNvSpPr>
            <p:nvPr/>
          </p:nvSpPr>
          <p:spPr bwMode="auto">
            <a:xfrm>
              <a:off x="3792" y="401"/>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283" name="Rectangle 21"/>
            <p:cNvSpPr>
              <a:spLocks noChangeArrowheads="1"/>
            </p:cNvSpPr>
            <p:nvPr/>
          </p:nvSpPr>
          <p:spPr bwMode="auto">
            <a:xfrm>
              <a:off x="4080" y="401"/>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284" name="Rectangle 22"/>
            <p:cNvSpPr>
              <a:spLocks noChangeArrowheads="1"/>
            </p:cNvSpPr>
            <p:nvPr/>
          </p:nvSpPr>
          <p:spPr bwMode="auto">
            <a:xfrm>
              <a:off x="4368" y="401"/>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285" name="Rectangle 23"/>
            <p:cNvSpPr>
              <a:spLocks noChangeArrowheads="1"/>
            </p:cNvSpPr>
            <p:nvPr/>
          </p:nvSpPr>
          <p:spPr bwMode="auto">
            <a:xfrm>
              <a:off x="4656" y="401"/>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286" name="Rectangle 24"/>
            <p:cNvSpPr>
              <a:spLocks noChangeArrowheads="1"/>
            </p:cNvSpPr>
            <p:nvPr/>
          </p:nvSpPr>
          <p:spPr bwMode="auto">
            <a:xfrm>
              <a:off x="1200" y="512"/>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287" name="Rectangle 25"/>
            <p:cNvSpPr>
              <a:spLocks noChangeArrowheads="1"/>
            </p:cNvSpPr>
            <p:nvPr/>
          </p:nvSpPr>
          <p:spPr bwMode="auto">
            <a:xfrm>
              <a:off x="1200" y="622"/>
              <a:ext cx="1330" cy="116"/>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Company: Research In Motion </a:t>
              </a:r>
              <a:endParaRPr lang="en-US">
                <a:solidFill>
                  <a:prstClr val="black"/>
                </a:solidFill>
              </a:endParaRPr>
            </a:p>
          </p:txBody>
        </p:sp>
        <p:sp>
          <p:nvSpPr>
            <p:cNvPr id="2288" name="Rectangle 26"/>
            <p:cNvSpPr>
              <a:spLocks noChangeArrowheads="1"/>
            </p:cNvSpPr>
            <p:nvPr/>
          </p:nvSpPr>
          <p:spPr bwMode="auto">
            <a:xfrm>
              <a:off x="2951" y="622"/>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289" name="Rectangle 27"/>
            <p:cNvSpPr>
              <a:spLocks noChangeArrowheads="1"/>
            </p:cNvSpPr>
            <p:nvPr/>
          </p:nvSpPr>
          <p:spPr bwMode="auto">
            <a:xfrm>
              <a:off x="1200" y="733"/>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290" name="Rectangle 28"/>
            <p:cNvSpPr>
              <a:spLocks noChangeArrowheads="1"/>
            </p:cNvSpPr>
            <p:nvPr/>
          </p:nvSpPr>
          <p:spPr bwMode="auto">
            <a:xfrm>
              <a:off x="1200" y="843"/>
              <a:ext cx="2753" cy="116"/>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Address: 160 Wilding Ave., Sault Ste. Marie, Ontario (Home office)</a:t>
              </a:r>
              <a:endParaRPr lang="en-US">
                <a:solidFill>
                  <a:prstClr val="black"/>
                </a:solidFill>
              </a:endParaRPr>
            </a:p>
          </p:txBody>
        </p:sp>
        <p:sp>
          <p:nvSpPr>
            <p:cNvPr id="2291" name="Rectangle 29"/>
            <p:cNvSpPr>
              <a:spLocks noChangeArrowheads="1"/>
            </p:cNvSpPr>
            <p:nvPr/>
          </p:nvSpPr>
          <p:spPr bwMode="auto">
            <a:xfrm>
              <a:off x="1536" y="843"/>
              <a:ext cx="0" cy="174"/>
            </a:xfrm>
            <a:prstGeom prst="rect">
              <a:avLst/>
            </a:prstGeom>
            <a:noFill/>
            <a:ln w="9525">
              <a:noFill/>
              <a:miter lim="800000"/>
              <a:headEnd/>
              <a:tailEnd/>
            </a:ln>
          </p:spPr>
          <p:txBody>
            <a:bodyPr wrap="none" lIns="0" tIns="0" rIns="0" bIns="0">
              <a:spAutoFit/>
            </a:bodyPr>
            <a:lstStyle/>
            <a:p>
              <a:endParaRPr lang="en-US">
                <a:solidFill>
                  <a:prstClr val="black"/>
                </a:solidFill>
              </a:endParaRPr>
            </a:p>
          </p:txBody>
        </p:sp>
        <p:sp>
          <p:nvSpPr>
            <p:cNvPr id="2292" name="Rectangle 30"/>
            <p:cNvSpPr>
              <a:spLocks noChangeArrowheads="1"/>
            </p:cNvSpPr>
            <p:nvPr/>
          </p:nvSpPr>
          <p:spPr bwMode="auto">
            <a:xfrm>
              <a:off x="2447" y="843"/>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293" name="Rectangle 31"/>
            <p:cNvSpPr>
              <a:spLocks noChangeArrowheads="1"/>
            </p:cNvSpPr>
            <p:nvPr/>
          </p:nvSpPr>
          <p:spPr bwMode="auto">
            <a:xfrm>
              <a:off x="1200" y="953"/>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294" name="Rectangle 32"/>
            <p:cNvSpPr>
              <a:spLocks noChangeArrowheads="1"/>
            </p:cNvSpPr>
            <p:nvPr/>
          </p:nvSpPr>
          <p:spPr bwMode="auto">
            <a:xfrm>
              <a:off x="1200" y="1064"/>
              <a:ext cx="43"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e</a:t>
              </a:r>
              <a:endParaRPr lang="en-US">
                <a:solidFill>
                  <a:prstClr val="black"/>
                </a:solidFill>
              </a:endParaRPr>
            </a:p>
          </p:txBody>
        </p:sp>
        <p:sp>
          <p:nvSpPr>
            <p:cNvPr id="2295" name="Rectangle 33"/>
            <p:cNvSpPr>
              <a:spLocks noChangeArrowheads="1"/>
            </p:cNvSpPr>
            <p:nvPr/>
          </p:nvSpPr>
          <p:spPr bwMode="auto">
            <a:xfrm>
              <a:off x="1242" y="1064"/>
              <a:ext cx="32"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a:t>
              </a:r>
              <a:endParaRPr lang="en-US">
                <a:solidFill>
                  <a:prstClr val="black"/>
                </a:solidFill>
              </a:endParaRPr>
            </a:p>
          </p:txBody>
        </p:sp>
        <p:sp>
          <p:nvSpPr>
            <p:cNvPr id="2296" name="Rectangle 34"/>
            <p:cNvSpPr>
              <a:spLocks noChangeArrowheads="1"/>
            </p:cNvSpPr>
            <p:nvPr/>
          </p:nvSpPr>
          <p:spPr bwMode="auto">
            <a:xfrm>
              <a:off x="1275" y="1064"/>
              <a:ext cx="1114" cy="116"/>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Mail:   tswenson@rim.com</a:t>
              </a:r>
              <a:endParaRPr lang="en-US">
                <a:solidFill>
                  <a:prstClr val="black"/>
                </a:solidFill>
              </a:endParaRPr>
            </a:p>
          </p:txBody>
        </p:sp>
        <p:sp>
          <p:nvSpPr>
            <p:cNvPr id="2297" name="Rectangle 35"/>
            <p:cNvSpPr>
              <a:spLocks noChangeArrowheads="1"/>
            </p:cNvSpPr>
            <p:nvPr/>
          </p:nvSpPr>
          <p:spPr bwMode="auto">
            <a:xfrm>
              <a:off x="2404" y="1064"/>
              <a:ext cx="26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298" name="Rectangle 36"/>
            <p:cNvSpPr>
              <a:spLocks noChangeArrowheads="1"/>
            </p:cNvSpPr>
            <p:nvPr/>
          </p:nvSpPr>
          <p:spPr bwMode="auto">
            <a:xfrm>
              <a:off x="1200" y="1174"/>
              <a:ext cx="256"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Phone</a:t>
              </a:r>
              <a:endParaRPr lang="en-US">
                <a:solidFill>
                  <a:prstClr val="black"/>
                </a:solidFill>
              </a:endParaRPr>
            </a:p>
          </p:txBody>
        </p:sp>
        <p:sp>
          <p:nvSpPr>
            <p:cNvPr id="2299" name="Rectangle 37"/>
            <p:cNvSpPr>
              <a:spLocks noChangeArrowheads="1"/>
            </p:cNvSpPr>
            <p:nvPr/>
          </p:nvSpPr>
          <p:spPr bwMode="auto">
            <a:xfrm>
              <a:off x="1455" y="1174"/>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300" name="Rectangle 38"/>
            <p:cNvSpPr>
              <a:spLocks noChangeArrowheads="1"/>
            </p:cNvSpPr>
            <p:nvPr/>
          </p:nvSpPr>
          <p:spPr bwMode="auto">
            <a:xfrm>
              <a:off x="1200" y="1285"/>
              <a:ext cx="337" cy="116"/>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(Home)</a:t>
              </a:r>
              <a:endParaRPr lang="en-US">
                <a:solidFill>
                  <a:prstClr val="black"/>
                </a:solidFill>
              </a:endParaRPr>
            </a:p>
          </p:txBody>
        </p:sp>
        <p:sp>
          <p:nvSpPr>
            <p:cNvPr id="2301" name="Rectangle 39"/>
            <p:cNvSpPr>
              <a:spLocks noChangeArrowheads="1"/>
            </p:cNvSpPr>
            <p:nvPr/>
          </p:nvSpPr>
          <p:spPr bwMode="auto">
            <a:xfrm>
              <a:off x="1724" y="1285"/>
              <a:ext cx="549" cy="116"/>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705-253-6560</a:t>
              </a:r>
              <a:endParaRPr lang="en-US">
                <a:solidFill>
                  <a:prstClr val="black"/>
                </a:solidFill>
              </a:endParaRPr>
            </a:p>
          </p:txBody>
        </p:sp>
        <p:sp>
          <p:nvSpPr>
            <p:cNvPr id="2302" name="Rectangle 40"/>
            <p:cNvSpPr>
              <a:spLocks noChangeArrowheads="1"/>
            </p:cNvSpPr>
            <p:nvPr/>
          </p:nvSpPr>
          <p:spPr bwMode="auto">
            <a:xfrm>
              <a:off x="1756" y="1285"/>
              <a:ext cx="1" cy="173"/>
            </a:xfrm>
            <a:prstGeom prst="rect">
              <a:avLst/>
            </a:prstGeom>
            <a:noFill/>
            <a:ln w="9525">
              <a:noFill/>
              <a:miter lim="800000"/>
              <a:headEnd/>
              <a:tailEnd/>
            </a:ln>
          </p:spPr>
          <p:txBody>
            <a:bodyPr wrap="none" lIns="0" tIns="0" rIns="0" bIns="0">
              <a:spAutoFit/>
            </a:bodyPr>
            <a:lstStyle/>
            <a:p>
              <a:endParaRPr lang="en-US">
                <a:solidFill>
                  <a:prstClr val="black"/>
                </a:solidFill>
              </a:endParaRPr>
            </a:p>
          </p:txBody>
        </p:sp>
        <p:sp>
          <p:nvSpPr>
            <p:cNvPr id="2303" name="Rectangle 41"/>
            <p:cNvSpPr>
              <a:spLocks noChangeArrowheads="1"/>
            </p:cNvSpPr>
            <p:nvPr/>
          </p:nvSpPr>
          <p:spPr bwMode="auto">
            <a:xfrm>
              <a:off x="1901" y="1285"/>
              <a:ext cx="0" cy="174"/>
            </a:xfrm>
            <a:prstGeom prst="rect">
              <a:avLst/>
            </a:prstGeom>
            <a:noFill/>
            <a:ln w="9525">
              <a:noFill/>
              <a:miter lim="800000"/>
              <a:headEnd/>
              <a:tailEnd/>
            </a:ln>
          </p:spPr>
          <p:txBody>
            <a:bodyPr wrap="none" lIns="0" tIns="0" rIns="0" bIns="0">
              <a:spAutoFit/>
            </a:bodyPr>
            <a:lstStyle/>
            <a:p>
              <a:endParaRPr lang="en-US">
                <a:solidFill>
                  <a:prstClr val="black"/>
                </a:solidFill>
              </a:endParaRPr>
            </a:p>
          </p:txBody>
        </p:sp>
        <p:sp>
          <p:nvSpPr>
            <p:cNvPr id="2304" name="Rectangle 42"/>
            <p:cNvSpPr>
              <a:spLocks noChangeArrowheads="1"/>
            </p:cNvSpPr>
            <p:nvPr/>
          </p:nvSpPr>
          <p:spPr bwMode="auto">
            <a:xfrm>
              <a:off x="1932" y="1285"/>
              <a:ext cx="1" cy="173"/>
            </a:xfrm>
            <a:prstGeom prst="rect">
              <a:avLst/>
            </a:prstGeom>
            <a:noFill/>
            <a:ln w="9525">
              <a:noFill/>
              <a:miter lim="800000"/>
              <a:headEnd/>
              <a:tailEnd/>
            </a:ln>
          </p:spPr>
          <p:txBody>
            <a:bodyPr wrap="none" lIns="0" tIns="0" rIns="0" bIns="0">
              <a:spAutoFit/>
            </a:bodyPr>
            <a:lstStyle/>
            <a:p>
              <a:endParaRPr lang="en-US">
                <a:solidFill>
                  <a:prstClr val="black"/>
                </a:solidFill>
              </a:endParaRPr>
            </a:p>
          </p:txBody>
        </p:sp>
        <p:sp>
          <p:nvSpPr>
            <p:cNvPr id="2305" name="Rectangle 43"/>
            <p:cNvSpPr>
              <a:spLocks noChangeArrowheads="1"/>
            </p:cNvSpPr>
            <p:nvPr/>
          </p:nvSpPr>
          <p:spPr bwMode="auto">
            <a:xfrm>
              <a:off x="2124" y="1285"/>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306" name="Rectangle 44"/>
            <p:cNvSpPr>
              <a:spLocks noChangeArrowheads="1"/>
            </p:cNvSpPr>
            <p:nvPr/>
          </p:nvSpPr>
          <p:spPr bwMode="auto">
            <a:xfrm>
              <a:off x="1200" y="1395"/>
              <a:ext cx="326" cy="116"/>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(Work)</a:t>
              </a:r>
              <a:endParaRPr lang="en-US">
                <a:solidFill>
                  <a:prstClr val="black"/>
                </a:solidFill>
              </a:endParaRPr>
            </a:p>
          </p:txBody>
        </p:sp>
        <p:sp>
          <p:nvSpPr>
            <p:cNvPr id="2307" name="Rectangle 45"/>
            <p:cNvSpPr>
              <a:spLocks noChangeArrowheads="1"/>
            </p:cNvSpPr>
            <p:nvPr/>
          </p:nvSpPr>
          <p:spPr bwMode="auto">
            <a:xfrm>
              <a:off x="1719" y="1395"/>
              <a:ext cx="549" cy="116"/>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519-597-8244</a:t>
              </a:r>
              <a:endParaRPr lang="en-US">
                <a:solidFill>
                  <a:prstClr val="black"/>
                </a:solidFill>
              </a:endParaRPr>
            </a:p>
          </p:txBody>
        </p:sp>
        <p:sp>
          <p:nvSpPr>
            <p:cNvPr id="2308" name="Rectangle 47"/>
            <p:cNvSpPr>
              <a:spLocks noChangeArrowheads="1"/>
            </p:cNvSpPr>
            <p:nvPr/>
          </p:nvSpPr>
          <p:spPr bwMode="auto">
            <a:xfrm>
              <a:off x="1895" y="1395"/>
              <a:ext cx="0" cy="174"/>
            </a:xfrm>
            <a:prstGeom prst="rect">
              <a:avLst/>
            </a:prstGeom>
            <a:noFill/>
            <a:ln w="9525">
              <a:noFill/>
              <a:miter lim="800000"/>
              <a:headEnd/>
              <a:tailEnd/>
            </a:ln>
          </p:spPr>
          <p:txBody>
            <a:bodyPr wrap="none" lIns="0" tIns="0" rIns="0" bIns="0">
              <a:spAutoFit/>
            </a:bodyPr>
            <a:lstStyle/>
            <a:p>
              <a:endParaRPr lang="en-US">
                <a:solidFill>
                  <a:prstClr val="black"/>
                </a:solidFill>
              </a:endParaRPr>
            </a:p>
          </p:txBody>
        </p:sp>
        <p:sp>
          <p:nvSpPr>
            <p:cNvPr id="2309" name="Rectangle 48"/>
            <p:cNvSpPr>
              <a:spLocks noChangeArrowheads="1"/>
            </p:cNvSpPr>
            <p:nvPr/>
          </p:nvSpPr>
          <p:spPr bwMode="auto">
            <a:xfrm>
              <a:off x="1927" y="1395"/>
              <a:ext cx="1" cy="173"/>
            </a:xfrm>
            <a:prstGeom prst="rect">
              <a:avLst/>
            </a:prstGeom>
            <a:noFill/>
            <a:ln w="9525">
              <a:noFill/>
              <a:miter lim="800000"/>
              <a:headEnd/>
              <a:tailEnd/>
            </a:ln>
          </p:spPr>
          <p:txBody>
            <a:bodyPr wrap="none" lIns="0" tIns="0" rIns="0" bIns="0">
              <a:spAutoFit/>
            </a:bodyPr>
            <a:lstStyle/>
            <a:p>
              <a:endParaRPr lang="en-US">
                <a:solidFill>
                  <a:prstClr val="black"/>
                </a:solidFill>
              </a:endParaRPr>
            </a:p>
          </p:txBody>
        </p:sp>
        <p:sp>
          <p:nvSpPr>
            <p:cNvPr id="2310" name="Rectangle 49"/>
            <p:cNvSpPr>
              <a:spLocks noChangeArrowheads="1"/>
            </p:cNvSpPr>
            <p:nvPr/>
          </p:nvSpPr>
          <p:spPr bwMode="auto">
            <a:xfrm>
              <a:off x="2119" y="1395"/>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311" name="Rectangle 50"/>
            <p:cNvSpPr>
              <a:spLocks noChangeArrowheads="1"/>
            </p:cNvSpPr>
            <p:nvPr/>
          </p:nvSpPr>
          <p:spPr bwMode="auto">
            <a:xfrm>
              <a:off x="1200" y="1506"/>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312" name="Rectangle 51"/>
            <p:cNvSpPr>
              <a:spLocks noChangeArrowheads="1"/>
            </p:cNvSpPr>
            <p:nvPr/>
          </p:nvSpPr>
          <p:spPr bwMode="auto">
            <a:xfrm>
              <a:off x="1224" y="1506"/>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313" name="Rectangle 52"/>
            <p:cNvSpPr>
              <a:spLocks noChangeArrowheads="1"/>
            </p:cNvSpPr>
            <p:nvPr/>
          </p:nvSpPr>
          <p:spPr bwMode="auto">
            <a:xfrm>
              <a:off x="1200" y="1616"/>
              <a:ext cx="2219" cy="116"/>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TITLE: Sr. Infrastructure Engineer (Email Platform)</a:t>
              </a:r>
              <a:endParaRPr lang="en-US">
                <a:solidFill>
                  <a:prstClr val="black"/>
                </a:solidFill>
              </a:endParaRPr>
            </a:p>
          </p:txBody>
        </p:sp>
        <p:sp>
          <p:nvSpPr>
            <p:cNvPr id="2314" name="Rectangle 53"/>
            <p:cNvSpPr>
              <a:spLocks noChangeArrowheads="1"/>
            </p:cNvSpPr>
            <p:nvPr/>
          </p:nvSpPr>
          <p:spPr bwMode="auto">
            <a:xfrm>
              <a:off x="2618" y="1616"/>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315" name="Rectangle 54"/>
            <p:cNvSpPr>
              <a:spLocks noChangeArrowheads="1"/>
            </p:cNvSpPr>
            <p:nvPr/>
          </p:nvSpPr>
          <p:spPr bwMode="auto">
            <a:xfrm>
              <a:off x="1200" y="1726"/>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316" name="Rectangle 56"/>
            <p:cNvSpPr>
              <a:spLocks noChangeArrowheads="1"/>
            </p:cNvSpPr>
            <p:nvPr/>
          </p:nvSpPr>
          <p:spPr bwMode="auto">
            <a:xfrm>
              <a:off x="1224" y="1837"/>
              <a:ext cx="1176" cy="116"/>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Professional Memberships: </a:t>
              </a:r>
              <a:endParaRPr lang="en-US">
                <a:solidFill>
                  <a:prstClr val="black"/>
                </a:solidFill>
              </a:endParaRPr>
            </a:p>
          </p:txBody>
        </p:sp>
        <p:sp>
          <p:nvSpPr>
            <p:cNvPr id="2317" name="Rectangle 57"/>
            <p:cNvSpPr>
              <a:spLocks noChangeArrowheads="1"/>
            </p:cNvSpPr>
            <p:nvPr/>
          </p:nvSpPr>
          <p:spPr bwMode="auto">
            <a:xfrm>
              <a:off x="3775" y="1837"/>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318" name="Rectangle 58"/>
            <p:cNvSpPr>
              <a:spLocks noChangeArrowheads="1"/>
            </p:cNvSpPr>
            <p:nvPr/>
          </p:nvSpPr>
          <p:spPr bwMode="auto">
            <a:xfrm>
              <a:off x="1200" y="1947"/>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319" name="Rectangle 59"/>
            <p:cNvSpPr>
              <a:spLocks noChangeArrowheads="1"/>
            </p:cNvSpPr>
            <p:nvPr/>
          </p:nvSpPr>
          <p:spPr bwMode="auto">
            <a:xfrm>
              <a:off x="1200" y="2058"/>
              <a:ext cx="3347" cy="46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Work Experience: 9 years experience at RIM post LSSU graduation (CompEng) </a:t>
              </a:r>
            </a:p>
            <a:p>
              <a:endParaRPr lang="en-US" sz="1200" b="1">
                <a:solidFill>
                  <a:srgbClr val="000000"/>
                </a:solidFill>
                <a:latin typeface="Times New Roman" pitchFamily="18" charset="0"/>
              </a:endParaRPr>
            </a:p>
            <a:p>
              <a:r>
                <a:rPr lang="en-US" sz="1200" b="1">
                  <a:solidFill>
                    <a:srgbClr val="000000"/>
                  </a:solidFill>
                  <a:latin typeface="Times New Roman" pitchFamily="18" charset="0"/>
                </a:rPr>
                <a:t>4 years Operations  Engineer @ RIM</a:t>
              </a:r>
            </a:p>
            <a:p>
              <a:r>
                <a:rPr lang="en-US" sz="1200" b="1">
                  <a:solidFill>
                    <a:srgbClr val="000000"/>
                  </a:solidFill>
                  <a:latin typeface="Times New Roman" pitchFamily="18" charset="0"/>
                </a:rPr>
                <a:t>5 years Infrastructure Engineer @ RIM</a:t>
              </a:r>
            </a:p>
          </p:txBody>
        </p:sp>
        <p:sp>
          <p:nvSpPr>
            <p:cNvPr id="2320" name="Rectangle 60"/>
            <p:cNvSpPr>
              <a:spLocks noChangeArrowheads="1"/>
            </p:cNvSpPr>
            <p:nvPr/>
          </p:nvSpPr>
          <p:spPr bwMode="auto">
            <a:xfrm>
              <a:off x="1979" y="2058"/>
              <a:ext cx="24" cy="116"/>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321" name="Rectangle 61"/>
            <p:cNvSpPr>
              <a:spLocks noChangeArrowheads="1"/>
            </p:cNvSpPr>
            <p:nvPr/>
          </p:nvSpPr>
          <p:spPr bwMode="auto">
            <a:xfrm>
              <a:off x="2064" y="2058"/>
              <a:ext cx="1" cy="173"/>
            </a:xfrm>
            <a:prstGeom prst="rect">
              <a:avLst/>
            </a:prstGeom>
            <a:noFill/>
            <a:ln w="9525">
              <a:noFill/>
              <a:miter lim="800000"/>
              <a:headEnd/>
              <a:tailEnd/>
            </a:ln>
          </p:spPr>
          <p:txBody>
            <a:bodyPr wrap="none" lIns="0" tIns="0" rIns="0" bIns="0">
              <a:spAutoFit/>
            </a:bodyPr>
            <a:lstStyle/>
            <a:p>
              <a:endParaRPr lang="en-US">
                <a:solidFill>
                  <a:prstClr val="black"/>
                </a:solidFill>
              </a:endParaRPr>
            </a:p>
          </p:txBody>
        </p:sp>
        <p:sp>
          <p:nvSpPr>
            <p:cNvPr id="2322" name="Rectangle 62"/>
            <p:cNvSpPr>
              <a:spLocks noChangeArrowheads="1"/>
            </p:cNvSpPr>
            <p:nvPr/>
          </p:nvSpPr>
          <p:spPr bwMode="auto">
            <a:xfrm>
              <a:off x="3311" y="2058"/>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323" name="Rectangle 63"/>
            <p:cNvSpPr>
              <a:spLocks noChangeArrowheads="1"/>
            </p:cNvSpPr>
            <p:nvPr/>
          </p:nvSpPr>
          <p:spPr bwMode="auto">
            <a:xfrm>
              <a:off x="1200" y="2168"/>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324" name="Rectangle 64"/>
            <p:cNvSpPr>
              <a:spLocks noChangeArrowheads="1"/>
            </p:cNvSpPr>
            <p:nvPr/>
          </p:nvSpPr>
          <p:spPr bwMode="auto">
            <a:xfrm>
              <a:off x="1488" y="2168"/>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325" name="Rectangle 65"/>
            <p:cNvSpPr>
              <a:spLocks noChangeArrowheads="1"/>
            </p:cNvSpPr>
            <p:nvPr/>
          </p:nvSpPr>
          <p:spPr bwMode="auto">
            <a:xfrm>
              <a:off x="1776" y="2168"/>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326" name="Rectangle 66"/>
            <p:cNvSpPr>
              <a:spLocks noChangeArrowheads="1"/>
            </p:cNvSpPr>
            <p:nvPr/>
          </p:nvSpPr>
          <p:spPr bwMode="auto">
            <a:xfrm>
              <a:off x="2064" y="2168"/>
              <a:ext cx="1" cy="173"/>
            </a:xfrm>
            <a:prstGeom prst="rect">
              <a:avLst/>
            </a:prstGeom>
            <a:noFill/>
            <a:ln w="9525">
              <a:noFill/>
              <a:miter lim="800000"/>
              <a:headEnd/>
              <a:tailEnd/>
            </a:ln>
          </p:spPr>
          <p:txBody>
            <a:bodyPr wrap="none" lIns="0" tIns="0" rIns="0" bIns="0">
              <a:spAutoFit/>
            </a:bodyPr>
            <a:lstStyle/>
            <a:p>
              <a:endParaRPr lang="en-US">
                <a:solidFill>
                  <a:prstClr val="black"/>
                </a:solidFill>
              </a:endParaRPr>
            </a:p>
          </p:txBody>
        </p:sp>
        <p:sp>
          <p:nvSpPr>
            <p:cNvPr id="2327" name="Rectangle 67"/>
            <p:cNvSpPr>
              <a:spLocks noChangeArrowheads="1"/>
            </p:cNvSpPr>
            <p:nvPr/>
          </p:nvSpPr>
          <p:spPr bwMode="auto">
            <a:xfrm>
              <a:off x="2934" y="2168"/>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328" name="Rectangle 68"/>
            <p:cNvSpPr>
              <a:spLocks noChangeArrowheads="1"/>
            </p:cNvSpPr>
            <p:nvPr/>
          </p:nvSpPr>
          <p:spPr bwMode="auto">
            <a:xfrm>
              <a:off x="1200" y="2279"/>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329" name="Rectangle 69"/>
            <p:cNvSpPr>
              <a:spLocks noChangeArrowheads="1"/>
            </p:cNvSpPr>
            <p:nvPr/>
          </p:nvSpPr>
          <p:spPr bwMode="auto">
            <a:xfrm>
              <a:off x="1488" y="2279"/>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330" name="Rectangle 70"/>
            <p:cNvSpPr>
              <a:spLocks noChangeArrowheads="1"/>
            </p:cNvSpPr>
            <p:nvPr/>
          </p:nvSpPr>
          <p:spPr bwMode="auto">
            <a:xfrm>
              <a:off x="1776" y="2279"/>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sp>
          <p:nvSpPr>
            <p:cNvPr id="2331" name="Rectangle 71"/>
            <p:cNvSpPr>
              <a:spLocks noChangeArrowheads="1"/>
            </p:cNvSpPr>
            <p:nvPr/>
          </p:nvSpPr>
          <p:spPr bwMode="auto">
            <a:xfrm>
              <a:off x="2064" y="2279"/>
              <a:ext cx="1" cy="173"/>
            </a:xfrm>
            <a:prstGeom prst="rect">
              <a:avLst/>
            </a:prstGeom>
            <a:noFill/>
            <a:ln w="9525">
              <a:noFill/>
              <a:miter lim="800000"/>
              <a:headEnd/>
              <a:tailEnd/>
            </a:ln>
          </p:spPr>
          <p:txBody>
            <a:bodyPr wrap="none" lIns="0" tIns="0" rIns="0" bIns="0">
              <a:spAutoFit/>
            </a:bodyPr>
            <a:lstStyle/>
            <a:p>
              <a:endParaRPr lang="en-US">
                <a:solidFill>
                  <a:prstClr val="black"/>
                </a:solidFill>
              </a:endParaRPr>
            </a:p>
          </p:txBody>
        </p:sp>
        <p:sp>
          <p:nvSpPr>
            <p:cNvPr id="2332" name="Rectangle 72"/>
            <p:cNvSpPr>
              <a:spLocks noChangeArrowheads="1"/>
            </p:cNvSpPr>
            <p:nvPr/>
          </p:nvSpPr>
          <p:spPr bwMode="auto">
            <a:xfrm>
              <a:off x="3184" y="2279"/>
              <a:ext cx="24"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Times New Roman" pitchFamily="18" charset="0"/>
                </a:rPr>
                <a:t> </a:t>
              </a:r>
              <a:endParaRPr lang="en-US">
                <a:solidFill>
                  <a:prstClr val="black"/>
                </a:solidFill>
              </a:endParaRPr>
            </a:p>
          </p:txBody>
        </p:sp>
      </p:grpSp>
      <p:grpSp>
        <p:nvGrpSpPr>
          <p:cNvPr id="3" name="Group 74"/>
          <p:cNvGrpSpPr>
            <a:grpSpLocks noChangeAspect="1"/>
          </p:cNvGrpSpPr>
          <p:nvPr/>
        </p:nvGrpSpPr>
        <p:grpSpPr bwMode="auto">
          <a:xfrm>
            <a:off x="1676400" y="4191000"/>
            <a:ext cx="6515100" cy="1009650"/>
            <a:chOff x="432" y="2736"/>
            <a:chExt cx="4104" cy="636"/>
          </a:xfrm>
        </p:grpSpPr>
        <p:sp>
          <p:nvSpPr>
            <p:cNvPr id="2166" name="AutoShape 73"/>
            <p:cNvSpPr>
              <a:spLocks noChangeAspect="1" noChangeArrowheads="1" noTextEdit="1"/>
            </p:cNvSpPr>
            <p:nvPr/>
          </p:nvSpPr>
          <p:spPr bwMode="auto">
            <a:xfrm>
              <a:off x="432" y="2736"/>
              <a:ext cx="4098" cy="630"/>
            </a:xfrm>
            <a:prstGeom prst="rect">
              <a:avLst/>
            </a:prstGeom>
            <a:noFill/>
            <a:ln w="9525">
              <a:noFill/>
              <a:miter lim="800000"/>
              <a:headEnd/>
              <a:tailEnd/>
            </a:ln>
          </p:spPr>
          <p:txBody>
            <a:bodyPr/>
            <a:lstStyle/>
            <a:p>
              <a:endParaRPr lang="en-US">
                <a:solidFill>
                  <a:prstClr val="black"/>
                </a:solidFill>
              </a:endParaRPr>
            </a:p>
          </p:txBody>
        </p:sp>
        <p:sp>
          <p:nvSpPr>
            <p:cNvPr id="2167" name="Rectangle 75"/>
            <p:cNvSpPr>
              <a:spLocks noChangeArrowheads="1"/>
            </p:cNvSpPr>
            <p:nvPr/>
          </p:nvSpPr>
          <p:spPr bwMode="auto">
            <a:xfrm>
              <a:off x="456" y="2742"/>
              <a:ext cx="2772" cy="156"/>
            </a:xfrm>
            <a:prstGeom prst="rect">
              <a:avLst/>
            </a:prstGeom>
            <a:noFill/>
            <a:ln w="9525">
              <a:noFill/>
              <a:miter lim="800000"/>
              <a:headEnd/>
              <a:tailEnd/>
            </a:ln>
          </p:spPr>
          <p:txBody>
            <a:bodyPr wrap="none" lIns="0" tIns="0" rIns="0" bIns="0">
              <a:spAutoFit/>
            </a:bodyPr>
            <a:lstStyle/>
            <a:p>
              <a:r>
                <a:rPr lang="en-US" sz="1100" b="1">
                  <a:solidFill>
                    <a:srgbClr val="000000"/>
                  </a:solidFill>
                  <a:latin typeface="Comic Sans MS" pitchFamily="66" charset="0"/>
                </a:rPr>
                <a:t>List some professional volunteer activities or affiliations: </a:t>
              </a:r>
              <a:endParaRPr lang="en-US">
                <a:solidFill>
                  <a:prstClr val="black"/>
                </a:solidFill>
              </a:endParaRPr>
            </a:p>
          </p:txBody>
        </p:sp>
        <p:sp>
          <p:nvSpPr>
            <p:cNvPr id="2168" name="Rectangle 76"/>
            <p:cNvSpPr>
              <a:spLocks noChangeArrowheads="1"/>
            </p:cNvSpPr>
            <p:nvPr/>
          </p:nvSpPr>
          <p:spPr bwMode="auto">
            <a:xfrm>
              <a:off x="3000" y="2766"/>
              <a:ext cx="924" cy="126"/>
            </a:xfrm>
            <a:prstGeom prst="rect">
              <a:avLst/>
            </a:prstGeom>
            <a:noFill/>
            <a:ln w="9525">
              <a:noFill/>
              <a:miter lim="800000"/>
              <a:headEnd/>
              <a:tailEnd/>
            </a:ln>
          </p:spPr>
          <p:txBody>
            <a:bodyPr wrap="none" lIns="0" tIns="0" rIns="0" bIns="0">
              <a:spAutoFit/>
            </a:bodyPr>
            <a:lstStyle/>
            <a:p>
              <a:r>
                <a:rPr lang="en-US" sz="900" b="1">
                  <a:solidFill>
                    <a:srgbClr val="000000"/>
                  </a:solidFill>
                  <a:latin typeface="Comic Sans MS" pitchFamily="66" charset="0"/>
                </a:rPr>
                <a:t> (ex. SAE, ASME, IEEE)</a:t>
              </a:r>
              <a:endParaRPr lang="en-US">
                <a:solidFill>
                  <a:prstClr val="black"/>
                </a:solidFill>
              </a:endParaRPr>
            </a:p>
          </p:txBody>
        </p:sp>
        <p:sp>
          <p:nvSpPr>
            <p:cNvPr id="2169" name="Rectangle 77"/>
            <p:cNvSpPr>
              <a:spLocks noChangeArrowheads="1"/>
            </p:cNvSpPr>
            <p:nvPr/>
          </p:nvSpPr>
          <p:spPr bwMode="auto">
            <a:xfrm>
              <a:off x="996" y="2886"/>
              <a:ext cx="1011" cy="97"/>
            </a:xfrm>
            <a:prstGeom prst="rect">
              <a:avLst/>
            </a:prstGeom>
            <a:noFill/>
            <a:ln w="9525">
              <a:noFill/>
              <a:miter lim="800000"/>
              <a:headEnd/>
              <a:tailEnd/>
            </a:ln>
          </p:spPr>
          <p:txBody>
            <a:bodyPr wrap="none" lIns="0" tIns="0" rIns="0" bIns="0">
              <a:spAutoFit/>
            </a:bodyPr>
            <a:lstStyle/>
            <a:p>
              <a:r>
                <a:rPr lang="en-US" sz="1000">
                  <a:solidFill>
                    <a:srgbClr val="000000"/>
                  </a:solidFill>
                  <a:latin typeface="Comic Sans MS" pitchFamily="66" charset="0"/>
                </a:rPr>
                <a:t>1) Hopefully  LSSU  IAB </a:t>
              </a:r>
              <a:r>
                <a:rPr lang="en-US" sz="1000">
                  <a:solidFill>
                    <a:srgbClr val="000000"/>
                  </a:solidFill>
                  <a:latin typeface="Comic Sans MS" pitchFamily="66" charset="0"/>
                  <a:sym typeface="Wingdings" pitchFamily="2" charset="2"/>
                </a:rPr>
                <a:t></a:t>
              </a:r>
              <a:endParaRPr lang="en-US">
                <a:solidFill>
                  <a:prstClr val="black"/>
                </a:solidFill>
              </a:endParaRPr>
            </a:p>
          </p:txBody>
        </p:sp>
        <p:sp>
          <p:nvSpPr>
            <p:cNvPr id="2170" name="Rectangle 78"/>
            <p:cNvSpPr>
              <a:spLocks noChangeArrowheads="1"/>
            </p:cNvSpPr>
            <p:nvPr/>
          </p:nvSpPr>
          <p:spPr bwMode="auto">
            <a:xfrm>
              <a:off x="996" y="3006"/>
              <a:ext cx="79" cy="97"/>
            </a:xfrm>
            <a:prstGeom prst="rect">
              <a:avLst/>
            </a:prstGeom>
            <a:noFill/>
            <a:ln w="9525">
              <a:noFill/>
              <a:miter lim="800000"/>
              <a:headEnd/>
              <a:tailEnd/>
            </a:ln>
          </p:spPr>
          <p:txBody>
            <a:bodyPr wrap="none" lIns="0" tIns="0" rIns="0" bIns="0">
              <a:spAutoFit/>
            </a:bodyPr>
            <a:lstStyle/>
            <a:p>
              <a:r>
                <a:rPr lang="en-US" sz="1000">
                  <a:solidFill>
                    <a:srgbClr val="000000"/>
                  </a:solidFill>
                  <a:latin typeface="Comic Sans MS" pitchFamily="66" charset="0"/>
                </a:rPr>
                <a:t>2)</a:t>
              </a:r>
              <a:endParaRPr lang="en-US">
                <a:solidFill>
                  <a:prstClr val="black"/>
                </a:solidFill>
              </a:endParaRPr>
            </a:p>
          </p:txBody>
        </p:sp>
        <p:sp>
          <p:nvSpPr>
            <p:cNvPr id="2171" name="Rectangle 79"/>
            <p:cNvSpPr>
              <a:spLocks noChangeArrowheads="1"/>
            </p:cNvSpPr>
            <p:nvPr/>
          </p:nvSpPr>
          <p:spPr bwMode="auto">
            <a:xfrm>
              <a:off x="996" y="3126"/>
              <a:ext cx="78"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Comic Sans MS" pitchFamily="66" charset="0"/>
                </a:rPr>
                <a:t>3)</a:t>
              </a:r>
              <a:endParaRPr lang="en-US">
                <a:solidFill>
                  <a:prstClr val="black"/>
                </a:solidFill>
              </a:endParaRPr>
            </a:p>
          </p:txBody>
        </p:sp>
        <p:sp>
          <p:nvSpPr>
            <p:cNvPr id="2172" name="Rectangle 80"/>
            <p:cNvSpPr>
              <a:spLocks noChangeArrowheads="1"/>
            </p:cNvSpPr>
            <p:nvPr/>
          </p:nvSpPr>
          <p:spPr bwMode="auto">
            <a:xfrm>
              <a:off x="996" y="3246"/>
              <a:ext cx="78"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Comic Sans MS" pitchFamily="66" charset="0"/>
                </a:rPr>
                <a:t>4)</a:t>
              </a:r>
              <a:endParaRPr lang="en-US">
                <a:solidFill>
                  <a:prstClr val="black"/>
                </a:solidFill>
              </a:endParaRPr>
            </a:p>
          </p:txBody>
        </p:sp>
        <p:sp>
          <p:nvSpPr>
            <p:cNvPr id="2173" name="Line 81"/>
            <p:cNvSpPr>
              <a:spLocks noChangeShapeType="1"/>
            </p:cNvSpPr>
            <p:nvPr/>
          </p:nvSpPr>
          <p:spPr bwMode="auto">
            <a:xfrm>
              <a:off x="978" y="2736"/>
              <a:ext cx="0" cy="6"/>
            </a:xfrm>
            <a:prstGeom prst="line">
              <a:avLst/>
            </a:prstGeom>
            <a:noFill/>
            <a:ln w="0">
              <a:solidFill>
                <a:srgbClr val="C0C0C0"/>
              </a:solidFill>
              <a:round/>
              <a:headEnd/>
              <a:tailEnd/>
            </a:ln>
          </p:spPr>
          <p:txBody>
            <a:bodyPr/>
            <a:lstStyle/>
            <a:p>
              <a:endParaRPr lang="en-US">
                <a:solidFill>
                  <a:prstClr val="black"/>
                </a:solidFill>
              </a:endParaRPr>
            </a:p>
          </p:txBody>
        </p:sp>
        <p:sp>
          <p:nvSpPr>
            <p:cNvPr id="2174" name="Rectangle 82"/>
            <p:cNvSpPr>
              <a:spLocks noChangeArrowheads="1"/>
            </p:cNvSpPr>
            <p:nvPr/>
          </p:nvSpPr>
          <p:spPr bwMode="auto">
            <a:xfrm>
              <a:off x="978" y="273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75" name="Line 83"/>
            <p:cNvSpPr>
              <a:spLocks noChangeShapeType="1"/>
            </p:cNvSpPr>
            <p:nvPr/>
          </p:nvSpPr>
          <p:spPr bwMode="auto">
            <a:xfrm>
              <a:off x="2604" y="2736"/>
              <a:ext cx="0" cy="6"/>
            </a:xfrm>
            <a:prstGeom prst="line">
              <a:avLst/>
            </a:prstGeom>
            <a:noFill/>
            <a:ln w="0">
              <a:solidFill>
                <a:srgbClr val="C0C0C0"/>
              </a:solidFill>
              <a:round/>
              <a:headEnd/>
              <a:tailEnd/>
            </a:ln>
          </p:spPr>
          <p:txBody>
            <a:bodyPr/>
            <a:lstStyle/>
            <a:p>
              <a:endParaRPr lang="en-US">
                <a:solidFill>
                  <a:prstClr val="black"/>
                </a:solidFill>
              </a:endParaRPr>
            </a:p>
          </p:txBody>
        </p:sp>
        <p:sp>
          <p:nvSpPr>
            <p:cNvPr id="2176" name="Rectangle 84"/>
            <p:cNvSpPr>
              <a:spLocks noChangeArrowheads="1"/>
            </p:cNvSpPr>
            <p:nvPr/>
          </p:nvSpPr>
          <p:spPr bwMode="auto">
            <a:xfrm>
              <a:off x="2604" y="273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77" name="Line 85"/>
            <p:cNvSpPr>
              <a:spLocks noChangeShapeType="1"/>
            </p:cNvSpPr>
            <p:nvPr/>
          </p:nvSpPr>
          <p:spPr bwMode="auto">
            <a:xfrm>
              <a:off x="2988" y="2736"/>
              <a:ext cx="0" cy="6"/>
            </a:xfrm>
            <a:prstGeom prst="line">
              <a:avLst/>
            </a:prstGeom>
            <a:noFill/>
            <a:ln w="0">
              <a:solidFill>
                <a:srgbClr val="C0C0C0"/>
              </a:solidFill>
              <a:round/>
              <a:headEnd/>
              <a:tailEnd/>
            </a:ln>
          </p:spPr>
          <p:txBody>
            <a:bodyPr/>
            <a:lstStyle/>
            <a:p>
              <a:endParaRPr lang="en-US">
                <a:solidFill>
                  <a:prstClr val="black"/>
                </a:solidFill>
              </a:endParaRPr>
            </a:p>
          </p:txBody>
        </p:sp>
        <p:sp>
          <p:nvSpPr>
            <p:cNvPr id="2178" name="Rectangle 86"/>
            <p:cNvSpPr>
              <a:spLocks noChangeArrowheads="1"/>
            </p:cNvSpPr>
            <p:nvPr/>
          </p:nvSpPr>
          <p:spPr bwMode="auto">
            <a:xfrm>
              <a:off x="2988" y="273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79" name="Line 87"/>
            <p:cNvSpPr>
              <a:spLocks noChangeShapeType="1"/>
            </p:cNvSpPr>
            <p:nvPr/>
          </p:nvSpPr>
          <p:spPr bwMode="auto">
            <a:xfrm>
              <a:off x="3372" y="2736"/>
              <a:ext cx="0" cy="6"/>
            </a:xfrm>
            <a:prstGeom prst="line">
              <a:avLst/>
            </a:prstGeom>
            <a:noFill/>
            <a:ln w="0">
              <a:solidFill>
                <a:srgbClr val="C0C0C0"/>
              </a:solidFill>
              <a:round/>
              <a:headEnd/>
              <a:tailEnd/>
            </a:ln>
          </p:spPr>
          <p:txBody>
            <a:bodyPr/>
            <a:lstStyle/>
            <a:p>
              <a:endParaRPr lang="en-US">
                <a:solidFill>
                  <a:prstClr val="black"/>
                </a:solidFill>
              </a:endParaRPr>
            </a:p>
          </p:txBody>
        </p:sp>
        <p:sp>
          <p:nvSpPr>
            <p:cNvPr id="2180" name="Rectangle 88"/>
            <p:cNvSpPr>
              <a:spLocks noChangeArrowheads="1"/>
            </p:cNvSpPr>
            <p:nvPr/>
          </p:nvSpPr>
          <p:spPr bwMode="auto">
            <a:xfrm>
              <a:off x="3372" y="273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81" name="Line 89"/>
            <p:cNvSpPr>
              <a:spLocks noChangeShapeType="1"/>
            </p:cNvSpPr>
            <p:nvPr/>
          </p:nvSpPr>
          <p:spPr bwMode="auto">
            <a:xfrm>
              <a:off x="3756" y="2736"/>
              <a:ext cx="0" cy="6"/>
            </a:xfrm>
            <a:prstGeom prst="line">
              <a:avLst/>
            </a:prstGeom>
            <a:noFill/>
            <a:ln w="0">
              <a:solidFill>
                <a:srgbClr val="C0C0C0"/>
              </a:solidFill>
              <a:round/>
              <a:headEnd/>
              <a:tailEnd/>
            </a:ln>
          </p:spPr>
          <p:txBody>
            <a:bodyPr/>
            <a:lstStyle/>
            <a:p>
              <a:endParaRPr lang="en-US">
                <a:solidFill>
                  <a:prstClr val="black"/>
                </a:solidFill>
              </a:endParaRPr>
            </a:p>
          </p:txBody>
        </p:sp>
        <p:sp>
          <p:nvSpPr>
            <p:cNvPr id="2182" name="Rectangle 90"/>
            <p:cNvSpPr>
              <a:spLocks noChangeArrowheads="1"/>
            </p:cNvSpPr>
            <p:nvPr/>
          </p:nvSpPr>
          <p:spPr bwMode="auto">
            <a:xfrm>
              <a:off x="3756" y="273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83" name="Line 91"/>
            <p:cNvSpPr>
              <a:spLocks noChangeShapeType="1"/>
            </p:cNvSpPr>
            <p:nvPr/>
          </p:nvSpPr>
          <p:spPr bwMode="auto">
            <a:xfrm>
              <a:off x="432" y="3000"/>
              <a:ext cx="546" cy="0"/>
            </a:xfrm>
            <a:prstGeom prst="line">
              <a:avLst/>
            </a:prstGeom>
            <a:noFill/>
            <a:ln w="0">
              <a:solidFill>
                <a:srgbClr val="C0C0C0"/>
              </a:solidFill>
              <a:round/>
              <a:headEnd/>
              <a:tailEnd/>
            </a:ln>
          </p:spPr>
          <p:txBody>
            <a:bodyPr/>
            <a:lstStyle/>
            <a:p>
              <a:endParaRPr lang="en-US">
                <a:solidFill>
                  <a:prstClr val="black"/>
                </a:solidFill>
              </a:endParaRPr>
            </a:p>
          </p:txBody>
        </p:sp>
        <p:sp>
          <p:nvSpPr>
            <p:cNvPr id="2184" name="Rectangle 92"/>
            <p:cNvSpPr>
              <a:spLocks noChangeArrowheads="1"/>
            </p:cNvSpPr>
            <p:nvPr/>
          </p:nvSpPr>
          <p:spPr bwMode="auto">
            <a:xfrm>
              <a:off x="432" y="3000"/>
              <a:ext cx="54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85" name="Line 93"/>
            <p:cNvSpPr>
              <a:spLocks noChangeShapeType="1"/>
            </p:cNvSpPr>
            <p:nvPr/>
          </p:nvSpPr>
          <p:spPr bwMode="auto">
            <a:xfrm>
              <a:off x="978" y="288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186" name="Rectangle 94"/>
            <p:cNvSpPr>
              <a:spLocks noChangeArrowheads="1"/>
            </p:cNvSpPr>
            <p:nvPr/>
          </p:nvSpPr>
          <p:spPr bwMode="auto">
            <a:xfrm>
              <a:off x="978" y="288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87" name="Line 95"/>
            <p:cNvSpPr>
              <a:spLocks noChangeShapeType="1"/>
            </p:cNvSpPr>
            <p:nvPr/>
          </p:nvSpPr>
          <p:spPr bwMode="auto">
            <a:xfrm>
              <a:off x="2988" y="288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188" name="Rectangle 96"/>
            <p:cNvSpPr>
              <a:spLocks noChangeArrowheads="1"/>
            </p:cNvSpPr>
            <p:nvPr/>
          </p:nvSpPr>
          <p:spPr bwMode="auto">
            <a:xfrm>
              <a:off x="2988" y="288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89" name="Line 97"/>
            <p:cNvSpPr>
              <a:spLocks noChangeShapeType="1"/>
            </p:cNvSpPr>
            <p:nvPr/>
          </p:nvSpPr>
          <p:spPr bwMode="auto">
            <a:xfrm>
              <a:off x="3372" y="288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190" name="Rectangle 98"/>
            <p:cNvSpPr>
              <a:spLocks noChangeArrowheads="1"/>
            </p:cNvSpPr>
            <p:nvPr/>
          </p:nvSpPr>
          <p:spPr bwMode="auto">
            <a:xfrm>
              <a:off x="3372" y="288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91" name="Line 99"/>
            <p:cNvSpPr>
              <a:spLocks noChangeShapeType="1"/>
            </p:cNvSpPr>
            <p:nvPr/>
          </p:nvSpPr>
          <p:spPr bwMode="auto">
            <a:xfrm>
              <a:off x="978" y="3000"/>
              <a:ext cx="2784" cy="0"/>
            </a:xfrm>
            <a:prstGeom prst="line">
              <a:avLst/>
            </a:prstGeom>
            <a:noFill/>
            <a:ln w="0">
              <a:solidFill>
                <a:srgbClr val="000000"/>
              </a:solidFill>
              <a:round/>
              <a:headEnd/>
              <a:tailEnd/>
            </a:ln>
          </p:spPr>
          <p:txBody>
            <a:bodyPr/>
            <a:lstStyle/>
            <a:p>
              <a:endParaRPr lang="en-US">
                <a:solidFill>
                  <a:prstClr val="black"/>
                </a:solidFill>
              </a:endParaRPr>
            </a:p>
          </p:txBody>
        </p:sp>
        <p:sp>
          <p:nvSpPr>
            <p:cNvPr id="2192" name="Rectangle 100"/>
            <p:cNvSpPr>
              <a:spLocks noChangeArrowheads="1"/>
            </p:cNvSpPr>
            <p:nvPr/>
          </p:nvSpPr>
          <p:spPr bwMode="auto">
            <a:xfrm>
              <a:off x="978" y="3000"/>
              <a:ext cx="2784" cy="6"/>
            </a:xfrm>
            <a:prstGeom prst="rect">
              <a:avLst/>
            </a:prstGeom>
            <a:solidFill>
              <a:srgbClr val="000000"/>
            </a:solidFill>
            <a:ln w="9525">
              <a:noFill/>
              <a:miter lim="800000"/>
              <a:headEnd/>
              <a:tailEnd/>
            </a:ln>
          </p:spPr>
          <p:txBody>
            <a:bodyPr/>
            <a:lstStyle/>
            <a:p>
              <a:endParaRPr lang="en-US">
                <a:solidFill>
                  <a:prstClr val="black"/>
                </a:solidFill>
              </a:endParaRPr>
            </a:p>
          </p:txBody>
        </p:sp>
        <p:sp>
          <p:nvSpPr>
            <p:cNvPr id="2193" name="Line 101"/>
            <p:cNvSpPr>
              <a:spLocks noChangeShapeType="1"/>
            </p:cNvSpPr>
            <p:nvPr/>
          </p:nvSpPr>
          <p:spPr bwMode="auto">
            <a:xfrm>
              <a:off x="3756" y="288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194" name="Rectangle 102"/>
            <p:cNvSpPr>
              <a:spLocks noChangeArrowheads="1"/>
            </p:cNvSpPr>
            <p:nvPr/>
          </p:nvSpPr>
          <p:spPr bwMode="auto">
            <a:xfrm>
              <a:off x="3756" y="288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95" name="Line 103"/>
            <p:cNvSpPr>
              <a:spLocks noChangeShapeType="1"/>
            </p:cNvSpPr>
            <p:nvPr/>
          </p:nvSpPr>
          <p:spPr bwMode="auto">
            <a:xfrm>
              <a:off x="432" y="3120"/>
              <a:ext cx="546" cy="0"/>
            </a:xfrm>
            <a:prstGeom prst="line">
              <a:avLst/>
            </a:prstGeom>
            <a:noFill/>
            <a:ln w="0">
              <a:solidFill>
                <a:srgbClr val="C0C0C0"/>
              </a:solidFill>
              <a:round/>
              <a:headEnd/>
              <a:tailEnd/>
            </a:ln>
          </p:spPr>
          <p:txBody>
            <a:bodyPr/>
            <a:lstStyle/>
            <a:p>
              <a:endParaRPr lang="en-US">
                <a:solidFill>
                  <a:prstClr val="black"/>
                </a:solidFill>
              </a:endParaRPr>
            </a:p>
          </p:txBody>
        </p:sp>
        <p:sp>
          <p:nvSpPr>
            <p:cNvPr id="2196" name="Rectangle 104"/>
            <p:cNvSpPr>
              <a:spLocks noChangeArrowheads="1"/>
            </p:cNvSpPr>
            <p:nvPr/>
          </p:nvSpPr>
          <p:spPr bwMode="auto">
            <a:xfrm>
              <a:off x="432" y="3120"/>
              <a:ext cx="54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97" name="Line 105"/>
            <p:cNvSpPr>
              <a:spLocks noChangeShapeType="1"/>
            </p:cNvSpPr>
            <p:nvPr/>
          </p:nvSpPr>
          <p:spPr bwMode="auto">
            <a:xfrm>
              <a:off x="978" y="300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198" name="Rectangle 106"/>
            <p:cNvSpPr>
              <a:spLocks noChangeArrowheads="1"/>
            </p:cNvSpPr>
            <p:nvPr/>
          </p:nvSpPr>
          <p:spPr bwMode="auto">
            <a:xfrm>
              <a:off x="978" y="300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99" name="Line 107"/>
            <p:cNvSpPr>
              <a:spLocks noChangeShapeType="1"/>
            </p:cNvSpPr>
            <p:nvPr/>
          </p:nvSpPr>
          <p:spPr bwMode="auto">
            <a:xfrm>
              <a:off x="978" y="3120"/>
              <a:ext cx="2784" cy="0"/>
            </a:xfrm>
            <a:prstGeom prst="line">
              <a:avLst/>
            </a:prstGeom>
            <a:noFill/>
            <a:ln w="0">
              <a:solidFill>
                <a:srgbClr val="000000"/>
              </a:solidFill>
              <a:round/>
              <a:headEnd/>
              <a:tailEnd/>
            </a:ln>
          </p:spPr>
          <p:txBody>
            <a:bodyPr/>
            <a:lstStyle/>
            <a:p>
              <a:endParaRPr lang="en-US">
                <a:solidFill>
                  <a:prstClr val="black"/>
                </a:solidFill>
              </a:endParaRPr>
            </a:p>
          </p:txBody>
        </p:sp>
        <p:sp>
          <p:nvSpPr>
            <p:cNvPr id="2200" name="Rectangle 108"/>
            <p:cNvSpPr>
              <a:spLocks noChangeArrowheads="1"/>
            </p:cNvSpPr>
            <p:nvPr/>
          </p:nvSpPr>
          <p:spPr bwMode="auto">
            <a:xfrm>
              <a:off x="978" y="3120"/>
              <a:ext cx="2784" cy="6"/>
            </a:xfrm>
            <a:prstGeom prst="rect">
              <a:avLst/>
            </a:prstGeom>
            <a:solidFill>
              <a:srgbClr val="000000"/>
            </a:solidFill>
            <a:ln w="9525">
              <a:noFill/>
              <a:miter lim="800000"/>
              <a:headEnd/>
              <a:tailEnd/>
            </a:ln>
          </p:spPr>
          <p:txBody>
            <a:bodyPr/>
            <a:lstStyle/>
            <a:p>
              <a:endParaRPr lang="en-US">
                <a:solidFill>
                  <a:prstClr val="black"/>
                </a:solidFill>
              </a:endParaRPr>
            </a:p>
          </p:txBody>
        </p:sp>
        <p:sp>
          <p:nvSpPr>
            <p:cNvPr id="2201" name="Line 109"/>
            <p:cNvSpPr>
              <a:spLocks noChangeShapeType="1"/>
            </p:cNvSpPr>
            <p:nvPr/>
          </p:nvSpPr>
          <p:spPr bwMode="auto">
            <a:xfrm>
              <a:off x="432" y="3240"/>
              <a:ext cx="546" cy="0"/>
            </a:xfrm>
            <a:prstGeom prst="line">
              <a:avLst/>
            </a:prstGeom>
            <a:noFill/>
            <a:ln w="0">
              <a:solidFill>
                <a:srgbClr val="C0C0C0"/>
              </a:solidFill>
              <a:round/>
              <a:headEnd/>
              <a:tailEnd/>
            </a:ln>
          </p:spPr>
          <p:txBody>
            <a:bodyPr/>
            <a:lstStyle/>
            <a:p>
              <a:endParaRPr lang="en-US">
                <a:solidFill>
                  <a:prstClr val="black"/>
                </a:solidFill>
              </a:endParaRPr>
            </a:p>
          </p:txBody>
        </p:sp>
        <p:sp>
          <p:nvSpPr>
            <p:cNvPr id="2202" name="Rectangle 110"/>
            <p:cNvSpPr>
              <a:spLocks noChangeArrowheads="1"/>
            </p:cNvSpPr>
            <p:nvPr/>
          </p:nvSpPr>
          <p:spPr bwMode="auto">
            <a:xfrm>
              <a:off x="432" y="3240"/>
              <a:ext cx="54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03" name="Line 111"/>
            <p:cNvSpPr>
              <a:spLocks noChangeShapeType="1"/>
            </p:cNvSpPr>
            <p:nvPr/>
          </p:nvSpPr>
          <p:spPr bwMode="auto">
            <a:xfrm>
              <a:off x="978" y="312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204" name="Rectangle 112"/>
            <p:cNvSpPr>
              <a:spLocks noChangeArrowheads="1"/>
            </p:cNvSpPr>
            <p:nvPr/>
          </p:nvSpPr>
          <p:spPr bwMode="auto">
            <a:xfrm>
              <a:off x="978" y="312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05" name="Line 113"/>
            <p:cNvSpPr>
              <a:spLocks noChangeShapeType="1"/>
            </p:cNvSpPr>
            <p:nvPr/>
          </p:nvSpPr>
          <p:spPr bwMode="auto">
            <a:xfrm>
              <a:off x="2220" y="2736"/>
              <a:ext cx="0" cy="6"/>
            </a:xfrm>
            <a:prstGeom prst="line">
              <a:avLst/>
            </a:prstGeom>
            <a:noFill/>
            <a:ln w="0">
              <a:solidFill>
                <a:srgbClr val="C0C0C0"/>
              </a:solidFill>
              <a:round/>
              <a:headEnd/>
              <a:tailEnd/>
            </a:ln>
          </p:spPr>
          <p:txBody>
            <a:bodyPr/>
            <a:lstStyle/>
            <a:p>
              <a:endParaRPr lang="en-US">
                <a:solidFill>
                  <a:prstClr val="black"/>
                </a:solidFill>
              </a:endParaRPr>
            </a:p>
          </p:txBody>
        </p:sp>
        <p:sp>
          <p:nvSpPr>
            <p:cNvPr id="2206" name="Rectangle 114"/>
            <p:cNvSpPr>
              <a:spLocks noChangeArrowheads="1"/>
            </p:cNvSpPr>
            <p:nvPr/>
          </p:nvSpPr>
          <p:spPr bwMode="auto">
            <a:xfrm>
              <a:off x="2220" y="273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07" name="Line 115"/>
            <p:cNvSpPr>
              <a:spLocks noChangeShapeType="1"/>
            </p:cNvSpPr>
            <p:nvPr/>
          </p:nvSpPr>
          <p:spPr bwMode="auto">
            <a:xfrm>
              <a:off x="2604" y="288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208" name="Rectangle 116"/>
            <p:cNvSpPr>
              <a:spLocks noChangeArrowheads="1"/>
            </p:cNvSpPr>
            <p:nvPr/>
          </p:nvSpPr>
          <p:spPr bwMode="auto">
            <a:xfrm>
              <a:off x="2604" y="288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09" name="Line 117"/>
            <p:cNvSpPr>
              <a:spLocks noChangeShapeType="1"/>
            </p:cNvSpPr>
            <p:nvPr/>
          </p:nvSpPr>
          <p:spPr bwMode="auto">
            <a:xfrm>
              <a:off x="2988" y="300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210" name="Rectangle 118"/>
            <p:cNvSpPr>
              <a:spLocks noChangeArrowheads="1"/>
            </p:cNvSpPr>
            <p:nvPr/>
          </p:nvSpPr>
          <p:spPr bwMode="auto">
            <a:xfrm>
              <a:off x="2988" y="300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11" name="Line 119"/>
            <p:cNvSpPr>
              <a:spLocks noChangeShapeType="1"/>
            </p:cNvSpPr>
            <p:nvPr/>
          </p:nvSpPr>
          <p:spPr bwMode="auto">
            <a:xfrm>
              <a:off x="3372" y="300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212" name="Rectangle 120"/>
            <p:cNvSpPr>
              <a:spLocks noChangeArrowheads="1"/>
            </p:cNvSpPr>
            <p:nvPr/>
          </p:nvSpPr>
          <p:spPr bwMode="auto">
            <a:xfrm>
              <a:off x="3372" y="300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13" name="Line 121"/>
            <p:cNvSpPr>
              <a:spLocks noChangeShapeType="1"/>
            </p:cNvSpPr>
            <p:nvPr/>
          </p:nvSpPr>
          <p:spPr bwMode="auto">
            <a:xfrm>
              <a:off x="978" y="3240"/>
              <a:ext cx="2784" cy="0"/>
            </a:xfrm>
            <a:prstGeom prst="line">
              <a:avLst/>
            </a:prstGeom>
            <a:noFill/>
            <a:ln w="0">
              <a:solidFill>
                <a:srgbClr val="000000"/>
              </a:solidFill>
              <a:round/>
              <a:headEnd/>
              <a:tailEnd/>
            </a:ln>
          </p:spPr>
          <p:txBody>
            <a:bodyPr/>
            <a:lstStyle/>
            <a:p>
              <a:endParaRPr lang="en-US">
                <a:solidFill>
                  <a:prstClr val="black"/>
                </a:solidFill>
              </a:endParaRPr>
            </a:p>
          </p:txBody>
        </p:sp>
        <p:sp>
          <p:nvSpPr>
            <p:cNvPr id="2214" name="Rectangle 122"/>
            <p:cNvSpPr>
              <a:spLocks noChangeArrowheads="1"/>
            </p:cNvSpPr>
            <p:nvPr/>
          </p:nvSpPr>
          <p:spPr bwMode="auto">
            <a:xfrm>
              <a:off x="978" y="3240"/>
              <a:ext cx="2784" cy="6"/>
            </a:xfrm>
            <a:prstGeom prst="rect">
              <a:avLst/>
            </a:prstGeom>
            <a:solidFill>
              <a:srgbClr val="000000"/>
            </a:solidFill>
            <a:ln w="9525">
              <a:noFill/>
              <a:miter lim="800000"/>
              <a:headEnd/>
              <a:tailEnd/>
            </a:ln>
          </p:spPr>
          <p:txBody>
            <a:bodyPr/>
            <a:lstStyle/>
            <a:p>
              <a:endParaRPr lang="en-US">
                <a:solidFill>
                  <a:prstClr val="black"/>
                </a:solidFill>
              </a:endParaRPr>
            </a:p>
          </p:txBody>
        </p:sp>
        <p:sp>
          <p:nvSpPr>
            <p:cNvPr id="2215" name="Line 123"/>
            <p:cNvSpPr>
              <a:spLocks noChangeShapeType="1"/>
            </p:cNvSpPr>
            <p:nvPr/>
          </p:nvSpPr>
          <p:spPr bwMode="auto">
            <a:xfrm>
              <a:off x="3756" y="300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216" name="Rectangle 124"/>
            <p:cNvSpPr>
              <a:spLocks noChangeArrowheads="1"/>
            </p:cNvSpPr>
            <p:nvPr/>
          </p:nvSpPr>
          <p:spPr bwMode="auto">
            <a:xfrm>
              <a:off x="3756" y="300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17" name="Line 125"/>
            <p:cNvSpPr>
              <a:spLocks noChangeShapeType="1"/>
            </p:cNvSpPr>
            <p:nvPr/>
          </p:nvSpPr>
          <p:spPr bwMode="auto">
            <a:xfrm>
              <a:off x="4140" y="2736"/>
              <a:ext cx="0" cy="390"/>
            </a:xfrm>
            <a:prstGeom prst="line">
              <a:avLst/>
            </a:prstGeom>
            <a:noFill/>
            <a:ln w="0">
              <a:solidFill>
                <a:srgbClr val="C0C0C0"/>
              </a:solidFill>
              <a:round/>
              <a:headEnd/>
              <a:tailEnd/>
            </a:ln>
          </p:spPr>
          <p:txBody>
            <a:bodyPr/>
            <a:lstStyle/>
            <a:p>
              <a:endParaRPr lang="en-US">
                <a:solidFill>
                  <a:prstClr val="black"/>
                </a:solidFill>
              </a:endParaRPr>
            </a:p>
          </p:txBody>
        </p:sp>
        <p:sp>
          <p:nvSpPr>
            <p:cNvPr id="2218" name="Rectangle 126"/>
            <p:cNvSpPr>
              <a:spLocks noChangeArrowheads="1"/>
            </p:cNvSpPr>
            <p:nvPr/>
          </p:nvSpPr>
          <p:spPr bwMode="auto">
            <a:xfrm>
              <a:off x="4140" y="2736"/>
              <a:ext cx="6" cy="390"/>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19" name="Line 127"/>
            <p:cNvSpPr>
              <a:spLocks noChangeShapeType="1"/>
            </p:cNvSpPr>
            <p:nvPr/>
          </p:nvSpPr>
          <p:spPr bwMode="auto">
            <a:xfrm>
              <a:off x="432" y="3360"/>
              <a:ext cx="546" cy="0"/>
            </a:xfrm>
            <a:prstGeom prst="line">
              <a:avLst/>
            </a:prstGeom>
            <a:noFill/>
            <a:ln w="0">
              <a:solidFill>
                <a:srgbClr val="C0C0C0"/>
              </a:solidFill>
              <a:round/>
              <a:headEnd/>
              <a:tailEnd/>
            </a:ln>
          </p:spPr>
          <p:txBody>
            <a:bodyPr/>
            <a:lstStyle/>
            <a:p>
              <a:endParaRPr lang="en-US">
                <a:solidFill>
                  <a:prstClr val="black"/>
                </a:solidFill>
              </a:endParaRPr>
            </a:p>
          </p:txBody>
        </p:sp>
        <p:sp>
          <p:nvSpPr>
            <p:cNvPr id="2220" name="Rectangle 128"/>
            <p:cNvSpPr>
              <a:spLocks noChangeArrowheads="1"/>
            </p:cNvSpPr>
            <p:nvPr/>
          </p:nvSpPr>
          <p:spPr bwMode="auto">
            <a:xfrm>
              <a:off x="432" y="3360"/>
              <a:ext cx="54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21" name="Line 129"/>
            <p:cNvSpPr>
              <a:spLocks noChangeShapeType="1"/>
            </p:cNvSpPr>
            <p:nvPr/>
          </p:nvSpPr>
          <p:spPr bwMode="auto">
            <a:xfrm>
              <a:off x="978" y="324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222" name="Rectangle 130"/>
            <p:cNvSpPr>
              <a:spLocks noChangeArrowheads="1"/>
            </p:cNvSpPr>
            <p:nvPr/>
          </p:nvSpPr>
          <p:spPr bwMode="auto">
            <a:xfrm>
              <a:off x="978" y="324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23" name="Line 131"/>
            <p:cNvSpPr>
              <a:spLocks noChangeShapeType="1"/>
            </p:cNvSpPr>
            <p:nvPr/>
          </p:nvSpPr>
          <p:spPr bwMode="auto">
            <a:xfrm>
              <a:off x="1836" y="2736"/>
              <a:ext cx="0" cy="6"/>
            </a:xfrm>
            <a:prstGeom prst="line">
              <a:avLst/>
            </a:prstGeom>
            <a:noFill/>
            <a:ln w="0">
              <a:solidFill>
                <a:srgbClr val="C0C0C0"/>
              </a:solidFill>
              <a:round/>
              <a:headEnd/>
              <a:tailEnd/>
            </a:ln>
          </p:spPr>
          <p:txBody>
            <a:bodyPr/>
            <a:lstStyle/>
            <a:p>
              <a:endParaRPr lang="en-US">
                <a:solidFill>
                  <a:prstClr val="black"/>
                </a:solidFill>
              </a:endParaRPr>
            </a:p>
          </p:txBody>
        </p:sp>
        <p:sp>
          <p:nvSpPr>
            <p:cNvPr id="2224" name="Rectangle 132"/>
            <p:cNvSpPr>
              <a:spLocks noChangeArrowheads="1"/>
            </p:cNvSpPr>
            <p:nvPr/>
          </p:nvSpPr>
          <p:spPr bwMode="auto">
            <a:xfrm>
              <a:off x="1836" y="273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25" name="Line 133"/>
            <p:cNvSpPr>
              <a:spLocks noChangeShapeType="1"/>
            </p:cNvSpPr>
            <p:nvPr/>
          </p:nvSpPr>
          <p:spPr bwMode="auto">
            <a:xfrm>
              <a:off x="2220" y="324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226" name="Rectangle 134"/>
            <p:cNvSpPr>
              <a:spLocks noChangeArrowheads="1"/>
            </p:cNvSpPr>
            <p:nvPr/>
          </p:nvSpPr>
          <p:spPr bwMode="auto">
            <a:xfrm>
              <a:off x="2220" y="324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27" name="Line 135"/>
            <p:cNvSpPr>
              <a:spLocks noChangeShapeType="1"/>
            </p:cNvSpPr>
            <p:nvPr/>
          </p:nvSpPr>
          <p:spPr bwMode="auto">
            <a:xfrm>
              <a:off x="2604" y="324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228" name="Rectangle 136"/>
            <p:cNvSpPr>
              <a:spLocks noChangeArrowheads="1"/>
            </p:cNvSpPr>
            <p:nvPr/>
          </p:nvSpPr>
          <p:spPr bwMode="auto">
            <a:xfrm>
              <a:off x="2604" y="324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29" name="Line 137"/>
            <p:cNvSpPr>
              <a:spLocks noChangeShapeType="1"/>
            </p:cNvSpPr>
            <p:nvPr/>
          </p:nvSpPr>
          <p:spPr bwMode="auto">
            <a:xfrm>
              <a:off x="2988" y="324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230" name="Rectangle 138"/>
            <p:cNvSpPr>
              <a:spLocks noChangeArrowheads="1"/>
            </p:cNvSpPr>
            <p:nvPr/>
          </p:nvSpPr>
          <p:spPr bwMode="auto">
            <a:xfrm>
              <a:off x="2988" y="324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31" name="Line 139"/>
            <p:cNvSpPr>
              <a:spLocks noChangeShapeType="1"/>
            </p:cNvSpPr>
            <p:nvPr/>
          </p:nvSpPr>
          <p:spPr bwMode="auto">
            <a:xfrm>
              <a:off x="3372" y="324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232" name="Rectangle 140"/>
            <p:cNvSpPr>
              <a:spLocks noChangeArrowheads="1"/>
            </p:cNvSpPr>
            <p:nvPr/>
          </p:nvSpPr>
          <p:spPr bwMode="auto">
            <a:xfrm>
              <a:off x="3372" y="324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33" name="Line 141"/>
            <p:cNvSpPr>
              <a:spLocks noChangeShapeType="1"/>
            </p:cNvSpPr>
            <p:nvPr/>
          </p:nvSpPr>
          <p:spPr bwMode="auto">
            <a:xfrm>
              <a:off x="978" y="3360"/>
              <a:ext cx="2784" cy="0"/>
            </a:xfrm>
            <a:prstGeom prst="line">
              <a:avLst/>
            </a:prstGeom>
            <a:noFill/>
            <a:ln w="0">
              <a:solidFill>
                <a:srgbClr val="000000"/>
              </a:solidFill>
              <a:round/>
              <a:headEnd/>
              <a:tailEnd/>
            </a:ln>
          </p:spPr>
          <p:txBody>
            <a:bodyPr/>
            <a:lstStyle/>
            <a:p>
              <a:endParaRPr lang="en-US">
                <a:solidFill>
                  <a:prstClr val="black"/>
                </a:solidFill>
              </a:endParaRPr>
            </a:p>
          </p:txBody>
        </p:sp>
        <p:sp>
          <p:nvSpPr>
            <p:cNvPr id="2234" name="Rectangle 142"/>
            <p:cNvSpPr>
              <a:spLocks noChangeArrowheads="1"/>
            </p:cNvSpPr>
            <p:nvPr/>
          </p:nvSpPr>
          <p:spPr bwMode="auto">
            <a:xfrm>
              <a:off x="978" y="3360"/>
              <a:ext cx="2784" cy="6"/>
            </a:xfrm>
            <a:prstGeom prst="rect">
              <a:avLst/>
            </a:prstGeom>
            <a:solidFill>
              <a:srgbClr val="000000"/>
            </a:solidFill>
            <a:ln w="9525">
              <a:noFill/>
              <a:miter lim="800000"/>
              <a:headEnd/>
              <a:tailEnd/>
            </a:ln>
          </p:spPr>
          <p:txBody>
            <a:bodyPr/>
            <a:lstStyle/>
            <a:p>
              <a:endParaRPr lang="en-US">
                <a:solidFill>
                  <a:prstClr val="black"/>
                </a:solidFill>
              </a:endParaRPr>
            </a:p>
          </p:txBody>
        </p:sp>
        <p:sp>
          <p:nvSpPr>
            <p:cNvPr id="2235" name="Line 143"/>
            <p:cNvSpPr>
              <a:spLocks noChangeShapeType="1"/>
            </p:cNvSpPr>
            <p:nvPr/>
          </p:nvSpPr>
          <p:spPr bwMode="auto">
            <a:xfrm>
              <a:off x="3756" y="324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236" name="Rectangle 144"/>
            <p:cNvSpPr>
              <a:spLocks noChangeArrowheads="1"/>
            </p:cNvSpPr>
            <p:nvPr/>
          </p:nvSpPr>
          <p:spPr bwMode="auto">
            <a:xfrm>
              <a:off x="3756" y="324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37" name="Line 145"/>
            <p:cNvSpPr>
              <a:spLocks noChangeShapeType="1"/>
            </p:cNvSpPr>
            <p:nvPr/>
          </p:nvSpPr>
          <p:spPr bwMode="auto">
            <a:xfrm>
              <a:off x="432" y="2736"/>
              <a:ext cx="1" cy="630"/>
            </a:xfrm>
            <a:prstGeom prst="line">
              <a:avLst/>
            </a:prstGeom>
            <a:noFill/>
            <a:ln w="0">
              <a:solidFill>
                <a:srgbClr val="C0C0C0"/>
              </a:solidFill>
              <a:round/>
              <a:headEnd/>
              <a:tailEnd/>
            </a:ln>
          </p:spPr>
          <p:txBody>
            <a:bodyPr/>
            <a:lstStyle/>
            <a:p>
              <a:endParaRPr lang="en-US">
                <a:solidFill>
                  <a:prstClr val="black"/>
                </a:solidFill>
              </a:endParaRPr>
            </a:p>
          </p:txBody>
        </p:sp>
        <p:sp>
          <p:nvSpPr>
            <p:cNvPr id="2238" name="Rectangle 146"/>
            <p:cNvSpPr>
              <a:spLocks noChangeArrowheads="1"/>
            </p:cNvSpPr>
            <p:nvPr/>
          </p:nvSpPr>
          <p:spPr bwMode="auto">
            <a:xfrm>
              <a:off x="432" y="2736"/>
              <a:ext cx="6" cy="63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39" name="Line 147"/>
            <p:cNvSpPr>
              <a:spLocks noChangeShapeType="1"/>
            </p:cNvSpPr>
            <p:nvPr/>
          </p:nvSpPr>
          <p:spPr bwMode="auto">
            <a:xfrm>
              <a:off x="978" y="3366"/>
              <a:ext cx="1" cy="1"/>
            </a:xfrm>
            <a:prstGeom prst="line">
              <a:avLst/>
            </a:prstGeom>
            <a:noFill/>
            <a:ln w="0">
              <a:solidFill>
                <a:srgbClr val="C0C0C0"/>
              </a:solidFill>
              <a:round/>
              <a:headEnd/>
              <a:tailEnd/>
            </a:ln>
          </p:spPr>
          <p:txBody>
            <a:bodyPr/>
            <a:lstStyle/>
            <a:p>
              <a:endParaRPr lang="en-US">
                <a:solidFill>
                  <a:prstClr val="black"/>
                </a:solidFill>
              </a:endParaRPr>
            </a:p>
          </p:txBody>
        </p:sp>
        <p:sp>
          <p:nvSpPr>
            <p:cNvPr id="2240" name="Rectangle 148"/>
            <p:cNvSpPr>
              <a:spLocks noChangeArrowheads="1"/>
            </p:cNvSpPr>
            <p:nvPr/>
          </p:nvSpPr>
          <p:spPr bwMode="auto">
            <a:xfrm>
              <a:off x="978" y="336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41" name="Line 149"/>
            <p:cNvSpPr>
              <a:spLocks noChangeShapeType="1"/>
            </p:cNvSpPr>
            <p:nvPr/>
          </p:nvSpPr>
          <p:spPr bwMode="auto">
            <a:xfrm>
              <a:off x="1836" y="3366"/>
              <a:ext cx="1" cy="1"/>
            </a:xfrm>
            <a:prstGeom prst="line">
              <a:avLst/>
            </a:prstGeom>
            <a:noFill/>
            <a:ln w="0">
              <a:solidFill>
                <a:srgbClr val="C0C0C0"/>
              </a:solidFill>
              <a:round/>
              <a:headEnd/>
              <a:tailEnd/>
            </a:ln>
          </p:spPr>
          <p:txBody>
            <a:bodyPr/>
            <a:lstStyle/>
            <a:p>
              <a:endParaRPr lang="en-US">
                <a:solidFill>
                  <a:prstClr val="black"/>
                </a:solidFill>
              </a:endParaRPr>
            </a:p>
          </p:txBody>
        </p:sp>
        <p:sp>
          <p:nvSpPr>
            <p:cNvPr id="2242" name="Rectangle 150"/>
            <p:cNvSpPr>
              <a:spLocks noChangeArrowheads="1"/>
            </p:cNvSpPr>
            <p:nvPr/>
          </p:nvSpPr>
          <p:spPr bwMode="auto">
            <a:xfrm>
              <a:off x="1836" y="336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43" name="Line 151"/>
            <p:cNvSpPr>
              <a:spLocks noChangeShapeType="1"/>
            </p:cNvSpPr>
            <p:nvPr/>
          </p:nvSpPr>
          <p:spPr bwMode="auto">
            <a:xfrm>
              <a:off x="2220" y="3366"/>
              <a:ext cx="1" cy="1"/>
            </a:xfrm>
            <a:prstGeom prst="line">
              <a:avLst/>
            </a:prstGeom>
            <a:noFill/>
            <a:ln w="0">
              <a:solidFill>
                <a:srgbClr val="C0C0C0"/>
              </a:solidFill>
              <a:round/>
              <a:headEnd/>
              <a:tailEnd/>
            </a:ln>
          </p:spPr>
          <p:txBody>
            <a:bodyPr/>
            <a:lstStyle/>
            <a:p>
              <a:endParaRPr lang="en-US">
                <a:solidFill>
                  <a:prstClr val="black"/>
                </a:solidFill>
              </a:endParaRPr>
            </a:p>
          </p:txBody>
        </p:sp>
        <p:sp>
          <p:nvSpPr>
            <p:cNvPr id="2244" name="Rectangle 152"/>
            <p:cNvSpPr>
              <a:spLocks noChangeArrowheads="1"/>
            </p:cNvSpPr>
            <p:nvPr/>
          </p:nvSpPr>
          <p:spPr bwMode="auto">
            <a:xfrm>
              <a:off x="2220" y="336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45" name="Line 153"/>
            <p:cNvSpPr>
              <a:spLocks noChangeShapeType="1"/>
            </p:cNvSpPr>
            <p:nvPr/>
          </p:nvSpPr>
          <p:spPr bwMode="auto">
            <a:xfrm>
              <a:off x="2604" y="3366"/>
              <a:ext cx="1" cy="1"/>
            </a:xfrm>
            <a:prstGeom prst="line">
              <a:avLst/>
            </a:prstGeom>
            <a:noFill/>
            <a:ln w="0">
              <a:solidFill>
                <a:srgbClr val="C0C0C0"/>
              </a:solidFill>
              <a:round/>
              <a:headEnd/>
              <a:tailEnd/>
            </a:ln>
          </p:spPr>
          <p:txBody>
            <a:bodyPr/>
            <a:lstStyle/>
            <a:p>
              <a:endParaRPr lang="en-US">
                <a:solidFill>
                  <a:prstClr val="black"/>
                </a:solidFill>
              </a:endParaRPr>
            </a:p>
          </p:txBody>
        </p:sp>
        <p:sp>
          <p:nvSpPr>
            <p:cNvPr id="2246" name="Rectangle 154"/>
            <p:cNvSpPr>
              <a:spLocks noChangeArrowheads="1"/>
            </p:cNvSpPr>
            <p:nvPr/>
          </p:nvSpPr>
          <p:spPr bwMode="auto">
            <a:xfrm>
              <a:off x="2604" y="336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47" name="Line 155"/>
            <p:cNvSpPr>
              <a:spLocks noChangeShapeType="1"/>
            </p:cNvSpPr>
            <p:nvPr/>
          </p:nvSpPr>
          <p:spPr bwMode="auto">
            <a:xfrm>
              <a:off x="2988" y="3366"/>
              <a:ext cx="1" cy="1"/>
            </a:xfrm>
            <a:prstGeom prst="line">
              <a:avLst/>
            </a:prstGeom>
            <a:noFill/>
            <a:ln w="0">
              <a:solidFill>
                <a:srgbClr val="C0C0C0"/>
              </a:solidFill>
              <a:round/>
              <a:headEnd/>
              <a:tailEnd/>
            </a:ln>
          </p:spPr>
          <p:txBody>
            <a:bodyPr/>
            <a:lstStyle/>
            <a:p>
              <a:endParaRPr lang="en-US">
                <a:solidFill>
                  <a:prstClr val="black"/>
                </a:solidFill>
              </a:endParaRPr>
            </a:p>
          </p:txBody>
        </p:sp>
        <p:sp>
          <p:nvSpPr>
            <p:cNvPr id="2248" name="Rectangle 156"/>
            <p:cNvSpPr>
              <a:spLocks noChangeArrowheads="1"/>
            </p:cNvSpPr>
            <p:nvPr/>
          </p:nvSpPr>
          <p:spPr bwMode="auto">
            <a:xfrm>
              <a:off x="2988" y="336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49" name="Line 157"/>
            <p:cNvSpPr>
              <a:spLocks noChangeShapeType="1"/>
            </p:cNvSpPr>
            <p:nvPr/>
          </p:nvSpPr>
          <p:spPr bwMode="auto">
            <a:xfrm>
              <a:off x="3372" y="3366"/>
              <a:ext cx="1" cy="1"/>
            </a:xfrm>
            <a:prstGeom prst="line">
              <a:avLst/>
            </a:prstGeom>
            <a:noFill/>
            <a:ln w="0">
              <a:solidFill>
                <a:srgbClr val="C0C0C0"/>
              </a:solidFill>
              <a:round/>
              <a:headEnd/>
              <a:tailEnd/>
            </a:ln>
          </p:spPr>
          <p:txBody>
            <a:bodyPr/>
            <a:lstStyle/>
            <a:p>
              <a:endParaRPr lang="en-US">
                <a:solidFill>
                  <a:prstClr val="black"/>
                </a:solidFill>
              </a:endParaRPr>
            </a:p>
          </p:txBody>
        </p:sp>
        <p:sp>
          <p:nvSpPr>
            <p:cNvPr id="2250" name="Rectangle 158"/>
            <p:cNvSpPr>
              <a:spLocks noChangeArrowheads="1"/>
            </p:cNvSpPr>
            <p:nvPr/>
          </p:nvSpPr>
          <p:spPr bwMode="auto">
            <a:xfrm>
              <a:off x="3372" y="336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51" name="Line 159"/>
            <p:cNvSpPr>
              <a:spLocks noChangeShapeType="1"/>
            </p:cNvSpPr>
            <p:nvPr/>
          </p:nvSpPr>
          <p:spPr bwMode="auto">
            <a:xfrm>
              <a:off x="3756" y="3366"/>
              <a:ext cx="1" cy="1"/>
            </a:xfrm>
            <a:prstGeom prst="line">
              <a:avLst/>
            </a:prstGeom>
            <a:noFill/>
            <a:ln w="0">
              <a:solidFill>
                <a:srgbClr val="C0C0C0"/>
              </a:solidFill>
              <a:round/>
              <a:headEnd/>
              <a:tailEnd/>
            </a:ln>
          </p:spPr>
          <p:txBody>
            <a:bodyPr/>
            <a:lstStyle/>
            <a:p>
              <a:endParaRPr lang="en-US">
                <a:solidFill>
                  <a:prstClr val="black"/>
                </a:solidFill>
              </a:endParaRPr>
            </a:p>
          </p:txBody>
        </p:sp>
        <p:sp>
          <p:nvSpPr>
            <p:cNvPr id="2252" name="Rectangle 160"/>
            <p:cNvSpPr>
              <a:spLocks noChangeArrowheads="1"/>
            </p:cNvSpPr>
            <p:nvPr/>
          </p:nvSpPr>
          <p:spPr bwMode="auto">
            <a:xfrm>
              <a:off x="3756" y="336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53" name="Line 161"/>
            <p:cNvSpPr>
              <a:spLocks noChangeShapeType="1"/>
            </p:cNvSpPr>
            <p:nvPr/>
          </p:nvSpPr>
          <p:spPr bwMode="auto">
            <a:xfrm>
              <a:off x="4140" y="3246"/>
              <a:ext cx="1" cy="120"/>
            </a:xfrm>
            <a:prstGeom prst="line">
              <a:avLst/>
            </a:prstGeom>
            <a:noFill/>
            <a:ln w="0">
              <a:solidFill>
                <a:srgbClr val="C0C0C0"/>
              </a:solidFill>
              <a:round/>
              <a:headEnd/>
              <a:tailEnd/>
            </a:ln>
          </p:spPr>
          <p:txBody>
            <a:bodyPr/>
            <a:lstStyle/>
            <a:p>
              <a:endParaRPr lang="en-US">
                <a:solidFill>
                  <a:prstClr val="black"/>
                </a:solidFill>
              </a:endParaRPr>
            </a:p>
          </p:txBody>
        </p:sp>
        <p:sp>
          <p:nvSpPr>
            <p:cNvPr id="2254" name="Rectangle 162"/>
            <p:cNvSpPr>
              <a:spLocks noChangeArrowheads="1"/>
            </p:cNvSpPr>
            <p:nvPr/>
          </p:nvSpPr>
          <p:spPr bwMode="auto">
            <a:xfrm>
              <a:off x="4140" y="3246"/>
              <a:ext cx="6" cy="12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55" name="Line 163"/>
            <p:cNvSpPr>
              <a:spLocks noChangeShapeType="1"/>
            </p:cNvSpPr>
            <p:nvPr/>
          </p:nvSpPr>
          <p:spPr bwMode="auto">
            <a:xfrm>
              <a:off x="4524" y="2736"/>
              <a:ext cx="1" cy="630"/>
            </a:xfrm>
            <a:prstGeom prst="line">
              <a:avLst/>
            </a:prstGeom>
            <a:noFill/>
            <a:ln w="0">
              <a:solidFill>
                <a:srgbClr val="C0C0C0"/>
              </a:solidFill>
              <a:round/>
              <a:headEnd/>
              <a:tailEnd/>
            </a:ln>
          </p:spPr>
          <p:txBody>
            <a:bodyPr/>
            <a:lstStyle/>
            <a:p>
              <a:endParaRPr lang="en-US">
                <a:solidFill>
                  <a:prstClr val="black"/>
                </a:solidFill>
              </a:endParaRPr>
            </a:p>
          </p:txBody>
        </p:sp>
        <p:sp>
          <p:nvSpPr>
            <p:cNvPr id="2256" name="Rectangle 164"/>
            <p:cNvSpPr>
              <a:spLocks noChangeArrowheads="1"/>
            </p:cNvSpPr>
            <p:nvPr/>
          </p:nvSpPr>
          <p:spPr bwMode="auto">
            <a:xfrm>
              <a:off x="4524" y="2736"/>
              <a:ext cx="6" cy="63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57" name="Line 165"/>
            <p:cNvSpPr>
              <a:spLocks noChangeShapeType="1"/>
            </p:cNvSpPr>
            <p:nvPr/>
          </p:nvSpPr>
          <p:spPr bwMode="auto">
            <a:xfrm>
              <a:off x="432" y="2736"/>
              <a:ext cx="4098" cy="1"/>
            </a:xfrm>
            <a:prstGeom prst="line">
              <a:avLst/>
            </a:prstGeom>
            <a:noFill/>
            <a:ln w="0">
              <a:solidFill>
                <a:srgbClr val="C0C0C0"/>
              </a:solidFill>
              <a:round/>
              <a:headEnd/>
              <a:tailEnd/>
            </a:ln>
          </p:spPr>
          <p:txBody>
            <a:bodyPr/>
            <a:lstStyle/>
            <a:p>
              <a:endParaRPr lang="en-US">
                <a:solidFill>
                  <a:prstClr val="black"/>
                </a:solidFill>
              </a:endParaRPr>
            </a:p>
          </p:txBody>
        </p:sp>
        <p:sp>
          <p:nvSpPr>
            <p:cNvPr id="2258" name="Rectangle 166"/>
            <p:cNvSpPr>
              <a:spLocks noChangeArrowheads="1"/>
            </p:cNvSpPr>
            <p:nvPr/>
          </p:nvSpPr>
          <p:spPr bwMode="auto">
            <a:xfrm>
              <a:off x="432" y="2736"/>
              <a:ext cx="4104"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59" name="Line 167"/>
            <p:cNvSpPr>
              <a:spLocks noChangeShapeType="1"/>
            </p:cNvSpPr>
            <p:nvPr/>
          </p:nvSpPr>
          <p:spPr bwMode="auto">
            <a:xfrm>
              <a:off x="432" y="2880"/>
              <a:ext cx="4098" cy="1"/>
            </a:xfrm>
            <a:prstGeom prst="line">
              <a:avLst/>
            </a:prstGeom>
            <a:noFill/>
            <a:ln w="0">
              <a:solidFill>
                <a:srgbClr val="C0C0C0"/>
              </a:solidFill>
              <a:round/>
              <a:headEnd/>
              <a:tailEnd/>
            </a:ln>
          </p:spPr>
          <p:txBody>
            <a:bodyPr/>
            <a:lstStyle/>
            <a:p>
              <a:endParaRPr lang="en-US">
                <a:solidFill>
                  <a:prstClr val="black"/>
                </a:solidFill>
              </a:endParaRPr>
            </a:p>
          </p:txBody>
        </p:sp>
        <p:sp>
          <p:nvSpPr>
            <p:cNvPr id="2260" name="Rectangle 168"/>
            <p:cNvSpPr>
              <a:spLocks noChangeArrowheads="1"/>
            </p:cNvSpPr>
            <p:nvPr/>
          </p:nvSpPr>
          <p:spPr bwMode="auto">
            <a:xfrm>
              <a:off x="432" y="2880"/>
              <a:ext cx="4104"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61" name="Line 169"/>
            <p:cNvSpPr>
              <a:spLocks noChangeShapeType="1"/>
            </p:cNvSpPr>
            <p:nvPr/>
          </p:nvSpPr>
          <p:spPr bwMode="auto">
            <a:xfrm>
              <a:off x="3762" y="3000"/>
              <a:ext cx="768" cy="1"/>
            </a:xfrm>
            <a:prstGeom prst="line">
              <a:avLst/>
            </a:prstGeom>
            <a:noFill/>
            <a:ln w="0">
              <a:solidFill>
                <a:srgbClr val="C0C0C0"/>
              </a:solidFill>
              <a:round/>
              <a:headEnd/>
              <a:tailEnd/>
            </a:ln>
          </p:spPr>
          <p:txBody>
            <a:bodyPr/>
            <a:lstStyle/>
            <a:p>
              <a:endParaRPr lang="en-US">
                <a:solidFill>
                  <a:prstClr val="black"/>
                </a:solidFill>
              </a:endParaRPr>
            </a:p>
          </p:txBody>
        </p:sp>
        <p:sp>
          <p:nvSpPr>
            <p:cNvPr id="2262" name="Rectangle 170"/>
            <p:cNvSpPr>
              <a:spLocks noChangeArrowheads="1"/>
            </p:cNvSpPr>
            <p:nvPr/>
          </p:nvSpPr>
          <p:spPr bwMode="auto">
            <a:xfrm>
              <a:off x="3762" y="3000"/>
              <a:ext cx="774"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63" name="Line 171"/>
            <p:cNvSpPr>
              <a:spLocks noChangeShapeType="1"/>
            </p:cNvSpPr>
            <p:nvPr/>
          </p:nvSpPr>
          <p:spPr bwMode="auto">
            <a:xfrm>
              <a:off x="3762" y="3120"/>
              <a:ext cx="768" cy="1"/>
            </a:xfrm>
            <a:prstGeom prst="line">
              <a:avLst/>
            </a:prstGeom>
            <a:noFill/>
            <a:ln w="0">
              <a:solidFill>
                <a:srgbClr val="C0C0C0"/>
              </a:solidFill>
              <a:round/>
              <a:headEnd/>
              <a:tailEnd/>
            </a:ln>
          </p:spPr>
          <p:txBody>
            <a:bodyPr/>
            <a:lstStyle/>
            <a:p>
              <a:endParaRPr lang="en-US">
                <a:solidFill>
                  <a:prstClr val="black"/>
                </a:solidFill>
              </a:endParaRPr>
            </a:p>
          </p:txBody>
        </p:sp>
        <p:sp>
          <p:nvSpPr>
            <p:cNvPr id="2264" name="Rectangle 172"/>
            <p:cNvSpPr>
              <a:spLocks noChangeArrowheads="1"/>
            </p:cNvSpPr>
            <p:nvPr/>
          </p:nvSpPr>
          <p:spPr bwMode="auto">
            <a:xfrm>
              <a:off x="3762" y="3120"/>
              <a:ext cx="774"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65" name="Line 173"/>
            <p:cNvSpPr>
              <a:spLocks noChangeShapeType="1"/>
            </p:cNvSpPr>
            <p:nvPr/>
          </p:nvSpPr>
          <p:spPr bwMode="auto">
            <a:xfrm>
              <a:off x="3762" y="3240"/>
              <a:ext cx="768" cy="1"/>
            </a:xfrm>
            <a:prstGeom prst="line">
              <a:avLst/>
            </a:prstGeom>
            <a:noFill/>
            <a:ln w="0">
              <a:solidFill>
                <a:srgbClr val="C0C0C0"/>
              </a:solidFill>
              <a:round/>
              <a:headEnd/>
              <a:tailEnd/>
            </a:ln>
          </p:spPr>
          <p:txBody>
            <a:bodyPr/>
            <a:lstStyle/>
            <a:p>
              <a:endParaRPr lang="en-US">
                <a:solidFill>
                  <a:prstClr val="black"/>
                </a:solidFill>
              </a:endParaRPr>
            </a:p>
          </p:txBody>
        </p:sp>
        <p:sp>
          <p:nvSpPr>
            <p:cNvPr id="2266" name="Rectangle 174"/>
            <p:cNvSpPr>
              <a:spLocks noChangeArrowheads="1"/>
            </p:cNvSpPr>
            <p:nvPr/>
          </p:nvSpPr>
          <p:spPr bwMode="auto">
            <a:xfrm>
              <a:off x="3762" y="3240"/>
              <a:ext cx="774"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267" name="Line 175"/>
            <p:cNvSpPr>
              <a:spLocks noChangeShapeType="1"/>
            </p:cNvSpPr>
            <p:nvPr/>
          </p:nvSpPr>
          <p:spPr bwMode="auto">
            <a:xfrm>
              <a:off x="3762" y="3360"/>
              <a:ext cx="768" cy="1"/>
            </a:xfrm>
            <a:prstGeom prst="line">
              <a:avLst/>
            </a:prstGeom>
            <a:noFill/>
            <a:ln w="0">
              <a:solidFill>
                <a:srgbClr val="C0C0C0"/>
              </a:solidFill>
              <a:round/>
              <a:headEnd/>
              <a:tailEnd/>
            </a:ln>
          </p:spPr>
          <p:txBody>
            <a:bodyPr/>
            <a:lstStyle/>
            <a:p>
              <a:endParaRPr lang="en-US">
                <a:solidFill>
                  <a:prstClr val="black"/>
                </a:solidFill>
              </a:endParaRPr>
            </a:p>
          </p:txBody>
        </p:sp>
        <p:sp>
          <p:nvSpPr>
            <p:cNvPr id="2268" name="Rectangle 176"/>
            <p:cNvSpPr>
              <a:spLocks noChangeArrowheads="1"/>
            </p:cNvSpPr>
            <p:nvPr/>
          </p:nvSpPr>
          <p:spPr bwMode="auto">
            <a:xfrm>
              <a:off x="3762" y="3360"/>
              <a:ext cx="774" cy="6"/>
            </a:xfrm>
            <a:prstGeom prst="rect">
              <a:avLst/>
            </a:prstGeom>
            <a:solidFill>
              <a:srgbClr val="C0C0C0"/>
            </a:solidFill>
            <a:ln w="9525">
              <a:noFill/>
              <a:miter lim="800000"/>
              <a:headEnd/>
              <a:tailEnd/>
            </a:ln>
          </p:spPr>
          <p:txBody>
            <a:bodyPr/>
            <a:lstStyle/>
            <a:p>
              <a:endParaRPr lang="en-US">
                <a:solidFill>
                  <a:prstClr val="black"/>
                </a:solidFill>
              </a:endParaRPr>
            </a:p>
          </p:txBody>
        </p:sp>
      </p:grpSp>
      <p:grpSp>
        <p:nvGrpSpPr>
          <p:cNvPr id="4" name="Group 178"/>
          <p:cNvGrpSpPr>
            <a:grpSpLocks noChangeAspect="1"/>
          </p:cNvGrpSpPr>
          <p:nvPr/>
        </p:nvGrpSpPr>
        <p:grpSpPr bwMode="auto">
          <a:xfrm>
            <a:off x="1676400" y="5410200"/>
            <a:ext cx="5572125" cy="1200150"/>
            <a:chOff x="144" y="3456"/>
            <a:chExt cx="3510" cy="756"/>
          </a:xfrm>
        </p:grpSpPr>
        <p:sp>
          <p:nvSpPr>
            <p:cNvPr id="2054" name="AutoShape 177"/>
            <p:cNvSpPr>
              <a:spLocks noChangeAspect="1" noChangeArrowheads="1" noTextEdit="1"/>
            </p:cNvSpPr>
            <p:nvPr/>
          </p:nvSpPr>
          <p:spPr bwMode="auto">
            <a:xfrm>
              <a:off x="144" y="3456"/>
              <a:ext cx="3330" cy="750"/>
            </a:xfrm>
            <a:prstGeom prst="rect">
              <a:avLst/>
            </a:prstGeom>
            <a:noFill/>
            <a:ln w="9525">
              <a:noFill/>
              <a:miter lim="800000"/>
              <a:headEnd/>
              <a:tailEnd/>
            </a:ln>
          </p:spPr>
          <p:txBody>
            <a:bodyPr/>
            <a:lstStyle/>
            <a:p>
              <a:endParaRPr lang="en-US">
                <a:solidFill>
                  <a:prstClr val="black"/>
                </a:solidFill>
              </a:endParaRPr>
            </a:p>
          </p:txBody>
        </p:sp>
        <p:sp>
          <p:nvSpPr>
            <p:cNvPr id="2055" name="Rectangle 179"/>
            <p:cNvSpPr>
              <a:spLocks noChangeArrowheads="1"/>
            </p:cNvSpPr>
            <p:nvPr/>
          </p:nvSpPr>
          <p:spPr bwMode="auto">
            <a:xfrm>
              <a:off x="168" y="3462"/>
              <a:ext cx="3486" cy="156"/>
            </a:xfrm>
            <a:prstGeom prst="rect">
              <a:avLst/>
            </a:prstGeom>
            <a:noFill/>
            <a:ln w="9525">
              <a:noFill/>
              <a:miter lim="800000"/>
              <a:headEnd/>
              <a:tailEnd/>
            </a:ln>
          </p:spPr>
          <p:txBody>
            <a:bodyPr wrap="none" lIns="0" tIns="0" rIns="0" bIns="0">
              <a:spAutoFit/>
            </a:bodyPr>
            <a:lstStyle/>
            <a:p>
              <a:r>
                <a:rPr lang="en-US" sz="1100" b="1">
                  <a:solidFill>
                    <a:srgbClr val="000000"/>
                  </a:solidFill>
                  <a:latin typeface="Comic Sans MS" pitchFamily="66" charset="0"/>
                </a:rPr>
                <a:t>List some non work related/community volunteer activities or affiliations:</a:t>
              </a:r>
              <a:endParaRPr lang="en-US">
                <a:solidFill>
                  <a:prstClr val="black"/>
                </a:solidFill>
              </a:endParaRPr>
            </a:p>
          </p:txBody>
        </p:sp>
        <p:sp>
          <p:nvSpPr>
            <p:cNvPr id="2056" name="Rectangle 180"/>
            <p:cNvSpPr>
              <a:spLocks noChangeArrowheads="1"/>
            </p:cNvSpPr>
            <p:nvPr/>
          </p:nvSpPr>
          <p:spPr bwMode="auto">
            <a:xfrm>
              <a:off x="720" y="3600"/>
              <a:ext cx="2736" cy="271"/>
            </a:xfrm>
            <a:prstGeom prst="rect">
              <a:avLst/>
            </a:prstGeom>
            <a:noFill/>
            <a:ln w="9525">
              <a:noFill/>
              <a:miter lim="800000"/>
              <a:headEnd/>
              <a:tailEnd/>
            </a:ln>
          </p:spPr>
          <p:txBody>
            <a:bodyPr lIns="0" tIns="0" rIns="0" bIns="0">
              <a:spAutoFit/>
            </a:bodyPr>
            <a:lstStyle/>
            <a:p>
              <a:r>
                <a:rPr lang="en-US" sz="1000">
                  <a:solidFill>
                    <a:srgbClr val="000000"/>
                  </a:solidFill>
                  <a:latin typeface="Comic Sans MS" pitchFamily="66" charset="0"/>
                </a:rPr>
                <a:t>1) Sault Ignite 4 and 5 organizer (2010/11) – www.ignitesault.ca</a:t>
              </a:r>
            </a:p>
            <a:p>
              <a:endParaRPr lang="en-US">
                <a:solidFill>
                  <a:prstClr val="black"/>
                </a:solidFill>
              </a:endParaRPr>
            </a:p>
          </p:txBody>
        </p:sp>
        <p:sp>
          <p:nvSpPr>
            <p:cNvPr id="2057" name="Rectangle 181"/>
            <p:cNvSpPr>
              <a:spLocks noChangeArrowheads="1"/>
            </p:cNvSpPr>
            <p:nvPr/>
          </p:nvSpPr>
          <p:spPr bwMode="auto">
            <a:xfrm>
              <a:off x="708" y="3726"/>
              <a:ext cx="79" cy="97"/>
            </a:xfrm>
            <a:prstGeom prst="rect">
              <a:avLst/>
            </a:prstGeom>
            <a:noFill/>
            <a:ln w="9525">
              <a:noFill/>
              <a:miter lim="800000"/>
              <a:headEnd/>
              <a:tailEnd/>
            </a:ln>
          </p:spPr>
          <p:txBody>
            <a:bodyPr wrap="none" lIns="0" tIns="0" rIns="0" bIns="0">
              <a:spAutoFit/>
            </a:bodyPr>
            <a:lstStyle/>
            <a:p>
              <a:r>
                <a:rPr lang="en-US" sz="1000">
                  <a:solidFill>
                    <a:srgbClr val="000000"/>
                  </a:solidFill>
                  <a:latin typeface="Comic Sans MS" pitchFamily="66" charset="0"/>
                </a:rPr>
                <a:t>2)</a:t>
              </a:r>
              <a:endParaRPr lang="en-US">
                <a:solidFill>
                  <a:prstClr val="black"/>
                </a:solidFill>
              </a:endParaRPr>
            </a:p>
          </p:txBody>
        </p:sp>
        <p:sp>
          <p:nvSpPr>
            <p:cNvPr id="2058" name="Rectangle 182"/>
            <p:cNvSpPr>
              <a:spLocks noChangeArrowheads="1"/>
            </p:cNvSpPr>
            <p:nvPr/>
          </p:nvSpPr>
          <p:spPr bwMode="auto">
            <a:xfrm>
              <a:off x="708" y="3846"/>
              <a:ext cx="78"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Comic Sans MS" pitchFamily="66" charset="0"/>
                </a:rPr>
                <a:t>3)</a:t>
              </a:r>
              <a:endParaRPr lang="en-US">
                <a:solidFill>
                  <a:prstClr val="black"/>
                </a:solidFill>
              </a:endParaRPr>
            </a:p>
          </p:txBody>
        </p:sp>
        <p:sp>
          <p:nvSpPr>
            <p:cNvPr id="2059" name="Rectangle 183"/>
            <p:cNvSpPr>
              <a:spLocks noChangeArrowheads="1"/>
            </p:cNvSpPr>
            <p:nvPr/>
          </p:nvSpPr>
          <p:spPr bwMode="auto">
            <a:xfrm>
              <a:off x="708" y="3966"/>
              <a:ext cx="78"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Comic Sans MS" pitchFamily="66" charset="0"/>
                </a:rPr>
                <a:t>4)</a:t>
              </a:r>
              <a:endParaRPr lang="en-US">
                <a:solidFill>
                  <a:prstClr val="black"/>
                </a:solidFill>
              </a:endParaRPr>
            </a:p>
          </p:txBody>
        </p:sp>
        <p:sp>
          <p:nvSpPr>
            <p:cNvPr id="2060" name="Rectangle 184"/>
            <p:cNvSpPr>
              <a:spLocks noChangeArrowheads="1"/>
            </p:cNvSpPr>
            <p:nvPr/>
          </p:nvSpPr>
          <p:spPr bwMode="auto">
            <a:xfrm>
              <a:off x="708" y="4086"/>
              <a:ext cx="78"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Comic Sans MS" pitchFamily="66" charset="0"/>
                </a:rPr>
                <a:t>5)</a:t>
              </a:r>
              <a:endParaRPr lang="en-US">
                <a:solidFill>
                  <a:prstClr val="black"/>
                </a:solidFill>
              </a:endParaRPr>
            </a:p>
          </p:txBody>
        </p:sp>
        <p:sp>
          <p:nvSpPr>
            <p:cNvPr id="2061" name="Line 185"/>
            <p:cNvSpPr>
              <a:spLocks noChangeShapeType="1"/>
            </p:cNvSpPr>
            <p:nvPr/>
          </p:nvSpPr>
          <p:spPr bwMode="auto">
            <a:xfrm>
              <a:off x="690" y="3456"/>
              <a:ext cx="0" cy="6"/>
            </a:xfrm>
            <a:prstGeom prst="line">
              <a:avLst/>
            </a:prstGeom>
            <a:noFill/>
            <a:ln w="0">
              <a:solidFill>
                <a:srgbClr val="C0C0C0"/>
              </a:solidFill>
              <a:round/>
              <a:headEnd/>
              <a:tailEnd/>
            </a:ln>
          </p:spPr>
          <p:txBody>
            <a:bodyPr/>
            <a:lstStyle/>
            <a:p>
              <a:endParaRPr lang="en-US">
                <a:solidFill>
                  <a:prstClr val="black"/>
                </a:solidFill>
              </a:endParaRPr>
            </a:p>
          </p:txBody>
        </p:sp>
        <p:sp>
          <p:nvSpPr>
            <p:cNvPr id="2062" name="Rectangle 186"/>
            <p:cNvSpPr>
              <a:spLocks noChangeArrowheads="1"/>
            </p:cNvSpPr>
            <p:nvPr/>
          </p:nvSpPr>
          <p:spPr bwMode="auto">
            <a:xfrm>
              <a:off x="690" y="345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063" name="Line 187"/>
            <p:cNvSpPr>
              <a:spLocks noChangeShapeType="1"/>
            </p:cNvSpPr>
            <p:nvPr/>
          </p:nvSpPr>
          <p:spPr bwMode="auto">
            <a:xfrm>
              <a:off x="2316" y="3456"/>
              <a:ext cx="0" cy="6"/>
            </a:xfrm>
            <a:prstGeom prst="line">
              <a:avLst/>
            </a:prstGeom>
            <a:noFill/>
            <a:ln w="0">
              <a:solidFill>
                <a:srgbClr val="C0C0C0"/>
              </a:solidFill>
              <a:round/>
              <a:headEnd/>
              <a:tailEnd/>
            </a:ln>
          </p:spPr>
          <p:txBody>
            <a:bodyPr/>
            <a:lstStyle/>
            <a:p>
              <a:endParaRPr lang="en-US">
                <a:solidFill>
                  <a:prstClr val="black"/>
                </a:solidFill>
              </a:endParaRPr>
            </a:p>
          </p:txBody>
        </p:sp>
        <p:sp>
          <p:nvSpPr>
            <p:cNvPr id="2064" name="Rectangle 188"/>
            <p:cNvSpPr>
              <a:spLocks noChangeArrowheads="1"/>
            </p:cNvSpPr>
            <p:nvPr/>
          </p:nvSpPr>
          <p:spPr bwMode="auto">
            <a:xfrm>
              <a:off x="2316" y="345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065" name="Line 189"/>
            <p:cNvSpPr>
              <a:spLocks noChangeShapeType="1"/>
            </p:cNvSpPr>
            <p:nvPr/>
          </p:nvSpPr>
          <p:spPr bwMode="auto">
            <a:xfrm>
              <a:off x="2700" y="3456"/>
              <a:ext cx="0" cy="6"/>
            </a:xfrm>
            <a:prstGeom prst="line">
              <a:avLst/>
            </a:prstGeom>
            <a:noFill/>
            <a:ln w="0">
              <a:solidFill>
                <a:srgbClr val="C0C0C0"/>
              </a:solidFill>
              <a:round/>
              <a:headEnd/>
              <a:tailEnd/>
            </a:ln>
          </p:spPr>
          <p:txBody>
            <a:bodyPr/>
            <a:lstStyle/>
            <a:p>
              <a:endParaRPr lang="en-US">
                <a:solidFill>
                  <a:prstClr val="black"/>
                </a:solidFill>
              </a:endParaRPr>
            </a:p>
          </p:txBody>
        </p:sp>
        <p:sp>
          <p:nvSpPr>
            <p:cNvPr id="2066" name="Rectangle 190"/>
            <p:cNvSpPr>
              <a:spLocks noChangeArrowheads="1"/>
            </p:cNvSpPr>
            <p:nvPr/>
          </p:nvSpPr>
          <p:spPr bwMode="auto">
            <a:xfrm>
              <a:off x="2700" y="345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067" name="Line 191"/>
            <p:cNvSpPr>
              <a:spLocks noChangeShapeType="1"/>
            </p:cNvSpPr>
            <p:nvPr/>
          </p:nvSpPr>
          <p:spPr bwMode="auto">
            <a:xfrm>
              <a:off x="3084" y="3456"/>
              <a:ext cx="0" cy="6"/>
            </a:xfrm>
            <a:prstGeom prst="line">
              <a:avLst/>
            </a:prstGeom>
            <a:noFill/>
            <a:ln w="0">
              <a:solidFill>
                <a:srgbClr val="C0C0C0"/>
              </a:solidFill>
              <a:round/>
              <a:headEnd/>
              <a:tailEnd/>
            </a:ln>
          </p:spPr>
          <p:txBody>
            <a:bodyPr/>
            <a:lstStyle/>
            <a:p>
              <a:endParaRPr lang="en-US">
                <a:solidFill>
                  <a:prstClr val="black"/>
                </a:solidFill>
              </a:endParaRPr>
            </a:p>
          </p:txBody>
        </p:sp>
        <p:sp>
          <p:nvSpPr>
            <p:cNvPr id="2068" name="Rectangle 192"/>
            <p:cNvSpPr>
              <a:spLocks noChangeArrowheads="1"/>
            </p:cNvSpPr>
            <p:nvPr/>
          </p:nvSpPr>
          <p:spPr bwMode="auto">
            <a:xfrm>
              <a:off x="3084" y="345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069" name="Line 193"/>
            <p:cNvSpPr>
              <a:spLocks noChangeShapeType="1"/>
            </p:cNvSpPr>
            <p:nvPr/>
          </p:nvSpPr>
          <p:spPr bwMode="auto">
            <a:xfrm>
              <a:off x="144" y="3720"/>
              <a:ext cx="546" cy="0"/>
            </a:xfrm>
            <a:prstGeom prst="line">
              <a:avLst/>
            </a:prstGeom>
            <a:noFill/>
            <a:ln w="0">
              <a:solidFill>
                <a:srgbClr val="C0C0C0"/>
              </a:solidFill>
              <a:round/>
              <a:headEnd/>
              <a:tailEnd/>
            </a:ln>
          </p:spPr>
          <p:txBody>
            <a:bodyPr/>
            <a:lstStyle/>
            <a:p>
              <a:endParaRPr lang="en-US">
                <a:solidFill>
                  <a:prstClr val="black"/>
                </a:solidFill>
              </a:endParaRPr>
            </a:p>
          </p:txBody>
        </p:sp>
        <p:sp>
          <p:nvSpPr>
            <p:cNvPr id="2070" name="Rectangle 194"/>
            <p:cNvSpPr>
              <a:spLocks noChangeArrowheads="1"/>
            </p:cNvSpPr>
            <p:nvPr/>
          </p:nvSpPr>
          <p:spPr bwMode="auto">
            <a:xfrm>
              <a:off x="144" y="3720"/>
              <a:ext cx="54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071" name="Line 195"/>
            <p:cNvSpPr>
              <a:spLocks noChangeShapeType="1"/>
            </p:cNvSpPr>
            <p:nvPr/>
          </p:nvSpPr>
          <p:spPr bwMode="auto">
            <a:xfrm>
              <a:off x="690" y="360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072" name="Rectangle 196"/>
            <p:cNvSpPr>
              <a:spLocks noChangeArrowheads="1"/>
            </p:cNvSpPr>
            <p:nvPr/>
          </p:nvSpPr>
          <p:spPr bwMode="auto">
            <a:xfrm>
              <a:off x="690" y="360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073" name="Line 197"/>
            <p:cNvSpPr>
              <a:spLocks noChangeShapeType="1"/>
            </p:cNvSpPr>
            <p:nvPr/>
          </p:nvSpPr>
          <p:spPr bwMode="auto">
            <a:xfrm>
              <a:off x="2700" y="360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074" name="Rectangle 198"/>
            <p:cNvSpPr>
              <a:spLocks noChangeArrowheads="1"/>
            </p:cNvSpPr>
            <p:nvPr/>
          </p:nvSpPr>
          <p:spPr bwMode="auto">
            <a:xfrm>
              <a:off x="2700" y="360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075" name="Line 199"/>
            <p:cNvSpPr>
              <a:spLocks noChangeShapeType="1"/>
            </p:cNvSpPr>
            <p:nvPr/>
          </p:nvSpPr>
          <p:spPr bwMode="auto">
            <a:xfrm>
              <a:off x="3312" y="3600"/>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076" name="Line 201"/>
            <p:cNvSpPr>
              <a:spLocks noChangeShapeType="1"/>
            </p:cNvSpPr>
            <p:nvPr/>
          </p:nvSpPr>
          <p:spPr bwMode="auto">
            <a:xfrm>
              <a:off x="690" y="3720"/>
              <a:ext cx="2784" cy="0"/>
            </a:xfrm>
            <a:prstGeom prst="line">
              <a:avLst/>
            </a:prstGeom>
            <a:noFill/>
            <a:ln w="0">
              <a:solidFill>
                <a:srgbClr val="000000"/>
              </a:solidFill>
              <a:round/>
              <a:headEnd/>
              <a:tailEnd/>
            </a:ln>
          </p:spPr>
          <p:txBody>
            <a:bodyPr/>
            <a:lstStyle/>
            <a:p>
              <a:endParaRPr lang="en-US">
                <a:solidFill>
                  <a:prstClr val="black"/>
                </a:solidFill>
              </a:endParaRPr>
            </a:p>
          </p:txBody>
        </p:sp>
        <p:sp>
          <p:nvSpPr>
            <p:cNvPr id="2077" name="Rectangle 202"/>
            <p:cNvSpPr>
              <a:spLocks noChangeArrowheads="1"/>
            </p:cNvSpPr>
            <p:nvPr/>
          </p:nvSpPr>
          <p:spPr bwMode="auto">
            <a:xfrm>
              <a:off x="690" y="3720"/>
              <a:ext cx="2784" cy="6"/>
            </a:xfrm>
            <a:prstGeom prst="rect">
              <a:avLst/>
            </a:prstGeom>
            <a:solidFill>
              <a:srgbClr val="000000"/>
            </a:solidFill>
            <a:ln w="9525">
              <a:noFill/>
              <a:miter lim="800000"/>
              <a:headEnd/>
              <a:tailEnd/>
            </a:ln>
          </p:spPr>
          <p:txBody>
            <a:bodyPr/>
            <a:lstStyle/>
            <a:p>
              <a:endParaRPr lang="en-US">
                <a:solidFill>
                  <a:prstClr val="black"/>
                </a:solidFill>
              </a:endParaRPr>
            </a:p>
          </p:txBody>
        </p:sp>
        <p:sp>
          <p:nvSpPr>
            <p:cNvPr id="2078" name="Line 203"/>
            <p:cNvSpPr>
              <a:spLocks noChangeShapeType="1"/>
            </p:cNvSpPr>
            <p:nvPr/>
          </p:nvSpPr>
          <p:spPr bwMode="auto">
            <a:xfrm>
              <a:off x="3468" y="3456"/>
              <a:ext cx="0" cy="264"/>
            </a:xfrm>
            <a:prstGeom prst="line">
              <a:avLst/>
            </a:prstGeom>
            <a:noFill/>
            <a:ln w="0">
              <a:solidFill>
                <a:srgbClr val="C0C0C0"/>
              </a:solidFill>
              <a:round/>
              <a:headEnd/>
              <a:tailEnd/>
            </a:ln>
          </p:spPr>
          <p:txBody>
            <a:bodyPr/>
            <a:lstStyle/>
            <a:p>
              <a:endParaRPr lang="en-US">
                <a:solidFill>
                  <a:prstClr val="black"/>
                </a:solidFill>
              </a:endParaRPr>
            </a:p>
          </p:txBody>
        </p:sp>
        <p:sp>
          <p:nvSpPr>
            <p:cNvPr id="2079" name="Rectangle 204"/>
            <p:cNvSpPr>
              <a:spLocks noChangeArrowheads="1"/>
            </p:cNvSpPr>
            <p:nvPr/>
          </p:nvSpPr>
          <p:spPr bwMode="auto">
            <a:xfrm>
              <a:off x="3468" y="3456"/>
              <a:ext cx="6" cy="26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080" name="Line 205"/>
            <p:cNvSpPr>
              <a:spLocks noChangeShapeType="1"/>
            </p:cNvSpPr>
            <p:nvPr/>
          </p:nvSpPr>
          <p:spPr bwMode="auto">
            <a:xfrm>
              <a:off x="144" y="3840"/>
              <a:ext cx="546" cy="0"/>
            </a:xfrm>
            <a:prstGeom prst="line">
              <a:avLst/>
            </a:prstGeom>
            <a:noFill/>
            <a:ln w="0">
              <a:solidFill>
                <a:srgbClr val="C0C0C0"/>
              </a:solidFill>
              <a:round/>
              <a:headEnd/>
              <a:tailEnd/>
            </a:ln>
          </p:spPr>
          <p:txBody>
            <a:bodyPr/>
            <a:lstStyle/>
            <a:p>
              <a:endParaRPr lang="en-US">
                <a:solidFill>
                  <a:prstClr val="black"/>
                </a:solidFill>
              </a:endParaRPr>
            </a:p>
          </p:txBody>
        </p:sp>
        <p:sp>
          <p:nvSpPr>
            <p:cNvPr id="2081" name="Rectangle 206"/>
            <p:cNvSpPr>
              <a:spLocks noChangeArrowheads="1"/>
            </p:cNvSpPr>
            <p:nvPr/>
          </p:nvSpPr>
          <p:spPr bwMode="auto">
            <a:xfrm>
              <a:off x="144" y="3840"/>
              <a:ext cx="54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082" name="Line 207"/>
            <p:cNvSpPr>
              <a:spLocks noChangeShapeType="1"/>
            </p:cNvSpPr>
            <p:nvPr/>
          </p:nvSpPr>
          <p:spPr bwMode="auto">
            <a:xfrm>
              <a:off x="690" y="372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083" name="Rectangle 208"/>
            <p:cNvSpPr>
              <a:spLocks noChangeArrowheads="1"/>
            </p:cNvSpPr>
            <p:nvPr/>
          </p:nvSpPr>
          <p:spPr bwMode="auto">
            <a:xfrm>
              <a:off x="690" y="372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084" name="Line 209"/>
            <p:cNvSpPr>
              <a:spLocks noChangeShapeType="1"/>
            </p:cNvSpPr>
            <p:nvPr/>
          </p:nvSpPr>
          <p:spPr bwMode="auto">
            <a:xfrm>
              <a:off x="2316" y="360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085" name="Rectangle 210"/>
            <p:cNvSpPr>
              <a:spLocks noChangeArrowheads="1"/>
            </p:cNvSpPr>
            <p:nvPr/>
          </p:nvSpPr>
          <p:spPr bwMode="auto">
            <a:xfrm>
              <a:off x="2316" y="360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086" name="Line 211"/>
            <p:cNvSpPr>
              <a:spLocks noChangeShapeType="1"/>
            </p:cNvSpPr>
            <p:nvPr/>
          </p:nvSpPr>
          <p:spPr bwMode="auto">
            <a:xfrm>
              <a:off x="2700" y="372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087" name="Rectangle 212"/>
            <p:cNvSpPr>
              <a:spLocks noChangeArrowheads="1"/>
            </p:cNvSpPr>
            <p:nvPr/>
          </p:nvSpPr>
          <p:spPr bwMode="auto">
            <a:xfrm>
              <a:off x="2700" y="372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088" name="Line 213"/>
            <p:cNvSpPr>
              <a:spLocks noChangeShapeType="1"/>
            </p:cNvSpPr>
            <p:nvPr/>
          </p:nvSpPr>
          <p:spPr bwMode="auto">
            <a:xfrm>
              <a:off x="3084" y="372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089" name="Rectangle 214"/>
            <p:cNvSpPr>
              <a:spLocks noChangeArrowheads="1"/>
            </p:cNvSpPr>
            <p:nvPr/>
          </p:nvSpPr>
          <p:spPr bwMode="auto">
            <a:xfrm>
              <a:off x="3084" y="372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090" name="Line 215"/>
            <p:cNvSpPr>
              <a:spLocks noChangeShapeType="1"/>
            </p:cNvSpPr>
            <p:nvPr/>
          </p:nvSpPr>
          <p:spPr bwMode="auto">
            <a:xfrm>
              <a:off x="690" y="3840"/>
              <a:ext cx="2784" cy="0"/>
            </a:xfrm>
            <a:prstGeom prst="line">
              <a:avLst/>
            </a:prstGeom>
            <a:noFill/>
            <a:ln w="0">
              <a:solidFill>
                <a:srgbClr val="000000"/>
              </a:solidFill>
              <a:round/>
              <a:headEnd/>
              <a:tailEnd/>
            </a:ln>
          </p:spPr>
          <p:txBody>
            <a:bodyPr/>
            <a:lstStyle/>
            <a:p>
              <a:endParaRPr lang="en-US">
                <a:solidFill>
                  <a:prstClr val="black"/>
                </a:solidFill>
              </a:endParaRPr>
            </a:p>
          </p:txBody>
        </p:sp>
        <p:sp>
          <p:nvSpPr>
            <p:cNvPr id="2091" name="Rectangle 216"/>
            <p:cNvSpPr>
              <a:spLocks noChangeArrowheads="1"/>
            </p:cNvSpPr>
            <p:nvPr/>
          </p:nvSpPr>
          <p:spPr bwMode="auto">
            <a:xfrm>
              <a:off x="690" y="3840"/>
              <a:ext cx="2784" cy="6"/>
            </a:xfrm>
            <a:prstGeom prst="rect">
              <a:avLst/>
            </a:prstGeom>
            <a:solidFill>
              <a:srgbClr val="000000"/>
            </a:solidFill>
            <a:ln w="9525">
              <a:noFill/>
              <a:miter lim="800000"/>
              <a:headEnd/>
              <a:tailEnd/>
            </a:ln>
          </p:spPr>
          <p:txBody>
            <a:bodyPr/>
            <a:lstStyle/>
            <a:p>
              <a:endParaRPr lang="en-US">
                <a:solidFill>
                  <a:prstClr val="black"/>
                </a:solidFill>
              </a:endParaRPr>
            </a:p>
          </p:txBody>
        </p:sp>
        <p:sp>
          <p:nvSpPr>
            <p:cNvPr id="2092" name="Line 217"/>
            <p:cNvSpPr>
              <a:spLocks noChangeShapeType="1"/>
            </p:cNvSpPr>
            <p:nvPr/>
          </p:nvSpPr>
          <p:spPr bwMode="auto">
            <a:xfrm>
              <a:off x="3468" y="372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093" name="Rectangle 218"/>
            <p:cNvSpPr>
              <a:spLocks noChangeArrowheads="1"/>
            </p:cNvSpPr>
            <p:nvPr/>
          </p:nvSpPr>
          <p:spPr bwMode="auto">
            <a:xfrm>
              <a:off x="3468" y="372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094" name="Line 219"/>
            <p:cNvSpPr>
              <a:spLocks noChangeShapeType="1"/>
            </p:cNvSpPr>
            <p:nvPr/>
          </p:nvSpPr>
          <p:spPr bwMode="auto">
            <a:xfrm>
              <a:off x="144" y="3960"/>
              <a:ext cx="546" cy="0"/>
            </a:xfrm>
            <a:prstGeom prst="line">
              <a:avLst/>
            </a:prstGeom>
            <a:noFill/>
            <a:ln w="0">
              <a:solidFill>
                <a:srgbClr val="C0C0C0"/>
              </a:solidFill>
              <a:round/>
              <a:headEnd/>
              <a:tailEnd/>
            </a:ln>
          </p:spPr>
          <p:txBody>
            <a:bodyPr/>
            <a:lstStyle/>
            <a:p>
              <a:endParaRPr lang="en-US">
                <a:solidFill>
                  <a:prstClr val="black"/>
                </a:solidFill>
              </a:endParaRPr>
            </a:p>
          </p:txBody>
        </p:sp>
        <p:sp>
          <p:nvSpPr>
            <p:cNvPr id="2095" name="Rectangle 220"/>
            <p:cNvSpPr>
              <a:spLocks noChangeArrowheads="1"/>
            </p:cNvSpPr>
            <p:nvPr/>
          </p:nvSpPr>
          <p:spPr bwMode="auto">
            <a:xfrm>
              <a:off x="144" y="3960"/>
              <a:ext cx="54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096" name="Line 221"/>
            <p:cNvSpPr>
              <a:spLocks noChangeShapeType="1"/>
            </p:cNvSpPr>
            <p:nvPr/>
          </p:nvSpPr>
          <p:spPr bwMode="auto">
            <a:xfrm>
              <a:off x="690" y="384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097" name="Rectangle 222"/>
            <p:cNvSpPr>
              <a:spLocks noChangeArrowheads="1"/>
            </p:cNvSpPr>
            <p:nvPr/>
          </p:nvSpPr>
          <p:spPr bwMode="auto">
            <a:xfrm>
              <a:off x="690" y="384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098" name="Line 223"/>
            <p:cNvSpPr>
              <a:spLocks noChangeShapeType="1"/>
            </p:cNvSpPr>
            <p:nvPr/>
          </p:nvSpPr>
          <p:spPr bwMode="auto">
            <a:xfrm>
              <a:off x="2700" y="384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099" name="Rectangle 224"/>
            <p:cNvSpPr>
              <a:spLocks noChangeArrowheads="1"/>
            </p:cNvSpPr>
            <p:nvPr/>
          </p:nvSpPr>
          <p:spPr bwMode="auto">
            <a:xfrm>
              <a:off x="2700" y="384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00" name="Line 225"/>
            <p:cNvSpPr>
              <a:spLocks noChangeShapeType="1"/>
            </p:cNvSpPr>
            <p:nvPr/>
          </p:nvSpPr>
          <p:spPr bwMode="auto">
            <a:xfrm>
              <a:off x="3084" y="384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101" name="Rectangle 226"/>
            <p:cNvSpPr>
              <a:spLocks noChangeArrowheads="1"/>
            </p:cNvSpPr>
            <p:nvPr/>
          </p:nvSpPr>
          <p:spPr bwMode="auto">
            <a:xfrm>
              <a:off x="3084" y="384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02" name="Line 227"/>
            <p:cNvSpPr>
              <a:spLocks noChangeShapeType="1"/>
            </p:cNvSpPr>
            <p:nvPr/>
          </p:nvSpPr>
          <p:spPr bwMode="auto">
            <a:xfrm>
              <a:off x="690" y="3960"/>
              <a:ext cx="2784" cy="0"/>
            </a:xfrm>
            <a:prstGeom prst="line">
              <a:avLst/>
            </a:prstGeom>
            <a:noFill/>
            <a:ln w="0">
              <a:solidFill>
                <a:srgbClr val="000000"/>
              </a:solidFill>
              <a:round/>
              <a:headEnd/>
              <a:tailEnd/>
            </a:ln>
          </p:spPr>
          <p:txBody>
            <a:bodyPr/>
            <a:lstStyle/>
            <a:p>
              <a:endParaRPr lang="en-US">
                <a:solidFill>
                  <a:prstClr val="black"/>
                </a:solidFill>
              </a:endParaRPr>
            </a:p>
          </p:txBody>
        </p:sp>
        <p:sp>
          <p:nvSpPr>
            <p:cNvPr id="2103" name="Rectangle 228"/>
            <p:cNvSpPr>
              <a:spLocks noChangeArrowheads="1"/>
            </p:cNvSpPr>
            <p:nvPr/>
          </p:nvSpPr>
          <p:spPr bwMode="auto">
            <a:xfrm>
              <a:off x="690" y="3960"/>
              <a:ext cx="2784" cy="6"/>
            </a:xfrm>
            <a:prstGeom prst="rect">
              <a:avLst/>
            </a:prstGeom>
            <a:solidFill>
              <a:srgbClr val="000000"/>
            </a:solidFill>
            <a:ln w="9525">
              <a:noFill/>
              <a:miter lim="800000"/>
              <a:headEnd/>
              <a:tailEnd/>
            </a:ln>
          </p:spPr>
          <p:txBody>
            <a:bodyPr/>
            <a:lstStyle/>
            <a:p>
              <a:endParaRPr lang="en-US">
                <a:solidFill>
                  <a:prstClr val="black"/>
                </a:solidFill>
              </a:endParaRPr>
            </a:p>
          </p:txBody>
        </p:sp>
        <p:sp>
          <p:nvSpPr>
            <p:cNvPr id="2104" name="Line 229"/>
            <p:cNvSpPr>
              <a:spLocks noChangeShapeType="1"/>
            </p:cNvSpPr>
            <p:nvPr/>
          </p:nvSpPr>
          <p:spPr bwMode="auto">
            <a:xfrm>
              <a:off x="3468" y="384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105" name="Rectangle 230"/>
            <p:cNvSpPr>
              <a:spLocks noChangeArrowheads="1"/>
            </p:cNvSpPr>
            <p:nvPr/>
          </p:nvSpPr>
          <p:spPr bwMode="auto">
            <a:xfrm>
              <a:off x="3468" y="384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06" name="Line 231"/>
            <p:cNvSpPr>
              <a:spLocks noChangeShapeType="1"/>
            </p:cNvSpPr>
            <p:nvPr/>
          </p:nvSpPr>
          <p:spPr bwMode="auto">
            <a:xfrm>
              <a:off x="144" y="4080"/>
              <a:ext cx="546" cy="0"/>
            </a:xfrm>
            <a:prstGeom prst="line">
              <a:avLst/>
            </a:prstGeom>
            <a:noFill/>
            <a:ln w="0">
              <a:solidFill>
                <a:srgbClr val="C0C0C0"/>
              </a:solidFill>
              <a:round/>
              <a:headEnd/>
              <a:tailEnd/>
            </a:ln>
          </p:spPr>
          <p:txBody>
            <a:bodyPr/>
            <a:lstStyle/>
            <a:p>
              <a:endParaRPr lang="en-US">
                <a:solidFill>
                  <a:prstClr val="black"/>
                </a:solidFill>
              </a:endParaRPr>
            </a:p>
          </p:txBody>
        </p:sp>
        <p:sp>
          <p:nvSpPr>
            <p:cNvPr id="2107" name="Rectangle 232"/>
            <p:cNvSpPr>
              <a:spLocks noChangeArrowheads="1"/>
            </p:cNvSpPr>
            <p:nvPr/>
          </p:nvSpPr>
          <p:spPr bwMode="auto">
            <a:xfrm>
              <a:off x="144" y="4080"/>
              <a:ext cx="54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08" name="Line 233"/>
            <p:cNvSpPr>
              <a:spLocks noChangeShapeType="1"/>
            </p:cNvSpPr>
            <p:nvPr/>
          </p:nvSpPr>
          <p:spPr bwMode="auto">
            <a:xfrm>
              <a:off x="690" y="396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109" name="Rectangle 234"/>
            <p:cNvSpPr>
              <a:spLocks noChangeArrowheads="1"/>
            </p:cNvSpPr>
            <p:nvPr/>
          </p:nvSpPr>
          <p:spPr bwMode="auto">
            <a:xfrm>
              <a:off x="690" y="396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10" name="Line 235"/>
            <p:cNvSpPr>
              <a:spLocks noChangeShapeType="1"/>
            </p:cNvSpPr>
            <p:nvPr/>
          </p:nvSpPr>
          <p:spPr bwMode="auto">
            <a:xfrm>
              <a:off x="2700" y="396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111" name="Rectangle 236"/>
            <p:cNvSpPr>
              <a:spLocks noChangeArrowheads="1"/>
            </p:cNvSpPr>
            <p:nvPr/>
          </p:nvSpPr>
          <p:spPr bwMode="auto">
            <a:xfrm>
              <a:off x="2700" y="396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12" name="Line 237"/>
            <p:cNvSpPr>
              <a:spLocks noChangeShapeType="1"/>
            </p:cNvSpPr>
            <p:nvPr/>
          </p:nvSpPr>
          <p:spPr bwMode="auto">
            <a:xfrm>
              <a:off x="3084" y="396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113" name="Rectangle 238"/>
            <p:cNvSpPr>
              <a:spLocks noChangeArrowheads="1"/>
            </p:cNvSpPr>
            <p:nvPr/>
          </p:nvSpPr>
          <p:spPr bwMode="auto">
            <a:xfrm>
              <a:off x="3084" y="396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14" name="Line 239"/>
            <p:cNvSpPr>
              <a:spLocks noChangeShapeType="1"/>
            </p:cNvSpPr>
            <p:nvPr/>
          </p:nvSpPr>
          <p:spPr bwMode="auto">
            <a:xfrm>
              <a:off x="690" y="4080"/>
              <a:ext cx="2784" cy="0"/>
            </a:xfrm>
            <a:prstGeom prst="line">
              <a:avLst/>
            </a:prstGeom>
            <a:noFill/>
            <a:ln w="0">
              <a:solidFill>
                <a:srgbClr val="000000"/>
              </a:solidFill>
              <a:round/>
              <a:headEnd/>
              <a:tailEnd/>
            </a:ln>
          </p:spPr>
          <p:txBody>
            <a:bodyPr/>
            <a:lstStyle/>
            <a:p>
              <a:endParaRPr lang="en-US">
                <a:solidFill>
                  <a:prstClr val="black"/>
                </a:solidFill>
              </a:endParaRPr>
            </a:p>
          </p:txBody>
        </p:sp>
        <p:sp>
          <p:nvSpPr>
            <p:cNvPr id="2115" name="Rectangle 240"/>
            <p:cNvSpPr>
              <a:spLocks noChangeArrowheads="1"/>
            </p:cNvSpPr>
            <p:nvPr/>
          </p:nvSpPr>
          <p:spPr bwMode="auto">
            <a:xfrm>
              <a:off x="690" y="4080"/>
              <a:ext cx="2784" cy="6"/>
            </a:xfrm>
            <a:prstGeom prst="rect">
              <a:avLst/>
            </a:prstGeom>
            <a:solidFill>
              <a:srgbClr val="000000"/>
            </a:solidFill>
            <a:ln w="9525">
              <a:noFill/>
              <a:miter lim="800000"/>
              <a:headEnd/>
              <a:tailEnd/>
            </a:ln>
          </p:spPr>
          <p:txBody>
            <a:bodyPr/>
            <a:lstStyle/>
            <a:p>
              <a:endParaRPr lang="en-US">
                <a:solidFill>
                  <a:prstClr val="black"/>
                </a:solidFill>
              </a:endParaRPr>
            </a:p>
          </p:txBody>
        </p:sp>
        <p:sp>
          <p:nvSpPr>
            <p:cNvPr id="2116" name="Line 241"/>
            <p:cNvSpPr>
              <a:spLocks noChangeShapeType="1"/>
            </p:cNvSpPr>
            <p:nvPr/>
          </p:nvSpPr>
          <p:spPr bwMode="auto">
            <a:xfrm>
              <a:off x="3468" y="396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117" name="Rectangle 242"/>
            <p:cNvSpPr>
              <a:spLocks noChangeArrowheads="1"/>
            </p:cNvSpPr>
            <p:nvPr/>
          </p:nvSpPr>
          <p:spPr bwMode="auto">
            <a:xfrm>
              <a:off x="3468" y="396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18" name="Line 243"/>
            <p:cNvSpPr>
              <a:spLocks noChangeShapeType="1"/>
            </p:cNvSpPr>
            <p:nvPr/>
          </p:nvSpPr>
          <p:spPr bwMode="auto">
            <a:xfrm>
              <a:off x="144" y="4200"/>
              <a:ext cx="546" cy="0"/>
            </a:xfrm>
            <a:prstGeom prst="line">
              <a:avLst/>
            </a:prstGeom>
            <a:noFill/>
            <a:ln w="0">
              <a:solidFill>
                <a:srgbClr val="C0C0C0"/>
              </a:solidFill>
              <a:round/>
              <a:headEnd/>
              <a:tailEnd/>
            </a:ln>
          </p:spPr>
          <p:txBody>
            <a:bodyPr/>
            <a:lstStyle/>
            <a:p>
              <a:endParaRPr lang="en-US">
                <a:solidFill>
                  <a:prstClr val="black"/>
                </a:solidFill>
              </a:endParaRPr>
            </a:p>
          </p:txBody>
        </p:sp>
        <p:sp>
          <p:nvSpPr>
            <p:cNvPr id="2119" name="Rectangle 244"/>
            <p:cNvSpPr>
              <a:spLocks noChangeArrowheads="1"/>
            </p:cNvSpPr>
            <p:nvPr/>
          </p:nvSpPr>
          <p:spPr bwMode="auto">
            <a:xfrm>
              <a:off x="144" y="4200"/>
              <a:ext cx="54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20" name="Line 245"/>
            <p:cNvSpPr>
              <a:spLocks noChangeShapeType="1"/>
            </p:cNvSpPr>
            <p:nvPr/>
          </p:nvSpPr>
          <p:spPr bwMode="auto">
            <a:xfrm>
              <a:off x="690" y="408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121" name="Rectangle 246"/>
            <p:cNvSpPr>
              <a:spLocks noChangeArrowheads="1"/>
            </p:cNvSpPr>
            <p:nvPr/>
          </p:nvSpPr>
          <p:spPr bwMode="auto">
            <a:xfrm>
              <a:off x="690" y="408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22" name="Line 247"/>
            <p:cNvSpPr>
              <a:spLocks noChangeShapeType="1"/>
            </p:cNvSpPr>
            <p:nvPr/>
          </p:nvSpPr>
          <p:spPr bwMode="auto">
            <a:xfrm>
              <a:off x="1548" y="3456"/>
              <a:ext cx="0" cy="6"/>
            </a:xfrm>
            <a:prstGeom prst="line">
              <a:avLst/>
            </a:prstGeom>
            <a:noFill/>
            <a:ln w="0">
              <a:solidFill>
                <a:srgbClr val="C0C0C0"/>
              </a:solidFill>
              <a:round/>
              <a:headEnd/>
              <a:tailEnd/>
            </a:ln>
          </p:spPr>
          <p:txBody>
            <a:bodyPr/>
            <a:lstStyle/>
            <a:p>
              <a:endParaRPr lang="en-US">
                <a:solidFill>
                  <a:prstClr val="black"/>
                </a:solidFill>
              </a:endParaRPr>
            </a:p>
          </p:txBody>
        </p:sp>
        <p:sp>
          <p:nvSpPr>
            <p:cNvPr id="2123" name="Rectangle 248"/>
            <p:cNvSpPr>
              <a:spLocks noChangeArrowheads="1"/>
            </p:cNvSpPr>
            <p:nvPr/>
          </p:nvSpPr>
          <p:spPr bwMode="auto">
            <a:xfrm>
              <a:off x="1548" y="345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24" name="Line 249"/>
            <p:cNvSpPr>
              <a:spLocks noChangeShapeType="1"/>
            </p:cNvSpPr>
            <p:nvPr/>
          </p:nvSpPr>
          <p:spPr bwMode="auto">
            <a:xfrm>
              <a:off x="1932" y="3456"/>
              <a:ext cx="0" cy="6"/>
            </a:xfrm>
            <a:prstGeom prst="line">
              <a:avLst/>
            </a:prstGeom>
            <a:noFill/>
            <a:ln w="0">
              <a:solidFill>
                <a:srgbClr val="C0C0C0"/>
              </a:solidFill>
              <a:round/>
              <a:headEnd/>
              <a:tailEnd/>
            </a:ln>
          </p:spPr>
          <p:txBody>
            <a:bodyPr/>
            <a:lstStyle/>
            <a:p>
              <a:endParaRPr lang="en-US">
                <a:solidFill>
                  <a:prstClr val="black"/>
                </a:solidFill>
              </a:endParaRPr>
            </a:p>
          </p:txBody>
        </p:sp>
        <p:sp>
          <p:nvSpPr>
            <p:cNvPr id="2125" name="Rectangle 250"/>
            <p:cNvSpPr>
              <a:spLocks noChangeArrowheads="1"/>
            </p:cNvSpPr>
            <p:nvPr/>
          </p:nvSpPr>
          <p:spPr bwMode="auto">
            <a:xfrm>
              <a:off x="1932" y="345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26" name="Line 251"/>
            <p:cNvSpPr>
              <a:spLocks noChangeShapeType="1"/>
            </p:cNvSpPr>
            <p:nvPr/>
          </p:nvSpPr>
          <p:spPr bwMode="auto">
            <a:xfrm>
              <a:off x="2316" y="384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127" name="Rectangle 252"/>
            <p:cNvSpPr>
              <a:spLocks noChangeArrowheads="1"/>
            </p:cNvSpPr>
            <p:nvPr/>
          </p:nvSpPr>
          <p:spPr bwMode="auto">
            <a:xfrm>
              <a:off x="2316" y="384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28" name="Line 253"/>
            <p:cNvSpPr>
              <a:spLocks noChangeShapeType="1"/>
            </p:cNvSpPr>
            <p:nvPr/>
          </p:nvSpPr>
          <p:spPr bwMode="auto">
            <a:xfrm>
              <a:off x="2700" y="408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129" name="Rectangle 254"/>
            <p:cNvSpPr>
              <a:spLocks noChangeArrowheads="1"/>
            </p:cNvSpPr>
            <p:nvPr/>
          </p:nvSpPr>
          <p:spPr bwMode="auto">
            <a:xfrm>
              <a:off x="2700" y="408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30" name="Line 255"/>
            <p:cNvSpPr>
              <a:spLocks noChangeShapeType="1"/>
            </p:cNvSpPr>
            <p:nvPr/>
          </p:nvSpPr>
          <p:spPr bwMode="auto">
            <a:xfrm>
              <a:off x="3084" y="408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131" name="Rectangle 256"/>
            <p:cNvSpPr>
              <a:spLocks noChangeArrowheads="1"/>
            </p:cNvSpPr>
            <p:nvPr/>
          </p:nvSpPr>
          <p:spPr bwMode="auto">
            <a:xfrm>
              <a:off x="3084" y="408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32" name="Line 257"/>
            <p:cNvSpPr>
              <a:spLocks noChangeShapeType="1"/>
            </p:cNvSpPr>
            <p:nvPr/>
          </p:nvSpPr>
          <p:spPr bwMode="auto">
            <a:xfrm>
              <a:off x="690" y="4200"/>
              <a:ext cx="2784" cy="0"/>
            </a:xfrm>
            <a:prstGeom prst="line">
              <a:avLst/>
            </a:prstGeom>
            <a:noFill/>
            <a:ln w="0">
              <a:solidFill>
                <a:srgbClr val="000000"/>
              </a:solidFill>
              <a:round/>
              <a:headEnd/>
              <a:tailEnd/>
            </a:ln>
          </p:spPr>
          <p:txBody>
            <a:bodyPr/>
            <a:lstStyle/>
            <a:p>
              <a:endParaRPr lang="en-US">
                <a:solidFill>
                  <a:prstClr val="black"/>
                </a:solidFill>
              </a:endParaRPr>
            </a:p>
          </p:txBody>
        </p:sp>
        <p:sp>
          <p:nvSpPr>
            <p:cNvPr id="2133" name="Rectangle 258"/>
            <p:cNvSpPr>
              <a:spLocks noChangeArrowheads="1"/>
            </p:cNvSpPr>
            <p:nvPr/>
          </p:nvSpPr>
          <p:spPr bwMode="auto">
            <a:xfrm>
              <a:off x="690" y="4200"/>
              <a:ext cx="2784" cy="6"/>
            </a:xfrm>
            <a:prstGeom prst="rect">
              <a:avLst/>
            </a:prstGeom>
            <a:solidFill>
              <a:srgbClr val="000000"/>
            </a:solidFill>
            <a:ln w="9525">
              <a:noFill/>
              <a:miter lim="800000"/>
              <a:headEnd/>
              <a:tailEnd/>
            </a:ln>
          </p:spPr>
          <p:txBody>
            <a:bodyPr/>
            <a:lstStyle/>
            <a:p>
              <a:endParaRPr lang="en-US">
                <a:solidFill>
                  <a:prstClr val="black"/>
                </a:solidFill>
              </a:endParaRPr>
            </a:p>
          </p:txBody>
        </p:sp>
        <p:sp>
          <p:nvSpPr>
            <p:cNvPr id="2134" name="Line 259"/>
            <p:cNvSpPr>
              <a:spLocks noChangeShapeType="1"/>
            </p:cNvSpPr>
            <p:nvPr/>
          </p:nvSpPr>
          <p:spPr bwMode="auto">
            <a:xfrm>
              <a:off x="3468" y="4086"/>
              <a:ext cx="0" cy="114"/>
            </a:xfrm>
            <a:prstGeom prst="line">
              <a:avLst/>
            </a:prstGeom>
            <a:noFill/>
            <a:ln w="0">
              <a:solidFill>
                <a:srgbClr val="C0C0C0"/>
              </a:solidFill>
              <a:round/>
              <a:headEnd/>
              <a:tailEnd/>
            </a:ln>
          </p:spPr>
          <p:txBody>
            <a:bodyPr/>
            <a:lstStyle/>
            <a:p>
              <a:endParaRPr lang="en-US">
                <a:solidFill>
                  <a:prstClr val="black"/>
                </a:solidFill>
              </a:endParaRPr>
            </a:p>
          </p:txBody>
        </p:sp>
        <p:sp>
          <p:nvSpPr>
            <p:cNvPr id="2135" name="Rectangle 260"/>
            <p:cNvSpPr>
              <a:spLocks noChangeArrowheads="1"/>
            </p:cNvSpPr>
            <p:nvPr/>
          </p:nvSpPr>
          <p:spPr bwMode="auto">
            <a:xfrm>
              <a:off x="3468" y="4086"/>
              <a:ext cx="6" cy="114"/>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36" name="Line 261"/>
            <p:cNvSpPr>
              <a:spLocks noChangeShapeType="1"/>
            </p:cNvSpPr>
            <p:nvPr/>
          </p:nvSpPr>
          <p:spPr bwMode="auto">
            <a:xfrm>
              <a:off x="144" y="3456"/>
              <a:ext cx="1" cy="750"/>
            </a:xfrm>
            <a:prstGeom prst="line">
              <a:avLst/>
            </a:prstGeom>
            <a:noFill/>
            <a:ln w="0">
              <a:solidFill>
                <a:srgbClr val="C0C0C0"/>
              </a:solidFill>
              <a:round/>
              <a:headEnd/>
              <a:tailEnd/>
            </a:ln>
          </p:spPr>
          <p:txBody>
            <a:bodyPr/>
            <a:lstStyle/>
            <a:p>
              <a:endParaRPr lang="en-US">
                <a:solidFill>
                  <a:prstClr val="black"/>
                </a:solidFill>
              </a:endParaRPr>
            </a:p>
          </p:txBody>
        </p:sp>
        <p:sp>
          <p:nvSpPr>
            <p:cNvPr id="2137" name="Rectangle 262"/>
            <p:cNvSpPr>
              <a:spLocks noChangeArrowheads="1"/>
            </p:cNvSpPr>
            <p:nvPr/>
          </p:nvSpPr>
          <p:spPr bwMode="auto">
            <a:xfrm>
              <a:off x="144" y="3456"/>
              <a:ext cx="6" cy="75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38" name="Line 263"/>
            <p:cNvSpPr>
              <a:spLocks noChangeShapeType="1"/>
            </p:cNvSpPr>
            <p:nvPr/>
          </p:nvSpPr>
          <p:spPr bwMode="auto">
            <a:xfrm>
              <a:off x="690" y="4206"/>
              <a:ext cx="1" cy="1"/>
            </a:xfrm>
            <a:prstGeom prst="line">
              <a:avLst/>
            </a:prstGeom>
            <a:noFill/>
            <a:ln w="0">
              <a:solidFill>
                <a:srgbClr val="C0C0C0"/>
              </a:solidFill>
              <a:round/>
              <a:headEnd/>
              <a:tailEnd/>
            </a:ln>
          </p:spPr>
          <p:txBody>
            <a:bodyPr/>
            <a:lstStyle/>
            <a:p>
              <a:endParaRPr lang="en-US">
                <a:solidFill>
                  <a:prstClr val="black"/>
                </a:solidFill>
              </a:endParaRPr>
            </a:p>
          </p:txBody>
        </p:sp>
        <p:sp>
          <p:nvSpPr>
            <p:cNvPr id="2139" name="Rectangle 264"/>
            <p:cNvSpPr>
              <a:spLocks noChangeArrowheads="1"/>
            </p:cNvSpPr>
            <p:nvPr/>
          </p:nvSpPr>
          <p:spPr bwMode="auto">
            <a:xfrm>
              <a:off x="690" y="420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40" name="Line 265"/>
            <p:cNvSpPr>
              <a:spLocks noChangeShapeType="1"/>
            </p:cNvSpPr>
            <p:nvPr/>
          </p:nvSpPr>
          <p:spPr bwMode="auto">
            <a:xfrm>
              <a:off x="1548" y="4206"/>
              <a:ext cx="1" cy="1"/>
            </a:xfrm>
            <a:prstGeom prst="line">
              <a:avLst/>
            </a:prstGeom>
            <a:noFill/>
            <a:ln w="0">
              <a:solidFill>
                <a:srgbClr val="C0C0C0"/>
              </a:solidFill>
              <a:round/>
              <a:headEnd/>
              <a:tailEnd/>
            </a:ln>
          </p:spPr>
          <p:txBody>
            <a:bodyPr/>
            <a:lstStyle/>
            <a:p>
              <a:endParaRPr lang="en-US">
                <a:solidFill>
                  <a:prstClr val="black"/>
                </a:solidFill>
              </a:endParaRPr>
            </a:p>
          </p:txBody>
        </p:sp>
        <p:sp>
          <p:nvSpPr>
            <p:cNvPr id="2141" name="Rectangle 266"/>
            <p:cNvSpPr>
              <a:spLocks noChangeArrowheads="1"/>
            </p:cNvSpPr>
            <p:nvPr/>
          </p:nvSpPr>
          <p:spPr bwMode="auto">
            <a:xfrm>
              <a:off x="1548" y="420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42" name="Line 267"/>
            <p:cNvSpPr>
              <a:spLocks noChangeShapeType="1"/>
            </p:cNvSpPr>
            <p:nvPr/>
          </p:nvSpPr>
          <p:spPr bwMode="auto">
            <a:xfrm>
              <a:off x="1932" y="4206"/>
              <a:ext cx="1" cy="1"/>
            </a:xfrm>
            <a:prstGeom prst="line">
              <a:avLst/>
            </a:prstGeom>
            <a:noFill/>
            <a:ln w="0">
              <a:solidFill>
                <a:srgbClr val="C0C0C0"/>
              </a:solidFill>
              <a:round/>
              <a:headEnd/>
              <a:tailEnd/>
            </a:ln>
          </p:spPr>
          <p:txBody>
            <a:bodyPr/>
            <a:lstStyle/>
            <a:p>
              <a:endParaRPr lang="en-US">
                <a:solidFill>
                  <a:prstClr val="black"/>
                </a:solidFill>
              </a:endParaRPr>
            </a:p>
          </p:txBody>
        </p:sp>
        <p:sp>
          <p:nvSpPr>
            <p:cNvPr id="2143" name="Rectangle 268"/>
            <p:cNvSpPr>
              <a:spLocks noChangeArrowheads="1"/>
            </p:cNvSpPr>
            <p:nvPr/>
          </p:nvSpPr>
          <p:spPr bwMode="auto">
            <a:xfrm>
              <a:off x="1932" y="420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44" name="Line 269"/>
            <p:cNvSpPr>
              <a:spLocks noChangeShapeType="1"/>
            </p:cNvSpPr>
            <p:nvPr/>
          </p:nvSpPr>
          <p:spPr bwMode="auto">
            <a:xfrm>
              <a:off x="2316" y="4206"/>
              <a:ext cx="1" cy="1"/>
            </a:xfrm>
            <a:prstGeom prst="line">
              <a:avLst/>
            </a:prstGeom>
            <a:noFill/>
            <a:ln w="0">
              <a:solidFill>
                <a:srgbClr val="C0C0C0"/>
              </a:solidFill>
              <a:round/>
              <a:headEnd/>
              <a:tailEnd/>
            </a:ln>
          </p:spPr>
          <p:txBody>
            <a:bodyPr/>
            <a:lstStyle/>
            <a:p>
              <a:endParaRPr lang="en-US">
                <a:solidFill>
                  <a:prstClr val="black"/>
                </a:solidFill>
              </a:endParaRPr>
            </a:p>
          </p:txBody>
        </p:sp>
        <p:sp>
          <p:nvSpPr>
            <p:cNvPr id="2145" name="Rectangle 270"/>
            <p:cNvSpPr>
              <a:spLocks noChangeArrowheads="1"/>
            </p:cNvSpPr>
            <p:nvPr/>
          </p:nvSpPr>
          <p:spPr bwMode="auto">
            <a:xfrm>
              <a:off x="2316" y="420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46" name="Line 271"/>
            <p:cNvSpPr>
              <a:spLocks noChangeShapeType="1"/>
            </p:cNvSpPr>
            <p:nvPr/>
          </p:nvSpPr>
          <p:spPr bwMode="auto">
            <a:xfrm>
              <a:off x="2700" y="4206"/>
              <a:ext cx="1" cy="1"/>
            </a:xfrm>
            <a:prstGeom prst="line">
              <a:avLst/>
            </a:prstGeom>
            <a:noFill/>
            <a:ln w="0">
              <a:solidFill>
                <a:srgbClr val="C0C0C0"/>
              </a:solidFill>
              <a:round/>
              <a:headEnd/>
              <a:tailEnd/>
            </a:ln>
          </p:spPr>
          <p:txBody>
            <a:bodyPr/>
            <a:lstStyle/>
            <a:p>
              <a:endParaRPr lang="en-US">
                <a:solidFill>
                  <a:prstClr val="black"/>
                </a:solidFill>
              </a:endParaRPr>
            </a:p>
          </p:txBody>
        </p:sp>
        <p:sp>
          <p:nvSpPr>
            <p:cNvPr id="2147" name="Rectangle 272"/>
            <p:cNvSpPr>
              <a:spLocks noChangeArrowheads="1"/>
            </p:cNvSpPr>
            <p:nvPr/>
          </p:nvSpPr>
          <p:spPr bwMode="auto">
            <a:xfrm>
              <a:off x="2700" y="420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48" name="Line 273"/>
            <p:cNvSpPr>
              <a:spLocks noChangeShapeType="1"/>
            </p:cNvSpPr>
            <p:nvPr/>
          </p:nvSpPr>
          <p:spPr bwMode="auto">
            <a:xfrm>
              <a:off x="3084" y="4206"/>
              <a:ext cx="1" cy="1"/>
            </a:xfrm>
            <a:prstGeom prst="line">
              <a:avLst/>
            </a:prstGeom>
            <a:noFill/>
            <a:ln w="0">
              <a:solidFill>
                <a:srgbClr val="C0C0C0"/>
              </a:solidFill>
              <a:round/>
              <a:headEnd/>
              <a:tailEnd/>
            </a:ln>
          </p:spPr>
          <p:txBody>
            <a:bodyPr/>
            <a:lstStyle/>
            <a:p>
              <a:endParaRPr lang="en-US">
                <a:solidFill>
                  <a:prstClr val="black"/>
                </a:solidFill>
              </a:endParaRPr>
            </a:p>
          </p:txBody>
        </p:sp>
        <p:sp>
          <p:nvSpPr>
            <p:cNvPr id="2149" name="Rectangle 274"/>
            <p:cNvSpPr>
              <a:spLocks noChangeArrowheads="1"/>
            </p:cNvSpPr>
            <p:nvPr/>
          </p:nvSpPr>
          <p:spPr bwMode="auto">
            <a:xfrm>
              <a:off x="3084" y="420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50" name="Line 275"/>
            <p:cNvSpPr>
              <a:spLocks noChangeShapeType="1"/>
            </p:cNvSpPr>
            <p:nvPr/>
          </p:nvSpPr>
          <p:spPr bwMode="auto">
            <a:xfrm>
              <a:off x="3468" y="4206"/>
              <a:ext cx="1" cy="1"/>
            </a:xfrm>
            <a:prstGeom prst="line">
              <a:avLst/>
            </a:prstGeom>
            <a:noFill/>
            <a:ln w="0">
              <a:solidFill>
                <a:srgbClr val="C0C0C0"/>
              </a:solidFill>
              <a:round/>
              <a:headEnd/>
              <a:tailEnd/>
            </a:ln>
          </p:spPr>
          <p:txBody>
            <a:bodyPr/>
            <a:lstStyle/>
            <a:p>
              <a:endParaRPr lang="en-US">
                <a:solidFill>
                  <a:prstClr val="black"/>
                </a:solidFill>
              </a:endParaRPr>
            </a:p>
          </p:txBody>
        </p:sp>
        <p:sp>
          <p:nvSpPr>
            <p:cNvPr id="2151" name="Rectangle 276"/>
            <p:cNvSpPr>
              <a:spLocks noChangeArrowheads="1"/>
            </p:cNvSpPr>
            <p:nvPr/>
          </p:nvSpPr>
          <p:spPr bwMode="auto">
            <a:xfrm>
              <a:off x="3468" y="4206"/>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52" name="Line 277"/>
            <p:cNvSpPr>
              <a:spLocks noChangeShapeType="1"/>
            </p:cNvSpPr>
            <p:nvPr/>
          </p:nvSpPr>
          <p:spPr bwMode="auto">
            <a:xfrm>
              <a:off x="144" y="3456"/>
              <a:ext cx="3330" cy="1"/>
            </a:xfrm>
            <a:prstGeom prst="line">
              <a:avLst/>
            </a:prstGeom>
            <a:noFill/>
            <a:ln w="0">
              <a:solidFill>
                <a:srgbClr val="C0C0C0"/>
              </a:solidFill>
              <a:round/>
              <a:headEnd/>
              <a:tailEnd/>
            </a:ln>
          </p:spPr>
          <p:txBody>
            <a:bodyPr/>
            <a:lstStyle/>
            <a:p>
              <a:endParaRPr lang="en-US">
                <a:solidFill>
                  <a:prstClr val="black"/>
                </a:solidFill>
              </a:endParaRPr>
            </a:p>
          </p:txBody>
        </p:sp>
        <p:sp>
          <p:nvSpPr>
            <p:cNvPr id="2153" name="Rectangle 278"/>
            <p:cNvSpPr>
              <a:spLocks noChangeArrowheads="1"/>
            </p:cNvSpPr>
            <p:nvPr/>
          </p:nvSpPr>
          <p:spPr bwMode="auto">
            <a:xfrm>
              <a:off x="144" y="3456"/>
              <a:ext cx="333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54" name="Line 279"/>
            <p:cNvSpPr>
              <a:spLocks noChangeShapeType="1"/>
            </p:cNvSpPr>
            <p:nvPr/>
          </p:nvSpPr>
          <p:spPr bwMode="auto">
            <a:xfrm>
              <a:off x="144" y="3600"/>
              <a:ext cx="3330" cy="1"/>
            </a:xfrm>
            <a:prstGeom prst="line">
              <a:avLst/>
            </a:prstGeom>
            <a:noFill/>
            <a:ln w="0">
              <a:solidFill>
                <a:srgbClr val="C0C0C0"/>
              </a:solidFill>
              <a:round/>
              <a:headEnd/>
              <a:tailEnd/>
            </a:ln>
          </p:spPr>
          <p:txBody>
            <a:bodyPr/>
            <a:lstStyle/>
            <a:p>
              <a:endParaRPr lang="en-US">
                <a:solidFill>
                  <a:prstClr val="black"/>
                </a:solidFill>
              </a:endParaRPr>
            </a:p>
          </p:txBody>
        </p:sp>
        <p:sp>
          <p:nvSpPr>
            <p:cNvPr id="2155" name="Rectangle 280"/>
            <p:cNvSpPr>
              <a:spLocks noChangeArrowheads="1"/>
            </p:cNvSpPr>
            <p:nvPr/>
          </p:nvSpPr>
          <p:spPr bwMode="auto">
            <a:xfrm>
              <a:off x="144" y="3600"/>
              <a:ext cx="333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56" name="Line 281"/>
            <p:cNvSpPr>
              <a:spLocks noChangeShapeType="1"/>
            </p:cNvSpPr>
            <p:nvPr/>
          </p:nvSpPr>
          <p:spPr bwMode="auto">
            <a:xfrm>
              <a:off x="3474" y="3720"/>
              <a:ext cx="1" cy="1"/>
            </a:xfrm>
            <a:prstGeom prst="line">
              <a:avLst/>
            </a:prstGeom>
            <a:noFill/>
            <a:ln w="0">
              <a:solidFill>
                <a:srgbClr val="C0C0C0"/>
              </a:solidFill>
              <a:round/>
              <a:headEnd/>
              <a:tailEnd/>
            </a:ln>
          </p:spPr>
          <p:txBody>
            <a:bodyPr/>
            <a:lstStyle/>
            <a:p>
              <a:endParaRPr lang="en-US">
                <a:solidFill>
                  <a:prstClr val="black"/>
                </a:solidFill>
              </a:endParaRPr>
            </a:p>
          </p:txBody>
        </p:sp>
        <p:sp>
          <p:nvSpPr>
            <p:cNvPr id="2157" name="Rectangle 282"/>
            <p:cNvSpPr>
              <a:spLocks noChangeArrowheads="1"/>
            </p:cNvSpPr>
            <p:nvPr/>
          </p:nvSpPr>
          <p:spPr bwMode="auto">
            <a:xfrm>
              <a:off x="3474" y="3720"/>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58" name="Line 283"/>
            <p:cNvSpPr>
              <a:spLocks noChangeShapeType="1"/>
            </p:cNvSpPr>
            <p:nvPr/>
          </p:nvSpPr>
          <p:spPr bwMode="auto">
            <a:xfrm>
              <a:off x="3474" y="3840"/>
              <a:ext cx="1" cy="1"/>
            </a:xfrm>
            <a:prstGeom prst="line">
              <a:avLst/>
            </a:prstGeom>
            <a:noFill/>
            <a:ln w="0">
              <a:solidFill>
                <a:srgbClr val="C0C0C0"/>
              </a:solidFill>
              <a:round/>
              <a:headEnd/>
              <a:tailEnd/>
            </a:ln>
          </p:spPr>
          <p:txBody>
            <a:bodyPr/>
            <a:lstStyle/>
            <a:p>
              <a:endParaRPr lang="en-US">
                <a:solidFill>
                  <a:prstClr val="black"/>
                </a:solidFill>
              </a:endParaRPr>
            </a:p>
          </p:txBody>
        </p:sp>
        <p:sp>
          <p:nvSpPr>
            <p:cNvPr id="2159" name="Rectangle 284"/>
            <p:cNvSpPr>
              <a:spLocks noChangeArrowheads="1"/>
            </p:cNvSpPr>
            <p:nvPr/>
          </p:nvSpPr>
          <p:spPr bwMode="auto">
            <a:xfrm>
              <a:off x="3474" y="3840"/>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60" name="Line 285"/>
            <p:cNvSpPr>
              <a:spLocks noChangeShapeType="1"/>
            </p:cNvSpPr>
            <p:nvPr/>
          </p:nvSpPr>
          <p:spPr bwMode="auto">
            <a:xfrm>
              <a:off x="3474" y="3960"/>
              <a:ext cx="1" cy="1"/>
            </a:xfrm>
            <a:prstGeom prst="line">
              <a:avLst/>
            </a:prstGeom>
            <a:noFill/>
            <a:ln w="0">
              <a:solidFill>
                <a:srgbClr val="C0C0C0"/>
              </a:solidFill>
              <a:round/>
              <a:headEnd/>
              <a:tailEnd/>
            </a:ln>
          </p:spPr>
          <p:txBody>
            <a:bodyPr/>
            <a:lstStyle/>
            <a:p>
              <a:endParaRPr lang="en-US">
                <a:solidFill>
                  <a:prstClr val="black"/>
                </a:solidFill>
              </a:endParaRPr>
            </a:p>
          </p:txBody>
        </p:sp>
        <p:sp>
          <p:nvSpPr>
            <p:cNvPr id="2161" name="Rectangle 286"/>
            <p:cNvSpPr>
              <a:spLocks noChangeArrowheads="1"/>
            </p:cNvSpPr>
            <p:nvPr/>
          </p:nvSpPr>
          <p:spPr bwMode="auto">
            <a:xfrm>
              <a:off x="3474" y="3960"/>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62" name="Line 287"/>
            <p:cNvSpPr>
              <a:spLocks noChangeShapeType="1"/>
            </p:cNvSpPr>
            <p:nvPr/>
          </p:nvSpPr>
          <p:spPr bwMode="auto">
            <a:xfrm>
              <a:off x="3474" y="4080"/>
              <a:ext cx="1" cy="1"/>
            </a:xfrm>
            <a:prstGeom prst="line">
              <a:avLst/>
            </a:prstGeom>
            <a:noFill/>
            <a:ln w="0">
              <a:solidFill>
                <a:srgbClr val="C0C0C0"/>
              </a:solidFill>
              <a:round/>
              <a:headEnd/>
              <a:tailEnd/>
            </a:ln>
          </p:spPr>
          <p:txBody>
            <a:bodyPr/>
            <a:lstStyle/>
            <a:p>
              <a:endParaRPr lang="en-US">
                <a:solidFill>
                  <a:prstClr val="black"/>
                </a:solidFill>
              </a:endParaRPr>
            </a:p>
          </p:txBody>
        </p:sp>
        <p:sp>
          <p:nvSpPr>
            <p:cNvPr id="2163" name="Rectangle 288"/>
            <p:cNvSpPr>
              <a:spLocks noChangeArrowheads="1"/>
            </p:cNvSpPr>
            <p:nvPr/>
          </p:nvSpPr>
          <p:spPr bwMode="auto">
            <a:xfrm>
              <a:off x="3474" y="4080"/>
              <a:ext cx="6" cy="6"/>
            </a:xfrm>
            <a:prstGeom prst="rect">
              <a:avLst/>
            </a:prstGeom>
            <a:solidFill>
              <a:srgbClr val="C0C0C0"/>
            </a:solidFill>
            <a:ln w="9525">
              <a:noFill/>
              <a:miter lim="800000"/>
              <a:headEnd/>
              <a:tailEnd/>
            </a:ln>
          </p:spPr>
          <p:txBody>
            <a:bodyPr/>
            <a:lstStyle/>
            <a:p>
              <a:endParaRPr lang="en-US">
                <a:solidFill>
                  <a:prstClr val="black"/>
                </a:solidFill>
              </a:endParaRPr>
            </a:p>
          </p:txBody>
        </p:sp>
        <p:sp>
          <p:nvSpPr>
            <p:cNvPr id="2164" name="Line 289"/>
            <p:cNvSpPr>
              <a:spLocks noChangeShapeType="1"/>
            </p:cNvSpPr>
            <p:nvPr/>
          </p:nvSpPr>
          <p:spPr bwMode="auto">
            <a:xfrm>
              <a:off x="3474" y="4200"/>
              <a:ext cx="1" cy="1"/>
            </a:xfrm>
            <a:prstGeom prst="line">
              <a:avLst/>
            </a:prstGeom>
            <a:noFill/>
            <a:ln w="0">
              <a:solidFill>
                <a:srgbClr val="C0C0C0"/>
              </a:solidFill>
              <a:round/>
              <a:headEnd/>
              <a:tailEnd/>
            </a:ln>
          </p:spPr>
          <p:txBody>
            <a:bodyPr/>
            <a:lstStyle/>
            <a:p>
              <a:endParaRPr lang="en-US">
                <a:solidFill>
                  <a:prstClr val="black"/>
                </a:solidFill>
              </a:endParaRPr>
            </a:p>
          </p:txBody>
        </p:sp>
        <p:sp>
          <p:nvSpPr>
            <p:cNvPr id="2165" name="Rectangle 290"/>
            <p:cNvSpPr>
              <a:spLocks noChangeArrowheads="1"/>
            </p:cNvSpPr>
            <p:nvPr/>
          </p:nvSpPr>
          <p:spPr bwMode="auto">
            <a:xfrm>
              <a:off x="3474" y="4200"/>
              <a:ext cx="6" cy="6"/>
            </a:xfrm>
            <a:prstGeom prst="rect">
              <a:avLst/>
            </a:prstGeom>
            <a:solidFill>
              <a:srgbClr val="C0C0C0"/>
            </a:solidFill>
            <a:ln w="9525">
              <a:noFill/>
              <a:miter lim="800000"/>
              <a:headEnd/>
              <a:tailEnd/>
            </a:ln>
          </p:spPr>
          <p:txBody>
            <a:bodyPr/>
            <a:lstStyle/>
            <a:p>
              <a:endParaRPr lang="en-US">
                <a:solidFill>
                  <a:prstClr val="black"/>
                </a:solidFill>
              </a:endParaRPr>
            </a:p>
          </p:txBody>
        </p:sp>
      </p:grpSp>
    </p:spTree>
    <p:extLst>
      <p:ext uri="{BB962C8B-B14F-4D97-AF65-F5344CB8AC3E}">
        <p14:creationId xmlns:p14="http://schemas.microsoft.com/office/powerpoint/2010/main" val="32463487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Flow</Template>
  <TotalTime>499</TotalTime>
  <Words>2582</Words>
  <Application>Microsoft Office PowerPoint</Application>
  <PresentationFormat>On-screen Show (4:3)</PresentationFormat>
  <Paragraphs>726</Paragraphs>
  <Slides>70</Slides>
  <Notes>16</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70</vt:i4>
      </vt:variant>
    </vt:vector>
  </HeadingPairs>
  <TitlesOfParts>
    <vt:vector size="74" baseType="lpstr">
      <vt:lpstr>Flow</vt:lpstr>
      <vt:lpstr>Office Theme</vt:lpstr>
      <vt:lpstr>1_Office Theme</vt:lpstr>
      <vt:lpstr>Visio</vt:lpstr>
      <vt:lpstr>Industrial Advisory Board</vt:lpstr>
      <vt:lpstr>PowerPoint Presentation</vt:lpstr>
      <vt:lpstr>PowerPoint Presentation</vt:lpstr>
      <vt:lpstr>Secretary’s Report</vt:lpstr>
      <vt:lpstr>Chair’s Report Fall 2011</vt:lpstr>
      <vt:lpstr>Chair’s Report Fall 2011 (cont.)</vt:lpstr>
      <vt:lpstr>PowerPoint Presentation</vt:lpstr>
      <vt:lpstr>PowerPoint Presentation</vt:lpstr>
      <vt:lpstr>PowerPoint Presentation</vt:lpstr>
      <vt:lpstr>PowerPoint Presentation</vt:lpstr>
      <vt:lpstr>PowerPoint Presentation</vt:lpstr>
      <vt:lpstr>PowerPoint Presentation</vt:lpstr>
      <vt:lpstr>Secretary Election Spring 2011</vt:lpstr>
      <vt:lpstr>Committee Report </vt:lpstr>
      <vt:lpstr>Fall 2011 MACRAO Events</vt:lpstr>
      <vt:lpstr>Over the Summer</vt:lpstr>
      <vt:lpstr>“Why Engineering at LSSU?” Card</vt:lpstr>
      <vt:lpstr>PowerPoint Presentation</vt:lpstr>
      <vt:lpstr>PowerPoint Presentation</vt:lpstr>
      <vt:lpstr>IAB MACRAO Participation</vt:lpstr>
      <vt:lpstr>IAB MACRAO Participants Fall 2011</vt:lpstr>
      <vt:lpstr>Highlights</vt:lpstr>
      <vt:lpstr>Lowlights</vt:lpstr>
      <vt:lpstr>Thoughts/Sharing</vt:lpstr>
      <vt:lpstr>…in closing</vt:lpstr>
      <vt:lpstr>THANK YOU</vt:lpstr>
      <vt:lpstr>Break</vt:lpstr>
      <vt:lpstr>Updates</vt:lpstr>
      <vt:lpstr>School of Engineering  &amp; Technology</vt:lpstr>
      <vt:lpstr>Forecast</vt:lpstr>
      <vt:lpstr>Personnel Changes</vt:lpstr>
      <vt:lpstr>Personnel Changes</vt:lpstr>
      <vt:lpstr>New Organization</vt:lpstr>
      <vt:lpstr>ABET Updates</vt:lpstr>
      <vt:lpstr>Enrollment Trends</vt:lpstr>
      <vt:lpstr>Enrollment Trends</vt:lpstr>
      <vt:lpstr>Funding Trends</vt:lpstr>
      <vt:lpstr>Tidbits</vt:lpstr>
      <vt:lpstr>PDC Update</vt:lpstr>
      <vt:lpstr>PowerPoint Presentation</vt:lpstr>
      <vt:lpstr>SSMart, Inc. Sault Ste. Marie advanced resources and technologies</vt:lpstr>
      <vt:lpstr>PDC Activities</vt:lpstr>
      <vt:lpstr>Looking to the Future</vt:lpstr>
      <vt:lpstr>Lunch</vt:lpstr>
      <vt:lpstr>Program Updates</vt:lpstr>
      <vt:lpstr>Electrical and Computer Engineering --- Forecast ---</vt:lpstr>
      <vt:lpstr>Electrical and Computer Engineering --- Sustainable Energy Option---</vt:lpstr>
      <vt:lpstr>Electrical and Computer Engineering --- Reduction of Labs ---</vt:lpstr>
      <vt:lpstr>Program Updates</vt:lpstr>
      <vt:lpstr>Mechanical Engineering and Manufacturing Engineering Tech?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Senior Projects</vt:lpstr>
      <vt:lpstr> Senior Projects</vt:lpstr>
      <vt:lpstr>LAST YEAR’S PROJECTS 5 Projects </vt:lpstr>
      <vt:lpstr>PREVIOUS YEAR’S PROJECTS Grading</vt:lpstr>
      <vt:lpstr>CURRENT PROJECTS  2011-12 Senior Year Projects</vt:lpstr>
      <vt:lpstr>PowerPoint Presentation</vt:lpstr>
      <vt:lpstr>CURRENT PROJECTS   Design &amp; Prototype Hose Reel for Forklifts</vt:lpstr>
      <vt:lpstr>CURRENT PROJECTS     3D Scan, Modeling, and Simulation</vt:lpstr>
      <vt:lpstr>CURRENT PROJECTS                          Mini-Baja Race Vehicle</vt:lpstr>
      <vt:lpstr>PowerPoint Presentation</vt:lpstr>
      <vt:lpstr>REQUEST FOR IAB FEEDBACK Final Presentations</vt:lpstr>
      <vt:lpstr>Senior Projects Philosophy &amp; Key Elements</vt:lpstr>
      <vt:lpstr>Closing Remarks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Jeanne Shibley</dc:creator>
  <cp:lastModifiedBy>U-105-01</cp:lastModifiedBy>
  <cp:revision>27</cp:revision>
  <dcterms:created xsi:type="dcterms:W3CDTF">2011-11-03T20:04:32Z</dcterms:created>
  <dcterms:modified xsi:type="dcterms:W3CDTF">2011-11-04T18:36:41Z</dcterms:modified>
</cp:coreProperties>
</file>