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5"/>
  </p:notesMasterIdLst>
  <p:handoutMasterIdLst>
    <p:handoutMasterId r:id="rId16"/>
  </p:handoutMasterIdLst>
  <p:sldIdLst>
    <p:sldId id="256" r:id="rId2"/>
    <p:sldId id="267" r:id="rId3"/>
    <p:sldId id="270" r:id="rId4"/>
    <p:sldId id="271" r:id="rId5"/>
    <p:sldId id="259" r:id="rId6"/>
    <p:sldId id="260" r:id="rId7"/>
    <p:sldId id="261" r:id="rId8"/>
    <p:sldId id="262" r:id="rId9"/>
    <p:sldId id="263" r:id="rId10"/>
    <p:sldId id="264" r:id="rId11"/>
    <p:sldId id="265" r:id="rId12"/>
    <p:sldId id="268" r:id="rId13"/>
    <p:sldId id="269" r:id="rId14"/>
  </p:sldIdLst>
  <p:sldSz cx="9144000" cy="6858000" type="screen4x3"/>
  <p:notesSz cx="69977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7011" autoAdjust="0"/>
  </p:normalViewPr>
  <p:slideViewPr>
    <p:cSldViewPr>
      <p:cViewPr varScale="1">
        <p:scale>
          <a:sx n="78" d="100"/>
          <a:sy n="78" d="100"/>
        </p:scale>
        <p:origin x="257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image" Target="NULL"/></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2337" cy="464185"/>
          </a:xfrm>
          <a:prstGeom prst="rect">
            <a:avLst/>
          </a:prstGeom>
        </p:spPr>
        <p:txBody>
          <a:bodyPr vert="horz" lIns="93031" tIns="46516" rIns="93031" bIns="46516" rtlCol="0"/>
          <a:lstStyle>
            <a:lvl1pPr algn="l">
              <a:defRPr sz="1200"/>
            </a:lvl1pPr>
          </a:lstStyle>
          <a:p>
            <a:endParaRPr lang="en-US"/>
          </a:p>
        </p:txBody>
      </p:sp>
      <p:sp>
        <p:nvSpPr>
          <p:cNvPr id="3" name="Date Placeholder 2"/>
          <p:cNvSpPr>
            <a:spLocks noGrp="1"/>
          </p:cNvSpPr>
          <p:nvPr>
            <p:ph type="dt" sz="quarter" idx="1"/>
          </p:nvPr>
        </p:nvSpPr>
        <p:spPr>
          <a:xfrm>
            <a:off x="3963744" y="0"/>
            <a:ext cx="3032337" cy="464185"/>
          </a:xfrm>
          <a:prstGeom prst="rect">
            <a:avLst/>
          </a:prstGeom>
        </p:spPr>
        <p:txBody>
          <a:bodyPr vert="horz" lIns="93031" tIns="46516" rIns="93031" bIns="46516" rtlCol="0"/>
          <a:lstStyle>
            <a:lvl1pPr algn="r">
              <a:defRPr sz="1200"/>
            </a:lvl1pPr>
          </a:lstStyle>
          <a:p>
            <a:fld id="{475E484B-8E50-4235-ADA7-292189BAFEE9}" type="datetimeFigureOut">
              <a:rPr lang="en-US" smtClean="0"/>
              <a:pPr/>
              <a:t>6/21/2017</a:t>
            </a:fld>
            <a:endParaRPr lang="en-US"/>
          </a:p>
        </p:txBody>
      </p:sp>
      <p:sp>
        <p:nvSpPr>
          <p:cNvPr id="4" name="Footer Placeholder 3"/>
          <p:cNvSpPr>
            <a:spLocks noGrp="1"/>
          </p:cNvSpPr>
          <p:nvPr>
            <p:ph type="ftr" sz="quarter" idx="2"/>
          </p:nvPr>
        </p:nvSpPr>
        <p:spPr>
          <a:xfrm>
            <a:off x="0" y="8817904"/>
            <a:ext cx="3032337" cy="464185"/>
          </a:xfrm>
          <a:prstGeom prst="rect">
            <a:avLst/>
          </a:prstGeom>
        </p:spPr>
        <p:txBody>
          <a:bodyPr vert="horz" lIns="93031" tIns="46516" rIns="93031" bIns="46516" rtlCol="0" anchor="b"/>
          <a:lstStyle>
            <a:lvl1pPr algn="l">
              <a:defRPr sz="1200"/>
            </a:lvl1pPr>
          </a:lstStyle>
          <a:p>
            <a:endParaRPr lang="en-US"/>
          </a:p>
        </p:txBody>
      </p:sp>
      <p:sp>
        <p:nvSpPr>
          <p:cNvPr id="5" name="Slide Number Placeholder 4"/>
          <p:cNvSpPr>
            <a:spLocks noGrp="1"/>
          </p:cNvSpPr>
          <p:nvPr>
            <p:ph type="sldNum" sz="quarter" idx="3"/>
          </p:nvPr>
        </p:nvSpPr>
        <p:spPr>
          <a:xfrm>
            <a:off x="3963744" y="8817904"/>
            <a:ext cx="3032337" cy="464185"/>
          </a:xfrm>
          <a:prstGeom prst="rect">
            <a:avLst/>
          </a:prstGeom>
        </p:spPr>
        <p:txBody>
          <a:bodyPr vert="horz" lIns="93031" tIns="46516" rIns="93031" bIns="46516" rtlCol="0" anchor="b"/>
          <a:lstStyle>
            <a:lvl1pPr algn="r">
              <a:defRPr sz="1200"/>
            </a:lvl1pPr>
          </a:lstStyle>
          <a:p>
            <a:fld id="{7F4BD0C3-B6AE-4530-BD32-9C032784A6E6}" type="slidenum">
              <a:rPr lang="en-US" smtClean="0"/>
              <a:pPr/>
              <a:t>‹#›</a:t>
            </a:fld>
            <a:endParaRPr lang="en-US"/>
          </a:p>
        </p:txBody>
      </p:sp>
    </p:spTree>
    <p:extLst>
      <p:ext uri="{BB962C8B-B14F-4D97-AF65-F5344CB8AC3E}">
        <p14:creationId xmlns:p14="http://schemas.microsoft.com/office/powerpoint/2010/main" val="40623670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2337" cy="464185"/>
          </a:xfrm>
          <a:prstGeom prst="rect">
            <a:avLst/>
          </a:prstGeom>
        </p:spPr>
        <p:txBody>
          <a:bodyPr vert="horz" lIns="93031" tIns="46516" rIns="93031" bIns="46516" rtlCol="0"/>
          <a:lstStyle>
            <a:lvl1pPr algn="l">
              <a:defRPr sz="1200"/>
            </a:lvl1pPr>
          </a:lstStyle>
          <a:p>
            <a:endParaRPr lang="en-US"/>
          </a:p>
        </p:txBody>
      </p:sp>
      <p:sp>
        <p:nvSpPr>
          <p:cNvPr id="3" name="Date Placeholder 2"/>
          <p:cNvSpPr>
            <a:spLocks noGrp="1"/>
          </p:cNvSpPr>
          <p:nvPr>
            <p:ph type="dt" idx="1"/>
          </p:nvPr>
        </p:nvSpPr>
        <p:spPr>
          <a:xfrm>
            <a:off x="3963744" y="0"/>
            <a:ext cx="3032337" cy="464185"/>
          </a:xfrm>
          <a:prstGeom prst="rect">
            <a:avLst/>
          </a:prstGeom>
        </p:spPr>
        <p:txBody>
          <a:bodyPr vert="horz" lIns="93031" tIns="46516" rIns="93031" bIns="46516" rtlCol="0"/>
          <a:lstStyle>
            <a:lvl1pPr algn="r">
              <a:defRPr sz="1200"/>
            </a:lvl1pPr>
          </a:lstStyle>
          <a:p>
            <a:fld id="{3BBDA0BD-2593-47BD-A0D8-F71C8014B4B0}" type="datetimeFigureOut">
              <a:rPr lang="en-US" smtClean="0"/>
              <a:pPr/>
              <a:t>6/21/2017</a:t>
            </a:fld>
            <a:endParaRPr lang="en-US"/>
          </a:p>
        </p:txBody>
      </p:sp>
      <p:sp>
        <p:nvSpPr>
          <p:cNvPr id="4" name="Slide Image Placeholder 3"/>
          <p:cNvSpPr>
            <a:spLocks noGrp="1" noRot="1" noChangeAspect="1"/>
          </p:cNvSpPr>
          <p:nvPr>
            <p:ph type="sldImg" idx="2"/>
          </p:nvPr>
        </p:nvSpPr>
        <p:spPr>
          <a:xfrm>
            <a:off x="1177925" y="696913"/>
            <a:ext cx="4641850" cy="3481387"/>
          </a:xfrm>
          <a:prstGeom prst="rect">
            <a:avLst/>
          </a:prstGeom>
          <a:noFill/>
          <a:ln w="12700">
            <a:solidFill>
              <a:prstClr val="black"/>
            </a:solidFill>
          </a:ln>
        </p:spPr>
        <p:txBody>
          <a:bodyPr vert="horz" lIns="93031" tIns="46516" rIns="93031" bIns="46516" rtlCol="0" anchor="ctr"/>
          <a:lstStyle/>
          <a:p>
            <a:endParaRPr lang="en-US"/>
          </a:p>
        </p:txBody>
      </p:sp>
      <p:sp>
        <p:nvSpPr>
          <p:cNvPr id="5" name="Notes Placeholder 4"/>
          <p:cNvSpPr>
            <a:spLocks noGrp="1"/>
          </p:cNvSpPr>
          <p:nvPr>
            <p:ph type="body" sz="quarter" idx="3"/>
          </p:nvPr>
        </p:nvSpPr>
        <p:spPr>
          <a:xfrm>
            <a:off x="699770" y="4409758"/>
            <a:ext cx="5598160" cy="4177665"/>
          </a:xfrm>
          <a:prstGeom prst="rect">
            <a:avLst/>
          </a:prstGeom>
        </p:spPr>
        <p:txBody>
          <a:bodyPr vert="horz" lIns="93031" tIns="46516" rIns="93031" bIns="4651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32337" cy="464185"/>
          </a:xfrm>
          <a:prstGeom prst="rect">
            <a:avLst/>
          </a:prstGeom>
        </p:spPr>
        <p:txBody>
          <a:bodyPr vert="horz" lIns="93031" tIns="46516" rIns="93031" bIns="46516" rtlCol="0" anchor="b"/>
          <a:lstStyle>
            <a:lvl1pPr algn="l">
              <a:defRPr sz="1200"/>
            </a:lvl1pPr>
          </a:lstStyle>
          <a:p>
            <a:endParaRPr lang="en-US"/>
          </a:p>
        </p:txBody>
      </p:sp>
      <p:sp>
        <p:nvSpPr>
          <p:cNvPr id="7" name="Slide Number Placeholder 6"/>
          <p:cNvSpPr>
            <a:spLocks noGrp="1"/>
          </p:cNvSpPr>
          <p:nvPr>
            <p:ph type="sldNum" sz="quarter" idx="5"/>
          </p:nvPr>
        </p:nvSpPr>
        <p:spPr>
          <a:xfrm>
            <a:off x="3963744" y="8817904"/>
            <a:ext cx="3032337" cy="464185"/>
          </a:xfrm>
          <a:prstGeom prst="rect">
            <a:avLst/>
          </a:prstGeom>
        </p:spPr>
        <p:txBody>
          <a:bodyPr vert="horz" lIns="93031" tIns="46516" rIns="93031" bIns="46516" rtlCol="0" anchor="b"/>
          <a:lstStyle>
            <a:lvl1pPr algn="r">
              <a:defRPr sz="1200"/>
            </a:lvl1pPr>
          </a:lstStyle>
          <a:p>
            <a:fld id="{18C81383-6E90-4D75-AE67-CD8A43D6541A}" type="slidenum">
              <a:rPr lang="en-US" smtClean="0"/>
              <a:pPr/>
              <a:t>‹#›</a:t>
            </a:fld>
            <a:endParaRPr lang="en-US"/>
          </a:p>
        </p:txBody>
      </p:sp>
    </p:spTree>
    <p:extLst>
      <p:ext uri="{BB962C8B-B14F-4D97-AF65-F5344CB8AC3E}">
        <p14:creationId xmlns:p14="http://schemas.microsoft.com/office/powerpoint/2010/main" val="38190129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Hello, I am Rebecca Clawson,</a:t>
            </a:r>
            <a:r>
              <a:rPr lang="en-US" baseline="0" dirty="0" smtClean="0"/>
              <a:t> the Finance Specialist for the Charter School Office at LSSU. I am going to be presenting a short summary of Fund Balance as part of a series of short videos produced for our Academy Boards.  The PowerPoint presentation will be available on our website if you would like to view it or print and follow along.  The website is: www.lssu.edu/charter</a:t>
            </a:r>
            <a:endParaRPr lang="en-US" dirty="0"/>
          </a:p>
        </p:txBody>
      </p:sp>
      <p:sp>
        <p:nvSpPr>
          <p:cNvPr id="4" name="Slide Number Placeholder 3"/>
          <p:cNvSpPr>
            <a:spLocks noGrp="1"/>
          </p:cNvSpPr>
          <p:nvPr>
            <p:ph type="sldNum" sz="quarter" idx="10"/>
          </p:nvPr>
        </p:nvSpPr>
        <p:spPr/>
        <p:txBody>
          <a:bodyPr/>
          <a:lstStyle/>
          <a:p>
            <a:fld id="{18C81383-6E90-4D75-AE67-CD8A43D6541A}" type="slidenum">
              <a:rPr lang="en-US" smtClean="0"/>
              <a:pPr/>
              <a:t>1</a:t>
            </a:fld>
            <a:endParaRPr lang="en-US"/>
          </a:p>
        </p:txBody>
      </p:sp>
    </p:spTree>
    <p:extLst>
      <p:ext uri="{BB962C8B-B14F-4D97-AF65-F5344CB8AC3E}">
        <p14:creationId xmlns:p14="http://schemas.microsoft.com/office/powerpoint/2010/main" val="38382975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 The least restrictive</a:t>
            </a:r>
            <a:r>
              <a:rPr lang="en-US" baseline="0" dirty="0" smtClean="0"/>
              <a:t> Fund Balance designation is Unassigned</a:t>
            </a:r>
          </a:p>
          <a:p>
            <a:pPr>
              <a:buFont typeface="Arial" pitchFamily="34" charset="0"/>
              <a:buChar char="•"/>
            </a:pPr>
            <a:r>
              <a:rPr lang="en-US" baseline="0" dirty="0" smtClean="0"/>
              <a:t> Within the General Fund Unassigned is a catchall for any amounts that are not already segregated for Non-Spendable, Restricted, Committed or Assigned</a:t>
            </a:r>
          </a:p>
          <a:p>
            <a:pPr>
              <a:buFont typeface="Arial" pitchFamily="34" charset="0"/>
              <a:buChar char="•"/>
            </a:pPr>
            <a:r>
              <a:rPr lang="en-US" baseline="0" dirty="0" smtClean="0"/>
              <a:t> The General Fund should be the only fund with a positive Unassigned Fund Balance</a:t>
            </a:r>
          </a:p>
          <a:p>
            <a:pPr>
              <a:buFont typeface="Arial" pitchFamily="34" charset="0"/>
              <a:buChar char="•"/>
            </a:pPr>
            <a:r>
              <a:rPr lang="en-US" baseline="0" dirty="0" smtClean="0"/>
              <a:t> Any other fund that reports an Unassigned Fund Balance would report it as a Deficit</a:t>
            </a:r>
            <a:endParaRPr lang="en-US" dirty="0"/>
          </a:p>
        </p:txBody>
      </p:sp>
      <p:sp>
        <p:nvSpPr>
          <p:cNvPr id="4" name="Slide Number Placeholder 3"/>
          <p:cNvSpPr>
            <a:spLocks noGrp="1"/>
          </p:cNvSpPr>
          <p:nvPr>
            <p:ph type="sldNum" sz="quarter" idx="10"/>
          </p:nvPr>
        </p:nvSpPr>
        <p:spPr/>
        <p:txBody>
          <a:bodyPr/>
          <a:lstStyle/>
          <a:p>
            <a:fld id="{18C81383-6E90-4D75-AE67-CD8A43D6541A}" type="slidenum">
              <a:rPr lang="en-US" smtClean="0"/>
              <a:pPr/>
              <a:t>10</a:t>
            </a:fld>
            <a:endParaRPr lang="en-US"/>
          </a:p>
        </p:txBody>
      </p:sp>
    </p:spTree>
    <p:extLst>
      <p:ext uri="{BB962C8B-B14F-4D97-AF65-F5344CB8AC3E}">
        <p14:creationId xmlns:p14="http://schemas.microsoft.com/office/powerpoint/2010/main" val="40115103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a:buFont typeface="Arial" pitchFamily="34" charset="0"/>
              <a:buChar char="•"/>
            </a:pPr>
            <a:r>
              <a:rPr lang="en-US" dirty="0" smtClean="0"/>
              <a:t> When it comes to deciding on the classification between</a:t>
            </a:r>
            <a:r>
              <a:rPr lang="en-US" baseline="0" dirty="0" smtClean="0"/>
              <a:t> the 5 different types of Fund Balance it is usually safe to assume the classification should represent the nature of the designation</a:t>
            </a:r>
          </a:p>
          <a:p>
            <a:pPr>
              <a:buFont typeface="Arial" pitchFamily="34" charset="0"/>
              <a:buChar char="•"/>
            </a:pPr>
            <a:r>
              <a:rPr lang="en-US" baseline="0" dirty="0" smtClean="0"/>
              <a:t> For example: in a Debt Service Fund the payment of principal on an outstanding bond would need to be segregated based on the fact that there are resources that would need to be used to satisfy the payment, so a Restricted Fund Balance would be appropriate for that transaction</a:t>
            </a:r>
          </a:p>
          <a:p>
            <a:pPr>
              <a:buFont typeface="Arial" pitchFamily="34" charset="0"/>
              <a:buChar char="•"/>
            </a:pPr>
            <a:r>
              <a:rPr lang="en-US" baseline="0" dirty="0" smtClean="0"/>
              <a:t> Not all Academy Governmental Funds will have every type of Fund Balance designation</a:t>
            </a:r>
          </a:p>
          <a:p>
            <a:pPr>
              <a:buFont typeface="Arial" pitchFamily="34" charset="0"/>
              <a:buChar char="•"/>
            </a:pPr>
            <a:r>
              <a:rPr lang="en-US" baseline="0" dirty="0" smtClean="0"/>
              <a:t> Each Academy should review their policy regarding which type of funds are used first</a:t>
            </a:r>
          </a:p>
          <a:p>
            <a:pPr>
              <a:buFont typeface="Arial" pitchFamily="34" charset="0"/>
              <a:buChar char="•"/>
            </a:pPr>
            <a:r>
              <a:rPr lang="en-US" baseline="0" dirty="0" smtClean="0"/>
              <a:t> If no policy has been adopted then the default usage would begin with Committed, then Assigned and then Unassigned Fund Balance</a:t>
            </a:r>
          </a:p>
          <a:p>
            <a:pPr>
              <a:buFont typeface="Arial" pitchFamily="34" charset="0"/>
              <a:buChar char="•"/>
            </a:pPr>
            <a:r>
              <a:rPr lang="en-US" baseline="0" dirty="0" smtClean="0"/>
              <a:t> One of the most common questions regarding Fund Balance that I have had is “How much should we have?” This is a great question but there are so many different answers.  The short answer is to make sure that in the event there was a loss of revenue, there should be enough to meet the liabilities of the Academy until another funding source can be obtained.  Another really good resource I found is from the Michigan School Business Officials, who recommend that Schools maintain a Fund Balance of 15% of the General Fund expenditures.  Also, try to remember it takes time to build up a Fund Balance, and a new School may not have such a large Fund Balance but over time could accumulate a comfortable amount.  A School can also consult with their external Auditor to obtain a recommendation, and perhaps adopt a policy regarding a minimum Fund Balance</a:t>
            </a:r>
          </a:p>
          <a:p>
            <a:pPr>
              <a:buFont typeface="Arial" pitchFamily="34" charset="0"/>
              <a:buChar char="•"/>
            </a:pPr>
            <a:r>
              <a:rPr lang="en-US" baseline="0" dirty="0" smtClean="0"/>
              <a:t> Certain disclosures are required in the Notes of the Audited Financial Statements of each Academy, such as the policy regarding expenditures as Committed, Assigned or Unassigned,  a minimum Fund Balance requirement and a description of the Authority required to designate amounts for Committed Fund Balance.  Your external Auditor will be able to assist with the required Note Disclosures</a:t>
            </a:r>
          </a:p>
          <a:p>
            <a:pPr>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18C81383-6E90-4D75-AE67-CD8A43D6541A}" type="slidenum">
              <a:rPr lang="en-US" smtClean="0"/>
              <a:pPr/>
              <a:t>11</a:t>
            </a:fld>
            <a:endParaRPr lang="en-US"/>
          </a:p>
        </p:txBody>
      </p:sp>
    </p:spTree>
    <p:extLst>
      <p:ext uri="{BB962C8B-B14F-4D97-AF65-F5344CB8AC3E}">
        <p14:creationId xmlns:p14="http://schemas.microsoft.com/office/powerpoint/2010/main" val="41874370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 This is an example of what the</a:t>
            </a:r>
            <a:r>
              <a:rPr lang="en-US" baseline="0" dirty="0" smtClean="0"/>
              <a:t> different types of Fund Balances in  the Governmental Funds may look like</a:t>
            </a:r>
          </a:p>
          <a:p>
            <a:pPr>
              <a:buFont typeface="Arial" pitchFamily="34" charset="0"/>
              <a:buChar char="•"/>
            </a:pPr>
            <a:r>
              <a:rPr lang="en-US" baseline="0" dirty="0" smtClean="0"/>
              <a:t> Note the descending order from most to least restricted beginning with Non-Spendable and ending with Unassigned</a:t>
            </a:r>
          </a:p>
          <a:p>
            <a:pPr>
              <a:buFont typeface="Arial" pitchFamily="34" charset="0"/>
              <a:buChar char="•"/>
            </a:pPr>
            <a:r>
              <a:rPr lang="en-US" baseline="0" dirty="0" smtClean="0"/>
              <a:t> Again, not all Governmental Funds will have all 5 types of Fund Balances</a:t>
            </a:r>
          </a:p>
          <a:p>
            <a:pPr>
              <a:buFont typeface="Arial" pitchFamily="34" charset="0"/>
              <a:buNone/>
            </a:pPr>
            <a:endParaRPr lang="en-US" dirty="0"/>
          </a:p>
        </p:txBody>
      </p:sp>
      <p:sp>
        <p:nvSpPr>
          <p:cNvPr id="4" name="Slide Number Placeholder 3"/>
          <p:cNvSpPr>
            <a:spLocks noGrp="1"/>
          </p:cNvSpPr>
          <p:nvPr>
            <p:ph type="sldNum" sz="quarter" idx="10"/>
          </p:nvPr>
        </p:nvSpPr>
        <p:spPr/>
        <p:txBody>
          <a:bodyPr/>
          <a:lstStyle/>
          <a:p>
            <a:fld id="{18C81383-6E90-4D75-AE67-CD8A43D6541A}" type="slidenum">
              <a:rPr lang="en-US" smtClean="0"/>
              <a:pPr/>
              <a:t>12</a:t>
            </a:fld>
            <a:endParaRPr lang="en-US"/>
          </a:p>
        </p:txBody>
      </p:sp>
    </p:spTree>
    <p:extLst>
      <p:ext uri="{BB962C8B-B14F-4D97-AF65-F5344CB8AC3E}">
        <p14:creationId xmlns:p14="http://schemas.microsoft.com/office/powerpoint/2010/main" val="26383083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 There</a:t>
            </a:r>
            <a:r>
              <a:rPr lang="en-US" baseline="0" dirty="0" smtClean="0"/>
              <a:t> are so many great resources available including the Governmental Accounting Standards Board (GASB.org), the Michigan Public School Accounting Manual and your External Auditors.  These are all excellent sources of information.  I can’t recommend your external auditors enough as a very helpful source of knowledge and experience</a:t>
            </a:r>
          </a:p>
          <a:p>
            <a:pPr>
              <a:buFont typeface="Arial" pitchFamily="34" charset="0"/>
              <a:buChar char="•"/>
            </a:pPr>
            <a:r>
              <a:rPr lang="en-US" baseline="0" dirty="0" smtClean="0"/>
              <a:t> If you don’t understand something or need some clarification on a subject please contact me directly at 906-635-2279 or my email rclawson@lssu.edu, I would be happy to provide any assistance I can. Thanks for your participation and have a great day!</a:t>
            </a:r>
            <a:endParaRPr lang="en-US" dirty="0"/>
          </a:p>
        </p:txBody>
      </p:sp>
      <p:sp>
        <p:nvSpPr>
          <p:cNvPr id="4" name="Slide Number Placeholder 3"/>
          <p:cNvSpPr>
            <a:spLocks noGrp="1"/>
          </p:cNvSpPr>
          <p:nvPr>
            <p:ph type="sldNum" sz="quarter" idx="10"/>
          </p:nvPr>
        </p:nvSpPr>
        <p:spPr/>
        <p:txBody>
          <a:bodyPr/>
          <a:lstStyle/>
          <a:p>
            <a:fld id="{18C81383-6E90-4D75-AE67-CD8A43D6541A}" type="slidenum">
              <a:rPr lang="en-US" smtClean="0"/>
              <a:pPr/>
              <a:t>13</a:t>
            </a:fld>
            <a:endParaRPr lang="en-US"/>
          </a:p>
        </p:txBody>
      </p:sp>
    </p:spTree>
    <p:extLst>
      <p:ext uri="{BB962C8B-B14F-4D97-AF65-F5344CB8AC3E}">
        <p14:creationId xmlns:p14="http://schemas.microsoft.com/office/powerpoint/2010/main" val="14677363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a:buFont typeface="Arial" pitchFamily="34" charset="0"/>
              <a:buChar char="•"/>
            </a:pPr>
            <a:r>
              <a:rPr lang="en-US" dirty="0" smtClean="0"/>
              <a:t>Fund Balance in</a:t>
            </a:r>
            <a:r>
              <a:rPr lang="en-US" baseline="0" dirty="0" smtClean="0"/>
              <a:t> its most simple</a:t>
            </a:r>
            <a:r>
              <a:rPr lang="en-US" dirty="0" smtClean="0"/>
              <a:t> definition is the difference between Assets and Liabilities on the Balance sheet and is comprised</a:t>
            </a:r>
            <a:r>
              <a:rPr lang="en-US" baseline="0" dirty="0" smtClean="0"/>
              <a:t> of any existing Fund Balance at the beginning of the reporting period coupled with the net change in the Income Statement for the reporting period.  Essentially it is what is leftover after the Fund’s Assets have been used to satisfy the Fund’s Liabilities.</a:t>
            </a:r>
          </a:p>
          <a:p>
            <a:pPr>
              <a:buFont typeface="Arial" pitchFamily="34" charset="0"/>
              <a:buChar char="•"/>
            </a:pPr>
            <a:r>
              <a:rPr lang="en-US" baseline="0" dirty="0" smtClean="0"/>
              <a:t>Sometimes it is difficult to give a definitive answer as to how Fund Balance should be interpreted, because different users of the Financial Statements have different needs. For example a financial institution that is considering lending funds to an Academy will interpret Fund Balance differently than a parent at the School Board meeting. </a:t>
            </a:r>
          </a:p>
          <a:p>
            <a:pPr>
              <a:buFont typeface="Arial" pitchFamily="34" charset="0"/>
              <a:buChar char="•"/>
            </a:pPr>
            <a:r>
              <a:rPr lang="en-US" baseline="0" dirty="0" smtClean="0"/>
              <a:t>Given these differences in interpretation, there are some fundamentals to consider when trying to analyze Fund Balance.  One such fundamental is that Fund Balance is only reported in the Governmental Funds, not for any Proprietary Type funds or for the Academy as a whole.  </a:t>
            </a:r>
          </a:p>
          <a:p>
            <a:pPr>
              <a:buFont typeface="Arial" pitchFamily="34" charset="0"/>
              <a:buChar char="•"/>
            </a:pPr>
            <a:r>
              <a:rPr lang="en-US" baseline="0" dirty="0" smtClean="0"/>
              <a:t>The best way to envision Fund Balance is in terms of the Fund it is associated with; for example: a Special Revenue Fund exists to account for a specific revenue source and the use of those revenues, so the remainder after the liabilities have been satisfied would be a Fund Balance with certain limitations imposed upon it.</a:t>
            </a:r>
          </a:p>
          <a:p>
            <a:pPr>
              <a:buFont typeface="Arial" pitchFamily="34" charset="0"/>
              <a:buChar char="•"/>
            </a:pPr>
            <a:r>
              <a:rPr lang="en-US" baseline="0" dirty="0" smtClean="0"/>
              <a:t>Since June 15 of 2011 the Governmental Accounting Standards Board has required implementation of GASB Pronouncement #54.  This pronouncement reclassified Fund Balance designations from Reserved &amp; Unreserved into 5 new categories.  These new categories are presented on the Balance Sheet in a hierarchy from most to least restricted.</a:t>
            </a:r>
          </a:p>
          <a:p>
            <a:pPr>
              <a:buFont typeface="Arial" pitchFamily="34" charset="0"/>
              <a:buChar char="•"/>
            </a:pPr>
            <a:r>
              <a:rPr lang="en-US" baseline="0" dirty="0" smtClean="0"/>
              <a:t>More on the individual types of classifications later in the presentation</a:t>
            </a:r>
            <a:endParaRPr lang="en-US" dirty="0"/>
          </a:p>
        </p:txBody>
      </p:sp>
      <p:sp>
        <p:nvSpPr>
          <p:cNvPr id="4" name="Slide Number Placeholder 3"/>
          <p:cNvSpPr>
            <a:spLocks noGrp="1"/>
          </p:cNvSpPr>
          <p:nvPr>
            <p:ph type="sldNum" sz="quarter" idx="10"/>
          </p:nvPr>
        </p:nvSpPr>
        <p:spPr/>
        <p:txBody>
          <a:bodyPr/>
          <a:lstStyle/>
          <a:p>
            <a:fld id="{18C81383-6E90-4D75-AE67-CD8A43D6541A}" type="slidenum">
              <a:rPr lang="en-US" smtClean="0"/>
              <a:pPr/>
              <a:t>2</a:t>
            </a:fld>
            <a:endParaRPr lang="en-US"/>
          </a:p>
        </p:txBody>
      </p:sp>
    </p:spTree>
    <p:extLst>
      <p:ext uri="{BB962C8B-B14F-4D97-AF65-F5344CB8AC3E}">
        <p14:creationId xmlns:p14="http://schemas.microsoft.com/office/powerpoint/2010/main" val="33048904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 This is an example from an Annual</a:t>
            </a:r>
            <a:r>
              <a:rPr lang="en-US" baseline="0" dirty="0" smtClean="0"/>
              <a:t> Audit</a:t>
            </a:r>
            <a:r>
              <a:rPr lang="en-US" dirty="0" smtClean="0"/>
              <a:t> of a</a:t>
            </a:r>
            <a:r>
              <a:rPr lang="en-US" baseline="0" dirty="0" smtClean="0"/>
              <a:t> Combined Statement of Revenue, Expenditures and Changes in Fund Balance, also known as an Income Statement</a:t>
            </a:r>
          </a:p>
          <a:p>
            <a:pPr>
              <a:buFont typeface="Arial" pitchFamily="34" charset="0"/>
              <a:buChar char="•"/>
            </a:pPr>
            <a:r>
              <a:rPr lang="en-US" baseline="0" dirty="0" smtClean="0"/>
              <a:t> It shows all the Revenues and Expenditures for each Governmental Fund that the Academy operates on one statement with a combined Governmental Total column</a:t>
            </a:r>
          </a:p>
          <a:p>
            <a:pPr>
              <a:buFont typeface="Arial" pitchFamily="34" charset="0"/>
              <a:buChar char="•"/>
            </a:pPr>
            <a:r>
              <a:rPr lang="en-US" baseline="0" dirty="0" smtClean="0"/>
              <a:t> As I stated earlier, essentially Fund Balance is the residual amount left after the Fund’s Assets have been used to satisfy the Fund’s Liabilities, which is why the Net Change from this statement is added to the Beginning Fund Balance for the reporting period</a:t>
            </a:r>
          </a:p>
          <a:p>
            <a:pPr>
              <a:buFont typeface="Arial" pitchFamily="34" charset="0"/>
              <a:buChar char="•"/>
            </a:pPr>
            <a:r>
              <a:rPr lang="en-US" baseline="0" dirty="0" smtClean="0"/>
              <a:t> In the example it is represented in the orange circled area</a:t>
            </a:r>
          </a:p>
          <a:p>
            <a:pPr>
              <a:buFont typeface="Arial" pitchFamily="34" charset="0"/>
              <a:buChar char="•"/>
            </a:pPr>
            <a:r>
              <a:rPr lang="en-US" baseline="0" dirty="0" smtClean="0"/>
              <a:t> The Beginning Fund Balance for the period is shown below the Net Change, which is combined with the Beginning Fund Balance, that combined figure is what the ending Fund Balance for the reporting period would be</a:t>
            </a:r>
          </a:p>
          <a:p>
            <a:pPr>
              <a:buFont typeface="Arial" pitchFamily="34" charset="0"/>
              <a:buChar char="•"/>
            </a:pPr>
            <a:r>
              <a:rPr lang="en-US" baseline="0" dirty="0" smtClean="0"/>
              <a:t> The Ending Fund Balance is carried over to the Balance Sheet for the reporting period</a:t>
            </a:r>
            <a:endParaRPr lang="en-US" dirty="0"/>
          </a:p>
        </p:txBody>
      </p:sp>
      <p:sp>
        <p:nvSpPr>
          <p:cNvPr id="4" name="Slide Number Placeholder 3"/>
          <p:cNvSpPr>
            <a:spLocks noGrp="1"/>
          </p:cNvSpPr>
          <p:nvPr>
            <p:ph type="sldNum" sz="quarter" idx="10"/>
          </p:nvPr>
        </p:nvSpPr>
        <p:spPr/>
        <p:txBody>
          <a:bodyPr/>
          <a:lstStyle/>
          <a:p>
            <a:fld id="{18C81383-6E90-4D75-AE67-CD8A43D6541A}" type="slidenum">
              <a:rPr lang="en-US" smtClean="0"/>
              <a:pPr/>
              <a:t>3</a:t>
            </a:fld>
            <a:endParaRPr lang="en-US"/>
          </a:p>
        </p:txBody>
      </p:sp>
    </p:spTree>
    <p:extLst>
      <p:ext uri="{BB962C8B-B14F-4D97-AF65-F5344CB8AC3E}">
        <p14:creationId xmlns:p14="http://schemas.microsoft.com/office/powerpoint/2010/main" val="37668397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 This is an example</a:t>
            </a:r>
            <a:r>
              <a:rPr lang="en-US" baseline="0" dirty="0" smtClean="0"/>
              <a:t> from an Annual Audit of the Combined Governmental Balance Sheets</a:t>
            </a:r>
          </a:p>
          <a:p>
            <a:pPr>
              <a:buFont typeface="Arial" pitchFamily="34" charset="0"/>
              <a:buChar char="•"/>
            </a:pPr>
            <a:r>
              <a:rPr lang="en-US" baseline="0" dirty="0" smtClean="0"/>
              <a:t> It shows all the Assets, Liabilities and Fund Balances for each Governmental Fund that the Academy operates</a:t>
            </a:r>
          </a:p>
          <a:p>
            <a:pPr>
              <a:buFont typeface="Arial" pitchFamily="34" charset="0"/>
              <a:buChar char="•"/>
            </a:pPr>
            <a:r>
              <a:rPr lang="en-US" baseline="0" dirty="0" smtClean="0"/>
              <a:t> Earlier I mentioned that Fund Balance is the difference between Assets and Liabilities, which is represented by the equation: Assets = Liabilities + Fund Balance</a:t>
            </a:r>
          </a:p>
          <a:p>
            <a:pPr>
              <a:buFont typeface="Arial" pitchFamily="34" charset="0"/>
              <a:buChar char="•"/>
            </a:pPr>
            <a:r>
              <a:rPr lang="en-US" baseline="0" dirty="0" smtClean="0"/>
              <a:t> The Total Fund Balance for each Fund presented must match the Ending Fund Balance from the Statement of Revenues, Expenditures and Changes in Fund Balance </a:t>
            </a:r>
          </a:p>
          <a:p>
            <a:pPr>
              <a:buFont typeface="Arial" pitchFamily="34" charset="0"/>
              <a:buChar char="•"/>
            </a:pPr>
            <a:r>
              <a:rPr lang="en-US" baseline="0" dirty="0" smtClean="0"/>
              <a:t> You can see Fund Balance is in the orange circled area in the example</a:t>
            </a:r>
          </a:p>
          <a:p>
            <a:pPr>
              <a:buFont typeface="Arial" pitchFamily="34" charset="0"/>
              <a:buChar char="•"/>
            </a:pPr>
            <a:r>
              <a:rPr lang="en-US" baseline="0" dirty="0" smtClean="0"/>
              <a:t> Some of the new categories of Fund Balance introduced in GASB 54 are shown in the example</a:t>
            </a:r>
          </a:p>
          <a:p>
            <a:pPr>
              <a:buFont typeface="Arial" pitchFamily="34" charset="0"/>
              <a:buChar char="•"/>
            </a:pPr>
            <a:r>
              <a:rPr lang="en-US" baseline="0" dirty="0" smtClean="0"/>
              <a:t> The next few slides will discuss each of the new designations of Fund Balance</a:t>
            </a:r>
          </a:p>
          <a:p>
            <a:pPr>
              <a:buFont typeface="Arial" pitchFamily="34" charset="0"/>
              <a:buNone/>
            </a:pPr>
            <a:endParaRPr lang="en-US" dirty="0"/>
          </a:p>
        </p:txBody>
      </p:sp>
      <p:sp>
        <p:nvSpPr>
          <p:cNvPr id="4" name="Slide Number Placeholder 3"/>
          <p:cNvSpPr>
            <a:spLocks noGrp="1"/>
          </p:cNvSpPr>
          <p:nvPr>
            <p:ph type="sldNum" sz="quarter" idx="10"/>
          </p:nvPr>
        </p:nvSpPr>
        <p:spPr/>
        <p:txBody>
          <a:bodyPr/>
          <a:lstStyle/>
          <a:p>
            <a:fld id="{18C81383-6E90-4D75-AE67-CD8A43D6541A}" type="slidenum">
              <a:rPr lang="en-US" smtClean="0"/>
              <a:pPr/>
              <a:t>4</a:t>
            </a:fld>
            <a:endParaRPr lang="en-US"/>
          </a:p>
        </p:txBody>
      </p:sp>
    </p:spTree>
    <p:extLst>
      <p:ext uri="{BB962C8B-B14F-4D97-AF65-F5344CB8AC3E}">
        <p14:creationId xmlns:p14="http://schemas.microsoft.com/office/powerpoint/2010/main" val="1703968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baseline="0" dirty="0" smtClean="0"/>
              <a:t> Prior to June 15, 2011 Fund Balance was designated into two types: Reserved and Unreserved, with Unreserved having two categories of: Designated &amp; Undesignated</a:t>
            </a:r>
          </a:p>
          <a:p>
            <a:pPr>
              <a:buFont typeface="Arial" pitchFamily="34" charset="0"/>
              <a:buChar char="•"/>
            </a:pPr>
            <a:r>
              <a:rPr lang="en-US" baseline="0" dirty="0" smtClean="0"/>
              <a:t> After June 15, 2011 GASB Pronouncement #54 requires 5 designations instead of just 2</a:t>
            </a:r>
          </a:p>
          <a:p>
            <a:pPr>
              <a:buFont typeface="Arial" pitchFamily="34" charset="0"/>
              <a:buChar char="•"/>
            </a:pPr>
            <a:r>
              <a:rPr lang="en-US" baseline="0" dirty="0" smtClean="0"/>
              <a:t> These new designations are presented in descending order from most restricted to least restricted</a:t>
            </a:r>
          </a:p>
          <a:p>
            <a:pPr>
              <a:buFont typeface="Arial" pitchFamily="34" charset="0"/>
              <a:buChar char="•"/>
            </a:pPr>
            <a:r>
              <a:rPr lang="en-US" baseline="0" dirty="0" smtClean="0"/>
              <a:t> The first 3 are: Non-Spendable, Restricted and Committed – they are most similar to the old classification of Reserved, these are the most restricted types of Fund Balance</a:t>
            </a:r>
          </a:p>
          <a:p>
            <a:pPr>
              <a:buFont typeface="Arial" pitchFamily="34" charset="0"/>
              <a:buChar char="•"/>
            </a:pPr>
            <a:r>
              <a:rPr lang="en-US" baseline="0" dirty="0" smtClean="0"/>
              <a:t> The last 2: are Assigned and Unassigned – they are most similar to the previous classifications of Unreserved – Designated and Unreserved-Undesignated, these are the least restricted types of Fund Balance</a:t>
            </a:r>
            <a:endParaRPr lang="en-US" dirty="0"/>
          </a:p>
        </p:txBody>
      </p:sp>
      <p:sp>
        <p:nvSpPr>
          <p:cNvPr id="4" name="Slide Number Placeholder 3"/>
          <p:cNvSpPr>
            <a:spLocks noGrp="1"/>
          </p:cNvSpPr>
          <p:nvPr>
            <p:ph type="sldNum" sz="quarter" idx="10"/>
          </p:nvPr>
        </p:nvSpPr>
        <p:spPr/>
        <p:txBody>
          <a:bodyPr/>
          <a:lstStyle/>
          <a:p>
            <a:fld id="{18C81383-6E90-4D75-AE67-CD8A43D6541A}" type="slidenum">
              <a:rPr lang="en-US" smtClean="0"/>
              <a:pPr/>
              <a:t>5</a:t>
            </a:fld>
            <a:endParaRPr lang="en-US"/>
          </a:p>
        </p:txBody>
      </p:sp>
    </p:spTree>
    <p:extLst>
      <p:ext uri="{BB962C8B-B14F-4D97-AF65-F5344CB8AC3E}">
        <p14:creationId xmlns:p14="http://schemas.microsoft.com/office/powerpoint/2010/main" val="28045397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 Non-Spendable is the</a:t>
            </a:r>
            <a:r>
              <a:rPr lang="en-US" baseline="0" dirty="0" smtClean="0"/>
              <a:t> category of Fund Balance that is the most restricted because these amounts are not in spendable form meaning that they are not expected to be converted into cash – something like Inventory</a:t>
            </a:r>
          </a:p>
          <a:p>
            <a:pPr>
              <a:buFont typeface="Arial" pitchFamily="34" charset="0"/>
              <a:buChar char="•"/>
            </a:pPr>
            <a:r>
              <a:rPr lang="en-US" baseline="0" dirty="0" smtClean="0"/>
              <a:t> Or that they are legally required to remain intact - like a corpus or the principal of a permanent fund for example</a:t>
            </a:r>
          </a:p>
          <a:p>
            <a:pPr>
              <a:buFont typeface="Arial" pitchFamily="34" charset="0"/>
              <a:buNone/>
            </a:pPr>
            <a:endParaRPr lang="en-US" dirty="0"/>
          </a:p>
        </p:txBody>
      </p:sp>
      <p:sp>
        <p:nvSpPr>
          <p:cNvPr id="4" name="Slide Number Placeholder 3"/>
          <p:cNvSpPr>
            <a:spLocks noGrp="1"/>
          </p:cNvSpPr>
          <p:nvPr>
            <p:ph type="sldNum" sz="quarter" idx="10"/>
          </p:nvPr>
        </p:nvSpPr>
        <p:spPr/>
        <p:txBody>
          <a:bodyPr/>
          <a:lstStyle/>
          <a:p>
            <a:fld id="{18C81383-6E90-4D75-AE67-CD8A43D6541A}" type="slidenum">
              <a:rPr lang="en-US" smtClean="0"/>
              <a:pPr/>
              <a:t>6</a:t>
            </a:fld>
            <a:endParaRPr lang="en-US"/>
          </a:p>
        </p:txBody>
      </p:sp>
    </p:spTree>
    <p:extLst>
      <p:ext uri="{BB962C8B-B14F-4D97-AF65-F5344CB8AC3E}">
        <p14:creationId xmlns:p14="http://schemas.microsoft.com/office/powerpoint/2010/main" val="10612077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 Restricted Fund</a:t>
            </a:r>
            <a:r>
              <a:rPr lang="en-US" baseline="0" dirty="0" smtClean="0"/>
              <a:t> Balance is segregated based on a specific purpose either: by external parties or imposed by law</a:t>
            </a:r>
          </a:p>
          <a:p>
            <a:pPr>
              <a:buFont typeface="Arial" pitchFamily="34" charset="0"/>
              <a:buChar char="•"/>
            </a:pPr>
            <a:r>
              <a:rPr lang="en-US" baseline="0" dirty="0" smtClean="0"/>
              <a:t> The definition of Restricted Fund Balance is the same as the definition used in the GASB #34 for Restricted Net Assets</a:t>
            </a:r>
          </a:p>
          <a:p>
            <a:pPr>
              <a:buFont typeface="Arial" pitchFamily="34" charset="0"/>
              <a:buChar char="•"/>
            </a:pPr>
            <a:r>
              <a:rPr lang="en-US" baseline="0" dirty="0" smtClean="0"/>
              <a:t> An example would be principal payment in a Debt Service Fund for a Bond indenture </a:t>
            </a:r>
            <a:endParaRPr lang="en-US" dirty="0"/>
          </a:p>
        </p:txBody>
      </p:sp>
      <p:sp>
        <p:nvSpPr>
          <p:cNvPr id="4" name="Slide Number Placeholder 3"/>
          <p:cNvSpPr>
            <a:spLocks noGrp="1"/>
          </p:cNvSpPr>
          <p:nvPr>
            <p:ph type="sldNum" sz="quarter" idx="10"/>
          </p:nvPr>
        </p:nvSpPr>
        <p:spPr/>
        <p:txBody>
          <a:bodyPr/>
          <a:lstStyle/>
          <a:p>
            <a:fld id="{18C81383-6E90-4D75-AE67-CD8A43D6541A}" type="slidenum">
              <a:rPr lang="en-US" smtClean="0"/>
              <a:pPr/>
              <a:t>7</a:t>
            </a:fld>
            <a:endParaRPr lang="en-US"/>
          </a:p>
        </p:txBody>
      </p:sp>
    </p:spTree>
    <p:extLst>
      <p:ext uri="{BB962C8B-B14F-4D97-AF65-F5344CB8AC3E}">
        <p14:creationId xmlns:p14="http://schemas.microsoft.com/office/powerpoint/2010/main" val="28034564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 Committed Fund Balance are amounts</a:t>
            </a:r>
            <a:r>
              <a:rPr lang="en-US" baseline="0" dirty="0" smtClean="0"/>
              <a:t> designated for a specific purpose based on action of the Academy itself, in other words, formal action taken by the School Board such as a resolution</a:t>
            </a:r>
          </a:p>
          <a:p>
            <a:pPr>
              <a:buFont typeface="Arial" pitchFamily="34" charset="0"/>
              <a:buChar char="•"/>
            </a:pPr>
            <a:r>
              <a:rPr lang="en-US" baseline="0" dirty="0" smtClean="0"/>
              <a:t> A resolution to designate resources as Committed Fund Balance must occur prior to the end of the Fiscal Year, however, the dollar amount may be decided upon at a later date</a:t>
            </a:r>
          </a:p>
          <a:p>
            <a:pPr>
              <a:buFont typeface="Arial" pitchFamily="34" charset="0"/>
              <a:buChar char="•"/>
            </a:pPr>
            <a:r>
              <a:rPr lang="en-US" baseline="0" dirty="0" smtClean="0"/>
              <a:t> The same formal action is required to change the amount or remove the designation</a:t>
            </a:r>
          </a:p>
          <a:p>
            <a:pPr>
              <a:buFont typeface="Arial" pitchFamily="34" charset="0"/>
              <a:buNone/>
            </a:pPr>
            <a:endParaRPr lang="en-US" dirty="0"/>
          </a:p>
        </p:txBody>
      </p:sp>
      <p:sp>
        <p:nvSpPr>
          <p:cNvPr id="4" name="Slide Number Placeholder 3"/>
          <p:cNvSpPr>
            <a:spLocks noGrp="1"/>
          </p:cNvSpPr>
          <p:nvPr>
            <p:ph type="sldNum" sz="quarter" idx="10"/>
          </p:nvPr>
        </p:nvSpPr>
        <p:spPr/>
        <p:txBody>
          <a:bodyPr/>
          <a:lstStyle/>
          <a:p>
            <a:fld id="{18C81383-6E90-4D75-AE67-CD8A43D6541A}" type="slidenum">
              <a:rPr lang="en-US" smtClean="0"/>
              <a:pPr/>
              <a:t>8</a:t>
            </a:fld>
            <a:endParaRPr lang="en-US"/>
          </a:p>
        </p:txBody>
      </p:sp>
    </p:spTree>
    <p:extLst>
      <p:ext uri="{BB962C8B-B14F-4D97-AF65-F5344CB8AC3E}">
        <p14:creationId xmlns:p14="http://schemas.microsoft.com/office/powerpoint/2010/main" val="17262087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 For all governmental funds except the General Fund,</a:t>
            </a:r>
            <a:r>
              <a:rPr lang="en-US" baseline="0" dirty="0" smtClean="0"/>
              <a:t> Assigned Fund Balance is any residual amount not classified as Non-Spendable, Restricted or Committed</a:t>
            </a:r>
          </a:p>
          <a:p>
            <a:pPr>
              <a:buFont typeface="Arial" pitchFamily="34" charset="0"/>
              <a:buChar char="•"/>
            </a:pPr>
            <a:r>
              <a:rPr lang="en-US" baseline="0" dirty="0" smtClean="0"/>
              <a:t> Assigned Fund Balance for any fund except the General Fund must be positive </a:t>
            </a:r>
          </a:p>
          <a:p>
            <a:pPr>
              <a:buFont typeface="Arial" pitchFamily="34" charset="0"/>
              <a:buChar char="•"/>
            </a:pPr>
            <a:r>
              <a:rPr lang="en-US" baseline="0" dirty="0" smtClean="0"/>
              <a:t> For the General Fund Assigned Fund Balance is an amount that the Academy itself or an official of the Academy with the authority to assign amounts, has intended for a specific purpose</a:t>
            </a:r>
          </a:p>
          <a:p>
            <a:pPr>
              <a:buFont typeface="Arial" pitchFamily="34" charset="0"/>
              <a:buChar char="•"/>
            </a:pPr>
            <a:r>
              <a:rPr lang="en-US" baseline="0" dirty="0" smtClean="0"/>
              <a:t> Intent is not the same a Commit because no formal resolution is required for intent</a:t>
            </a:r>
          </a:p>
          <a:p>
            <a:pPr>
              <a:buFont typeface="Arial" pitchFamily="34" charset="0"/>
              <a:buChar char="•"/>
            </a:pPr>
            <a:r>
              <a:rPr lang="en-US" baseline="0" dirty="0" smtClean="0"/>
              <a:t> Any fund with Assigned Fund Balance cannot result in a Deficit Unassigned Fund Balance</a:t>
            </a:r>
            <a:endParaRPr lang="en-US" dirty="0"/>
          </a:p>
        </p:txBody>
      </p:sp>
      <p:sp>
        <p:nvSpPr>
          <p:cNvPr id="4" name="Slide Number Placeholder 3"/>
          <p:cNvSpPr>
            <a:spLocks noGrp="1"/>
          </p:cNvSpPr>
          <p:nvPr>
            <p:ph type="sldNum" sz="quarter" idx="10"/>
          </p:nvPr>
        </p:nvSpPr>
        <p:spPr/>
        <p:txBody>
          <a:bodyPr/>
          <a:lstStyle/>
          <a:p>
            <a:fld id="{18C81383-6E90-4D75-AE67-CD8A43D6541A}" type="slidenum">
              <a:rPr lang="en-US" smtClean="0"/>
              <a:pPr/>
              <a:t>9</a:t>
            </a:fld>
            <a:endParaRPr lang="en-US"/>
          </a:p>
        </p:txBody>
      </p:sp>
    </p:spTree>
    <p:extLst>
      <p:ext uri="{BB962C8B-B14F-4D97-AF65-F5344CB8AC3E}">
        <p14:creationId xmlns:p14="http://schemas.microsoft.com/office/powerpoint/2010/main" val="938897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2F6A09B6-71AF-48D5-8B07-60EFA152AE3F}" type="datetimeFigureOut">
              <a:rPr lang="en-US" smtClean="0"/>
              <a:pPr/>
              <a:t>6/21/2017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17E473-A68B-4A4D-8260-BB36D3265BDE}"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F6A09B6-71AF-48D5-8B07-60EFA152AE3F}" type="datetimeFigureOut">
              <a:rPr lang="en-US" smtClean="0"/>
              <a:pPr/>
              <a:t>6/21/2017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17E473-A68B-4A4D-8260-BB36D3265BD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F6A09B6-71AF-48D5-8B07-60EFA152AE3F}" type="datetimeFigureOut">
              <a:rPr lang="en-US" smtClean="0"/>
              <a:pPr/>
              <a:t>6/21/2017</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9317E473-A68B-4A4D-8260-BB36D3265BD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F6A09B6-71AF-48D5-8B07-60EFA152AE3F}" type="datetimeFigureOut">
              <a:rPr lang="en-US" smtClean="0"/>
              <a:pPr/>
              <a:t>6/21/2017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17E473-A68B-4A4D-8260-BB36D3265BD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F6A09B6-71AF-48D5-8B07-60EFA152AE3F}" type="datetimeFigureOut">
              <a:rPr lang="en-US" smtClean="0"/>
              <a:pPr/>
              <a:t>6/21/2017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17E473-A68B-4A4D-8260-BB36D3265BD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F6A09B6-71AF-48D5-8B07-60EFA152AE3F}" type="datetimeFigureOut">
              <a:rPr lang="en-US" smtClean="0"/>
              <a:pPr/>
              <a:t>6/21/2017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17E473-A68B-4A4D-8260-BB36D3265BD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F6A09B6-71AF-48D5-8B07-60EFA152AE3F}" type="datetimeFigureOut">
              <a:rPr lang="en-US" smtClean="0"/>
              <a:pPr/>
              <a:t>6/21/2017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17E473-A68B-4A4D-8260-BB36D3265BD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F6A09B6-71AF-48D5-8B07-60EFA152AE3F}" type="datetimeFigureOut">
              <a:rPr lang="en-US" smtClean="0"/>
              <a:pPr/>
              <a:t>6/21/2017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17E473-A68B-4A4D-8260-BB36D3265BD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6A09B6-71AF-48D5-8B07-60EFA152AE3F}" type="datetimeFigureOut">
              <a:rPr lang="en-US" smtClean="0"/>
              <a:pPr/>
              <a:t>6/21/2017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17E473-A68B-4A4D-8260-BB36D3265BD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F6A09B6-71AF-48D5-8B07-60EFA152AE3F}" type="datetimeFigureOut">
              <a:rPr lang="en-US" smtClean="0"/>
              <a:pPr/>
              <a:t>6/21/2017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17E473-A68B-4A4D-8260-BB36D3265BDE}"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2F6A09B6-71AF-48D5-8B07-60EFA152AE3F}" type="datetimeFigureOut">
              <a:rPr lang="en-US" smtClean="0"/>
              <a:pPr/>
              <a:t>6/21/2017</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9317E473-A68B-4A4D-8260-BB36D3265BD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2F6A09B6-71AF-48D5-8B07-60EFA152AE3F}" type="datetimeFigureOut">
              <a:rPr lang="en-US" smtClean="0"/>
              <a:pPr/>
              <a:t>6/21/2017</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9317E473-A68B-4A4D-8260-BB36D3265BD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3.png"/><Relationship Id="rId4" Type="http://schemas.openxmlformats.org/officeDocument/2006/relationships/oleObject" Target="../embeddings/oleObject3.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4343400"/>
            <a:ext cx="8458200" cy="765175"/>
          </a:xfrm>
        </p:spPr>
        <p:txBody>
          <a:bodyPr>
            <a:normAutofit/>
          </a:bodyPr>
          <a:lstStyle/>
          <a:p>
            <a:r>
              <a:rPr lang="en-US" sz="4000" dirty="0" smtClean="0"/>
              <a:t>Fund Balance</a:t>
            </a:r>
            <a:endParaRPr lang="en-US" sz="4000" dirty="0"/>
          </a:p>
        </p:txBody>
      </p:sp>
      <p:sp>
        <p:nvSpPr>
          <p:cNvPr id="3" name="Subtitle 2"/>
          <p:cNvSpPr>
            <a:spLocks noGrp="1"/>
          </p:cNvSpPr>
          <p:nvPr>
            <p:ph type="subTitle" idx="1"/>
          </p:nvPr>
        </p:nvSpPr>
        <p:spPr>
          <a:xfrm>
            <a:off x="457200" y="5562600"/>
            <a:ext cx="8458200" cy="457200"/>
          </a:xfrm>
        </p:spPr>
        <p:txBody>
          <a:bodyPr>
            <a:normAutofit/>
          </a:bodyPr>
          <a:lstStyle/>
          <a:p>
            <a:r>
              <a:rPr lang="en-US" dirty="0" smtClean="0"/>
              <a:t>Discussion and Analysis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smtClean="0"/>
              <a:t>Unassigned</a:t>
            </a:r>
            <a:endParaRPr lang="en-US" cap="none" dirty="0"/>
          </a:p>
        </p:txBody>
      </p:sp>
      <p:sp>
        <p:nvSpPr>
          <p:cNvPr id="3" name="Content Placeholder 2"/>
          <p:cNvSpPr>
            <a:spLocks noGrp="1"/>
          </p:cNvSpPr>
          <p:nvPr>
            <p:ph idx="1"/>
          </p:nvPr>
        </p:nvSpPr>
        <p:spPr/>
        <p:txBody>
          <a:bodyPr>
            <a:normAutofit lnSpcReduction="10000"/>
          </a:bodyPr>
          <a:lstStyle/>
          <a:p>
            <a:pPr>
              <a:buFont typeface="Wingdings" pitchFamily="2" charset="2"/>
              <a:buChar char="§"/>
            </a:pPr>
            <a:r>
              <a:rPr lang="en-US" dirty="0" smtClean="0"/>
              <a:t>The residual classification for the General Fund</a:t>
            </a:r>
          </a:p>
          <a:p>
            <a:pPr lvl="1">
              <a:buFont typeface="Wingdings" pitchFamily="2" charset="2"/>
              <a:buChar char="§"/>
            </a:pPr>
            <a:r>
              <a:rPr lang="en-US" dirty="0" smtClean="0"/>
              <a:t>Anything that has not been classified as:</a:t>
            </a:r>
          </a:p>
          <a:p>
            <a:pPr lvl="2">
              <a:buFont typeface="Wingdings" pitchFamily="2" charset="2"/>
              <a:buChar char="§"/>
            </a:pPr>
            <a:r>
              <a:rPr lang="en-US" dirty="0" smtClean="0"/>
              <a:t>Non-Spendable, Restricted, Committed or Assigned within the General Fund</a:t>
            </a:r>
          </a:p>
          <a:p>
            <a:pPr>
              <a:buFont typeface="Wingdings" pitchFamily="2" charset="2"/>
              <a:buChar char="§"/>
            </a:pPr>
            <a:r>
              <a:rPr lang="en-US" dirty="0" smtClean="0"/>
              <a:t>The General Fund should be the only fund that reports positive Unassigned Fund Balance</a:t>
            </a:r>
          </a:p>
          <a:p>
            <a:pPr lvl="1">
              <a:buFont typeface="Wingdings" pitchFamily="2" charset="2"/>
              <a:buChar char="§"/>
            </a:pPr>
            <a:r>
              <a:rPr lang="en-US" dirty="0" smtClean="0"/>
              <a:t>Deficit Fund Balance is always reported as Unassigned in the Governmental Funds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cap="none" dirty="0" smtClean="0"/>
              <a:t>Classifying Amounts as Fund Balance</a:t>
            </a:r>
            <a:endParaRPr lang="en-US" cap="none" dirty="0"/>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
            </a:pPr>
            <a:r>
              <a:rPr lang="en-US" dirty="0" smtClean="0"/>
              <a:t>Classification should represent the nature of the net resources in the Governmental Fund</a:t>
            </a:r>
          </a:p>
          <a:p>
            <a:pPr>
              <a:buFont typeface="Wingdings" pitchFamily="2" charset="2"/>
              <a:buChar char="§"/>
            </a:pPr>
            <a:endParaRPr lang="en-US" dirty="0" smtClean="0"/>
          </a:p>
          <a:p>
            <a:pPr>
              <a:buFont typeface="Wingdings" pitchFamily="2" charset="2"/>
              <a:buChar char="§"/>
            </a:pPr>
            <a:r>
              <a:rPr lang="en-US" dirty="0" smtClean="0"/>
              <a:t>A Government should have policies determining use of Restricted or Unrestricted funds:</a:t>
            </a:r>
          </a:p>
          <a:p>
            <a:pPr lvl="1">
              <a:buFont typeface="Wingdings" pitchFamily="2" charset="2"/>
              <a:buChar char="§"/>
            </a:pPr>
            <a:r>
              <a:rPr lang="en-US" dirty="0" smtClean="0"/>
              <a:t>Policy determines if committed or Assigned funds have been spent when expenditure is incurred</a:t>
            </a:r>
          </a:p>
          <a:p>
            <a:pPr lvl="1">
              <a:buFont typeface="Wingdings" pitchFamily="2" charset="2"/>
              <a:buChar char="§"/>
            </a:pPr>
            <a:r>
              <a:rPr lang="en-US" dirty="0" smtClean="0"/>
              <a:t>The Michigan School Business Officials  organization recommends a School maintain a Fund Balance of 15% of General Fund expenditures</a:t>
            </a:r>
          </a:p>
          <a:p>
            <a:pPr lvl="1">
              <a:buNone/>
            </a:pPr>
            <a:endParaRPr lang="en-US" dirty="0" smtClean="0"/>
          </a:p>
          <a:p>
            <a:pPr>
              <a:buFont typeface="Wingdings" pitchFamily="2" charset="2"/>
              <a:buChar char="§"/>
            </a:pPr>
            <a:r>
              <a:rPr lang="en-US" dirty="0" smtClean="0"/>
              <a:t>Disclosures in the Audited Financial Statements are required</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cap="none" dirty="0" smtClean="0"/>
              <a:t>Example of Fund Balance Classifications</a:t>
            </a:r>
            <a:endParaRPr lang="en-US" cap="none" dirty="0"/>
          </a:p>
        </p:txBody>
      </p:sp>
      <p:graphicFrame>
        <p:nvGraphicFramePr>
          <p:cNvPr id="4" name="Content Placeholder 3"/>
          <p:cNvGraphicFramePr>
            <a:graphicFrameLocks noGrp="1"/>
          </p:cNvGraphicFramePr>
          <p:nvPr>
            <p:ph idx="1"/>
          </p:nvPr>
        </p:nvGraphicFramePr>
        <p:xfrm>
          <a:off x="304800" y="1554163"/>
          <a:ext cx="7851457" cy="4694237"/>
        </p:xfrm>
        <a:graphic>
          <a:graphicData uri="http://schemas.openxmlformats.org/drawingml/2006/table">
            <a:tbl>
              <a:tblPr firstRow="1" bandRow="1">
                <a:tableStyleId>{2D5ABB26-0587-4C30-8999-92F81FD0307C}</a:tableStyleId>
              </a:tblPr>
              <a:tblGrid>
                <a:gridCol w="3135376"/>
                <a:gridCol w="1187069"/>
                <a:gridCol w="1030288"/>
                <a:gridCol w="1163637"/>
                <a:gridCol w="1335087"/>
              </a:tblGrid>
              <a:tr h="350837">
                <a:tc>
                  <a:txBody>
                    <a:bodyPr/>
                    <a:lstStyle/>
                    <a:p>
                      <a:pPr algn="l" fontAlgn="b"/>
                      <a:endParaRPr lang="en-US" sz="2000" b="0" i="0" u="none" strike="noStrike" dirty="0">
                        <a:solidFill>
                          <a:schemeClr val="tx2"/>
                        </a:solidFill>
                        <a:latin typeface="Calibri"/>
                      </a:endParaRPr>
                    </a:p>
                  </a:txBody>
                  <a:tcPr marL="0" marR="0" marT="0" marB="0" anchor="b"/>
                </a:tc>
                <a:tc>
                  <a:txBody>
                    <a:bodyPr/>
                    <a:lstStyle/>
                    <a:p>
                      <a:pPr algn="ctr" fontAlgn="b"/>
                      <a:endParaRPr lang="en-US" sz="2000" b="1" i="0" u="none" strike="noStrike" dirty="0">
                        <a:solidFill>
                          <a:schemeClr val="tx2"/>
                        </a:solidFill>
                        <a:latin typeface="Calibri"/>
                      </a:endParaRPr>
                    </a:p>
                  </a:txBody>
                  <a:tcPr marL="0" marR="0" marT="0" marB="0" anchor="b"/>
                </a:tc>
                <a:tc>
                  <a:txBody>
                    <a:bodyPr/>
                    <a:lstStyle/>
                    <a:p>
                      <a:pPr algn="ctr" fontAlgn="b"/>
                      <a:r>
                        <a:rPr lang="en-US" sz="2000" b="1" i="0" u="none" strike="noStrike" dirty="0">
                          <a:solidFill>
                            <a:schemeClr val="tx2"/>
                          </a:solidFill>
                          <a:latin typeface="Calibri"/>
                        </a:rPr>
                        <a:t>Food</a:t>
                      </a:r>
                    </a:p>
                  </a:txBody>
                  <a:tcPr marL="0" marR="0" marT="0" marB="0" anchor="b"/>
                </a:tc>
                <a:tc>
                  <a:txBody>
                    <a:bodyPr/>
                    <a:lstStyle/>
                    <a:p>
                      <a:pPr algn="ctr" fontAlgn="b"/>
                      <a:r>
                        <a:rPr lang="en-US" sz="2000" b="1" i="0" u="none" strike="noStrike" dirty="0">
                          <a:solidFill>
                            <a:schemeClr val="tx2"/>
                          </a:solidFill>
                          <a:latin typeface="Calibri"/>
                        </a:rPr>
                        <a:t>Capital</a:t>
                      </a:r>
                    </a:p>
                  </a:txBody>
                  <a:tcPr marL="0" marR="0" marT="0" marB="0" anchor="b"/>
                </a:tc>
                <a:tc>
                  <a:txBody>
                    <a:bodyPr/>
                    <a:lstStyle/>
                    <a:p>
                      <a:pPr algn="ctr" fontAlgn="b"/>
                      <a:endParaRPr lang="en-US" sz="2000" b="0" i="0" u="none" strike="noStrike" dirty="0">
                        <a:solidFill>
                          <a:schemeClr val="tx2"/>
                        </a:solidFill>
                        <a:latin typeface="Calibri"/>
                      </a:endParaRPr>
                    </a:p>
                  </a:txBody>
                  <a:tcPr marL="0" marR="0" marT="0" marB="0" anchor="b"/>
                </a:tc>
              </a:tr>
              <a:tr h="370840">
                <a:tc>
                  <a:txBody>
                    <a:bodyPr/>
                    <a:lstStyle/>
                    <a:p>
                      <a:pPr algn="l" fontAlgn="b"/>
                      <a:endParaRPr lang="en-US" sz="2000" b="0" i="0" u="none" strike="noStrike" dirty="0">
                        <a:solidFill>
                          <a:schemeClr val="tx2"/>
                        </a:solidFill>
                        <a:latin typeface="Calibri"/>
                      </a:endParaRPr>
                    </a:p>
                  </a:txBody>
                  <a:tcPr marL="0" marR="0" marT="0" marB="0" anchor="b"/>
                </a:tc>
                <a:tc>
                  <a:txBody>
                    <a:bodyPr/>
                    <a:lstStyle/>
                    <a:p>
                      <a:pPr algn="ctr" fontAlgn="b"/>
                      <a:r>
                        <a:rPr lang="en-US" sz="2000" b="1" i="0" u="none" strike="noStrike" dirty="0">
                          <a:solidFill>
                            <a:schemeClr val="tx2"/>
                          </a:solidFill>
                          <a:latin typeface="Calibri"/>
                        </a:rPr>
                        <a:t>General </a:t>
                      </a:r>
                    </a:p>
                  </a:txBody>
                  <a:tcPr marL="0" marR="0" marT="0" marB="0" anchor="b"/>
                </a:tc>
                <a:tc>
                  <a:txBody>
                    <a:bodyPr/>
                    <a:lstStyle/>
                    <a:p>
                      <a:pPr algn="ctr" fontAlgn="b"/>
                      <a:r>
                        <a:rPr lang="en-US" sz="2000" b="1" i="0" u="none" strike="noStrike" dirty="0">
                          <a:solidFill>
                            <a:schemeClr val="tx2"/>
                          </a:solidFill>
                          <a:latin typeface="Calibri"/>
                        </a:rPr>
                        <a:t>Service </a:t>
                      </a:r>
                    </a:p>
                  </a:txBody>
                  <a:tcPr marL="0" marR="0" marT="0" marB="0" anchor="b"/>
                </a:tc>
                <a:tc>
                  <a:txBody>
                    <a:bodyPr/>
                    <a:lstStyle/>
                    <a:p>
                      <a:pPr algn="ctr" fontAlgn="b"/>
                      <a:r>
                        <a:rPr lang="en-US" sz="2000" b="1" i="0" u="none" strike="noStrike" dirty="0">
                          <a:solidFill>
                            <a:schemeClr val="tx2"/>
                          </a:solidFill>
                          <a:latin typeface="Calibri"/>
                        </a:rPr>
                        <a:t>Projects</a:t>
                      </a:r>
                    </a:p>
                  </a:txBody>
                  <a:tcPr marL="0" marR="0" marT="0" marB="0" anchor="b"/>
                </a:tc>
                <a:tc>
                  <a:txBody>
                    <a:bodyPr/>
                    <a:lstStyle/>
                    <a:p>
                      <a:pPr algn="ctr" fontAlgn="b"/>
                      <a:endParaRPr lang="en-US" sz="2000" b="0" i="0" u="none" strike="noStrike" dirty="0">
                        <a:solidFill>
                          <a:schemeClr val="tx2"/>
                        </a:solidFill>
                        <a:latin typeface="Calibri"/>
                      </a:endParaRPr>
                    </a:p>
                  </a:txBody>
                  <a:tcPr marL="0" marR="0" marT="0" marB="0" anchor="b"/>
                </a:tc>
              </a:tr>
              <a:tr h="370840">
                <a:tc>
                  <a:txBody>
                    <a:bodyPr/>
                    <a:lstStyle/>
                    <a:p>
                      <a:pPr algn="l" fontAlgn="b"/>
                      <a:r>
                        <a:rPr lang="en-US" sz="2000" b="1" i="0" u="none" strike="noStrike">
                          <a:solidFill>
                            <a:schemeClr val="tx2"/>
                          </a:solidFill>
                          <a:latin typeface="Calibri"/>
                        </a:rPr>
                        <a:t>Fund Balances:</a:t>
                      </a:r>
                    </a:p>
                  </a:txBody>
                  <a:tcPr marL="0" marR="0" marT="0" marB="0" anchor="b"/>
                </a:tc>
                <a:tc>
                  <a:txBody>
                    <a:bodyPr/>
                    <a:lstStyle/>
                    <a:p>
                      <a:pPr algn="ctr" fontAlgn="b"/>
                      <a:r>
                        <a:rPr lang="en-US" sz="2000" b="1" i="0" u="none" strike="noStrike" dirty="0">
                          <a:solidFill>
                            <a:schemeClr val="tx2"/>
                          </a:solidFill>
                          <a:latin typeface="Calibri"/>
                        </a:rPr>
                        <a:t>Fund</a:t>
                      </a:r>
                    </a:p>
                  </a:txBody>
                  <a:tcPr marL="0" marR="0" marT="0" marB="0" anchor="b">
                    <a:lnB w="12700" cap="flat" cmpd="sng" algn="ctr">
                      <a:solidFill>
                        <a:schemeClr val="tx1"/>
                      </a:solidFill>
                      <a:prstDash val="solid"/>
                      <a:round/>
                      <a:headEnd type="none" w="med" len="med"/>
                      <a:tailEnd type="none" w="med" len="med"/>
                    </a:lnB>
                  </a:tcPr>
                </a:tc>
                <a:tc>
                  <a:txBody>
                    <a:bodyPr/>
                    <a:lstStyle/>
                    <a:p>
                      <a:pPr algn="ctr" fontAlgn="b"/>
                      <a:r>
                        <a:rPr lang="en-US" sz="2000" b="1" i="0" u="none" strike="noStrike" dirty="0">
                          <a:solidFill>
                            <a:schemeClr val="tx2"/>
                          </a:solidFill>
                          <a:latin typeface="Calibri"/>
                        </a:rPr>
                        <a:t>Fund</a:t>
                      </a:r>
                    </a:p>
                  </a:txBody>
                  <a:tcPr marL="0" marR="0" marT="0" marB="0" anchor="b">
                    <a:lnB w="12700" cap="flat" cmpd="sng" algn="ctr">
                      <a:solidFill>
                        <a:schemeClr val="tx1"/>
                      </a:solidFill>
                      <a:prstDash val="solid"/>
                      <a:round/>
                      <a:headEnd type="none" w="med" len="med"/>
                      <a:tailEnd type="none" w="med" len="med"/>
                    </a:lnB>
                  </a:tcPr>
                </a:tc>
                <a:tc>
                  <a:txBody>
                    <a:bodyPr/>
                    <a:lstStyle/>
                    <a:p>
                      <a:pPr algn="ctr" fontAlgn="b"/>
                      <a:r>
                        <a:rPr lang="en-US" sz="2000" b="1" i="0" u="none" strike="noStrike" dirty="0">
                          <a:solidFill>
                            <a:schemeClr val="tx2"/>
                          </a:solidFill>
                          <a:latin typeface="Calibri"/>
                        </a:rPr>
                        <a:t>Fund</a:t>
                      </a:r>
                    </a:p>
                  </a:txBody>
                  <a:tcPr marL="0" marR="0" marT="0" marB="0" anchor="b">
                    <a:lnB w="12700" cap="flat" cmpd="sng" algn="ctr">
                      <a:solidFill>
                        <a:schemeClr val="tx1"/>
                      </a:solidFill>
                      <a:prstDash val="solid"/>
                      <a:round/>
                      <a:headEnd type="none" w="med" len="med"/>
                      <a:tailEnd type="none" w="med" len="med"/>
                    </a:lnB>
                  </a:tcPr>
                </a:tc>
                <a:tc>
                  <a:txBody>
                    <a:bodyPr/>
                    <a:lstStyle/>
                    <a:p>
                      <a:pPr algn="ctr" fontAlgn="b"/>
                      <a:r>
                        <a:rPr lang="en-US" sz="2000" b="1" i="0" u="none" strike="noStrike" dirty="0">
                          <a:solidFill>
                            <a:schemeClr val="tx2"/>
                          </a:solidFill>
                          <a:latin typeface="Calibri"/>
                        </a:rPr>
                        <a:t>Total</a:t>
                      </a:r>
                    </a:p>
                  </a:txBody>
                  <a:tcPr marL="0" marR="0" marT="0" marB="0" anchor="b">
                    <a:lnB w="12700" cap="flat" cmpd="sng" algn="ctr">
                      <a:solidFill>
                        <a:schemeClr val="tx1"/>
                      </a:solidFill>
                      <a:prstDash val="solid"/>
                      <a:round/>
                      <a:headEnd type="none" w="med" len="med"/>
                      <a:tailEnd type="none" w="med" len="med"/>
                    </a:lnB>
                  </a:tcPr>
                </a:tc>
              </a:tr>
              <a:tr h="370840">
                <a:tc>
                  <a:txBody>
                    <a:bodyPr/>
                    <a:lstStyle/>
                    <a:p>
                      <a:pPr algn="l" fontAlgn="b"/>
                      <a:r>
                        <a:rPr lang="en-US" sz="2000" b="0" i="0" u="none" strike="noStrike" dirty="0">
                          <a:solidFill>
                            <a:schemeClr val="tx2"/>
                          </a:solidFill>
                          <a:latin typeface="Calibri"/>
                        </a:rPr>
                        <a:t>Non Spendable</a:t>
                      </a:r>
                    </a:p>
                  </a:txBody>
                  <a:tcPr marL="171450" marR="0" marT="0" marB="0" anchor="b"/>
                </a:tc>
                <a:tc>
                  <a:txBody>
                    <a:bodyPr/>
                    <a:lstStyle/>
                    <a:p>
                      <a:pPr algn="ctr" fontAlgn="b"/>
                      <a:r>
                        <a:rPr lang="en-US" sz="2000" b="0" i="0" u="none" strike="noStrike" dirty="0">
                          <a:solidFill>
                            <a:schemeClr val="tx2"/>
                          </a:solidFill>
                          <a:latin typeface="Calibri"/>
                        </a:rPr>
                        <a:t>         20,144 </a:t>
                      </a:r>
                    </a:p>
                  </a:txBody>
                  <a:tcPr marL="0" marR="0" marT="0" marB="0" anchor="b">
                    <a:lnT w="12700" cap="flat" cmpd="sng" algn="ctr">
                      <a:solidFill>
                        <a:schemeClr val="tx1"/>
                      </a:solidFill>
                      <a:prstDash val="solid"/>
                      <a:round/>
                      <a:headEnd type="none" w="med" len="med"/>
                      <a:tailEnd type="none" w="med" len="med"/>
                    </a:lnT>
                  </a:tcPr>
                </a:tc>
                <a:tc>
                  <a:txBody>
                    <a:bodyPr/>
                    <a:lstStyle/>
                    <a:p>
                      <a:pPr algn="ctr" fontAlgn="b"/>
                      <a:r>
                        <a:rPr lang="en-US" sz="2000" b="0" i="0" u="none" strike="noStrike" dirty="0">
                          <a:solidFill>
                            <a:schemeClr val="tx2"/>
                          </a:solidFill>
                          <a:latin typeface="Calibri"/>
                        </a:rPr>
                        <a:t>               -   </a:t>
                      </a:r>
                    </a:p>
                  </a:txBody>
                  <a:tcPr marL="0" marR="0" marT="0" marB="0" anchor="b">
                    <a:lnT w="12700" cap="flat" cmpd="sng" algn="ctr">
                      <a:solidFill>
                        <a:schemeClr val="tx1"/>
                      </a:solidFill>
                      <a:prstDash val="solid"/>
                      <a:round/>
                      <a:headEnd type="none" w="med" len="med"/>
                      <a:tailEnd type="none" w="med" len="med"/>
                    </a:lnT>
                  </a:tcPr>
                </a:tc>
                <a:tc>
                  <a:txBody>
                    <a:bodyPr/>
                    <a:lstStyle/>
                    <a:p>
                      <a:pPr algn="ctr" fontAlgn="b"/>
                      <a:r>
                        <a:rPr lang="en-US" sz="2000" b="0" i="0" u="none" strike="noStrike" dirty="0">
                          <a:solidFill>
                            <a:schemeClr val="tx2"/>
                          </a:solidFill>
                          <a:latin typeface="Calibri"/>
                        </a:rPr>
                        <a:t>               -   </a:t>
                      </a:r>
                    </a:p>
                  </a:txBody>
                  <a:tcPr marL="0" marR="0" marT="0" marB="0" anchor="b">
                    <a:lnT w="12700" cap="flat" cmpd="sng" algn="ctr">
                      <a:solidFill>
                        <a:schemeClr val="tx1"/>
                      </a:solidFill>
                      <a:prstDash val="solid"/>
                      <a:round/>
                      <a:headEnd type="none" w="med" len="med"/>
                      <a:tailEnd type="none" w="med" len="med"/>
                    </a:lnT>
                  </a:tcPr>
                </a:tc>
                <a:tc>
                  <a:txBody>
                    <a:bodyPr/>
                    <a:lstStyle/>
                    <a:p>
                      <a:pPr algn="ctr" fontAlgn="b"/>
                      <a:r>
                        <a:rPr lang="en-US" sz="2000" b="0" i="0" u="none" strike="noStrike" dirty="0">
                          <a:solidFill>
                            <a:schemeClr val="tx2"/>
                          </a:solidFill>
                          <a:latin typeface="Calibri"/>
                        </a:rPr>
                        <a:t>         20,144 </a:t>
                      </a:r>
                    </a:p>
                  </a:txBody>
                  <a:tcPr marL="0" marR="0" marT="0" marB="0" anchor="b">
                    <a:lnT w="12700" cap="flat" cmpd="sng" algn="ctr">
                      <a:solidFill>
                        <a:schemeClr val="tx1"/>
                      </a:solidFill>
                      <a:prstDash val="solid"/>
                      <a:round/>
                      <a:headEnd type="none" w="med" len="med"/>
                      <a:tailEnd type="none" w="med" len="med"/>
                    </a:lnT>
                  </a:tcPr>
                </a:tc>
              </a:tr>
              <a:tr h="553720">
                <a:tc>
                  <a:txBody>
                    <a:bodyPr/>
                    <a:lstStyle/>
                    <a:p>
                      <a:pPr algn="l" fontAlgn="b"/>
                      <a:r>
                        <a:rPr lang="en-US" sz="2000" b="0" i="0" u="none" strike="noStrike" dirty="0">
                          <a:solidFill>
                            <a:schemeClr val="tx2"/>
                          </a:solidFill>
                          <a:latin typeface="Calibri"/>
                        </a:rPr>
                        <a:t>Restricted - Capital Project</a:t>
                      </a:r>
                    </a:p>
                  </a:txBody>
                  <a:tcPr marL="171450" marR="0" marT="0" marB="0" anchor="b"/>
                </a:tc>
                <a:tc>
                  <a:txBody>
                    <a:bodyPr/>
                    <a:lstStyle/>
                    <a:p>
                      <a:pPr algn="ctr" fontAlgn="b"/>
                      <a:r>
                        <a:rPr lang="en-US" sz="2000" b="0" i="0" u="none" strike="noStrike" dirty="0">
                          <a:solidFill>
                            <a:schemeClr val="tx2"/>
                          </a:solidFill>
                          <a:latin typeface="Calibri"/>
                        </a:rPr>
                        <a:t>                  -   </a:t>
                      </a:r>
                    </a:p>
                  </a:txBody>
                  <a:tcPr marL="0" marR="0" marT="0" marB="0" anchor="b"/>
                </a:tc>
                <a:tc>
                  <a:txBody>
                    <a:bodyPr/>
                    <a:lstStyle/>
                    <a:p>
                      <a:pPr algn="ctr" fontAlgn="b"/>
                      <a:r>
                        <a:rPr lang="en-US" sz="2000" b="0" i="0" u="none" strike="noStrike" dirty="0">
                          <a:solidFill>
                            <a:schemeClr val="tx2"/>
                          </a:solidFill>
                          <a:latin typeface="Calibri"/>
                        </a:rPr>
                        <a:t>               -   </a:t>
                      </a:r>
                    </a:p>
                  </a:txBody>
                  <a:tcPr marL="0" marR="0" marT="0" marB="0" anchor="b"/>
                </a:tc>
                <a:tc>
                  <a:txBody>
                    <a:bodyPr/>
                    <a:lstStyle/>
                    <a:p>
                      <a:pPr algn="ctr" fontAlgn="b"/>
                      <a:r>
                        <a:rPr lang="en-US" sz="2000" b="0" i="0" u="none" strike="noStrike" dirty="0">
                          <a:solidFill>
                            <a:schemeClr val="tx2"/>
                          </a:solidFill>
                          <a:latin typeface="Calibri"/>
                        </a:rPr>
                        <a:t>   100,000 </a:t>
                      </a:r>
                    </a:p>
                  </a:txBody>
                  <a:tcPr marL="0" marR="0" marT="0" marB="0" anchor="b"/>
                </a:tc>
                <a:tc>
                  <a:txBody>
                    <a:bodyPr/>
                    <a:lstStyle/>
                    <a:p>
                      <a:pPr algn="ctr" fontAlgn="b"/>
                      <a:r>
                        <a:rPr lang="en-US" sz="2000" b="0" i="0" u="none" strike="noStrike" dirty="0">
                          <a:solidFill>
                            <a:schemeClr val="tx2"/>
                          </a:solidFill>
                          <a:latin typeface="Calibri"/>
                        </a:rPr>
                        <a:t>      100,000 </a:t>
                      </a:r>
                    </a:p>
                  </a:txBody>
                  <a:tcPr marL="0" marR="0" marT="0" marB="0" anchor="b"/>
                </a:tc>
              </a:tr>
              <a:tr h="487680">
                <a:tc>
                  <a:txBody>
                    <a:bodyPr/>
                    <a:lstStyle/>
                    <a:p>
                      <a:pPr algn="l" fontAlgn="b"/>
                      <a:r>
                        <a:rPr lang="en-US" sz="2000" b="0" i="0" u="none" strike="noStrike" dirty="0">
                          <a:solidFill>
                            <a:schemeClr val="tx2"/>
                          </a:solidFill>
                          <a:latin typeface="Calibri"/>
                        </a:rPr>
                        <a:t>Committed</a:t>
                      </a:r>
                    </a:p>
                  </a:txBody>
                  <a:tcPr marL="171450" marR="0" marT="0" marB="0" anchor="b"/>
                </a:tc>
                <a:tc>
                  <a:txBody>
                    <a:bodyPr/>
                    <a:lstStyle/>
                    <a:p>
                      <a:pPr algn="ctr" fontAlgn="b"/>
                      <a:r>
                        <a:rPr lang="en-US" sz="2000" b="0" i="0" u="none" strike="noStrike" dirty="0">
                          <a:solidFill>
                            <a:schemeClr val="tx2"/>
                          </a:solidFill>
                          <a:latin typeface="Calibri"/>
                        </a:rPr>
                        <a:t>                  -   </a:t>
                      </a:r>
                    </a:p>
                  </a:txBody>
                  <a:tcPr marL="0" marR="0" marT="0" marB="0" anchor="b"/>
                </a:tc>
                <a:tc>
                  <a:txBody>
                    <a:bodyPr/>
                    <a:lstStyle/>
                    <a:p>
                      <a:pPr algn="ctr" fontAlgn="b"/>
                      <a:r>
                        <a:rPr lang="en-US" sz="2000" b="0" i="0" u="none" strike="noStrike" dirty="0">
                          <a:solidFill>
                            <a:schemeClr val="tx2"/>
                          </a:solidFill>
                          <a:latin typeface="Calibri"/>
                        </a:rPr>
                        <a:t>        5,028 </a:t>
                      </a:r>
                    </a:p>
                  </a:txBody>
                  <a:tcPr marL="0" marR="0" marT="0" marB="0" anchor="b"/>
                </a:tc>
                <a:tc>
                  <a:txBody>
                    <a:bodyPr/>
                    <a:lstStyle/>
                    <a:p>
                      <a:pPr algn="ctr" fontAlgn="b"/>
                      <a:r>
                        <a:rPr lang="en-US" sz="2000" b="0" i="0" u="none" strike="noStrike" dirty="0">
                          <a:solidFill>
                            <a:schemeClr val="tx2"/>
                          </a:solidFill>
                          <a:latin typeface="Calibri"/>
                        </a:rPr>
                        <a:t>               -   </a:t>
                      </a:r>
                    </a:p>
                  </a:txBody>
                  <a:tcPr marL="0" marR="0" marT="0" marB="0" anchor="b"/>
                </a:tc>
                <a:tc>
                  <a:txBody>
                    <a:bodyPr/>
                    <a:lstStyle/>
                    <a:p>
                      <a:pPr algn="ctr" fontAlgn="b"/>
                      <a:r>
                        <a:rPr lang="en-US" sz="2000" b="0" i="0" u="none" strike="noStrike" dirty="0">
                          <a:solidFill>
                            <a:schemeClr val="tx2"/>
                          </a:solidFill>
                          <a:latin typeface="Calibri"/>
                        </a:rPr>
                        <a:t>           5,028 </a:t>
                      </a:r>
                    </a:p>
                  </a:txBody>
                  <a:tcPr marL="0" marR="0" marT="0" marB="0" anchor="b"/>
                </a:tc>
              </a:tr>
              <a:tr h="370840">
                <a:tc>
                  <a:txBody>
                    <a:bodyPr/>
                    <a:lstStyle/>
                    <a:p>
                      <a:pPr algn="l" fontAlgn="b"/>
                      <a:r>
                        <a:rPr lang="en-US" sz="2000" b="0" i="0" u="none" strike="noStrike" dirty="0">
                          <a:solidFill>
                            <a:schemeClr val="tx2"/>
                          </a:solidFill>
                          <a:latin typeface="Calibri"/>
                        </a:rPr>
                        <a:t>Assigned</a:t>
                      </a:r>
                    </a:p>
                  </a:txBody>
                  <a:tcPr marL="171450" marR="0" marT="0" marB="0" anchor="b"/>
                </a:tc>
                <a:tc>
                  <a:txBody>
                    <a:bodyPr/>
                    <a:lstStyle/>
                    <a:p>
                      <a:pPr algn="ctr" fontAlgn="b"/>
                      <a:r>
                        <a:rPr lang="en-US" sz="2000" b="0" i="0" u="none" strike="noStrike" dirty="0">
                          <a:solidFill>
                            <a:schemeClr val="tx2"/>
                          </a:solidFill>
                          <a:latin typeface="Calibri"/>
                        </a:rPr>
                        <a:t>         16,872 </a:t>
                      </a:r>
                    </a:p>
                  </a:txBody>
                  <a:tcPr marL="0" marR="0" marT="0" marB="0" anchor="b"/>
                </a:tc>
                <a:tc>
                  <a:txBody>
                    <a:bodyPr/>
                    <a:lstStyle/>
                    <a:p>
                      <a:pPr algn="ctr" fontAlgn="b"/>
                      <a:r>
                        <a:rPr lang="en-US" sz="2000" b="0" i="0" u="none" strike="noStrike" dirty="0">
                          <a:solidFill>
                            <a:schemeClr val="tx2"/>
                          </a:solidFill>
                          <a:latin typeface="Calibri"/>
                        </a:rPr>
                        <a:t>               -   </a:t>
                      </a:r>
                    </a:p>
                  </a:txBody>
                  <a:tcPr marL="0" marR="0" marT="0" marB="0" anchor="b"/>
                </a:tc>
                <a:tc>
                  <a:txBody>
                    <a:bodyPr/>
                    <a:lstStyle/>
                    <a:p>
                      <a:pPr algn="ctr" fontAlgn="b"/>
                      <a:r>
                        <a:rPr lang="en-US" sz="2000" b="0" i="0" u="none" strike="noStrike" dirty="0">
                          <a:solidFill>
                            <a:schemeClr val="tx2"/>
                          </a:solidFill>
                          <a:latin typeface="Calibri"/>
                        </a:rPr>
                        <a:t>               -   </a:t>
                      </a:r>
                    </a:p>
                  </a:txBody>
                  <a:tcPr marL="0" marR="0" marT="0" marB="0" anchor="b"/>
                </a:tc>
                <a:tc>
                  <a:txBody>
                    <a:bodyPr/>
                    <a:lstStyle/>
                    <a:p>
                      <a:pPr algn="ctr" fontAlgn="b"/>
                      <a:r>
                        <a:rPr lang="en-US" sz="2000" b="0" i="0" u="none" strike="noStrike" dirty="0">
                          <a:solidFill>
                            <a:schemeClr val="tx2"/>
                          </a:solidFill>
                          <a:latin typeface="Calibri"/>
                        </a:rPr>
                        <a:t>         16,872 </a:t>
                      </a:r>
                    </a:p>
                  </a:txBody>
                  <a:tcPr marL="0" marR="0" marT="0" marB="0" anchor="b"/>
                </a:tc>
              </a:tr>
              <a:tr h="370840">
                <a:tc>
                  <a:txBody>
                    <a:bodyPr/>
                    <a:lstStyle/>
                    <a:p>
                      <a:pPr algn="l" fontAlgn="b"/>
                      <a:r>
                        <a:rPr lang="en-US" sz="2000" b="0" i="0" u="none" strike="noStrike" dirty="0">
                          <a:solidFill>
                            <a:schemeClr val="tx2"/>
                          </a:solidFill>
                          <a:latin typeface="Calibri"/>
                        </a:rPr>
                        <a:t>Unassigned</a:t>
                      </a:r>
                    </a:p>
                  </a:txBody>
                  <a:tcPr marL="171450" marR="0" marT="0" marB="0" anchor="b"/>
                </a:tc>
                <a:tc>
                  <a:txBody>
                    <a:bodyPr/>
                    <a:lstStyle/>
                    <a:p>
                      <a:pPr algn="ctr" fontAlgn="b"/>
                      <a:r>
                        <a:rPr lang="en-US" sz="2000" b="0" i="0" u="none" strike="noStrike" dirty="0">
                          <a:solidFill>
                            <a:schemeClr val="tx2"/>
                          </a:solidFill>
                          <a:latin typeface="Calibri"/>
                        </a:rPr>
                        <a:t>   1,046,570 </a:t>
                      </a:r>
                    </a:p>
                  </a:txBody>
                  <a:tcPr marL="0" marR="0" marT="0" marB="0" anchor="b">
                    <a:lnB w="12700" cap="flat" cmpd="sng" algn="ctr">
                      <a:solidFill>
                        <a:schemeClr val="tx1"/>
                      </a:solidFill>
                      <a:prstDash val="solid"/>
                      <a:round/>
                      <a:headEnd type="none" w="med" len="med"/>
                      <a:tailEnd type="none" w="med" len="med"/>
                    </a:lnB>
                  </a:tcPr>
                </a:tc>
                <a:tc>
                  <a:txBody>
                    <a:bodyPr/>
                    <a:lstStyle/>
                    <a:p>
                      <a:pPr algn="ctr" fontAlgn="b"/>
                      <a:r>
                        <a:rPr lang="en-US" sz="2000" b="0" i="0" u="none" strike="noStrike" dirty="0">
                          <a:solidFill>
                            <a:schemeClr val="tx2"/>
                          </a:solidFill>
                          <a:latin typeface="Calibri"/>
                        </a:rPr>
                        <a:t>               -   </a:t>
                      </a:r>
                    </a:p>
                  </a:txBody>
                  <a:tcPr marL="0" marR="0" marT="0" marB="0" anchor="b">
                    <a:lnB w="12700" cap="flat" cmpd="sng" algn="ctr">
                      <a:solidFill>
                        <a:schemeClr val="tx1"/>
                      </a:solidFill>
                      <a:prstDash val="solid"/>
                      <a:round/>
                      <a:headEnd type="none" w="med" len="med"/>
                      <a:tailEnd type="none" w="med" len="med"/>
                    </a:lnB>
                  </a:tcPr>
                </a:tc>
                <a:tc>
                  <a:txBody>
                    <a:bodyPr/>
                    <a:lstStyle/>
                    <a:p>
                      <a:pPr algn="ctr" fontAlgn="b"/>
                      <a:r>
                        <a:rPr lang="en-US" sz="2000" b="0" i="0" u="none" strike="noStrike" dirty="0">
                          <a:solidFill>
                            <a:schemeClr val="tx2"/>
                          </a:solidFill>
                          <a:latin typeface="Calibri"/>
                        </a:rPr>
                        <a:t>               -   </a:t>
                      </a:r>
                    </a:p>
                  </a:txBody>
                  <a:tcPr marL="0" marR="0" marT="0" marB="0" anchor="b">
                    <a:lnB w="12700" cap="flat" cmpd="sng" algn="ctr">
                      <a:solidFill>
                        <a:schemeClr val="tx1"/>
                      </a:solidFill>
                      <a:prstDash val="solid"/>
                      <a:round/>
                      <a:headEnd type="none" w="med" len="med"/>
                      <a:tailEnd type="none" w="med" len="med"/>
                    </a:lnB>
                  </a:tcPr>
                </a:tc>
                <a:tc>
                  <a:txBody>
                    <a:bodyPr/>
                    <a:lstStyle/>
                    <a:p>
                      <a:pPr algn="ctr" fontAlgn="b"/>
                      <a:r>
                        <a:rPr lang="en-US" sz="2000" b="0" i="0" u="none" strike="noStrike" dirty="0">
                          <a:solidFill>
                            <a:schemeClr val="tx2"/>
                          </a:solidFill>
                          <a:latin typeface="Calibri"/>
                        </a:rPr>
                        <a:t>   1,046,570 </a:t>
                      </a:r>
                    </a:p>
                  </a:txBody>
                  <a:tcPr marL="0" marR="0" marT="0" marB="0" anchor="b">
                    <a:lnB w="12700" cap="flat" cmpd="sng" algn="ctr">
                      <a:solidFill>
                        <a:schemeClr val="tx1"/>
                      </a:solidFill>
                      <a:prstDash val="solid"/>
                      <a:round/>
                      <a:headEnd type="none" w="med" len="med"/>
                      <a:tailEnd type="none" w="med" len="med"/>
                    </a:lnB>
                  </a:tcPr>
                </a:tc>
              </a:tr>
              <a:tr h="370840">
                <a:tc>
                  <a:txBody>
                    <a:bodyPr/>
                    <a:lstStyle/>
                    <a:p>
                      <a:pPr algn="ctr" fontAlgn="b"/>
                      <a:r>
                        <a:rPr lang="en-US" sz="2000" b="1" i="0" u="none" strike="noStrike">
                          <a:solidFill>
                            <a:schemeClr val="tx2"/>
                          </a:solidFill>
                          <a:latin typeface="Calibri"/>
                        </a:rPr>
                        <a:t>Total Fund Balances:</a:t>
                      </a:r>
                    </a:p>
                  </a:txBody>
                  <a:tcPr marL="0" marR="0" marT="0" marB="0" anchor="b"/>
                </a:tc>
                <a:tc>
                  <a:txBody>
                    <a:bodyPr/>
                    <a:lstStyle/>
                    <a:p>
                      <a:pPr algn="ctr" fontAlgn="b"/>
                      <a:r>
                        <a:rPr lang="en-US" sz="2000" b="0" i="0" u="none" strike="noStrike" dirty="0">
                          <a:solidFill>
                            <a:schemeClr val="tx2"/>
                          </a:solidFill>
                          <a:latin typeface="Calibri"/>
                        </a:rPr>
                        <a:t>   1,083,586 </a:t>
                      </a:r>
                    </a:p>
                  </a:txBody>
                  <a:tcPr marL="0" marR="0" marT="0" marB="0" anchor="b">
                    <a:lnT w="12700" cap="flat" cmpd="sng" algn="ctr">
                      <a:solidFill>
                        <a:schemeClr val="tx1"/>
                      </a:solidFill>
                      <a:prstDash val="solid"/>
                      <a:round/>
                      <a:headEnd type="none" w="med" len="med"/>
                      <a:tailEnd type="none" w="med" len="med"/>
                    </a:lnT>
                  </a:tcPr>
                </a:tc>
                <a:tc>
                  <a:txBody>
                    <a:bodyPr/>
                    <a:lstStyle/>
                    <a:p>
                      <a:pPr algn="ctr" fontAlgn="b"/>
                      <a:r>
                        <a:rPr lang="en-US" sz="2000" b="0" i="0" u="none" strike="noStrike" dirty="0">
                          <a:solidFill>
                            <a:schemeClr val="tx2"/>
                          </a:solidFill>
                          <a:latin typeface="Calibri"/>
                        </a:rPr>
                        <a:t>        5,028 </a:t>
                      </a:r>
                    </a:p>
                  </a:txBody>
                  <a:tcPr marL="0" marR="0" marT="0" marB="0" anchor="b">
                    <a:lnT w="12700" cap="flat" cmpd="sng" algn="ctr">
                      <a:solidFill>
                        <a:schemeClr val="tx1"/>
                      </a:solidFill>
                      <a:prstDash val="solid"/>
                      <a:round/>
                      <a:headEnd type="none" w="med" len="med"/>
                      <a:tailEnd type="none" w="med" len="med"/>
                    </a:lnT>
                  </a:tcPr>
                </a:tc>
                <a:tc>
                  <a:txBody>
                    <a:bodyPr/>
                    <a:lstStyle/>
                    <a:p>
                      <a:pPr algn="ctr" fontAlgn="b"/>
                      <a:r>
                        <a:rPr lang="en-US" sz="2000" b="0" i="0" u="none" strike="noStrike" dirty="0">
                          <a:solidFill>
                            <a:schemeClr val="tx2"/>
                          </a:solidFill>
                          <a:latin typeface="Calibri"/>
                        </a:rPr>
                        <a:t>   100,000 </a:t>
                      </a:r>
                    </a:p>
                  </a:txBody>
                  <a:tcPr marL="0" marR="0" marT="0" marB="0" anchor="b">
                    <a:lnT w="12700" cap="flat" cmpd="sng" algn="ctr">
                      <a:solidFill>
                        <a:schemeClr val="tx1"/>
                      </a:solidFill>
                      <a:prstDash val="solid"/>
                      <a:round/>
                      <a:headEnd type="none" w="med" len="med"/>
                      <a:tailEnd type="none" w="med" len="med"/>
                    </a:lnT>
                  </a:tcPr>
                </a:tc>
                <a:tc>
                  <a:txBody>
                    <a:bodyPr/>
                    <a:lstStyle/>
                    <a:p>
                      <a:pPr algn="ctr" fontAlgn="b"/>
                      <a:r>
                        <a:rPr lang="en-US" sz="2000" b="0" i="0" u="none" strike="noStrike" dirty="0">
                          <a:solidFill>
                            <a:schemeClr val="tx2"/>
                          </a:solidFill>
                          <a:latin typeface="Calibri"/>
                        </a:rPr>
                        <a:t>   1,188,614 </a:t>
                      </a:r>
                    </a:p>
                  </a:txBody>
                  <a:tcPr marL="0" marR="0" marT="0" marB="0" anchor="b">
                    <a:lnT w="12700" cap="flat" cmpd="sng" algn="ctr">
                      <a:solidFill>
                        <a:schemeClr val="tx1"/>
                      </a:solidFill>
                      <a:prstDash val="solid"/>
                      <a:round/>
                      <a:headEnd type="none" w="med" len="med"/>
                      <a:tailEnd type="none" w="med" len="med"/>
                    </a:lnT>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
            </a:r>
            <a:r>
              <a:rPr lang="en-US" cap="none" dirty="0" smtClean="0"/>
              <a:t>esources</a:t>
            </a:r>
            <a:endParaRPr lang="en-US" dirty="0"/>
          </a:p>
        </p:txBody>
      </p:sp>
      <p:sp>
        <p:nvSpPr>
          <p:cNvPr id="3" name="Content Placeholder 2"/>
          <p:cNvSpPr>
            <a:spLocks noGrp="1"/>
          </p:cNvSpPr>
          <p:nvPr>
            <p:ph idx="1"/>
          </p:nvPr>
        </p:nvSpPr>
        <p:spPr/>
        <p:txBody>
          <a:bodyPr/>
          <a:lstStyle/>
          <a:p>
            <a:pPr>
              <a:buFont typeface="Wingdings" pitchFamily="2" charset="2"/>
              <a:buChar char="§"/>
            </a:pPr>
            <a:r>
              <a:rPr lang="en-US" dirty="0" smtClean="0"/>
              <a:t>www.GASB.org</a:t>
            </a:r>
          </a:p>
          <a:p>
            <a:pPr>
              <a:buFont typeface="Wingdings" pitchFamily="2" charset="2"/>
              <a:buChar char="§"/>
            </a:pPr>
            <a:r>
              <a:rPr lang="en-US" dirty="0" smtClean="0"/>
              <a:t>Michigan Public School Accounting Manual</a:t>
            </a:r>
          </a:p>
          <a:p>
            <a:pPr lvl="1">
              <a:buFont typeface="Wingdings" pitchFamily="2" charset="2"/>
              <a:buChar char="§"/>
            </a:pPr>
            <a:r>
              <a:rPr lang="en-US" dirty="0" smtClean="0"/>
              <a:t>Can be found electronically on the State of Michigan’s Department of Education website</a:t>
            </a:r>
          </a:p>
          <a:p>
            <a:pPr>
              <a:buFont typeface="Wingdings" pitchFamily="2" charset="2"/>
              <a:buChar char="§"/>
            </a:pPr>
            <a:r>
              <a:rPr lang="en-US" dirty="0" smtClean="0"/>
              <a:t>External Auditors</a:t>
            </a:r>
          </a:p>
          <a:p>
            <a:pPr>
              <a:buFont typeface="Wingdings" pitchFamily="2" charset="2"/>
              <a:buChar char="§"/>
            </a:pPr>
            <a:r>
              <a:rPr lang="en-US" dirty="0" smtClean="0"/>
              <a:t>Rebecca Clawson, CPA – Charter School Finance Specialist at LSSU</a:t>
            </a:r>
          </a:p>
          <a:p>
            <a:pPr lvl="1">
              <a:buFont typeface="Wingdings" pitchFamily="2" charset="2"/>
              <a:buChar char="§"/>
            </a:pPr>
            <a:r>
              <a:rPr lang="en-US" dirty="0" smtClean="0"/>
              <a:t>(906) 635-2279 or rclawson@lssu.edu</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smtClean="0"/>
              <a:t>Introduction</a:t>
            </a:r>
            <a:endParaRPr lang="en-US" cap="none" dirty="0"/>
          </a:p>
        </p:txBody>
      </p:sp>
      <p:sp>
        <p:nvSpPr>
          <p:cNvPr id="3" name="Content Placeholder 2"/>
          <p:cNvSpPr>
            <a:spLocks noGrp="1"/>
          </p:cNvSpPr>
          <p:nvPr>
            <p:ph idx="1"/>
          </p:nvPr>
        </p:nvSpPr>
        <p:spPr/>
        <p:txBody>
          <a:bodyPr>
            <a:normAutofit fontScale="70000" lnSpcReduction="20000"/>
          </a:bodyPr>
          <a:lstStyle/>
          <a:p>
            <a:pPr>
              <a:buNone/>
            </a:pPr>
            <a:r>
              <a:rPr lang="en-US" sz="3600" dirty="0" smtClean="0"/>
              <a:t>Fund Balance Presentation in the Governmental Funds:</a:t>
            </a:r>
          </a:p>
          <a:p>
            <a:pPr>
              <a:buFont typeface="Wingdings" pitchFamily="2" charset="2"/>
              <a:buChar char="§"/>
            </a:pPr>
            <a:r>
              <a:rPr lang="en-US" dirty="0" smtClean="0"/>
              <a:t>On the Income Statement - Fund Balance is comprised of the Excess (Deficiency) of Revenues Over Expenditures for the Fiscal Year combined with the Beginning Balance of Fund Balance</a:t>
            </a:r>
          </a:p>
          <a:p>
            <a:pPr>
              <a:buFont typeface="Wingdings" pitchFamily="2" charset="2"/>
              <a:buChar char="§"/>
            </a:pPr>
            <a:r>
              <a:rPr lang="en-US" dirty="0" smtClean="0"/>
              <a:t>On the Balance Sheet – Fund Balance is presented below the Liabilities section</a:t>
            </a:r>
          </a:p>
          <a:p>
            <a:pPr>
              <a:buFont typeface="Wingdings" pitchFamily="2" charset="2"/>
              <a:buChar char="§"/>
            </a:pPr>
            <a:r>
              <a:rPr lang="en-US" dirty="0" smtClean="0"/>
              <a:t>Required to be presented for each Governmental Fund used </a:t>
            </a:r>
          </a:p>
          <a:p>
            <a:endParaRPr lang="en-US" dirty="0" smtClean="0"/>
          </a:p>
          <a:p>
            <a:pPr>
              <a:buNone/>
            </a:pPr>
            <a:r>
              <a:rPr lang="en-US" sz="3600" dirty="0" smtClean="0"/>
              <a:t>Modified by GASB Pronouncement #54:</a:t>
            </a:r>
          </a:p>
          <a:p>
            <a:pPr>
              <a:buFont typeface="Wingdings" pitchFamily="2" charset="2"/>
              <a:buChar char="§"/>
            </a:pPr>
            <a:r>
              <a:rPr lang="en-US" dirty="0" smtClean="0"/>
              <a:t>Implemented for periods ending after June 15, 2011</a:t>
            </a:r>
          </a:p>
          <a:p>
            <a:pPr>
              <a:buFont typeface="Wingdings" pitchFamily="2" charset="2"/>
              <a:buChar char="§"/>
            </a:pPr>
            <a:r>
              <a:rPr lang="en-US" dirty="0" smtClean="0"/>
              <a:t>Changes classification of Fund Balance categories</a:t>
            </a:r>
          </a:p>
          <a:p>
            <a:pPr>
              <a:buFont typeface="Wingdings" pitchFamily="2" charset="2"/>
              <a:buChar char="§"/>
            </a:pPr>
            <a:r>
              <a:rPr lang="en-US" dirty="0" smtClean="0"/>
              <a:t>Presented based on most restricted to least restricted</a:t>
            </a:r>
          </a:p>
          <a:p>
            <a:pPr>
              <a:buFont typeface="Wingdings" pitchFamily="2" charset="2"/>
              <a:buChar char="§"/>
            </a:pPr>
            <a:r>
              <a:rPr lang="en-US" dirty="0" smtClean="0"/>
              <a:t>5 categories of Fund Balance</a:t>
            </a:r>
          </a:p>
          <a:p>
            <a:pPr marL="514350" indent="-514350">
              <a:buFont typeface="Wingdings" pitchFamily="2" charset="2"/>
              <a:buChar char="§"/>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cap="none" dirty="0" smtClean="0"/>
              <a:t>Income Statement – Fund Balance</a:t>
            </a:r>
            <a:endParaRPr lang="en-US" cap="none" dirty="0"/>
          </a:p>
        </p:txBody>
      </p:sp>
      <p:graphicFrame>
        <p:nvGraphicFramePr>
          <p:cNvPr id="5" name="Content Placeholder 4"/>
          <p:cNvGraphicFramePr>
            <a:graphicFrameLocks noGrp="1"/>
          </p:cNvGraphicFramePr>
          <p:nvPr>
            <p:ph sz="half" idx="1"/>
          </p:nvPr>
        </p:nvGraphicFramePr>
        <p:xfrm>
          <a:off x="2476500" y="4084638"/>
          <a:ext cx="0" cy="0"/>
        </p:xfrm>
        <a:graphic>
          <a:graphicData uri="http://schemas.openxmlformats.org/presentationml/2006/ole">
            <mc:AlternateContent xmlns:mc="http://schemas.openxmlformats.org/markup-compatibility/2006">
              <mc:Choice xmlns:v="urn:schemas-microsoft-com:vml" Requires="v">
                <p:oleObj spid="_x0000_s1033" name="Acrobat Document" r:id="rId4" imgW="0" imgH="0" progId="AcroExch.Document.7">
                  <p:embed/>
                </p:oleObj>
              </mc:Choice>
              <mc:Fallback>
                <p:oleObj name="Acrobat Document" r:id="rId4" imgW="0" imgH="0" progId="AcroExch.Document.7">
                  <p:embed/>
                  <p:pic>
                    <p:nvPicPr>
                      <p:cNvPr id="0" name="Content Placeholder 4"/>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2476500" y="4084638"/>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Box 7"/>
          <p:cNvSpPr txBox="1"/>
          <p:nvPr/>
        </p:nvSpPr>
        <p:spPr>
          <a:xfrm>
            <a:off x="5181600" y="1752600"/>
            <a:ext cx="3733800" cy="4524315"/>
          </a:xfrm>
          <a:prstGeom prst="rect">
            <a:avLst/>
          </a:prstGeom>
          <a:noFill/>
        </p:spPr>
        <p:txBody>
          <a:bodyPr wrap="square" rtlCol="0">
            <a:spAutoFit/>
          </a:bodyPr>
          <a:lstStyle/>
          <a:p>
            <a:pPr>
              <a:buClr>
                <a:schemeClr val="accent1"/>
              </a:buClr>
              <a:buFont typeface="Arial" pitchFamily="34" charset="0"/>
              <a:buChar char="•"/>
            </a:pPr>
            <a:r>
              <a:rPr lang="en-US" dirty="0" smtClean="0">
                <a:solidFill>
                  <a:schemeClr val="accent1"/>
                </a:solidFill>
              </a:rPr>
              <a:t> </a:t>
            </a:r>
            <a:r>
              <a:rPr lang="en-US" sz="2400" dirty="0" smtClean="0">
                <a:solidFill>
                  <a:schemeClr val="tx2"/>
                </a:solidFill>
              </a:rPr>
              <a:t>Revenues – Expenditures = Change in Fund Balance</a:t>
            </a:r>
          </a:p>
          <a:p>
            <a:pPr>
              <a:buClr>
                <a:schemeClr val="accent1"/>
              </a:buClr>
              <a:buFont typeface="Arial" pitchFamily="34" charset="0"/>
              <a:buChar char="•"/>
            </a:pPr>
            <a:endParaRPr lang="en-US" sz="2400" dirty="0" smtClean="0">
              <a:solidFill>
                <a:schemeClr val="tx2"/>
              </a:solidFill>
            </a:endParaRPr>
          </a:p>
          <a:p>
            <a:pPr>
              <a:buClr>
                <a:schemeClr val="accent1"/>
              </a:buClr>
              <a:buFont typeface="Arial" pitchFamily="34" charset="0"/>
              <a:buChar char="•"/>
            </a:pPr>
            <a:r>
              <a:rPr lang="en-US" sz="2400" dirty="0" smtClean="0">
                <a:solidFill>
                  <a:schemeClr val="tx2"/>
                </a:solidFill>
              </a:rPr>
              <a:t>The “bottom line” for the Fiscal Year</a:t>
            </a:r>
          </a:p>
          <a:p>
            <a:pPr lvl="1">
              <a:buClr>
                <a:schemeClr val="accent1"/>
              </a:buClr>
            </a:pPr>
            <a:endParaRPr lang="en-US" sz="2400" dirty="0" smtClean="0">
              <a:solidFill>
                <a:schemeClr val="tx2"/>
              </a:solidFill>
            </a:endParaRPr>
          </a:p>
          <a:p>
            <a:pPr>
              <a:buClr>
                <a:schemeClr val="accent1"/>
              </a:buClr>
              <a:buFont typeface="Arial" pitchFamily="34" charset="0"/>
              <a:buChar char="•"/>
            </a:pPr>
            <a:r>
              <a:rPr lang="en-US" sz="2400" dirty="0" smtClean="0">
                <a:solidFill>
                  <a:schemeClr val="tx2"/>
                </a:solidFill>
              </a:rPr>
              <a:t> The Change gets added to the Fund Balance at the Beginning of the Fiscal Year</a:t>
            </a:r>
          </a:p>
          <a:p>
            <a:pPr>
              <a:buClr>
                <a:schemeClr val="accent1"/>
              </a:buClr>
            </a:pPr>
            <a:endParaRPr lang="en-US" sz="2400" dirty="0" smtClean="0">
              <a:solidFill>
                <a:schemeClr val="tx2"/>
              </a:solidFill>
            </a:endParaRPr>
          </a:p>
          <a:p>
            <a:pPr>
              <a:buClr>
                <a:schemeClr val="accent1"/>
              </a:buClr>
              <a:buFont typeface="Arial" pitchFamily="34" charset="0"/>
              <a:buChar char="•"/>
            </a:pPr>
            <a:r>
              <a:rPr lang="en-US" sz="2400" dirty="0" smtClean="0">
                <a:solidFill>
                  <a:schemeClr val="tx2"/>
                </a:solidFill>
              </a:rPr>
              <a:t> The total will carry over to the Balance Sheet</a:t>
            </a:r>
          </a:p>
        </p:txBody>
      </p:sp>
      <p:graphicFrame>
        <p:nvGraphicFramePr>
          <p:cNvPr id="12" name="Object 11"/>
          <p:cNvGraphicFramePr>
            <a:graphicFrameLocks noChangeAspect="1"/>
          </p:cNvGraphicFramePr>
          <p:nvPr/>
        </p:nvGraphicFramePr>
        <p:xfrm>
          <a:off x="381000" y="1582737"/>
          <a:ext cx="4076700" cy="5275263"/>
        </p:xfrm>
        <a:graphic>
          <a:graphicData uri="http://schemas.openxmlformats.org/presentationml/2006/ole">
            <mc:AlternateContent xmlns:mc="http://schemas.openxmlformats.org/markup-compatibility/2006">
              <mc:Choice xmlns:v="urn:schemas-microsoft-com:vml" Requires="v">
                <p:oleObj spid="_x0000_s1034" name="Acrobat Document" r:id="rId5" imgW="5830114" imgH="7542857" progId="AcroExch.Document.7">
                  <p:embed/>
                </p:oleObj>
              </mc:Choice>
              <mc:Fallback>
                <p:oleObj name="Acrobat Document" r:id="rId5" imgW="5830114" imgH="7542857" progId="AcroExch.Document.7">
                  <p:embed/>
                  <p:pic>
                    <p:nvPicPr>
                      <p:cNvPr id="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1000" y="1582737"/>
                        <a:ext cx="4076700" cy="52752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Oval 12"/>
          <p:cNvSpPr/>
          <p:nvPr/>
        </p:nvSpPr>
        <p:spPr>
          <a:xfrm>
            <a:off x="2057400" y="4800600"/>
            <a:ext cx="1905000" cy="228600"/>
          </a:xfrm>
          <a:prstGeom prst="ellipse">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smtClean="0"/>
              <a:t>Balance Sheet – Fund Balance</a:t>
            </a:r>
            <a:endParaRPr lang="en-US" cap="none" dirty="0"/>
          </a:p>
        </p:txBody>
      </p:sp>
      <p:graphicFrame>
        <p:nvGraphicFramePr>
          <p:cNvPr id="11" name="Content Placeholder 10"/>
          <p:cNvGraphicFramePr>
            <a:graphicFrameLocks noGrp="1" noChangeAspect="1"/>
          </p:cNvGraphicFramePr>
          <p:nvPr>
            <p:ph idx="1"/>
          </p:nvPr>
        </p:nvGraphicFramePr>
        <p:xfrm>
          <a:off x="304800" y="1573212"/>
          <a:ext cx="4083050" cy="5284788"/>
        </p:xfrm>
        <a:graphic>
          <a:graphicData uri="http://schemas.openxmlformats.org/presentationml/2006/ole">
            <mc:AlternateContent xmlns:mc="http://schemas.openxmlformats.org/markup-compatibility/2006">
              <mc:Choice xmlns:v="urn:schemas-microsoft-com:vml" Requires="v">
                <p:oleObj spid="_x0000_s2053" name="Acrobat Document" r:id="rId4" imgW="5830114" imgH="7542857" progId="AcroExch.Document.7">
                  <p:embed/>
                </p:oleObj>
              </mc:Choice>
              <mc:Fallback>
                <p:oleObj name="Acrobat Document" r:id="rId4" imgW="5830114" imgH="7542857" progId="AcroExch.Document.7">
                  <p:embed/>
                  <p:pic>
                    <p:nvPicPr>
                      <p:cNvPr id="0" name="Content Placeholder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1573212"/>
                        <a:ext cx="4083050" cy="52847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TextBox 5"/>
          <p:cNvSpPr txBox="1"/>
          <p:nvPr/>
        </p:nvSpPr>
        <p:spPr>
          <a:xfrm>
            <a:off x="5029200" y="1752600"/>
            <a:ext cx="3886200" cy="3785652"/>
          </a:xfrm>
          <a:prstGeom prst="rect">
            <a:avLst/>
          </a:prstGeom>
          <a:noFill/>
        </p:spPr>
        <p:txBody>
          <a:bodyPr wrap="square" rtlCol="0">
            <a:spAutoFit/>
          </a:bodyPr>
          <a:lstStyle/>
          <a:p>
            <a:pPr>
              <a:buClr>
                <a:schemeClr val="accent1"/>
              </a:buClr>
              <a:buFont typeface="Arial" pitchFamily="34" charset="0"/>
              <a:buChar char="•"/>
            </a:pPr>
            <a:r>
              <a:rPr lang="en-US" dirty="0" smtClean="0"/>
              <a:t> </a:t>
            </a:r>
            <a:r>
              <a:rPr lang="en-US" sz="2400" dirty="0" smtClean="0">
                <a:solidFill>
                  <a:schemeClr val="tx2"/>
                </a:solidFill>
              </a:rPr>
              <a:t>Assets = Liabilities + Fund Balance</a:t>
            </a:r>
          </a:p>
          <a:p>
            <a:pPr>
              <a:buClr>
                <a:schemeClr val="accent1"/>
              </a:buClr>
            </a:pPr>
            <a:endParaRPr lang="en-US" sz="2400" dirty="0" smtClean="0">
              <a:solidFill>
                <a:schemeClr val="tx2"/>
              </a:solidFill>
            </a:endParaRPr>
          </a:p>
          <a:p>
            <a:pPr>
              <a:buClr>
                <a:schemeClr val="accent1"/>
              </a:buClr>
              <a:buFont typeface="Arial" pitchFamily="34" charset="0"/>
              <a:buChar char="•"/>
            </a:pPr>
            <a:r>
              <a:rPr lang="en-US" sz="2400" dirty="0" smtClean="0">
                <a:solidFill>
                  <a:schemeClr val="tx2"/>
                </a:solidFill>
              </a:rPr>
              <a:t> Total Fund Balance must match the Ending Fund Balance from the Income Statement</a:t>
            </a:r>
          </a:p>
          <a:p>
            <a:pPr>
              <a:buClr>
                <a:schemeClr val="accent1"/>
              </a:buClr>
            </a:pPr>
            <a:endParaRPr lang="en-US" sz="2400" dirty="0" smtClean="0">
              <a:solidFill>
                <a:schemeClr val="tx2"/>
              </a:solidFill>
            </a:endParaRPr>
          </a:p>
          <a:p>
            <a:pPr>
              <a:buClr>
                <a:schemeClr val="accent1"/>
              </a:buClr>
              <a:buFont typeface="Arial" pitchFamily="34" charset="0"/>
              <a:buChar char="•"/>
            </a:pPr>
            <a:r>
              <a:rPr lang="en-US" sz="2400" dirty="0" smtClean="0">
                <a:solidFill>
                  <a:schemeClr val="tx2"/>
                </a:solidFill>
              </a:rPr>
              <a:t> GASB 54 introduces 5 new categories of Fund Balance</a:t>
            </a:r>
            <a:r>
              <a:rPr lang="en-US" sz="2400" dirty="0" smtClean="0"/>
              <a:t> </a:t>
            </a:r>
            <a:endParaRPr lang="en-US" sz="2400" dirty="0"/>
          </a:p>
        </p:txBody>
      </p:sp>
      <p:sp>
        <p:nvSpPr>
          <p:cNvPr id="12" name="Oval 11"/>
          <p:cNvSpPr/>
          <p:nvPr/>
        </p:nvSpPr>
        <p:spPr>
          <a:xfrm>
            <a:off x="1981200" y="4191000"/>
            <a:ext cx="2057400" cy="685800"/>
          </a:xfrm>
          <a:prstGeom prst="ellipse">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smtClean="0"/>
              <a:t>5 Categories of Fund Balance</a:t>
            </a:r>
            <a:endParaRPr lang="en-US" cap="none" dirty="0"/>
          </a:p>
        </p:txBody>
      </p:sp>
      <p:sp>
        <p:nvSpPr>
          <p:cNvPr id="3" name="TextBox 2"/>
          <p:cNvSpPr txBox="1"/>
          <p:nvPr/>
        </p:nvSpPr>
        <p:spPr>
          <a:xfrm>
            <a:off x="381000" y="1600200"/>
            <a:ext cx="3352800" cy="4524315"/>
          </a:xfrm>
          <a:prstGeom prst="rect">
            <a:avLst/>
          </a:prstGeom>
          <a:noFill/>
        </p:spPr>
        <p:txBody>
          <a:bodyPr wrap="square" rtlCol="0">
            <a:spAutoFit/>
          </a:bodyPr>
          <a:lstStyle/>
          <a:p>
            <a:r>
              <a:rPr lang="en-US" sz="3200" dirty="0" smtClean="0">
                <a:solidFill>
                  <a:schemeClr val="tx2"/>
                </a:solidFill>
              </a:rPr>
              <a:t>Non-Spendable</a:t>
            </a:r>
          </a:p>
          <a:p>
            <a:endParaRPr lang="en-US" sz="3200" dirty="0">
              <a:solidFill>
                <a:schemeClr val="tx2"/>
              </a:solidFill>
            </a:endParaRPr>
          </a:p>
          <a:p>
            <a:r>
              <a:rPr lang="en-US" sz="3200" dirty="0" smtClean="0">
                <a:solidFill>
                  <a:schemeClr val="tx2"/>
                </a:solidFill>
              </a:rPr>
              <a:t>Restricted</a:t>
            </a:r>
          </a:p>
          <a:p>
            <a:endParaRPr lang="en-US" sz="3200" dirty="0">
              <a:solidFill>
                <a:schemeClr val="tx2"/>
              </a:solidFill>
            </a:endParaRPr>
          </a:p>
          <a:p>
            <a:r>
              <a:rPr lang="en-US" sz="3200" dirty="0" smtClean="0">
                <a:solidFill>
                  <a:schemeClr val="tx2"/>
                </a:solidFill>
              </a:rPr>
              <a:t>Committed</a:t>
            </a:r>
          </a:p>
          <a:p>
            <a:endParaRPr lang="en-US" sz="3200" dirty="0">
              <a:solidFill>
                <a:schemeClr val="tx2"/>
              </a:solidFill>
            </a:endParaRPr>
          </a:p>
          <a:p>
            <a:r>
              <a:rPr lang="en-US" sz="3200" dirty="0" smtClean="0">
                <a:solidFill>
                  <a:schemeClr val="tx2"/>
                </a:solidFill>
              </a:rPr>
              <a:t>Assigned</a:t>
            </a:r>
          </a:p>
          <a:p>
            <a:endParaRPr lang="en-US" sz="3200" dirty="0">
              <a:solidFill>
                <a:schemeClr val="tx2"/>
              </a:solidFill>
            </a:endParaRPr>
          </a:p>
          <a:p>
            <a:r>
              <a:rPr lang="en-US" sz="3200" dirty="0" smtClean="0">
                <a:solidFill>
                  <a:schemeClr val="tx2"/>
                </a:solidFill>
              </a:rPr>
              <a:t>Unassigned</a:t>
            </a:r>
            <a:endParaRPr lang="en-US" sz="3200" dirty="0">
              <a:solidFill>
                <a:schemeClr val="tx2"/>
              </a:solidFill>
            </a:endParaRPr>
          </a:p>
        </p:txBody>
      </p:sp>
      <p:sp>
        <p:nvSpPr>
          <p:cNvPr id="4" name="Right Brace 3"/>
          <p:cNvSpPr/>
          <p:nvPr/>
        </p:nvSpPr>
        <p:spPr>
          <a:xfrm>
            <a:off x="3276600" y="1828800"/>
            <a:ext cx="685800" cy="2286000"/>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dirty="0">
              <a:solidFill>
                <a:schemeClr val="tx2"/>
              </a:solidFill>
            </a:endParaRPr>
          </a:p>
        </p:txBody>
      </p:sp>
      <p:sp>
        <p:nvSpPr>
          <p:cNvPr id="5" name="Right Brace 4"/>
          <p:cNvSpPr/>
          <p:nvPr/>
        </p:nvSpPr>
        <p:spPr>
          <a:xfrm>
            <a:off x="3505200" y="4572000"/>
            <a:ext cx="304800" cy="1447800"/>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dirty="0">
              <a:solidFill>
                <a:schemeClr val="tx2"/>
              </a:solidFill>
            </a:endParaRPr>
          </a:p>
        </p:txBody>
      </p:sp>
      <p:sp>
        <p:nvSpPr>
          <p:cNvPr id="6" name="TextBox 5"/>
          <p:cNvSpPr txBox="1"/>
          <p:nvPr/>
        </p:nvSpPr>
        <p:spPr>
          <a:xfrm>
            <a:off x="4495800" y="2438400"/>
            <a:ext cx="4114800" cy="830997"/>
          </a:xfrm>
          <a:prstGeom prst="rect">
            <a:avLst/>
          </a:prstGeom>
          <a:noFill/>
        </p:spPr>
        <p:txBody>
          <a:bodyPr wrap="square" rtlCol="0">
            <a:spAutoFit/>
          </a:bodyPr>
          <a:lstStyle/>
          <a:p>
            <a:r>
              <a:rPr lang="en-US" sz="2400" dirty="0" smtClean="0">
                <a:solidFill>
                  <a:schemeClr val="tx2"/>
                </a:solidFill>
              </a:rPr>
              <a:t>Similar to previous classification of “Reserved”</a:t>
            </a:r>
            <a:endParaRPr lang="en-US" sz="2400" dirty="0">
              <a:solidFill>
                <a:schemeClr val="tx2"/>
              </a:solidFill>
            </a:endParaRPr>
          </a:p>
        </p:txBody>
      </p:sp>
      <p:sp>
        <p:nvSpPr>
          <p:cNvPr id="7" name="TextBox 6"/>
          <p:cNvSpPr txBox="1"/>
          <p:nvPr/>
        </p:nvSpPr>
        <p:spPr>
          <a:xfrm>
            <a:off x="4572000" y="4419600"/>
            <a:ext cx="4267200" cy="1569660"/>
          </a:xfrm>
          <a:prstGeom prst="rect">
            <a:avLst/>
          </a:prstGeom>
          <a:noFill/>
        </p:spPr>
        <p:txBody>
          <a:bodyPr wrap="square" rtlCol="0">
            <a:spAutoFit/>
          </a:bodyPr>
          <a:lstStyle/>
          <a:p>
            <a:r>
              <a:rPr lang="en-US" sz="2400" dirty="0" smtClean="0">
                <a:solidFill>
                  <a:schemeClr val="tx2"/>
                </a:solidFill>
              </a:rPr>
              <a:t>Similar to previous classifications of “Unreserved - Designated” and “Unreserved - Undesignated</a:t>
            </a:r>
            <a:endParaRPr lang="en-US" sz="2400" dirty="0">
              <a:solidFill>
                <a:schemeClr val="tx2"/>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smtClean="0"/>
              <a:t>Non-Spendable</a:t>
            </a:r>
            <a:endParaRPr lang="en-US" cap="none" dirty="0"/>
          </a:p>
        </p:txBody>
      </p:sp>
      <p:sp>
        <p:nvSpPr>
          <p:cNvPr id="3" name="Content Placeholder 2"/>
          <p:cNvSpPr>
            <a:spLocks noGrp="1"/>
          </p:cNvSpPr>
          <p:nvPr>
            <p:ph idx="1"/>
          </p:nvPr>
        </p:nvSpPr>
        <p:spPr>
          <a:ln>
            <a:noFill/>
          </a:ln>
        </p:spPr>
        <p:txBody>
          <a:bodyPr/>
          <a:lstStyle/>
          <a:p>
            <a:pPr>
              <a:buFont typeface="Wingdings" pitchFamily="2" charset="2"/>
              <a:buChar char="§"/>
            </a:pPr>
            <a:r>
              <a:rPr lang="en-US" dirty="0" smtClean="0"/>
              <a:t>Amounts that cannot be spent because:</a:t>
            </a:r>
          </a:p>
          <a:p>
            <a:pPr lvl="1">
              <a:buFont typeface="Wingdings" pitchFamily="2" charset="2"/>
              <a:buChar char="§"/>
            </a:pPr>
            <a:r>
              <a:rPr lang="en-US" dirty="0" smtClean="0"/>
              <a:t>They are not in spendable form</a:t>
            </a:r>
          </a:p>
          <a:p>
            <a:pPr lvl="1">
              <a:buFont typeface="Wingdings" pitchFamily="2" charset="2"/>
              <a:buChar char="§"/>
            </a:pPr>
            <a:r>
              <a:rPr lang="en-US" dirty="0" smtClean="0"/>
              <a:t>Legally or contractually required to remain intact</a:t>
            </a:r>
          </a:p>
          <a:p>
            <a:pPr lvl="1">
              <a:buNone/>
            </a:pPr>
            <a:endParaRPr lang="en-US" dirty="0" smtClean="0"/>
          </a:p>
          <a:p>
            <a:pPr>
              <a:buFont typeface="Wingdings" pitchFamily="2" charset="2"/>
              <a:buChar char="§"/>
            </a:pPr>
            <a:r>
              <a:rPr lang="en-US" dirty="0" smtClean="0"/>
              <a:t>“Not in spendable form” means:</a:t>
            </a:r>
          </a:p>
          <a:p>
            <a:pPr lvl="1">
              <a:buFont typeface="Wingdings" pitchFamily="2" charset="2"/>
              <a:buChar char="§"/>
            </a:pPr>
            <a:r>
              <a:rPr lang="en-US" dirty="0" smtClean="0"/>
              <a:t>Not expected to be converted into cash</a:t>
            </a:r>
          </a:p>
          <a:p>
            <a:pPr lvl="2">
              <a:buFont typeface="Wingdings" pitchFamily="2" charset="2"/>
              <a:buChar char="§"/>
            </a:pPr>
            <a:r>
              <a:rPr lang="en-US" dirty="0" smtClean="0"/>
              <a:t>Example: Inventory or Prepaid Items</a:t>
            </a:r>
          </a:p>
          <a:p>
            <a:pPr lvl="2">
              <a:buFont typeface="Wingdings" pitchFamily="2" charset="2"/>
              <a:buChar char="§"/>
            </a:pPr>
            <a:endParaRPr lang="en-US" dirty="0" smtClean="0"/>
          </a:p>
          <a:p>
            <a:pPr>
              <a:buFont typeface="Wingdings" pitchFamily="2" charset="2"/>
              <a:buChar char="§"/>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smtClean="0"/>
              <a:t>Restricted</a:t>
            </a:r>
            <a:endParaRPr lang="en-US" cap="none" dirty="0"/>
          </a:p>
        </p:txBody>
      </p:sp>
      <p:sp>
        <p:nvSpPr>
          <p:cNvPr id="3" name="Content Placeholder 2"/>
          <p:cNvSpPr>
            <a:spLocks noGrp="1"/>
          </p:cNvSpPr>
          <p:nvPr>
            <p:ph idx="1"/>
          </p:nvPr>
        </p:nvSpPr>
        <p:spPr/>
        <p:txBody>
          <a:bodyPr/>
          <a:lstStyle/>
          <a:p>
            <a:pPr>
              <a:buFont typeface="Wingdings" pitchFamily="2" charset="2"/>
              <a:buChar char="§"/>
            </a:pPr>
            <a:r>
              <a:rPr lang="en-US" dirty="0" smtClean="0"/>
              <a:t>Amounts constrained to being used for a specific purpose by:</a:t>
            </a:r>
          </a:p>
          <a:p>
            <a:pPr lvl="1">
              <a:buFont typeface="Wingdings" pitchFamily="2" charset="2"/>
              <a:buChar char="§"/>
            </a:pPr>
            <a:r>
              <a:rPr lang="en-US" dirty="0" smtClean="0"/>
              <a:t>External parties </a:t>
            </a:r>
          </a:p>
          <a:p>
            <a:pPr lvl="1">
              <a:buFont typeface="Wingdings" pitchFamily="2" charset="2"/>
              <a:buChar char="§"/>
            </a:pPr>
            <a:r>
              <a:rPr lang="en-US" dirty="0" smtClean="0"/>
              <a:t>Imposed by law through constitutional provisions or enabling legislation</a:t>
            </a:r>
          </a:p>
          <a:p>
            <a:pPr lvl="2">
              <a:buFont typeface="Wingdings" pitchFamily="2" charset="2"/>
              <a:buChar char="§"/>
            </a:pPr>
            <a:r>
              <a:rPr lang="en-US" dirty="0" smtClean="0"/>
              <a:t>Example: Bonded Capital Projects, Debt Service Funds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smtClean="0"/>
              <a:t>Committed	</a:t>
            </a:r>
            <a:endParaRPr lang="en-US" cap="none" dirty="0"/>
          </a:p>
        </p:txBody>
      </p:sp>
      <p:sp>
        <p:nvSpPr>
          <p:cNvPr id="3" name="Content Placeholder 2"/>
          <p:cNvSpPr>
            <a:spLocks noGrp="1"/>
          </p:cNvSpPr>
          <p:nvPr>
            <p:ph idx="1"/>
          </p:nvPr>
        </p:nvSpPr>
        <p:spPr/>
        <p:txBody>
          <a:bodyPr/>
          <a:lstStyle/>
          <a:p>
            <a:pPr>
              <a:buFont typeface="Wingdings" pitchFamily="2" charset="2"/>
              <a:buChar char="§"/>
            </a:pPr>
            <a:r>
              <a:rPr lang="en-US" dirty="0" smtClean="0"/>
              <a:t>Amounts segregated based on the School itself</a:t>
            </a:r>
          </a:p>
          <a:p>
            <a:pPr lvl="1">
              <a:buFont typeface="Wingdings" pitchFamily="2" charset="2"/>
              <a:buChar char="§"/>
            </a:pPr>
            <a:r>
              <a:rPr lang="en-US" dirty="0" smtClean="0"/>
              <a:t>Pursuant to constraints imposed by formal action of the Government’s highest level of decision making</a:t>
            </a:r>
          </a:p>
          <a:p>
            <a:pPr lvl="3">
              <a:buFont typeface="Wingdings" pitchFamily="2" charset="2"/>
              <a:buChar char="§"/>
            </a:pPr>
            <a:r>
              <a:rPr lang="en-US" dirty="0" smtClean="0"/>
              <a:t>The School Board passes a resolution</a:t>
            </a:r>
          </a:p>
          <a:p>
            <a:pPr lvl="1">
              <a:buFont typeface="Wingdings" pitchFamily="2" charset="2"/>
              <a:buChar char="§"/>
            </a:pPr>
            <a:endParaRPr lang="en-US" dirty="0" smtClean="0"/>
          </a:p>
          <a:p>
            <a:pPr lvl="1">
              <a:buFont typeface="Wingdings" pitchFamily="2" charset="2"/>
              <a:buChar char="§"/>
            </a:pPr>
            <a:r>
              <a:rPr lang="en-US" dirty="0" smtClean="0"/>
              <a:t>Resolution to Commit a portion of Fund Balance must occur prior to Year End</a:t>
            </a:r>
          </a:p>
          <a:p>
            <a:pPr>
              <a:buFont typeface="Wingdings" pitchFamily="2" charset="2"/>
              <a:buChar char="§"/>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smtClean="0"/>
              <a:t>Assigned</a:t>
            </a:r>
            <a:endParaRPr lang="en-US" cap="none" dirty="0"/>
          </a:p>
        </p:txBody>
      </p:sp>
      <p:sp>
        <p:nvSpPr>
          <p:cNvPr id="3" name="Content Placeholder 2"/>
          <p:cNvSpPr>
            <a:spLocks noGrp="1"/>
          </p:cNvSpPr>
          <p:nvPr>
            <p:ph idx="1"/>
          </p:nvPr>
        </p:nvSpPr>
        <p:spPr/>
        <p:txBody>
          <a:bodyPr>
            <a:normAutofit/>
          </a:bodyPr>
          <a:lstStyle/>
          <a:p>
            <a:pPr>
              <a:buFont typeface="Wingdings" pitchFamily="2" charset="2"/>
              <a:buChar char="§"/>
            </a:pPr>
            <a:r>
              <a:rPr lang="en-US" dirty="0" smtClean="0"/>
              <a:t>All remaining </a:t>
            </a:r>
            <a:r>
              <a:rPr lang="en-US" u="sng" dirty="0" smtClean="0"/>
              <a:t>positive</a:t>
            </a:r>
            <a:r>
              <a:rPr lang="en-US" dirty="0" smtClean="0"/>
              <a:t> amounts in the Governmental Funds other than the General Fund</a:t>
            </a:r>
          </a:p>
          <a:p>
            <a:pPr>
              <a:buNone/>
            </a:pPr>
            <a:endParaRPr lang="en-US" dirty="0" smtClean="0"/>
          </a:p>
          <a:p>
            <a:pPr>
              <a:buFont typeface="Wingdings" pitchFamily="2" charset="2"/>
              <a:buChar char="§"/>
            </a:pPr>
            <a:r>
              <a:rPr lang="en-US" dirty="0" smtClean="0"/>
              <a:t>In the General Fund: amounts intended to be used for a specific purpose</a:t>
            </a:r>
          </a:p>
          <a:p>
            <a:pPr lvl="1">
              <a:buFont typeface="Wingdings" pitchFamily="2" charset="2"/>
              <a:buChar char="§"/>
            </a:pPr>
            <a:r>
              <a:rPr lang="en-US" u="sng" dirty="0" smtClean="0"/>
              <a:t>Intent </a:t>
            </a:r>
            <a:r>
              <a:rPr lang="en-US" dirty="0" smtClean="0"/>
              <a:t>is expressed by Governing body (School Board)</a:t>
            </a:r>
          </a:p>
          <a:p>
            <a:pPr lvl="2">
              <a:buFont typeface="Wingdings" pitchFamily="2" charset="2"/>
              <a:buChar char="§"/>
            </a:pPr>
            <a:r>
              <a:rPr lang="en-US" dirty="0" smtClean="0"/>
              <a:t>Not the same as segregated by resolution = Committed</a:t>
            </a:r>
          </a:p>
          <a:p>
            <a:pPr>
              <a:buFont typeface="Wingdings" pitchFamily="2" charset="2"/>
              <a:buChar char="§"/>
            </a:pPr>
            <a:endParaRPr lang="en-US"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682</TotalTime>
  <Words>2318</Words>
  <Application>Microsoft Office PowerPoint</Application>
  <PresentationFormat>On-screen Show (4:3)</PresentationFormat>
  <Paragraphs>193</Paragraphs>
  <Slides>13</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1" baseType="lpstr">
      <vt:lpstr>Arial</vt:lpstr>
      <vt:lpstr>Calibri</vt:lpstr>
      <vt:lpstr>Corbel</vt:lpstr>
      <vt:lpstr>Wingdings</vt:lpstr>
      <vt:lpstr>Wingdings 2</vt:lpstr>
      <vt:lpstr>Wingdings 3</vt:lpstr>
      <vt:lpstr>Module</vt:lpstr>
      <vt:lpstr>Acrobat Document</vt:lpstr>
      <vt:lpstr>Fund Balance</vt:lpstr>
      <vt:lpstr>Introduction</vt:lpstr>
      <vt:lpstr>Income Statement – Fund Balance</vt:lpstr>
      <vt:lpstr>Balance Sheet – Fund Balance</vt:lpstr>
      <vt:lpstr>5 Categories of Fund Balance</vt:lpstr>
      <vt:lpstr>Non-Spendable</vt:lpstr>
      <vt:lpstr>Restricted</vt:lpstr>
      <vt:lpstr>Committed </vt:lpstr>
      <vt:lpstr>Assigned</vt:lpstr>
      <vt:lpstr>Unassigned</vt:lpstr>
      <vt:lpstr>Classifying Amounts as Fund Balance</vt:lpstr>
      <vt:lpstr>Example of Fund Balance Classifications</vt:lpstr>
      <vt:lpstr>Resources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 Balance</dc:title>
  <dc:creator>rebecca clawson</dc:creator>
  <cp:lastModifiedBy>Crystal D. Green</cp:lastModifiedBy>
  <cp:revision>87</cp:revision>
  <dcterms:created xsi:type="dcterms:W3CDTF">2014-10-24T17:40:25Z</dcterms:created>
  <dcterms:modified xsi:type="dcterms:W3CDTF">2017-06-21T16:37:58Z</dcterms:modified>
</cp:coreProperties>
</file>