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 id="2147483917" r:id="rId2"/>
  </p:sldMasterIdLst>
  <p:notesMasterIdLst>
    <p:notesMasterId r:id="rId80"/>
  </p:notesMasterIdLst>
  <p:handoutMasterIdLst>
    <p:handoutMasterId r:id="rId81"/>
  </p:handoutMasterIdLst>
  <p:sldIdLst>
    <p:sldId id="256" r:id="rId3"/>
    <p:sldId id="265" r:id="rId4"/>
    <p:sldId id="266" r:id="rId5"/>
    <p:sldId id="267" r:id="rId6"/>
    <p:sldId id="268" r:id="rId7"/>
    <p:sldId id="269" r:id="rId8"/>
    <p:sldId id="270" r:id="rId9"/>
    <p:sldId id="271" r:id="rId10"/>
    <p:sldId id="272" r:id="rId11"/>
    <p:sldId id="273" r:id="rId12"/>
    <p:sldId id="274"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39" r:id="rId43"/>
    <p:sldId id="307" r:id="rId44"/>
    <p:sldId id="308" r:id="rId45"/>
    <p:sldId id="309" r:id="rId46"/>
    <p:sldId id="310" r:id="rId47"/>
    <p:sldId id="342" r:id="rId48"/>
    <p:sldId id="343" r:id="rId49"/>
    <p:sldId id="341" r:id="rId50"/>
    <p:sldId id="311" r:id="rId51"/>
    <p:sldId id="312" r:id="rId52"/>
    <p:sldId id="313" r:id="rId53"/>
    <p:sldId id="340"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1" autoAdjust="0"/>
    <p:restoredTop sz="94605" autoAdjust="0"/>
  </p:normalViewPr>
  <p:slideViewPr>
    <p:cSldViewPr>
      <p:cViewPr varScale="1">
        <p:scale>
          <a:sx n="65" d="100"/>
          <a:sy n="65" d="100"/>
        </p:scale>
        <p:origin x="-3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152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48A4EEBC-DF8A-41AD-8022-53B5A62D82C2}" type="datetimeFigureOut">
              <a:rPr lang="en-US"/>
              <a:pPr/>
              <a:t>11/4/2010</a:t>
            </a:fld>
            <a:endParaRPr lang="en-US"/>
          </a:p>
        </p:txBody>
      </p:sp>
      <p:sp>
        <p:nvSpPr>
          <p:cNvPr id="152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152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9796EFC-A7A8-46D0-893C-EFB5AFF9990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78B8942-2054-4FCD-BE55-34F8A3EEE0A9}" type="datetimeFigureOut">
              <a:rPr lang="en-US"/>
              <a:pPr>
                <a:defRPr/>
              </a:pPr>
              <a:t>11/4/2010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4201266-355E-44DA-9C39-E4D63B9F940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A634F1-6A56-49D5-B16F-10BB00797EE5}"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D4625739-09FA-4CB4-A2C6-B794943248E3}" type="slidenum">
              <a:rPr lang="en-US" sz="1200">
                <a:latin typeface="+mn-lt"/>
              </a:rPr>
              <a:pPr algn="r">
                <a:defRPr/>
              </a:pPr>
              <a:t>50</a:t>
            </a:fld>
            <a:endParaRPr lang="en-US" sz="1200">
              <a:latin typeface="+mn-lt"/>
            </a:endParaRPr>
          </a:p>
        </p:txBody>
      </p:sp>
      <p:sp>
        <p:nvSpPr>
          <p:cNvPr id="108547" name="Rectangle 2"/>
          <p:cNvSpPr>
            <a:spLocks noGrp="1" noRot="1" noChangeArrowheads="1" noTextEdit="1"/>
          </p:cNvSpPr>
          <p:nvPr>
            <p:ph type="sldImg"/>
          </p:nvPr>
        </p:nvSpPr>
        <p:spPr bwMode="auto">
          <a:noFill/>
          <a:ln>
            <a:solidFill>
              <a:srgbClr val="000000"/>
            </a:solidFill>
            <a:miter lim="800000"/>
            <a:headEnd/>
            <a:tailEnd/>
          </a:ln>
        </p:spPr>
      </p:sp>
      <p:sp>
        <p:nvSpPr>
          <p:cNvPr id="1085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05F473E6-2E44-48A8-9CE2-987FBB586771}" type="slidenum">
              <a:rPr lang="en-US" sz="1200">
                <a:latin typeface="+mn-lt"/>
              </a:rPr>
              <a:pPr algn="r">
                <a:defRPr/>
              </a:pPr>
              <a:t>51</a:t>
            </a:fld>
            <a:endParaRPr lang="en-US" sz="1200">
              <a:latin typeface="+mn-lt"/>
            </a:endParaRPr>
          </a:p>
        </p:txBody>
      </p:sp>
      <p:sp>
        <p:nvSpPr>
          <p:cNvPr id="110595" name="Rectangle 2"/>
          <p:cNvSpPr>
            <a:spLocks noGrp="1" noRo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b="1"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-Say Hi</a:t>
            </a:r>
          </a:p>
          <a:p>
            <a:pPr>
              <a:spcBef>
                <a:spcPct val="0"/>
              </a:spcBef>
            </a:pPr>
            <a:r>
              <a:rPr lang="en-CA" smtClean="0"/>
              <a:t>-Welcome Faculty</a:t>
            </a:r>
          </a:p>
          <a:p>
            <a:pPr>
              <a:spcBef>
                <a:spcPct val="0"/>
              </a:spcBef>
            </a:pPr>
            <a:r>
              <a:rPr lang="en-CA" smtClean="0"/>
              <a:t>-Thank Professor Devaprasad</a:t>
            </a:r>
          </a:p>
          <a:p>
            <a:pPr>
              <a:spcBef>
                <a:spcPct val="0"/>
              </a:spcBef>
            </a:pPr>
            <a:r>
              <a:rPr lang="en-CA" smtClean="0"/>
              <a:t>-Special thank you to Brent and JP</a:t>
            </a:r>
          </a:p>
        </p:txBody>
      </p:sp>
      <p:sp>
        <p:nvSpPr>
          <p:cNvPr id="6144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2F8EB38-6031-4A6F-B474-CE71BABE48A5}" type="slidenum">
              <a:rPr lang="en-US" sz="1200">
                <a:latin typeface="+mn-lt"/>
              </a:rPr>
              <a:pPr algn="r">
                <a:defRPr/>
              </a:pPr>
              <a:t>64</a:t>
            </a:fld>
            <a:endParaRPr lang="en-US" sz="12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969CAED5-0AF2-49DB-A422-9EE851362D7E}" type="slidenum">
              <a:rPr lang="en-US" sz="1200">
                <a:latin typeface="+mn-lt"/>
              </a:rPr>
              <a:pPr algn="r">
                <a:defRPr/>
              </a:pPr>
              <a:t>65</a:t>
            </a:fld>
            <a:endParaRPr lang="en-US" sz="1200">
              <a:latin typeface="+mn-lt"/>
            </a:endParaRPr>
          </a:p>
        </p:txBody>
      </p:sp>
      <p:sp>
        <p:nvSpPr>
          <p:cNvPr id="128003" name="Rectangle 2"/>
          <p:cNvSpPr>
            <a:spLocks noGrp="1" noRo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DB33AE8F-D37E-4738-8779-0ADF4453D61C}" type="slidenum">
              <a:rPr lang="en-US" sz="1200">
                <a:latin typeface="+mn-lt"/>
              </a:rPr>
              <a:pPr algn="r">
                <a:defRPr/>
              </a:pPr>
              <a:t>67</a:t>
            </a:fld>
            <a:endParaRPr lang="en-US" sz="1200">
              <a:latin typeface="+mn-lt"/>
            </a:endParaRPr>
          </a:p>
        </p:txBody>
      </p:sp>
      <p:sp>
        <p:nvSpPr>
          <p:cNvPr id="131075" name="Rectangle 2"/>
          <p:cNvSpPr>
            <a:spLocks noGrp="1" noRo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B9BB6E77-3800-41B0-BA05-9F702ACE4618}" type="slidenum">
              <a:rPr lang="en-US" sz="1200">
                <a:latin typeface="+mn-lt"/>
              </a:rPr>
              <a:pPr algn="r">
                <a:defRPr/>
              </a:pPr>
              <a:t>28</a:t>
            </a:fld>
            <a:endParaRPr lang="en-US" sz="1200">
              <a:latin typeface="+mn-lt"/>
            </a:endParaRPr>
          </a:p>
        </p:txBody>
      </p:sp>
      <p:sp>
        <p:nvSpPr>
          <p:cNvPr id="87043" name="Rectangle 2"/>
          <p:cNvSpPr>
            <a:spLocks noGrp="1" noRo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2007 Freshman class was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5A30EBE8-98AE-45E8-903E-0D0C633C000E}" type="slidenum">
              <a:rPr lang="en-US" sz="1200">
                <a:latin typeface="+mn-lt"/>
              </a:rPr>
              <a:pPr algn="r">
                <a:defRPr/>
              </a:pPr>
              <a:t>45</a:t>
            </a:fld>
            <a:endParaRPr lang="en-US" sz="1200">
              <a:latin typeface="+mn-lt"/>
            </a:endParaRPr>
          </a:p>
        </p:txBody>
      </p:sp>
      <p:sp>
        <p:nvSpPr>
          <p:cNvPr id="104451" name="Rectangle 2"/>
          <p:cNvSpPr>
            <a:spLocks noGrp="1" noRo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81F899A5-3A42-4E88-B12C-86145347D29C}" type="slidenum">
              <a:rPr lang="en-US" sz="1200">
                <a:latin typeface="+mn-lt"/>
              </a:rPr>
              <a:pPr algn="r">
                <a:defRPr/>
              </a:pPr>
              <a:t>48</a:t>
            </a:fld>
            <a:endParaRPr lang="en-US" sz="1200">
              <a:latin typeface="+mn-lt"/>
            </a:endParaRPr>
          </a:p>
        </p:txBody>
      </p:sp>
      <p:sp>
        <p:nvSpPr>
          <p:cNvPr id="149507" name="Rectangle 2"/>
          <p:cNvSpPr>
            <a:spLocks noGrp="1" noRot="1" noChangeArrowheads="1" noTextEdit="1"/>
          </p:cNvSpPr>
          <p:nvPr>
            <p:ph type="sldImg"/>
          </p:nvPr>
        </p:nvSpPr>
        <p:spPr bwMode="auto">
          <a:noFill/>
          <a:ln>
            <a:solidFill>
              <a:srgbClr val="000000"/>
            </a:solidFill>
            <a:miter lim="800000"/>
            <a:headEnd/>
            <a:tailEnd/>
          </a:ln>
        </p:spPr>
      </p:sp>
      <p:sp>
        <p:nvSpPr>
          <p:cNvPr id="1495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a:defRPr/>
            </a:pPr>
            <a:fld id="{A4ECC2E6-305C-4D55-8AAC-1319EAEB34F1}" type="slidenum">
              <a:rPr lang="en-US" sz="1200">
                <a:latin typeface="+mn-lt"/>
              </a:rPr>
              <a:pPr algn="r">
                <a:defRPr/>
              </a:pPr>
              <a:t>49</a:t>
            </a:fld>
            <a:endParaRPr lang="en-US" sz="1200">
              <a:latin typeface="+mn-lt"/>
            </a:endParaRPr>
          </a:p>
        </p:txBody>
      </p:sp>
      <p:sp>
        <p:nvSpPr>
          <p:cNvPr id="106499" name="Rectangle 2"/>
          <p:cNvSpPr>
            <a:spLocks noGrp="1" noRo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12C2159-C298-41C2-835C-DA186A8CA390}" type="datetimeFigureOut">
              <a:rPr lang="en-US"/>
              <a:pPr>
                <a:defRPr/>
              </a:pPr>
              <a:t>11/4/2010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2F6F19-56CA-47F0-BFF6-BABD337590D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8D0CC6-D6BF-46DC-8F19-ED09CE8F3E34}" type="datetimeFigureOut">
              <a:rPr lang="en-US"/>
              <a:pPr>
                <a:defRPr/>
              </a:pPr>
              <a:t>11/4/2010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82A26B-2920-4B32-A726-23712CC5A34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68C671-B3E7-4D5A-A235-D8D5CC056E66}" type="datetimeFigureOut">
              <a:rPr lang="en-US"/>
              <a:pPr>
                <a:defRPr/>
              </a:pPr>
              <a:t>11/4/2010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DB9FED-44E1-4239-A246-CF5902340C8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91927CC7-ABE3-4D2D-8EC4-C41E654A9A91}" type="datetimeFigureOut">
              <a:rPr lang="en-US"/>
              <a:pPr>
                <a:defRPr/>
              </a:pPr>
              <a:t>11/4/2010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DD9DFF31-F2C6-4871-B447-D7B120FEE74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A8C5D8E-338C-4F87-8D65-1A36456C8241}" type="datetimeFigureOut">
              <a:rPr lang="en-US"/>
              <a:pPr>
                <a:defRPr/>
              </a:pPr>
              <a:t>11/4/2010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24AD8BD9-6A09-4EFE-A04C-C8632F043F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429FB7-A5FA-49FD-857F-463395D4AF07}" type="datetimeFigureOut">
              <a:rPr lang="en-US"/>
              <a:pPr>
                <a:defRPr/>
              </a:pPr>
              <a:t>11/4/2010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623B7C-AFEE-41D1-9BE3-C0D1CC1E1E9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26F131E-1A52-497F-BF66-10B192AF2D92}" type="datetimeFigureOut">
              <a:rPr lang="en-US"/>
              <a:pPr>
                <a:defRPr/>
              </a:pPr>
              <a:t>11/4/2010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D29782-D71B-4F65-AC82-3F1B710ECBD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B9612264-22F3-42C9-8D7E-DF532C5F3389}" type="datetimeFigureOut">
              <a:rPr lang="en-US"/>
              <a:pPr>
                <a:defRPr/>
              </a:pPr>
              <a:t>11/4/2010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D2C5B30-EDDD-4B99-9630-ECD7B46AA3F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0D76EB8A-E36F-4B87-A1C5-90AECFFEDC1A}" type="datetimeFigureOut">
              <a:rPr lang="en-US"/>
              <a:pPr>
                <a:defRPr/>
              </a:pPr>
              <a:t>11/4/2010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06E92EC-8CB8-4C76-B687-E63D21E5D5D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099A4EF-7A18-427B-8C49-A9765B77A0B0}" type="datetimeFigureOut">
              <a:rPr lang="en-US"/>
              <a:pPr>
                <a:defRPr/>
              </a:pPr>
              <a:t>11/4/2010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C735980-64F1-42F3-A073-715CAEE2D39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236B58A-ABBD-4572-A48C-FCEA6C499F41}" type="datetimeFigureOut">
              <a:rPr lang="en-US"/>
              <a:pPr>
                <a:defRPr/>
              </a:pPr>
              <a:t>11/4/2010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F4063A0-4F3D-4AEB-AF39-A7FD410BA88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42FD4D2-326E-41E3-933C-F45BBEB71343}" type="datetimeFigureOut">
              <a:rPr lang="en-US"/>
              <a:pPr>
                <a:defRPr/>
              </a:pPr>
              <a:t>11/4/2010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352A2F8-F683-491D-8AD1-32532CAE8E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459C6FC-7D51-49B4-B967-68BACD18F752}" type="datetimeFigureOut">
              <a:rPr lang="en-US"/>
              <a:pPr>
                <a:defRPr/>
              </a:pPr>
              <a:t>11/4/2010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B1B84D7-BA2E-4EDB-B036-39CBAAB3AA9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632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632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E99F2A2-9255-4CDD-B76F-123C8CF0DBD2}" type="datetimeFigureOut">
              <a:rPr lang="en-US"/>
              <a:pPr>
                <a:defRPr/>
              </a:pPr>
              <a:t>11/4/2010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dirty="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51790EE-F424-451D-AC5B-CB4CEE3F5C4A}" type="slidenum">
              <a:rPr lang="en-US"/>
              <a:pPr>
                <a:defRPr/>
              </a:pPr>
              <a:t>‹#›</a:t>
            </a:fld>
            <a:endParaRPr lang="en-US" dirty="0"/>
          </a:p>
        </p:txBody>
      </p:sp>
      <p:grpSp>
        <p:nvGrpSpPr>
          <p:cNvPr id="5632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rtl="0" fontAlgn="base">
        <a:spcBef>
          <a:spcPct val="0"/>
        </a:spcBef>
        <a:spcAft>
          <a:spcPct val="0"/>
        </a:spcAft>
        <a:defRPr sz="50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fontAlgn="base">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fontAlgn="base">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277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277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4D39EF69-ECAA-4A8B-90F7-018BF710CD2F}" type="datetimeFigureOut">
              <a:rPr lang="en-US"/>
              <a:pPr>
                <a:defRPr/>
              </a:pPr>
              <a:t>11/4/2010</a:t>
            </a:fld>
            <a:endParaRPr lang="en-US" dirty="0"/>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dirty="0">
                <a:solidFill>
                  <a:schemeClr val="tx2">
                    <a:shade val="90000"/>
                  </a:schemeClr>
                </a:solidFill>
                <a:latin typeface="+mn-lt"/>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B096FE85-BD33-4704-B24F-D43E3135FE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10"/>
          </p:nvPr>
        </p:nvSpPr>
        <p:spPr bwMode="auto">
          <a:xfrm rot="21042728">
            <a:off x="914400" y="2057400"/>
            <a:ext cx="7772400" cy="3575050"/>
          </a:xfrm>
          <a:noFill/>
          <a:ln>
            <a:miter lim="800000"/>
            <a:headEnd/>
            <a:tailEnd/>
          </a:ln>
        </p:spPr>
        <p:txBody>
          <a:bodyPr wrap="square" rIns="18288" numCol="1" anchorCtr="0" compatLnSpc="1">
            <a:prstTxWarp prst="textNoShape">
              <a:avLst/>
            </a:prstTxWarp>
          </a:bodyPr>
          <a:lstStyle/>
          <a:p>
            <a:pPr fontAlgn="base">
              <a:spcBef>
                <a:spcPct val="0"/>
              </a:spcBef>
              <a:spcAft>
                <a:spcPct val="0"/>
              </a:spcAft>
            </a:pPr>
            <a:r>
              <a:rPr lang="en-US" sz="5600" b="1">
                <a:solidFill>
                  <a:srgbClr val="4DE1EA"/>
                </a:solidFill>
                <a:effectLst>
                  <a:outerShdw blurRad="38100" dist="38100" dir="2700000" algn="tl">
                    <a:srgbClr val="FFFFFF"/>
                  </a:outerShdw>
                </a:effectLst>
                <a:latin typeface="Calibri" pitchFamily="34" charset="0"/>
              </a:rPr>
              <a:t>INDUSTRIAL ADVISORY BOARD</a:t>
            </a:r>
            <a:br>
              <a:rPr lang="en-US" sz="5600" b="1">
                <a:solidFill>
                  <a:srgbClr val="4DE1EA"/>
                </a:solidFill>
                <a:effectLst>
                  <a:outerShdw blurRad="38100" dist="38100" dir="2700000" algn="tl">
                    <a:srgbClr val="FFFFFF"/>
                  </a:outerShdw>
                </a:effectLst>
                <a:latin typeface="Calibri" pitchFamily="34" charset="0"/>
              </a:rPr>
            </a:br>
            <a:r>
              <a:rPr lang="en-US" sz="2400" b="1">
                <a:solidFill>
                  <a:srgbClr val="4DE1EA"/>
                </a:solidFill>
                <a:effectLst>
                  <a:outerShdw blurRad="38100" dist="38100" dir="2700000" algn="tl">
                    <a:srgbClr val="FFFFFF"/>
                  </a:outerShdw>
                </a:effectLst>
                <a:latin typeface="Calibri" pitchFamily="34" charset="0"/>
              </a:rPr>
              <a:t>November 5, 2010 | University Center - Gaylord</a:t>
            </a:r>
          </a:p>
        </p:txBody>
      </p:sp>
      <p:sp>
        <p:nvSpPr>
          <p:cNvPr id="11" name="Subtitle 10"/>
          <p:cNvSpPr>
            <a:spLocks noGrp="1"/>
          </p:cNvSpPr>
          <p:nvPr>
            <p:ph type="subTitle" idx="4294967295"/>
          </p:nvPr>
        </p:nvSpPr>
        <p:spPr>
          <a:xfrm rot="21002700">
            <a:off x="609600" y="1905000"/>
            <a:ext cx="8064500" cy="2117725"/>
          </a:xfrm>
        </p:spPr>
        <p:txBody>
          <a:bodyPr lIns="0" rIns="18288">
            <a:normAutofit/>
          </a:bodyPr>
          <a:lstStyle/>
          <a:p>
            <a:pPr marL="0" indent="0">
              <a:buFont typeface="Wingdings 2" pitchFamily="18" charset="2"/>
              <a:buNone/>
            </a:pPr>
            <a:r>
              <a:rPr lang="en-US" sz="5000" smtClean="0">
                <a:solidFill>
                  <a:schemeClr val="bg1"/>
                </a:solidFill>
                <a:latin typeface="Bodoni MT" pitchFamily="18" charset="0"/>
                <a:cs typeface="Times New Roman" pitchFamily="18" charset="0"/>
              </a:rPr>
              <a:t>School of Engineering &amp; Technology</a:t>
            </a:r>
            <a:br>
              <a:rPr lang="en-US" sz="5000" smtClean="0">
                <a:solidFill>
                  <a:schemeClr val="bg1"/>
                </a:solidFill>
                <a:latin typeface="Bodoni MT" pitchFamily="18" charset="0"/>
                <a:cs typeface="Times New Roman" pitchFamily="18" charset="0"/>
              </a:rPr>
            </a:br>
            <a:endParaRPr lang="en-US" sz="3000" smtClean="0">
              <a:latin typeface="Constantia" pitchFamily="18" charset="0"/>
            </a:endParaRPr>
          </a:p>
        </p:txBody>
      </p:sp>
      <p:pic>
        <p:nvPicPr>
          <p:cNvPr id="14341" name="Picture 5" descr="Primary-logo-white-trans"/>
          <p:cNvPicPr>
            <a:picLocks noChangeAspect="1" noChangeArrowheads="1"/>
          </p:cNvPicPr>
          <p:nvPr/>
        </p:nvPicPr>
        <p:blipFill>
          <a:blip r:embed="rId3"/>
          <a:srcRect/>
          <a:stretch>
            <a:fillRect/>
          </a:stretch>
        </p:blipFill>
        <p:spPr bwMode="auto">
          <a:xfrm>
            <a:off x="457200" y="381000"/>
            <a:ext cx="5486400" cy="815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ChangeArrowheads="1"/>
          </p:cNvSpPr>
          <p:nvPr/>
        </p:nvSpPr>
        <p:spPr bwMode="auto">
          <a:xfrm>
            <a:off x="3810000" y="1524000"/>
            <a:ext cx="88900" cy="212725"/>
          </a:xfrm>
          <a:prstGeom prst="rect">
            <a:avLst/>
          </a:prstGeom>
          <a:noFill/>
          <a:ln w="9525">
            <a:noFill/>
            <a:miter lim="800000"/>
            <a:headEnd/>
            <a:tailEnd/>
          </a:ln>
        </p:spPr>
        <p:txBody>
          <a:bodyPr wrap="none" lIns="0" tIns="0" rIns="0" bIns="0">
            <a:spAutoFit/>
          </a:bodyPr>
          <a:lstStyle/>
          <a:p>
            <a:pPr eaLnBrk="0" hangingPunct="0"/>
            <a:r>
              <a:rPr lang="en-US" sz="1400" i="1">
                <a:solidFill>
                  <a:srgbClr val="000000"/>
                </a:solidFill>
                <a:latin typeface="Times New Roman" pitchFamily="18" charset="0"/>
              </a:rPr>
              <a:t>  </a:t>
            </a:r>
            <a:endParaRPr lang="en-US" sz="1400">
              <a:latin typeface="Times New Roman" pitchFamily="18" charset="0"/>
            </a:endParaRPr>
          </a:p>
        </p:txBody>
      </p:sp>
      <p:sp>
        <p:nvSpPr>
          <p:cNvPr id="50182" name="Rectangle 6"/>
          <p:cNvSpPr>
            <a:spLocks noChangeArrowheads="1"/>
          </p:cNvSpPr>
          <p:nvPr/>
        </p:nvSpPr>
        <p:spPr bwMode="auto">
          <a:xfrm>
            <a:off x="2909888" y="2773363"/>
            <a:ext cx="82550" cy="152400"/>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 </a:t>
            </a:r>
            <a:endParaRPr lang="en-US" sz="2400">
              <a:latin typeface="Times New Roman" pitchFamily="18" charset="0"/>
            </a:endParaRPr>
          </a:p>
        </p:txBody>
      </p:sp>
      <p:sp>
        <p:nvSpPr>
          <p:cNvPr id="50183" name="Rectangle 7"/>
          <p:cNvSpPr>
            <a:spLocks noChangeArrowheads="1"/>
          </p:cNvSpPr>
          <p:nvPr/>
        </p:nvSpPr>
        <p:spPr bwMode="auto">
          <a:xfrm flipH="1">
            <a:off x="2794000" y="4114800"/>
            <a:ext cx="74613" cy="365125"/>
          </a:xfrm>
          <a:prstGeom prst="rect">
            <a:avLst/>
          </a:prstGeom>
          <a:noFill/>
          <a:ln w="9525">
            <a:noFill/>
            <a:miter lim="800000"/>
            <a:headEnd/>
            <a:tailEnd/>
          </a:ln>
        </p:spPr>
        <p:txBody>
          <a:bodyPr lIns="0" tIns="0" rIns="0" bIns="0">
            <a:spAutoFit/>
          </a:bodyPr>
          <a:lstStyle/>
          <a:p>
            <a:pPr eaLnBrk="0" hangingPunct="0"/>
            <a:endParaRPr lang="en-US" sz="2400">
              <a:latin typeface="Times New Roman" pitchFamily="18" charset="0"/>
            </a:endParaRPr>
          </a:p>
        </p:txBody>
      </p:sp>
      <p:sp>
        <p:nvSpPr>
          <p:cNvPr id="50184" name="Rectangle 8"/>
          <p:cNvSpPr>
            <a:spLocks noChangeArrowheads="1"/>
          </p:cNvSpPr>
          <p:nvPr/>
        </p:nvSpPr>
        <p:spPr bwMode="auto">
          <a:xfrm>
            <a:off x="2566988" y="4398963"/>
            <a:ext cx="82550" cy="152400"/>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 </a:t>
            </a:r>
            <a:endParaRPr lang="en-US" sz="2400">
              <a:latin typeface="Times New Roman" pitchFamily="18" charset="0"/>
            </a:endParaRPr>
          </a:p>
        </p:txBody>
      </p:sp>
      <p:sp>
        <p:nvSpPr>
          <p:cNvPr id="50185" name="Rectangle 9"/>
          <p:cNvSpPr>
            <a:spLocks noChangeArrowheads="1"/>
          </p:cNvSpPr>
          <p:nvPr/>
        </p:nvSpPr>
        <p:spPr bwMode="auto">
          <a:xfrm>
            <a:off x="2566988" y="4945063"/>
            <a:ext cx="82550" cy="152400"/>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 </a:t>
            </a:r>
            <a:endParaRPr lang="en-US" sz="2400">
              <a:latin typeface="Times New Roman" pitchFamily="18" charset="0"/>
            </a:endParaRPr>
          </a:p>
        </p:txBody>
      </p:sp>
      <p:sp>
        <p:nvSpPr>
          <p:cNvPr id="50186" name="Rectangle 10"/>
          <p:cNvSpPr>
            <a:spLocks noChangeArrowheads="1"/>
          </p:cNvSpPr>
          <p:nvPr/>
        </p:nvSpPr>
        <p:spPr bwMode="auto">
          <a:xfrm>
            <a:off x="533400" y="1503363"/>
            <a:ext cx="8153400" cy="4668837"/>
          </a:xfrm>
          <a:prstGeom prst="rect">
            <a:avLst/>
          </a:prstGeom>
          <a:noFill/>
          <a:ln w="9525">
            <a:noFill/>
            <a:miter lim="800000"/>
            <a:headEnd/>
            <a:tailEnd/>
          </a:ln>
        </p:spPr>
        <p:txBody>
          <a:bodyPr lIns="0" tIns="0" rIns="0" bIns="0">
            <a:spAutoFit/>
          </a:bodyPr>
          <a:lstStyle/>
          <a:p>
            <a:pPr eaLnBrk="0" hangingPunct="0"/>
            <a:r>
              <a:rPr lang="en-US">
                <a:latin typeface="Calibri" pitchFamily="34" charset="0"/>
              </a:rPr>
              <a:t>It is the Chairman’s responsibility to oversee all of the activities of the IAB including </a:t>
            </a:r>
          </a:p>
          <a:p>
            <a:pPr eaLnBrk="0" hangingPunct="0"/>
            <a:r>
              <a:rPr lang="en-US">
                <a:latin typeface="Calibri" pitchFamily="34" charset="0"/>
              </a:rPr>
              <a:t>coordinating committees.</a:t>
            </a:r>
          </a:p>
          <a:p>
            <a:pPr eaLnBrk="0" hangingPunct="0"/>
            <a:endParaRPr lang="en-US">
              <a:latin typeface="Calibri" pitchFamily="34" charset="0"/>
            </a:endParaRPr>
          </a:p>
          <a:p>
            <a:pPr eaLnBrk="0" hangingPunct="0"/>
            <a:r>
              <a:rPr lang="en-US">
                <a:latin typeface="Calibri" pitchFamily="34" charset="0"/>
              </a:rPr>
              <a:t>As the need arises, the Chairman shall appoint committee chairpersons.</a:t>
            </a:r>
          </a:p>
          <a:p>
            <a:pPr eaLnBrk="0" hangingPunct="0"/>
            <a:endParaRPr lang="en-US">
              <a:latin typeface="Calibri" pitchFamily="34" charset="0"/>
            </a:endParaRPr>
          </a:p>
          <a:p>
            <a:pPr eaLnBrk="0" hangingPunct="0"/>
            <a:r>
              <a:rPr lang="en-US">
                <a:latin typeface="Calibri" pitchFamily="34" charset="0"/>
              </a:rPr>
              <a:t>The Chairman is  an ex-officio member of all committees and is eventually responsible for the completion of all committee business. He/She shall keep in touch with all committee chairs, facilitate the completion of their task, and if necessary, remove inactive committee chairs/members and appoint successors.</a:t>
            </a:r>
          </a:p>
          <a:p>
            <a:pPr eaLnBrk="0" hangingPunct="0"/>
            <a:endParaRPr lang="en-US">
              <a:latin typeface="Calibri" pitchFamily="34" charset="0"/>
            </a:endParaRPr>
          </a:p>
          <a:p>
            <a:pPr eaLnBrk="0" hangingPunct="0"/>
            <a:r>
              <a:rPr lang="en-US">
                <a:latin typeface="Calibri" pitchFamily="34" charset="0"/>
              </a:rPr>
              <a:t>The Chairman is directly responsible for the IAB meetings. </a:t>
            </a:r>
          </a:p>
          <a:p>
            <a:pPr eaLnBrk="0" hangingPunct="0"/>
            <a:endParaRPr lang="en-US">
              <a:latin typeface="Calibri" pitchFamily="34" charset="0"/>
            </a:endParaRPr>
          </a:p>
          <a:p>
            <a:pPr eaLnBrk="0" hangingPunct="0"/>
            <a:r>
              <a:rPr lang="en-US">
                <a:latin typeface="Calibri" pitchFamily="34" charset="0"/>
              </a:rPr>
              <a:t>Meeting Responsibilities include:</a:t>
            </a:r>
          </a:p>
          <a:p>
            <a:pPr eaLnBrk="0" hangingPunct="0">
              <a:buClr>
                <a:schemeClr val="hlink"/>
              </a:buClr>
              <a:buFontTx/>
              <a:buChar char="•"/>
            </a:pPr>
            <a:r>
              <a:rPr lang="en-US">
                <a:latin typeface="Calibri" pitchFamily="34" charset="0"/>
              </a:rPr>
              <a:t> Establish meeting dates, locations and times (coordinate with Dean of Engineering)</a:t>
            </a:r>
          </a:p>
          <a:p>
            <a:pPr eaLnBrk="0" hangingPunct="0">
              <a:buClr>
                <a:schemeClr val="hlink"/>
              </a:buClr>
              <a:buFontTx/>
              <a:buChar char="•"/>
            </a:pPr>
            <a:r>
              <a:rPr lang="en-US">
                <a:latin typeface="Calibri" pitchFamily="34" charset="0"/>
              </a:rPr>
              <a:t> Arrange meeting facility</a:t>
            </a:r>
          </a:p>
          <a:p>
            <a:pPr eaLnBrk="0" hangingPunct="0">
              <a:buClr>
                <a:schemeClr val="hlink"/>
              </a:buClr>
              <a:buFontTx/>
              <a:buChar char="•"/>
            </a:pPr>
            <a:r>
              <a:rPr lang="en-US">
                <a:latin typeface="Calibri" pitchFamily="34" charset="0"/>
              </a:rPr>
              <a:t> Finalizing meeting agendas</a:t>
            </a:r>
          </a:p>
          <a:p>
            <a:pPr eaLnBrk="0" hangingPunct="0">
              <a:buClr>
                <a:schemeClr val="hlink"/>
              </a:buClr>
              <a:buFontTx/>
              <a:buChar char="•"/>
            </a:pPr>
            <a:r>
              <a:rPr lang="en-US">
                <a:latin typeface="Calibri" pitchFamily="34" charset="0"/>
              </a:rPr>
              <a:t> Presiding over meeting</a:t>
            </a:r>
          </a:p>
        </p:txBody>
      </p:sp>
      <p:sp>
        <p:nvSpPr>
          <p:cNvPr id="50187" name="Rectangle 11"/>
          <p:cNvSpPr>
            <a:spLocks noChangeArrowheads="1"/>
          </p:cNvSpPr>
          <p:nvPr/>
        </p:nvSpPr>
        <p:spPr bwMode="auto">
          <a:xfrm>
            <a:off x="457200" y="609600"/>
            <a:ext cx="8229600" cy="533400"/>
          </a:xfrm>
          <a:prstGeom prst="rect">
            <a:avLst/>
          </a:prstGeom>
          <a:noFill/>
          <a:ln w="9525">
            <a:noFill/>
            <a:miter lim="800000"/>
            <a:headEnd/>
            <a:tailEnd/>
          </a:ln>
          <a:effectLst/>
        </p:spPr>
        <p:txBody>
          <a:bodyPr lIns="0" rIns="0" bIns="0" anchor="b"/>
          <a:lstStyle/>
          <a:p>
            <a:r>
              <a:rPr lang="en-US" sz="3600" b="1">
                <a:solidFill>
                  <a:schemeClr val="tx2"/>
                </a:solidFill>
                <a:latin typeface="Calibri" pitchFamily="34" charset="0"/>
              </a:rPr>
              <a:t>Chairman’s Responsibilities &amp; Term Limits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p:cNvSpPr>
          <p:nvPr>
            <p:ph type="ctrTitle" idx="4294967295"/>
          </p:nvPr>
        </p:nvSpPr>
        <p:spPr>
          <a:xfrm>
            <a:off x="685800" y="1905000"/>
            <a:ext cx="7772400" cy="1695450"/>
          </a:xfrm>
        </p:spPr>
        <p:txBody>
          <a:bodyPr/>
          <a:lstStyle/>
          <a:p>
            <a:pPr algn="ctr"/>
            <a:r>
              <a:rPr lang="en-US" b="1" smtClean="0">
                <a:latin typeface="Calibri" pitchFamily="34" charset="0"/>
              </a:rPr>
              <a:t>Recruitment Committee</a:t>
            </a:r>
            <a:br>
              <a:rPr lang="en-US" b="1" smtClean="0">
                <a:latin typeface="Calibri" pitchFamily="34" charset="0"/>
              </a:rPr>
            </a:br>
            <a:r>
              <a:rPr lang="en-US" b="1" smtClean="0">
                <a:latin typeface="Calibri" pitchFamily="34" charset="0"/>
              </a:rPr>
              <a:t>Report</a:t>
            </a:r>
          </a:p>
        </p:txBody>
      </p:sp>
      <p:sp>
        <p:nvSpPr>
          <p:cNvPr id="61445" name="Rectangle 5"/>
          <p:cNvSpPr>
            <a:spLocks noGrp="1"/>
          </p:cNvSpPr>
          <p:nvPr>
            <p:ph type="subTitle" idx="4294967295"/>
          </p:nvPr>
        </p:nvSpPr>
        <p:spPr>
          <a:xfrm>
            <a:off x="1371600" y="4114800"/>
            <a:ext cx="6400800" cy="1524000"/>
          </a:xfrm>
        </p:spPr>
        <p:txBody>
          <a:bodyPr/>
          <a:lstStyle/>
          <a:p>
            <a:pPr marL="0" indent="0" algn="ctr">
              <a:buFont typeface="Wingdings 2" pitchFamily="18" charset="2"/>
              <a:buNone/>
            </a:pPr>
            <a:r>
              <a:rPr lang="en-US" sz="2800" b="1" smtClean="0">
                <a:latin typeface="Constantia" pitchFamily="18" charset="0"/>
              </a:rPr>
              <a:t>Chris Conklin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idx="4294967295"/>
          </p:nvPr>
        </p:nvSpPr>
        <p:spPr>
          <a:xfrm>
            <a:off x="685800" y="1905000"/>
            <a:ext cx="7772400" cy="1695450"/>
          </a:xfrm>
        </p:spPr>
        <p:txBody>
          <a:bodyPr lIns="91440" rIns="91440" bIns="45720" anchor="ctr"/>
          <a:lstStyle/>
          <a:p>
            <a:pPr algn="ctr"/>
            <a:r>
              <a:rPr lang="en-US" b="1"/>
              <a:t>Fall 2010 MACRAO Events</a:t>
            </a:r>
          </a:p>
        </p:txBody>
      </p:sp>
      <p:sp>
        <p:nvSpPr>
          <p:cNvPr id="3" name="Subtitle 2"/>
          <p:cNvSpPr>
            <a:spLocks noGrp="1"/>
          </p:cNvSpPr>
          <p:nvPr>
            <p:ph type="subTitle" idx="4294967295"/>
          </p:nvPr>
        </p:nvSpPr>
        <p:spPr>
          <a:xfrm>
            <a:off x="1371600" y="4152900"/>
            <a:ext cx="6400800" cy="1698625"/>
          </a:xfrm>
        </p:spPr>
        <p:txBody>
          <a:bodyPr>
            <a:normAutofit/>
          </a:bodyPr>
          <a:lstStyle/>
          <a:p>
            <a:pPr marL="0" indent="0" algn="ctr">
              <a:buFont typeface="Wingdings 2" pitchFamily="18" charset="2"/>
              <a:buNone/>
            </a:pPr>
            <a:r>
              <a:rPr lang="en-US">
                <a:solidFill>
                  <a:srgbClr val="898989"/>
                </a:solidFill>
              </a:rPr>
              <a:t>November  5, 2010 LSSU IAB Meeting</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B6450A5-90A6-406F-9BF1-D711BBED6F30}" type="slidenum">
              <a:rPr lang="en-US" sz="1200">
                <a:solidFill>
                  <a:schemeClr val="tx1">
                    <a:tint val="75000"/>
                  </a:schemeClr>
                </a:solidFill>
                <a:latin typeface="+mn-lt"/>
              </a:rPr>
              <a:pPr algn="r" fontAlgn="auto">
                <a:spcBef>
                  <a:spcPts val="0"/>
                </a:spcBef>
                <a:spcAft>
                  <a:spcPts val="0"/>
                </a:spcAft>
                <a:defRPr/>
              </a:pPr>
              <a:t>12</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lIns="91440" rIns="91440" bIns="45720" anchor="ctr"/>
          <a:lstStyle/>
          <a:p>
            <a:r>
              <a:rPr lang="en-US" b="1"/>
              <a:t>Over the Summer</a:t>
            </a:r>
          </a:p>
        </p:txBody>
      </p:sp>
      <p:sp>
        <p:nvSpPr>
          <p:cNvPr id="65539" name="Content Placeholder 2"/>
          <p:cNvSpPr>
            <a:spLocks noGrp="1"/>
          </p:cNvSpPr>
          <p:nvPr>
            <p:ph idx="4294967295"/>
          </p:nvPr>
        </p:nvSpPr>
        <p:spPr/>
        <p:txBody>
          <a:bodyPr/>
          <a:lstStyle/>
          <a:p>
            <a:r>
              <a:rPr lang="en-US"/>
              <a:t>MACRAO calendar updated.</a:t>
            </a:r>
          </a:p>
          <a:p>
            <a:r>
              <a:rPr lang="en-US"/>
              <a:t>Recruiting/Press Kit Updated for MACRAO Events by Jeanne Shibley.</a:t>
            </a:r>
          </a:p>
          <a:p>
            <a:r>
              <a:rPr lang="en-US"/>
              <a:t>Recruiting information sent to the IAB MACRAO volunteers by Jeanne Shibley.</a:t>
            </a:r>
          </a:p>
          <a:p>
            <a:r>
              <a:rPr lang="en-US"/>
              <a:t>Many THANKS to Jeanne for her support in this effort.</a:t>
            </a:r>
          </a:p>
          <a:p>
            <a:endParaRPr lang="en-US"/>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69F1B28-93C4-4A60-A0BC-790638F6C419}" type="slidenum">
              <a:rPr lang="en-US" sz="1200">
                <a:solidFill>
                  <a:schemeClr val="tx1">
                    <a:tint val="75000"/>
                  </a:schemeClr>
                </a:solidFill>
                <a:latin typeface="+mn-lt"/>
              </a:rPr>
              <a:pPr algn="r" fontAlgn="auto">
                <a:spcBef>
                  <a:spcPts val="0"/>
                </a:spcBef>
                <a:spcAft>
                  <a:spcPts val="0"/>
                </a:spcAft>
                <a:defRPr/>
              </a:pPr>
              <a:t>13</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lIns="91440" rIns="91440" bIns="45720" anchor="ctr"/>
          <a:lstStyle/>
          <a:p>
            <a:r>
              <a:rPr lang="en-US" b="1"/>
              <a:t>IAB MACRAO Participation</a:t>
            </a:r>
          </a:p>
        </p:txBody>
      </p:sp>
      <p:sp>
        <p:nvSpPr>
          <p:cNvPr id="66563" name="Content Placeholder 2"/>
          <p:cNvSpPr>
            <a:spLocks noGrp="1"/>
          </p:cNvSpPr>
          <p:nvPr>
            <p:ph idx="4294967295"/>
          </p:nvPr>
        </p:nvSpPr>
        <p:spPr/>
        <p:txBody>
          <a:bodyPr/>
          <a:lstStyle/>
          <a:p>
            <a:pPr>
              <a:spcBef>
                <a:spcPct val="35000"/>
              </a:spcBef>
            </a:pPr>
            <a:r>
              <a:rPr lang="en-US" b="1"/>
              <a:t>LSSU Admissions office and the IAB are working very well together.</a:t>
            </a:r>
          </a:p>
          <a:p>
            <a:pPr>
              <a:spcBef>
                <a:spcPct val="35000"/>
              </a:spcBef>
            </a:pPr>
            <a:r>
              <a:rPr lang="en-US"/>
              <a:t>We participated in and supported the 2010 Fall MACRAO events.</a:t>
            </a:r>
          </a:p>
          <a:p>
            <a:endParaRPr lang="en-US" b="1"/>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5EAA5DD-B815-4B69-AE9E-E9865EDDD62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1440" rIns="91440" bIns="45720" anchor="ctr">
            <a:normAutofit/>
          </a:bodyPr>
          <a:lstStyle/>
          <a:p>
            <a:r>
              <a:rPr lang="en-US" sz="4600" b="1"/>
              <a:t>IAB MACRAO Participants</a:t>
            </a:r>
            <a:br>
              <a:rPr lang="en-US" sz="4600" b="1"/>
            </a:br>
            <a:r>
              <a:rPr lang="en-US" sz="4600" b="1"/>
              <a:t>Fall 2010</a:t>
            </a:r>
          </a:p>
        </p:txBody>
      </p:sp>
      <p:sp>
        <p:nvSpPr>
          <p:cNvPr id="3" name="Content Placeholder 2"/>
          <p:cNvSpPr>
            <a:spLocks noGrp="1"/>
          </p:cNvSpPr>
          <p:nvPr>
            <p:ph idx="4294967295"/>
          </p:nvPr>
        </p:nvSpPr>
        <p:spPr/>
        <p:txBody>
          <a:bodyPr>
            <a:normAutofit/>
          </a:bodyPr>
          <a:lstStyle/>
          <a:p>
            <a:pPr>
              <a:lnSpc>
                <a:spcPct val="90000"/>
              </a:lnSpc>
            </a:pPr>
            <a:r>
              <a:rPr lang="en-US"/>
              <a:t>Bob Andersen</a:t>
            </a:r>
          </a:p>
          <a:p>
            <a:pPr>
              <a:lnSpc>
                <a:spcPct val="90000"/>
              </a:lnSpc>
            </a:pPr>
            <a:r>
              <a:rPr lang="en-US"/>
              <a:t>George Bielis (Chicago area)</a:t>
            </a:r>
          </a:p>
          <a:p>
            <a:pPr>
              <a:lnSpc>
                <a:spcPct val="90000"/>
              </a:lnSpc>
            </a:pPr>
            <a:r>
              <a:rPr lang="en-US"/>
              <a:t>Fred Berg</a:t>
            </a:r>
          </a:p>
          <a:p>
            <a:pPr>
              <a:lnSpc>
                <a:spcPct val="90000"/>
              </a:lnSpc>
            </a:pPr>
            <a:r>
              <a:rPr lang="en-US"/>
              <a:t>Nathan Callaghan</a:t>
            </a:r>
          </a:p>
          <a:p>
            <a:pPr>
              <a:lnSpc>
                <a:spcPct val="90000"/>
              </a:lnSpc>
            </a:pPr>
            <a:r>
              <a:rPr lang="en-US"/>
              <a:t>Chris Conklin</a:t>
            </a:r>
          </a:p>
          <a:p>
            <a:pPr>
              <a:lnSpc>
                <a:spcPct val="90000"/>
              </a:lnSpc>
            </a:pPr>
            <a:r>
              <a:rPr lang="en-US"/>
              <a:t>Jim Gibbs</a:t>
            </a:r>
          </a:p>
          <a:p>
            <a:pPr>
              <a:lnSpc>
                <a:spcPct val="90000"/>
              </a:lnSpc>
            </a:pPr>
            <a:r>
              <a:rPr lang="en-US"/>
              <a:t>Ralph Larsen</a:t>
            </a:r>
          </a:p>
          <a:p>
            <a:pPr>
              <a:lnSpc>
                <a:spcPct val="90000"/>
              </a:lnSpc>
            </a:pPr>
            <a:r>
              <a:rPr lang="en-US"/>
              <a:t>Don Stephanic</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9D3FECF-4C9C-4707-BBB4-3C93872307E4}"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lIns="91440" rIns="91440" bIns="45720" anchor="ctr"/>
          <a:lstStyle/>
          <a:p>
            <a:r>
              <a:rPr lang="en-US" b="1"/>
              <a:t>Highlights</a:t>
            </a:r>
          </a:p>
        </p:txBody>
      </p:sp>
      <p:sp>
        <p:nvSpPr>
          <p:cNvPr id="68611" name="Content Placeholder 2"/>
          <p:cNvSpPr>
            <a:spLocks noGrp="1"/>
          </p:cNvSpPr>
          <p:nvPr>
            <p:ph idx="4294967295"/>
          </p:nvPr>
        </p:nvSpPr>
        <p:spPr/>
        <p:txBody>
          <a:bodyPr/>
          <a:lstStyle/>
          <a:p>
            <a:r>
              <a:rPr lang="en-US"/>
              <a:t>MACRAO events continue to be well organized and many students are now being bussed to these events by their schools.</a:t>
            </a:r>
          </a:p>
          <a:p>
            <a:r>
              <a:rPr lang="en-US"/>
              <a:t>MACRAO events remain </a:t>
            </a:r>
            <a:r>
              <a:rPr lang="en-US" b="1"/>
              <a:t>regionally focused</a:t>
            </a:r>
            <a:r>
              <a:rPr lang="en-US"/>
              <a:t>.</a:t>
            </a:r>
          </a:p>
          <a:p>
            <a:r>
              <a:rPr lang="en-US"/>
              <a:t>Highlight Sheets are a popular handout.</a:t>
            </a:r>
          </a:p>
          <a:p>
            <a:r>
              <a:rPr lang="en-US"/>
              <a:t>Summer Camps are a high interest area.</a:t>
            </a:r>
          </a:p>
          <a:p>
            <a:r>
              <a:rPr lang="en-US"/>
              <a:t>Rubik’s Cube Robot video is a popular eye-catcher.</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E7E7932-2CB7-4228-9616-22B664CD2E80}" type="slidenum">
              <a:rPr lang="en-US" sz="1200">
                <a:solidFill>
                  <a:schemeClr val="tx1">
                    <a:tint val="75000"/>
                  </a:schemeClr>
                </a:solidFill>
                <a:latin typeface="+mn-lt"/>
              </a:rPr>
              <a:pPr algn="r" fontAlgn="auto">
                <a:spcBef>
                  <a:spcPts val="0"/>
                </a:spcBef>
                <a:spcAft>
                  <a:spcPts val="0"/>
                </a:spcAft>
                <a:defRPr/>
              </a:pPr>
              <a:t>16</a:t>
            </a:fld>
            <a:endParaRPr lang="en-US" sz="1200" dirty="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lIns="91440" rIns="91440" bIns="45720" anchor="ctr"/>
          <a:lstStyle/>
          <a:p>
            <a:r>
              <a:rPr lang="en-US" b="1"/>
              <a:t>Lowlights</a:t>
            </a:r>
          </a:p>
        </p:txBody>
      </p:sp>
      <p:sp>
        <p:nvSpPr>
          <p:cNvPr id="69635" name="Content Placeholder 2"/>
          <p:cNvSpPr>
            <a:spLocks noGrp="1"/>
          </p:cNvSpPr>
          <p:nvPr>
            <p:ph idx="4294967295"/>
          </p:nvPr>
        </p:nvSpPr>
        <p:spPr>
          <a:xfrm>
            <a:off x="457200" y="1935163"/>
            <a:ext cx="8229600" cy="3246437"/>
          </a:xfrm>
        </p:spPr>
        <p:txBody>
          <a:bodyPr/>
          <a:lstStyle/>
          <a:p>
            <a:r>
              <a:rPr lang="en-US"/>
              <a:t>MACRAO events not as well attended as in the past.</a:t>
            </a:r>
          </a:p>
          <a:p>
            <a:r>
              <a:rPr lang="en-US"/>
              <a:t>Less interest in the Recruiting/Press Kit.</a:t>
            </a:r>
          </a:p>
          <a:p>
            <a:r>
              <a:rPr lang="en-US"/>
              <a:t>Meeting fewer potential Engineering and Technology students at MACRAO events.</a:t>
            </a:r>
          </a:p>
          <a:p>
            <a:r>
              <a:rPr lang="en-US"/>
              <a:t>LSSU is still a major unknown in the field of engineering and technology.</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BE971AF-4E2E-44DB-8C28-AC410CD353AF}" type="slidenum">
              <a:rPr lang="en-US" sz="1200">
                <a:solidFill>
                  <a:schemeClr val="tx1">
                    <a:tint val="75000"/>
                  </a:schemeClr>
                </a:solidFill>
                <a:latin typeface="+mn-lt"/>
              </a:rPr>
              <a:pPr algn="r" fontAlgn="auto">
                <a:spcBef>
                  <a:spcPts val="0"/>
                </a:spcBef>
                <a:spcAft>
                  <a:spcPts val="0"/>
                </a:spcAft>
                <a:defRPr/>
              </a:pPr>
              <a:t>17</a:t>
            </a:fld>
            <a:endParaRPr lang="en-US" sz="1200" dirty="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lIns="91440" rIns="91440" bIns="45720" anchor="ctr"/>
          <a:lstStyle/>
          <a:p>
            <a:r>
              <a:rPr lang="en-US" b="1"/>
              <a:t>Thoughts/Sharing</a:t>
            </a:r>
          </a:p>
        </p:txBody>
      </p:sp>
      <p:sp>
        <p:nvSpPr>
          <p:cNvPr id="3" name="Content Placeholder 2"/>
          <p:cNvSpPr>
            <a:spLocks noGrp="1"/>
          </p:cNvSpPr>
          <p:nvPr>
            <p:ph idx="4294967295"/>
          </p:nvPr>
        </p:nvSpPr>
        <p:spPr/>
        <p:txBody>
          <a:bodyPr>
            <a:normAutofit/>
          </a:bodyPr>
          <a:lstStyle/>
          <a:p>
            <a:r>
              <a:rPr lang="en-US" sz="2300"/>
              <a:t>Less interest in the Recruiting/Press Kit this year. Need a different format or different approach?</a:t>
            </a:r>
          </a:p>
          <a:p>
            <a:r>
              <a:rPr lang="en-US" sz="2300"/>
              <a:t>Are MACRAO events the best use of our time in attracting engineering and technology students to LSSU?</a:t>
            </a:r>
          </a:p>
          <a:p>
            <a:r>
              <a:rPr lang="en-US" sz="2300"/>
              <a:t>Article in Detroit News on Monday, October 24</a:t>
            </a:r>
            <a:r>
              <a:rPr lang="en-US" sz="2300" baseline="30000"/>
              <a:t>th</a:t>
            </a:r>
            <a:r>
              <a:rPr lang="en-US" sz="2300"/>
              <a:t> produced a bit of concern. LSSU is rated lowest in the state with respect to graduation rates. See table in next slide…</a:t>
            </a:r>
          </a:p>
          <a:p>
            <a:endParaRPr lang="en-US" sz="2300"/>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1B0D5BF-486E-4734-8627-F7A7EC526FB9}" type="slidenum">
              <a:rPr lang="en-US" sz="1200">
                <a:solidFill>
                  <a:schemeClr val="tx1">
                    <a:tint val="75000"/>
                  </a:schemeClr>
                </a:solidFill>
                <a:latin typeface="+mn-lt"/>
              </a:rPr>
              <a:pPr algn="r" fontAlgn="auto">
                <a:spcBef>
                  <a:spcPts val="0"/>
                </a:spcBef>
                <a:spcAft>
                  <a:spcPts val="0"/>
                </a:spcAft>
                <a:defRPr/>
              </a:pPr>
              <a:t>18</a:t>
            </a:fld>
            <a:endParaRPr lang="en-US" sz="1200">
              <a:solidFill>
                <a:schemeClr val="tx1">
                  <a:tint val="75000"/>
                </a:schemeClr>
              </a:solidFill>
              <a:latin typeface="+mn-lt"/>
            </a:endParaRPr>
          </a:p>
        </p:txBody>
      </p:sp>
      <p:sp>
        <p:nvSpPr>
          <p:cNvPr id="6" name="Footer Placeholder 5"/>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3" name="Footer Placeholder 2"/>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49E2DA9-27DE-47CE-9602-157D2D7C38C0}" type="slidenum">
              <a:rPr lang="en-US" sz="1200">
                <a:solidFill>
                  <a:schemeClr val="tx1">
                    <a:tint val="75000"/>
                  </a:schemeClr>
                </a:solidFill>
                <a:latin typeface="+mn-lt"/>
              </a:rPr>
              <a:pPr algn="r" fontAlgn="auto">
                <a:spcBef>
                  <a:spcPts val="0"/>
                </a:spcBef>
                <a:spcAft>
                  <a:spcPts val="0"/>
                </a:spcAft>
                <a:defRPr/>
              </a:pPr>
              <a:t>19</a:t>
            </a:fld>
            <a:endParaRPr lang="en-US" sz="1200">
              <a:solidFill>
                <a:schemeClr val="tx1">
                  <a:tint val="75000"/>
                </a:schemeClr>
              </a:solidFill>
              <a:latin typeface="+mn-lt"/>
            </a:endParaRPr>
          </a:p>
        </p:txBody>
      </p:sp>
      <p:graphicFrame>
        <p:nvGraphicFramePr>
          <p:cNvPr id="5" name="Table 4"/>
          <p:cNvGraphicFramePr>
            <a:graphicFrameLocks noGrp="1"/>
          </p:cNvGraphicFramePr>
          <p:nvPr/>
        </p:nvGraphicFramePr>
        <p:xfrm>
          <a:off x="381000" y="1066800"/>
          <a:ext cx="8305800" cy="5159375"/>
        </p:xfrm>
        <a:graphic>
          <a:graphicData uri="http://schemas.openxmlformats.org/drawingml/2006/table">
            <a:tbl>
              <a:tblPr/>
              <a:tblGrid>
                <a:gridCol w="2819400"/>
                <a:gridCol w="1295400"/>
                <a:gridCol w="1066800"/>
                <a:gridCol w="914400"/>
                <a:gridCol w="1219200"/>
                <a:gridCol w="990600"/>
              </a:tblGrid>
              <a:tr h="654050">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Institution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Enroll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Ave</a:t>
                      </a:r>
                    </a:p>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 GPA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Ave</a:t>
                      </a:r>
                    </a:p>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 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Retention</a:t>
                      </a:r>
                    </a:p>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Grad</a:t>
                      </a:r>
                    </a:p>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1" i="0" u="none" strike="noStrike" cap="none" normalizeH="0" baseline="0" smtClean="0">
                          <a:ln>
                            <a:noFill/>
                          </a:ln>
                          <a:solidFill>
                            <a:srgbClr val="FFFFFF"/>
                          </a:solidFill>
                          <a:effectLst/>
                          <a:latin typeface="Constantia" pitchFamily="18" charset="0"/>
                        </a:rPr>
                        <a:t> Rate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LSSU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2,644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69%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Wayne State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31,505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Saginaw Valley State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10,656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71%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Eastern Michigan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23,503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20.44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Oakland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19,053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Ferris State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14,381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68%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UofM Flint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8,138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22.07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Northern Michigan University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9,273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0375">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UofM Dearborn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8,885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3.54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24.15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78%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
                          <a:srgbClr val="0BD0D9"/>
                        </a:buClr>
                        <a:buSzPct val="95000"/>
                        <a:buFontTx/>
                        <a:buNone/>
                        <a:tabLst/>
                      </a:pPr>
                      <a:r>
                        <a:rPr kumimoji="0" lang="en-US" sz="1500" b="0" i="0" u="none" strike="noStrike" cap="none" normalizeH="0" baseline="0" smtClean="0">
                          <a:ln>
                            <a:noFill/>
                          </a:ln>
                          <a:solidFill>
                            <a:srgbClr val="000000"/>
                          </a:solidFill>
                          <a:effectLst/>
                          <a:latin typeface="Constantia" pitchFamily="18" charset="0"/>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71764" name="TextBox 5"/>
          <p:cNvSpPr txBox="1">
            <a:spLocks noChangeArrowheads="1"/>
          </p:cNvSpPr>
          <p:nvPr/>
        </p:nvSpPr>
        <p:spPr bwMode="auto">
          <a:xfrm>
            <a:off x="381000" y="152400"/>
            <a:ext cx="8305800" cy="830263"/>
          </a:xfrm>
          <a:prstGeom prst="rect">
            <a:avLst/>
          </a:prstGeom>
          <a:noFill/>
          <a:ln w="9525">
            <a:noFill/>
            <a:miter lim="800000"/>
            <a:headEnd/>
            <a:tailEnd/>
          </a:ln>
        </p:spPr>
        <p:txBody>
          <a:bodyPr>
            <a:spAutoFit/>
          </a:bodyPr>
          <a:lstStyle/>
          <a:p>
            <a:pPr algn="ctr"/>
            <a:r>
              <a:rPr lang="en-US" sz="2400" b="1">
                <a:latin typeface="Calibri" pitchFamily="34" charset="0"/>
              </a:rPr>
              <a:t>Michigan Graduation Rates</a:t>
            </a:r>
          </a:p>
          <a:p>
            <a:pPr algn="ctr"/>
            <a:r>
              <a:rPr lang="en-US" sz="2400" b="1">
                <a:latin typeface="Calibri" pitchFamily="34" charset="0"/>
              </a:rPr>
              <a:t>…from the Detroit News, October 24, 2010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533400" y="381000"/>
            <a:ext cx="8229600" cy="666750"/>
          </a:xfrm>
        </p:spPr>
        <p:txBody>
          <a:bodyPr/>
          <a:lstStyle/>
          <a:p>
            <a:r>
              <a:rPr lang="en-US" sz="4600" smtClean="0">
                <a:latin typeface="Calibri" pitchFamily="34" charset="0"/>
              </a:rPr>
              <a:t>Today’s Agenda</a:t>
            </a:r>
          </a:p>
        </p:txBody>
      </p:sp>
      <p:sp>
        <p:nvSpPr>
          <p:cNvPr id="37891" name="Rectangle 3"/>
          <p:cNvSpPr>
            <a:spLocks noGrp="1"/>
          </p:cNvSpPr>
          <p:nvPr>
            <p:ph type="body" idx="4294967295"/>
          </p:nvPr>
        </p:nvSpPr>
        <p:spPr>
          <a:xfrm>
            <a:off x="457200" y="1219200"/>
            <a:ext cx="8229600" cy="5486400"/>
          </a:xfrm>
        </p:spPr>
        <p:txBody>
          <a:bodyPr/>
          <a:lstStyle/>
          <a:p>
            <a:pPr>
              <a:tabLst>
                <a:tab pos="2403475" algn="l"/>
              </a:tabLst>
            </a:pPr>
            <a:r>
              <a:rPr lang="en-US" sz="2000" smtClean="0">
                <a:latin typeface="Constantia" pitchFamily="18" charset="0"/>
              </a:rPr>
              <a:t>8:30-9 am	Welcome!</a:t>
            </a:r>
          </a:p>
          <a:p>
            <a:pPr>
              <a:tabLst>
                <a:tab pos="2403475" algn="l"/>
              </a:tabLst>
            </a:pPr>
            <a:r>
              <a:rPr lang="en-US" sz="2000" smtClean="0">
                <a:latin typeface="Constantia" pitchFamily="18" charset="0"/>
              </a:rPr>
              <a:t>9-9:10 am	Meeting called to order</a:t>
            </a:r>
          </a:p>
          <a:p>
            <a:pPr>
              <a:tabLst>
                <a:tab pos="2403475" algn="l"/>
              </a:tabLst>
            </a:pPr>
            <a:r>
              <a:rPr lang="en-US" sz="2000" smtClean="0">
                <a:latin typeface="Constantia" pitchFamily="18" charset="0"/>
              </a:rPr>
              <a:t>9:10-9:20 am	Action Item Review/Minutes Approval</a:t>
            </a:r>
          </a:p>
          <a:p>
            <a:pPr>
              <a:tabLst>
                <a:tab pos="2403475" algn="l"/>
              </a:tabLst>
            </a:pPr>
            <a:r>
              <a:rPr lang="en-US" sz="2000" smtClean="0">
                <a:latin typeface="Constantia" pitchFamily="18" charset="0"/>
              </a:rPr>
              <a:t>9:20-9:45 am	Chair’s Report: Fred Berg</a:t>
            </a:r>
          </a:p>
          <a:p>
            <a:pPr>
              <a:tabLst>
                <a:tab pos="2403475" algn="l"/>
              </a:tabLst>
            </a:pPr>
            <a:r>
              <a:rPr lang="en-US" sz="2000" smtClean="0">
                <a:latin typeface="Constantia" pitchFamily="18" charset="0"/>
              </a:rPr>
              <a:t>9:45-10:30 am	Recruitment Subcommittee Report: </a:t>
            </a:r>
            <a:br>
              <a:rPr lang="en-US" sz="2000" smtClean="0">
                <a:latin typeface="Constantia" pitchFamily="18" charset="0"/>
              </a:rPr>
            </a:br>
            <a:r>
              <a:rPr lang="en-US" sz="2000" smtClean="0">
                <a:latin typeface="Constantia" pitchFamily="18" charset="0"/>
              </a:rPr>
              <a:t>	Chris Conklin</a:t>
            </a:r>
          </a:p>
          <a:p>
            <a:pPr>
              <a:tabLst>
                <a:tab pos="2403475" algn="l"/>
              </a:tabLst>
            </a:pPr>
            <a:r>
              <a:rPr lang="en-US" sz="2000" smtClean="0">
                <a:latin typeface="Constantia" pitchFamily="18" charset="0"/>
              </a:rPr>
              <a:t>10:30-10:45 am	Break</a:t>
            </a:r>
          </a:p>
          <a:p>
            <a:pPr>
              <a:tabLst>
                <a:tab pos="2403475" algn="l"/>
              </a:tabLst>
            </a:pPr>
            <a:r>
              <a:rPr lang="en-US" sz="2000" smtClean="0">
                <a:latin typeface="Constantia" pitchFamily="18" charset="0"/>
              </a:rPr>
              <a:t>10:45-Noon	School/PDC Updates: Ron DeLap</a:t>
            </a:r>
          </a:p>
          <a:p>
            <a:pPr>
              <a:tabLst>
                <a:tab pos="2403475" algn="l"/>
              </a:tabLst>
            </a:pPr>
            <a:r>
              <a:rPr lang="en-US" sz="2000" smtClean="0">
                <a:latin typeface="Constantia" pitchFamily="18" charset="0"/>
              </a:rPr>
              <a:t>Noon-1 pm	Lunch /Tour of Facility</a:t>
            </a:r>
          </a:p>
          <a:p>
            <a:pPr>
              <a:tabLst>
                <a:tab pos="2403475" algn="l"/>
              </a:tabLst>
            </a:pPr>
            <a:r>
              <a:rPr lang="en-US" sz="2000" smtClean="0">
                <a:latin typeface="Constantia" pitchFamily="18" charset="0"/>
              </a:rPr>
              <a:t>1-1:30 pm	Program Updates: Ron DeLap</a:t>
            </a:r>
          </a:p>
          <a:p>
            <a:pPr>
              <a:tabLst>
                <a:tab pos="2403475" algn="l"/>
              </a:tabLst>
            </a:pPr>
            <a:r>
              <a:rPr lang="en-US" sz="2000" smtClean="0">
                <a:latin typeface="Constantia" pitchFamily="18" charset="0"/>
              </a:rPr>
              <a:t>1:30-2 pm	Senior Projects: Ron DeLap</a:t>
            </a:r>
          </a:p>
          <a:p>
            <a:pPr>
              <a:tabLst>
                <a:tab pos="2403475" algn="l"/>
              </a:tabLst>
            </a:pPr>
            <a:r>
              <a:rPr lang="en-US" sz="2000" smtClean="0">
                <a:latin typeface="Constantia" pitchFamily="18" charset="0"/>
              </a:rPr>
              <a:t>2 pm	Closing Remarks</a:t>
            </a:r>
          </a:p>
          <a:p>
            <a:pPr>
              <a:spcBef>
                <a:spcPct val="100000"/>
              </a:spcBef>
              <a:buFont typeface="Wingdings 2" pitchFamily="18" charset="2"/>
              <a:buNone/>
              <a:tabLst>
                <a:tab pos="2403475" algn="l"/>
              </a:tabLst>
            </a:pPr>
            <a:r>
              <a:rPr lang="en-US" sz="2000" b="1" i="1" smtClean="0">
                <a:solidFill>
                  <a:schemeClr val="hlink"/>
                </a:solidFill>
                <a:latin typeface="Constantia" pitchFamily="18" charset="0"/>
              </a:rPr>
              <a:t>Next meeting: 	April 29 at LSSU Sault Ste. Marie Campus</a:t>
            </a:r>
          </a:p>
          <a:p>
            <a:pPr>
              <a:tabLst>
                <a:tab pos="2403475" algn="l"/>
              </a:tabLst>
            </a:pPr>
            <a:endParaRPr lang="en-US" sz="2000" b="1" i="1" smtClean="0">
              <a:solidFill>
                <a:schemeClr val="hlink"/>
              </a:solidFill>
              <a:latin typeface="Constantia"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lIns="91440" rIns="91440" bIns="45720" anchor="ctr"/>
          <a:lstStyle/>
          <a:p>
            <a:r>
              <a:rPr lang="en-US" b="1"/>
              <a:t>…in closing</a:t>
            </a:r>
          </a:p>
        </p:txBody>
      </p:sp>
      <p:sp>
        <p:nvSpPr>
          <p:cNvPr id="72707" name="Content Placeholder 2"/>
          <p:cNvSpPr>
            <a:spLocks noGrp="1"/>
          </p:cNvSpPr>
          <p:nvPr>
            <p:ph idx="4294967295"/>
          </p:nvPr>
        </p:nvSpPr>
        <p:spPr/>
        <p:txBody>
          <a:bodyPr/>
          <a:lstStyle/>
          <a:p>
            <a:r>
              <a:rPr lang="en-US"/>
              <a:t>We all enjoy supporting these events, it is a rewarding experience to be able to provide information that may be used in a student’s decision making process for their educational and career choices.</a:t>
            </a:r>
          </a:p>
          <a:p>
            <a:r>
              <a:rPr lang="en-US"/>
              <a:t>The Spring 2011 MACRAO events are coming up after the beginning of the new year, I will again post an email soliciting your support.</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r>
              <a:rPr lang="en-US" sz="1200" dirty="0">
                <a:solidFill>
                  <a:schemeClr val="tx1">
                    <a:tint val="75000"/>
                  </a:schemeClr>
                </a:solidFill>
                <a:latin typeface="+mn-lt"/>
              </a:rPr>
              <a:t>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lIns="91440" rIns="91440" bIns="45720" anchor="ctr"/>
          <a:lstStyle/>
          <a:p>
            <a:r>
              <a:rPr lang="en-US" b="1"/>
              <a:t>THANK YOU</a:t>
            </a:r>
          </a:p>
        </p:txBody>
      </p:sp>
      <p:sp>
        <p:nvSpPr>
          <p:cNvPr id="73731" name="Content Placeholder 2"/>
          <p:cNvSpPr>
            <a:spLocks noGrp="1"/>
          </p:cNvSpPr>
          <p:nvPr>
            <p:ph idx="4294967295"/>
          </p:nvPr>
        </p:nvSpPr>
        <p:spPr/>
        <p:txBody>
          <a:bodyPr/>
          <a:lstStyle/>
          <a:p>
            <a:r>
              <a:rPr lang="en-US"/>
              <a:t>A special </a:t>
            </a:r>
            <a:r>
              <a:rPr lang="en-US" b="1"/>
              <a:t>THANK YOU </a:t>
            </a:r>
            <a:r>
              <a:rPr lang="en-US"/>
              <a:t>to all of the IAB membership that supported the Fall 2010 MACRAO events. Your support is greatly appreciated and I hope that we can continue to support future events.</a:t>
            </a:r>
          </a:p>
          <a:p>
            <a:r>
              <a:rPr lang="en-US"/>
              <a:t>IAB participation in </a:t>
            </a:r>
            <a:r>
              <a:rPr lang="en-US" b="1"/>
              <a:t>MACRAO</a:t>
            </a:r>
            <a:r>
              <a:rPr lang="en-US"/>
              <a:t> events is a very </a:t>
            </a:r>
            <a:r>
              <a:rPr lang="en-US" b="1"/>
              <a:t>UNIQUE</a:t>
            </a:r>
            <a:r>
              <a:rPr lang="en-US"/>
              <a:t> and </a:t>
            </a:r>
            <a:r>
              <a:rPr lang="en-US" b="1"/>
              <a:t>POSITIVE INFLUENCE </a:t>
            </a:r>
            <a:r>
              <a:rPr lang="en-US"/>
              <a:t>on student choice.</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dirty="0">
                <a:solidFill>
                  <a:schemeClr val="tx1">
                    <a:tint val="75000"/>
                  </a:schemeClr>
                </a:solidFill>
                <a:latin typeface="+mn-lt"/>
              </a:rPr>
              <a:t>11/5/2010</a:t>
            </a: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dirty="0">
                <a:solidFill>
                  <a:schemeClr val="tx1">
                    <a:tint val="75000"/>
                  </a:schemeClr>
                </a:solidFill>
                <a:latin typeface="+mn-lt"/>
              </a:rPr>
              <a:t>LSSU IAB 11-05-2010 Meeting</a:t>
            </a: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D37A799-B489-4B42-8C47-D9CDC7CE919A}" type="slidenum">
              <a:rPr lang="en-US" sz="1200">
                <a:solidFill>
                  <a:schemeClr val="tx1">
                    <a:tint val="75000"/>
                  </a:schemeClr>
                </a:solidFill>
                <a:latin typeface="+mn-lt"/>
              </a:rPr>
              <a:pPr algn="r" fontAlgn="auto">
                <a:spcBef>
                  <a:spcPts val="0"/>
                </a:spcBef>
                <a:spcAft>
                  <a:spcPts val="0"/>
                </a:spcAft>
                <a:defRPr/>
              </a:pPr>
              <a:t>21</a:t>
            </a:fld>
            <a:endParaRPr lang="en-US"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4"/>
          <p:cNvSpPr>
            <a:spLocks noGrp="1"/>
          </p:cNvSpPr>
          <p:nvPr>
            <p:ph type="ctrTitle" idx="4294967295"/>
          </p:nvPr>
        </p:nvSpPr>
        <p:spPr>
          <a:xfrm>
            <a:off x="685800" y="2130425"/>
            <a:ext cx="7772400" cy="1470025"/>
          </a:xfrm>
        </p:spPr>
        <p:txBody>
          <a:bodyPr/>
          <a:lstStyle/>
          <a:p>
            <a:pPr algn="ctr"/>
            <a:r>
              <a:rPr lang="en-US" sz="5400" b="1" smtClean="0">
                <a:latin typeface="Calibri" pitchFamily="34" charset="0"/>
              </a:rPr>
              <a:t>Take a Break!</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p:cNvSpPr>
          <p:nvPr>
            <p:ph type="ctrTitle" idx="4294967295"/>
          </p:nvPr>
        </p:nvSpPr>
        <p:spPr>
          <a:xfrm>
            <a:off x="685800" y="2130425"/>
            <a:ext cx="7772400" cy="1470025"/>
          </a:xfrm>
        </p:spPr>
        <p:txBody>
          <a:bodyPr/>
          <a:lstStyle/>
          <a:p>
            <a:pPr algn="ctr"/>
            <a:r>
              <a:rPr lang="en-US" sz="4600" smtClean="0">
                <a:latin typeface="Calibri" pitchFamily="34" charset="0"/>
              </a:rPr>
              <a:t>Lake Superior State University </a:t>
            </a:r>
            <a:r>
              <a:rPr lang="en-US" sz="5400" b="1" smtClean="0">
                <a:latin typeface="Calibri" pitchFamily="34" charset="0"/>
              </a:rPr>
              <a:t>Updates</a:t>
            </a:r>
          </a:p>
        </p:txBody>
      </p:sp>
      <p:sp>
        <p:nvSpPr>
          <p:cNvPr id="76805" name="Rectangle 5"/>
          <p:cNvSpPr>
            <a:spLocks noGrp="1"/>
          </p:cNvSpPr>
          <p:nvPr>
            <p:ph type="subTitle" idx="4294967295"/>
          </p:nvPr>
        </p:nvSpPr>
        <p:spPr>
          <a:xfrm>
            <a:off x="1371600" y="3886200"/>
            <a:ext cx="6400800" cy="1752600"/>
          </a:xfrm>
        </p:spPr>
        <p:txBody>
          <a:bodyPr/>
          <a:lstStyle/>
          <a:p>
            <a:pPr marL="0" indent="0" algn="ctr">
              <a:buFont typeface="Wingdings 2" pitchFamily="18" charset="2"/>
              <a:buNone/>
            </a:pPr>
            <a:r>
              <a:rPr lang="en-US" sz="3200" b="1" smtClean="0">
                <a:solidFill>
                  <a:schemeClr val="bg1"/>
                </a:solidFill>
                <a:latin typeface="Constantia" pitchFamily="18" charset="0"/>
              </a:rPr>
              <a:t>Dr Ron DeLap</a:t>
            </a:r>
          </a:p>
          <a:p>
            <a:pPr marL="0" indent="0" algn="ctr">
              <a:buFont typeface="Wingdings 2" pitchFamily="18" charset="2"/>
              <a:buNone/>
            </a:pPr>
            <a:r>
              <a:rPr lang="en-US" smtClean="0">
                <a:solidFill>
                  <a:schemeClr val="bg1"/>
                </a:solidFill>
                <a:latin typeface="Constantia" pitchFamily="18" charset="0"/>
              </a:rPr>
              <a:t>Dean, College of Engineering, Technology and Economic Development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idx="4294967295"/>
          </p:nvPr>
        </p:nvSpPr>
        <p:spPr>
          <a:xfrm>
            <a:off x="762000" y="152400"/>
            <a:ext cx="7772400" cy="1470025"/>
          </a:xfrm>
        </p:spPr>
        <p:txBody>
          <a:bodyPr lIns="91440" rIns="91440" bIns="45720" anchor="ctr"/>
          <a:lstStyle/>
          <a:p>
            <a:r>
              <a:rPr lang="en-US" i="1">
                <a:latin typeface="Times New Roman" pitchFamily="18" charset="0"/>
                <a:cs typeface="Times New Roman" pitchFamily="18" charset="0"/>
              </a:rPr>
              <a:t>School/PDC Updates</a:t>
            </a:r>
          </a:p>
        </p:txBody>
      </p:sp>
      <p:sp>
        <p:nvSpPr>
          <p:cNvPr id="3" name="Subtitle 2"/>
          <p:cNvSpPr>
            <a:spLocks noGrp="1"/>
          </p:cNvSpPr>
          <p:nvPr>
            <p:ph type="subTitle" idx="4294967295"/>
          </p:nvPr>
        </p:nvSpPr>
        <p:spPr>
          <a:xfrm>
            <a:off x="1371600" y="4152900"/>
            <a:ext cx="6400800" cy="1698625"/>
          </a:xfrm>
        </p:spPr>
        <p:txBody>
          <a:bodyPr>
            <a:normAutofit/>
          </a:bodyPr>
          <a:lstStyle/>
          <a:p>
            <a:pPr marL="0" indent="0" algn="ctr">
              <a:buFont typeface="Wingdings 2" pitchFamily="18" charset="2"/>
              <a:buNone/>
            </a:pPr>
            <a:r>
              <a:rPr lang="en-US">
                <a:solidFill>
                  <a:srgbClr val="898989"/>
                </a:solidFill>
              </a:rPr>
              <a:t>10:45-Noon</a:t>
            </a:r>
          </a:p>
        </p:txBody>
      </p:sp>
      <p:pic>
        <p:nvPicPr>
          <p:cNvPr id="81924" name="Picture 3" descr="Picture23.jpg"/>
          <p:cNvPicPr>
            <a:picLocks noChangeAspect="1"/>
          </p:cNvPicPr>
          <p:nvPr/>
        </p:nvPicPr>
        <p:blipFill>
          <a:blip r:embed="rId2"/>
          <a:srcRect/>
          <a:stretch>
            <a:fillRect/>
          </a:stretch>
        </p:blipFill>
        <p:spPr bwMode="auto">
          <a:xfrm>
            <a:off x="838200" y="1358900"/>
            <a:ext cx="7696200" cy="49768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a:t>
            </a:r>
            <a:r>
              <a:rPr lang="en-US" sz="2100" b="1"/>
              <a:t>  </a:t>
            </a:r>
          </a:p>
        </p:txBody>
      </p:sp>
      <p:sp>
        <p:nvSpPr>
          <p:cNvPr id="82947" name="TextBox 3"/>
          <p:cNvSpPr txBox="1">
            <a:spLocks noChangeArrowheads="1"/>
          </p:cNvSpPr>
          <p:nvPr/>
        </p:nvSpPr>
        <p:spPr bwMode="auto">
          <a:xfrm>
            <a:off x="228600" y="990600"/>
            <a:ext cx="6503988" cy="3378200"/>
          </a:xfrm>
          <a:prstGeom prst="rect">
            <a:avLst/>
          </a:prstGeom>
          <a:noFill/>
          <a:ln w="9525">
            <a:noFill/>
            <a:miter lim="800000"/>
            <a:headEnd/>
            <a:tailEnd/>
          </a:ln>
        </p:spPr>
        <p:txBody>
          <a:bodyPr wrap="none">
            <a:spAutoFit/>
          </a:bodyPr>
          <a:lstStyle/>
          <a:p>
            <a:pPr>
              <a:tabLst>
                <a:tab pos="633413" algn="l"/>
              </a:tabLst>
            </a:pPr>
            <a:r>
              <a:rPr lang="en-US" sz="2400">
                <a:latin typeface="Calibri" pitchFamily="34" charset="0"/>
              </a:rPr>
              <a:t>Hired:  </a:t>
            </a:r>
            <a:r>
              <a:rPr lang="en-US" sz="2400" b="1">
                <a:latin typeface="Calibri" pitchFamily="34" charset="0"/>
              </a:rPr>
              <a:t>Joseph P. (Joe) Moening</a:t>
            </a:r>
          </a:p>
          <a:p>
            <a:pPr>
              <a:tabLst>
                <a:tab pos="633413" algn="l"/>
              </a:tabLst>
            </a:pPr>
            <a:endParaRPr lang="en-US" sz="2400" b="1">
              <a:latin typeface="Calibri" pitchFamily="34" charset="0"/>
            </a:endParaRPr>
          </a:p>
          <a:p>
            <a:pPr>
              <a:tabLst>
                <a:tab pos="633413" algn="l"/>
              </a:tabLst>
            </a:pPr>
            <a:r>
              <a:rPr lang="en-US" sz="2400">
                <a:latin typeface="Calibri" pitchFamily="34" charset="0"/>
              </a:rPr>
              <a:t>	Ph.D. – University of Cincinnati “the Rockets!”</a:t>
            </a:r>
          </a:p>
          <a:p>
            <a:pPr>
              <a:tabLst>
                <a:tab pos="633413" algn="l"/>
              </a:tabLst>
            </a:pPr>
            <a:r>
              <a:rPr lang="en-US" sz="2400">
                <a:latin typeface="Calibri" pitchFamily="34" charset="0"/>
              </a:rPr>
              <a:t>	</a:t>
            </a:r>
          </a:p>
          <a:p>
            <a:pPr>
              <a:tabLst>
                <a:tab pos="633413" algn="l"/>
              </a:tabLst>
            </a:pPr>
            <a:r>
              <a:rPr lang="en-US" sz="2400">
                <a:latin typeface="Calibri" pitchFamily="34" charset="0"/>
              </a:rPr>
              <a:t>	Dissertation was related to solar cells</a:t>
            </a:r>
          </a:p>
          <a:p>
            <a:pPr>
              <a:tabLst>
                <a:tab pos="633413" algn="l"/>
              </a:tabLst>
            </a:pPr>
            <a:endParaRPr lang="en-US" sz="2400">
              <a:latin typeface="Calibri" pitchFamily="34" charset="0"/>
            </a:endParaRPr>
          </a:p>
          <a:p>
            <a:pPr>
              <a:tabLst>
                <a:tab pos="633413" algn="l"/>
              </a:tabLst>
            </a:pPr>
            <a:r>
              <a:rPr lang="en-US" sz="2400">
                <a:latin typeface="Calibri" pitchFamily="34" charset="0"/>
              </a:rPr>
              <a:t>	Familiar with the U.P.</a:t>
            </a:r>
          </a:p>
          <a:p>
            <a:pPr>
              <a:tabLst>
                <a:tab pos="633413" algn="l"/>
              </a:tabLst>
            </a:pPr>
            <a:endParaRPr lang="en-US" sz="2400">
              <a:latin typeface="Calibri" pitchFamily="34" charset="0"/>
            </a:endParaRPr>
          </a:p>
          <a:p>
            <a:pPr>
              <a:tabLst>
                <a:tab pos="633413" algn="l"/>
              </a:tabLst>
            </a:pPr>
            <a:r>
              <a:rPr lang="en-US" sz="2400">
                <a:latin typeface="Calibri" pitchFamily="34" charset="0"/>
              </a:rPr>
              <a:t>	Fits in well with our “family”</a:t>
            </a:r>
          </a:p>
        </p:txBody>
      </p:sp>
      <p:pic>
        <p:nvPicPr>
          <p:cNvPr id="82948" name="Picture 4" descr="Picture14.png"/>
          <p:cNvPicPr>
            <a:picLocks noChangeAspect="1"/>
          </p:cNvPicPr>
          <p:nvPr/>
        </p:nvPicPr>
        <p:blipFill>
          <a:blip r:embed="rId2"/>
          <a:srcRect/>
          <a:stretch>
            <a:fillRect/>
          </a:stretch>
        </p:blipFill>
        <p:spPr bwMode="auto">
          <a:xfrm>
            <a:off x="5715000" y="2362200"/>
            <a:ext cx="2795588" cy="38401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83971" name="TextBox 3"/>
          <p:cNvSpPr txBox="1">
            <a:spLocks noChangeArrowheads="1"/>
          </p:cNvSpPr>
          <p:nvPr/>
        </p:nvSpPr>
        <p:spPr bwMode="auto">
          <a:xfrm>
            <a:off x="533400" y="1508125"/>
            <a:ext cx="8162925" cy="4664075"/>
          </a:xfrm>
          <a:prstGeom prst="rect">
            <a:avLst/>
          </a:prstGeom>
          <a:noFill/>
          <a:ln w="9525">
            <a:noFill/>
            <a:miter lim="800000"/>
            <a:headEnd/>
            <a:tailEnd/>
          </a:ln>
        </p:spPr>
        <p:txBody>
          <a:bodyPr wrap="none">
            <a:spAutoFit/>
          </a:bodyPr>
          <a:lstStyle/>
          <a:p>
            <a:r>
              <a:rPr lang="en-US" sz="2000">
                <a:latin typeface="Calibri" pitchFamily="34" charset="0"/>
              </a:rPr>
              <a:t>Enrollment numbers – UP.</a:t>
            </a:r>
          </a:p>
          <a:p>
            <a:endParaRPr lang="en-US" sz="2000">
              <a:latin typeface="Calibri" pitchFamily="34" charset="0"/>
            </a:endParaRPr>
          </a:p>
          <a:p>
            <a:r>
              <a:rPr lang="en-US" sz="2000">
                <a:latin typeface="Calibri" pitchFamily="34" charset="0"/>
              </a:rPr>
              <a:t>Enrollment distribution – spreading</a:t>
            </a:r>
          </a:p>
          <a:p>
            <a:endParaRPr lang="en-US" sz="2000">
              <a:latin typeface="Calibri" pitchFamily="34" charset="0"/>
            </a:endParaRPr>
          </a:p>
          <a:p>
            <a:r>
              <a:rPr lang="en-US" sz="2000">
                <a:latin typeface="Calibri" pitchFamily="34" charset="0"/>
              </a:rPr>
              <a:t>	Significant gains in Grand Rapids</a:t>
            </a:r>
          </a:p>
          <a:p>
            <a:r>
              <a:rPr lang="en-US" sz="2000">
                <a:latin typeface="Calibri" pitchFamily="34" charset="0"/>
              </a:rPr>
              <a:t>	</a:t>
            </a:r>
          </a:p>
          <a:p>
            <a:r>
              <a:rPr lang="en-US" sz="2000">
                <a:latin typeface="Calibri" pitchFamily="34" charset="0"/>
              </a:rPr>
              <a:t>	Significant gains in out of state recruitment</a:t>
            </a:r>
          </a:p>
          <a:p>
            <a:endParaRPr lang="en-US" sz="2000">
              <a:latin typeface="Calibri" pitchFamily="34" charset="0"/>
            </a:endParaRPr>
          </a:p>
          <a:p>
            <a:r>
              <a:rPr lang="en-US" sz="2000">
                <a:latin typeface="Calibri" pitchFamily="34" charset="0"/>
              </a:rPr>
              <a:t>	Trends are all looking positive for Engineering</a:t>
            </a:r>
          </a:p>
          <a:p>
            <a:endParaRPr lang="en-US" sz="2000">
              <a:latin typeface="Calibri" pitchFamily="34" charset="0"/>
            </a:endParaRPr>
          </a:p>
          <a:p>
            <a:r>
              <a:rPr lang="en-US" sz="2000">
                <a:latin typeface="Calibri" pitchFamily="34" charset="0"/>
              </a:rPr>
              <a:t>Freshmen students are initially VERY PLEASED with the Lake State experience</a:t>
            </a:r>
          </a:p>
          <a:p>
            <a:endParaRPr lang="en-US" sz="2000">
              <a:latin typeface="Calibri" pitchFamily="34" charset="0"/>
            </a:endParaRPr>
          </a:p>
          <a:p>
            <a:r>
              <a:rPr lang="en-US" sz="2000">
                <a:latin typeface="Calibri" pitchFamily="34" charset="0"/>
              </a:rPr>
              <a:t>	63 of 65 “Very sure” they made the right choice.</a:t>
            </a:r>
          </a:p>
          <a:p>
            <a:endParaRPr lang="en-US" sz="2000">
              <a:latin typeface="Calibri" pitchFamily="34" charset="0"/>
            </a:endParaRPr>
          </a:p>
          <a:p>
            <a:endParaRPr lang="en-US" sz="200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lIns="91440" rIns="91440" bIns="45720" anchor="ctr"/>
          <a:lstStyle/>
          <a:p>
            <a:r>
              <a:rPr lang="en-US" b="1"/>
              <a:t>Enrollment</a:t>
            </a:r>
          </a:p>
        </p:txBody>
      </p:sp>
      <p:sp>
        <p:nvSpPr>
          <p:cNvPr id="26627" name="Rectangle 3"/>
          <p:cNvSpPr>
            <a:spLocks noGrp="1" noChangeArrowheads="1"/>
          </p:cNvSpPr>
          <p:nvPr>
            <p:ph type="body" idx="4294967295"/>
          </p:nvPr>
        </p:nvSpPr>
        <p:spPr>
          <a:xfrm>
            <a:off x="457200" y="2027238"/>
            <a:ext cx="8686800" cy="4525962"/>
          </a:xfrm>
        </p:spPr>
        <p:txBody>
          <a:bodyPr>
            <a:normAutofit/>
          </a:bodyPr>
          <a:lstStyle/>
          <a:p>
            <a:pPr>
              <a:lnSpc>
                <a:spcPct val="90000"/>
              </a:lnSpc>
            </a:pPr>
            <a:r>
              <a:rPr lang="en-US"/>
              <a:t>Fall 2005: 240 Students</a:t>
            </a:r>
          </a:p>
          <a:p>
            <a:pPr>
              <a:lnSpc>
                <a:spcPct val="90000"/>
              </a:lnSpc>
            </a:pPr>
            <a:r>
              <a:rPr lang="en-US"/>
              <a:t>Fall 2006: 194 Students</a:t>
            </a:r>
          </a:p>
          <a:p>
            <a:pPr>
              <a:lnSpc>
                <a:spcPct val="90000"/>
              </a:lnSpc>
            </a:pPr>
            <a:r>
              <a:rPr lang="en-US"/>
              <a:t>Fall 2007: 176 Students</a:t>
            </a:r>
          </a:p>
          <a:p>
            <a:pPr>
              <a:lnSpc>
                <a:spcPct val="90000"/>
              </a:lnSpc>
            </a:pPr>
            <a:r>
              <a:rPr lang="en-US"/>
              <a:t>Fall 2008: 175 Students</a:t>
            </a:r>
          </a:p>
          <a:p>
            <a:pPr>
              <a:lnSpc>
                <a:spcPct val="90000"/>
              </a:lnSpc>
            </a:pPr>
            <a:r>
              <a:rPr lang="en-US"/>
              <a:t>Fall 2009: 172 Students</a:t>
            </a:r>
          </a:p>
          <a:p>
            <a:pPr>
              <a:lnSpc>
                <a:spcPct val="90000"/>
              </a:lnSpc>
            </a:pPr>
            <a:r>
              <a:rPr lang="en-US"/>
              <a:t>Fall 2010: 185 Students</a:t>
            </a:r>
          </a:p>
          <a:p>
            <a:pPr lvl="1">
              <a:lnSpc>
                <a:spcPct val="90000"/>
              </a:lnSpc>
            </a:pPr>
            <a:r>
              <a:rPr lang="en-US"/>
              <a:t>Highest in four years and reverses &gt; 5 year slide</a:t>
            </a:r>
          </a:p>
          <a:p>
            <a:pPr lvl="1">
              <a:lnSpc>
                <a:spcPct val="90000"/>
              </a:lnSpc>
            </a:pPr>
            <a:r>
              <a:rPr lang="en-US"/>
              <a:t>Freshmen enrollment highest in &gt; 6 years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087563" y="914400"/>
            <a:ext cx="4922837" cy="579438"/>
          </a:xfrm>
          <a:prstGeom prst="rect">
            <a:avLst/>
          </a:prstGeom>
          <a:noFill/>
          <a:ln w="9525">
            <a:noFill/>
            <a:miter lim="800000"/>
            <a:headEnd/>
            <a:tailEnd/>
          </a:ln>
        </p:spPr>
        <p:txBody>
          <a:bodyPr>
            <a:spAutoFit/>
          </a:bodyPr>
          <a:lstStyle/>
          <a:p>
            <a:r>
              <a:rPr lang="en-US" sz="3200" b="1">
                <a:solidFill>
                  <a:schemeClr val="tx2"/>
                </a:solidFill>
                <a:latin typeface="Calibri" pitchFamily="34" charset="0"/>
              </a:rPr>
              <a:t>Enrollment By The Numbers</a:t>
            </a:r>
          </a:p>
        </p:txBody>
      </p:sp>
      <p:sp>
        <p:nvSpPr>
          <p:cNvPr id="8198" name="Rectangle 6"/>
          <p:cNvSpPr>
            <a:spLocks noChangeArrowheads="1"/>
          </p:cNvSpPr>
          <p:nvPr/>
        </p:nvSpPr>
        <p:spPr bwMode="auto">
          <a:xfrm>
            <a:off x="1905000" y="1981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latin typeface="+mn-lt"/>
            </a:endParaRPr>
          </a:p>
        </p:txBody>
      </p:sp>
      <p:sp>
        <p:nvSpPr>
          <p:cNvPr id="8199" name="Rectangle 7"/>
          <p:cNvSpPr>
            <a:spLocks noChangeArrowheads="1"/>
          </p:cNvSpPr>
          <p:nvPr/>
        </p:nvSpPr>
        <p:spPr bwMode="auto">
          <a:xfrm>
            <a:off x="2819400" y="1981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Fresh*</a:t>
            </a:r>
          </a:p>
        </p:txBody>
      </p:sp>
      <p:sp>
        <p:nvSpPr>
          <p:cNvPr id="8200" name="Rectangle 8"/>
          <p:cNvSpPr>
            <a:spLocks noChangeArrowheads="1"/>
          </p:cNvSpPr>
          <p:nvPr/>
        </p:nvSpPr>
        <p:spPr bwMode="auto">
          <a:xfrm>
            <a:off x="3733800" y="1981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Soph</a:t>
            </a:r>
          </a:p>
        </p:txBody>
      </p:sp>
      <p:sp>
        <p:nvSpPr>
          <p:cNvPr id="8201" name="Rectangle 9"/>
          <p:cNvSpPr>
            <a:spLocks noChangeArrowheads="1"/>
          </p:cNvSpPr>
          <p:nvPr/>
        </p:nvSpPr>
        <p:spPr bwMode="auto">
          <a:xfrm>
            <a:off x="4648200" y="1981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Junior</a:t>
            </a:r>
          </a:p>
        </p:txBody>
      </p:sp>
      <p:sp>
        <p:nvSpPr>
          <p:cNvPr id="8202" name="Rectangle 10"/>
          <p:cNvSpPr>
            <a:spLocks noChangeArrowheads="1"/>
          </p:cNvSpPr>
          <p:nvPr/>
        </p:nvSpPr>
        <p:spPr bwMode="auto">
          <a:xfrm>
            <a:off x="5562600" y="1981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dirty="0">
                <a:latin typeface="+mn-lt"/>
              </a:rPr>
              <a:t>Senior*</a:t>
            </a:r>
          </a:p>
        </p:txBody>
      </p:sp>
      <p:sp>
        <p:nvSpPr>
          <p:cNvPr id="8203" name="Rectangle 11"/>
          <p:cNvSpPr>
            <a:spLocks noChangeArrowheads="1"/>
          </p:cNvSpPr>
          <p:nvPr/>
        </p:nvSpPr>
        <p:spPr bwMode="auto">
          <a:xfrm>
            <a:off x="1905000" y="2362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2007</a:t>
            </a:r>
          </a:p>
        </p:txBody>
      </p:sp>
      <p:sp>
        <p:nvSpPr>
          <p:cNvPr id="8204" name="Rectangle 12"/>
          <p:cNvSpPr>
            <a:spLocks noChangeArrowheads="1"/>
          </p:cNvSpPr>
          <p:nvPr/>
        </p:nvSpPr>
        <p:spPr bwMode="auto">
          <a:xfrm>
            <a:off x="2819400" y="2362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42</a:t>
            </a:r>
          </a:p>
        </p:txBody>
      </p:sp>
      <p:sp>
        <p:nvSpPr>
          <p:cNvPr id="86026" name="Rectangle 13"/>
          <p:cNvSpPr>
            <a:spLocks noChangeArrowheads="1"/>
          </p:cNvSpPr>
          <p:nvPr/>
        </p:nvSpPr>
        <p:spPr bwMode="auto">
          <a:xfrm>
            <a:off x="3733800" y="2362200"/>
            <a:ext cx="914400" cy="381000"/>
          </a:xfrm>
          <a:prstGeom prst="rect">
            <a:avLst/>
          </a:prstGeom>
          <a:noFill/>
          <a:ln w="9525">
            <a:solidFill>
              <a:schemeClr val="tx1"/>
            </a:solidFill>
            <a:miter lim="800000"/>
            <a:headEnd/>
            <a:tailEnd/>
          </a:ln>
        </p:spPr>
        <p:txBody>
          <a:bodyPr wrap="none" anchor="ctr"/>
          <a:lstStyle/>
          <a:p>
            <a:pPr algn="ctr"/>
            <a:r>
              <a:rPr lang="en-US">
                <a:latin typeface="Calibri" pitchFamily="34" charset="0"/>
              </a:rPr>
              <a:t>29</a:t>
            </a:r>
          </a:p>
        </p:txBody>
      </p:sp>
      <p:sp>
        <p:nvSpPr>
          <p:cNvPr id="8206" name="Rectangle 14"/>
          <p:cNvSpPr>
            <a:spLocks noChangeArrowheads="1"/>
          </p:cNvSpPr>
          <p:nvPr/>
        </p:nvSpPr>
        <p:spPr bwMode="auto">
          <a:xfrm>
            <a:off x="4648200" y="2362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36</a:t>
            </a:r>
          </a:p>
        </p:txBody>
      </p:sp>
      <p:sp>
        <p:nvSpPr>
          <p:cNvPr id="8207" name="Rectangle 15"/>
          <p:cNvSpPr>
            <a:spLocks noChangeArrowheads="1"/>
          </p:cNvSpPr>
          <p:nvPr/>
        </p:nvSpPr>
        <p:spPr bwMode="auto">
          <a:xfrm>
            <a:off x="5562600" y="2362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70</a:t>
            </a:r>
          </a:p>
        </p:txBody>
      </p:sp>
      <p:sp>
        <p:nvSpPr>
          <p:cNvPr id="8208" name="Rectangle 16"/>
          <p:cNvSpPr>
            <a:spLocks noChangeArrowheads="1"/>
          </p:cNvSpPr>
          <p:nvPr/>
        </p:nvSpPr>
        <p:spPr bwMode="auto">
          <a:xfrm>
            <a:off x="6477000" y="1981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Total</a:t>
            </a:r>
          </a:p>
        </p:txBody>
      </p:sp>
      <p:sp>
        <p:nvSpPr>
          <p:cNvPr id="8209" name="Rectangle 17"/>
          <p:cNvSpPr>
            <a:spLocks noChangeArrowheads="1"/>
          </p:cNvSpPr>
          <p:nvPr/>
        </p:nvSpPr>
        <p:spPr bwMode="auto">
          <a:xfrm>
            <a:off x="6477000" y="2362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177</a:t>
            </a:r>
          </a:p>
        </p:txBody>
      </p:sp>
      <p:sp>
        <p:nvSpPr>
          <p:cNvPr id="8210" name="Rectangle 18"/>
          <p:cNvSpPr>
            <a:spLocks noChangeArrowheads="1"/>
          </p:cNvSpPr>
          <p:nvPr/>
        </p:nvSpPr>
        <p:spPr bwMode="auto">
          <a:xfrm>
            <a:off x="1905000" y="2743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2008</a:t>
            </a:r>
          </a:p>
        </p:txBody>
      </p:sp>
      <p:sp>
        <p:nvSpPr>
          <p:cNvPr id="86032" name="Rectangle 19"/>
          <p:cNvSpPr>
            <a:spLocks noChangeArrowheads="1"/>
          </p:cNvSpPr>
          <p:nvPr/>
        </p:nvSpPr>
        <p:spPr bwMode="auto">
          <a:xfrm>
            <a:off x="2819400" y="2743200"/>
            <a:ext cx="914400" cy="381000"/>
          </a:xfrm>
          <a:prstGeom prst="rect">
            <a:avLst/>
          </a:prstGeom>
          <a:solidFill>
            <a:srgbClr val="FF9999"/>
          </a:solidFill>
          <a:ln w="9525">
            <a:solidFill>
              <a:schemeClr val="tx1"/>
            </a:solidFill>
            <a:miter lim="800000"/>
            <a:headEnd/>
            <a:tailEnd/>
          </a:ln>
        </p:spPr>
        <p:txBody>
          <a:bodyPr wrap="none" anchor="ctr"/>
          <a:lstStyle/>
          <a:p>
            <a:pPr algn="ctr"/>
            <a:r>
              <a:rPr lang="en-US">
                <a:latin typeface="Calibri" pitchFamily="34" charset="0"/>
              </a:rPr>
              <a:t>47</a:t>
            </a:r>
          </a:p>
        </p:txBody>
      </p:sp>
      <p:sp>
        <p:nvSpPr>
          <p:cNvPr id="8212" name="Rectangle 20"/>
          <p:cNvSpPr>
            <a:spLocks noChangeArrowheads="1"/>
          </p:cNvSpPr>
          <p:nvPr/>
        </p:nvSpPr>
        <p:spPr bwMode="auto">
          <a:xfrm>
            <a:off x="3733800" y="2743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26</a:t>
            </a:r>
          </a:p>
        </p:txBody>
      </p:sp>
      <p:sp>
        <p:nvSpPr>
          <p:cNvPr id="86034" name="Rectangle 21"/>
          <p:cNvSpPr>
            <a:spLocks noChangeArrowheads="1"/>
          </p:cNvSpPr>
          <p:nvPr/>
        </p:nvSpPr>
        <p:spPr bwMode="auto">
          <a:xfrm>
            <a:off x="4648200" y="2743200"/>
            <a:ext cx="914400" cy="381000"/>
          </a:xfrm>
          <a:prstGeom prst="rect">
            <a:avLst/>
          </a:prstGeom>
          <a:noFill/>
          <a:ln w="9525">
            <a:solidFill>
              <a:schemeClr val="tx1"/>
            </a:solidFill>
            <a:miter lim="800000"/>
            <a:headEnd/>
            <a:tailEnd/>
          </a:ln>
        </p:spPr>
        <p:txBody>
          <a:bodyPr wrap="none" anchor="ctr"/>
          <a:lstStyle/>
          <a:p>
            <a:pPr algn="ctr"/>
            <a:r>
              <a:rPr lang="en-US">
                <a:latin typeface="Calibri" pitchFamily="34" charset="0"/>
              </a:rPr>
              <a:t>23</a:t>
            </a:r>
          </a:p>
        </p:txBody>
      </p:sp>
      <p:sp>
        <p:nvSpPr>
          <p:cNvPr id="8214" name="Rectangle 22"/>
          <p:cNvSpPr>
            <a:spLocks noChangeArrowheads="1"/>
          </p:cNvSpPr>
          <p:nvPr/>
        </p:nvSpPr>
        <p:spPr bwMode="auto">
          <a:xfrm>
            <a:off x="5562600" y="2743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79</a:t>
            </a:r>
          </a:p>
        </p:txBody>
      </p:sp>
      <p:sp>
        <p:nvSpPr>
          <p:cNvPr id="8215" name="Rectangle 23"/>
          <p:cNvSpPr>
            <a:spLocks noChangeArrowheads="1"/>
          </p:cNvSpPr>
          <p:nvPr/>
        </p:nvSpPr>
        <p:spPr bwMode="auto">
          <a:xfrm>
            <a:off x="6477000" y="2743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175</a:t>
            </a:r>
          </a:p>
        </p:txBody>
      </p:sp>
      <p:sp>
        <p:nvSpPr>
          <p:cNvPr id="8216" name="Rectangle 24"/>
          <p:cNvSpPr>
            <a:spLocks noChangeArrowheads="1"/>
          </p:cNvSpPr>
          <p:nvPr/>
        </p:nvSpPr>
        <p:spPr bwMode="auto">
          <a:xfrm>
            <a:off x="1905000" y="3124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dirty="0">
                <a:latin typeface="+mn-lt"/>
              </a:rPr>
              <a:t>2009</a:t>
            </a:r>
          </a:p>
        </p:txBody>
      </p:sp>
      <p:sp>
        <p:nvSpPr>
          <p:cNvPr id="8217" name="Rectangle 25"/>
          <p:cNvSpPr>
            <a:spLocks noChangeArrowheads="1"/>
          </p:cNvSpPr>
          <p:nvPr/>
        </p:nvSpPr>
        <p:spPr bwMode="auto">
          <a:xfrm>
            <a:off x="2819400" y="3124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dirty="0">
                <a:latin typeface="+mn-lt"/>
              </a:rPr>
              <a:t>34</a:t>
            </a:r>
          </a:p>
        </p:txBody>
      </p:sp>
      <p:sp>
        <p:nvSpPr>
          <p:cNvPr id="86039" name="Rectangle 26"/>
          <p:cNvSpPr>
            <a:spLocks noChangeArrowheads="1"/>
          </p:cNvSpPr>
          <p:nvPr/>
        </p:nvSpPr>
        <p:spPr bwMode="auto">
          <a:xfrm>
            <a:off x="3733800" y="3124200"/>
            <a:ext cx="914400" cy="381000"/>
          </a:xfrm>
          <a:prstGeom prst="rect">
            <a:avLst/>
          </a:prstGeom>
          <a:solidFill>
            <a:srgbClr val="FF9999"/>
          </a:solidFill>
          <a:ln w="9525">
            <a:solidFill>
              <a:schemeClr val="tx1"/>
            </a:solidFill>
            <a:miter lim="800000"/>
            <a:headEnd/>
            <a:tailEnd/>
          </a:ln>
        </p:spPr>
        <p:txBody>
          <a:bodyPr wrap="none" anchor="ctr"/>
          <a:lstStyle/>
          <a:p>
            <a:pPr algn="ctr"/>
            <a:r>
              <a:rPr lang="en-US">
                <a:latin typeface="Calibri" pitchFamily="34" charset="0"/>
              </a:rPr>
              <a:t>38</a:t>
            </a:r>
          </a:p>
        </p:txBody>
      </p:sp>
      <p:sp>
        <p:nvSpPr>
          <p:cNvPr id="8219" name="Rectangle 27"/>
          <p:cNvSpPr>
            <a:spLocks noChangeArrowheads="1"/>
          </p:cNvSpPr>
          <p:nvPr/>
        </p:nvSpPr>
        <p:spPr bwMode="auto">
          <a:xfrm>
            <a:off x="4648200" y="3124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23</a:t>
            </a:r>
          </a:p>
        </p:txBody>
      </p:sp>
      <p:sp>
        <p:nvSpPr>
          <p:cNvPr id="86041" name="Rectangle 28"/>
          <p:cNvSpPr>
            <a:spLocks noChangeArrowheads="1"/>
          </p:cNvSpPr>
          <p:nvPr/>
        </p:nvSpPr>
        <p:spPr bwMode="auto">
          <a:xfrm>
            <a:off x="5562600" y="3124200"/>
            <a:ext cx="914400" cy="381000"/>
          </a:xfrm>
          <a:prstGeom prst="rect">
            <a:avLst/>
          </a:prstGeom>
          <a:noFill/>
          <a:ln w="9525">
            <a:solidFill>
              <a:schemeClr val="tx1"/>
            </a:solidFill>
            <a:miter lim="800000"/>
            <a:headEnd/>
            <a:tailEnd/>
          </a:ln>
        </p:spPr>
        <p:txBody>
          <a:bodyPr wrap="none" anchor="ctr"/>
          <a:lstStyle/>
          <a:p>
            <a:pPr algn="ctr"/>
            <a:r>
              <a:rPr lang="en-US">
                <a:latin typeface="Calibri" pitchFamily="34" charset="0"/>
              </a:rPr>
              <a:t>76</a:t>
            </a:r>
          </a:p>
        </p:txBody>
      </p:sp>
      <p:sp>
        <p:nvSpPr>
          <p:cNvPr id="8221" name="Rectangle 29"/>
          <p:cNvSpPr>
            <a:spLocks noChangeArrowheads="1"/>
          </p:cNvSpPr>
          <p:nvPr/>
        </p:nvSpPr>
        <p:spPr bwMode="auto">
          <a:xfrm>
            <a:off x="6477000" y="3124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171</a:t>
            </a:r>
          </a:p>
        </p:txBody>
      </p:sp>
      <p:sp>
        <p:nvSpPr>
          <p:cNvPr id="8222" name="Rectangle 30"/>
          <p:cNvSpPr>
            <a:spLocks noChangeArrowheads="1"/>
          </p:cNvSpPr>
          <p:nvPr/>
        </p:nvSpPr>
        <p:spPr bwMode="auto">
          <a:xfrm>
            <a:off x="1905000" y="3505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2010</a:t>
            </a:r>
          </a:p>
        </p:txBody>
      </p:sp>
      <p:sp>
        <p:nvSpPr>
          <p:cNvPr id="86044" name="Rectangle 31"/>
          <p:cNvSpPr>
            <a:spLocks noChangeArrowheads="1"/>
          </p:cNvSpPr>
          <p:nvPr/>
        </p:nvSpPr>
        <p:spPr bwMode="auto">
          <a:xfrm>
            <a:off x="2819400" y="3505200"/>
            <a:ext cx="914400" cy="381000"/>
          </a:xfrm>
          <a:prstGeom prst="rect">
            <a:avLst/>
          </a:prstGeom>
          <a:noFill/>
          <a:ln w="9525">
            <a:solidFill>
              <a:schemeClr val="tx1"/>
            </a:solidFill>
            <a:miter lim="800000"/>
            <a:headEnd/>
            <a:tailEnd/>
          </a:ln>
        </p:spPr>
        <p:txBody>
          <a:bodyPr wrap="none" anchor="ctr"/>
          <a:lstStyle/>
          <a:p>
            <a:pPr algn="ctr"/>
            <a:r>
              <a:rPr lang="en-US">
                <a:latin typeface="Calibri" pitchFamily="34" charset="0"/>
              </a:rPr>
              <a:t>64</a:t>
            </a:r>
          </a:p>
        </p:txBody>
      </p:sp>
      <p:sp>
        <p:nvSpPr>
          <p:cNvPr id="8224" name="Rectangle 32"/>
          <p:cNvSpPr>
            <a:spLocks noChangeArrowheads="1"/>
          </p:cNvSpPr>
          <p:nvPr/>
        </p:nvSpPr>
        <p:spPr bwMode="auto">
          <a:xfrm>
            <a:off x="3733800" y="3505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34</a:t>
            </a:r>
          </a:p>
        </p:txBody>
      </p:sp>
      <p:sp>
        <p:nvSpPr>
          <p:cNvPr id="86046" name="Rectangle 33"/>
          <p:cNvSpPr>
            <a:spLocks noChangeArrowheads="1"/>
          </p:cNvSpPr>
          <p:nvPr/>
        </p:nvSpPr>
        <p:spPr bwMode="auto">
          <a:xfrm>
            <a:off x="4648200" y="3505200"/>
            <a:ext cx="914400" cy="381000"/>
          </a:xfrm>
          <a:prstGeom prst="rect">
            <a:avLst/>
          </a:prstGeom>
          <a:solidFill>
            <a:srgbClr val="FF9999"/>
          </a:solidFill>
          <a:ln w="9525">
            <a:solidFill>
              <a:schemeClr val="tx1"/>
            </a:solidFill>
            <a:miter lim="800000"/>
            <a:headEnd/>
            <a:tailEnd/>
          </a:ln>
        </p:spPr>
        <p:txBody>
          <a:bodyPr wrap="none" anchor="ctr"/>
          <a:lstStyle/>
          <a:p>
            <a:pPr algn="ctr"/>
            <a:r>
              <a:rPr lang="en-US">
                <a:latin typeface="Calibri" pitchFamily="34" charset="0"/>
              </a:rPr>
              <a:t>31</a:t>
            </a:r>
          </a:p>
        </p:txBody>
      </p:sp>
      <p:sp>
        <p:nvSpPr>
          <p:cNvPr id="8226" name="Rectangle 34"/>
          <p:cNvSpPr>
            <a:spLocks noChangeArrowheads="1"/>
          </p:cNvSpPr>
          <p:nvPr/>
        </p:nvSpPr>
        <p:spPr bwMode="auto">
          <a:xfrm>
            <a:off x="5562600" y="3505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56</a:t>
            </a:r>
          </a:p>
        </p:txBody>
      </p:sp>
      <p:sp>
        <p:nvSpPr>
          <p:cNvPr id="8227" name="Rectangle 35"/>
          <p:cNvSpPr>
            <a:spLocks noChangeArrowheads="1"/>
          </p:cNvSpPr>
          <p:nvPr/>
        </p:nvSpPr>
        <p:spPr bwMode="auto">
          <a:xfrm>
            <a:off x="6477000" y="3505200"/>
            <a:ext cx="914400" cy="3810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a:latin typeface="+mn-lt"/>
              </a:rPr>
              <a:t>185</a:t>
            </a:r>
          </a:p>
        </p:txBody>
      </p:sp>
      <p:sp>
        <p:nvSpPr>
          <p:cNvPr id="86049" name="Text Box 36"/>
          <p:cNvSpPr txBox="1">
            <a:spLocks noChangeArrowheads="1"/>
          </p:cNvSpPr>
          <p:nvPr/>
        </p:nvSpPr>
        <p:spPr bwMode="auto">
          <a:xfrm>
            <a:off x="2895600" y="4724400"/>
            <a:ext cx="3306763" cy="1187450"/>
          </a:xfrm>
          <a:prstGeom prst="rect">
            <a:avLst/>
          </a:prstGeom>
          <a:noFill/>
          <a:ln w="9525">
            <a:noFill/>
            <a:miter lim="800000"/>
            <a:headEnd/>
            <a:tailEnd/>
          </a:ln>
        </p:spPr>
        <p:txBody>
          <a:bodyPr wrap="none">
            <a:spAutoFit/>
          </a:bodyPr>
          <a:lstStyle/>
          <a:p>
            <a:r>
              <a:rPr lang="en-US" sz="2400">
                <a:latin typeface="Calibri" pitchFamily="34" charset="0"/>
              </a:rPr>
              <a:t>What does this mean?</a:t>
            </a:r>
          </a:p>
          <a:p>
            <a:r>
              <a:rPr lang="en-US" sz="2400">
                <a:latin typeface="Calibri" pitchFamily="34" charset="0"/>
              </a:rPr>
              <a:t>	Maybe a lot!</a:t>
            </a:r>
          </a:p>
          <a:p>
            <a:r>
              <a:rPr lang="en-US" sz="2400">
                <a:latin typeface="Calibri" pitchFamily="34" charset="0"/>
              </a:rPr>
              <a:t>	Maybe not much!</a:t>
            </a:r>
          </a:p>
        </p:txBody>
      </p:sp>
      <p:sp>
        <p:nvSpPr>
          <p:cNvPr id="86050" name="Text Box 36"/>
          <p:cNvSpPr txBox="1">
            <a:spLocks noChangeArrowheads="1"/>
          </p:cNvSpPr>
          <p:nvPr/>
        </p:nvSpPr>
        <p:spPr bwMode="auto">
          <a:xfrm>
            <a:off x="4419600" y="3962400"/>
            <a:ext cx="3022600" cy="276225"/>
          </a:xfrm>
          <a:prstGeom prst="rect">
            <a:avLst/>
          </a:prstGeom>
          <a:noFill/>
          <a:ln w="9525">
            <a:noFill/>
            <a:miter lim="800000"/>
            <a:headEnd/>
            <a:tailEnd/>
          </a:ln>
        </p:spPr>
        <p:txBody>
          <a:bodyPr wrap="none">
            <a:spAutoFit/>
          </a:bodyPr>
          <a:lstStyle/>
          <a:p>
            <a:r>
              <a:rPr lang="en-US" sz="1200">
                <a:latin typeface="Calibri" pitchFamily="34" charset="0"/>
              </a:rPr>
              <a:t>* Includes 5 and 6 year seniors, and transfers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88067" name="TextBox 3"/>
          <p:cNvSpPr txBox="1">
            <a:spLocks noChangeArrowheads="1"/>
          </p:cNvSpPr>
          <p:nvPr/>
        </p:nvSpPr>
        <p:spPr bwMode="auto">
          <a:xfrm>
            <a:off x="76200" y="914400"/>
            <a:ext cx="8928100" cy="5122863"/>
          </a:xfrm>
          <a:prstGeom prst="rect">
            <a:avLst/>
          </a:prstGeom>
          <a:noFill/>
          <a:ln w="9525">
            <a:noFill/>
            <a:miter lim="800000"/>
            <a:headEnd/>
            <a:tailEnd/>
          </a:ln>
        </p:spPr>
        <p:txBody>
          <a:bodyPr wrap="none">
            <a:spAutoFit/>
          </a:bodyPr>
          <a:lstStyle/>
          <a:p>
            <a:r>
              <a:rPr lang="en-US" sz="2400" b="1">
                <a:solidFill>
                  <a:schemeClr val="tx2"/>
                </a:solidFill>
                <a:latin typeface="Calibri" pitchFamily="34" charset="0"/>
              </a:rPr>
              <a:t>Plans of your new Dean:</a:t>
            </a:r>
          </a:p>
          <a:p>
            <a:endParaRPr lang="en-US" sz="2400" b="1">
              <a:solidFill>
                <a:schemeClr val="tx2"/>
              </a:solidFill>
              <a:latin typeface="Calibri" pitchFamily="34" charset="0"/>
            </a:endParaRPr>
          </a:p>
          <a:p>
            <a:r>
              <a:rPr lang="en-US">
                <a:latin typeface="Calibri" pitchFamily="34" charset="0"/>
              </a:rPr>
              <a:t>	Recruiting, Recruiting, Recruiting!!!</a:t>
            </a:r>
          </a:p>
          <a:p>
            <a:endParaRPr lang="en-US">
              <a:latin typeface="Calibri" pitchFamily="34" charset="0"/>
            </a:endParaRPr>
          </a:p>
          <a:p>
            <a:r>
              <a:rPr lang="en-US">
                <a:latin typeface="Calibri" pitchFamily="34" charset="0"/>
              </a:rPr>
              <a:t>	Alternative Energy Minor</a:t>
            </a:r>
          </a:p>
          <a:p>
            <a:endParaRPr lang="en-US">
              <a:latin typeface="Calibri" pitchFamily="34" charset="0"/>
            </a:endParaRPr>
          </a:p>
          <a:p>
            <a:r>
              <a:rPr lang="en-US">
                <a:latin typeface="Calibri" pitchFamily="34" charset="0"/>
              </a:rPr>
              <a:t>	Co-op’s and Internships</a:t>
            </a:r>
          </a:p>
          <a:p>
            <a:endParaRPr lang="en-US">
              <a:latin typeface="Calibri" pitchFamily="34" charset="0"/>
            </a:endParaRPr>
          </a:p>
          <a:p>
            <a:r>
              <a:rPr lang="en-US">
                <a:latin typeface="Calibri" pitchFamily="34" charset="0"/>
              </a:rPr>
              <a:t>	Fundraising</a:t>
            </a:r>
          </a:p>
          <a:p>
            <a:endParaRPr lang="en-US">
              <a:latin typeface="Calibri" pitchFamily="34" charset="0"/>
            </a:endParaRPr>
          </a:p>
          <a:p>
            <a:r>
              <a:rPr lang="en-US">
                <a:latin typeface="Calibri" pitchFamily="34" charset="0"/>
              </a:rPr>
              <a:t>	Business/Engineering Partnerships – Challenge!</a:t>
            </a:r>
          </a:p>
          <a:p>
            <a:endParaRPr lang="en-US">
              <a:latin typeface="Calibri" pitchFamily="34" charset="0"/>
            </a:endParaRPr>
          </a:p>
          <a:p>
            <a:r>
              <a:rPr lang="en-US" sz="2400" b="1">
                <a:solidFill>
                  <a:schemeClr val="tx2"/>
                </a:solidFill>
                <a:latin typeface="Calibri" pitchFamily="34" charset="0"/>
              </a:rPr>
              <a:t>Two KEY GOALS!</a:t>
            </a:r>
          </a:p>
          <a:p>
            <a:endParaRPr lang="en-US" sz="2400" b="1">
              <a:solidFill>
                <a:schemeClr val="tx2"/>
              </a:solidFill>
              <a:latin typeface="Calibri" pitchFamily="34" charset="0"/>
            </a:endParaRPr>
          </a:p>
          <a:p>
            <a:r>
              <a:rPr lang="en-US">
                <a:latin typeface="Calibri" pitchFamily="34" charset="0"/>
              </a:rPr>
              <a:t>	Keep our </a:t>
            </a:r>
            <a:r>
              <a:rPr lang="en-US" b="1">
                <a:latin typeface="Calibri" pitchFamily="34" charset="0"/>
              </a:rPr>
              <a:t>freshmen</a:t>
            </a:r>
            <a:r>
              <a:rPr lang="en-US">
                <a:latin typeface="Calibri" pitchFamily="34" charset="0"/>
              </a:rPr>
              <a:t> happy, and challenged (retain our gains).</a:t>
            </a:r>
          </a:p>
          <a:p>
            <a:r>
              <a:rPr lang="en-US">
                <a:latin typeface="Calibri" pitchFamily="34" charset="0"/>
              </a:rPr>
              <a:t>	</a:t>
            </a:r>
          </a:p>
          <a:p>
            <a:r>
              <a:rPr lang="en-US">
                <a:latin typeface="Calibri" pitchFamily="34" charset="0"/>
              </a:rPr>
              <a:t>	</a:t>
            </a:r>
            <a:r>
              <a:rPr lang="en-US" b="1">
                <a:latin typeface="Calibri" pitchFamily="34" charset="0"/>
              </a:rPr>
              <a:t>Graduate seniors </a:t>
            </a:r>
            <a:r>
              <a:rPr lang="en-US">
                <a:latin typeface="Calibri" pitchFamily="34" charset="0"/>
              </a:rPr>
              <a:t>that are well prepared, and happy, on time (our future recruiters).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46038"/>
            <a:ext cx="8229600" cy="715962"/>
          </a:xfrm>
          <a:noFill/>
          <a:ln/>
        </p:spPr>
        <p:txBody>
          <a:bodyPr/>
          <a:lstStyle/>
          <a:p>
            <a:r>
              <a:rPr lang="en-US" sz="4400" b="1"/>
              <a:t>Chair’s Report</a:t>
            </a:r>
          </a:p>
        </p:txBody>
      </p:sp>
      <p:sp>
        <p:nvSpPr>
          <p:cNvPr id="38918" name="Text Box 6"/>
          <p:cNvSpPr txBox="1">
            <a:spLocks noChangeArrowheads="1"/>
          </p:cNvSpPr>
          <p:nvPr/>
        </p:nvSpPr>
        <p:spPr bwMode="auto">
          <a:xfrm>
            <a:off x="304800" y="762000"/>
            <a:ext cx="8686800" cy="58356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2400" b="1"/>
              <a:t>State of the industry</a:t>
            </a:r>
          </a:p>
          <a:p>
            <a:pPr marL="461963" lvl="1" indent="-4763" eaLnBrk="0" hangingPunct="0">
              <a:spcBef>
                <a:spcPct val="50000"/>
              </a:spcBef>
              <a:buFontTx/>
              <a:buChar char="•"/>
            </a:pPr>
            <a:r>
              <a:rPr lang="en-US" sz="1600"/>
              <a:t>Auto Industry production is starting to pick-up </a:t>
            </a:r>
          </a:p>
          <a:p>
            <a:pPr marL="461963" lvl="1" indent="-4763" eaLnBrk="0" hangingPunct="0">
              <a:spcBef>
                <a:spcPct val="50000"/>
              </a:spcBef>
              <a:buFontTx/>
              <a:buChar char="•"/>
            </a:pPr>
            <a:r>
              <a:rPr lang="en-US" sz="1600"/>
              <a:t>Schedules are being revised, 2010 third and fourth Quarters are positive</a:t>
            </a:r>
          </a:p>
          <a:p>
            <a:pPr marL="461963" lvl="1" indent="-4763" eaLnBrk="0" hangingPunct="0">
              <a:spcBef>
                <a:spcPct val="50000"/>
              </a:spcBef>
              <a:buFontTx/>
              <a:buChar char="•"/>
            </a:pPr>
            <a:r>
              <a:rPr lang="en-US" sz="1600"/>
              <a:t>Opel,GM, looking at increase Engineering personnel, 300 Electrical Engineers </a:t>
            </a:r>
          </a:p>
          <a:p>
            <a:pPr marL="461963" lvl="1" indent="-4763" eaLnBrk="0" hangingPunct="0">
              <a:spcBef>
                <a:spcPct val="50000"/>
              </a:spcBef>
              <a:buFontTx/>
              <a:buChar char="•"/>
            </a:pPr>
            <a:r>
              <a:rPr lang="en-US" sz="1600"/>
              <a:t>Nexteer, reports to hire over 100 Engineers</a:t>
            </a:r>
          </a:p>
          <a:p>
            <a:pPr marL="461963" lvl="1" indent="-4763" eaLnBrk="0" hangingPunct="0">
              <a:spcBef>
                <a:spcPct val="50000"/>
              </a:spcBef>
              <a:buFontTx/>
              <a:buChar char="•"/>
            </a:pPr>
            <a:r>
              <a:rPr lang="en-US" sz="1600"/>
              <a:t>Recent report in Electronic Design: (October 2010)</a:t>
            </a:r>
          </a:p>
          <a:p>
            <a:pPr lvl="2" eaLnBrk="0" hangingPunct="0">
              <a:spcBef>
                <a:spcPct val="50000"/>
              </a:spcBef>
              <a:buFontTx/>
              <a:buChar char="•"/>
            </a:pPr>
            <a:r>
              <a:rPr lang="en-US" sz="1600" b="1"/>
              <a:t>2010 Design Engineering Salary Survey: How Much Financial Bounce in the rebound?</a:t>
            </a:r>
          </a:p>
          <a:p>
            <a:pPr lvl="3" eaLnBrk="0" hangingPunct="0">
              <a:spcBef>
                <a:spcPct val="50000"/>
              </a:spcBef>
              <a:buFontTx/>
              <a:buChar char="•"/>
            </a:pPr>
            <a:r>
              <a:rPr lang="en-US" sz="1600"/>
              <a:t>2500 engineers representing a cross-section of industries, job functions, and company sizes</a:t>
            </a:r>
            <a:r>
              <a:rPr lang="en-US" sz="1600">
                <a:latin typeface="Times New Roman" pitchFamily="18" charset="0"/>
              </a:rPr>
              <a:t>.</a:t>
            </a:r>
          </a:p>
          <a:p>
            <a:pPr lvl="3" eaLnBrk="0" hangingPunct="0">
              <a:spcBef>
                <a:spcPct val="50000"/>
              </a:spcBef>
              <a:buFontTx/>
              <a:buChar char="•"/>
            </a:pPr>
            <a:r>
              <a:rPr lang="en-US" sz="1600"/>
              <a:t>Employers are being tightfisted with base salaries for engineers, because they believe they can be. Like housing, engineering is a buyer’s market.</a:t>
            </a:r>
          </a:p>
          <a:p>
            <a:pPr lvl="3" eaLnBrk="0" hangingPunct="0">
              <a:spcBef>
                <a:spcPct val="50000"/>
              </a:spcBef>
              <a:buFontTx/>
              <a:buChar char="•"/>
            </a:pPr>
            <a:r>
              <a:rPr lang="en-US" sz="1600"/>
              <a:t>It’s also important to note that engineering is still a well-paying profession. Across the U.S., survey respondents report an average total compensation in 2010 of $103,680—a slight increase over last year’s $102,443, but still below the 2008 average of $106,271.</a:t>
            </a:r>
          </a:p>
          <a:p>
            <a:pPr lvl="3" eaLnBrk="0" hangingPunct="0">
              <a:spcBef>
                <a:spcPct val="50000"/>
              </a:spcBef>
              <a:buFontTx/>
              <a:buChar char="•"/>
            </a:pPr>
            <a:r>
              <a:rPr lang="en-US" sz="1600"/>
              <a:t>Engineers had better be at least somewhat happy about their work, since they now put in an average of more than 55 hours a week on the job.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89091" name="TextBox 3"/>
          <p:cNvSpPr txBox="1">
            <a:spLocks noChangeArrowheads="1"/>
          </p:cNvSpPr>
          <p:nvPr/>
        </p:nvSpPr>
        <p:spPr bwMode="auto">
          <a:xfrm>
            <a:off x="533400" y="838200"/>
            <a:ext cx="7523163" cy="5480050"/>
          </a:xfrm>
          <a:prstGeom prst="rect">
            <a:avLst/>
          </a:prstGeom>
          <a:noFill/>
          <a:ln w="9525">
            <a:noFill/>
            <a:miter lim="800000"/>
            <a:headEnd/>
            <a:tailEnd/>
          </a:ln>
        </p:spPr>
        <p:txBody>
          <a:bodyPr>
            <a:spAutoFit/>
          </a:bodyPr>
          <a:lstStyle/>
          <a:p>
            <a:r>
              <a:rPr lang="en-US" sz="1600" b="1">
                <a:solidFill>
                  <a:schemeClr val="tx2"/>
                </a:solidFill>
              </a:rPr>
              <a:t>Plans of your new Dean:</a:t>
            </a:r>
          </a:p>
          <a:p>
            <a:pPr>
              <a:spcBef>
                <a:spcPct val="30000"/>
              </a:spcBef>
            </a:pPr>
            <a:r>
              <a:rPr lang="en-US" sz="2400" b="1">
                <a:latin typeface="Calibri" pitchFamily="34" charset="0"/>
              </a:rPr>
              <a:t>         Recruiting, Recruiting, Recruiting!!!!</a:t>
            </a:r>
            <a:endParaRPr lang="en-US" sz="2400">
              <a:latin typeface="Calibri" pitchFamily="34" charset="0"/>
            </a:endParaRPr>
          </a:p>
          <a:p>
            <a:r>
              <a:rPr lang="en-US">
                <a:latin typeface="Calibri" pitchFamily="34" charset="0"/>
              </a:rPr>
              <a:t>	Continue working hard to recruit and retain quality students</a:t>
            </a:r>
          </a:p>
          <a:p>
            <a:r>
              <a:rPr lang="en-US">
                <a:latin typeface="Calibri" pitchFamily="34" charset="0"/>
              </a:rPr>
              <a:t>		Your Dean has been on the road significantly this term!</a:t>
            </a:r>
          </a:p>
          <a:p>
            <a:r>
              <a:rPr lang="en-US">
                <a:latin typeface="Calibri" pitchFamily="34" charset="0"/>
              </a:rPr>
              <a:t>			Midland</a:t>
            </a:r>
          </a:p>
          <a:p>
            <a:r>
              <a:rPr lang="en-US">
                <a:latin typeface="Calibri" pitchFamily="34" charset="0"/>
              </a:rPr>
              <a:t>			Mt. Pleasant</a:t>
            </a:r>
          </a:p>
          <a:p>
            <a:r>
              <a:rPr lang="en-US">
                <a:latin typeface="Calibri" pitchFamily="34" charset="0"/>
              </a:rPr>
              <a:t>			Grand Rapids</a:t>
            </a:r>
          </a:p>
          <a:p>
            <a:r>
              <a:rPr lang="en-US">
                <a:latin typeface="Calibri" pitchFamily="34" charset="0"/>
              </a:rPr>
              <a:t>			Kalamazoo</a:t>
            </a:r>
          </a:p>
          <a:p>
            <a:r>
              <a:rPr lang="en-US">
                <a:latin typeface="Calibri" pitchFamily="34" charset="0"/>
              </a:rPr>
              <a:t>			Alpena</a:t>
            </a:r>
          </a:p>
          <a:p>
            <a:r>
              <a:rPr lang="en-US">
                <a:latin typeface="Calibri" pitchFamily="34" charset="0"/>
              </a:rPr>
              <a:t>			Cheboygan</a:t>
            </a:r>
          </a:p>
          <a:p>
            <a:r>
              <a:rPr lang="en-US">
                <a:latin typeface="Calibri" pitchFamily="34" charset="0"/>
              </a:rPr>
              <a:t>			Gaylord</a:t>
            </a:r>
          </a:p>
          <a:p>
            <a:endParaRPr lang="en-US">
              <a:latin typeface="Calibri" pitchFamily="34" charset="0"/>
            </a:endParaRPr>
          </a:p>
          <a:p>
            <a:r>
              <a:rPr lang="en-US">
                <a:latin typeface="Calibri" pitchFamily="34" charset="0"/>
              </a:rPr>
              <a:t>            </a:t>
            </a:r>
            <a:r>
              <a:rPr lang="en-US" b="1" u="sng">
                <a:latin typeface="Calibri" pitchFamily="34" charset="0"/>
              </a:rPr>
              <a:t>Plans:</a:t>
            </a:r>
            <a:r>
              <a:rPr lang="en-US">
                <a:latin typeface="Calibri" pitchFamily="34" charset="0"/>
              </a:rPr>
              <a:t>	Evaluate current methods</a:t>
            </a:r>
          </a:p>
          <a:p>
            <a:r>
              <a:rPr lang="en-US">
                <a:latin typeface="Calibri" pitchFamily="34" charset="0"/>
              </a:rPr>
              <a:t>		Keep what’s best, lose the rest</a:t>
            </a:r>
          </a:p>
          <a:p>
            <a:r>
              <a:rPr lang="en-US">
                <a:latin typeface="Calibri" pitchFamily="34" charset="0"/>
              </a:rPr>
              <a:t>		Pursue new recruiting methods	</a:t>
            </a:r>
          </a:p>
          <a:p>
            <a:r>
              <a:rPr lang="en-US">
                <a:latin typeface="Calibri" pitchFamily="34" charset="0"/>
              </a:rPr>
              <a:t>			Targeted recruiting</a:t>
            </a:r>
          </a:p>
          <a:p>
            <a:r>
              <a:rPr lang="en-US">
                <a:latin typeface="Calibri" pitchFamily="34" charset="0"/>
              </a:rPr>
              <a:t>			Student input</a:t>
            </a:r>
          </a:p>
          <a:p>
            <a:r>
              <a:rPr lang="en-US">
                <a:latin typeface="Calibri" pitchFamily="34" charset="0"/>
              </a:rPr>
              <a:t>			Constant Contact</a:t>
            </a:r>
          </a:p>
          <a:p>
            <a:r>
              <a:rPr lang="en-US">
                <a:latin typeface="Calibri" pitchFamily="34" charset="0"/>
              </a:rPr>
              <a:t>			Be relevant, be personal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a:t>
            </a:r>
            <a:r>
              <a:rPr lang="en-US" sz="2100"/>
              <a:t>  </a:t>
            </a:r>
          </a:p>
        </p:txBody>
      </p:sp>
      <p:sp>
        <p:nvSpPr>
          <p:cNvPr id="90115" name="TextBox 3"/>
          <p:cNvSpPr txBox="1">
            <a:spLocks noChangeArrowheads="1"/>
          </p:cNvSpPr>
          <p:nvPr/>
        </p:nvSpPr>
        <p:spPr bwMode="auto">
          <a:xfrm>
            <a:off x="457200" y="914400"/>
            <a:ext cx="7837488" cy="5126038"/>
          </a:xfrm>
          <a:prstGeom prst="rect">
            <a:avLst/>
          </a:prstGeom>
          <a:noFill/>
          <a:ln w="9525">
            <a:noFill/>
            <a:miter lim="800000"/>
            <a:headEnd/>
            <a:tailEnd/>
          </a:ln>
        </p:spPr>
        <p:txBody>
          <a:bodyPr wrap="none">
            <a:spAutoFit/>
          </a:bodyPr>
          <a:lstStyle/>
          <a:p>
            <a:r>
              <a:rPr lang="en-US" b="1">
                <a:solidFill>
                  <a:schemeClr val="tx2"/>
                </a:solidFill>
                <a:latin typeface="Calibri" pitchFamily="34" charset="0"/>
              </a:rPr>
              <a:t>Plans of your new Dean:</a:t>
            </a:r>
          </a:p>
          <a:p>
            <a:endParaRPr lang="en-US">
              <a:latin typeface="Calibri" pitchFamily="34" charset="0"/>
            </a:endParaRPr>
          </a:p>
          <a:p>
            <a:r>
              <a:rPr lang="en-US">
                <a:latin typeface="Calibri" pitchFamily="34" charset="0"/>
              </a:rPr>
              <a:t>	</a:t>
            </a:r>
            <a:r>
              <a:rPr lang="en-US" sz="2400" b="1">
                <a:latin typeface="Calibri" pitchFamily="34" charset="0"/>
              </a:rPr>
              <a:t>Re-evaluate our areas of emphasis</a:t>
            </a:r>
          </a:p>
          <a:p>
            <a:endParaRPr lang="en-US">
              <a:latin typeface="Calibri" pitchFamily="34" charset="0"/>
            </a:endParaRPr>
          </a:p>
          <a:p>
            <a:r>
              <a:rPr lang="en-US">
                <a:latin typeface="Calibri" pitchFamily="34" charset="0"/>
              </a:rPr>
              <a:t>		3 areas is about right for our school size.</a:t>
            </a:r>
          </a:p>
          <a:p>
            <a:r>
              <a:rPr lang="en-US">
                <a:latin typeface="Calibri" pitchFamily="34" charset="0"/>
              </a:rPr>
              <a:t>		</a:t>
            </a:r>
          </a:p>
          <a:p>
            <a:r>
              <a:rPr lang="en-US">
                <a:latin typeface="Calibri" pitchFamily="34" charset="0"/>
              </a:rPr>
              <a:t>		Currently:  Robotics, Digital, Automotive, General.</a:t>
            </a:r>
          </a:p>
          <a:p>
            <a:endParaRPr lang="en-US">
              <a:latin typeface="Calibri" pitchFamily="34" charset="0"/>
            </a:endParaRPr>
          </a:p>
          <a:p>
            <a:r>
              <a:rPr lang="en-US">
                <a:latin typeface="Calibri" pitchFamily="34" charset="0"/>
              </a:rPr>
              <a:t>		Considering:  Add Power,  put Automotive on hold.</a:t>
            </a:r>
          </a:p>
          <a:p>
            <a:endParaRPr lang="en-US">
              <a:latin typeface="Calibri" pitchFamily="34" charset="0"/>
            </a:endParaRPr>
          </a:p>
          <a:p>
            <a:r>
              <a:rPr lang="en-US">
                <a:latin typeface="Calibri" pitchFamily="34" charset="0"/>
              </a:rPr>
              <a:t>			20MW Solar recently added in Sault, Canada</a:t>
            </a:r>
          </a:p>
          <a:p>
            <a:endParaRPr lang="en-US">
              <a:latin typeface="Calibri" pitchFamily="34" charset="0"/>
            </a:endParaRPr>
          </a:p>
          <a:p>
            <a:r>
              <a:rPr lang="en-US">
                <a:latin typeface="Calibri" pitchFamily="34" charset="0"/>
              </a:rPr>
              <a:t>			25MW from Hydro</a:t>
            </a:r>
          </a:p>
          <a:p>
            <a:endParaRPr lang="en-US">
              <a:latin typeface="Calibri" pitchFamily="34" charset="0"/>
            </a:endParaRPr>
          </a:p>
          <a:p>
            <a:r>
              <a:rPr lang="en-US">
                <a:latin typeface="Calibri" pitchFamily="34" charset="0"/>
              </a:rPr>
              <a:t>			~200MW from Wind in Sault, Canada  (126 Turbines)</a:t>
            </a:r>
          </a:p>
          <a:p>
            <a:r>
              <a:rPr lang="en-US">
                <a:latin typeface="Calibri" pitchFamily="34" charset="0"/>
              </a:rPr>
              <a:t>		</a:t>
            </a:r>
          </a:p>
          <a:p>
            <a:endParaRPr lang="en-US">
              <a:latin typeface="Calibri" pitchFamily="34" charset="0"/>
            </a:endParaRPr>
          </a:p>
          <a:p>
            <a:endParaRPr lang="en-US">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91139" name="TextBox 3"/>
          <p:cNvSpPr txBox="1">
            <a:spLocks noChangeArrowheads="1"/>
          </p:cNvSpPr>
          <p:nvPr/>
        </p:nvSpPr>
        <p:spPr bwMode="auto">
          <a:xfrm>
            <a:off x="914400" y="1143000"/>
            <a:ext cx="7620000" cy="2560638"/>
          </a:xfrm>
          <a:prstGeom prst="rect">
            <a:avLst/>
          </a:prstGeom>
          <a:noFill/>
          <a:ln w="9525">
            <a:noFill/>
            <a:miter lim="800000"/>
            <a:headEnd/>
            <a:tailEnd/>
          </a:ln>
        </p:spPr>
        <p:txBody>
          <a:bodyPr>
            <a:spAutoFit/>
          </a:bodyPr>
          <a:lstStyle/>
          <a:p>
            <a:r>
              <a:rPr lang="en-US" b="1">
                <a:solidFill>
                  <a:schemeClr val="tx2"/>
                </a:solidFill>
                <a:latin typeface="Calibri" pitchFamily="34" charset="0"/>
              </a:rPr>
              <a:t>Plans of your new Dean:</a:t>
            </a:r>
          </a:p>
          <a:p>
            <a:endParaRPr lang="en-US" b="1">
              <a:solidFill>
                <a:schemeClr val="tx2"/>
              </a:solidFill>
              <a:latin typeface="Calibri" pitchFamily="34" charset="0"/>
            </a:endParaRPr>
          </a:p>
          <a:p>
            <a:r>
              <a:rPr lang="en-US" sz="2400">
                <a:latin typeface="Calibri" pitchFamily="34" charset="0"/>
              </a:rPr>
              <a:t>	</a:t>
            </a:r>
            <a:r>
              <a:rPr lang="en-US" sz="2400" b="1">
                <a:latin typeface="Calibri" pitchFamily="34" charset="0"/>
              </a:rPr>
              <a:t>Increase number of students in Co-op and </a:t>
            </a:r>
            <a:br>
              <a:rPr lang="en-US" sz="2400" b="1">
                <a:latin typeface="Calibri" pitchFamily="34" charset="0"/>
              </a:rPr>
            </a:br>
            <a:r>
              <a:rPr lang="en-US" sz="2400" b="1">
                <a:latin typeface="Calibri" pitchFamily="34" charset="0"/>
              </a:rPr>
              <a:t>	Intern positions</a:t>
            </a:r>
          </a:p>
          <a:p>
            <a:endParaRPr lang="en-US" sz="2400">
              <a:latin typeface="Calibri" pitchFamily="34" charset="0"/>
            </a:endParaRPr>
          </a:p>
          <a:p>
            <a:pPr lvl="2">
              <a:buFont typeface="Arial" charset="0"/>
              <a:buChar char="•"/>
            </a:pPr>
            <a:r>
              <a:rPr lang="en-US">
                <a:latin typeface="Calibri" pitchFamily="34" charset="0"/>
              </a:rPr>
              <a:t>  Not much done here yet</a:t>
            </a:r>
          </a:p>
          <a:p>
            <a:pPr lvl="2">
              <a:buFont typeface="Arial" charset="0"/>
              <a:buChar char="•"/>
            </a:pPr>
            <a:endParaRPr lang="en-US">
              <a:latin typeface="Calibri" pitchFamily="34" charset="0"/>
            </a:endParaRPr>
          </a:p>
          <a:p>
            <a:pPr lvl="2">
              <a:buFont typeface="Arial" charset="0"/>
              <a:buChar char="•"/>
            </a:pPr>
            <a:r>
              <a:rPr lang="en-US">
                <a:latin typeface="Calibri" pitchFamily="34" charset="0"/>
              </a:rPr>
              <a:t>  Looking for companies to partner with</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a:t>
            </a:r>
            <a:r>
              <a:rPr lang="en-US" sz="2100"/>
              <a:t>  </a:t>
            </a:r>
          </a:p>
        </p:txBody>
      </p:sp>
      <p:sp>
        <p:nvSpPr>
          <p:cNvPr id="92163" name="TextBox 3"/>
          <p:cNvSpPr txBox="1">
            <a:spLocks noChangeArrowheads="1"/>
          </p:cNvSpPr>
          <p:nvPr/>
        </p:nvSpPr>
        <p:spPr bwMode="auto">
          <a:xfrm>
            <a:off x="914400" y="1143000"/>
            <a:ext cx="6989763" cy="3294063"/>
          </a:xfrm>
          <a:prstGeom prst="rect">
            <a:avLst/>
          </a:prstGeom>
          <a:noFill/>
          <a:ln w="9525">
            <a:noFill/>
            <a:miter lim="800000"/>
            <a:headEnd/>
            <a:tailEnd/>
          </a:ln>
        </p:spPr>
        <p:txBody>
          <a:bodyPr wrap="none">
            <a:spAutoFit/>
          </a:bodyPr>
          <a:lstStyle/>
          <a:p>
            <a:r>
              <a:rPr lang="en-US" b="1">
                <a:solidFill>
                  <a:schemeClr val="tx2"/>
                </a:solidFill>
                <a:latin typeface="Calibri" pitchFamily="34" charset="0"/>
              </a:rPr>
              <a:t>Plans of your new Dean:</a:t>
            </a:r>
          </a:p>
          <a:p>
            <a:endParaRPr lang="en-US" b="1">
              <a:solidFill>
                <a:schemeClr val="tx2"/>
              </a:solidFill>
              <a:latin typeface="Calibri" pitchFamily="34" charset="0"/>
            </a:endParaRPr>
          </a:p>
          <a:p>
            <a:r>
              <a:rPr lang="en-US" sz="2400">
                <a:latin typeface="Calibri" pitchFamily="34" charset="0"/>
              </a:rPr>
              <a:t>	</a:t>
            </a:r>
            <a:r>
              <a:rPr lang="en-US" sz="2400" b="1">
                <a:latin typeface="Calibri" pitchFamily="34" charset="0"/>
              </a:rPr>
              <a:t>Increase Fundraising Efforts</a:t>
            </a:r>
          </a:p>
          <a:p>
            <a:endParaRPr lang="en-US" sz="2400">
              <a:latin typeface="Calibri" pitchFamily="34" charset="0"/>
            </a:endParaRPr>
          </a:p>
          <a:p>
            <a:pPr lvl="2">
              <a:buFont typeface="Arial" charset="0"/>
              <a:buChar char="•"/>
            </a:pPr>
            <a:r>
              <a:rPr lang="en-US">
                <a:latin typeface="Calibri" pitchFamily="34" charset="0"/>
              </a:rPr>
              <a:t>  Targeted calling campaigns possible</a:t>
            </a:r>
          </a:p>
          <a:p>
            <a:pPr lvl="2">
              <a:buFont typeface="Arial" charset="0"/>
              <a:buChar char="•"/>
            </a:pPr>
            <a:endParaRPr lang="en-US">
              <a:latin typeface="Calibri" pitchFamily="34" charset="0"/>
            </a:endParaRPr>
          </a:p>
          <a:p>
            <a:pPr lvl="2">
              <a:buFont typeface="Arial" charset="0"/>
              <a:buChar char="•"/>
            </a:pPr>
            <a:r>
              <a:rPr lang="en-US">
                <a:latin typeface="Calibri" pitchFamily="34" charset="0"/>
              </a:rPr>
              <a:t>  Looking to develop middle to large donor contributions</a:t>
            </a:r>
          </a:p>
          <a:p>
            <a:pPr lvl="2">
              <a:buFont typeface="Arial" charset="0"/>
              <a:buChar char="•"/>
            </a:pPr>
            <a:endParaRPr lang="en-US">
              <a:latin typeface="Calibri" pitchFamily="34" charset="0"/>
            </a:endParaRPr>
          </a:p>
          <a:p>
            <a:pPr lvl="2">
              <a:buFont typeface="Arial" charset="0"/>
              <a:buChar char="•"/>
            </a:pPr>
            <a:r>
              <a:rPr lang="en-US">
                <a:latin typeface="Calibri" pitchFamily="34" charset="0"/>
              </a:rPr>
              <a:t>  Will be attending multiple training sessions on how to pursue</a:t>
            </a:r>
          </a:p>
          <a:p>
            <a:pPr lvl="2">
              <a:buFont typeface="Arial" charset="0"/>
              <a:buChar char="•"/>
            </a:pPr>
            <a:endParaRPr lang="en-US">
              <a:latin typeface="Calibri" pitchFamily="34" charset="0"/>
            </a:endParaRPr>
          </a:p>
          <a:p>
            <a:pPr lvl="2">
              <a:buFont typeface="Arial" charset="0"/>
              <a:buChar char="•"/>
            </a:pPr>
            <a:r>
              <a:rPr lang="en-US">
                <a:latin typeface="Calibri" pitchFamily="34" charset="0"/>
              </a:rPr>
              <a:t>  First opportunity……..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93187" name="TextBox 3"/>
          <p:cNvSpPr txBox="1">
            <a:spLocks noChangeArrowheads="1"/>
          </p:cNvSpPr>
          <p:nvPr/>
        </p:nvSpPr>
        <p:spPr bwMode="auto">
          <a:xfrm>
            <a:off x="914400" y="1066800"/>
            <a:ext cx="7731125" cy="4573588"/>
          </a:xfrm>
          <a:prstGeom prst="rect">
            <a:avLst/>
          </a:prstGeom>
          <a:noFill/>
          <a:ln w="9525">
            <a:noFill/>
            <a:miter lim="800000"/>
            <a:headEnd/>
            <a:tailEnd/>
          </a:ln>
        </p:spPr>
        <p:txBody>
          <a:bodyPr wrap="none">
            <a:spAutoFit/>
          </a:bodyPr>
          <a:lstStyle/>
          <a:p>
            <a:r>
              <a:rPr lang="en-US" b="1">
                <a:solidFill>
                  <a:schemeClr val="tx2"/>
                </a:solidFill>
                <a:latin typeface="Calibri" pitchFamily="34" charset="0"/>
              </a:rPr>
              <a:t>Plans of your new Dean:</a:t>
            </a:r>
          </a:p>
          <a:p>
            <a:endParaRPr lang="en-US" b="1">
              <a:solidFill>
                <a:schemeClr val="tx2"/>
              </a:solidFill>
              <a:latin typeface="Calibri" pitchFamily="34" charset="0"/>
            </a:endParaRPr>
          </a:p>
          <a:p>
            <a:r>
              <a:rPr lang="en-US" sz="2400">
                <a:latin typeface="Calibri" pitchFamily="34" charset="0"/>
              </a:rPr>
              <a:t>	</a:t>
            </a:r>
            <a:r>
              <a:rPr lang="en-US" sz="2400" b="1">
                <a:latin typeface="Calibri" pitchFamily="34" charset="0"/>
              </a:rPr>
              <a:t>Open a new center for entrepreneurship</a:t>
            </a:r>
          </a:p>
          <a:p>
            <a:endParaRPr lang="en-US" sz="2400">
              <a:latin typeface="Calibri" pitchFamily="34" charset="0"/>
            </a:endParaRPr>
          </a:p>
          <a:p>
            <a:pPr lvl="2">
              <a:buFont typeface="Arial" charset="0"/>
              <a:buChar char="•"/>
            </a:pPr>
            <a:r>
              <a:rPr lang="en-US">
                <a:latin typeface="Calibri" pitchFamily="34" charset="0"/>
              </a:rPr>
              <a:t>  Interdisciplinary, with Business School</a:t>
            </a:r>
          </a:p>
          <a:p>
            <a:pPr lvl="2">
              <a:buFont typeface="Arial" charset="0"/>
              <a:buChar char="•"/>
            </a:pPr>
            <a:endParaRPr lang="en-US">
              <a:latin typeface="Calibri" pitchFamily="34" charset="0"/>
            </a:endParaRPr>
          </a:p>
          <a:p>
            <a:pPr lvl="2">
              <a:buFont typeface="Arial" charset="0"/>
              <a:buChar char="•"/>
            </a:pPr>
            <a:r>
              <a:rPr lang="en-US">
                <a:latin typeface="Calibri" pitchFamily="34" charset="0"/>
              </a:rPr>
              <a:t>  Encourage actual creation of student businesses</a:t>
            </a:r>
          </a:p>
          <a:p>
            <a:pPr lvl="2">
              <a:buFont typeface="Arial" charset="0"/>
              <a:buChar char="•"/>
            </a:pPr>
            <a:endParaRPr lang="en-US">
              <a:latin typeface="Calibri" pitchFamily="34" charset="0"/>
            </a:endParaRPr>
          </a:p>
          <a:p>
            <a:pPr lvl="2">
              <a:buFont typeface="Arial" charset="0"/>
              <a:buChar char="•"/>
            </a:pPr>
            <a:r>
              <a:rPr lang="en-US">
                <a:latin typeface="Calibri" pitchFamily="34" charset="0"/>
              </a:rPr>
              <a:t>  Space identified, pursuing funding ($50-60K needed)</a:t>
            </a:r>
          </a:p>
          <a:p>
            <a:pPr lvl="2">
              <a:buFont typeface="Arial" charset="0"/>
              <a:buChar char="•"/>
            </a:pPr>
            <a:endParaRPr lang="en-US">
              <a:latin typeface="Calibri" pitchFamily="34" charset="0"/>
            </a:endParaRPr>
          </a:p>
          <a:p>
            <a:pPr lvl="2">
              <a:buFont typeface="Arial" charset="0"/>
              <a:buChar char="•"/>
            </a:pPr>
            <a:r>
              <a:rPr lang="en-US">
                <a:latin typeface="Calibri" pitchFamily="34" charset="0"/>
              </a:rPr>
              <a:t>  Planting seeds with students now - two entrepreneurial competitions</a:t>
            </a:r>
          </a:p>
          <a:p>
            <a:pPr lvl="2">
              <a:buFont typeface="Arial" charset="0"/>
              <a:buChar char="•"/>
            </a:pPr>
            <a:endParaRPr lang="en-US">
              <a:latin typeface="Calibri" pitchFamily="34" charset="0"/>
            </a:endParaRPr>
          </a:p>
          <a:p>
            <a:pPr lvl="2"/>
            <a:r>
              <a:rPr lang="en-US" sz="2400" b="1">
                <a:latin typeface="Calibri" pitchFamily="34" charset="0"/>
              </a:rPr>
              <a:t>Business Challenge Grant Matching</a:t>
            </a:r>
          </a:p>
          <a:p>
            <a:pPr lvl="2"/>
            <a:endParaRPr lang="en-US" sz="2400" b="1">
              <a:latin typeface="Calibri" pitchFamily="34" charset="0"/>
            </a:endParaRPr>
          </a:p>
          <a:p>
            <a:pPr lvl="2"/>
            <a:r>
              <a:rPr lang="en-US" b="1">
                <a:latin typeface="Calibri" pitchFamily="34" charset="0"/>
              </a:rPr>
              <a:t>	Looking to develop sources for matching funds</a:t>
            </a:r>
            <a:endParaRPr lang="en-US">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94211" name="TextBox 3"/>
          <p:cNvSpPr txBox="1">
            <a:spLocks noChangeArrowheads="1"/>
          </p:cNvSpPr>
          <p:nvPr/>
        </p:nvSpPr>
        <p:spPr bwMode="auto">
          <a:xfrm>
            <a:off x="914400" y="1066800"/>
            <a:ext cx="6843713" cy="2470150"/>
          </a:xfrm>
          <a:prstGeom prst="rect">
            <a:avLst/>
          </a:prstGeom>
          <a:noFill/>
          <a:ln w="9525">
            <a:noFill/>
            <a:miter lim="800000"/>
            <a:headEnd/>
            <a:tailEnd/>
          </a:ln>
        </p:spPr>
        <p:txBody>
          <a:bodyPr wrap="none">
            <a:spAutoFit/>
          </a:bodyPr>
          <a:lstStyle/>
          <a:p>
            <a:r>
              <a:rPr lang="en-US" sz="2400" b="1">
                <a:latin typeface="Calibri" pitchFamily="34" charset="0"/>
              </a:rPr>
              <a:t>Some Troubling Developments:</a:t>
            </a:r>
          </a:p>
          <a:p>
            <a:endParaRPr lang="en-US" sz="2400">
              <a:latin typeface="Calibri" pitchFamily="34" charset="0"/>
            </a:endParaRPr>
          </a:p>
          <a:p>
            <a:r>
              <a:rPr lang="en-US">
                <a:latin typeface="Calibri" pitchFamily="34" charset="0"/>
              </a:rPr>
              <a:t>	Capital plans from Lansing</a:t>
            </a:r>
          </a:p>
          <a:p>
            <a:endParaRPr lang="en-US">
              <a:latin typeface="Calibri" pitchFamily="34" charset="0"/>
            </a:endParaRPr>
          </a:p>
          <a:p>
            <a:r>
              <a:rPr lang="en-US">
                <a:latin typeface="Calibri" pitchFamily="34" charset="0"/>
              </a:rPr>
              <a:t>	Publication of 6 year graduation trends in Free Press,  Tribune</a:t>
            </a:r>
          </a:p>
          <a:p>
            <a:endParaRPr lang="en-US">
              <a:latin typeface="Calibri" pitchFamily="34" charset="0"/>
            </a:endParaRPr>
          </a:p>
          <a:p>
            <a:r>
              <a:rPr lang="en-US">
                <a:latin typeface="Calibri" pitchFamily="34" charset="0"/>
              </a:rPr>
              <a:t>	Personal conversations with others</a:t>
            </a:r>
          </a:p>
          <a:p>
            <a:endParaRPr lang="en-US">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95235" name="Rectangle 4"/>
          <p:cNvSpPr>
            <a:spLocks noChangeArrowheads="1"/>
          </p:cNvSpPr>
          <p:nvPr/>
        </p:nvSpPr>
        <p:spPr bwMode="auto">
          <a:xfrm>
            <a:off x="609600" y="2209800"/>
            <a:ext cx="7848600" cy="3113088"/>
          </a:xfrm>
          <a:prstGeom prst="rect">
            <a:avLst/>
          </a:prstGeom>
          <a:noFill/>
          <a:ln w="9525">
            <a:noFill/>
            <a:miter lim="800000"/>
            <a:headEnd/>
            <a:tailEnd/>
          </a:ln>
        </p:spPr>
        <p:txBody>
          <a:bodyPr>
            <a:spAutoFit/>
          </a:bodyPr>
          <a:lstStyle/>
          <a:p>
            <a:r>
              <a:rPr lang="en-US" b="1" i="1">
                <a:latin typeface="Calibri" pitchFamily="34" charset="0"/>
              </a:rPr>
              <a:t>The state needs to reverse recent trends of under-investing in colleges, universities and community colleges.</a:t>
            </a:r>
            <a:r>
              <a:rPr lang="en-US">
                <a:latin typeface="Calibri" pitchFamily="34" charset="0"/>
              </a:rPr>
              <a:t> Michigan spent decades building a world-class system of higher education. The system is arguably the most important asset the state has to help develop the concentration of talent Michigan needs to be successful in the knowledge-based economy.  </a:t>
            </a:r>
            <a:r>
              <a:rPr lang="en-US" b="1" i="1">
                <a:latin typeface="Calibri" pitchFamily="34" charset="0"/>
              </a:rPr>
              <a:t>Michigan’s research universities</a:t>
            </a:r>
            <a:r>
              <a:rPr lang="en-US">
                <a:latin typeface="Calibri" pitchFamily="34" charset="0"/>
              </a:rPr>
              <a:t> are among the few enterprises in the state that attract talent – students, faculty, and researchers – from around the world. Significant opportunities exist in emerging fields like life-sciences research, bio medicine, information technology, and renewable energy. The state needs to create the business-friendly environment, offer the quality of life, and provide the talent pipeline to sustain and expand these industries and others as Michigan rebuilds. </a:t>
            </a:r>
          </a:p>
        </p:txBody>
      </p:sp>
      <p:sp>
        <p:nvSpPr>
          <p:cNvPr id="95236" name="TextBox 5"/>
          <p:cNvSpPr txBox="1">
            <a:spLocks noChangeArrowheads="1"/>
          </p:cNvSpPr>
          <p:nvPr/>
        </p:nvSpPr>
        <p:spPr bwMode="auto">
          <a:xfrm>
            <a:off x="1082675" y="1295400"/>
            <a:ext cx="6918325" cy="457200"/>
          </a:xfrm>
          <a:prstGeom prst="rect">
            <a:avLst/>
          </a:prstGeom>
          <a:noFill/>
          <a:ln w="9525">
            <a:noFill/>
            <a:miter lim="800000"/>
            <a:headEnd/>
            <a:tailEnd/>
          </a:ln>
        </p:spPr>
        <p:txBody>
          <a:bodyPr wrap="none">
            <a:spAutoFit/>
          </a:bodyPr>
          <a:lstStyle/>
          <a:p>
            <a:r>
              <a:rPr lang="en-US" sz="2400" b="1">
                <a:latin typeface="Calibri" pitchFamily="34" charset="0"/>
              </a:rPr>
              <a:t>Governor Snyder’s White Paper on Education Savings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96259" name="Rectangle 4"/>
          <p:cNvSpPr>
            <a:spLocks noChangeArrowheads="1"/>
          </p:cNvSpPr>
          <p:nvPr/>
        </p:nvSpPr>
        <p:spPr bwMode="auto">
          <a:xfrm>
            <a:off x="609600" y="2362200"/>
            <a:ext cx="7924800" cy="2032000"/>
          </a:xfrm>
          <a:prstGeom prst="rect">
            <a:avLst/>
          </a:prstGeom>
          <a:noFill/>
          <a:ln w="9525">
            <a:noFill/>
            <a:miter lim="800000"/>
            <a:headEnd/>
            <a:tailEnd/>
          </a:ln>
        </p:spPr>
        <p:txBody>
          <a:bodyPr>
            <a:spAutoFit/>
          </a:bodyPr>
          <a:lstStyle/>
          <a:p>
            <a:r>
              <a:rPr lang="en-US" i="1">
                <a:latin typeface="Calibri" pitchFamily="34" charset="0"/>
              </a:rPr>
              <a:t>Higher Education – Continued recruitment of highly talented students and faculty, concentrated research and development, and an efficient system to transfer technology from the classroom to industry will serve as a critical conduit to sustaining Michigan’s new economic model. </a:t>
            </a:r>
            <a:r>
              <a:rPr lang="en-US" b="1" i="1">
                <a:latin typeface="Calibri" pitchFamily="34" charset="0"/>
              </a:rPr>
              <a:t>There must also be increased coordination between community colleges and universities </a:t>
            </a:r>
            <a:r>
              <a:rPr lang="en-US" i="1">
                <a:latin typeface="Calibri" pitchFamily="34" charset="0"/>
              </a:rPr>
              <a:t>to facilitate course credit transfers, opportunity learning, private sector collaboration, and early course offerings for high school students. </a:t>
            </a:r>
            <a:endParaRPr lang="en-US">
              <a:latin typeface="Calibri" pitchFamily="34" charset="0"/>
            </a:endParaRPr>
          </a:p>
        </p:txBody>
      </p:sp>
      <p:sp>
        <p:nvSpPr>
          <p:cNvPr id="96260" name="TextBox 5"/>
          <p:cNvSpPr txBox="1">
            <a:spLocks noChangeArrowheads="1"/>
          </p:cNvSpPr>
          <p:nvPr/>
        </p:nvSpPr>
        <p:spPr bwMode="auto">
          <a:xfrm>
            <a:off x="1066800" y="1524000"/>
            <a:ext cx="6918325" cy="457200"/>
          </a:xfrm>
          <a:prstGeom prst="rect">
            <a:avLst/>
          </a:prstGeom>
          <a:noFill/>
          <a:ln w="9525">
            <a:noFill/>
            <a:miter lim="800000"/>
            <a:headEnd/>
            <a:tailEnd/>
          </a:ln>
        </p:spPr>
        <p:txBody>
          <a:bodyPr wrap="none">
            <a:spAutoFit/>
          </a:bodyPr>
          <a:lstStyle/>
          <a:p>
            <a:r>
              <a:rPr lang="en-US" sz="2400" b="1">
                <a:latin typeface="Calibri" pitchFamily="34" charset="0"/>
              </a:rPr>
              <a:t>Governor Snyder’s White Paper on Education Savings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97283" name="Rectangle 5"/>
          <p:cNvSpPr>
            <a:spLocks noChangeArrowheads="1"/>
          </p:cNvSpPr>
          <p:nvPr/>
        </p:nvSpPr>
        <p:spPr bwMode="auto">
          <a:xfrm>
            <a:off x="381000" y="1828800"/>
            <a:ext cx="8458200" cy="4349750"/>
          </a:xfrm>
          <a:prstGeom prst="rect">
            <a:avLst/>
          </a:prstGeom>
          <a:noFill/>
          <a:ln w="9525">
            <a:noFill/>
            <a:miter lim="800000"/>
            <a:headEnd/>
            <a:tailEnd/>
          </a:ln>
        </p:spPr>
        <p:txBody>
          <a:bodyPr>
            <a:spAutoFit/>
          </a:bodyPr>
          <a:lstStyle/>
          <a:p>
            <a:r>
              <a:rPr lang="en-US" b="1">
                <a:solidFill>
                  <a:schemeClr val="tx2"/>
                </a:solidFill>
                <a:latin typeface="Calibri" pitchFamily="34" charset="0"/>
              </a:rPr>
              <a:t>Proposals </a:t>
            </a:r>
            <a:r>
              <a:rPr lang="en-US" b="1">
                <a:latin typeface="Calibri" pitchFamily="34" charset="0"/>
              </a:rPr>
              <a:t>					</a:t>
            </a:r>
            <a:r>
              <a:rPr lang="en-US" b="1">
                <a:solidFill>
                  <a:schemeClr val="tx2"/>
                </a:solidFill>
                <a:latin typeface="Calibri" pitchFamily="34" charset="0"/>
              </a:rPr>
              <a:t>Potential Annual Savings</a:t>
            </a:r>
            <a:r>
              <a:rPr lang="en-US" b="1">
                <a:latin typeface="Calibri" pitchFamily="34" charset="0"/>
              </a:rPr>
              <a:t> 	</a:t>
            </a:r>
          </a:p>
          <a:p>
            <a:pPr>
              <a:spcBef>
                <a:spcPct val="50000"/>
              </a:spcBef>
            </a:pPr>
            <a:r>
              <a:rPr lang="en-US" b="1" i="1">
                <a:latin typeface="Calibri" pitchFamily="34" charset="0"/>
              </a:rPr>
              <a:t>Budgeting 	</a:t>
            </a:r>
          </a:p>
          <a:p>
            <a:r>
              <a:rPr lang="en-US">
                <a:latin typeface="Calibri" pitchFamily="34" charset="0"/>
              </a:rPr>
              <a:t>Value For Money Budgeting	 		    	                 TBD </a:t>
            </a:r>
          </a:p>
          <a:p>
            <a:r>
              <a:rPr lang="en-US">
                <a:latin typeface="Calibri" pitchFamily="34" charset="0"/>
              </a:rPr>
              <a:t>	</a:t>
            </a:r>
          </a:p>
          <a:p>
            <a:r>
              <a:rPr lang="en-US" b="1" i="1">
                <a:latin typeface="Calibri" pitchFamily="34" charset="0"/>
              </a:rPr>
              <a:t>Services 	</a:t>
            </a:r>
          </a:p>
          <a:p>
            <a:r>
              <a:rPr lang="en-US">
                <a:latin typeface="Calibri" pitchFamily="34" charset="0"/>
              </a:rPr>
              <a:t>Require Competitive Bidding for </a:t>
            </a:r>
          </a:p>
          <a:p>
            <a:r>
              <a:rPr lang="en-US">
                <a:latin typeface="Calibri" pitchFamily="34" charset="0"/>
              </a:rPr>
              <a:t>Non-instructional services in Public Schools 			$200 - $500 million </a:t>
            </a:r>
          </a:p>
          <a:p>
            <a:r>
              <a:rPr lang="en-US" b="1" i="1">
                <a:latin typeface="Calibri" pitchFamily="34" charset="0"/>
              </a:rPr>
              <a:t>Intensified School Consolidation and Service Sharing 		$300 million </a:t>
            </a:r>
          </a:p>
          <a:p>
            <a:r>
              <a:rPr lang="en-US">
                <a:latin typeface="Calibri" pitchFamily="34" charset="0"/>
              </a:rPr>
              <a:t>	</a:t>
            </a:r>
          </a:p>
          <a:p>
            <a:r>
              <a:rPr lang="en-US" b="1" i="1">
                <a:latin typeface="Calibri" pitchFamily="34" charset="0"/>
              </a:rPr>
              <a:t>Personnel 	</a:t>
            </a:r>
          </a:p>
          <a:p>
            <a:r>
              <a:rPr lang="en-US">
                <a:latin typeface="Calibri" pitchFamily="34" charset="0"/>
              </a:rPr>
              <a:t>Tightened Pension Eligibility &amp; 401k Style Retirement Plans 	$87 million 	</a:t>
            </a:r>
          </a:p>
          <a:p>
            <a:r>
              <a:rPr lang="en-US">
                <a:latin typeface="Calibri" pitchFamily="34" charset="0"/>
              </a:rPr>
              <a:t>Pooling of School District Healthcare Costs			$156 - $223 million 	</a:t>
            </a:r>
          </a:p>
          <a:p>
            <a:r>
              <a:rPr lang="en-US" b="1">
                <a:solidFill>
                  <a:schemeClr val="tx2"/>
                </a:solidFill>
                <a:latin typeface="Calibri" pitchFamily="34" charset="0"/>
              </a:rPr>
              <a:t>Total Potential Savings 	$743 - $1.11 Billion</a:t>
            </a:r>
            <a:r>
              <a:rPr lang="en-US" b="1">
                <a:latin typeface="Calibri" pitchFamily="34" charset="0"/>
              </a:rPr>
              <a:t> 	</a:t>
            </a:r>
          </a:p>
          <a:p>
            <a:r>
              <a:rPr lang="en-US" b="1">
                <a:latin typeface="Calibri" pitchFamily="34" charset="0"/>
              </a:rPr>
              <a:t>	</a:t>
            </a:r>
          </a:p>
        </p:txBody>
      </p:sp>
      <p:sp>
        <p:nvSpPr>
          <p:cNvPr id="97284" name="TextBox 6"/>
          <p:cNvSpPr txBox="1">
            <a:spLocks noChangeArrowheads="1"/>
          </p:cNvSpPr>
          <p:nvPr/>
        </p:nvSpPr>
        <p:spPr bwMode="auto">
          <a:xfrm>
            <a:off x="1066800" y="990600"/>
            <a:ext cx="6918325" cy="457200"/>
          </a:xfrm>
          <a:prstGeom prst="rect">
            <a:avLst/>
          </a:prstGeom>
          <a:noFill/>
          <a:ln w="9525">
            <a:noFill/>
            <a:miter lim="800000"/>
            <a:headEnd/>
            <a:tailEnd/>
          </a:ln>
        </p:spPr>
        <p:txBody>
          <a:bodyPr wrap="none">
            <a:spAutoFit/>
          </a:bodyPr>
          <a:lstStyle/>
          <a:p>
            <a:r>
              <a:rPr lang="en-US" sz="2400" b="1">
                <a:latin typeface="Calibri" pitchFamily="34" charset="0"/>
              </a:rPr>
              <a:t>Governor Snyder’s White Paper on Education Savings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533400" y="1314450"/>
            <a:ext cx="8077200" cy="4772025"/>
          </a:xfrm>
          <a:prstGeom prst="rect">
            <a:avLst/>
          </a:prstGeom>
          <a:noFill/>
          <a:ln w="9525">
            <a:noFill/>
            <a:miter lim="800000"/>
            <a:headEnd/>
            <a:tailEnd/>
          </a:ln>
        </p:spPr>
        <p:txBody>
          <a:bodyPr lIns="122199" tIns="-50784" rIns="128547" bIns="0" anchor="ctr">
            <a:spAutoFit/>
          </a:bodyPr>
          <a:lstStyle/>
          <a:p>
            <a:r>
              <a:rPr lang="en-US" sz="2400" b="1">
                <a:solidFill>
                  <a:schemeClr val="tx2"/>
                </a:solidFill>
              </a:rPr>
              <a:t>Michigan business executives call for universities to share services</a:t>
            </a:r>
          </a:p>
          <a:p>
            <a:pPr eaLnBrk="0" hangingPunct="0"/>
            <a:endParaRPr lang="en-US" sz="2400" b="1">
              <a:solidFill>
                <a:schemeClr val="tx2"/>
              </a:solidFill>
            </a:endParaRPr>
          </a:p>
          <a:p>
            <a:pPr eaLnBrk="0" hangingPunct="0"/>
            <a:r>
              <a:rPr lang="en-US" sz="1600">
                <a:solidFill>
                  <a:srgbClr val="293546"/>
                </a:solidFill>
              </a:rPr>
              <a:t>Published: Sunday, August 22, 2010.  </a:t>
            </a:r>
          </a:p>
          <a:p>
            <a:pPr eaLnBrk="0" fontAlgn="b" hangingPunct="0"/>
            <a:r>
              <a:rPr lang="en-US" sz="900"/>
              <a:t> </a:t>
            </a:r>
            <a:r>
              <a:rPr lang="en-US"/>
              <a:t>The Saginaw News</a:t>
            </a:r>
            <a:br>
              <a:rPr lang="en-US"/>
            </a:br>
            <a:r>
              <a:rPr lang="en-US"/>
              <a:t/>
            </a:r>
            <a:br>
              <a:rPr lang="en-US"/>
            </a:br>
            <a:r>
              <a:rPr lang="en-US" sz="1600"/>
              <a:t>An influential group of Michigan executives — </a:t>
            </a:r>
            <a:r>
              <a:rPr lang="en-US" sz="1600" b="1" i="1"/>
              <a:t>a group that includes Dow Chemical Co. Chief Financial Officer William H. Weideman and Dow Corning Corp. Executive J. Donald Sheets </a:t>
            </a:r>
            <a:r>
              <a:rPr lang="en-US" sz="1600"/>
              <a:t>— wants Michigan to become a “Top Ten” state for job and economic growth.</a:t>
            </a:r>
          </a:p>
          <a:p>
            <a:pPr eaLnBrk="0" hangingPunct="0"/>
            <a:endParaRPr lang="en-US" sz="1600"/>
          </a:p>
          <a:p>
            <a:pPr eaLnBrk="0" hangingPunct="0"/>
            <a:r>
              <a:rPr lang="en-US" sz="1600"/>
              <a:t>To do so, the Detroit-based Business Leaders for Michigan is calling for a change in the state’s approach to higher education to help achieve that goal.</a:t>
            </a:r>
            <a:br>
              <a:rPr lang="en-US" sz="1600"/>
            </a:br>
            <a:r>
              <a:rPr lang="en-US" sz="1600"/>
              <a:t/>
            </a:r>
            <a:br>
              <a:rPr lang="en-US" sz="1600"/>
            </a:br>
            <a:r>
              <a:rPr lang="en-US" sz="1600"/>
              <a:t>They say the state’s higher education system is inefficient and costly. </a:t>
            </a:r>
            <a:r>
              <a:rPr lang="en-US" sz="1600" b="1"/>
              <a:t>If the state’s 15 public universities and 28 community colleges are going to remain separate</a:t>
            </a:r>
            <a:r>
              <a:rPr lang="en-US" sz="1600"/>
              <a:t>, and not adopt a one-system approach as Ohio recently has done, then they need to work more closely together to lighten the burden on taxpayers.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122238"/>
            <a:ext cx="8229600" cy="715962"/>
          </a:xfrm>
          <a:noFill/>
          <a:ln/>
        </p:spPr>
        <p:txBody>
          <a:bodyPr/>
          <a:lstStyle/>
          <a:p>
            <a:r>
              <a:rPr lang="en-US" sz="4400" b="1"/>
              <a:t>Chair’s Report</a:t>
            </a:r>
          </a:p>
        </p:txBody>
      </p:sp>
      <p:sp>
        <p:nvSpPr>
          <p:cNvPr id="40966" name="Text Box 6"/>
          <p:cNvSpPr txBox="1">
            <a:spLocks noChangeArrowheads="1"/>
          </p:cNvSpPr>
          <p:nvPr/>
        </p:nvSpPr>
        <p:spPr bwMode="auto">
          <a:xfrm>
            <a:off x="228600" y="914400"/>
            <a:ext cx="8686800" cy="5267325"/>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2400" b="1"/>
              <a:t>State of the industry</a:t>
            </a:r>
          </a:p>
          <a:p>
            <a:pPr marL="461963" lvl="1" indent="-4763" eaLnBrk="0" hangingPunct="0">
              <a:spcBef>
                <a:spcPct val="50000"/>
              </a:spcBef>
              <a:buFontTx/>
              <a:buChar char="•"/>
            </a:pPr>
            <a:r>
              <a:rPr lang="en-US"/>
              <a:t>Recent report in Electronic Design:</a:t>
            </a:r>
          </a:p>
          <a:p>
            <a:pPr marL="461963" lvl="1" indent="-4763" eaLnBrk="0" hangingPunct="0">
              <a:spcBef>
                <a:spcPct val="50000"/>
              </a:spcBef>
              <a:buFontTx/>
              <a:buChar char="•"/>
            </a:pPr>
            <a:r>
              <a:rPr lang="en-US"/>
              <a:t>an overwhelming 84% of engineers are bullish on engineering as a career path for young people to pursue. For the right young person, engineering can be a great profession. The puzzles and challenges bring forward fresh thinking on a daily basis.</a:t>
            </a:r>
          </a:p>
          <a:p>
            <a:pPr marL="461963" lvl="1" indent="-4763" eaLnBrk="0" hangingPunct="0">
              <a:spcBef>
                <a:spcPct val="50000"/>
              </a:spcBef>
              <a:buFontTx/>
              <a:buChar char="•"/>
            </a:pPr>
            <a:r>
              <a:rPr lang="en-US"/>
              <a:t>One of the reasons engineers remain enthusiastic about their profession is the satisfaction they get from the challenge of designing and delivering new products that can benefit society. More than half of those surveyed (58%) still find themselves sufficiently challenged intellectually by the projects they work on. </a:t>
            </a:r>
          </a:p>
          <a:p>
            <a:pPr marL="461963" lvl="1" indent="-4763" eaLnBrk="0" hangingPunct="0">
              <a:spcBef>
                <a:spcPct val="50000"/>
              </a:spcBef>
              <a:buFontTx/>
              <a:buChar char="•"/>
            </a:pPr>
            <a:r>
              <a:rPr lang="en-US"/>
              <a:t>nearly a third of those responding this year said their company plans to increase the number of engineering jobs next year.</a:t>
            </a:r>
          </a:p>
          <a:p>
            <a:pPr marL="461963" lvl="1" indent="-4763" eaLnBrk="0" hangingPunct="0">
              <a:spcBef>
                <a:spcPct val="50000"/>
              </a:spcBef>
              <a:buFontTx/>
              <a:buChar char="•"/>
            </a:pPr>
            <a:r>
              <a:rPr lang="en-US"/>
              <a:t>The majority of OEMs (55%) continue to engage in outsourcing. The type of engineering work being contracted out includes manufacturing and assembly (57%), design (50%), software development (49%), and R&amp;D (26%).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ctrTitle" idx="4294967295"/>
          </p:nvPr>
        </p:nvSpPr>
        <p:spPr>
          <a:xfrm>
            <a:off x="0" y="0"/>
            <a:ext cx="7772400" cy="838200"/>
          </a:xfrm>
        </p:spPr>
        <p:txBody>
          <a:bodyPr lIns="91440" rIns="91440" bIns="45720" anchor="ctr"/>
          <a:lstStyle/>
          <a:p>
            <a:r>
              <a:rPr lang="en-US" sz="2400" b="1"/>
              <a:t>  School of Engineering &amp; Technology  </a:t>
            </a:r>
          </a:p>
        </p:txBody>
      </p:sp>
      <p:sp>
        <p:nvSpPr>
          <p:cNvPr id="99331" name="TextBox 3"/>
          <p:cNvSpPr txBox="1">
            <a:spLocks noChangeArrowheads="1"/>
          </p:cNvSpPr>
          <p:nvPr/>
        </p:nvSpPr>
        <p:spPr bwMode="auto">
          <a:xfrm>
            <a:off x="609600" y="1066800"/>
            <a:ext cx="7853363" cy="5122863"/>
          </a:xfrm>
          <a:prstGeom prst="rect">
            <a:avLst/>
          </a:prstGeom>
          <a:noFill/>
          <a:ln w="9525">
            <a:noFill/>
            <a:miter lim="800000"/>
            <a:headEnd/>
            <a:tailEnd/>
          </a:ln>
        </p:spPr>
        <p:txBody>
          <a:bodyPr>
            <a:spAutoFit/>
          </a:bodyPr>
          <a:lstStyle/>
          <a:p>
            <a:r>
              <a:rPr lang="en-US" sz="2400">
                <a:latin typeface="Calibri" pitchFamily="34" charset="0"/>
              </a:rPr>
              <a:t>What the IAB can do to help the Engineering Program:</a:t>
            </a:r>
          </a:p>
          <a:p>
            <a:endParaRPr lang="en-US" sz="2400">
              <a:latin typeface="Calibri" pitchFamily="34" charset="0"/>
            </a:endParaRPr>
          </a:p>
          <a:p>
            <a:r>
              <a:rPr lang="en-US">
                <a:latin typeface="Calibri" pitchFamily="34" charset="0"/>
              </a:rPr>
              <a:t>	Identify and lobby people of influence in Lansing</a:t>
            </a:r>
          </a:p>
          <a:p>
            <a:r>
              <a:rPr lang="en-US">
                <a:latin typeface="Calibri" pitchFamily="34" charset="0"/>
              </a:rPr>
              <a:t>	</a:t>
            </a:r>
          </a:p>
          <a:p>
            <a:r>
              <a:rPr lang="en-US">
                <a:latin typeface="Calibri" pitchFamily="34" charset="0"/>
              </a:rPr>
              <a:t>	Continue to </a:t>
            </a:r>
            <a:r>
              <a:rPr lang="en-US" b="1" i="1">
                <a:latin typeface="Calibri" pitchFamily="34" charset="0"/>
              </a:rPr>
              <a:t>aggressively </a:t>
            </a:r>
            <a:r>
              <a:rPr lang="en-US">
                <a:latin typeface="Calibri" pitchFamily="34" charset="0"/>
              </a:rPr>
              <a:t>recruit potential students</a:t>
            </a:r>
          </a:p>
          <a:p>
            <a:endParaRPr lang="en-US">
              <a:latin typeface="Calibri" pitchFamily="34" charset="0"/>
            </a:endParaRPr>
          </a:p>
          <a:p>
            <a:r>
              <a:rPr lang="en-US">
                <a:latin typeface="Calibri" pitchFamily="34" charset="0"/>
              </a:rPr>
              <a:t>	</a:t>
            </a:r>
            <a:r>
              <a:rPr lang="en-US" sz="2400" b="1" i="1">
                <a:latin typeface="Calibri" pitchFamily="34" charset="0"/>
              </a:rPr>
              <a:t>$upport the Product Development Center</a:t>
            </a:r>
          </a:p>
          <a:p>
            <a:endParaRPr lang="en-US" sz="2400" b="1" i="1">
              <a:latin typeface="Calibri" pitchFamily="34" charset="0"/>
            </a:endParaRPr>
          </a:p>
          <a:p>
            <a:r>
              <a:rPr lang="en-US">
                <a:latin typeface="Calibri" pitchFamily="34" charset="0"/>
              </a:rPr>
              <a:t>	$upport our scholarship programs and our Entrepreneurial Center</a:t>
            </a:r>
            <a:endParaRPr lang="en-US" b="1" i="1">
              <a:latin typeface="Calibri" pitchFamily="34" charset="0"/>
            </a:endParaRPr>
          </a:p>
          <a:p>
            <a:endParaRPr lang="en-US">
              <a:latin typeface="Calibri" pitchFamily="34" charset="0"/>
            </a:endParaRPr>
          </a:p>
          <a:p>
            <a:r>
              <a:rPr lang="en-US">
                <a:latin typeface="Calibri" pitchFamily="34" charset="0"/>
              </a:rPr>
              <a:t>	Support Senior Projects</a:t>
            </a:r>
          </a:p>
          <a:p>
            <a:endParaRPr lang="en-US">
              <a:latin typeface="Calibri" pitchFamily="34" charset="0"/>
            </a:endParaRPr>
          </a:p>
          <a:p>
            <a:r>
              <a:rPr lang="en-US">
                <a:latin typeface="Calibri" pitchFamily="34" charset="0"/>
              </a:rPr>
              <a:t>	Hire and promote our graduates</a:t>
            </a:r>
          </a:p>
          <a:p>
            <a:endParaRPr lang="en-US">
              <a:latin typeface="Calibri" pitchFamily="34" charset="0"/>
            </a:endParaRPr>
          </a:p>
          <a:p>
            <a:r>
              <a:rPr lang="en-US">
                <a:latin typeface="Calibri" pitchFamily="34" charset="0"/>
              </a:rPr>
              <a:t>	Know what is special about our engineering program!  Visit our web site.</a:t>
            </a:r>
          </a:p>
          <a:p>
            <a:endParaRPr lang="en-US">
              <a:latin typeface="Calibri" pitchFamily="34" charset="0"/>
            </a:endParaRPr>
          </a:p>
          <a:p>
            <a:r>
              <a:rPr lang="en-US">
                <a:latin typeface="Calibri" pitchFamily="34" charset="0"/>
              </a:rPr>
              <a:t>	            We Are </a:t>
            </a:r>
            <a:r>
              <a:rPr lang="en-US" b="1" i="1">
                <a:latin typeface="Calibri" pitchFamily="34" charset="0"/>
              </a:rPr>
              <a:t>Unique</a:t>
            </a:r>
            <a:r>
              <a:rPr lang="en-US">
                <a:latin typeface="Calibri" pitchFamily="34" charset="0"/>
              </a:rPr>
              <a:t>, and We Produce </a:t>
            </a:r>
            <a:r>
              <a:rPr lang="en-US" b="1" i="1">
                <a:latin typeface="Calibri" pitchFamily="34" charset="0"/>
              </a:rPr>
              <a:t>GREAT Engineers</a:t>
            </a:r>
            <a:r>
              <a:rPr lang="en-US">
                <a:latin typeface="Calibri" pitchFamily="34"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p:cNvSpPr>
          <p:nvPr>
            <p:ph type="ctrTitle" idx="4294967295"/>
          </p:nvPr>
        </p:nvSpPr>
        <p:spPr>
          <a:xfrm>
            <a:off x="685800" y="2130425"/>
            <a:ext cx="7772400" cy="1470025"/>
          </a:xfrm>
        </p:spPr>
        <p:txBody>
          <a:bodyPr/>
          <a:lstStyle/>
          <a:p>
            <a:pPr algn="ctr"/>
            <a:r>
              <a:rPr lang="en-US" sz="5400" b="1" smtClean="0">
                <a:latin typeface="Calibri" pitchFamily="34" charset="0"/>
              </a:rPr>
              <a:t>Lunch &amp; Facility Tour</a:t>
            </a:r>
          </a:p>
        </p:txBody>
      </p:sp>
      <p:sp>
        <p:nvSpPr>
          <p:cNvPr id="143366" name="Rectangle 6"/>
          <p:cNvSpPr>
            <a:spLocks noGrp="1"/>
          </p:cNvSpPr>
          <p:nvPr>
            <p:ph type="subTitle" idx="4294967295"/>
          </p:nvPr>
        </p:nvSpPr>
        <p:spPr>
          <a:xfrm>
            <a:off x="1371600" y="3886200"/>
            <a:ext cx="6400800" cy="1752600"/>
          </a:xfrm>
        </p:spPr>
        <p:txBody>
          <a:bodyPr/>
          <a:lstStyle/>
          <a:p>
            <a:pPr marL="0" indent="0" algn="ctr">
              <a:buFont typeface="Wingdings 2" pitchFamily="18" charset="2"/>
              <a:buNone/>
            </a:pPr>
            <a:r>
              <a:rPr lang="en-US" smtClean="0">
                <a:latin typeface="Constantia" pitchFamily="18" charset="0"/>
              </a:rPr>
              <a:t>Noon – 1:00 p.m.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p:txBody>
          <a:bodyPr lIns="91440" rIns="91440" bIns="45720" anchor="ctr"/>
          <a:lstStyle/>
          <a:p>
            <a:pPr algn="ctr"/>
            <a:r>
              <a:rPr lang="en-US" b="1"/>
              <a:t>Program Updates</a:t>
            </a:r>
          </a:p>
        </p:txBody>
      </p:sp>
      <p:sp>
        <p:nvSpPr>
          <p:cNvPr id="3" name="Subtitle 2"/>
          <p:cNvSpPr>
            <a:spLocks noGrp="1"/>
          </p:cNvSpPr>
          <p:nvPr>
            <p:ph type="subTitle" idx="4294967295"/>
          </p:nvPr>
        </p:nvSpPr>
        <p:spPr>
          <a:xfrm>
            <a:off x="1371600" y="3886200"/>
            <a:ext cx="6400800" cy="1752600"/>
          </a:xfrm>
        </p:spPr>
        <p:txBody>
          <a:bodyPr>
            <a:normAutofit/>
          </a:bodyPr>
          <a:lstStyle/>
          <a:p>
            <a:pPr marL="0" indent="0" algn="ctr">
              <a:buFont typeface="Wingdings 2" pitchFamily="18" charset="2"/>
              <a:buNone/>
            </a:pPr>
            <a:r>
              <a:rPr lang="en-US">
                <a:solidFill>
                  <a:srgbClr val="898989"/>
                </a:solidFill>
              </a:rPr>
              <a:t>1-1:30</a:t>
            </a:r>
          </a:p>
          <a:p>
            <a:pPr marL="0" indent="0" algn="ctr">
              <a:buFont typeface="Wingdings 2" pitchFamily="18" charset="2"/>
              <a:buNone/>
            </a:pPr>
            <a:r>
              <a:rPr lang="en-US">
                <a:solidFill>
                  <a:srgbClr val="898989"/>
                </a:solidFill>
              </a:rPr>
              <a:t>New/ Existing Course Updates,</a:t>
            </a:r>
            <a:br>
              <a:rPr lang="en-US">
                <a:solidFill>
                  <a:srgbClr val="898989"/>
                </a:solidFill>
              </a:rPr>
            </a:br>
            <a:r>
              <a:rPr lang="en-US">
                <a:solidFill>
                  <a:srgbClr val="898989"/>
                </a:solidFill>
              </a:rPr>
              <a:t>ABET Visit from October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685800" y="304800"/>
            <a:ext cx="7772400" cy="1143000"/>
          </a:xfrm>
        </p:spPr>
        <p:txBody>
          <a:bodyPr lIns="91440" rIns="91440" bIns="45720" anchor="ctr"/>
          <a:lstStyle/>
          <a:p>
            <a:pPr>
              <a:lnSpc>
                <a:spcPct val="130000"/>
              </a:lnSpc>
            </a:pPr>
            <a:r>
              <a:rPr lang="en-US" sz="4200" b="1"/>
              <a:t>LSSU Robotics Center</a:t>
            </a:r>
          </a:p>
        </p:txBody>
      </p:sp>
      <p:sp>
        <p:nvSpPr>
          <p:cNvPr id="101379" name="Rectangle 3"/>
          <p:cNvSpPr>
            <a:spLocks noGrp="1" noChangeArrowheads="1"/>
          </p:cNvSpPr>
          <p:nvPr>
            <p:ph type="body" idx="4294967295"/>
          </p:nvPr>
        </p:nvSpPr>
        <p:spPr>
          <a:xfrm>
            <a:off x="685800" y="1447800"/>
            <a:ext cx="7620000" cy="2438400"/>
          </a:xfrm>
        </p:spPr>
        <p:txBody>
          <a:bodyPr/>
          <a:lstStyle/>
          <a:p>
            <a:pPr>
              <a:spcAft>
                <a:spcPct val="20000"/>
              </a:spcAft>
            </a:pPr>
            <a:r>
              <a:rPr lang="en-US" sz="2200" b="1"/>
              <a:t>100% Placement of Robotics Option 2009-2010 Graduates</a:t>
            </a:r>
            <a:endParaRPr lang="en-US" sz="1700" b="1"/>
          </a:p>
          <a:p>
            <a:pPr>
              <a:spcAft>
                <a:spcPct val="20000"/>
              </a:spcAft>
            </a:pPr>
            <a:r>
              <a:rPr lang="en-US" sz="2200" b="1"/>
              <a:t>Senior Project Robotics Lab Upgrade Valued at $750,000 (with ~$40,000 LSSU Investment)</a:t>
            </a:r>
          </a:p>
          <a:p>
            <a:pPr>
              <a:buFontTx/>
              <a:buNone/>
            </a:pPr>
            <a:endParaRPr lang="en-US" sz="1700" b="1"/>
          </a:p>
          <a:p>
            <a:pPr>
              <a:buFontTx/>
              <a:buNone/>
            </a:pPr>
            <a:endParaRPr lang="en-US" sz="1700" b="1"/>
          </a:p>
        </p:txBody>
      </p:sp>
      <p:pic>
        <p:nvPicPr>
          <p:cNvPr id="101380" name="Picture 4" descr="TeamAIR_TeamPAS1"/>
          <p:cNvPicPr>
            <a:picLocks noChangeAspect="1" noChangeArrowheads="1"/>
          </p:cNvPicPr>
          <p:nvPr/>
        </p:nvPicPr>
        <p:blipFill>
          <a:blip r:embed="rId2"/>
          <a:srcRect/>
          <a:stretch>
            <a:fillRect/>
          </a:stretch>
        </p:blipFill>
        <p:spPr bwMode="auto">
          <a:xfrm>
            <a:off x="2514600" y="3429000"/>
            <a:ext cx="4038600" cy="2649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lIns="91440" rIns="91440" bIns="45720" anchor="ctr">
            <a:normAutofit/>
          </a:bodyPr>
          <a:lstStyle/>
          <a:p>
            <a:pPr>
              <a:lnSpc>
                <a:spcPct val="130000"/>
              </a:lnSpc>
            </a:pPr>
            <a:r>
              <a:rPr lang="en-US" sz="3800" b="1"/>
              <a:t>LSSU Robotics Center</a:t>
            </a:r>
            <a:br>
              <a:rPr lang="en-US" sz="3800" b="1"/>
            </a:br>
            <a:r>
              <a:rPr lang="en-US" sz="3000" i="1"/>
              <a:t>Summer Camps</a:t>
            </a:r>
            <a:endParaRPr lang="en-US" sz="3800" b="1"/>
          </a:p>
        </p:txBody>
      </p:sp>
      <p:sp>
        <p:nvSpPr>
          <p:cNvPr id="102403" name="Rectangle 3"/>
          <p:cNvSpPr>
            <a:spLocks noGrp="1" noChangeArrowheads="1"/>
          </p:cNvSpPr>
          <p:nvPr>
            <p:ph type="body" idx="4294967295"/>
          </p:nvPr>
        </p:nvSpPr>
        <p:spPr>
          <a:xfrm>
            <a:off x="762000" y="2305050"/>
            <a:ext cx="7696200" cy="3990975"/>
          </a:xfrm>
        </p:spPr>
        <p:txBody>
          <a:bodyPr/>
          <a:lstStyle/>
          <a:p>
            <a:pPr>
              <a:spcAft>
                <a:spcPct val="40000"/>
              </a:spcAft>
            </a:pPr>
            <a:r>
              <a:rPr lang="en-US" b="1"/>
              <a:t>Highest # of Sessions Offered in 2010</a:t>
            </a:r>
            <a:endParaRPr lang="en-US" sz="2000" b="1"/>
          </a:p>
          <a:p>
            <a:pPr lvl="1">
              <a:spcBef>
                <a:spcPct val="0"/>
              </a:spcBef>
              <a:spcAft>
                <a:spcPct val="40000"/>
              </a:spcAft>
            </a:pPr>
            <a:r>
              <a:rPr lang="en-US" b="1"/>
              <a:t>2 Women in Technology Programs</a:t>
            </a:r>
          </a:p>
          <a:p>
            <a:pPr lvl="1">
              <a:spcBef>
                <a:spcPct val="0"/>
              </a:spcBef>
              <a:spcAft>
                <a:spcPct val="40000"/>
              </a:spcAft>
            </a:pPr>
            <a:r>
              <a:rPr lang="en-US" b="1"/>
              <a:t>4 Robotics Camps</a:t>
            </a:r>
          </a:p>
          <a:p>
            <a:pPr lvl="1">
              <a:spcBef>
                <a:spcPct val="0"/>
              </a:spcBef>
              <a:spcAft>
                <a:spcPct val="40000"/>
              </a:spcAft>
            </a:pPr>
            <a:r>
              <a:rPr lang="en-US" b="1"/>
              <a:t>1 ATA Robotics Camp</a:t>
            </a:r>
          </a:p>
          <a:p>
            <a:pPr>
              <a:spcBef>
                <a:spcPct val="0"/>
              </a:spcBef>
              <a:spcAft>
                <a:spcPct val="40000"/>
              </a:spcAft>
            </a:pPr>
            <a:r>
              <a:rPr lang="en-US" b="1"/>
              <a:t>Many Compliments from Parents and Participants</a:t>
            </a:r>
          </a:p>
          <a:p>
            <a:pPr>
              <a:buFontTx/>
              <a:buNone/>
            </a:pPr>
            <a:endParaRPr lang="en-US" sz="2000" b="1"/>
          </a:p>
          <a:p>
            <a:pPr>
              <a:buFontTx/>
              <a:buNone/>
            </a:pPr>
            <a:endParaRPr lang="en-US" sz="2000" b="1"/>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28600" y="1323975"/>
            <a:ext cx="8686800" cy="4543425"/>
          </a:xfrm>
          <a:prstGeom prst="rect">
            <a:avLst/>
          </a:prstGeom>
          <a:noFill/>
          <a:ln w="9525">
            <a:noFill/>
            <a:miter lim="800000"/>
            <a:headEnd/>
            <a:tailEnd/>
          </a:ln>
        </p:spPr>
        <p:txBody>
          <a:bodyPr>
            <a:spAutoFit/>
          </a:bodyPr>
          <a:lstStyle/>
          <a:p>
            <a:pPr marL="855663">
              <a:spcBef>
                <a:spcPct val="50000"/>
              </a:spcBef>
            </a:pPr>
            <a:r>
              <a:rPr lang="en-US" sz="3200">
                <a:solidFill>
                  <a:schemeClr val="tx2"/>
                </a:solidFill>
                <a:latin typeface="Calibri" pitchFamily="34" charset="0"/>
              </a:rPr>
              <a:t>What’s new in…</a:t>
            </a:r>
            <a:r>
              <a:rPr lang="en-US" sz="3200" i="1">
                <a:solidFill>
                  <a:schemeClr val="tx2"/>
                </a:solidFill>
                <a:latin typeface="Calibri" pitchFamily="34" charset="0"/>
              </a:rPr>
              <a:t> 								 </a:t>
            </a:r>
            <a:r>
              <a:rPr lang="en-US" sz="3200" b="1" i="1">
                <a:solidFill>
                  <a:schemeClr val="tx2"/>
                </a:solidFill>
                <a:latin typeface="Calibri" pitchFamily="34" charset="0"/>
              </a:rPr>
              <a:t>Electrical Engineering </a:t>
            </a:r>
          </a:p>
          <a:p>
            <a:pPr marL="855663">
              <a:lnSpc>
                <a:spcPct val="75000"/>
              </a:lnSpc>
            </a:pPr>
            <a:r>
              <a:rPr lang="en-US" sz="3200" b="1" i="1">
                <a:solidFill>
                  <a:schemeClr val="tx2"/>
                </a:solidFill>
                <a:latin typeface="Calibri" pitchFamily="34" charset="0"/>
              </a:rPr>
              <a:t>				   </a:t>
            </a:r>
            <a:r>
              <a:rPr lang="en-US" sz="2400" b="1" u="sng">
                <a:solidFill>
                  <a:schemeClr val="tx2"/>
                </a:solidFill>
                <a:latin typeface="Calibri" pitchFamily="34" charset="0"/>
              </a:rPr>
              <a:t>and</a:t>
            </a:r>
          </a:p>
          <a:p>
            <a:pPr marL="855663">
              <a:lnSpc>
                <a:spcPct val="90000"/>
              </a:lnSpc>
              <a:spcBef>
                <a:spcPct val="30000"/>
              </a:spcBef>
            </a:pPr>
            <a:r>
              <a:rPr lang="en-US" sz="3200" b="1">
                <a:solidFill>
                  <a:schemeClr val="tx2"/>
                </a:solidFill>
                <a:latin typeface="Calibri" pitchFamily="34" charset="0"/>
              </a:rPr>
              <a:t>	    </a:t>
            </a:r>
            <a:r>
              <a:rPr lang="en-US" sz="3200" b="1" i="1">
                <a:solidFill>
                  <a:schemeClr val="tx2"/>
                </a:solidFill>
                <a:latin typeface="Calibri" pitchFamily="34" charset="0"/>
              </a:rPr>
              <a:t>Electrical Engineering Technology?</a:t>
            </a:r>
          </a:p>
          <a:p>
            <a:pPr marL="855663">
              <a:lnSpc>
                <a:spcPct val="90000"/>
              </a:lnSpc>
              <a:spcBef>
                <a:spcPct val="30000"/>
              </a:spcBef>
            </a:pPr>
            <a:endParaRPr lang="en-US" sz="2800">
              <a:solidFill>
                <a:schemeClr val="tx2"/>
              </a:solidFill>
              <a:latin typeface="Calibri" pitchFamily="34" charset="0"/>
              <a:cs typeface="Arial" charset="0"/>
            </a:endParaRPr>
          </a:p>
          <a:p>
            <a:pPr marL="855663">
              <a:lnSpc>
                <a:spcPct val="130000"/>
              </a:lnSpc>
              <a:spcBef>
                <a:spcPct val="50000"/>
              </a:spcBef>
            </a:pPr>
            <a:r>
              <a:rPr lang="en-US" sz="2800">
                <a:solidFill>
                  <a:schemeClr val="tx2"/>
                </a:solidFill>
                <a:latin typeface="Calibri" pitchFamily="34" charset="0"/>
                <a:cs typeface="Arial" charset="0"/>
              </a:rPr>
              <a:t>●</a:t>
            </a:r>
            <a:r>
              <a:rPr lang="en-US" sz="2800">
                <a:latin typeface="Calibri" pitchFamily="34" charset="0"/>
                <a:cs typeface="Arial" charset="0"/>
              </a:rPr>
              <a:t> EET minor</a:t>
            </a:r>
          </a:p>
          <a:p>
            <a:pPr marL="855663">
              <a:lnSpc>
                <a:spcPct val="130000"/>
              </a:lnSpc>
              <a:spcBef>
                <a:spcPct val="50000"/>
              </a:spcBef>
            </a:pPr>
            <a:r>
              <a:rPr lang="en-US" sz="2800">
                <a:solidFill>
                  <a:schemeClr val="tx2"/>
                </a:solidFill>
                <a:latin typeface="Calibri" pitchFamily="34" charset="0"/>
                <a:cs typeface="Arial" charset="0"/>
              </a:rPr>
              <a:t>●</a:t>
            </a:r>
            <a:r>
              <a:rPr lang="en-US" sz="2800">
                <a:latin typeface="Calibri" pitchFamily="34" charset="0"/>
                <a:cs typeface="Arial" charset="0"/>
              </a:rPr>
              <a:t> EGEE280</a:t>
            </a:r>
          </a:p>
          <a:p>
            <a:pPr marL="855663">
              <a:spcBef>
                <a:spcPct val="30000"/>
              </a:spcBef>
            </a:pP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723900" y="914400"/>
            <a:ext cx="7696200" cy="1524000"/>
          </a:xfrm>
        </p:spPr>
        <p:txBody>
          <a:bodyPr lIns="91440" rIns="91440" bIns="45720" anchor="ctr"/>
          <a:lstStyle/>
          <a:p>
            <a:r>
              <a:rPr lang="en-US" sz="4000"/>
              <a:t>Electrical and Computer Engineering</a:t>
            </a:r>
            <a:r>
              <a:rPr lang="en-US" sz="4600" b="1"/>
              <a:t/>
            </a:r>
            <a:br>
              <a:rPr lang="en-US" sz="4600" b="1"/>
            </a:br>
            <a:r>
              <a:rPr lang="en-US" sz="4600" b="1">
                <a:latin typeface="Arial Black" pitchFamily="34" charset="0"/>
              </a:rPr>
              <a:t>─</a:t>
            </a:r>
            <a:r>
              <a:rPr lang="en-US" sz="4600" b="1"/>
              <a:t> EET Minor </a:t>
            </a:r>
            <a:r>
              <a:rPr lang="en-US" sz="4600" b="1">
                <a:latin typeface="Arial Black" pitchFamily="34" charset="0"/>
              </a:rPr>
              <a:t>─</a:t>
            </a:r>
          </a:p>
        </p:txBody>
      </p:sp>
      <p:sp>
        <p:nvSpPr>
          <p:cNvPr id="150531" name="Rectangle 3"/>
          <p:cNvSpPr>
            <a:spLocks noGrp="1" noChangeArrowheads="1"/>
          </p:cNvSpPr>
          <p:nvPr>
            <p:ph type="body" idx="4294967295"/>
          </p:nvPr>
        </p:nvSpPr>
        <p:spPr>
          <a:xfrm>
            <a:off x="685800" y="2701925"/>
            <a:ext cx="8229600" cy="2784475"/>
          </a:xfrm>
          <a:noFill/>
        </p:spPr>
        <p:txBody>
          <a:bodyPr/>
          <a:lstStyle/>
          <a:p>
            <a:pPr>
              <a:lnSpc>
                <a:spcPct val="90000"/>
              </a:lnSpc>
            </a:pPr>
            <a:r>
              <a:rPr lang="en-US"/>
              <a:t>EGEE-125 Digital Fundamentals (3,2)</a:t>
            </a:r>
          </a:p>
          <a:p>
            <a:pPr>
              <a:lnSpc>
                <a:spcPct val="90000"/>
              </a:lnSpc>
            </a:pPr>
            <a:r>
              <a:rPr lang="en-US"/>
              <a:t>EGET-110 Applied Electricity (3,2)</a:t>
            </a:r>
          </a:p>
          <a:p>
            <a:pPr>
              <a:lnSpc>
                <a:spcPct val="90000"/>
              </a:lnSpc>
            </a:pPr>
            <a:r>
              <a:rPr lang="en-US"/>
              <a:t>EGET-175 Applied Electronics (3,2)</a:t>
            </a:r>
          </a:p>
          <a:p>
            <a:pPr>
              <a:lnSpc>
                <a:spcPct val="90000"/>
              </a:lnSpc>
            </a:pPr>
            <a:r>
              <a:rPr lang="en-US"/>
              <a:t>EGET-310 Elect Manuf Processes (3,3)</a:t>
            </a:r>
          </a:p>
          <a:p>
            <a:pPr>
              <a:lnSpc>
                <a:spcPct val="90000"/>
              </a:lnSpc>
            </a:pPr>
            <a:r>
              <a:rPr lang="en-US"/>
              <a:t>EGNR-140 Lin Alg and Num Meth (1,3)</a:t>
            </a:r>
          </a:p>
          <a:p>
            <a:pPr>
              <a:lnSpc>
                <a:spcPct val="90000"/>
              </a:lnSpc>
            </a:pPr>
            <a:r>
              <a:rPr lang="en-US"/>
              <a:t>MATH-131 College Trigonometry (3,0)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body" idx="4294967295"/>
          </p:nvPr>
        </p:nvSpPr>
        <p:spPr>
          <a:xfrm>
            <a:off x="1066800" y="2819400"/>
            <a:ext cx="6858000" cy="2244725"/>
          </a:xfrm>
          <a:noFill/>
        </p:spPr>
        <p:txBody>
          <a:bodyPr/>
          <a:lstStyle/>
          <a:p>
            <a:r>
              <a:rPr lang="en-US" sz="3000"/>
              <a:t>Intro to Signal Processing</a:t>
            </a:r>
          </a:p>
          <a:p>
            <a:pPr lvl="1"/>
            <a:r>
              <a:rPr lang="en-US" sz="2800"/>
              <a:t>Purpose?</a:t>
            </a:r>
          </a:p>
          <a:p>
            <a:pPr lvl="1"/>
            <a:r>
              <a:rPr lang="en-US" sz="2800"/>
              <a:t>Level?</a:t>
            </a:r>
          </a:p>
          <a:p>
            <a:pPr lvl="1"/>
            <a:r>
              <a:rPr lang="en-US" sz="2800"/>
              <a:t>Practical Considerations</a:t>
            </a:r>
          </a:p>
        </p:txBody>
      </p:sp>
      <p:sp>
        <p:nvSpPr>
          <p:cNvPr id="151556" name="Rectangle 2"/>
          <p:cNvSpPr>
            <a:spLocks noChangeArrowheads="1"/>
          </p:cNvSpPr>
          <p:nvPr/>
        </p:nvSpPr>
        <p:spPr bwMode="auto">
          <a:xfrm>
            <a:off x="762000" y="1066800"/>
            <a:ext cx="7696200" cy="1524000"/>
          </a:xfrm>
          <a:prstGeom prst="rect">
            <a:avLst/>
          </a:prstGeom>
          <a:noFill/>
          <a:ln w="9525">
            <a:noFill/>
            <a:miter lim="800000"/>
            <a:headEnd/>
            <a:tailEnd/>
          </a:ln>
        </p:spPr>
        <p:txBody>
          <a:bodyPr anchor="ctr"/>
          <a:lstStyle/>
          <a:p>
            <a:r>
              <a:rPr lang="en-US" sz="4000">
                <a:solidFill>
                  <a:schemeClr val="tx2"/>
                </a:solidFill>
                <a:latin typeface="Calibri" pitchFamily="34" charset="0"/>
              </a:rPr>
              <a:t>Electrical and Computer Engineering</a:t>
            </a:r>
            <a:r>
              <a:rPr lang="en-US" sz="4600" b="1">
                <a:solidFill>
                  <a:schemeClr val="tx2"/>
                </a:solidFill>
                <a:latin typeface="Calibri" pitchFamily="34" charset="0"/>
              </a:rPr>
              <a:t/>
            </a:r>
            <a:br>
              <a:rPr lang="en-US" sz="4600" b="1">
                <a:solidFill>
                  <a:schemeClr val="tx2"/>
                </a:solidFill>
                <a:latin typeface="Calibri" pitchFamily="34" charset="0"/>
              </a:rPr>
            </a:br>
            <a:r>
              <a:rPr lang="en-US" sz="4600" b="1">
                <a:solidFill>
                  <a:schemeClr val="tx2"/>
                </a:solidFill>
                <a:latin typeface="Arial Black" pitchFamily="34" charset="0"/>
              </a:rPr>
              <a:t>─</a:t>
            </a:r>
            <a:r>
              <a:rPr lang="en-US" sz="4600" b="1">
                <a:solidFill>
                  <a:schemeClr val="tx2"/>
                </a:solidFill>
                <a:latin typeface="Calibri" pitchFamily="34" charset="0"/>
              </a:rPr>
              <a:t> EGEE 280 </a:t>
            </a:r>
            <a:r>
              <a:rPr lang="en-US" sz="4600" b="1">
                <a:solidFill>
                  <a:schemeClr val="tx2"/>
                </a:solidFill>
                <a:latin typeface="Arial Black"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28600" y="771525"/>
            <a:ext cx="8686800" cy="5313363"/>
          </a:xfrm>
          <a:prstGeom prst="rect">
            <a:avLst/>
          </a:prstGeom>
          <a:noFill/>
          <a:ln w="9525">
            <a:noFill/>
            <a:miter lim="800000"/>
            <a:headEnd/>
            <a:tailEnd/>
          </a:ln>
        </p:spPr>
        <p:txBody>
          <a:bodyPr>
            <a:spAutoFit/>
          </a:bodyPr>
          <a:lstStyle/>
          <a:p>
            <a:pPr marL="855663">
              <a:spcBef>
                <a:spcPct val="50000"/>
              </a:spcBef>
            </a:pPr>
            <a:r>
              <a:rPr lang="en-US" sz="3200">
                <a:solidFill>
                  <a:schemeClr val="tx2"/>
                </a:solidFill>
                <a:latin typeface="Calibri" pitchFamily="34" charset="0"/>
              </a:rPr>
              <a:t>What’s new in…</a:t>
            </a:r>
            <a:r>
              <a:rPr lang="en-US" sz="3200" i="1">
                <a:solidFill>
                  <a:schemeClr val="tx2"/>
                </a:solidFill>
                <a:latin typeface="Calibri" pitchFamily="34" charset="0"/>
              </a:rPr>
              <a:t> 								 </a:t>
            </a:r>
            <a:r>
              <a:rPr lang="en-US" sz="3200" b="1" i="1">
                <a:solidFill>
                  <a:schemeClr val="tx2"/>
                </a:solidFill>
                <a:latin typeface="Calibri" pitchFamily="34" charset="0"/>
              </a:rPr>
              <a:t>Mechanical Engineering </a:t>
            </a:r>
          </a:p>
          <a:p>
            <a:pPr marL="855663">
              <a:lnSpc>
                <a:spcPct val="75000"/>
              </a:lnSpc>
            </a:pPr>
            <a:r>
              <a:rPr lang="en-US" sz="3200" b="1" i="1">
                <a:solidFill>
                  <a:schemeClr val="tx2"/>
                </a:solidFill>
                <a:latin typeface="Calibri" pitchFamily="34" charset="0"/>
              </a:rPr>
              <a:t>				   </a:t>
            </a:r>
            <a:r>
              <a:rPr lang="en-US" sz="2400" b="1" u="sng">
                <a:solidFill>
                  <a:schemeClr val="tx2"/>
                </a:solidFill>
                <a:latin typeface="Calibri" pitchFamily="34" charset="0"/>
              </a:rPr>
              <a:t>and</a:t>
            </a:r>
          </a:p>
          <a:p>
            <a:pPr marL="855663">
              <a:lnSpc>
                <a:spcPct val="90000"/>
              </a:lnSpc>
              <a:spcBef>
                <a:spcPct val="30000"/>
              </a:spcBef>
            </a:pPr>
            <a:r>
              <a:rPr lang="en-US" sz="3200" b="1">
                <a:solidFill>
                  <a:schemeClr val="tx2"/>
                </a:solidFill>
                <a:latin typeface="Calibri" pitchFamily="34" charset="0"/>
              </a:rPr>
              <a:t>	    </a:t>
            </a:r>
            <a:r>
              <a:rPr lang="en-US" sz="3200" b="1" i="1">
                <a:solidFill>
                  <a:schemeClr val="tx2"/>
                </a:solidFill>
                <a:latin typeface="Calibri" pitchFamily="34" charset="0"/>
              </a:rPr>
              <a:t>Manufacturing Engineering Tech?</a:t>
            </a:r>
          </a:p>
          <a:p>
            <a:pPr marL="855663">
              <a:lnSpc>
                <a:spcPct val="90000"/>
              </a:lnSpc>
              <a:spcBef>
                <a:spcPct val="30000"/>
              </a:spcBef>
            </a:pPr>
            <a:endParaRPr lang="en-US" sz="2800">
              <a:solidFill>
                <a:schemeClr val="tx2"/>
              </a:solidFill>
              <a:latin typeface="Calibri" pitchFamily="34" charset="0"/>
              <a:cs typeface="Arial" charset="0"/>
            </a:endParaRPr>
          </a:p>
          <a:p>
            <a:pPr marL="855663">
              <a:lnSpc>
                <a:spcPct val="130000"/>
              </a:lnSpc>
              <a:spcBef>
                <a:spcPct val="50000"/>
              </a:spcBef>
            </a:pPr>
            <a:r>
              <a:rPr lang="en-US" sz="2800">
                <a:solidFill>
                  <a:schemeClr val="tx2"/>
                </a:solidFill>
                <a:latin typeface="Calibri" pitchFamily="34" charset="0"/>
                <a:cs typeface="Arial" charset="0"/>
              </a:rPr>
              <a:t>●</a:t>
            </a:r>
            <a:r>
              <a:rPr lang="en-US" sz="2800">
                <a:latin typeface="Calibri" pitchFamily="34" charset="0"/>
                <a:cs typeface="Arial" charset="0"/>
              </a:rPr>
              <a:t> ABET visit for MfgET program</a:t>
            </a:r>
          </a:p>
          <a:p>
            <a:pPr marL="855663">
              <a:lnSpc>
                <a:spcPct val="130000"/>
              </a:lnSpc>
              <a:spcBef>
                <a:spcPct val="50000"/>
              </a:spcBef>
            </a:pPr>
            <a:r>
              <a:rPr lang="en-US" sz="2800">
                <a:solidFill>
                  <a:schemeClr val="tx2"/>
                </a:solidFill>
                <a:latin typeface="Calibri" pitchFamily="34" charset="0"/>
                <a:cs typeface="Arial" charset="0"/>
              </a:rPr>
              <a:t>●</a:t>
            </a:r>
            <a:r>
              <a:rPr lang="en-US" sz="2800">
                <a:latin typeface="Calibri" pitchFamily="34" charset="0"/>
                <a:cs typeface="Arial" charset="0"/>
              </a:rPr>
              <a:t> Curricula</a:t>
            </a:r>
          </a:p>
          <a:p>
            <a:pPr marL="855663">
              <a:lnSpc>
                <a:spcPct val="130000"/>
              </a:lnSpc>
              <a:spcBef>
                <a:spcPct val="50000"/>
              </a:spcBef>
            </a:pPr>
            <a:r>
              <a:rPr lang="en-US" sz="2800">
                <a:solidFill>
                  <a:schemeClr val="tx2"/>
                </a:solidFill>
                <a:latin typeface="Calibri" pitchFamily="34" charset="0"/>
                <a:cs typeface="Arial" charset="0"/>
              </a:rPr>
              <a:t>●</a:t>
            </a:r>
            <a:r>
              <a:rPr lang="en-US" sz="2800">
                <a:latin typeface="Calibri" pitchFamily="34" charset="0"/>
                <a:cs typeface="Arial" charset="0"/>
              </a:rPr>
              <a:t> Clubs: ASME, SAE</a:t>
            </a:r>
          </a:p>
          <a:p>
            <a:pPr marL="855663">
              <a:spcBef>
                <a:spcPct val="30000"/>
              </a:spcBef>
            </a:pP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117475"/>
            <a:ext cx="8686800" cy="6435725"/>
          </a:xfrm>
          <a:prstGeom prst="rect">
            <a:avLst/>
          </a:prstGeom>
          <a:noFill/>
          <a:ln w="9525">
            <a:noFill/>
            <a:miter lim="800000"/>
            <a:headEnd/>
            <a:tailEnd/>
          </a:ln>
        </p:spPr>
        <p:txBody>
          <a:bodyPr>
            <a:spAutoFit/>
          </a:bodyPr>
          <a:lstStyle/>
          <a:p>
            <a:pPr>
              <a:lnSpc>
                <a:spcPct val="130000"/>
              </a:lnSpc>
              <a:spcBef>
                <a:spcPct val="50000"/>
              </a:spcBef>
            </a:pPr>
            <a:r>
              <a:rPr lang="en-US" sz="2800" b="1">
                <a:solidFill>
                  <a:schemeClr val="tx2"/>
                </a:solidFill>
                <a:latin typeface="Calibri" pitchFamily="34" charset="0"/>
                <a:cs typeface="Arial" charset="0"/>
              </a:rPr>
              <a:t>● ABET visit for MfgET program</a:t>
            </a:r>
          </a:p>
          <a:p>
            <a:pPr>
              <a:spcBef>
                <a:spcPct val="30000"/>
              </a:spcBef>
            </a:pPr>
            <a:r>
              <a:rPr lang="en-US">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Will definitely reaccredit – no interim visit likely</a:t>
            </a:r>
            <a:r>
              <a:rPr lang="en-US" sz="2400">
                <a:latin typeface="Calibri" pitchFamily="34" charset="0"/>
              </a:rPr>
              <a:t> 		                    </a:t>
            </a:r>
          </a:p>
          <a:p>
            <a:pPr>
              <a:spcBef>
                <a:spcPct val="30000"/>
              </a:spcBef>
            </a:pPr>
            <a:r>
              <a:rPr lang="en-US" sz="2400">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No major findings</a:t>
            </a:r>
            <a:r>
              <a:rPr lang="en-US" sz="2400">
                <a:latin typeface="Calibri" pitchFamily="34" charset="0"/>
              </a:rPr>
              <a:t> (“weaknesses” or “deficiencies”) – 		only a few lower-level findings (“concerns”): 				</a:t>
            </a:r>
            <a:r>
              <a:rPr lang="en-US" sz="2400">
                <a:latin typeface="Calibri" pitchFamily="34" charset="0"/>
                <a:cs typeface="Arial" charset="0"/>
              </a:rPr>
              <a:t>○  </a:t>
            </a:r>
            <a:r>
              <a:rPr lang="en-US" sz="2400">
                <a:latin typeface="Calibri" pitchFamily="34" charset="0"/>
              </a:rPr>
              <a:t>some older equipment &amp; texts, 					</a:t>
            </a:r>
            <a:r>
              <a:rPr lang="en-US" sz="2400">
                <a:latin typeface="Calibri" pitchFamily="34" charset="0"/>
                <a:cs typeface="Arial" charset="0"/>
              </a:rPr>
              <a:t>○</a:t>
            </a:r>
            <a:r>
              <a:rPr lang="en-US">
                <a:latin typeface="Calibri" pitchFamily="34" charset="0"/>
              </a:rPr>
              <a:t>  </a:t>
            </a:r>
            <a:r>
              <a:rPr lang="en-US" sz="2400">
                <a:latin typeface="Calibri" pitchFamily="34" charset="0"/>
              </a:rPr>
              <a:t>continuous improvement practices 				    (not convincingly demonstrated)</a:t>
            </a:r>
          </a:p>
          <a:p>
            <a:endParaRPr lang="en-US">
              <a:latin typeface="Calibri" pitchFamily="34" charset="0"/>
            </a:endParaRPr>
          </a:p>
          <a:p>
            <a:r>
              <a:rPr lang="en-US">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One finding contested by us</a:t>
            </a:r>
            <a:r>
              <a:rPr lang="en-US" sz="2400">
                <a:latin typeface="Calibri" pitchFamily="34" charset="0"/>
              </a:rPr>
              <a:t> </a:t>
            </a:r>
          </a:p>
          <a:p>
            <a:r>
              <a:rPr lang="en-US" sz="2400">
                <a:latin typeface="Calibri" pitchFamily="34" charset="0"/>
              </a:rPr>
              <a:t>		 </a:t>
            </a:r>
            <a:r>
              <a:rPr lang="en-US" sz="2400">
                <a:latin typeface="Calibri" pitchFamily="34" charset="0"/>
                <a:cs typeface="Arial" charset="0"/>
              </a:rPr>
              <a:t>○</a:t>
            </a:r>
            <a:r>
              <a:rPr lang="en-US">
                <a:latin typeface="Calibri" pitchFamily="34" charset="0"/>
              </a:rPr>
              <a:t>  </a:t>
            </a:r>
            <a:r>
              <a:rPr lang="en-US" sz="2400">
                <a:latin typeface="Calibri" pitchFamily="34" charset="0"/>
              </a:rPr>
              <a:t>the continuous improvement concern 		 		 </a:t>
            </a:r>
            <a:r>
              <a:rPr lang="en-US" sz="2400">
                <a:latin typeface="Calibri" pitchFamily="34" charset="0"/>
                <a:cs typeface="Arial" charset="0"/>
              </a:rPr>
              <a:t>○</a:t>
            </a:r>
            <a:r>
              <a:rPr lang="en-US">
                <a:latin typeface="Calibri" pitchFamily="34" charset="0"/>
              </a:rPr>
              <a:t>  </a:t>
            </a:r>
            <a:r>
              <a:rPr lang="en-US" sz="2400">
                <a:latin typeface="Calibri" pitchFamily="34" charset="0"/>
              </a:rPr>
              <a:t>we were able to document this very well 		 	     		in our written “due process” response</a:t>
            </a:r>
          </a:p>
          <a:p>
            <a:pPr>
              <a:spcBef>
                <a:spcPct val="50000"/>
              </a:spcBef>
            </a:pPr>
            <a:r>
              <a:rPr lang="en-US">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Positive Verbal Feedback that</a:t>
            </a:r>
            <a:r>
              <a:rPr lang="en-US" sz="2400">
                <a:latin typeface="Calibri" pitchFamily="34" charset="0"/>
              </a:rPr>
              <a:t>…</a:t>
            </a:r>
          </a:p>
          <a:p>
            <a:r>
              <a:rPr lang="en-US" sz="2400">
                <a:latin typeface="Calibri" pitchFamily="34" charset="0"/>
              </a:rPr>
              <a:t>		 </a:t>
            </a:r>
            <a:r>
              <a:rPr lang="en-US" sz="2400">
                <a:latin typeface="Calibri" pitchFamily="34" charset="0"/>
                <a:cs typeface="Arial" charset="0"/>
              </a:rPr>
              <a:t>○</a:t>
            </a:r>
            <a:r>
              <a:rPr lang="en-US" sz="2400">
                <a:latin typeface="Calibri" pitchFamily="34" charset="0"/>
              </a:rPr>
              <a:t>  PDC impressive 							 </a:t>
            </a:r>
            <a:r>
              <a:rPr lang="en-US" sz="2400">
                <a:latin typeface="Calibri" pitchFamily="34" charset="0"/>
                <a:cs typeface="Arial" charset="0"/>
              </a:rPr>
              <a:t>○</a:t>
            </a:r>
            <a:r>
              <a:rPr lang="en-US" sz="2400">
                <a:latin typeface="Calibri" pitchFamily="34" charset="0"/>
              </a:rPr>
              <a:t>  senior projects impressive &amp; ambitious 			 	 </a:t>
            </a:r>
            <a:r>
              <a:rPr lang="en-US" sz="2400">
                <a:latin typeface="Calibri" pitchFamily="34" charset="0"/>
                <a:cs typeface="Arial" charset="0"/>
              </a:rPr>
              <a:t>○</a:t>
            </a:r>
            <a:r>
              <a:rPr lang="en-US" sz="2400">
                <a:latin typeface="Calibri" pitchFamily="34" charset="0"/>
              </a:rPr>
              <a:t>  atmosphere student-centered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198438"/>
            <a:ext cx="8229600" cy="715962"/>
          </a:xfrm>
          <a:noFill/>
          <a:ln/>
        </p:spPr>
        <p:txBody>
          <a:bodyPr/>
          <a:lstStyle/>
          <a:p>
            <a:r>
              <a:rPr lang="en-US" sz="4400" b="1"/>
              <a:t>Chair’s Report</a:t>
            </a:r>
          </a:p>
        </p:txBody>
      </p:sp>
      <p:sp>
        <p:nvSpPr>
          <p:cNvPr id="43014" name="Text Box 6"/>
          <p:cNvSpPr txBox="1">
            <a:spLocks noChangeArrowheads="1"/>
          </p:cNvSpPr>
          <p:nvPr/>
        </p:nvSpPr>
        <p:spPr bwMode="auto">
          <a:xfrm>
            <a:off x="685800" y="1066800"/>
            <a:ext cx="7467600" cy="4492625"/>
          </a:xfrm>
          <a:prstGeom prst="rect">
            <a:avLst/>
          </a:prstGeom>
          <a:noFill/>
          <a:ln w="9525">
            <a:noFill/>
            <a:miter lim="800000"/>
            <a:headEnd/>
            <a:tailEnd/>
          </a:ln>
          <a:effectLst/>
        </p:spPr>
        <p:txBody>
          <a:bodyPr>
            <a:spAutoFit/>
          </a:bodyPr>
          <a:lstStyle/>
          <a:p>
            <a:pPr eaLnBrk="0" hangingPunct="0">
              <a:spcBef>
                <a:spcPct val="50000"/>
              </a:spcBef>
              <a:buFontTx/>
              <a:buChar char="•"/>
            </a:pPr>
            <a:r>
              <a:rPr lang="en-US" b="1"/>
              <a:t>State of the industry</a:t>
            </a:r>
          </a:p>
          <a:p>
            <a:pPr marL="461963" lvl="1" indent="-4763" eaLnBrk="0" hangingPunct="0">
              <a:spcBef>
                <a:spcPct val="50000"/>
              </a:spcBef>
              <a:buFontTx/>
              <a:buChar char="•"/>
            </a:pPr>
            <a:endParaRPr lang="en-US" sz="1600"/>
          </a:p>
          <a:p>
            <a:pPr marL="461963" lvl="1" indent="-4763" eaLnBrk="0" hangingPunct="0">
              <a:spcBef>
                <a:spcPct val="50000"/>
              </a:spcBef>
              <a:buFontTx/>
              <a:buChar char="•"/>
            </a:pPr>
            <a:r>
              <a:rPr lang="en-US" sz="1600"/>
              <a:t>Recent report in Electronic Design:</a:t>
            </a:r>
          </a:p>
          <a:p>
            <a:pPr marL="461963" lvl="1" indent="-4763" eaLnBrk="0" hangingPunct="0">
              <a:spcBef>
                <a:spcPct val="50000"/>
              </a:spcBef>
              <a:buFontTx/>
              <a:buChar char="•"/>
            </a:pPr>
            <a:endParaRPr lang="en-US" sz="1600"/>
          </a:p>
          <a:p>
            <a:pPr eaLnBrk="0" hangingPunct="0">
              <a:spcBef>
                <a:spcPct val="50000"/>
              </a:spcBef>
            </a:pPr>
            <a:endParaRPr lang="en-US" sz="1600"/>
          </a:p>
          <a:p>
            <a:pPr marL="461963" lvl="1" indent="-4763" eaLnBrk="0" hangingPunct="0">
              <a:spcBef>
                <a:spcPct val="50000"/>
              </a:spcBef>
            </a:pPr>
            <a:r>
              <a:rPr lang="en-US" sz="1600"/>
              <a:t>	</a:t>
            </a:r>
          </a:p>
          <a:p>
            <a:pPr marL="461963" lvl="1" indent="-4763" eaLnBrk="0" hangingPunct="0">
              <a:spcBef>
                <a:spcPct val="50000"/>
              </a:spcBef>
            </a:pPr>
            <a:endParaRPr lang="en-US" sz="1600"/>
          </a:p>
          <a:p>
            <a:pPr marL="461963" lvl="1" indent="-4763" eaLnBrk="0" hangingPunct="0">
              <a:spcBef>
                <a:spcPct val="50000"/>
              </a:spcBef>
              <a:buFontTx/>
              <a:buChar char="•"/>
            </a:pPr>
            <a:endParaRPr lang="en-US"/>
          </a:p>
          <a:p>
            <a:pPr marL="461963" lvl="1" indent="-4763" eaLnBrk="0" hangingPunct="0">
              <a:spcBef>
                <a:spcPct val="50000"/>
              </a:spcBef>
              <a:buFontTx/>
              <a:buChar char="•"/>
            </a:pPr>
            <a:endParaRPr lang="en-US"/>
          </a:p>
          <a:p>
            <a:pPr marL="461963" lvl="1" indent="-4763" eaLnBrk="0" hangingPunct="0">
              <a:spcBef>
                <a:spcPct val="50000"/>
              </a:spcBef>
            </a:pPr>
            <a:endParaRPr lang="en-US"/>
          </a:p>
          <a:p>
            <a:pPr marL="461963" lvl="1" indent="-4763" eaLnBrk="0" hangingPunct="0">
              <a:spcBef>
                <a:spcPct val="50000"/>
              </a:spcBef>
            </a:pPr>
            <a:r>
              <a:rPr lang="en-US"/>
              <a:t>									</a:t>
            </a:r>
          </a:p>
        </p:txBody>
      </p:sp>
      <p:pic>
        <p:nvPicPr>
          <p:cNvPr id="43015" name="Picture 7" descr="61462-table-2"/>
          <p:cNvPicPr>
            <a:picLocks noChangeAspect="1" noChangeArrowheads="1"/>
          </p:cNvPicPr>
          <p:nvPr/>
        </p:nvPicPr>
        <p:blipFill>
          <a:blip r:embed="rId3"/>
          <a:srcRect/>
          <a:stretch>
            <a:fillRect/>
          </a:stretch>
        </p:blipFill>
        <p:spPr bwMode="auto">
          <a:xfrm>
            <a:off x="1524000" y="2217738"/>
            <a:ext cx="6096000" cy="3817937"/>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442913"/>
            <a:ext cx="8686800" cy="5957887"/>
          </a:xfrm>
          <a:prstGeom prst="rect">
            <a:avLst/>
          </a:prstGeom>
          <a:noFill/>
          <a:ln w="9525">
            <a:noFill/>
            <a:miter lim="800000"/>
            <a:headEnd/>
            <a:tailEnd/>
          </a:ln>
        </p:spPr>
        <p:txBody>
          <a:bodyPr>
            <a:spAutoFit/>
          </a:bodyPr>
          <a:lstStyle/>
          <a:p>
            <a:pPr>
              <a:lnSpc>
                <a:spcPct val="130000"/>
              </a:lnSpc>
              <a:spcBef>
                <a:spcPct val="10000"/>
              </a:spcBef>
            </a:pPr>
            <a:r>
              <a:rPr lang="en-US" sz="2800" b="1">
                <a:solidFill>
                  <a:schemeClr val="tx2"/>
                </a:solidFill>
                <a:latin typeface="Calibri" pitchFamily="34" charset="0"/>
              </a:rPr>
              <a:t>● Curricula</a:t>
            </a:r>
            <a:endParaRPr lang="en-US" sz="2400" b="1">
              <a:solidFill>
                <a:schemeClr val="tx2"/>
              </a:solidFill>
              <a:latin typeface="Calibri" pitchFamily="34" charset="0"/>
              <a:cs typeface="Arial" charset="0"/>
            </a:endParaRPr>
          </a:p>
          <a:p>
            <a:r>
              <a:rPr lang="en-US">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CNC course updated</a:t>
            </a:r>
          </a:p>
          <a:p>
            <a:pPr>
              <a:spcBef>
                <a:spcPct val="25000"/>
              </a:spcBef>
            </a:pPr>
            <a:r>
              <a:rPr lang="en-US" sz="2400">
                <a:latin typeface="Calibri" pitchFamily="34" charset="0"/>
              </a:rPr>
              <a:t>	 </a:t>
            </a:r>
            <a:r>
              <a:rPr lang="en-US" sz="2200">
                <a:latin typeface="Calibri" pitchFamily="34" charset="0"/>
                <a:cs typeface="Arial" charset="0"/>
              </a:rPr>
              <a:t>○ Now for MEs as well as Manufacturing </a:t>
            </a:r>
          </a:p>
          <a:p>
            <a:pPr>
              <a:spcBef>
                <a:spcPct val="25000"/>
              </a:spcBef>
            </a:pPr>
            <a:r>
              <a:rPr lang="en-US" sz="2200">
                <a:latin typeface="Calibri" pitchFamily="34" charset="0"/>
                <a:cs typeface="Arial" charset="0"/>
              </a:rPr>
              <a:t>		(an elective for MEs, required for MfgET)</a:t>
            </a:r>
          </a:p>
          <a:p>
            <a:pPr>
              <a:spcBef>
                <a:spcPct val="25000"/>
              </a:spcBef>
            </a:pPr>
            <a:r>
              <a:rPr lang="en-US" sz="2200">
                <a:latin typeface="Calibri" pitchFamily="34" charset="0"/>
              </a:rPr>
              <a:t>	 </a:t>
            </a:r>
            <a:r>
              <a:rPr lang="en-US" sz="2200">
                <a:latin typeface="Calibri" pitchFamily="34" charset="0"/>
                <a:cs typeface="Arial" charset="0"/>
              </a:rPr>
              <a:t>○ New emphasis on simulation before cutting 	</a:t>
            </a:r>
          </a:p>
          <a:p>
            <a:pPr>
              <a:spcBef>
                <a:spcPct val="25000"/>
              </a:spcBef>
            </a:pPr>
            <a:r>
              <a:rPr lang="en-US" sz="2200">
                <a:latin typeface="Calibri" pitchFamily="34" charset="0"/>
              </a:rPr>
              <a:t>	 </a:t>
            </a:r>
            <a:r>
              <a:rPr lang="en-US" sz="2200">
                <a:latin typeface="Calibri" pitchFamily="34" charset="0"/>
                <a:cs typeface="Arial" charset="0"/>
              </a:rPr>
              <a:t>○ Reduce by 1-credit (4 to 3) – but more lab time! 	</a:t>
            </a:r>
          </a:p>
          <a:p>
            <a:endParaRPr lang="en-US">
              <a:latin typeface="Calibri" pitchFamily="34" charset="0"/>
            </a:endParaRPr>
          </a:p>
          <a:p>
            <a:r>
              <a:rPr lang="en-US">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Quality Control course updated</a:t>
            </a:r>
          </a:p>
          <a:p>
            <a:pPr>
              <a:spcBef>
                <a:spcPct val="25000"/>
              </a:spcBef>
            </a:pPr>
            <a:r>
              <a:rPr lang="en-US" sz="2400">
                <a:latin typeface="Calibri" pitchFamily="34" charset="0"/>
              </a:rPr>
              <a:t>	 </a:t>
            </a:r>
            <a:r>
              <a:rPr lang="en-US" sz="2200">
                <a:latin typeface="Calibri" pitchFamily="34" charset="0"/>
                <a:cs typeface="Arial" charset="0"/>
              </a:rPr>
              <a:t>○ Now for MEs as well as Manufacturing</a:t>
            </a:r>
          </a:p>
          <a:p>
            <a:pPr>
              <a:spcBef>
                <a:spcPct val="25000"/>
              </a:spcBef>
            </a:pPr>
            <a:r>
              <a:rPr lang="en-US" sz="2200">
                <a:latin typeface="Calibri" pitchFamily="34" charset="0"/>
                <a:cs typeface="Arial" charset="0"/>
              </a:rPr>
              <a:t>		(an elective for MEs, required for MfgET)</a:t>
            </a:r>
          </a:p>
          <a:p>
            <a:pPr>
              <a:spcBef>
                <a:spcPct val="25000"/>
              </a:spcBef>
            </a:pPr>
            <a:r>
              <a:rPr lang="en-US" sz="2400">
                <a:latin typeface="Calibri" pitchFamily="34" charset="0"/>
              </a:rPr>
              <a:t>	 </a:t>
            </a:r>
            <a:r>
              <a:rPr lang="en-US" sz="2200">
                <a:latin typeface="Calibri" pitchFamily="34" charset="0"/>
                <a:cs typeface="Arial" charset="0"/>
              </a:rPr>
              <a:t>○ Also has a distance-ed audience</a:t>
            </a:r>
          </a:p>
          <a:p>
            <a:pPr>
              <a:spcBef>
                <a:spcPct val="25000"/>
              </a:spcBef>
            </a:pPr>
            <a:r>
              <a:rPr lang="en-US" sz="2200">
                <a:latin typeface="Calibri" pitchFamily="34" charset="0"/>
                <a:cs typeface="Arial" charset="0"/>
              </a:rPr>
              <a:t>		(Engineering Mgmt students in Escanaba)</a:t>
            </a:r>
          </a:p>
          <a:p>
            <a:pPr>
              <a:spcBef>
                <a:spcPct val="25000"/>
              </a:spcBef>
            </a:pPr>
            <a:r>
              <a:rPr lang="en-US" sz="2200">
                <a:latin typeface="Calibri" pitchFamily="34" charset="0"/>
              </a:rPr>
              <a:t>	 </a:t>
            </a:r>
            <a:r>
              <a:rPr lang="en-US" sz="2200">
                <a:latin typeface="Calibri" pitchFamily="34" charset="0"/>
                <a:cs typeface="Arial" charset="0"/>
              </a:rPr>
              <a:t>○ Emphasis on Statistical Process Control 	</a:t>
            </a:r>
          </a:p>
          <a:p>
            <a:pPr>
              <a:spcBef>
                <a:spcPct val="25000"/>
              </a:spcBef>
            </a:pPr>
            <a:r>
              <a:rPr lang="en-US" sz="2200">
                <a:latin typeface="Calibri" pitchFamily="34" charset="0"/>
              </a:rPr>
              <a:t>	 </a:t>
            </a:r>
            <a:r>
              <a:rPr lang="en-US" sz="2200">
                <a:latin typeface="Calibri" pitchFamily="34" charset="0"/>
                <a:cs typeface="Arial" charset="0"/>
              </a:rPr>
              <a:t>○ Reduce by 1-credit (4 to 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04800" y="769938"/>
            <a:ext cx="9144000" cy="5097462"/>
          </a:xfrm>
          <a:prstGeom prst="rect">
            <a:avLst/>
          </a:prstGeom>
          <a:noFill/>
          <a:ln w="9525">
            <a:noFill/>
            <a:miter lim="800000"/>
            <a:headEnd/>
            <a:tailEnd/>
          </a:ln>
        </p:spPr>
        <p:txBody>
          <a:bodyPr>
            <a:spAutoFit/>
          </a:bodyPr>
          <a:lstStyle/>
          <a:p>
            <a:pPr>
              <a:lnSpc>
                <a:spcPct val="130000"/>
              </a:lnSpc>
              <a:spcBef>
                <a:spcPct val="10000"/>
              </a:spcBef>
            </a:pPr>
            <a:r>
              <a:rPr lang="en-US" sz="2800" b="1">
                <a:solidFill>
                  <a:schemeClr val="tx2"/>
                </a:solidFill>
                <a:latin typeface="Calibri" pitchFamily="34" charset="0"/>
              </a:rPr>
              <a:t>● Clubs</a:t>
            </a:r>
          </a:p>
          <a:p>
            <a:pPr>
              <a:lnSpc>
                <a:spcPct val="130000"/>
              </a:lnSpc>
              <a:spcBef>
                <a:spcPct val="10000"/>
              </a:spcBef>
            </a:pPr>
            <a:r>
              <a:rPr lang="en-US">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ASME</a:t>
            </a:r>
          </a:p>
          <a:p>
            <a:pPr>
              <a:spcBef>
                <a:spcPct val="25000"/>
              </a:spcBef>
            </a:pPr>
            <a:r>
              <a:rPr lang="en-US" sz="2400">
                <a:latin typeface="Calibri" pitchFamily="34" charset="0"/>
              </a:rPr>
              <a:t>	 </a:t>
            </a:r>
            <a:r>
              <a:rPr lang="en-US" sz="2200">
                <a:latin typeface="Calibri" pitchFamily="34" charset="0"/>
                <a:cs typeface="Arial" charset="0"/>
              </a:rPr>
              <a:t>○ Planning to participate in regional competition </a:t>
            </a:r>
          </a:p>
          <a:p>
            <a:pPr>
              <a:spcBef>
                <a:spcPct val="25000"/>
              </a:spcBef>
            </a:pPr>
            <a:r>
              <a:rPr lang="en-US" sz="2200">
                <a:latin typeface="Calibri" pitchFamily="34" charset="0"/>
                <a:cs typeface="Arial" charset="0"/>
              </a:rPr>
              <a:t>		– collecting energy from rainwater</a:t>
            </a:r>
          </a:p>
          <a:p>
            <a:pPr>
              <a:spcBef>
                <a:spcPct val="25000"/>
              </a:spcBef>
            </a:pPr>
            <a:r>
              <a:rPr lang="en-US" sz="2200">
                <a:latin typeface="Calibri" pitchFamily="34" charset="0"/>
              </a:rPr>
              <a:t>	 </a:t>
            </a:r>
            <a:r>
              <a:rPr lang="en-US" sz="2200">
                <a:latin typeface="Calibri" pitchFamily="34" charset="0"/>
                <a:cs typeface="Arial" charset="0"/>
              </a:rPr>
              <a:t>○ Dr. Janjua advising 	</a:t>
            </a:r>
          </a:p>
          <a:p>
            <a:endParaRPr lang="en-US">
              <a:latin typeface="Calibri" pitchFamily="34" charset="0"/>
            </a:endParaRPr>
          </a:p>
          <a:p>
            <a:r>
              <a:rPr lang="en-US">
                <a:latin typeface="Calibri" pitchFamily="34" charset="0"/>
              </a:rPr>
              <a:t>          </a:t>
            </a:r>
            <a:r>
              <a:rPr lang="en-US" sz="2400" b="1">
                <a:latin typeface="Calibri" pitchFamily="34" charset="0"/>
              </a:rPr>
              <a:t>▫</a:t>
            </a:r>
            <a:r>
              <a:rPr lang="en-US" sz="2400">
                <a:latin typeface="Calibri" pitchFamily="34" charset="0"/>
              </a:rPr>
              <a:t>  </a:t>
            </a:r>
            <a:r>
              <a:rPr lang="en-US" sz="2400" b="1">
                <a:solidFill>
                  <a:schemeClr val="tx2"/>
                </a:solidFill>
                <a:latin typeface="Calibri" pitchFamily="34" charset="0"/>
              </a:rPr>
              <a:t>SAE</a:t>
            </a:r>
          </a:p>
          <a:p>
            <a:pPr>
              <a:spcBef>
                <a:spcPct val="25000"/>
              </a:spcBef>
            </a:pPr>
            <a:r>
              <a:rPr lang="en-US" sz="2400">
                <a:latin typeface="Calibri" pitchFamily="34" charset="0"/>
              </a:rPr>
              <a:t>	 </a:t>
            </a:r>
            <a:r>
              <a:rPr lang="en-US" sz="2200">
                <a:latin typeface="Calibri" pitchFamily="34" charset="0"/>
                <a:cs typeface="Arial" charset="0"/>
              </a:rPr>
              <a:t>○ Attended mini-Baja competition in Menominee, WI in October 		–  middle of the pack performance 					–  2 vehicles in the race</a:t>
            </a:r>
          </a:p>
          <a:p>
            <a:pPr>
              <a:spcBef>
                <a:spcPct val="25000"/>
              </a:spcBef>
            </a:pPr>
            <a:r>
              <a:rPr lang="en-US" sz="2400">
                <a:latin typeface="Calibri" pitchFamily="34" charset="0"/>
              </a:rPr>
              <a:t>	 </a:t>
            </a:r>
            <a:r>
              <a:rPr lang="en-US" sz="2200">
                <a:latin typeface="Calibri" pitchFamily="34" charset="0"/>
                <a:cs typeface="Arial" charset="0"/>
              </a:rPr>
              <a:t>○ Plans to attend February competition in Houghton</a:t>
            </a:r>
          </a:p>
          <a:p>
            <a:pPr>
              <a:spcBef>
                <a:spcPct val="25000"/>
              </a:spcBef>
            </a:pPr>
            <a:r>
              <a:rPr lang="en-US" sz="2200">
                <a:latin typeface="Calibri" pitchFamily="34" charset="0"/>
              </a:rPr>
              <a:t>	 </a:t>
            </a:r>
            <a:r>
              <a:rPr lang="en-US" sz="2200">
                <a:latin typeface="Calibri" pitchFamily="34" charset="0"/>
                <a:cs typeface="Arial" charset="0"/>
              </a:rPr>
              <a:t>○ Prof. Duesing advising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Grp="1"/>
          </p:cNvSpPr>
          <p:nvPr>
            <p:ph type="ctrTitle" idx="4294967295"/>
          </p:nvPr>
        </p:nvSpPr>
        <p:spPr>
          <a:xfrm>
            <a:off x="685800" y="2130425"/>
            <a:ext cx="7772400" cy="1470025"/>
          </a:xfrm>
        </p:spPr>
        <p:txBody>
          <a:bodyPr/>
          <a:lstStyle/>
          <a:p>
            <a:pPr algn="ctr"/>
            <a:r>
              <a:rPr lang="en-US" sz="5400" b="1" smtClean="0">
                <a:latin typeface="Calibri" pitchFamily="34" charset="0"/>
              </a:rPr>
              <a:t>Senior Projects</a:t>
            </a:r>
          </a:p>
        </p:txBody>
      </p:sp>
      <p:sp>
        <p:nvSpPr>
          <p:cNvPr id="146437" name="Rectangle 5"/>
          <p:cNvSpPr>
            <a:spLocks noGrp="1"/>
          </p:cNvSpPr>
          <p:nvPr>
            <p:ph type="subTitle" idx="4294967295"/>
          </p:nvPr>
        </p:nvSpPr>
        <p:spPr>
          <a:xfrm>
            <a:off x="1371600" y="3886200"/>
            <a:ext cx="6400800" cy="1752600"/>
          </a:xfrm>
        </p:spPr>
        <p:txBody>
          <a:bodyPr/>
          <a:lstStyle/>
          <a:p>
            <a:pPr marL="0" indent="0" algn="ctr">
              <a:buFont typeface="Wingdings 2" pitchFamily="18" charset="2"/>
              <a:buNone/>
            </a:pPr>
            <a:r>
              <a:rPr lang="en-US" smtClean="0">
                <a:latin typeface="Constantia" pitchFamily="18" charset="0"/>
              </a:rPr>
              <a:t>Dr. Ron DeLap</a:t>
            </a:r>
          </a:p>
          <a:p>
            <a:pPr marL="0" indent="0" algn="ctr">
              <a:buFont typeface="Wingdings 2" pitchFamily="18" charset="2"/>
              <a:buNone/>
            </a:pPr>
            <a:r>
              <a:rPr lang="en-US" smtClean="0">
                <a:latin typeface="Constantia" pitchFamily="18" charset="0"/>
              </a:rPr>
              <a:t>1:30 – 2 p.m.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ctrTitle"/>
          </p:nvPr>
        </p:nvSpPr>
        <p:spPr/>
        <p:txBody>
          <a:bodyPr lIns="91440" rIns="91440" bIns="45720" anchor="ctr"/>
          <a:lstStyle/>
          <a:p>
            <a:pPr algn="ctr"/>
            <a:r>
              <a:rPr lang="en-US" b="1"/>
              <a:t>Senior Projects</a:t>
            </a:r>
          </a:p>
        </p:txBody>
      </p:sp>
      <p:sp>
        <p:nvSpPr>
          <p:cNvPr id="3" name="Subtitle 2"/>
          <p:cNvSpPr>
            <a:spLocks noGrp="1"/>
          </p:cNvSpPr>
          <p:nvPr>
            <p:ph type="subTitle" idx="4294967295"/>
          </p:nvPr>
        </p:nvSpPr>
        <p:spPr>
          <a:xfrm>
            <a:off x="1371600" y="3886200"/>
            <a:ext cx="6400800" cy="1752600"/>
          </a:xfrm>
        </p:spPr>
        <p:txBody>
          <a:bodyPr>
            <a:normAutofit/>
          </a:bodyPr>
          <a:lstStyle/>
          <a:p>
            <a:pPr marL="0" indent="0" algn="ctr">
              <a:buFont typeface="Wingdings 2" pitchFamily="18" charset="2"/>
              <a:buNone/>
            </a:pPr>
            <a:r>
              <a:rPr lang="en-US">
                <a:solidFill>
                  <a:srgbClr val="898989"/>
                </a:solidFill>
              </a:rPr>
              <a:t>Last Year’s Results </a:t>
            </a:r>
          </a:p>
          <a:p>
            <a:pPr marL="0" indent="0" algn="ctr">
              <a:buFont typeface="Wingdings 2" pitchFamily="18" charset="2"/>
              <a:buNone/>
            </a:pPr>
            <a:r>
              <a:rPr lang="en-US">
                <a:solidFill>
                  <a:srgbClr val="898989"/>
                </a:solidFill>
              </a:rPr>
              <a:t>This Year’s Projects, IAB Projects </a:t>
            </a:r>
          </a:p>
          <a:p>
            <a:pPr marL="0" indent="0" algn="ctr">
              <a:buFont typeface="Wingdings 2" pitchFamily="18" charset="2"/>
              <a:buNone/>
            </a:pPr>
            <a:endParaRPr lang="en-US">
              <a:solidFill>
                <a:srgbClr val="898989"/>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ctrTitle" idx="4294967295"/>
          </p:nvPr>
        </p:nvSpPr>
        <p:spPr>
          <a:xfrm>
            <a:off x="685800" y="304800"/>
            <a:ext cx="7772400" cy="914400"/>
          </a:xfrm>
        </p:spPr>
        <p:txBody>
          <a:bodyPr lIns="91440" rIns="91440" bIns="45720" anchor="ctr"/>
          <a:lstStyle/>
          <a:p>
            <a:r>
              <a:rPr lang="en-US" b="1"/>
              <a:t>Senior Projects</a:t>
            </a:r>
          </a:p>
        </p:txBody>
      </p:sp>
      <p:sp>
        <p:nvSpPr>
          <p:cNvPr id="3" name="Subtitle 2"/>
          <p:cNvSpPr>
            <a:spLocks noGrp="1"/>
          </p:cNvSpPr>
          <p:nvPr>
            <p:ph type="subTitle" idx="4294967295"/>
          </p:nvPr>
        </p:nvSpPr>
        <p:spPr>
          <a:xfrm>
            <a:off x="1295400" y="1447800"/>
            <a:ext cx="6400800" cy="990600"/>
          </a:xfrm>
        </p:spPr>
        <p:txBody>
          <a:bodyPr>
            <a:normAutofit/>
          </a:bodyPr>
          <a:lstStyle/>
          <a:p>
            <a:pPr marL="0" indent="0" algn="ctr">
              <a:lnSpc>
                <a:spcPct val="80000"/>
              </a:lnSpc>
              <a:buFont typeface="Wingdings 2" pitchFamily="18" charset="2"/>
              <a:buNone/>
            </a:pPr>
            <a:r>
              <a:rPr lang="en-US" sz="2400">
                <a:solidFill>
                  <a:srgbClr val="898989"/>
                </a:solidFill>
              </a:rPr>
              <a:t>Last Year’s Results</a:t>
            </a:r>
          </a:p>
          <a:p>
            <a:pPr marL="0" indent="0" algn="ctr">
              <a:lnSpc>
                <a:spcPct val="80000"/>
              </a:lnSpc>
              <a:buFont typeface="Wingdings 2" pitchFamily="18" charset="2"/>
              <a:buNone/>
            </a:pPr>
            <a:r>
              <a:rPr lang="en-US" sz="2800" b="1">
                <a:solidFill>
                  <a:srgbClr val="898989"/>
                </a:solidFill>
              </a:rPr>
              <a:t>Teams AIR and PAS</a:t>
            </a:r>
          </a:p>
        </p:txBody>
      </p:sp>
      <p:pic>
        <p:nvPicPr>
          <p:cNvPr id="112644" name="Picture 2" descr="Y:\Faculty\Course Folders\Senior Projects\2009-2010\Project Concept Statements and Logos\AIR\AIR_Logo.gif"/>
          <p:cNvPicPr>
            <a:picLocks noChangeAspect="1" noChangeArrowheads="1"/>
          </p:cNvPicPr>
          <p:nvPr/>
        </p:nvPicPr>
        <p:blipFill>
          <a:blip r:embed="rId2"/>
          <a:srcRect/>
          <a:stretch>
            <a:fillRect/>
          </a:stretch>
        </p:blipFill>
        <p:spPr bwMode="auto">
          <a:xfrm>
            <a:off x="990600" y="2438400"/>
            <a:ext cx="1481138" cy="1481138"/>
          </a:xfrm>
          <a:prstGeom prst="rect">
            <a:avLst/>
          </a:prstGeom>
          <a:noFill/>
          <a:ln w="9525">
            <a:noFill/>
            <a:miter lim="800000"/>
            <a:headEnd/>
            <a:tailEnd/>
          </a:ln>
        </p:spPr>
      </p:pic>
      <p:sp>
        <p:nvSpPr>
          <p:cNvPr id="112645" name="Rectangle 3"/>
          <p:cNvSpPr>
            <a:spLocks noChangeArrowheads="1"/>
          </p:cNvSpPr>
          <p:nvPr/>
        </p:nvSpPr>
        <p:spPr bwMode="auto">
          <a:xfrm>
            <a:off x="2819400" y="2651125"/>
            <a:ext cx="5715000" cy="1920875"/>
          </a:xfrm>
          <a:prstGeom prst="rect">
            <a:avLst/>
          </a:prstGeom>
          <a:noFill/>
          <a:ln w="9525">
            <a:noFill/>
            <a:miter lim="800000"/>
            <a:headEnd/>
            <a:tailEnd/>
          </a:ln>
        </p:spPr>
        <p:txBody>
          <a:bodyPr anchor="ctr">
            <a:spAutoFit/>
          </a:bodyPr>
          <a:lstStyle/>
          <a:p>
            <a:r>
              <a:rPr lang="en-US" sz="2000">
                <a:solidFill>
                  <a:srgbClr val="000000"/>
                </a:solidFill>
                <a:latin typeface="Times New Roman" pitchFamily="18" charset="0"/>
                <a:cs typeface="Times New Roman" pitchFamily="18" charset="0"/>
              </a:rPr>
              <a:t>The purpose of this project was to design and implement a robotic flow line to replace the existing L-line located in room 125 of the CASET building at Lake Superior State University. </a:t>
            </a:r>
          </a:p>
          <a:p>
            <a:endParaRPr lang="en-US" sz="2000">
              <a:solidFill>
                <a:srgbClr val="000000"/>
              </a:solidFill>
              <a:latin typeface="Times New Roman" pitchFamily="18" charset="0"/>
              <a:cs typeface="Times New Roman" pitchFamily="18" charset="0"/>
            </a:endParaRPr>
          </a:p>
          <a:p>
            <a:r>
              <a:rPr lang="en-US" sz="2000">
                <a:solidFill>
                  <a:srgbClr val="000000"/>
                </a:solidFill>
                <a:latin typeface="Times New Roman" pitchFamily="18" charset="0"/>
                <a:cs typeface="Times New Roman" pitchFamily="18" charset="0"/>
              </a:rPr>
              <a:t>The sponsor of this project was LSSU</a:t>
            </a:r>
            <a:endParaRPr lang="en-US" sz="2000">
              <a:latin typeface="Times New Roman" pitchFamily="18" charset="0"/>
              <a:cs typeface="Times New Roman" pitchFamily="18" charset="0"/>
            </a:endParaRPr>
          </a:p>
        </p:txBody>
      </p:sp>
      <p:pic>
        <p:nvPicPr>
          <p:cNvPr id="112646" name="Picture 4" descr="Y:\Faculty\Course Folders\Senior Projects\2009-2010\Project Concept Statements and Logos\PAS\Team PAS logo.JPG"/>
          <p:cNvPicPr>
            <a:picLocks noChangeAspect="1" noChangeArrowheads="1"/>
          </p:cNvPicPr>
          <p:nvPr/>
        </p:nvPicPr>
        <p:blipFill>
          <a:blip r:embed="rId3"/>
          <a:srcRect/>
          <a:stretch>
            <a:fillRect/>
          </a:stretch>
        </p:blipFill>
        <p:spPr bwMode="auto">
          <a:xfrm>
            <a:off x="381000" y="4800600"/>
            <a:ext cx="3076575" cy="16383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ctrTitle" idx="4294967295"/>
          </p:nvPr>
        </p:nvSpPr>
        <p:spPr>
          <a:xfrm>
            <a:off x="685800" y="304800"/>
            <a:ext cx="7772400" cy="990600"/>
          </a:xfrm>
        </p:spPr>
        <p:txBody>
          <a:bodyPr lIns="91440" rIns="91440" bIns="45720" anchor="ctr"/>
          <a:lstStyle/>
          <a:p>
            <a:r>
              <a:rPr lang="en-US" b="1"/>
              <a:t>Senior Projects</a:t>
            </a:r>
          </a:p>
        </p:txBody>
      </p:sp>
      <p:sp>
        <p:nvSpPr>
          <p:cNvPr id="3" name="Subtitle 2"/>
          <p:cNvSpPr>
            <a:spLocks noGrp="1"/>
          </p:cNvSpPr>
          <p:nvPr>
            <p:ph type="subTitle" idx="4294967295"/>
          </p:nvPr>
        </p:nvSpPr>
        <p:spPr>
          <a:xfrm>
            <a:off x="1371600" y="1371600"/>
            <a:ext cx="6400800" cy="990600"/>
          </a:xfrm>
        </p:spPr>
        <p:txBody>
          <a:bodyPr>
            <a:normAutofit/>
          </a:bodyPr>
          <a:lstStyle/>
          <a:p>
            <a:pPr marL="0" indent="0" algn="ctr">
              <a:lnSpc>
                <a:spcPct val="80000"/>
              </a:lnSpc>
              <a:buFont typeface="Wingdings 2" pitchFamily="18" charset="2"/>
              <a:buNone/>
            </a:pPr>
            <a:r>
              <a:rPr lang="en-US" sz="2400">
                <a:solidFill>
                  <a:srgbClr val="898989"/>
                </a:solidFill>
              </a:rPr>
              <a:t>Last Year’s Results</a:t>
            </a:r>
          </a:p>
          <a:p>
            <a:pPr marL="0" indent="0" algn="ctr">
              <a:lnSpc>
                <a:spcPct val="80000"/>
              </a:lnSpc>
              <a:buFont typeface="Wingdings 2" pitchFamily="18" charset="2"/>
              <a:buNone/>
            </a:pPr>
            <a:r>
              <a:rPr lang="en-US" sz="2800" b="1">
                <a:solidFill>
                  <a:srgbClr val="898989"/>
                </a:solidFill>
              </a:rPr>
              <a:t>Team FIRE</a:t>
            </a:r>
            <a:r>
              <a:rPr lang="en-US" sz="2400">
                <a:solidFill>
                  <a:srgbClr val="898989"/>
                </a:solidFill>
              </a:rPr>
              <a:t> </a:t>
            </a:r>
          </a:p>
        </p:txBody>
      </p:sp>
      <p:sp>
        <p:nvSpPr>
          <p:cNvPr id="113668" name="Rectangle 3"/>
          <p:cNvSpPr>
            <a:spLocks noChangeArrowheads="1"/>
          </p:cNvSpPr>
          <p:nvPr/>
        </p:nvSpPr>
        <p:spPr bwMode="auto">
          <a:xfrm>
            <a:off x="4343400" y="2667000"/>
            <a:ext cx="4495800" cy="2225675"/>
          </a:xfrm>
          <a:prstGeom prst="rect">
            <a:avLst/>
          </a:prstGeom>
          <a:noFill/>
          <a:ln w="9525">
            <a:noFill/>
            <a:miter lim="800000"/>
            <a:headEnd/>
            <a:tailEnd/>
          </a:ln>
        </p:spPr>
        <p:txBody>
          <a:bodyPr anchor="ctr">
            <a:spAutoFit/>
          </a:bodyPr>
          <a:lstStyle/>
          <a:p>
            <a:r>
              <a:rPr lang="en-US" sz="2000">
                <a:latin typeface="Times New Roman" pitchFamily="18" charset="0"/>
                <a:cs typeface="Times New Roman" pitchFamily="18" charset="0"/>
              </a:rPr>
              <a:t>The purpose of this project was to examine, improve, and test the scale prototype coupler developed by the 2008-2009 senior projects team ICE for “O” scale model railroads.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The sponsor of this project was LSSU.</a:t>
            </a:r>
          </a:p>
        </p:txBody>
      </p:sp>
      <p:pic>
        <p:nvPicPr>
          <p:cNvPr id="113669" name="Picture 2" descr="Y:\Faculty\Course Folders\Senior Projects\2009-2010\Project Concept Statements and Logos\FIRE\Logo.bmp"/>
          <p:cNvPicPr>
            <a:picLocks noChangeAspect="1" noChangeArrowheads="1"/>
          </p:cNvPicPr>
          <p:nvPr/>
        </p:nvPicPr>
        <p:blipFill>
          <a:blip r:embed="rId2"/>
          <a:srcRect/>
          <a:stretch>
            <a:fillRect/>
          </a:stretch>
        </p:blipFill>
        <p:spPr bwMode="auto">
          <a:xfrm>
            <a:off x="381000" y="2819400"/>
            <a:ext cx="3673475" cy="1905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ctrTitle" idx="4294967295"/>
          </p:nvPr>
        </p:nvSpPr>
        <p:spPr>
          <a:xfrm>
            <a:off x="685800" y="304800"/>
            <a:ext cx="7772400" cy="914400"/>
          </a:xfrm>
        </p:spPr>
        <p:txBody>
          <a:bodyPr lIns="91440" rIns="91440" bIns="45720" anchor="ctr"/>
          <a:lstStyle/>
          <a:p>
            <a:r>
              <a:rPr lang="en-US" b="1"/>
              <a:t>Senior Projects</a:t>
            </a:r>
          </a:p>
        </p:txBody>
      </p:sp>
      <p:sp>
        <p:nvSpPr>
          <p:cNvPr id="3" name="Subtitle 2"/>
          <p:cNvSpPr>
            <a:spLocks noGrp="1"/>
          </p:cNvSpPr>
          <p:nvPr>
            <p:ph type="subTitle" idx="4294967295"/>
          </p:nvPr>
        </p:nvSpPr>
        <p:spPr>
          <a:xfrm>
            <a:off x="1371600" y="1447800"/>
            <a:ext cx="6400800" cy="1066800"/>
          </a:xfrm>
        </p:spPr>
        <p:txBody>
          <a:bodyPr>
            <a:normAutofit/>
          </a:bodyPr>
          <a:lstStyle/>
          <a:p>
            <a:pPr marL="0" indent="0" algn="ctr">
              <a:lnSpc>
                <a:spcPct val="80000"/>
              </a:lnSpc>
              <a:buFont typeface="Wingdings 2" pitchFamily="18" charset="2"/>
              <a:buNone/>
            </a:pPr>
            <a:r>
              <a:rPr lang="en-US" sz="2400">
                <a:solidFill>
                  <a:srgbClr val="898989"/>
                </a:solidFill>
              </a:rPr>
              <a:t>Last Year’s Results</a:t>
            </a:r>
          </a:p>
          <a:p>
            <a:pPr marL="0" indent="0" algn="ctr">
              <a:lnSpc>
                <a:spcPct val="80000"/>
              </a:lnSpc>
              <a:buFont typeface="Wingdings 2" pitchFamily="18" charset="2"/>
              <a:buNone/>
            </a:pPr>
            <a:r>
              <a:rPr lang="en-US" sz="2800" b="1">
                <a:solidFill>
                  <a:srgbClr val="898989"/>
                </a:solidFill>
              </a:rPr>
              <a:t>Team DRIVE</a:t>
            </a:r>
          </a:p>
        </p:txBody>
      </p:sp>
      <p:pic>
        <p:nvPicPr>
          <p:cNvPr id="114692" name="Picture 2" descr="Y:\Faculty\Course Folders\Senior Projects\2009-2010\Project Concept Statements and Logos\DRIVE\Logo.wmf"/>
          <p:cNvPicPr>
            <a:picLocks noChangeAspect="1" noChangeArrowheads="1"/>
          </p:cNvPicPr>
          <p:nvPr/>
        </p:nvPicPr>
        <p:blipFill>
          <a:blip r:embed="rId2"/>
          <a:srcRect/>
          <a:stretch>
            <a:fillRect/>
          </a:stretch>
        </p:blipFill>
        <p:spPr bwMode="auto">
          <a:xfrm>
            <a:off x="349250" y="2657475"/>
            <a:ext cx="2622550" cy="1541463"/>
          </a:xfrm>
          <a:prstGeom prst="rect">
            <a:avLst/>
          </a:prstGeom>
          <a:noFill/>
          <a:ln w="9525">
            <a:noFill/>
            <a:miter lim="800000"/>
            <a:headEnd/>
            <a:tailEnd/>
          </a:ln>
        </p:spPr>
      </p:pic>
      <p:sp>
        <p:nvSpPr>
          <p:cNvPr id="114693" name="Rectangle 3"/>
          <p:cNvSpPr>
            <a:spLocks noChangeArrowheads="1"/>
          </p:cNvSpPr>
          <p:nvPr/>
        </p:nvSpPr>
        <p:spPr bwMode="auto">
          <a:xfrm>
            <a:off x="3276600" y="2803525"/>
            <a:ext cx="5715000" cy="2225675"/>
          </a:xfrm>
          <a:prstGeom prst="rect">
            <a:avLst/>
          </a:prstGeom>
          <a:noFill/>
          <a:ln w="9525">
            <a:noFill/>
            <a:miter lim="800000"/>
            <a:headEnd/>
            <a:tailEnd/>
          </a:ln>
        </p:spPr>
        <p:txBody>
          <a:bodyPr anchor="ctr">
            <a:spAutoFit/>
          </a:bodyPr>
          <a:lstStyle/>
          <a:p>
            <a:r>
              <a:rPr lang="en-US" sz="2000">
                <a:latin typeface="Times New Roman" pitchFamily="18" charset="0"/>
                <a:cs typeface="Times New Roman" pitchFamily="18" charset="0"/>
              </a:rPr>
              <a:t>The purpose of this project was to design and develop a coupling device for use in noise, vibrations and harshness testing of drivetrains between a dynamometer motor and vehicle driveline.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The project was sponsored by American Axle and Manufacturing (AAM).</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ctrTitle" idx="4294967295"/>
          </p:nvPr>
        </p:nvSpPr>
        <p:spPr>
          <a:xfrm>
            <a:off x="685800" y="304800"/>
            <a:ext cx="7772400" cy="990600"/>
          </a:xfrm>
        </p:spPr>
        <p:txBody>
          <a:bodyPr lIns="91440" rIns="91440" bIns="45720" anchor="ctr"/>
          <a:lstStyle/>
          <a:p>
            <a:r>
              <a:rPr lang="en-US" b="1"/>
              <a:t>Senior Projects</a:t>
            </a:r>
          </a:p>
        </p:txBody>
      </p:sp>
      <p:sp>
        <p:nvSpPr>
          <p:cNvPr id="3" name="Subtitle 2"/>
          <p:cNvSpPr>
            <a:spLocks noGrp="1"/>
          </p:cNvSpPr>
          <p:nvPr>
            <p:ph type="subTitle" idx="4294967295"/>
          </p:nvPr>
        </p:nvSpPr>
        <p:spPr>
          <a:xfrm>
            <a:off x="1295400" y="1447800"/>
            <a:ext cx="6400800" cy="914400"/>
          </a:xfrm>
        </p:spPr>
        <p:txBody>
          <a:bodyPr>
            <a:normAutofit/>
          </a:bodyPr>
          <a:lstStyle/>
          <a:p>
            <a:pPr marL="0" indent="0" algn="ctr">
              <a:lnSpc>
                <a:spcPct val="80000"/>
              </a:lnSpc>
              <a:buFont typeface="Wingdings 2" pitchFamily="18" charset="2"/>
              <a:buNone/>
            </a:pPr>
            <a:r>
              <a:rPr lang="en-US" sz="2400">
                <a:solidFill>
                  <a:srgbClr val="898989"/>
                </a:solidFill>
              </a:rPr>
              <a:t>Last Year’s Results</a:t>
            </a:r>
          </a:p>
          <a:p>
            <a:pPr marL="0" indent="0" algn="ctr">
              <a:lnSpc>
                <a:spcPct val="80000"/>
              </a:lnSpc>
              <a:buFont typeface="Wingdings 2" pitchFamily="18" charset="2"/>
              <a:buNone/>
            </a:pPr>
            <a:r>
              <a:rPr lang="en-US" sz="2800" b="1">
                <a:solidFill>
                  <a:srgbClr val="898989"/>
                </a:solidFill>
              </a:rPr>
              <a:t>Team II</a:t>
            </a:r>
          </a:p>
        </p:txBody>
      </p:sp>
      <p:sp>
        <p:nvSpPr>
          <p:cNvPr id="115716" name="Rectangle 3"/>
          <p:cNvSpPr>
            <a:spLocks noChangeArrowheads="1"/>
          </p:cNvSpPr>
          <p:nvPr/>
        </p:nvSpPr>
        <p:spPr bwMode="auto">
          <a:xfrm>
            <a:off x="1295400" y="3581400"/>
            <a:ext cx="6553200" cy="1920875"/>
          </a:xfrm>
          <a:prstGeom prst="rect">
            <a:avLst/>
          </a:prstGeom>
          <a:noFill/>
          <a:ln w="9525">
            <a:noFill/>
            <a:miter lim="800000"/>
            <a:headEnd/>
            <a:tailEnd/>
          </a:ln>
        </p:spPr>
        <p:txBody>
          <a:bodyPr anchor="ctr">
            <a:spAutoFit/>
          </a:bodyPr>
          <a:lstStyle/>
          <a:p>
            <a:r>
              <a:rPr lang="en-US" sz="2000">
                <a:latin typeface="Times New Roman" pitchFamily="18" charset="0"/>
                <a:cs typeface="Times New Roman" pitchFamily="18" charset="0"/>
              </a:rPr>
              <a:t>The purpose of this project was to design and build a fully automated work cell for two Rofin laser etching machines.  </a:t>
            </a:r>
          </a:p>
          <a:p>
            <a:r>
              <a:rPr lang="en-US" sz="2000">
                <a:latin typeface="Times New Roman" pitchFamily="18" charset="0"/>
                <a:cs typeface="Times New Roman" pitchFamily="18" charset="0"/>
              </a:rPr>
              <a:t> </a:t>
            </a:r>
          </a:p>
          <a:p>
            <a:r>
              <a:rPr lang="en-US" sz="2000">
                <a:latin typeface="Times New Roman" pitchFamily="18" charset="0"/>
                <a:cs typeface="Times New Roman" pitchFamily="18" charset="0"/>
              </a:rPr>
              <a:t>The project was sponsored by Precision Edge, which coordinated design requirements and specifications.  </a:t>
            </a:r>
          </a:p>
          <a:p>
            <a:r>
              <a:rPr lang="en-US" sz="2000">
                <a:latin typeface="Times New Roman" pitchFamily="18" charset="0"/>
                <a:cs typeface="Times New Roman" pitchFamily="18" charset="0"/>
              </a:rPr>
              <a:t> </a:t>
            </a:r>
          </a:p>
        </p:txBody>
      </p:sp>
      <p:pic>
        <p:nvPicPr>
          <p:cNvPr id="115717" name="Picture 2" descr="Y:\Faculty\Course Folders\Senior Projects\2009-2010\Project Concept Statements and Logos\II\II Logo.JPG"/>
          <p:cNvPicPr>
            <a:picLocks noChangeAspect="1" noChangeArrowheads="1"/>
          </p:cNvPicPr>
          <p:nvPr/>
        </p:nvPicPr>
        <p:blipFill>
          <a:blip r:embed="rId2"/>
          <a:srcRect/>
          <a:stretch>
            <a:fillRect/>
          </a:stretch>
        </p:blipFill>
        <p:spPr bwMode="auto">
          <a:xfrm>
            <a:off x="1371600" y="2514600"/>
            <a:ext cx="3962400" cy="77946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ctrTitle" idx="4294967295"/>
          </p:nvPr>
        </p:nvSpPr>
        <p:spPr>
          <a:xfrm>
            <a:off x="685800" y="304800"/>
            <a:ext cx="7772400" cy="914400"/>
          </a:xfrm>
        </p:spPr>
        <p:txBody>
          <a:bodyPr lIns="91440" rIns="91440" bIns="45720" anchor="ctr"/>
          <a:lstStyle/>
          <a:p>
            <a:r>
              <a:rPr lang="en-US" b="1"/>
              <a:t>Senior Projects</a:t>
            </a:r>
          </a:p>
        </p:txBody>
      </p:sp>
      <p:sp>
        <p:nvSpPr>
          <p:cNvPr id="3" name="Subtitle 2"/>
          <p:cNvSpPr>
            <a:spLocks noGrp="1"/>
          </p:cNvSpPr>
          <p:nvPr>
            <p:ph type="subTitle" idx="4294967295"/>
          </p:nvPr>
        </p:nvSpPr>
        <p:spPr>
          <a:xfrm>
            <a:off x="1295400" y="1447800"/>
            <a:ext cx="6400800" cy="914400"/>
          </a:xfrm>
        </p:spPr>
        <p:txBody>
          <a:bodyPr>
            <a:normAutofit/>
          </a:bodyPr>
          <a:lstStyle/>
          <a:p>
            <a:pPr marL="0" indent="0" algn="ctr">
              <a:lnSpc>
                <a:spcPct val="80000"/>
              </a:lnSpc>
              <a:buFont typeface="Wingdings 2" pitchFamily="18" charset="2"/>
              <a:buNone/>
            </a:pPr>
            <a:r>
              <a:rPr lang="en-US" sz="2400">
                <a:solidFill>
                  <a:srgbClr val="898989"/>
                </a:solidFill>
              </a:rPr>
              <a:t>Last Year’s Results</a:t>
            </a:r>
          </a:p>
          <a:p>
            <a:pPr marL="0" indent="0" algn="ctr">
              <a:lnSpc>
                <a:spcPct val="80000"/>
              </a:lnSpc>
              <a:buFont typeface="Wingdings 2" pitchFamily="18" charset="2"/>
              <a:buNone/>
            </a:pPr>
            <a:r>
              <a:rPr lang="en-US" sz="2800" b="1">
                <a:solidFill>
                  <a:srgbClr val="898989"/>
                </a:solidFill>
              </a:rPr>
              <a:t>Team MTD</a:t>
            </a:r>
          </a:p>
          <a:p>
            <a:pPr marL="0" indent="0" algn="ctr">
              <a:lnSpc>
                <a:spcPct val="80000"/>
              </a:lnSpc>
              <a:buFont typeface="Wingdings 2" pitchFamily="18" charset="2"/>
              <a:buNone/>
            </a:pPr>
            <a:endParaRPr lang="en-US" sz="2800" b="1">
              <a:solidFill>
                <a:srgbClr val="898989"/>
              </a:solidFill>
            </a:endParaRPr>
          </a:p>
        </p:txBody>
      </p:sp>
      <p:sp>
        <p:nvSpPr>
          <p:cNvPr id="116740" name="Rectangle 3"/>
          <p:cNvSpPr>
            <a:spLocks noChangeArrowheads="1"/>
          </p:cNvSpPr>
          <p:nvPr/>
        </p:nvSpPr>
        <p:spPr bwMode="auto">
          <a:xfrm>
            <a:off x="3657600" y="2590800"/>
            <a:ext cx="4724400" cy="2835275"/>
          </a:xfrm>
          <a:prstGeom prst="rect">
            <a:avLst/>
          </a:prstGeom>
          <a:noFill/>
          <a:ln w="9525">
            <a:noFill/>
            <a:miter lim="800000"/>
            <a:headEnd/>
            <a:tailEnd/>
          </a:ln>
        </p:spPr>
        <p:txBody>
          <a:bodyPr anchor="ctr">
            <a:spAutoFit/>
          </a:bodyPr>
          <a:lstStyle/>
          <a:p>
            <a:r>
              <a:rPr lang="en-US" sz="2000">
                <a:latin typeface="Times New Roman" pitchFamily="18" charset="0"/>
                <a:cs typeface="Times New Roman" pitchFamily="18" charset="0"/>
              </a:rPr>
              <a:t>The purpose of this project was to improve the prototype design of a past senior project, and to build 3 prototypes of the newly designed system. </a:t>
            </a:r>
          </a:p>
          <a:p>
            <a:endParaRPr lang="en-US" sz="2000">
              <a:latin typeface="Times New Roman" pitchFamily="18" charset="0"/>
              <a:cs typeface="Times New Roman" pitchFamily="18" charset="0"/>
            </a:endParaRPr>
          </a:p>
          <a:p>
            <a:r>
              <a:rPr lang="en-US" sz="2000">
                <a:latin typeface="Times New Roman" pitchFamily="18" charset="0"/>
                <a:cs typeface="Times New Roman" pitchFamily="18" charset="0"/>
              </a:rPr>
              <a:t>The project was sponsored by Dr. Chandran, who is affiliated with the Cardiovascular Research Institute of New Mexico. </a:t>
            </a:r>
          </a:p>
          <a:p>
            <a:r>
              <a:rPr lang="en-US" sz="2000">
                <a:latin typeface="Times New Roman" pitchFamily="18" charset="0"/>
                <a:cs typeface="Times New Roman" pitchFamily="18" charset="0"/>
              </a:rPr>
              <a:t> </a:t>
            </a:r>
          </a:p>
        </p:txBody>
      </p:sp>
      <p:pic>
        <p:nvPicPr>
          <p:cNvPr id="116741" name="Picture 2" descr="Y:\Faculty\Course Folders\Senior Projects\2009-2010\Project Concept Statements and Logos\MTD\MTD_color.bmp"/>
          <p:cNvPicPr>
            <a:picLocks noChangeAspect="1" noChangeArrowheads="1"/>
          </p:cNvPicPr>
          <p:nvPr/>
        </p:nvPicPr>
        <p:blipFill>
          <a:blip r:embed="rId2"/>
          <a:srcRect/>
          <a:stretch>
            <a:fillRect/>
          </a:stretch>
        </p:blipFill>
        <p:spPr bwMode="auto">
          <a:xfrm>
            <a:off x="762000" y="2743200"/>
            <a:ext cx="2590800" cy="143033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lIns="91440" rIns="91440" bIns="45720" anchor="ctr">
            <a:normAutofit/>
          </a:bodyPr>
          <a:lstStyle/>
          <a:p>
            <a:pPr>
              <a:lnSpc>
                <a:spcPct val="130000"/>
              </a:lnSpc>
            </a:pPr>
            <a:r>
              <a:rPr lang="en-US" sz="2800" b="1">
                <a:solidFill>
                  <a:srgbClr val="969696"/>
                </a:solidFill>
              </a:rPr>
              <a:t>PREVIOUS YEAR’S PROJECTS</a:t>
            </a:r>
            <a:r>
              <a:rPr lang="en-US" sz="2800" b="1"/>
              <a:t/>
            </a:r>
            <a:br>
              <a:rPr lang="en-US" sz="2800" b="1"/>
            </a:br>
            <a:r>
              <a:rPr lang="en-US" sz="4200" b="1"/>
              <a:t>Grading</a:t>
            </a:r>
            <a:endParaRPr lang="en-US" sz="4600" b="1"/>
          </a:p>
        </p:txBody>
      </p:sp>
      <p:graphicFrame>
        <p:nvGraphicFramePr>
          <p:cNvPr id="117763" name="Object 3"/>
          <p:cNvGraphicFramePr>
            <a:graphicFrameLocks noChangeAspect="1"/>
          </p:cNvGraphicFramePr>
          <p:nvPr>
            <p:ph idx="4294967295"/>
          </p:nvPr>
        </p:nvGraphicFramePr>
        <p:xfrm>
          <a:off x="914400" y="2079625"/>
          <a:ext cx="7254875" cy="4397375"/>
        </p:xfrm>
        <a:graphic>
          <a:graphicData uri="http://schemas.openxmlformats.org/presentationml/2006/ole">
            <p:oleObj spid="_x0000_s117763" name="Chart" r:id="rId3" imgW="5257979" imgH="3286241" progId="Excel.Shee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914400"/>
          </a:xfrm>
          <a:noFill/>
          <a:ln/>
        </p:spPr>
        <p:txBody>
          <a:bodyPr/>
          <a:lstStyle/>
          <a:p>
            <a:r>
              <a:rPr lang="en-US" sz="4400" b="1"/>
              <a:t>Chair’s Report</a:t>
            </a:r>
          </a:p>
        </p:txBody>
      </p:sp>
      <p:sp>
        <p:nvSpPr>
          <p:cNvPr id="45062" name="Text Box 6"/>
          <p:cNvSpPr txBox="1">
            <a:spLocks noChangeArrowheads="1"/>
          </p:cNvSpPr>
          <p:nvPr/>
        </p:nvSpPr>
        <p:spPr bwMode="auto">
          <a:xfrm>
            <a:off x="457200" y="1066800"/>
            <a:ext cx="8686800" cy="1236663"/>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2400" b="1"/>
              <a:t>State of the industry</a:t>
            </a:r>
          </a:p>
          <a:p>
            <a:pPr marL="461963" lvl="1" indent="-4763" eaLnBrk="0" hangingPunct="0">
              <a:spcBef>
                <a:spcPct val="50000"/>
              </a:spcBef>
              <a:buFontTx/>
              <a:buChar char="•"/>
            </a:pPr>
            <a:endParaRPr lang="en-US" sz="1600"/>
          </a:p>
          <a:p>
            <a:pPr marL="461963" lvl="1" indent="-4763" eaLnBrk="0" hangingPunct="0">
              <a:spcBef>
                <a:spcPct val="50000"/>
              </a:spcBef>
              <a:buFontTx/>
              <a:buChar char="•"/>
            </a:pPr>
            <a:r>
              <a:rPr lang="en-US" sz="1600"/>
              <a:t>Recent report in Electronic Design:</a:t>
            </a:r>
            <a:r>
              <a:rPr lang="en-US"/>
              <a:t>	</a:t>
            </a:r>
          </a:p>
        </p:txBody>
      </p:sp>
      <p:pic>
        <p:nvPicPr>
          <p:cNvPr id="45063" name="Picture 7" descr="61462-table-4"/>
          <p:cNvPicPr>
            <a:picLocks noChangeAspect="1" noChangeArrowheads="1"/>
          </p:cNvPicPr>
          <p:nvPr/>
        </p:nvPicPr>
        <p:blipFill>
          <a:blip r:embed="rId3"/>
          <a:srcRect/>
          <a:stretch>
            <a:fillRect/>
          </a:stretch>
        </p:blipFill>
        <p:spPr bwMode="auto">
          <a:xfrm>
            <a:off x="1524000" y="2343150"/>
            <a:ext cx="6019800" cy="413543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lIns="91440" rIns="91440" bIns="45720" anchor="ctr">
            <a:normAutofit/>
          </a:bodyPr>
          <a:lstStyle/>
          <a:p>
            <a:pPr>
              <a:lnSpc>
                <a:spcPct val="130000"/>
              </a:lnSpc>
            </a:pPr>
            <a:r>
              <a:rPr lang="en-US" sz="2800" b="1">
                <a:solidFill>
                  <a:srgbClr val="969696"/>
                </a:solidFill>
              </a:rPr>
              <a:t>CURRENT PROJECTS</a:t>
            </a:r>
            <a:br>
              <a:rPr lang="en-US" sz="2800" b="1">
                <a:solidFill>
                  <a:srgbClr val="969696"/>
                </a:solidFill>
              </a:rPr>
            </a:br>
            <a:r>
              <a:rPr lang="en-US" sz="2800" b="1"/>
              <a:t/>
            </a:r>
            <a:br>
              <a:rPr lang="en-US" sz="2800" b="1"/>
            </a:br>
            <a:r>
              <a:rPr lang="en-US" sz="4200" b="1"/>
              <a:t>2010-11</a:t>
            </a:r>
            <a:r>
              <a:rPr lang="en-US" sz="2800" b="1"/>
              <a:t> </a:t>
            </a:r>
            <a:r>
              <a:rPr lang="en-US" sz="4200" b="1"/>
              <a:t>Senior Year Projects</a:t>
            </a:r>
            <a:endParaRPr lang="en-US" sz="4600" b="1"/>
          </a:p>
        </p:txBody>
      </p:sp>
      <p:sp>
        <p:nvSpPr>
          <p:cNvPr id="18435" name="Rectangle 3"/>
          <p:cNvSpPr>
            <a:spLocks noGrp="1" noChangeArrowheads="1"/>
          </p:cNvSpPr>
          <p:nvPr>
            <p:ph type="body" idx="4294967295"/>
          </p:nvPr>
        </p:nvSpPr>
        <p:spPr>
          <a:xfrm>
            <a:off x="609600" y="2743200"/>
            <a:ext cx="8001000" cy="2439988"/>
          </a:xfrm>
        </p:spPr>
        <p:txBody>
          <a:bodyPr>
            <a:normAutofit/>
          </a:bodyPr>
          <a:lstStyle/>
          <a:p>
            <a:pPr>
              <a:lnSpc>
                <a:spcPct val="80000"/>
              </a:lnSpc>
              <a:spcAft>
                <a:spcPct val="20000"/>
              </a:spcAft>
            </a:pPr>
            <a:r>
              <a:rPr lang="en-US" sz="2200" b="1"/>
              <a:t>Industry Sponsored Projects (4)</a:t>
            </a:r>
            <a:r>
              <a:rPr lang="en-US" sz="1700" b="1"/>
              <a:t> </a:t>
            </a:r>
          </a:p>
          <a:p>
            <a:pPr>
              <a:lnSpc>
                <a:spcPct val="80000"/>
              </a:lnSpc>
              <a:spcAft>
                <a:spcPct val="20000"/>
              </a:spcAft>
            </a:pPr>
            <a:r>
              <a:rPr lang="en-US" sz="2200" b="1"/>
              <a:t>Vermilion Foundation Sponsored Project (1)</a:t>
            </a:r>
          </a:p>
          <a:p>
            <a:pPr>
              <a:lnSpc>
                <a:spcPct val="80000"/>
              </a:lnSpc>
              <a:spcAft>
                <a:spcPct val="20000"/>
              </a:spcAft>
            </a:pPr>
            <a:endParaRPr lang="en-US" sz="2200" b="1"/>
          </a:p>
          <a:p>
            <a:pPr>
              <a:lnSpc>
                <a:spcPct val="80000"/>
              </a:lnSpc>
              <a:spcAft>
                <a:spcPct val="20000"/>
              </a:spcAft>
            </a:pPr>
            <a:r>
              <a:rPr lang="en-US" sz="2200" b="1"/>
              <a:t>THIS YEAR’S GOAL:</a:t>
            </a:r>
          </a:p>
          <a:p>
            <a:pPr lvl="1">
              <a:lnSpc>
                <a:spcPct val="80000"/>
              </a:lnSpc>
              <a:spcAft>
                <a:spcPct val="20000"/>
              </a:spcAft>
            </a:pPr>
            <a:r>
              <a:rPr lang="en-US" sz="2000" b="1" i="1" u="sng"/>
              <a:t>Graded Final Presentations</a:t>
            </a:r>
            <a:r>
              <a:rPr lang="en-US" sz="2000" b="1" i="1"/>
              <a:t>  </a:t>
            </a:r>
            <a:r>
              <a:rPr lang="en-US" sz="2000" b="1"/>
              <a:t>by First Week in April.</a:t>
            </a:r>
          </a:p>
          <a:p>
            <a:pPr>
              <a:lnSpc>
                <a:spcPct val="80000"/>
              </a:lnSpc>
              <a:buFontTx/>
              <a:buNone/>
            </a:pPr>
            <a:endParaRPr lang="en-US" sz="1700" b="1"/>
          </a:p>
          <a:p>
            <a:pPr>
              <a:lnSpc>
                <a:spcPct val="80000"/>
              </a:lnSpc>
              <a:buFontTx/>
              <a:buNone/>
            </a:pPr>
            <a:endParaRPr lang="en-US" sz="1700"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srcRect/>
          <a:stretch>
            <a:fillRect/>
          </a:stretch>
        </p:blipFill>
        <p:spPr bwMode="auto">
          <a:xfrm>
            <a:off x="609600" y="701675"/>
            <a:ext cx="3962400" cy="1965325"/>
          </a:xfrm>
          <a:prstGeom prst="rect">
            <a:avLst/>
          </a:prstGeom>
          <a:solidFill>
            <a:srgbClr val="FFFFFF"/>
          </a:solidFill>
          <a:ln w="9525">
            <a:noFill/>
            <a:miter lim="800000"/>
            <a:headEnd/>
            <a:tailEnd/>
          </a:ln>
        </p:spPr>
      </p:pic>
      <p:sp>
        <p:nvSpPr>
          <p:cNvPr id="119811" name="Rectangle 3"/>
          <p:cNvSpPr>
            <a:spLocks noChangeArrowheads="1"/>
          </p:cNvSpPr>
          <p:nvPr/>
        </p:nvSpPr>
        <p:spPr bwMode="auto">
          <a:xfrm>
            <a:off x="685800" y="2743200"/>
            <a:ext cx="7772400" cy="3340100"/>
          </a:xfrm>
          <a:prstGeom prst="rect">
            <a:avLst/>
          </a:prstGeom>
          <a:noFill/>
          <a:ln w="9525">
            <a:noFill/>
            <a:miter lim="800000"/>
            <a:headEnd/>
            <a:tailEnd/>
          </a:ln>
        </p:spPr>
        <p:txBody>
          <a:bodyPr>
            <a:spAutoFit/>
          </a:bodyPr>
          <a:lstStyle/>
          <a:p>
            <a:pPr>
              <a:spcBef>
                <a:spcPct val="40000"/>
              </a:spcBef>
              <a:buFontTx/>
              <a:buChar char="•"/>
              <a:tabLst>
                <a:tab pos="2801938" algn="l"/>
              </a:tabLst>
            </a:pPr>
            <a:r>
              <a:rPr lang="en-US" sz="2800">
                <a:latin typeface="Calibri" pitchFamily="34" charset="0"/>
              </a:rPr>
              <a:t> </a:t>
            </a:r>
            <a:r>
              <a:rPr lang="en-US" sz="2800">
                <a:solidFill>
                  <a:schemeClr val="tx2"/>
                </a:solidFill>
                <a:latin typeface="Calibri" pitchFamily="34" charset="0"/>
              </a:rPr>
              <a:t>Customer:</a:t>
            </a:r>
            <a:r>
              <a:rPr lang="en-US" sz="2800">
                <a:latin typeface="Calibri" pitchFamily="34" charset="0"/>
              </a:rPr>
              <a:t> 	3M</a:t>
            </a:r>
          </a:p>
          <a:p>
            <a:pPr>
              <a:spcBef>
                <a:spcPct val="40000"/>
              </a:spcBef>
              <a:buFontTx/>
              <a:buChar char="•"/>
              <a:tabLst>
                <a:tab pos="2801938" algn="l"/>
              </a:tabLst>
            </a:pPr>
            <a:r>
              <a:rPr lang="en-US" sz="2800">
                <a:latin typeface="Calibri" pitchFamily="34" charset="0"/>
              </a:rPr>
              <a:t> </a:t>
            </a:r>
            <a:r>
              <a:rPr lang="en-US" sz="2800">
                <a:solidFill>
                  <a:schemeClr val="tx2"/>
                </a:solidFill>
                <a:latin typeface="Calibri" pitchFamily="34" charset="0"/>
              </a:rPr>
              <a:t>Faculty Advisor:</a:t>
            </a:r>
            <a:r>
              <a:rPr lang="en-US" sz="2800">
                <a:latin typeface="Calibri" pitchFamily="34" charset="0"/>
              </a:rPr>
              <a:t> 	Dr. Paul Weber</a:t>
            </a:r>
          </a:p>
          <a:p>
            <a:pPr>
              <a:spcBef>
                <a:spcPct val="40000"/>
              </a:spcBef>
              <a:buFontTx/>
              <a:buChar char="•"/>
              <a:tabLst>
                <a:tab pos="2801938" algn="l"/>
              </a:tabLst>
            </a:pPr>
            <a:r>
              <a:rPr lang="en-US" sz="2800">
                <a:latin typeface="Calibri" pitchFamily="34" charset="0"/>
              </a:rPr>
              <a:t> </a:t>
            </a:r>
            <a:r>
              <a:rPr lang="en-US" sz="2800">
                <a:solidFill>
                  <a:schemeClr val="tx2"/>
                </a:solidFill>
                <a:latin typeface="Calibri" pitchFamily="34" charset="0"/>
              </a:rPr>
              <a:t>Goal:</a:t>
            </a:r>
            <a:r>
              <a:rPr lang="en-US" sz="2800">
                <a:latin typeface="Calibri" pitchFamily="34" charset="0"/>
              </a:rPr>
              <a:t> 	Implement a solar power system</a:t>
            </a:r>
            <a:br>
              <a:rPr lang="en-US" sz="2800">
                <a:latin typeface="Calibri" pitchFamily="34" charset="0"/>
              </a:rPr>
            </a:br>
            <a:r>
              <a:rPr lang="en-US" sz="2800">
                <a:latin typeface="Calibri" pitchFamily="34" charset="0"/>
              </a:rPr>
              <a:t>	using proprietary 3M materials</a:t>
            </a:r>
          </a:p>
          <a:p>
            <a:pPr>
              <a:spcBef>
                <a:spcPct val="40000"/>
              </a:spcBef>
              <a:buFontTx/>
              <a:buChar char="•"/>
              <a:tabLst>
                <a:tab pos="2801938" algn="l"/>
              </a:tabLst>
            </a:pPr>
            <a:r>
              <a:rPr lang="en-US" sz="2800">
                <a:latin typeface="Calibri" pitchFamily="34" charset="0"/>
              </a:rPr>
              <a:t> </a:t>
            </a:r>
            <a:r>
              <a:rPr lang="en-US" sz="2800">
                <a:solidFill>
                  <a:schemeClr val="tx2"/>
                </a:solidFill>
                <a:latin typeface="Calibri" pitchFamily="34" charset="0"/>
              </a:rPr>
              <a:t>Budget:</a:t>
            </a:r>
            <a:r>
              <a:rPr lang="en-US" sz="2800">
                <a:latin typeface="Calibri" pitchFamily="34" charset="0"/>
              </a:rPr>
              <a:t> 	~ $12K</a:t>
            </a:r>
          </a:p>
          <a:p>
            <a:pPr>
              <a:spcBef>
                <a:spcPct val="40000"/>
              </a:spcBef>
              <a:buFontTx/>
              <a:buChar char="•"/>
              <a:tabLst>
                <a:tab pos="2801938" algn="l"/>
              </a:tabLst>
            </a:pPr>
            <a:r>
              <a:rPr lang="en-US" sz="2800">
                <a:latin typeface="Calibri" pitchFamily="34" charset="0"/>
              </a:rPr>
              <a:t> </a:t>
            </a:r>
            <a:r>
              <a:rPr lang="en-US" sz="2800">
                <a:solidFill>
                  <a:schemeClr val="tx2"/>
                </a:solidFill>
                <a:latin typeface="Calibri" pitchFamily="34" charset="0"/>
              </a:rPr>
              <a:t>Outcome:</a:t>
            </a:r>
            <a:r>
              <a:rPr lang="en-US" sz="2800">
                <a:latin typeface="Calibri" pitchFamily="34" charset="0"/>
              </a:rPr>
              <a:t>   	Classified</a:t>
            </a:r>
            <a:endParaRPr lang="en-US" sz="2800">
              <a:latin typeface="Constantia"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descr="Initial Vermilion Visit 03.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20835" name="TextBox 4"/>
          <p:cNvSpPr txBox="1">
            <a:spLocks noChangeArrowheads="1"/>
          </p:cNvSpPr>
          <p:nvPr/>
        </p:nvSpPr>
        <p:spPr bwMode="auto">
          <a:xfrm>
            <a:off x="2743200" y="16764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120836" name="Picture 9" descr="SRPRO_LOGO_copy"/>
          <p:cNvPicPr>
            <a:picLocks noChangeAspect="1" noChangeArrowheads="1"/>
          </p:cNvPicPr>
          <p:nvPr/>
        </p:nvPicPr>
        <p:blipFill>
          <a:blip r:embed="rId4">
            <a:clrChange>
              <a:clrFrom>
                <a:srgbClr val="000000"/>
              </a:clrFrom>
              <a:clrTo>
                <a:srgbClr val="000000">
                  <a:alpha val="0"/>
                </a:srgbClr>
              </a:clrTo>
            </a:clrChange>
            <a:lum bright="-12000" contrast="18000"/>
          </a:blip>
          <a:srcRect l="15596" t="22546" b="29219"/>
          <a:stretch>
            <a:fillRect/>
          </a:stretch>
        </p:blipFill>
        <p:spPr bwMode="auto">
          <a:xfrm>
            <a:off x="5715000" y="76200"/>
            <a:ext cx="3200400" cy="1828800"/>
          </a:xfrm>
          <a:prstGeom prst="rect">
            <a:avLst/>
          </a:prstGeom>
          <a:noFill/>
          <a:ln w="9525">
            <a:noFill/>
            <a:miter lim="800000"/>
            <a:headEnd/>
            <a:tailEnd/>
          </a:ln>
        </p:spPr>
      </p:pic>
      <p:sp>
        <p:nvSpPr>
          <p:cNvPr id="14342" name="Text Box 10"/>
          <p:cNvSpPr txBox="1">
            <a:spLocks noChangeArrowheads="1"/>
          </p:cNvSpPr>
          <p:nvPr/>
        </p:nvSpPr>
        <p:spPr bwMode="auto">
          <a:xfrm>
            <a:off x="76200" y="76200"/>
            <a:ext cx="5715000" cy="1554163"/>
          </a:xfrm>
          <a:prstGeom prst="rect">
            <a:avLst/>
          </a:prstGeom>
          <a:noFill/>
          <a:ln w="9525">
            <a:noFill/>
            <a:miter lim="800000"/>
            <a:headEnd/>
            <a:tailEnd/>
          </a:ln>
          <a:effectLst>
            <a:outerShdw blurRad="50800" dist="50800" dir="5400000" algn="ctr" rotWithShape="0">
              <a:schemeClr val="bg1"/>
            </a:outerShdw>
          </a:effectLst>
        </p:spPr>
        <p:txBody>
          <a:bodyPr>
            <a:spAutoFit/>
          </a:bodyPr>
          <a:lstStyle/>
          <a:p>
            <a:pPr algn="ctr" fontAlgn="auto">
              <a:spcBef>
                <a:spcPct val="50000"/>
              </a:spcBef>
              <a:spcAft>
                <a:spcPts val="0"/>
              </a:spcAft>
              <a:defRPr/>
            </a:pPr>
            <a:r>
              <a:rPr lang="en-US" sz="3200" b="1" dirty="0">
                <a:solidFill>
                  <a:srgbClr val="B64A64"/>
                </a:solidFill>
                <a:effectLst>
                  <a:outerShdw blurRad="38100" dist="38100" dir="2700000" algn="tl">
                    <a:srgbClr val="000000">
                      <a:alpha val="43137"/>
                    </a:srgbClr>
                  </a:outerShdw>
                </a:effectLst>
                <a:latin typeface="Times New Roman" pitchFamily="18" charset="0"/>
                <a:cs typeface="Arial" charset="0"/>
              </a:rPr>
              <a:t>Vermilion Innovation Providers of Energy Research Solutions</a:t>
            </a:r>
          </a:p>
        </p:txBody>
      </p:sp>
      <p:pic>
        <p:nvPicPr>
          <p:cNvPr id="120838" name="Picture 6" descr="4273_87601444572_87601129572_1754192_3510995_n.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28600" y="5486400"/>
            <a:ext cx="1444625" cy="1143000"/>
          </a:xfrm>
          <a:prstGeom prst="rect">
            <a:avLst/>
          </a:prstGeom>
          <a:noFill/>
          <a:ln w="9525">
            <a:noFill/>
            <a:miter lim="800000"/>
            <a:headEnd/>
            <a:tailEnd/>
          </a:ln>
        </p:spPr>
      </p:pic>
      <p:sp>
        <p:nvSpPr>
          <p:cNvPr id="9" name="Content Placeholder 2"/>
          <p:cNvSpPr>
            <a:spLocks/>
          </p:cNvSpPr>
          <p:nvPr/>
        </p:nvSpPr>
        <p:spPr bwMode="auto">
          <a:xfrm>
            <a:off x="2209800" y="1676400"/>
            <a:ext cx="6324600" cy="2057400"/>
          </a:xfrm>
          <a:prstGeom prst="rect">
            <a:avLst/>
          </a:prstGeom>
          <a:noFill/>
          <a:ln w="9525">
            <a:noFill/>
            <a:miter lim="800000"/>
            <a:headEnd/>
            <a:tailEnd/>
          </a:ln>
        </p:spPr>
        <p:txBody>
          <a:bodyPr/>
          <a:lstStyle/>
          <a:p>
            <a:pPr marL="342900" indent="-342900">
              <a:lnSpc>
                <a:spcPct val="90000"/>
              </a:lnSpc>
              <a:buFont typeface="Arial" charset="0"/>
              <a:buChar char="•"/>
            </a:pPr>
            <a:r>
              <a:rPr lang="en-US" sz="2800" b="1">
                <a:solidFill>
                  <a:srgbClr val="FFC000"/>
                </a:solidFill>
                <a:effectLst>
                  <a:outerShdw blurRad="38100" dist="38100" dir="2700000" algn="tl">
                    <a:srgbClr val="C0C0C0"/>
                  </a:outerShdw>
                </a:effectLst>
                <a:latin typeface="Calibri" pitchFamily="34" charset="0"/>
                <a:cs typeface="Arial" charset="0"/>
              </a:rPr>
              <a:t>Install weather station</a:t>
            </a:r>
            <a:endParaRPr lang="en-US" sz="2800">
              <a:solidFill>
                <a:srgbClr val="FFC000"/>
              </a:solidFill>
              <a:effectLst>
                <a:outerShdw blurRad="38100" dist="38100" dir="2700000" algn="tl">
                  <a:srgbClr val="C0C0C0"/>
                </a:outerShdw>
              </a:effectLst>
              <a:latin typeface="Calibri" pitchFamily="34" charset="0"/>
              <a:cs typeface="Arial" charset="0"/>
            </a:endParaRPr>
          </a:p>
          <a:p>
            <a:pPr marL="342900" indent="-342900">
              <a:lnSpc>
                <a:spcPct val="90000"/>
              </a:lnSpc>
              <a:buFont typeface="Arial" charset="0"/>
              <a:buChar char="•"/>
            </a:pPr>
            <a:r>
              <a:rPr lang="en-US" sz="2800" b="1">
                <a:solidFill>
                  <a:srgbClr val="FFC000"/>
                </a:solidFill>
                <a:effectLst>
                  <a:outerShdw blurRad="38100" dist="38100" dir="2700000" algn="tl">
                    <a:srgbClr val="C0C0C0"/>
                  </a:outerShdw>
                </a:effectLst>
                <a:latin typeface="Calibri" pitchFamily="34" charset="0"/>
                <a:cs typeface="Arial" charset="0"/>
              </a:rPr>
              <a:t>Establish communication link</a:t>
            </a:r>
          </a:p>
          <a:p>
            <a:pPr marL="342900" indent="-342900">
              <a:lnSpc>
                <a:spcPct val="90000"/>
              </a:lnSpc>
              <a:buFont typeface="Arial" charset="0"/>
              <a:buChar char="•"/>
            </a:pPr>
            <a:r>
              <a:rPr lang="en-US" sz="2800" b="1">
                <a:solidFill>
                  <a:srgbClr val="FFC000"/>
                </a:solidFill>
                <a:effectLst>
                  <a:outerShdw blurRad="38100" dist="38100" dir="2700000" algn="tl">
                    <a:srgbClr val="C0C0C0"/>
                  </a:outerShdw>
                </a:effectLst>
                <a:latin typeface="Calibri" pitchFamily="34" charset="0"/>
                <a:cs typeface="Arial" charset="0"/>
              </a:rPr>
              <a:t>Research energy sustainability for site</a:t>
            </a:r>
          </a:p>
          <a:p>
            <a:pPr marL="342900" indent="-342900">
              <a:lnSpc>
                <a:spcPct val="90000"/>
              </a:lnSpc>
              <a:buFont typeface="Arial" charset="0"/>
              <a:buChar char="•"/>
            </a:pPr>
            <a:r>
              <a:rPr lang="en-US" sz="2800" b="1">
                <a:solidFill>
                  <a:srgbClr val="FFC000"/>
                </a:solidFill>
                <a:effectLst>
                  <a:outerShdw blurRad="38100" dist="38100" dir="2700000" algn="tl">
                    <a:srgbClr val="C0C0C0"/>
                  </a:outerShdw>
                </a:effectLst>
                <a:latin typeface="Calibri" pitchFamily="34" charset="0"/>
                <a:cs typeface="Arial" charset="0"/>
              </a:rPr>
              <a:t>Propose future plan of action</a:t>
            </a:r>
          </a:p>
          <a:p>
            <a:pPr marL="342900" indent="-342900">
              <a:lnSpc>
                <a:spcPct val="90000"/>
              </a:lnSpc>
              <a:buFont typeface="Arial" charset="0"/>
              <a:buChar char="•"/>
            </a:pPr>
            <a:r>
              <a:rPr lang="en-US" sz="2800" b="1">
                <a:solidFill>
                  <a:srgbClr val="FFC000"/>
                </a:solidFill>
                <a:effectLst>
                  <a:outerShdw blurRad="38100" dist="38100" dir="2700000" algn="tl">
                    <a:srgbClr val="C0C0C0"/>
                  </a:outerShdw>
                </a:effectLst>
                <a:latin typeface="Calibri" pitchFamily="34" charset="0"/>
                <a:cs typeface="Arial" charset="0"/>
              </a:rPr>
              <a:t>Present research at conference</a:t>
            </a:r>
          </a:p>
        </p:txBody>
      </p:sp>
      <p:sp>
        <p:nvSpPr>
          <p:cNvPr id="120840" name="Text Box 5"/>
          <p:cNvSpPr txBox="1">
            <a:spLocks noChangeArrowheads="1"/>
          </p:cNvSpPr>
          <p:nvPr/>
        </p:nvSpPr>
        <p:spPr bwMode="auto">
          <a:xfrm>
            <a:off x="2362200" y="3886200"/>
            <a:ext cx="4572000" cy="1798638"/>
          </a:xfrm>
          <a:prstGeom prst="rect">
            <a:avLst/>
          </a:prstGeom>
          <a:noFill/>
          <a:ln w="9525">
            <a:noFill/>
            <a:miter lim="800000"/>
            <a:headEnd/>
            <a:tailEnd/>
          </a:ln>
        </p:spPr>
        <p:txBody>
          <a:bodyPr>
            <a:spAutoFit/>
          </a:bodyPr>
          <a:lstStyle/>
          <a:p>
            <a:pPr>
              <a:lnSpc>
                <a:spcPct val="80000"/>
              </a:lnSpc>
            </a:pPr>
            <a:r>
              <a:rPr lang="en-US" sz="2800" b="1">
                <a:latin typeface="Calibri" pitchFamily="34" charset="0"/>
              </a:rPr>
              <a:t>Eric Hoxie (EE)</a:t>
            </a:r>
          </a:p>
          <a:p>
            <a:pPr>
              <a:lnSpc>
                <a:spcPct val="80000"/>
              </a:lnSpc>
            </a:pPr>
            <a:r>
              <a:rPr lang="en-US" sz="2800" b="1">
                <a:latin typeface="Calibri" pitchFamily="34" charset="0"/>
              </a:rPr>
              <a:t>Jameson Mattice (EE)</a:t>
            </a:r>
          </a:p>
          <a:p>
            <a:pPr>
              <a:lnSpc>
                <a:spcPct val="80000"/>
              </a:lnSpc>
            </a:pPr>
            <a:r>
              <a:rPr lang="en-US" sz="2800" b="1">
                <a:latin typeface="Calibri" pitchFamily="34" charset="0"/>
              </a:rPr>
              <a:t>Brad Ekin (EE) </a:t>
            </a:r>
          </a:p>
          <a:p>
            <a:pPr>
              <a:lnSpc>
                <a:spcPct val="80000"/>
              </a:lnSpc>
            </a:pPr>
            <a:r>
              <a:rPr lang="en-US" sz="2800" b="1">
                <a:latin typeface="Calibri" pitchFamily="34" charset="0"/>
              </a:rPr>
              <a:t>Ben Martin (ME)</a:t>
            </a:r>
          </a:p>
          <a:p>
            <a:pPr>
              <a:lnSpc>
                <a:spcPct val="80000"/>
              </a:lnSpc>
            </a:pPr>
            <a:r>
              <a:rPr lang="en-US" sz="2800" b="1">
                <a:latin typeface="Calibri" pitchFamily="34" charset="0"/>
              </a:rPr>
              <a:t>John Preczewski (EE)</a:t>
            </a:r>
          </a:p>
        </p:txBody>
      </p:sp>
      <p:sp>
        <p:nvSpPr>
          <p:cNvPr id="120841" name="Rectangle 10"/>
          <p:cNvSpPr>
            <a:spLocks noChangeArrowheads="1"/>
          </p:cNvSpPr>
          <p:nvPr/>
        </p:nvSpPr>
        <p:spPr bwMode="auto">
          <a:xfrm>
            <a:off x="2286000" y="5791200"/>
            <a:ext cx="6477000" cy="946150"/>
          </a:xfrm>
          <a:prstGeom prst="rect">
            <a:avLst/>
          </a:prstGeom>
          <a:noFill/>
          <a:ln w="9525">
            <a:noFill/>
            <a:miter lim="800000"/>
            <a:headEnd/>
            <a:tailEnd/>
          </a:ln>
        </p:spPr>
        <p:txBody>
          <a:bodyPr>
            <a:spAutoFit/>
          </a:bodyPr>
          <a:lstStyle/>
          <a:p>
            <a:r>
              <a:rPr lang="en-US" sz="2800" b="1">
                <a:latin typeface="Calibri" pitchFamily="34" charset="0"/>
              </a:rPr>
              <a:t>Faculty Advisor: Dr. Andrew Jones </a:t>
            </a:r>
          </a:p>
          <a:p>
            <a:r>
              <a:rPr lang="en-US" sz="2800" b="1">
                <a:latin typeface="Calibri" pitchFamily="34" charset="0"/>
              </a:rPr>
              <a:t>Industrial Customer: Mr. Charles Dawley</a:t>
            </a:r>
          </a:p>
        </p:txBody>
      </p:sp>
      <p:sp>
        <p:nvSpPr>
          <p:cNvPr id="12" name="Rectangle 11"/>
          <p:cNvSpPr/>
          <p:nvPr/>
        </p:nvSpPr>
        <p:spPr>
          <a:xfrm>
            <a:off x="765175" y="1447800"/>
            <a:ext cx="1368425" cy="641350"/>
          </a:xfrm>
          <a:prstGeom prst="rect">
            <a:avLst/>
          </a:prstGeom>
        </p:spPr>
        <p:txBody>
          <a:bodyPr wrap="none">
            <a:spAutoFit/>
          </a:bodyPr>
          <a:lstStyle/>
          <a:p>
            <a:pPr fontAlgn="auto">
              <a:spcBef>
                <a:spcPts val="0"/>
              </a:spcBef>
              <a:spcAft>
                <a:spcPts val="0"/>
              </a:spcAft>
              <a:defRPr/>
            </a:pPr>
            <a:r>
              <a:rPr lang="en-US" sz="3600" b="1" u="sng" dirty="0">
                <a:solidFill>
                  <a:srgbClr val="FFC000"/>
                </a:solidFill>
                <a:effectLst>
                  <a:outerShdw blurRad="38100" dist="38100" dir="2700000" algn="tl">
                    <a:srgbClr val="000000">
                      <a:alpha val="43137"/>
                    </a:srgbClr>
                  </a:outerShdw>
                </a:effectLst>
                <a:latin typeface="Calibri" pitchFamily="34" charset="0"/>
                <a:cs typeface="Arial" charset="0"/>
              </a:rPr>
              <a:t>Goals:</a:t>
            </a:r>
            <a:endParaRPr lang="en-US" sz="3600" dirty="0">
              <a:cs typeface="Arial" charset="0"/>
            </a:endParaRPr>
          </a:p>
        </p:txBody>
      </p:sp>
      <p:sp>
        <p:nvSpPr>
          <p:cNvPr id="120843" name="Rectangle 12"/>
          <p:cNvSpPr>
            <a:spLocks noChangeArrowheads="1"/>
          </p:cNvSpPr>
          <p:nvPr/>
        </p:nvSpPr>
        <p:spPr bwMode="auto">
          <a:xfrm>
            <a:off x="201613" y="3733800"/>
            <a:ext cx="2132012" cy="641350"/>
          </a:xfrm>
          <a:prstGeom prst="rect">
            <a:avLst/>
          </a:prstGeom>
          <a:noFill/>
          <a:ln w="9525">
            <a:noFill/>
            <a:miter lim="800000"/>
            <a:headEnd/>
            <a:tailEnd/>
          </a:ln>
        </p:spPr>
        <p:txBody>
          <a:bodyPr wrap="none">
            <a:spAutoFit/>
          </a:bodyPr>
          <a:lstStyle/>
          <a:p>
            <a:r>
              <a:rPr lang="en-US" sz="3600" b="1" u="sng">
                <a:latin typeface="Calibri" pitchFamily="34" charset="0"/>
              </a:rPr>
              <a:t>Members:</a:t>
            </a:r>
            <a:endParaRPr lang="en-US" sz="3600">
              <a:latin typeface="Calibri" pitchFamily="34" charset="0"/>
            </a:endParaRPr>
          </a:p>
        </p:txBody>
      </p:sp>
      <p:sp>
        <p:nvSpPr>
          <p:cNvPr id="13" name="TextBox 12"/>
          <p:cNvSpPr txBox="1"/>
          <p:nvPr/>
        </p:nvSpPr>
        <p:spPr>
          <a:xfrm>
            <a:off x="6065838" y="5195888"/>
            <a:ext cx="2620962" cy="519112"/>
          </a:xfrm>
          <a:prstGeom prst="rect">
            <a:avLst/>
          </a:prstGeom>
          <a:noFill/>
        </p:spPr>
        <p:txBody>
          <a:bodyPr wrap="none">
            <a:spAutoFit/>
          </a:bodyPr>
          <a:lstStyle/>
          <a:p>
            <a:pPr fontAlgn="auto">
              <a:spcBef>
                <a:spcPts val="0"/>
              </a:spcBef>
              <a:spcAft>
                <a:spcPts val="0"/>
              </a:spcAft>
              <a:defRPr/>
            </a:pPr>
            <a:r>
              <a:rPr lang="en-US" sz="2800" b="1" dirty="0">
                <a:solidFill>
                  <a:schemeClr val="accent3">
                    <a:lumMod val="50000"/>
                  </a:schemeClr>
                </a:solidFill>
                <a:cs typeface="Arial" charset="0"/>
              </a:rPr>
              <a:t>Budget: $6000</a:t>
            </a:r>
          </a:p>
        </p:txBody>
      </p:sp>
    </p:spTree>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4"/>
          <p:cNvPicPr>
            <a:picLocks noChangeAspect="1" noChangeArrowheads="1"/>
          </p:cNvPicPr>
          <p:nvPr/>
        </p:nvPicPr>
        <p:blipFill>
          <a:blip r:embed="rId3"/>
          <a:srcRect r="1331"/>
          <a:stretch>
            <a:fillRect/>
          </a:stretch>
        </p:blipFill>
        <p:spPr bwMode="auto">
          <a:xfrm>
            <a:off x="381000" y="1143000"/>
            <a:ext cx="2514600" cy="2122488"/>
          </a:xfrm>
          <a:prstGeom prst="rect">
            <a:avLst/>
          </a:prstGeom>
          <a:noFill/>
          <a:ln w="9525">
            <a:noFill/>
            <a:miter lim="800000"/>
            <a:headEnd/>
            <a:tailEnd/>
          </a:ln>
        </p:spPr>
      </p:pic>
      <p:pic>
        <p:nvPicPr>
          <p:cNvPr id="122883" name="Picture 5"/>
          <p:cNvPicPr>
            <a:picLocks noChangeAspect="1" noChangeArrowheads="1"/>
          </p:cNvPicPr>
          <p:nvPr/>
        </p:nvPicPr>
        <p:blipFill>
          <a:blip r:embed="rId4"/>
          <a:srcRect l="13062" r="12926"/>
          <a:stretch>
            <a:fillRect/>
          </a:stretch>
        </p:blipFill>
        <p:spPr bwMode="auto">
          <a:xfrm>
            <a:off x="6096000" y="1295400"/>
            <a:ext cx="2209800" cy="1865313"/>
          </a:xfrm>
          <a:prstGeom prst="rect">
            <a:avLst/>
          </a:prstGeom>
          <a:noFill/>
          <a:ln w="9525">
            <a:noFill/>
            <a:miter lim="800000"/>
            <a:headEnd/>
            <a:tailEnd/>
          </a:ln>
        </p:spPr>
      </p:pic>
      <p:sp>
        <p:nvSpPr>
          <p:cNvPr id="122884" name="Text Box 7"/>
          <p:cNvSpPr txBox="1">
            <a:spLocks noChangeArrowheads="1"/>
          </p:cNvSpPr>
          <p:nvPr/>
        </p:nvSpPr>
        <p:spPr bwMode="auto">
          <a:xfrm>
            <a:off x="1219200" y="4191000"/>
            <a:ext cx="7391400" cy="2282825"/>
          </a:xfrm>
          <a:prstGeom prst="rect">
            <a:avLst/>
          </a:prstGeom>
          <a:noFill/>
          <a:ln w="9525">
            <a:noFill/>
            <a:miter lim="800000"/>
            <a:headEnd/>
            <a:tailEnd/>
          </a:ln>
        </p:spPr>
        <p:txBody>
          <a:bodyPr>
            <a:spAutoFit/>
          </a:bodyPr>
          <a:lstStyle/>
          <a:p>
            <a:pPr>
              <a:buFontTx/>
              <a:buChar char="•"/>
            </a:pPr>
            <a:r>
              <a:rPr lang="en-US" sz="2400">
                <a:latin typeface="Calibri" pitchFamily="34" charset="0"/>
              </a:rPr>
              <a:t> </a:t>
            </a:r>
            <a:r>
              <a:rPr lang="en-US" sz="2400">
                <a:solidFill>
                  <a:schemeClr val="tx2"/>
                </a:solidFill>
                <a:latin typeface="Calibri" pitchFamily="34" charset="0"/>
              </a:rPr>
              <a:t>Customer:</a:t>
            </a:r>
            <a:r>
              <a:rPr lang="en-US" sz="2400">
                <a:latin typeface="Calibri" pitchFamily="34" charset="0"/>
              </a:rPr>
              <a:t> Nexteer Automotive</a:t>
            </a:r>
          </a:p>
          <a:p>
            <a:pPr>
              <a:buFontTx/>
              <a:buChar char="•"/>
            </a:pPr>
            <a:r>
              <a:rPr lang="en-US" sz="2400">
                <a:latin typeface="Calibri" pitchFamily="34" charset="0"/>
              </a:rPr>
              <a:t> </a:t>
            </a:r>
            <a:r>
              <a:rPr lang="en-US" sz="2400">
                <a:solidFill>
                  <a:schemeClr val="tx2"/>
                </a:solidFill>
                <a:latin typeface="Calibri" pitchFamily="34" charset="0"/>
              </a:rPr>
              <a:t>Industrial Customer:</a:t>
            </a:r>
            <a:r>
              <a:rPr lang="en-US" sz="2400">
                <a:latin typeface="Calibri" pitchFamily="34" charset="0"/>
              </a:rPr>
              <a:t> Fred Berg</a:t>
            </a:r>
          </a:p>
          <a:p>
            <a:pPr>
              <a:buFontTx/>
              <a:buChar char="•"/>
            </a:pPr>
            <a:r>
              <a:rPr lang="en-US" sz="2400">
                <a:latin typeface="Calibri" pitchFamily="34" charset="0"/>
              </a:rPr>
              <a:t> </a:t>
            </a:r>
            <a:r>
              <a:rPr lang="en-US" sz="2400">
                <a:solidFill>
                  <a:schemeClr val="tx2"/>
                </a:solidFill>
                <a:latin typeface="Calibri" pitchFamily="34" charset="0"/>
              </a:rPr>
              <a:t>Faculty Advisor:</a:t>
            </a:r>
            <a:r>
              <a:rPr lang="en-US" sz="2400">
                <a:latin typeface="Calibri" pitchFamily="34" charset="0"/>
              </a:rPr>
              <a:t> David McDonald</a:t>
            </a:r>
          </a:p>
          <a:p>
            <a:pPr>
              <a:buFontTx/>
              <a:buChar char="•"/>
            </a:pPr>
            <a:r>
              <a:rPr lang="en-US" sz="2400">
                <a:latin typeface="Calibri" pitchFamily="34" charset="0"/>
              </a:rPr>
              <a:t> </a:t>
            </a:r>
            <a:r>
              <a:rPr lang="en-US" sz="2400">
                <a:solidFill>
                  <a:schemeClr val="tx2"/>
                </a:solidFill>
                <a:latin typeface="Calibri" pitchFamily="34" charset="0"/>
              </a:rPr>
              <a:t>Goal:</a:t>
            </a:r>
            <a:r>
              <a:rPr lang="en-US" sz="2400">
                <a:latin typeface="Calibri" pitchFamily="34" charset="0"/>
              </a:rPr>
              <a:t> Optimize Nexteer’s Prototype</a:t>
            </a:r>
          </a:p>
          <a:p>
            <a:pPr>
              <a:buFontTx/>
              <a:buChar char="•"/>
            </a:pPr>
            <a:r>
              <a:rPr lang="en-US" sz="2400">
                <a:latin typeface="Calibri" pitchFamily="34" charset="0"/>
              </a:rPr>
              <a:t> </a:t>
            </a:r>
            <a:r>
              <a:rPr lang="en-US" sz="2400">
                <a:solidFill>
                  <a:schemeClr val="tx2"/>
                </a:solidFill>
                <a:latin typeface="Calibri" pitchFamily="34" charset="0"/>
              </a:rPr>
              <a:t>Budget:</a:t>
            </a:r>
            <a:r>
              <a:rPr lang="en-US" sz="2400">
                <a:latin typeface="Calibri" pitchFamily="34" charset="0"/>
              </a:rPr>
              <a:t> $10K</a:t>
            </a:r>
          </a:p>
          <a:p>
            <a:pPr>
              <a:buFontTx/>
              <a:buChar char="•"/>
            </a:pPr>
            <a:r>
              <a:rPr lang="en-US" sz="2400">
                <a:latin typeface="Calibri" pitchFamily="34" charset="0"/>
              </a:rPr>
              <a:t> </a:t>
            </a:r>
            <a:r>
              <a:rPr lang="en-US" sz="2400">
                <a:solidFill>
                  <a:schemeClr val="tx2"/>
                </a:solidFill>
                <a:latin typeface="Calibri" pitchFamily="34" charset="0"/>
              </a:rPr>
              <a:t>Outcome:</a:t>
            </a:r>
            <a:r>
              <a:rPr lang="en-US" sz="2400">
                <a:latin typeface="Calibri" pitchFamily="34" charset="0"/>
              </a:rPr>
              <a:t> Functioning Prototype in Buick LeSabre</a:t>
            </a:r>
            <a:endParaRPr lang="en-US" sz="2800">
              <a:latin typeface="Constantia" pitchFamily="18" charset="0"/>
            </a:endParaRPr>
          </a:p>
        </p:txBody>
      </p:sp>
      <p:sp>
        <p:nvSpPr>
          <p:cNvPr id="122885" name="AutoShape 10"/>
          <p:cNvSpPr>
            <a:spLocks noChangeArrowheads="1"/>
          </p:cNvSpPr>
          <p:nvPr/>
        </p:nvSpPr>
        <p:spPr bwMode="auto">
          <a:xfrm rot="10800000">
            <a:off x="5715000" y="236220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rot="10800000" wrap="none" anchor="ctr"/>
          <a:lstStyle/>
          <a:p>
            <a:endParaRPr lang="en-US">
              <a:latin typeface="Constantia" pitchFamily="18" charset="0"/>
            </a:endParaRPr>
          </a:p>
        </p:txBody>
      </p:sp>
      <p:sp>
        <p:nvSpPr>
          <p:cNvPr id="122886" name="Text Box 11"/>
          <p:cNvSpPr txBox="1">
            <a:spLocks noChangeArrowheads="1"/>
          </p:cNvSpPr>
          <p:nvPr/>
        </p:nvSpPr>
        <p:spPr bwMode="auto">
          <a:xfrm>
            <a:off x="304800" y="3276600"/>
            <a:ext cx="2743200" cy="641350"/>
          </a:xfrm>
          <a:prstGeom prst="rect">
            <a:avLst/>
          </a:prstGeom>
          <a:noFill/>
          <a:ln w="9525">
            <a:noFill/>
            <a:miter lim="800000"/>
            <a:headEnd/>
            <a:tailEnd/>
          </a:ln>
        </p:spPr>
        <p:txBody>
          <a:bodyPr>
            <a:spAutoFit/>
          </a:bodyPr>
          <a:lstStyle/>
          <a:p>
            <a:pPr algn="ctr"/>
            <a:r>
              <a:rPr lang="en-US">
                <a:latin typeface="Constantia" pitchFamily="18" charset="0"/>
              </a:rPr>
              <a:t>Manual lever </a:t>
            </a:r>
          </a:p>
          <a:p>
            <a:pPr algn="ctr"/>
            <a:r>
              <a:rPr lang="en-US">
                <a:latin typeface="Constantia" pitchFamily="18" charset="0"/>
              </a:rPr>
              <a:t>operated column</a:t>
            </a:r>
          </a:p>
        </p:txBody>
      </p:sp>
      <p:sp>
        <p:nvSpPr>
          <p:cNvPr id="122887" name="Text Box 12"/>
          <p:cNvSpPr txBox="1">
            <a:spLocks noChangeArrowheads="1"/>
          </p:cNvSpPr>
          <p:nvPr/>
        </p:nvSpPr>
        <p:spPr bwMode="auto">
          <a:xfrm>
            <a:off x="6019800" y="3276600"/>
            <a:ext cx="2724150" cy="641350"/>
          </a:xfrm>
          <a:prstGeom prst="rect">
            <a:avLst/>
          </a:prstGeom>
          <a:noFill/>
          <a:ln w="9525">
            <a:noFill/>
            <a:miter lim="800000"/>
            <a:headEnd/>
            <a:tailEnd/>
          </a:ln>
        </p:spPr>
        <p:txBody>
          <a:bodyPr>
            <a:spAutoFit/>
          </a:bodyPr>
          <a:lstStyle/>
          <a:p>
            <a:pPr algn="ctr"/>
            <a:r>
              <a:rPr lang="en-US">
                <a:latin typeface="Constantia" pitchFamily="18" charset="0"/>
              </a:rPr>
              <a:t>Power operated</a:t>
            </a:r>
            <a:br>
              <a:rPr lang="en-US">
                <a:latin typeface="Constantia" pitchFamily="18" charset="0"/>
              </a:rPr>
            </a:br>
            <a:r>
              <a:rPr lang="en-US">
                <a:latin typeface="Constantia" pitchFamily="18" charset="0"/>
              </a:rPr>
              <a:t>(pushbutton) column</a:t>
            </a:r>
          </a:p>
        </p:txBody>
      </p:sp>
      <p:sp>
        <p:nvSpPr>
          <p:cNvPr id="122888" name="Rectangle 2"/>
          <p:cNvSpPr>
            <a:spLocks noGrp="1"/>
          </p:cNvSpPr>
          <p:nvPr>
            <p:ph type="title" idx="4294967295"/>
          </p:nvPr>
        </p:nvSpPr>
        <p:spPr>
          <a:xfrm>
            <a:off x="762000" y="76200"/>
            <a:ext cx="7620000" cy="1219200"/>
          </a:xfrm>
        </p:spPr>
        <p:txBody>
          <a:bodyPr lIns="91440" rIns="91440" bIns="45720" anchor="ctr"/>
          <a:lstStyle/>
          <a:p>
            <a:pPr algn="ctr"/>
            <a:r>
              <a:rPr lang="en-US" b="1"/>
              <a:t>Team Steering Innovations</a:t>
            </a:r>
          </a:p>
        </p:txBody>
      </p:sp>
      <p:sp>
        <p:nvSpPr>
          <p:cNvPr id="122889" name="Rectangle 21"/>
          <p:cNvSpPr>
            <a:spLocks noChangeArrowheads="1"/>
          </p:cNvSpPr>
          <p:nvPr/>
        </p:nvSpPr>
        <p:spPr bwMode="auto">
          <a:xfrm>
            <a:off x="3581400" y="2133600"/>
            <a:ext cx="1981200" cy="914400"/>
          </a:xfrm>
          <a:prstGeom prst="rect">
            <a:avLst/>
          </a:prstGeom>
          <a:solidFill>
            <a:srgbClr val="FFC000"/>
          </a:solidFill>
          <a:ln w="9525">
            <a:solidFill>
              <a:schemeClr val="tx1"/>
            </a:solidFill>
            <a:miter lim="800000"/>
            <a:headEnd/>
            <a:tailEnd/>
          </a:ln>
        </p:spPr>
        <p:txBody>
          <a:bodyPr wrap="none" anchor="ctr"/>
          <a:lstStyle/>
          <a:p>
            <a:pPr algn="ctr"/>
            <a:r>
              <a:rPr lang="en-US">
                <a:latin typeface="Constantia" pitchFamily="18" charset="0"/>
              </a:rPr>
              <a:t>OneTouch</a:t>
            </a:r>
            <a:br>
              <a:rPr lang="en-US">
                <a:latin typeface="Constantia" pitchFamily="18" charset="0"/>
              </a:rPr>
            </a:br>
            <a:r>
              <a:rPr lang="en-US">
                <a:latin typeface="Constantia" pitchFamily="18" charset="0"/>
              </a:rPr>
              <a:t>Steering Column</a:t>
            </a:r>
            <a:br>
              <a:rPr lang="en-US">
                <a:latin typeface="Constantia" pitchFamily="18" charset="0"/>
              </a:rPr>
            </a:br>
            <a:r>
              <a:rPr lang="en-US">
                <a:latin typeface="Constantia" pitchFamily="18" charset="0"/>
              </a:rPr>
              <a:t>(Our Project)</a:t>
            </a:r>
          </a:p>
        </p:txBody>
      </p:sp>
      <p:sp>
        <p:nvSpPr>
          <p:cNvPr id="122890" name="AutoShape 22"/>
          <p:cNvSpPr>
            <a:spLocks noChangeArrowheads="1"/>
          </p:cNvSpPr>
          <p:nvPr/>
        </p:nvSpPr>
        <p:spPr bwMode="auto">
          <a:xfrm>
            <a:off x="2743200" y="236220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latin typeface="Constantia" pitchFamily="18" charset="0"/>
            </a:endParaRPr>
          </a:p>
        </p:txBody>
      </p:sp>
      <p:sp>
        <p:nvSpPr>
          <p:cNvPr id="122891" name="TextBox 10"/>
          <p:cNvSpPr txBox="1">
            <a:spLocks noChangeArrowheads="1"/>
          </p:cNvSpPr>
          <p:nvPr/>
        </p:nvSpPr>
        <p:spPr bwMode="auto">
          <a:xfrm rot="-3004514">
            <a:off x="7262812" y="4784726"/>
            <a:ext cx="1376363" cy="366712"/>
          </a:xfrm>
          <a:prstGeom prst="rect">
            <a:avLst/>
          </a:prstGeom>
          <a:noFill/>
          <a:ln w="9525">
            <a:noFill/>
            <a:miter lim="800000"/>
            <a:headEnd/>
            <a:tailEnd/>
          </a:ln>
        </p:spPr>
        <p:txBody>
          <a:bodyPr wrap="none">
            <a:spAutoFit/>
          </a:bodyPr>
          <a:lstStyle/>
          <a:p>
            <a:r>
              <a:rPr lang="en-US" i="1" u="sng">
                <a:latin typeface="Calibri" pitchFamily="34" charset="0"/>
              </a:rPr>
              <a:t>Thanks Fred!</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9600" y="533400"/>
            <a:ext cx="5943600" cy="685800"/>
          </a:xfrm>
        </p:spPr>
        <p:txBody>
          <a:bodyPr>
            <a:noAutofit/>
          </a:bodyPr>
          <a:lstStyle/>
          <a:p>
            <a:pPr marL="0" indent="0">
              <a:buFont typeface="Wingdings 2" pitchFamily="18" charset="2"/>
              <a:buNone/>
            </a:pPr>
            <a:r>
              <a:rPr lang="en-US" b="1" i="1"/>
              <a:t>Team Robotic Simulation Services</a:t>
            </a:r>
            <a:r>
              <a:rPr lang="en-US" b="1" i="1">
                <a:solidFill>
                  <a:srgbClr val="898989"/>
                </a:solidFill>
              </a:rPr>
              <a:t>	</a:t>
            </a:r>
          </a:p>
        </p:txBody>
      </p:sp>
      <p:pic>
        <p:nvPicPr>
          <p:cNvPr id="124931" name="Picture 3"/>
          <p:cNvPicPr>
            <a:picLocks noChangeAspect="1" noChangeArrowheads="1"/>
          </p:cNvPicPr>
          <p:nvPr/>
        </p:nvPicPr>
        <p:blipFill>
          <a:blip r:embed="rId3"/>
          <a:srcRect/>
          <a:stretch>
            <a:fillRect/>
          </a:stretch>
        </p:blipFill>
        <p:spPr bwMode="auto">
          <a:xfrm>
            <a:off x="6400800" y="422275"/>
            <a:ext cx="1905000" cy="1558925"/>
          </a:xfrm>
          <a:prstGeom prst="rect">
            <a:avLst/>
          </a:prstGeom>
          <a:noFill/>
          <a:ln w="9525">
            <a:noFill/>
            <a:miter lim="800000"/>
            <a:headEnd/>
            <a:tailEnd/>
          </a:ln>
        </p:spPr>
      </p:pic>
      <p:sp>
        <p:nvSpPr>
          <p:cNvPr id="124932" name="TextBox 4"/>
          <p:cNvSpPr txBox="1">
            <a:spLocks noChangeArrowheads="1"/>
          </p:cNvSpPr>
          <p:nvPr/>
        </p:nvSpPr>
        <p:spPr bwMode="auto">
          <a:xfrm>
            <a:off x="561975" y="1371600"/>
            <a:ext cx="1898650" cy="457200"/>
          </a:xfrm>
          <a:prstGeom prst="rect">
            <a:avLst/>
          </a:prstGeom>
          <a:noFill/>
          <a:ln w="9525">
            <a:noFill/>
            <a:miter lim="800000"/>
            <a:headEnd/>
            <a:tailEnd/>
          </a:ln>
        </p:spPr>
        <p:txBody>
          <a:bodyPr wrap="none">
            <a:spAutoFit/>
          </a:bodyPr>
          <a:lstStyle/>
          <a:p>
            <a:r>
              <a:rPr lang="en-US" sz="2400">
                <a:solidFill>
                  <a:schemeClr val="tx2"/>
                </a:solidFill>
                <a:latin typeface="Calibri" pitchFamily="34" charset="0"/>
              </a:rPr>
              <a:t>Sponsor:</a:t>
            </a:r>
            <a:r>
              <a:rPr lang="en-US" sz="2400">
                <a:latin typeface="Calibri" pitchFamily="34" charset="0"/>
              </a:rPr>
              <a:t>  EOS</a:t>
            </a:r>
          </a:p>
        </p:txBody>
      </p:sp>
      <p:sp>
        <p:nvSpPr>
          <p:cNvPr id="7" name="Content Placeholder 2"/>
          <p:cNvSpPr txBox="1">
            <a:spLocks/>
          </p:cNvSpPr>
          <p:nvPr/>
        </p:nvSpPr>
        <p:spPr>
          <a:xfrm>
            <a:off x="533400" y="2209800"/>
            <a:ext cx="7772400" cy="2438400"/>
          </a:xfrm>
          <a:prstGeom prst="rect">
            <a:avLst/>
          </a:prstGeom>
        </p:spPr>
        <p:txBody>
          <a:bodyPr>
            <a:normAutofit/>
          </a:bodyPr>
          <a:lstStyle/>
          <a:p>
            <a:pPr>
              <a:lnSpc>
                <a:spcPct val="90000"/>
              </a:lnSpc>
              <a:spcBef>
                <a:spcPct val="20000"/>
              </a:spcBef>
              <a:buFont typeface="Arial" charset="0"/>
              <a:buNone/>
            </a:pPr>
            <a:r>
              <a:rPr lang="en-CA" sz="2200">
                <a:latin typeface="Times New Roman" pitchFamily="18" charset="0"/>
                <a:cs typeface="Times New Roman" pitchFamily="18" charset="0"/>
              </a:rPr>
              <a:t>The team is assigned a task to create a set of fully functional virtual demonstrations for EOS that can be used to exhibit the Virtual Commissioning Solutions of Dassault and Siemens to potential customers.</a:t>
            </a:r>
          </a:p>
          <a:p>
            <a:pPr>
              <a:lnSpc>
                <a:spcPct val="90000"/>
              </a:lnSpc>
              <a:spcBef>
                <a:spcPct val="20000"/>
              </a:spcBef>
              <a:buFont typeface="Arial" charset="0"/>
              <a:buNone/>
            </a:pPr>
            <a:endParaRPr lang="en-CA" sz="2200">
              <a:latin typeface="Times New Roman" pitchFamily="18" charset="0"/>
              <a:cs typeface="Times New Roman" pitchFamily="18" charset="0"/>
            </a:endParaRPr>
          </a:p>
          <a:p>
            <a:pPr>
              <a:lnSpc>
                <a:spcPct val="90000"/>
              </a:lnSpc>
              <a:spcBef>
                <a:spcPct val="20000"/>
              </a:spcBef>
              <a:buFont typeface="Arial" charset="0"/>
              <a:buNone/>
            </a:pPr>
            <a:r>
              <a:rPr lang="en-CA" sz="2200">
                <a:latin typeface="Times New Roman" pitchFamily="18" charset="0"/>
                <a:cs typeface="Times New Roman" pitchFamily="18" charset="0"/>
              </a:rPr>
              <a:t>EOS has provided the required software and hardware to the team to successfully complete the project.</a:t>
            </a:r>
            <a:endParaRPr lang="en-US" sz="2200">
              <a:latin typeface="Times New Roman" pitchFamily="18" charset="0"/>
              <a:cs typeface="Times New Roman" pitchFamily="18" charset="0"/>
            </a:endParaRPr>
          </a:p>
        </p:txBody>
      </p:sp>
      <p:pic>
        <p:nvPicPr>
          <p:cNvPr id="124934" name="Picture 7" descr="logo_dassault_systemes_16_09_2009_13_50_26.png"/>
          <p:cNvPicPr>
            <a:picLocks noChangeAspect="1"/>
          </p:cNvPicPr>
          <p:nvPr/>
        </p:nvPicPr>
        <p:blipFill>
          <a:blip r:embed="rId4"/>
          <a:srcRect/>
          <a:stretch>
            <a:fillRect/>
          </a:stretch>
        </p:blipFill>
        <p:spPr bwMode="auto">
          <a:xfrm>
            <a:off x="1998663" y="4957763"/>
            <a:ext cx="2005012" cy="1366837"/>
          </a:xfrm>
          <a:prstGeom prst="rect">
            <a:avLst/>
          </a:prstGeom>
          <a:noFill/>
          <a:ln w="9525">
            <a:noFill/>
            <a:miter lim="800000"/>
            <a:headEnd/>
            <a:tailEnd/>
          </a:ln>
        </p:spPr>
      </p:pic>
      <p:pic>
        <p:nvPicPr>
          <p:cNvPr id="124935" name="Picture 8" descr="SiemensLogo.jpg"/>
          <p:cNvPicPr>
            <a:picLocks noChangeAspect="1"/>
          </p:cNvPicPr>
          <p:nvPr/>
        </p:nvPicPr>
        <p:blipFill>
          <a:blip r:embed="rId5"/>
          <a:srcRect/>
          <a:stretch>
            <a:fillRect/>
          </a:stretch>
        </p:blipFill>
        <p:spPr bwMode="auto">
          <a:xfrm>
            <a:off x="4513263" y="5491163"/>
            <a:ext cx="2344737" cy="547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4"/>
          <p:cNvSpPr txBox="1">
            <a:spLocks noChangeArrowheads="1"/>
          </p:cNvSpPr>
          <p:nvPr/>
        </p:nvSpPr>
        <p:spPr bwMode="auto">
          <a:xfrm>
            <a:off x="762000" y="1219200"/>
            <a:ext cx="7162800" cy="2222500"/>
          </a:xfrm>
          <a:prstGeom prst="rect">
            <a:avLst/>
          </a:prstGeom>
          <a:noFill/>
          <a:ln w="9525">
            <a:noFill/>
            <a:miter lim="800000"/>
            <a:headEnd/>
            <a:tailEnd/>
          </a:ln>
        </p:spPr>
        <p:txBody>
          <a:bodyPr>
            <a:spAutoFit/>
          </a:bodyPr>
          <a:lstStyle/>
          <a:p>
            <a:pPr>
              <a:spcBef>
                <a:spcPct val="50000"/>
              </a:spcBef>
              <a:tabLst>
                <a:tab pos="1430338" algn="l"/>
              </a:tabLst>
            </a:pPr>
            <a:r>
              <a:rPr lang="en-US" sz="3200">
                <a:latin typeface="Calibri" pitchFamily="34" charset="0"/>
              </a:rPr>
              <a:t>Team ProtoTech</a:t>
            </a:r>
          </a:p>
          <a:p>
            <a:pPr>
              <a:spcBef>
                <a:spcPct val="50000"/>
              </a:spcBef>
              <a:tabLst>
                <a:tab pos="1430338" algn="l"/>
              </a:tabLst>
            </a:pPr>
            <a:r>
              <a:rPr lang="en-US" sz="2400">
                <a:solidFill>
                  <a:schemeClr val="tx2"/>
                </a:solidFill>
                <a:latin typeface="Calibri" pitchFamily="34" charset="0"/>
              </a:rPr>
              <a:t>Customer:</a:t>
            </a:r>
            <a:r>
              <a:rPr lang="en-US" sz="2400">
                <a:latin typeface="Calibri" pitchFamily="34" charset="0"/>
              </a:rPr>
              <a:t> 	LSSU Prototype Development Center</a:t>
            </a:r>
          </a:p>
          <a:p>
            <a:pPr>
              <a:spcBef>
                <a:spcPct val="50000"/>
              </a:spcBef>
              <a:tabLst>
                <a:tab pos="1430338" algn="l"/>
              </a:tabLst>
            </a:pPr>
            <a:r>
              <a:rPr lang="en-US" sz="2400">
                <a:solidFill>
                  <a:schemeClr val="tx2"/>
                </a:solidFill>
                <a:latin typeface="Calibri" pitchFamily="34" charset="0"/>
              </a:rPr>
              <a:t>Members:</a:t>
            </a:r>
            <a:r>
              <a:rPr lang="en-US" sz="2400">
                <a:latin typeface="Calibri" pitchFamily="34" charset="0"/>
              </a:rPr>
              <a:t> 	2 MfgET, 1 ME, 1 EE</a:t>
            </a:r>
          </a:p>
          <a:p>
            <a:pPr>
              <a:spcBef>
                <a:spcPct val="50000"/>
              </a:spcBef>
              <a:tabLst>
                <a:tab pos="1430338" algn="l"/>
              </a:tabLst>
            </a:pPr>
            <a:r>
              <a:rPr lang="en-US" sz="2400">
                <a:solidFill>
                  <a:schemeClr val="tx2"/>
                </a:solidFill>
                <a:latin typeface="Calibri" pitchFamily="34" charset="0"/>
              </a:rPr>
              <a:t>Advisor:</a:t>
            </a:r>
            <a:r>
              <a:rPr lang="en-US" sz="2400">
                <a:latin typeface="Calibri" pitchFamily="34" charset="0"/>
              </a:rPr>
              <a:t> 	Dr. Hildebrand</a:t>
            </a:r>
          </a:p>
        </p:txBody>
      </p:sp>
      <p:sp>
        <p:nvSpPr>
          <p:cNvPr id="126979" name="Text Box 5"/>
          <p:cNvSpPr txBox="1">
            <a:spLocks noChangeArrowheads="1"/>
          </p:cNvSpPr>
          <p:nvPr/>
        </p:nvSpPr>
        <p:spPr bwMode="auto">
          <a:xfrm>
            <a:off x="762000" y="3519488"/>
            <a:ext cx="7696200" cy="2881312"/>
          </a:xfrm>
          <a:prstGeom prst="rect">
            <a:avLst/>
          </a:prstGeom>
          <a:noFill/>
          <a:ln w="9525">
            <a:noFill/>
            <a:miter lim="800000"/>
            <a:headEnd/>
            <a:tailEnd/>
          </a:ln>
        </p:spPr>
        <p:txBody>
          <a:bodyPr>
            <a:spAutoFit/>
          </a:bodyPr>
          <a:lstStyle/>
          <a:p>
            <a:pPr>
              <a:lnSpc>
                <a:spcPct val="145000"/>
              </a:lnSpc>
              <a:spcBef>
                <a:spcPct val="50000"/>
              </a:spcBef>
            </a:pPr>
            <a:r>
              <a:rPr lang="en-US">
                <a:latin typeface="Calibri" pitchFamily="34" charset="0"/>
              </a:rPr>
              <a:t>Team Prototech serves as an adjunct to LSSU's Product Development Center, tasked with the design, prototyping, testing, and optimization of new  products proposed by industry and entrepreneurs. It will complete a  series of new product development projects during the academic year, beginning with an innovative instrumentation project with applications in veterinary medicine (now largely complete) and following that with a hand-held power tool application.</a:t>
            </a:r>
          </a:p>
        </p:txBody>
      </p:sp>
      <p:pic>
        <p:nvPicPr>
          <p:cNvPr id="126980" name="Picture 7" descr="17-331"/>
          <p:cNvPicPr>
            <a:picLocks noChangeAspect="1" noChangeArrowheads="1"/>
          </p:cNvPicPr>
          <p:nvPr/>
        </p:nvPicPr>
        <p:blipFill>
          <a:blip r:embed="rId3"/>
          <a:srcRect l="2695" t="20078" r="19641" b="41946"/>
          <a:stretch>
            <a:fillRect/>
          </a:stretch>
        </p:blipFill>
        <p:spPr bwMode="auto">
          <a:xfrm>
            <a:off x="2020888" y="471488"/>
            <a:ext cx="5141912" cy="595312"/>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p:txBody>
          <a:bodyPr lIns="91440" rIns="91440" bIns="45720" anchor="ctr">
            <a:normAutofit/>
          </a:bodyPr>
          <a:lstStyle/>
          <a:p>
            <a:pPr>
              <a:lnSpc>
                <a:spcPct val="130000"/>
              </a:lnSpc>
            </a:pPr>
            <a:r>
              <a:rPr lang="en-US" sz="2800" b="1">
                <a:solidFill>
                  <a:srgbClr val="969696"/>
                </a:solidFill>
              </a:rPr>
              <a:t>REQUEST FOR IAB FEEDBACK</a:t>
            </a:r>
            <a:r>
              <a:rPr lang="en-US" sz="2800" b="1"/>
              <a:t/>
            </a:r>
            <a:br>
              <a:rPr lang="en-US" sz="2800" b="1"/>
            </a:br>
            <a:r>
              <a:rPr lang="en-US" sz="4200" b="1"/>
              <a:t>Final Presentations</a:t>
            </a:r>
            <a:endParaRPr lang="en-US" sz="4600" b="1"/>
          </a:p>
        </p:txBody>
      </p:sp>
      <p:sp>
        <p:nvSpPr>
          <p:cNvPr id="129027" name="Rectangle 3"/>
          <p:cNvSpPr>
            <a:spLocks noGrp="1" noChangeArrowheads="1"/>
          </p:cNvSpPr>
          <p:nvPr>
            <p:ph type="body" idx="4294967295"/>
          </p:nvPr>
        </p:nvSpPr>
        <p:spPr>
          <a:xfrm>
            <a:off x="762000" y="2562225"/>
            <a:ext cx="7696200" cy="2924175"/>
          </a:xfrm>
        </p:spPr>
        <p:txBody>
          <a:bodyPr/>
          <a:lstStyle/>
          <a:p>
            <a:pPr>
              <a:spcAft>
                <a:spcPct val="40000"/>
              </a:spcAft>
            </a:pPr>
            <a:r>
              <a:rPr lang="en-US" b="1"/>
              <a:t>Held same day as Spring IAB Meeting</a:t>
            </a:r>
            <a:r>
              <a:rPr lang="en-US" sz="2000" b="1"/>
              <a:t> </a:t>
            </a:r>
            <a:br>
              <a:rPr lang="en-US" sz="2000" b="1"/>
            </a:br>
            <a:r>
              <a:rPr lang="en-US" sz="2000" b="1"/>
              <a:t>(April 29, 2011)</a:t>
            </a:r>
          </a:p>
          <a:p>
            <a:pPr>
              <a:spcBef>
                <a:spcPct val="0"/>
              </a:spcBef>
              <a:spcAft>
                <a:spcPct val="40000"/>
              </a:spcAft>
            </a:pPr>
            <a:r>
              <a:rPr lang="en-US" b="1"/>
              <a:t>IAB Feedback on the quality of the projects</a:t>
            </a:r>
          </a:p>
          <a:p>
            <a:pPr>
              <a:spcBef>
                <a:spcPct val="0"/>
              </a:spcBef>
              <a:spcAft>
                <a:spcPct val="40000"/>
              </a:spcAft>
            </a:pPr>
            <a:r>
              <a:rPr lang="en-US" b="1"/>
              <a:t>IAB Feedback valued by SPFB &amp; ABET</a:t>
            </a:r>
          </a:p>
          <a:p>
            <a:pPr>
              <a:spcBef>
                <a:spcPct val="0"/>
              </a:spcBef>
              <a:spcAft>
                <a:spcPct val="40000"/>
              </a:spcAft>
            </a:pPr>
            <a:r>
              <a:rPr lang="en-US" b="1"/>
              <a:t>Please Consider and submit projects </a:t>
            </a:r>
            <a:br>
              <a:rPr lang="en-US" b="1"/>
            </a:br>
            <a:r>
              <a:rPr lang="en-US" b="1"/>
              <a:t>for 2011-12</a:t>
            </a:r>
            <a:endParaRPr lang="en-US" sz="2000" b="1"/>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9"/>
          <p:cNvSpPr>
            <a:spLocks noChangeArrowheads="1"/>
          </p:cNvSpPr>
          <p:nvPr/>
        </p:nvSpPr>
        <p:spPr bwMode="auto">
          <a:xfrm>
            <a:off x="3048000" y="914400"/>
            <a:ext cx="3048000" cy="34290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30051" name="Rectangle 16"/>
          <p:cNvSpPr>
            <a:spLocks noChangeArrowheads="1"/>
          </p:cNvSpPr>
          <p:nvPr/>
        </p:nvSpPr>
        <p:spPr bwMode="auto">
          <a:xfrm>
            <a:off x="457200" y="4724400"/>
            <a:ext cx="8229600" cy="1143000"/>
          </a:xfrm>
          <a:prstGeom prst="rect">
            <a:avLst/>
          </a:prstGeom>
          <a:noFill/>
          <a:ln w="9525">
            <a:noFill/>
            <a:miter lim="800000"/>
            <a:headEnd/>
            <a:tailEnd/>
          </a:ln>
        </p:spPr>
        <p:txBody>
          <a:bodyPr anchor="ctr"/>
          <a:lstStyle/>
          <a:p>
            <a:pPr algn="ctr"/>
            <a:r>
              <a:rPr lang="en-US" sz="4800" b="1">
                <a:solidFill>
                  <a:schemeClr val="tx2"/>
                </a:solidFill>
                <a:latin typeface="Calibri" pitchFamily="34" charset="0"/>
                <a:cs typeface="Times New Roman" pitchFamily="18" charset="0"/>
              </a:rPr>
              <a:t>2010 Fall IAB Meeting</a:t>
            </a:r>
          </a:p>
        </p:txBody>
      </p:sp>
      <p:pic>
        <p:nvPicPr>
          <p:cNvPr id="130052" name="Picture 18" descr="PDC logo extend"/>
          <p:cNvPicPr>
            <a:picLocks noChangeAspect="1" noChangeArrowheads="1"/>
          </p:cNvPicPr>
          <p:nvPr>
            <p:ph sz="half" idx="4294967295"/>
          </p:nvPr>
        </p:nvPicPr>
        <p:blipFill>
          <a:blip r:embed="rId3"/>
          <a:srcRect/>
          <a:stretch>
            <a:fillRect/>
          </a:stretch>
        </p:blipFill>
        <p:spPr>
          <a:xfrm>
            <a:off x="3290888" y="1219200"/>
            <a:ext cx="2562225" cy="2805113"/>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457200" y="838200"/>
            <a:ext cx="8229600" cy="1143000"/>
          </a:xfrm>
        </p:spPr>
        <p:txBody>
          <a:bodyPr lIns="91440" rIns="91440" bIns="45720" anchor="ctr"/>
          <a:lstStyle/>
          <a:p>
            <a:r>
              <a:rPr lang="en-US" sz="5600" b="1"/>
              <a:t>Topics</a:t>
            </a:r>
          </a:p>
        </p:txBody>
      </p:sp>
      <p:sp>
        <p:nvSpPr>
          <p:cNvPr id="132099" name="Rectangle 3"/>
          <p:cNvSpPr>
            <a:spLocks noGrp="1" noChangeArrowheads="1"/>
          </p:cNvSpPr>
          <p:nvPr>
            <p:ph type="body" idx="4294967295"/>
          </p:nvPr>
        </p:nvSpPr>
        <p:spPr>
          <a:xfrm>
            <a:off x="796925" y="2305050"/>
            <a:ext cx="7550150" cy="1733550"/>
          </a:xfrm>
        </p:spPr>
        <p:txBody>
          <a:bodyPr/>
          <a:lstStyle/>
          <a:p>
            <a:r>
              <a:rPr lang="en-US" sz="3000"/>
              <a:t>Stats</a:t>
            </a:r>
          </a:p>
          <a:p>
            <a:r>
              <a:rPr lang="en-US" sz="3000"/>
              <a:t>Skate Fenders – Frank McClelland</a:t>
            </a:r>
          </a:p>
          <a:p>
            <a:r>
              <a:rPr lang="en-US" sz="3000"/>
              <a:t>Marble Arms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4294967295"/>
          </p:nvPr>
        </p:nvSpPr>
        <p:spPr>
          <a:xfrm>
            <a:off x="457200" y="1143000"/>
            <a:ext cx="8229600" cy="3352800"/>
          </a:xfrm>
        </p:spPr>
        <p:txBody>
          <a:bodyPr>
            <a:normAutofit/>
          </a:bodyPr>
          <a:lstStyle/>
          <a:p>
            <a:pPr>
              <a:lnSpc>
                <a:spcPct val="80000"/>
              </a:lnSpc>
              <a:buFontTx/>
              <a:buNone/>
            </a:pPr>
            <a:r>
              <a:rPr lang="en-US" sz="2200" b="1" i="1" u="sng">
                <a:solidFill>
                  <a:schemeClr val="tx2"/>
                </a:solidFill>
                <a:latin typeface="Times New Roman" pitchFamily="18" charset="0"/>
                <a:cs typeface="Times New Roman" pitchFamily="18" charset="0"/>
              </a:rPr>
              <a:t>Product Development Center </a:t>
            </a:r>
          </a:p>
          <a:p>
            <a:pPr>
              <a:lnSpc>
                <a:spcPct val="80000"/>
              </a:lnSpc>
              <a:buFontTx/>
              <a:buNone/>
            </a:pPr>
            <a:endParaRPr lang="en-US" sz="2200" b="1" i="1" u="sng">
              <a:solidFill>
                <a:schemeClr val="tx2"/>
              </a:solidFill>
              <a:latin typeface="Times New Roman" pitchFamily="18" charset="0"/>
              <a:cs typeface="Times New Roman" pitchFamily="18" charset="0"/>
            </a:endParaRPr>
          </a:p>
          <a:p>
            <a:pPr lvl="1">
              <a:lnSpc>
                <a:spcPct val="80000"/>
              </a:lnSpc>
            </a:pPr>
            <a:r>
              <a:rPr lang="en-US" sz="2000">
                <a:latin typeface="Times New Roman" pitchFamily="18" charset="0"/>
                <a:cs typeface="Times New Roman" pitchFamily="18" charset="0"/>
              </a:rPr>
              <a:t>November 2007 Activities Started</a:t>
            </a:r>
          </a:p>
          <a:p>
            <a:pPr lvl="1">
              <a:lnSpc>
                <a:spcPct val="80000"/>
              </a:lnSpc>
            </a:pPr>
            <a:r>
              <a:rPr lang="en-US" sz="2000">
                <a:latin typeface="Times New Roman" pitchFamily="18" charset="0"/>
                <a:cs typeface="Times New Roman" pitchFamily="18" charset="0"/>
              </a:rPr>
              <a:t>Web Based Tracking System In Place</a:t>
            </a:r>
          </a:p>
          <a:p>
            <a:pPr lvl="1">
              <a:lnSpc>
                <a:spcPct val="80000"/>
              </a:lnSpc>
            </a:pPr>
            <a:r>
              <a:rPr lang="en-US" sz="2000">
                <a:latin typeface="Times New Roman" pitchFamily="18" charset="0"/>
                <a:cs typeface="Times New Roman" pitchFamily="18" charset="0"/>
              </a:rPr>
              <a:t>Over 240 clients</a:t>
            </a:r>
          </a:p>
          <a:p>
            <a:pPr lvl="1">
              <a:lnSpc>
                <a:spcPct val="80000"/>
              </a:lnSpc>
            </a:pPr>
            <a:r>
              <a:rPr lang="en-US" sz="2000">
                <a:latin typeface="Times New Roman" pitchFamily="18" charset="0"/>
                <a:cs typeface="Times New Roman" pitchFamily="18" charset="0"/>
              </a:rPr>
              <a:t>97 Project Numbers</a:t>
            </a:r>
          </a:p>
          <a:p>
            <a:pPr lvl="1">
              <a:lnSpc>
                <a:spcPct val="80000"/>
              </a:lnSpc>
            </a:pPr>
            <a:r>
              <a:rPr lang="en-US" sz="2000">
                <a:latin typeface="Times New Roman" pitchFamily="18" charset="0"/>
                <a:cs typeface="Times New Roman" pitchFamily="18" charset="0"/>
              </a:rPr>
              <a:t>Over 48 Projects Completed</a:t>
            </a:r>
          </a:p>
          <a:p>
            <a:pPr lvl="1">
              <a:lnSpc>
                <a:spcPct val="80000"/>
              </a:lnSpc>
            </a:pPr>
            <a:r>
              <a:rPr lang="en-US" sz="2000">
                <a:latin typeface="Times New Roman" pitchFamily="18" charset="0"/>
                <a:cs typeface="Times New Roman" pitchFamily="18" charset="0"/>
              </a:rPr>
              <a:t>At Least 11 Active Projects</a:t>
            </a:r>
          </a:p>
          <a:p>
            <a:pPr lvl="1">
              <a:lnSpc>
                <a:spcPct val="80000"/>
              </a:lnSpc>
            </a:pPr>
            <a:r>
              <a:rPr lang="en-US" sz="2000">
                <a:latin typeface="Times New Roman" pitchFamily="18" charset="0"/>
                <a:cs typeface="Times New Roman" pitchFamily="18" charset="0"/>
              </a:rPr>
              <a:t>5 Proposals Awaiting Reply</a:t>
            </a:r>
          </a:p>
          <a:p>
            <a:pPr lvl="1">
              <a:lnSpc>
                <a:spcPct val="80000"/>
              </a:lnSpc>
            </a:pPr>
            <a:r>
              <a:rPr lang="en-US" sz="2000">
                <a:latin typeface="Times New Roman" pitchFamily="18" charset="0"/>
                <a:cs typeface="Times New Roman" pitchFamily="18" charset="0"/>
              </a:rPr>
              <a:t>Over 7950 Student Hours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381000" y="1071563"/>
            <a:ext cx="8382000" cy="1976437"/>
          </a:xfrm>
          <a:prstGeom prst="rect">
            <a:avLst/>
          </a:prstGeom>
          <a:noFill/>
          <a:ln w="9525">
            <a:noFill/>
            <a:miter lim="800000"/>
            <a:headEnd/>
            <a:tailEnd/>
          </a:ln>
          <a:effectLst/>
        </p:spPr>
        <p:txBody>
          <a:bodyPr anchor="ctr">
            <a:spAutoFit/>
          </a:bodyPr>
          <a:lstStyle/>
          <a:p>
            <a:pPr>
              <a:spcBef>
                <a:spcPct val="35000"/>
              </a:spcBef>
            </a:pPr>
            <a:r>
              <a:rPr lang="en-US" sz="1400" b="1"/>
              <a:t>The Industrial Advisory Board (IAB) is comprised of professional men and women in engineering positions who actively participate in the development of and the promotion of Lake Superior State University engineering and engineer technology programs, faculty members and students.</a:t>
            </a:r>
          </a:p>
          <a:p>
            <a:endParaRPr lang="en-US" sz="1400" b="1"/>
          </a:p>
          <a:p>
            <a:r>
              <a:rPr lang="en-US" sz="1400" b="1"/>
              <a:t>IAB members guide, nurture and assure that the School of Engineering and Mathematics  produces engineers with skills that will not only fulfill today’s industrial needs, but will foresee the requirements of tomorrow in a global economy.  IAB members provide “real time” interface with both faculty members and students bringing today’s industrial technology to LSSU “today”.</a:t>
            </a:r>
          </a:p>
          <a:p>
            <a:pPr algn="ctr"/>
            <a:r>
              <a:rPr lang="en-US" sz="1200"/>
              <a:t>						</a:t>
            </a:r>
          </a:p>
        </p:txBody>
      </p:sp>
      <p:sp>
        <p:nvSpPr>
          <p:cNvPr id="47108" name="Rectangle 4"/>
          <p:cNvSpPr>
            <a:spLocks noChangeArrowheads="1"/>
          </p:cNvSpPr>
          <p:nvPr/>
        </p:nvSpPr>
        <p:spPr bwMode="auto">
          <a:xfrm>
            <a:off x="304800" y="2992438"/>
            <a:ext cx="8534400" cy="3560762"/>
          </a:xfrm>
          <a:prstGeom prst="rect">
            <a:avLst/>
          </a:prstGeom>
          <a:noFill/>
          <a:ln w="9525">
            <a:noFill/>
            <a:miter lim="800000"/>
            <a:headEnd/>
            <a:tailEnd/>
          </a:ln>
          <a:effectLst/>
        </p:spPr>
        <p:txBody>
          <a:bodyPr anchor="ctr">
            <a:spAutoFit/>
          </a:bodyPr>
          <a:lstStyle/>
          <a:p>
            <a:pPr marL="236538" indent="-236538"/>
            <a:r>
              <a:rPr lang="en-US" sz="1600" b="1">
                <a:solidFill>
                  <a:schemeClr val="tx2"/>
                </a:solidFill>
              </a:rPr>
              <a:t>IAB members are expected to:</a:t>
            </a:r>
          </a:p>
          <a:p>
            <a:pPr marL="236538" indent="-236538">
              <a:spcBef>
                <a:spcPct val="35000"/>
              </a:spcBef>
              <a:buClr>
                <a:schemeClr val="tx2"/>
              </a:buClr>
              <a:buFontTx/>
              <a:buChar char="•"/>
            </a:pPr>
            <a:r>
              <a:rPr lang="en-US" sz="1400" b="1"/>
              <a:t>Evaluate and critique engineering programs by providing professional experience and direction.</a:t>
            </a:r>
          </a:p>
          <a:p>
            <a:pPr marL="236538" indent="-236538">
              <a:spcBef>
                <a:spcPct val="35000"/>
              </a:spcBef>
              <a:buClr>
                <a:schemeClr val="tx2"/>
              </a:buClr>
              <a:buFontTx/>
              <a:buChar char="•"/>
            </a:pPr>
            <a:r>
              <a:rPr lang="en-US" sz="1400" b="1"/>
              <a:t>Be able to provide technical support such as, teaching materials, information on equipment, donate equipment, funding.</a:t>
            </a:r>
          </a:p>
          <a:p>
            <a:pPr marL="236538" indent="-236538">
              <a:spcBef>
                <a:spcPct val="35000"/>
              </a:spcBef>
              <a:buClr>
                <a:schemeClr val="tx2"/>
              </a:buClr>
              <a:buFontTx/>
              <a:buChar char="•"/>
            </a:pPr>
            <a:r>
              <a:rPr lang="en-US" sz="1400" b="1"/>
              <a:t>Promote LSSU engineering curriculum to young people by participating in regional recruitment seminars and invite students for industrial tours.</a:t>
            </a:r>
          </a:p>
          <a:p>
            <a:pPr marL="236538" indent="-236538">
              <a:spcBef>
                <a:spcPct val="35000"/>
              </a:spcBef>
              <a:buClr>
                <a:schemeClr val="tx2"/>
              </a:buClr>
              <a:buFontTx/>
              <a:buChar char="•"/>
            </a:pPr>
            <a:r>
              <a:rPr lang="en-US" sz="1400" b="1"/>
              <a:t>Attend IAB meeting.</a:t>
            </a:r>
          </a:p>
          <a:p>
            <a:pPr marL="236538" indent="-236538">
              <a:spcBef>
                <a:spcPct val="35000"/>
              </a:spcBef>
              <a:buClr>
                <a:schemeClr val="tx2"/>
              </a:buClr>
              <a:buFontTx/>
              <a:buChar char="•"/>
            </a:pPr>
            <a:r>
              <a:rPr lang="en-US" sz="1400" b="1"/>
              <a:t>Support the senior project program with ideas or equipment and/or materials.</a:t>
            </a:r>
          </a:p>
          <a:p>
            <a:pPr marL="236538" indent="-236538">
              <a:spcBef>
                <a:spcPct val="35000"/>
              </a:spcBef>
              <a:buClr>
                <a:schemeClr val="tx2"/>
              </a:buClr>
              <a:buFontTx/>
              <a:buChar char="•"/>
            </a:pPr>
            <a:r>
              <a:rPr lang="en-US" sz="1400" b="1"/>
              <a:t>Encourage professional development of the faculty by providing summer employment and sponsoring sabbaticals.</a:t>
            </a:r>
          </a:p>
          <a:p>
            <a:pPr marL="236538" indent="-236538">
              <a:spcBef>
                <a:spcPct val="35000"/>
              </a:spcBef>
              <a:buClr>
                <a:schemeClr val="tx2"/>
              </a:buClr>
              <a:buFontTx/>
              <a:buChar char="•"/>
            </a:pPr>
            <a:r>
              <a:rPr lang="en-US" sz="1400" b="1"/>
              <a:t>Provide assistance with job placement for students both full-time and summer internships.</a:t>
            </a:r>
          </a:p>
          <a:p>
            <a:pPr marL="236538" indent="-236538">
              <a:spcBef>
                <a:spcPct val="35000"/>
              </a:spcBef>
              <a:buClr>
                <a:schemeClr val="tx2"/>
              </a:buClr>
              <a:buFontTx/>
              <a:buChar char="•"/>
            </a:pPr>
            <a:r>
              <a:rPr lang="en-US" sz="1400" b="1"/>
              <a:t>Participate on subcommittees.</a:t>
            </a:r>
          </a:p>
          <a:p>
            <a:pPr marL="236538" indent="-236538">
              <a:spcBef>
                <a:spcPct val="35000"/>
              </a:spcBef>
              <a:buClr>
                <a:schemeClr val="tx2"/>
              </a:buClr>
              <a:buFontTx/>
              <a:buChar char="•"/>
            </a:pPr>
            <a:r>
              <a:rPr lang="en-US" sz="1400" b="1"/>
              <a:t>Vote during IAB meetings on issues relative to the Role Statement.</a:t>
            </a:r>
          </a:p>
        </p:txBody>
      </p:sp>
      <p:sp>
        <p:nvSpPr>
          <p:cNvPr id="47109" name="Rectangle 5"/>
          <p:cNvSpPr>
            <a:spLocks noChangeArrowheads="1"/>
          </p:cNvSpPr>
          <p:nvPr/>
        </p:nvSpPr>
        <p:spPr bwMode="auto">
          <a:xfrm>
            <a:off x="457200" y="152400"/>
            <a:ext cx="8229600" cy="762000"/>
          </a:xfrm>
          <a:prstGeom prst="rect">
            <a:avLst/>
          </a:prstGeom>
          <a:noFill/>
          <a:ln w="9525">
            <a:noFill/>
            <a:miter lim="800000"/>
            <a:headEnd/>
            <a:tailEnd/>
          </a:ln>
          <a:effectLst/>
        </p:spPr>
        <p:txBody>
          <a:bodyPr lIns="0" rIns="0" bIns="0" anchor="b"/>
          <a:lstStyle/>
          <a:p>
            <a:pPr algn="ctr"/>
            <a:r>
              <a:rPr lang="en-US" sz="4400" b="1">
                <a:solidFill>
                  <a:schemeClr val="tx2"/>
                </a:solidFill>
                <a:latin typeface="Calibri" pitchFamily="34" charset="0"/>
              </a:rPr>
              <a:t>IAB Role Statement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457200" y="762000"/>
            <a:ext cx="8229600" cy="1143000"/>
          </a:xfrm>
        </p:spPr>
        <p:txBody>
          <a:bodyPr lIns="91440" rIns="91440" bIns="45720" anchor="ctr"/>
          <a:lstStyle/>
          <a:p>
            <a:r>
              <a:rPr lang="en-US" sz="5600" b="1">
                <a:cs typeface="Times New Roman" pitchFamily="18" charset="0"/>
              </a:rPr>
              <a:t>Skate Fenders</a:t>
            </a:r>
          </a:p>
        </p:txBody>
      </p:sp>
      <p:sp>
        <p:nvSpPr>
          <p:cNvPr id="134147" name="Rectangle 3"/>
          <p:cNvSpPr>
            <a:spLocks noGrp="1" noChangeArrowheads="1"/>
          </p:cNvSpPr>
          <p:nvPr>
            <p:ph type="body" idx="4294967295"/>
          </p:nvPr>
        </p:nvSpPr>
        <p:spPr>
          <a:xfrm>
            <a:off x="457200" y="2057400"/>
            <a:ext cx="8229600" cy="685800"/>
          </a:xfrm>
        </p:spPr>
        <p:txBody>
          <a:bodyPr/>
          <a:lstStyle/>
          <a:p>
            <a:pPr>
              <a:buFont typeface="Wingdings 2" pitchFamily="18" charset="2"/>
              <a:buNone/>
            </a:pPr>
            <a:r>
              <a:rPr lang="en-US">
                <a:latin typeface="Times New Roman" pitchFamily="18" charset="0"/>
                <a:cs typeface="Times New Roman" pitchFamily="18" charset="0"/>
              </a:rPr>
              <a:t>		 Frank McClelland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381000" y="914400"/>
            <a:ext cx="3581400" cy="1600200"/>
          </a:xfrm>
        </p:spPr>
        <p:txBody>
          <a:bodyPr lIns="91440" rIns="91440" bIns="45720" anchor="ctr">
            <a:normAutofit/>
          </a:bodyPr>
          <a:lstStyle/>
          <a:p>
            <a:r>
              <a:rPr lang="en-US" sz="4900" b="1">
                <a:cs typeface="Times New Roman" pitchFamily="18" charset="0"/>
              </a:rPr>
              <a:t>Marble </a:t>
            </a:r>
            <a:br>
              <a:rPr lang="en-US" sz="4900" b="1">
                <a:cs typeface="Times New Roman" pitchFamily="18" charset="0"/>
              </a:rPr>
            </a:br>
            <a:r>
              <a:rPr lang="en-US" sz="4900" b="1">
                <a:cs typeface="Times New Roman" pitchFamily="18" charset="0"/>
              </a:rPr>
              <a:t>Arms</a:t>
            </a:r>
          </a:p>
        </p:txBody>
      </p:sp>
      <p:sp>
        <p:nvSpPr>
          <p:cNvPr id="135171" name="Rectangle 3"/>
          <p:cNvSpPr>
            <a:spLocks noGrp="1" noChangeArrowheads="1"/>
          </p:cNvSpPr>
          <p:nvPr>
            <p:ph type="body" sz="half" idx="4294967295"/>
          </p:nvPr>
        </p:nvSpPr>
        <p:spPr>
          <a:xfrm>
            <a:off x="4876800" y="3886200"/>
            <a:ext cx="4044950" cy="1752600"/>
          </a:xfrm>
        </p:spPr>
        <p:txBody>
          <a:bodyPr/>
          <a:lstStyle/>
          <a:p>
            <a:r>
              <a:rPr lang="en-US" sz="2200">
                <a:latin typeface="Times New Roman" pitchFamily="18" charset="0"/>
                <a:cs typeface="Times New Roman" pitchFamily="18" charset="0"/>
              </a:rPr>
              <a:t>MIIE/MUCI Grant</a:t>
            </a:r>
          </a:p>
          <a:p>
            <a:r>
              <a:rPr lang="en-US" sz="2200">
                <a:latin typeface="Times New Roman" pitchFamily="18" charset="0"/>
                <a:cs typeface="Times New Roman" pitchFamily="18" charset="0"/>
              </a:rPr>
              <a:t>Local Funding (Gladstone)</a:t>
            </a:r>
          </a:p>
          <a:p>
            <a:r>
              <a:rPr lang="en-US" sz="2200">
                <a:latin typeface="Times New Roman" pitchFamily="18" charset="0"/>
                <a:cs typeface="Times New Roman" pitchFamily="18" charset="0"/>
              </a:rPr>
              <a:t>Additional Projects</a:t>
            </a:r>
          </a:p>
        </p:txBody>
      </p:sp>
      <p:pic>
        <p:nvPicPr>
          <p:cNvPr id="321554" name="Picture 18" descr="LSSUPDCPacking0719"/>
          <p:cNvPicPr>
            <a:picLocks noChangeAspect="1" noChangeArrowheads="1"/>
          </p:cNvPicPr>
          <p:nvPr>
            <p:ph sz="half" idx="4294967295"/>
          </p:nvPr>
        </p:nvPicPr>
        <p:blipFill>
          <a:blip r:embed="rId2" cstate="print"/>
          <a:srcRect/>
          <a:stretch>
            <a:fillRect/>
          </a:stretch>
        </p:blipFill>
        <p:spPr>
          <a:xfrm>
            <a:off x="685800" y="3265392"/>
            <a:ext cx="4267200" cy="2986439"/>
          </a:xfrm>
          <a:effectLst>
            <a:softEdge rad="317500"/>
          </a:effectLst>
        </p:spPr>
      </p:pic>
      <p:pic>
        <p:nvPicPr>
          <p:cNvPr id="321558" name="Picture 22" descr="LSSUPDCPacking0725"/>
          <p:cNvPicPr>
            <a:picLocks noChangeAspect="1" noChangeArrowheads="1"/>
          </p:cNvPicPr>
          <p:nvPr/>
        </p:nvPicPr>
        <p:blipFill>
          <a:blip r:embed="rId3" cstate="print"/>
          <a:srcRect/>
          <a:stretch>
            <a:fillRect/>
          </a:stretch>
        </p:blipFill>
        <p:spPr bwMode="auto">
          <a:xfrm>
            <a:off x="3962400" y="304800"/>
            <a:ext cx="4800600" cy="3464023"/>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321558"/>
                                        </p:tgtEl>
                                      </p:cBhvr>
                                    </p:animEffect>
                                    <p:set>
                                      <p:cBhvr>
                                        <p:cTn id="11" dur="1" fill="hold">
                                          <p:stCondLst>
                                            <p:cond delay="499"/>
                                          </p:stCondLst>
                                        </p:cTn>
                                        <p:tgtEl>
                                          <p:spTgt spid="321558"/>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32155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
                                        <p:tgtEl>
                                          <p:spTgt spid="321554"/>
                                        </p:tgtEl>
                                      </p:cBhvr>
                                    </p:animEffect>
                                    <p:set>
                                      <p:cBhvr>
                                        <p:cTn id="18" dur="1" fill="hold">
                                          <p:stCondLst>
                                            <p:cond delay="499"/>
                                          </p:stCondLst>
                                        </p:cTn>
                                        <p:tgtEl>
                                          <p:spTgt spid="321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870075" y="1676400"/>
            <a:ext cx="5403850" cy="1219200"/>
          </a:xfrm>
          <a:prstGeom prst="rect">
            <a:avLst/>
          </a:prstGeom>
          <a:noFill/>
          <a:ln w="9525">
            <a:noFill/>
            <a:miter lim="800000"/>
            <a:headEnd/>
            <a:tailEnd/>
          </a:ln>
        </p:spPr>
        <p:txBody>
          <a:bodyPr/>
          <a:lstStyle/>
          <a:p>
            <a:pPr marL="342900" indent="-342900">
              <a:spcBef>
                <a:spcPct val="20000"/>
              </a:spcBef>
            </a:pPr>
            <a:r>
              <a:rPr lang="en-US" sz="4000">
                <a:latin typeface="Times New Roman" pitchFamily="18" charset="0"/>
              </a:rPr>
              <a:t>? ?     </a:t>
            </a:r>
            <a:r>
              <a:rPr lang="en-US" sz="4000" b="1">
                <a:solidFill>
                  <a:schemeClr val="tx2"/>
                </a:solidFill>
                <a:latin typeface="Calibri" pitchFamily="34" charset="0"/>
              </a:rPr>
              <a:t>QUESTIONS</a:t>
            </a:r>
            <a:r>
              <a:rPr lang="en-US" sz="4000">
                <a:latin typeface="Times New Roman" pitchFamily="18" charset="0"/>
              </a:rPr>
              <a:t>     ?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0" y="1676400"/>
            <a:ext cx="9144000" cy="1219200"/>
          </a:xfrm>
          <a:prstGeom prst="rect">
            <a:avLst/>
          </a:prstGeom>
          <a:noFill/>
          <a:ln w="9525">
            <a:noFill/>
            <a:miter lim="800000"/>
            <a:headEnd/>
            <a:tailEnd/>
          </a:ln>
        </p:spPr>
        <p:txBody>
          <a:bodyPr/>
          <a:lstStyle/>
          <a:p>
            <a:pPr marL="342900" indent="-342900" algn="ctr">
              <a:spcBef>
                <a:spcPct val="20000"/>
              </a:spcBef>
            </a:pPr>
            <a:r>
              <a:rPr lang="en-US" sz="4000" b="1">
                <a:solidFill>
                  <a:schemeClr val="tx2"/>
                </a:solidFill>
                <a:latin typeface="Calibri" pitchFamily="34" charset="0"/>
              </a:rPr>
              <a:t>Concluding thoughts……</a:t>
            </a:r>
          </a:p>
          <a:p>
            <a:pPr marL="342900" indent="-342900" algn="ctr">
              <a:spcBef>
                <a:spcPct val="20000"/>
              </a:spcBef>
            </a:pPr>
            <a:endParaRPr lang="en-US" sz="4000">
              <a:latin typeface="Times New Roman" pitchFamily="18" charset="0"/>
            </a:endParaRPr>
          </a:p>
          <a:p>
            <a:pPr marL="342900" indent="-342900" algn="ctr">
              <a:spcBef>
                <a:spcPct val="20000"/>
              </a:spcBef>
            </a:pPr>
            <a:r>
              <a:rPr lang="en-US" sz="4000">
                <a:latin typeface="Times New Roman" pitchFamily="18" charset="0"/>
              </a:rPr>
              <a:t>Jim Collins, </a:t>
            </a:r>
            <a:r>
              <a:rPr lang="en-US" sz="4000" i="1">
                <a:latin typeface="Times New Roman" pitchFamily="18" charset="0"/>
              </a:rPr>
              <a:t>“Good to Great”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lum contrast="24000"/>
          </a:blip>
          <a:srcRect/>
          <a:stretch>
            <a:fillRect/>
          </a:stretch>
        </p:blipFill>
        <p:spPr bwMode="auto">
          <a:xfrm rot="-5400000">
            <a:off x="2023269" y="-499269"/>
            <a:ext cx="5194300" cy="817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3" descr="hedgehog"/>
          <p:cNvPicPr>
            <a:picLocks noChangeAspect="1" noChangeArrowheads="1"/>
          </p:cNvPicPr>
          <p:nvPr/>
        </p:nvPicPr>
        <p:blipFill>
          <a:blip r:embed="rId2"/>
          <a:srcRect/>
          <a:stretch>
            <a:fillRect/>
          </a:stretch>
        </p:blipFill>
        <p:spPr bwMode="auto">
          <a:xfrm>
            <a:off x="2752725" y="1647825"/>
            <a:ext cx="3638550"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2133600" y="3810000"/>
            <a:ext cx="1828800" cy="304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Disiplined People</a:t>
            </a:r>
          </a:p>
        </p:txBody>
      </p:sp>
      <p:sp>
        <p:nvSpPr>
          <p:cNvPr id="5124" name="Rectangle 4"/>
          <p:cNvSpPr>
            <a:spLocks noChangeArrowheads="1"/>
          </p:cNvSpPr>
          <p:nvPr/>
        </p:nvSpPr>
        <p:spPr bwMode="auto">
          <a:xfrm>
            <a:off x="2133600" y="3429000"/>
            <a:ext cx="9144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dirty="0">
                <a:latin typeface="+mn-lt"/>
              </a:rPr>
              <a:t>Level 5</a:t>
            </a:r>
          </a:p>
          <a:p>
            <a:pPr algn="ctr" fontAlgn="auto">
              <a:spcBef>
                <a:spcPts val="0"/>
              </a:spcBef>
              <a:spcAft>
                <a:spcPts val="0"/>
              </a:spcAft>
              <a:defRPr/>
            </a:pPr>
            <a:r>
              <a:rPr lang="en-US" sz="1200" dirty="0">
                <a:latin typeface="+mn-lt"/>
              </a:rPr>
              <a:t>Leadership</a:t>
            </a:r>
          </a:p>
        </p:txBody>
      </p:sp>
      <p:sp>
        <p:nvSpPr>
          <p:cNvPr id="5125" name="Rectangle 5"/>
          <p:cNvSpPr>
            <a:spLocks noChangeArrowheads="1"/>
          </p:cNvSpPr>
          <p:nvPr/>
        </p:nvSpPr>
        <p:spPr bwMode="auto">
          <a:xfrm>
            <a:off x="3048000" y="3429000"/>
            <a:ext cx="9144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First Who,</a:t>
            </a:r>
          </a:p>
          <a:p>
            <a:pPr algn="ctr" fontAlgn="auto">
              <a:spcBef>
                <a:spcPts val="0"/>
              </a:spcBef>
              <a:spcAft>
                <a:spcPts val="0"/>
              </a:spcAft>
              <a:defRPr/>
            </a:pPr>
            <a:r>
              <a:rPr lang="en-US" sz="1200">
                <a:latin typeface="+mn-lt"/>
              </a:rPr>
              <a:t>Then What</a:t>
            </a:r>
          </a:p>
        </p:txBody>
      </p:sp>
      <p:sp>
        <p:nvSpPr>
          <p:cNvPr id="5126" name="Rectangle 6"/>
          <p:cNvSpPr>
            <a:spLocks noChangeArrowheads="1"/>
          </p:cNvSpPr>
          <p:nvPr/>
        </p:nvSpPr>
        <p:spPr bwMode="auto">
          <a:xfrm>
            <a:off x="3962400" y="3429000"/>
            <a:ext cx="9144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Confront the </a:t>
            </a:r>
          </a:p>
          <a:p>
            <a:pPr algn="ctr" fontAlgn="auto">
              <a:spcBef>
                <a:spcPts val="0"/>
              </a:spcBef>
              <a:spcAft>
                <a:spcPts val="0"/>
              </a:spcAft>
              <a:defRPr/>
            </a:pPr>
            <a:r>
              <a:rPr lang="en-US" sz="1200">
                <a:latin typeface="+mn-lt"/>
              </a:rPr>
              <a:t>Brutal Facts</a:t>
            </a:r>
          </a:p>
        </p:txBody>
      </p:sp>
      <p:sp>
        <p:nvSpPr>
          <p:cNvPr id="5127" name="Rectangle 7"/>
          <p:cNvSpPr>
            <a:spLocks noChangeArrowheads="1"/>
          </p:cNvSpPr>
          <p:nvPr/>
        </p:nvSpPr>
        <p:spPr bwMode="auto">
          <a:xfrm>
            <a:off x="4876800" y="3429000"/>
            <a:ext cx="9144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Hedgehog </a:t>
            </a:r>
          </a:p>
          <a:p>
            <a:pPr algn="ctr" fontAlgn="auto">
              <a:spcBef>
                <a:spcPts val="0"/>
              </a:spcBef>
              <a:spcAft>
                <a:spcPts val="0"/>
              </a:spcAft>
              <a:defRPr/>
            </a:pPr>
            <a:r>
              <a:rPr lang="en-US" sz="1200">
                <a:latin typeface="+mn-lt"/>
              </a:rPr>
              <a:t>Concept</a:t>
            </a:r>
          </a:p>
        </p:txBody>
      </p:sp>
      <p:sp>
        <p:nvSpPr>
          <p:cNvPr id="5128" name="Rectangle 8"/>
          <p:cNvSpPr>
            <a:spLocks noChangeArrowheads="1"/>
          </p:cNvSpPr>
          <p:nvPr/>
        </p:nvSpPr>
        <p:spPr bwMode="auto">
          <a:xfrm>
            <a:off x="5791200" y="3429000"/>
            <a:ext cx="9144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Culture of </a:t>
            </a:r>
          </a:p>
          <a:p>
            <a:pPr algn="ctr" fontAlgn="auto">
              <a:spcBef>
                <a:spcPts val="0"/>
              </a:spcBef>
              <a:spcAft>
                <a:spcPts val="0"/>
              </a:spcAft>
              <a:defRPr/>
            </a:pPr>
            <a:r>
              <a:rPr lang="en-US" sz="1200">
                <a:latin typeface="+mn-lt"/>
              </a:rPr>
              <a:t>Discipline</a:t>
            </a:r>
          </a:p>
        </p:txBody>
      </p:sp>
      <p:sp>
        <p:nvSpPr>
          <p:cNvPr id="5129" name="Rectangle 9"/>
          <p:cNvSpPr>
            <a:spLocks noChangeArrowheads="1"/>
          </p:cNvSpPr>
          <p:nvPr/>
        </p:nvSpPr>
        <p:spPr bwMode="auto">
          <a:xfrm>
            <a:off x="6705600" y="3429000"/>
            <a:ext cx="914400" cy="3810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Technology</a:t>
            </a:r>
          </a:p>
          <a:p>
            <a:pPr algn="ctr" fontAlgn="auto">
              <a:spcBef>
                <a:spcPts val="0"/>
              </a:spcBef>
              <a:spcAft>
                <a:spcPts val="0"/>
              </a:spcAft>
              <a:defRPr/>
            </a:pPr>
            <a:r>
              <a:rPr lang="en-US" sz="1200">
                <a:latin typeface="+mn-lt"/>
              </a:rPr>
              <a:t>Accelerators</a:t>
            </a:r>
          </a:p>
        </p:txBody>
      </p:sp>
      <p:sp>
        <p:nvSpPr>
          <p:cNvPr id="5130" name="Rectangle 10"/>
          <p:cNvSpPr>
            <a:spLocks noChangeArrowheads="1"/>
          </p:cNvSpPr>
          <p:nvPr/>
        </p:nvSpPr>
        <p:spPr bwMode="auto">
          <a:xfrm>
            <a:off x="3962400" y="3810000"/>
            <a:ext cx="1828800" cy="304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Disiplined Thought</a:t>
            </a:r>
          </a:p>
        </p:txBody>
      </p:sp>
      <p:sp>
        <p:nvSpPr>
          <p:cNvPr id="5131" name="Rectangle 11"/>
          <p:cNvSpPr>
            <a:spLocks noChangeArrowheads="1"/>
          </p:cNvSpPr>
          <p:nvPr/>
        </p:nvSpPr>
        <p:spPr bwMode="auto">
          <a:xfrm>
            <a:off x="5791200" y="3810000"/>
            <a:ext cx="1828800" cy="304800"/>
          </a:xfrm>
          <a:prstGeom prst="rect">
            <a:avLst/>
          </a:prstGeom>
          <a:solidFill>
            <a:schemeClr val="accent1">
              <a:lumMod val="20000"/>
              <a:lumOff val="80000"/>
            </a:schemeClr>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1200">
                <a:latin typeface="+mn-lt"/>
              </a:rPr>
              <a:t>Disiplined Action</a:t>
            </a:r>
          </a:p>
        </p:txBody>
      </p:sp>
      <p:sp>
        <p:nvSpPr>
          <p:cNvPr id="140299" name="Line 12"/>
          <p:cNvSpPr>
            <a:spLocks noChangeShapeType="1"/>
          </p:cNvSpPr>
          <p:nvPr/>
        </p:nvSpPr>
        <p:spPr bwMode="auto">
          <a:xfrm>
            <a:off x="2209800" y="3200400"/>
            <a:ext cx="2667000" cy="0"/>
          </a:xfrm>
          <a:prstGeom prst="line">
            <a:avLst/>
          </a:prstGeom>
          <a:noFill/>
          <a:ln w="50800">
            <a:solidFill>
              <a:schemeClr val="tx1"/>
            </a:solidFill>
            <a:round/>
            <a:headEnd/>
            <a:tailEnd/>
          </a:ln>
        </p:spPr>
        <p:txBody>
          <a:bodyPr/>
          <a:lstStyle/>
          <a:p>
            <a:endParaRPr lang="en-US"/>
          </a:p>
        </p:txBody>
      </p:sp>
      <p:sp>
        <p:nvSpPr>
          <p:cNvPr id="140300" name="Line 13"/>
          <p:cNvSpPr>
            <a:spLocks noChangeShapeType="1"/>
          </p:cNvSpPr>
          <p:nvPr/>
        </p:nvSpPr>
        <p:spPr bwMode="auto">
          <a:xfrm flipV="1">
            <a:off x="4876800" y="1581150"/>
            <a:ext cx="2181225" cy="1619250"/>
          </a:xfrm>
          <a:prstGeom prst="line">
            <a:avLst/>
          </a:prstGeom>
          <a:noFill/>
          <a:ln w="50800">
            <a:solidFill>
              <a:schemeClr val="tx1"/>
            </a:solidFill>
            <a:round/>
            <a:headEnd/>
            <a:tailEnd type="stealth" w="med" len="med"/>
          </a:ln>
        </p:spPr>
        <p:txBody>
          <a:bodyPr/>
          <a:lstStyle/>
          <a:p>
            <a:endParaRPr lang="en-US"/>
          </a:p>
        </p:txBody>
      </p:sp>
      <p:sp>
        <p:nvSpPr>
          <p:cNvPr id="140301" name="Text Box 14"/>
          <p:cNvSpPr txBox="1">
            <a:spLocks noChangeArrowheads="1"/>
          </p:cNvSpPr>
          <p:nvPr/>
        </p:nvSpPr>
        <p:spPr bwMode="auto">
          <a:xfrm>
            <a:off x="3048000" y="2743200"/>
            <a:ext cx="946150" cy="366713"/>
          </a:xfrm>
          <a:prstGeom prst="rect">
            <a:avLst/>
          </a:prstGeom>
          <a:noFill/>
          <a:ln w="9525">
            <a:noFill/>
            <a:miter lim="800000"/>
            <a:headEnd/>
            <a:tailEnd/>
          </a:ln>
        </p:spPr>
        <p:txBody>
          <a:bodyPr wrap="none">
            <a:spAutoFit/>
          </a:bodyPr>
          <a:lstStyle/>
          <a:p>
            <a:r>
              <a:rPr lang="en-US">
                <a:latin typeface="Calibri" pitchFamily="34" charset="0"/>
              </a:rPr>
              <a:t>Buildup</a:t>
            </a:r>
          </a:p>
        </p:txBody>
      </p:sp>
      <p:sp>
        <p:nvSpPr>
          <p:cNvPr id="140302" name="Text Box 15"/>
          <p:cNvSpPr txBox="1">
            <a:spLocks noChangeArrowheads="1"/>
          </p:cNvSpPr>
          <p:nvPr/>
        </p:nvSpPr>
        <p:spPr bwMode="auto">
          <a:xfrm rot="-2189527">
            <a:off x="4845050" y="2133600"/>
            <a:ext cx="1555750" cy="366713"/>
          </a:xfrm>
          <a:prstGeom prst="rect">
            <a:avLst/>
          </a:prstGeom>
          <a:noFill/>
          <a:ln w="9525">
            <a:noFill/>
            <a:miter lim="800000"/>
            <a:headEnd/>
            <a:tailEnd/>
          </a:ln>
        </p:spPr>
        <p:txBody>
          <a:bodyPr wrap="none">
            <a:spAutoFit/>
          </a:bodyPr>
          <a:lstStyle/>
          <a:p>
            <a:r>
              <a:rPr lang="en-US">
                <a:latin typeface="Calibri" pitchFamily="34" charset="0"/>
              </a:rPr>
              <a:t>Breakthrough</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04800" y="1143000"/>
            <a:ext cx="8476914" cy="76944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Lake Superior State University</a:t>
            </a:r>
          </a:p>
        </p:txBody>
      </p:sp>
      <p:sp>
        <p:nvSpPr>
          <p:cNvPr id="141315" name="TextBox 15"/>
          <p:cNvSpPr txBox="1">
            <a:spLocks noChangeArrowheads="1"/>
          </p:cNvSpPr>
          <p:nvPr/>
        </p:nvSpPr>
        <p:spPr bwMode="auto">
          <a:xfrm>
            <a:off x="0" y="2590800"/>
            <a:ext cx="9144000" cy="3503613"/>
          </a:xfrm>
          <a:prstGeom prst="rect">
            <a:avLst/>
          </a:prstGeom>
          <a:noFill/>
          <a:ln w="9525">
            <a:noFill/>
            <a:miter lim="800000"/>
            <a:headEnd/>
            <a:tailEnd/>
          </a:ln>
        </p:spPr>
        <p:txBody>
          <a:bodyPr>
            <a:spAutoFit/>
          </a:bodyPr>
          <a:lstStyle/>
          <a:p>
            <a:pPr algn="ctr"/>
            <a:r>
              <a:rPr lang="en-US" sz="3200">
                <a:latin typeface="Comic Sans MS" pitchFamily="66" charset="0"/>
              </a:rPr>
              <a:t>We are </a:t>
            </a:r>
            <a:r>
              <a:rPr lang="en-US" sz="3200" b="1">
                <a:solidFill>
                  <a:schemeClr val="tx2"/>
                </a:solidFill>
                <a:latin typeface="Comic Sans MS" pitchFamily="66" charset="0"/>
              </a:rPr>
              <a:t>UNIQUE</a:t>
            </a:r>
            <a:r>
              <a:rPr lang="en-US" sz="3200">
                <a:latin typeface="Comic Sans MS" pitchFamily="66" charset="0"/>
              </a:rPr>
              <a:t>!</a:t>
            </a:r>
          </a:p>
          <a:p>
            <a:pPr algn="ctr"/>
            <a:endParaRPr lang="en-US" sz="3200">
              <a:latin typeface="Comic Sans MS" pitchFamily="66" charset="0"/>
            </a:endParaRPr>
          </a:p>
          <a:p>
            <a:pPr algn="ctr"/>
            <a:r>
              <a:rPr lang="en-US" sz="3200">
                <a:latin typeface="Comic Sans MS" pitchFamily="66" charset="0"/>
              </a:rPr>
              <a:t>We have a </a:t>
            </a:r>
            <a:r>
              <a:rPr lang="en-US" sz="3200" b="1">
                <a:solidFill>
                  <a:schemeClr val="tx2"/>
                </a:solidFill>
                <a:latin typeface="Comic Sans MS" pitchFamily="66" charset="0"/>
              </a:rPr>
              <a:t>GREAT</a:t>
            </a:r>
            <a:r>
              <a:rPr lang="en-US" sz="3200">
                <a:latin typeface="Comic Sans MS" pitchFamily="66" charset="0"/>
              </a:rPr>
              <a:t> Engineering Program!</a:t>
            </a:r>
          </a:p>
          <a:p>
            <a:pPr algn="ctr"/>
            <a:endParaRPr lang="en-US" sz="3200">
              <a:latin typeface="Comic Sans MS" pitchFamily="66" charset="0"/>
            </a:endParaRPr>
          </a:p>
          <a:p>
            <a:pPr algn="ctr"/>
            <a:r>
              <a:rPr lang="en-US" sz="3200">
                <a:latin typeface="Comic Sans MS" pitchFamily="66" charset="0"/>
              </a:rPr>
              <a:t>We Produce </a:t>
            </a:r>
            <a:r>
              <a:rPr lang="en-US" sz="3200" b="1">
                <a:solidFill>
                  <a:schemeClr val="tx2"/>
                </a:solidFill>
                <a:latin typeface="Comic Sans MS" pitchFamily="66" charset="0"/>
              </a:rPr>
              <a:t>GREAT</a:t>
            </a:r>
            <a:r>
              <a:rPr lang="en-US" sz="3200">
                <a:latin typeface="Comic Sans MS" pitchFamily="66" charset="0"/>
              </a:rPr>
              <a:t> Engineers!</a:t>
            </a:r>
          </a:p>
          <a:p>
            <a:pPr algn="ctr"/>
            <a:endParaRPr lang="en-US" sz="3200">
              <a:latin typeface="Comic Sans MS" pitchFamily="66" charset="0"/>
            </a:endParaRPr>
          </a:p>
          <a:p>
            <a:pPr algn="ctr"/>
            <a:r>
              <a:rPr lang="en-US" sz="3200" b="1">
                <a:solidFill>
                  <a:schemeClr val="tx2"/>
                </a:solidFill>
                <a:latin typeface="Comic Sans MS" pitchFamily="66" charset="0"/>
              </a:rPr>
              <a:t>Spread the word</a:t>
            </a:r>
            <a:r>
              <a:rPr lang="en-US" sz="3200">
                <a:latin typeface="Comic Sans MS" pitchFamily="66"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228600" y="228600"/>
            <a:ext cx="3200400" cy="1600200"/>
            <a:chOff x="1901" y="1224"/>
            <a:chExt cx="2023" cy="1022"/>
          </a:xfrm>
        </p:grpSpPr>
        <p:sp>
          <p:nvSpPr>
            <p:cNvPr id="48131"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48132" name="Freeform 4"/>
            <p:cNvSpPr>
              <a:spLocks/>
            </p:cNvSpPr>
            <p:nvPr/>
          </p:nvSpPr>
          <p:spPr bwMode="auto">
            <a:xfrm>
              <a:off x="3113" y="1354"/>
              <a:ext cx="803" cy="402"/>
            </a:xfrm>
            <a:custGeom>
              <a:avLst/>
              <a:gdLst/>
              <a:ahLst/>
              <a:cxnLst>
                <a:cxn ang="0">
                  <a:pos x="21" y="133"/>
                </a:cxn>
                <a:cxn ang="0">
                  <a:pos x="105" y="139"/>
                </a:cxn>
                <a:cxn ang="0">
                  <a:pos x="136" y="143"/>
                </a:cxn>
                <a:cxn ang="0">
                  <a:pos x="148" y="137"/>
                </a:cxn>
                <a:cxn ang="0">
                  <a:pos x="170" y="139"/>
                </a:cxn>
                <a:cxn ang="0">
                  <a:pos x="204" y="131"/>
                </a:cxn>
                <a:cxn ang="0">
                  <a:pos x="223" y="133"/>
                </a:cxn>
                <a:cxn ang="0">
                  <a:pos x="253" y="120"/>
                </a:cxn>
                <a:cxn ang="0">
                  <a:pos x="283" y="113"/>
                </a:cxn>
                <a:cxn ang="0">
                  <a:pos x="330" y="96"/>
                </a:cxn>
                <a:cxn ang="0">
                  <a:pos x="358" y="74"/>
                </a:cxn>
                <a:cxn ang="0">
                  <a:pos x="394" y="57"/>
                </a:cxn>
                <a:cxn ang="0">
                  <a:pos x="463" y="57"/>
                </a:cxn>
                <a:cxn ang="0">
                  <a:pos x="524" y="94"/>
                </a:cxn>
                <a:cxn ang="0">
                  <a:pos x="542" y="111"/>
                </a:cxn>
                <a:cxn ang="0">
                  <a:pos x="548" y="124"/>
                </a:cxn>
                <a:cxn ang="0">
                  <a:pos x="560" y="172"/>
                </a:cxn>
                <a:cxn ang="0">
                  <a:pos x="576" y="235"/>
                </a:cxn>
                <a:cxn ang="0">
                  <a:pos x="576" y="302"/>
                </a:cxn>
                <a:cxn ang="0">
                  <a:pos x="588" y="331"/>
                </a:cxn>
                <a:cxn ang="0">
                  <a:pos x="617" y="376"/>
                </a:cxn>
                <a:cxn ang="0">
                  <a:pos x="651" y="393"/>
                </a:cxn>
                <a:cxn ang="0">
                  <a:pos x="667" y="396"/>
                </a:cxn>
                <a:cxn ang="0">
                  <a:pos x="718" y="394"/>
                </a:cxn>
                <a:cxn ang="0">
                  <a:pos x="736" y="393"/>
                </a:cxn>
                <a:cxn ang="0">
                  <a:pos x="795" y="380"/>
                </a:cxn>
                <a:cxn ang="0">
                  <a:pos x="803" y="372"/>
                </a:cxn>
                <a:cxn ang="0">
                  <a:pos x="791" y="352"/>
                </a:cxn>
                <a:cxn ang="0">
                  <a:pos x="752" y="350"/>
                </a:cxn>
                <a:cxn ang="0">
                  <a:pos x="748" y="348"/>
                </a:cxn>
                <a:cxn ang="0">
                  <a:pos x="714" y="350"/>
                </a:cxn>
                <a:cxn ang="0">
                  <a:pos x="702" y="356"/>
                </a:cxn>
                <a:cxn ang="0">
                  <a:pos x="690" y="348"/>
                </a:cxn>
                <a:cxn ang="0">
                  <a:pos x="653" y="344"/>
                </a:cxn>
                <a:cxn ang="0">
                  <a:pos x="629" y="322"/>
                </a:cxn>
                <a:cxn ang="0">
                  <a:pos x="621" y="287"/>
                </a:cxn>
                <a:cxn ang="0">
                  <a:pos x="619" y="252"/>
                </a:cxn>
                <a:cxn ang="0">
                  <a:pos x="619" y="241"/>
                </a:cxn>
                <a:cxn ang="0">
                  <a:pos x="617" y="202"/>
                </a:cxn>
                <a:cxn ang="0">
                  <a:pos x="613" y="191"/>
                </a:cxn>
                <a:cxn ang="0">
                  <a:pos x="603" y="150"/>
                </a:cxn>
                <a:cxn ang="0">
                  <a:pos x="595" y="109"/>
                </a:cxn>
                <a:cxn ang="0">
                  <a:pos x="590" y="106"/>
                </a:cxn>
                <a:cxn ang="0">
                  <a:pos x="580" y="69"/>
                </a:cxn>
                <a:cxn ang="0">
                  <a:pos x="548" y="41"/>
                </a:cxn>
                <a:cxn ang="0">
                  <a:pos x="530" y="35"/>
                </a:cxn>
                <a:cxn ang="0">
                  <a:pos x="510" y="15"/>
                </a:cxn>
                <a:cxn ang="0">
                  <a:pos x="483" y="13"/>
                </a:cxn>
                <a:cxn ang="0">
                  <a:pos x="437" y="4"/>
                </a:cxn>
                <a:cxn ang="0">
                  <a:pos x="398" y="6"/>
                </a:cxn>
                <a:cxn ang="0">
                  <a:pos x="378" y="19"/>
                </a:cxn>
                <a:cxn ang="0">
                  <a:pos x="342" y="31"/>
                </a:cxn>
                <a:cxn ang="0">
                  <a:pos x="328" y="44"/>
                </a:cxn>
                <a:cxn ang="0">
                  <a:pos x="285" y="59"/>
                </a:cxn>
                <a:cxn ang="0">
                  <a:pos x="241" y="74"/>
                </a:cxn>
                <a:cxn ang="0">
                  <a:pos x="227" y="85"/>
                </a:cxn>
                <a:cxn ang="0">
                  <a:pos x="194" y="87"/>
                </a:cxn>
                <a:cxn ang="0">
                  <a:pos x="142" y="91"/>
                </a:cxn>
                <a:cxn ang="0">
                  <a:pos x="99" y="98"/>
                </a:cxn>
                <a:cxn ang="0">
                  <a:pos x="59" y="87"/>
                </a:cxn>
                <a:cxn ang="0">
                  <a:pos x="35" y="87"/>
                </a:cxn>
                <a:cxn ang="0">
                  <a:pos x="13" y="70"/>
                </a:cxn>
                <a:cxn ang="0">
                  <a:pos x="0" y="65"/>
                </a:cxn>
              </a:cxnLst>
              <a:rect l="0" t="0" r="r" b="b"/>
              <a:pathLst>
                <a:path w="803" h="402">
                  <a:moveTo>
                    <a:pt x="0" y="65"/>
                  </a:moveTo>
                  <a:lnTo>
                    <a:pt x="0" y="126"/>
                  </a:lnTo>
                  <a:lnTo>
                    <a:pt x="0" y="126"/>
                  </a:ln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2" y="139"/>
                  </a:lnTo>
                  <a:lnTo>
                    <a:pt x="144" y="137"/>
                  </a:lnTo>
                  <a:lnTo>
                    <a:pt x="146" y="137"/>
                  </a:lnTo>
                  <a:lnTo>
                    <a:pt x="146" y="137"/>
                  </a:lnTo>
                  <a:lnTo>
                    <a:pt x="148" y="137"/>
                  </a:lnTo>
                  <a:lnTo>
                    <a:pt x="148" y="137"/>
                  </a:lnTo>
                  <a:lnTo>
                    <a:pt x="148" y="135"/>
                  </a:lnTo>
                  <a:lnTo>
                    <a:pt x="148" y="135"/>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4" y="131"/>
                  </a:lnTo>
                  <a:lnTo>
                    <a:pt x="204" y="131"/>
                  </a:lnTo>
                  <a:lnTo>
                    <a:pt x="205" y="130"/>
                  </a:lnTo>
                  <a:lnTo>
                    <a:pt x="205" y="130"/>
                  </a:lnTo>
                  <a:lnTo>
                    <a:pt x="205" y="130"/>
                  </a:lnTo>
                  <a:lnTo>
                    <a:pt x="207"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6" y="78"/>
                  </a:lnTo>
                  <a:lnTo>
                    <a:pt x="358" y="76"/>
                  </a:lnTo>
                  <a:lnTo>
                    <a:pt x="358" y="74"/>
                  </a:lnTo>
                  <a:lnTo>
                    <a:pt x="360" y="72"/>
                  </a:lnTo>
                  <a:lnTo>
                    <a:pt x="360" y="70"/>
                  </a:lnTo>
                  <a:lnTo>
                    <a:pt x="362" y="69"/>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0" y="109"/>
                  </a:lnTo>
                  <a:lnTo>
                    <a:pt x="542" y="111"/>
                  </a:lnTo>
                  <a:lnTo>
                    <a:pt x="542" y="111"/>
                  </a:lnTo>
                  <a:lnTo>
                    <a:pt x="542" y="111"/>
                  </a:lnTo>
                  <a:lnTo>
                    <a:pt x="542" y="111"/>
                  </a:lnTo>
                  <a:lnTo>
                    <a:pt x="542" y="113"/>
                  </a:lnTo>
                  <a:lnTo>
                    <a:pt x="542" y="113"/>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1" y="393"/>
                  </a:lnTo>
                  <a:lnTo>
                    <a:pt x="653" y="393"/>
                  </a:lnTo>
                  <a:lnTo>
                    <a:pt x="655" y="393"/>
                  </a:lnTo>
                  <a:lnTo>
                    <a:pt x="657" y="393"/>
                  </a:lnTo>
                  <a:lnTo>
                    <a:pt x="659"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18" y="394"/>
                  </a:lnTo>
                  <a:lnTo>
                    <a:pt x="720" y="393"/>
                  </a:lnTo>
                  <a:lnTo>
                    <a:pt x="722" y="393"/>
                  </a:lnTo>
                  <a:lnTo>
                    <a:pt x="722" y="393"/>
                  </a:lnTo>
                  <a:lnTo>
                    <a:pt x="724" y="391"/>
                  </a:lnTo>
                  <a:lnTo>
                    <a:pt x="726"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799" y="378"/>
                  </a:lnTo>
                  <a:lnTo>
                    <a:pt x="801" y="376"/>
                  </a:lnTo>
                  <a:lnTo>
                    <a:pt x="801" y="376"/>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50"/>
                  </a:lnTo>
                  <a:lnTo>
                    <a:pt x="752" y="350"/>
                  </a:lnTo>
                  <a:lnTo>
                    <a:pt x="752" y="348"/>
                  </a:lnTo>
                  <a:lnTo>
                    <a:pt x="752" y="348"/>
                  </a:lnTo>
                  <a:lnTo>
                    <a:pt x="752" y="348"/>
                  </a:lnTo>
                  <a:lnTo>
                    <a:pt x="752" y="350"/>
                  </a:lnTo>
                  <a:lnTo>
                    <a:pt x="752" y="350"/>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4" y="356"/>
                  </a:lnTo>
                  <a:lnTo>
                    <a:pt x="702" y="356"/>
                  </a:lnTo>
                  <a:lnTo>
                    <a:pt x="702" y="356"/>
                  </a:lnTo>
                  <a:lnTo>
                    <a:pt x="700" y="356"/>
                  </a:lnTo>
                  <a:lnTo>
                    <a:pt x="698" y="356"/>
                  </a:lnTo>
                  <a:lnTo>
                    <a:pt x="698" y="354"/>
                  </a:lnTo>
                  <a:lnTo>
                    <a:pt x="696" y="354"/>
                  </a:lnTo>
                  <a:lnTo>
                    <a:pt x="696" y="352"/>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9" y="252"/>
                  </a:lnTo>
                  <a:lnTo>
                    <a:pt x="617" y="252"/>
                  </a:lnTo>
                  <a:lnTo>
                    <a:pt x="617" y="250"/>
                  </a:lnTo>
                  <a:lnTo>
                    <a:pt x="617" y="250"/>
                  </a:lnTo>
                  <a:lnTo>
                    <a:pt x="615" y="248"/>
                  </a:lnTo>
                  <a:lnTo>
                    <a:pt x="615" y="248"/>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5" y="200"/>
                  </a:lnTo>
                  <a:lnTo>
                    <a:pt x="613" y="198"/>
                  </a:lnTo>
                  <a:lnTo>
                    <a:pt x="613" y="198"/>
                  </a:lnTo>
                  <a:lnTo>
                    <a:pt x="613" y="196"/>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3" y="107"/>
                  </a:lnTo>
                  <a:lnTo>
                    <a:pt x="591" y="107"/>
                  </a:lnTo>
                  <a:lnTo>
                    <a:pt x="591" y="107"/>
                  </a:lnTo>
                  <a:lnTo>
                    <a:pt x="591" y="106"/>
                  </a:lnTo>
                  <a:lnTo>
                    <a:pt x="590"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9" y="83"/>
                  </a:lnTo>
                  <a:lnTo>
                    <a:pt x="227" y="83"/>
                  </a:lnTo>
                  <a:lnTo>
                    <a:pt x="227" y="85"/>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4" y="67"/>
                  </a:lnTo>
                  <a:lnTo>
                    <a:pt x="2" y="67"/>
                  </a:lnTo>
                  <a:lnTo>
                    <a:pt x="2" y="65"/>
                  </a:lnTo>
                  <a:lnTo>
                    <a:pt x="2" y="65"/>
                  </a:lnTo>
                  <a:lnTo>
                    <a:pt x="0" y="65"/>
                  </a:lnTo>
                  <a:lnTo>
                    <a:pt x="0" y="65"/>
                  </a:lnTo>
                  <a:lnTo>
                    <a:pt x="0" y="65"/>
                  </a:lnTo>
                  <a:close/>
                </a:path>
              </a:pathLst>
            </a:custGeom>
            <a:solidFill>
              <a:srgbClr val="000000"/>
            </a:solidFill>
            <a:ln w="9525">
              <a:noFill/>
              <a:round/>
              <a:headEnd/>
              <a:tailEnd/>
            </a:ln>
          </p:spPr>
          <p:txBody>
            <a:bodyPr/>
            <a:lstStyle/>
            <a:p>
              <a:endParaRPr lang="en-US"/>
            </a:p>
          </p:txBody>
        </p:sp>
        <p:sp>
          <p:nvSpPr>
            <p:cNvPr id="48133" name="Freeform 5"/>
            <p:cNvSpPr>
              <a:spLocks/>
            </p:cNvSpPr>
            <p:nvPr/>
          </p:nvSpPr>
          <p:spPr bwMode="auto">
            <a:xfrm>
              <a:off x="3113" y="1228"/>
              <a:ext cx="91" cy="120"/>
            </a:xfrm>
            <a:custGeom>
              <a:avLst/>
              <a:gdLst/>
              <a:ahLst/>
              <a:cxnLst>
                <a:cxn ang="0">
                  <a:pos x="0" y="120"/>
                </a:cxn>
                <a:cxn ang="0">
                  <a:pos x="0" y="120"/>
                </a:cxn>
                <a:cxn ang="0">
                  <a:pos x="2" y="120"/>
                </a:cxn>
                <a:cxn ang="0">
                  <a:pos x="4" y="120"/>
                </a:cxn>
                <a:cxn ang="0">
                  <a:pos x="6" y="119"/>
                </a:cxn>
                <a:cxn ang="0">
                  <a:pos x="13" y="113"/>
                </a:cxn>
                <a:cxn ang="0">
                  <a:pos x="19" y="108"/>
                </a:cxn>
                <a:cxn ang="0">
                  <a:pos x="25" y="102"/>
                </a:cxn>
                <a:cxn ang="0">
                  <a:pos x="31" y="95"/>
                </a:cxn>
                <a:cxn ang="0">
                  <a:pos x="41" y="95"/>
                </a:cxn>
                <a:cxn ang="0">
                  <a:pos x="53" y="93"/>
                </a:cxn>
                <a:cxn ang="0">
                  <a:pos x="61" y="87"/>
                </a:cxn>
                <a:cxn ang="0">
                  <a:pos x="69" y="80"/>
                </a:cxn>
                <a:cxn ang="0">
                  <a:pos x="71" y="76"/>
                </a:cxn>
                <a:cxn ang="0">
                  <a:pos x="73" y="72"/>
                </a:cxn>
                <a:cxn ang="0">
                  <a:pos x="73" y="69"/>
                </a:cxn>
                <a:cxn ang="0">
                  <a:pos x="77" y="67"/>
                </a:cxn>
                <a:cxn ang="0">
                  <a:pos x="81" y="63"/>
                </a:cxn>
                <a:cxn ang="0">
                  <a:pos x="85" y="59"/>
                </a:cxn>
                <a:cxn ang="0">
                  <a:pos x="89" y="54"/>
                </a:cxn>
                <a:cxn ang="0">
                  <a:pos x="91" y="50"/>
                </a:cxn>
                <a:cxn ang="0">
                  <a:pos x="91" y="43"/>
                </a:cxn>
                <a:cxn ang="0">
                  <a:pos x="91" y="35"/>
                </a:cxn>
                <a:cxn ang="0">
                  <a:pos x="89" y="30"/>
                </a:cxn>
                <a:cxn ang="0">
                  <a:pos x="85" y="24"/>
                </a:cxn>
                <a:cxn ang="0">
                  <a:pos x="83" y="24"/>
                </a:cxn>
                <a:cxn ang="0">
                  <a:pos x="83" y="24"/>
                </a:cxn>
                <a:cxn ang="0">
                  <a:pos x="81" y="24"/>
                </a:cxn>
                <a:cxn ang="0">
                  <a:pos x="75" y="17"/>
                </a:cxn>
                <a:cxn ang="0">
                  <a:pos x="67" y="11"/>
                </a:cxn>
                <a:cxn ang="0">
                  <a:pos x="61" y="6"/>
                </a:cxn>
                <a:cxn ang="0">
                  <a:pos x="51" y="2"/>
                </a:cxn>
                <a:cxn ang="0">
                  <a:pos x="45" y="2"/>
                </a:cxn>
                <a:cxn ang="0">
                  <a:pos x="41" y="2"/>
                </a:cxn>
                <a:cxn ang="0">
                  <a:pos x="35" y="4"/>
                </a:cxn>
                <a:cxn ang="0">
                  <a:pos x="31" y="6"/>
                </a:cxn>
                <a:cxn ang="0">
                  <a:pos x="23" y="2"/>
                </a:cxn>
                <a:cxn ang="0">
                  <a:pos x="15" y="0"/>
                </a:cxn>
                <a:cxn ang="0">
                  <a:pos x="8" y="0"/>
                </a:cxn>
                <a:cxn ang="0">
                  <a:pos x="0" y="2"/>
                </a:cxn>
                <a:cxn ang="0">
                  <a:pos x="25" y="35"/>
                </a:cxn>
                <a:cxn ang="0">
                  <a:pos x="33" y="54"/>
                </a:cxn>
                <a:cxn ang="0">
                  <a:pos x="23" y="58"/>
                </a:cxn>
                <a:cxn ang="0">
                  <a:pos x="13" y="63"/>
                </a:cxn>
                <a:cxn ang="0">
                  <a:pos x="6" y="69"/>
                </a:cxn>
                <a:cxn ang="0">
                  <a:pos x="0" y="74"/>
                </a:cxn>
              </a:cxnLst>
              <a:rect l="0" t="0" r="r" b="b"/>
              <a:pathLst>
                <a:path w="91" h="120">
                  <a:moveTo>
                    <a:pt x="0" y="74"/>
                  </a:moveTo>
                  <a:lnTo>
                    <a:pt x="0" y="120"/>
                  </a:lnTo>
                  <a:lnTo>
                    <a:pt x="0" y="120"/>
                  </a:lnTo>
                  <a:lnTo>
                    <a:pt x="0" y="120"/>
                  </a:lnTo>
                  <a:lnTo>
                    <a:pt x="2" y="120"/>
                  </a:lnTo>
                  <a:lnTo>
                    <a:pt x="2" y="120"/>
                  </a:lnTo>
                  <a:lnTo>
                    <a:pt x="4"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5" y="24"/>
                  </a:lnTo>
                  <a:lnTo>
                    <a:pt x="83" y="24"/>
                  </a:lnTo>
                  <a:lnTo>
                    <a:pt x="83" y="24"/>
                  </a:lnTo>
                  <a:lnTo>
                    <a:pt x="83"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48134" name="Freeform 6"/>
            <p:cNvSpPr>
              <a:spLocks/>
            </p:cNvSpPr>
            <p:nvPr/>
          </p:nvSpPr>
          <p:spPr bwMode="auto">
            <a:xfrm>
              <a:off x="1909" y="1230"/>
              <a:ext cx="1204" cy="1013"/>
            </a:xfrm>
            <a:custGeom>
              <a:avLst/>
              <a:gdLst/>
              <a:ahLst/>
              <a:cxnLst>
                <a:cxn ang="0">
                  <a:pos x="1176" y="18"/>
                </a:cxn>
                <a:cxn ang="0">
                  <a:pos x="1142" y="57"/>
                </a:cxn>
                <a:cxn ang="0">
                  <a:pos x="1093" y="98"/>
                </a:cxn>
                <a:cxn ang="0">
                  <a:pos x="1051" y="133"/>
                </a:cxn>
                <a:cxn ang="0">
                  <a:pos x="1012" y="165"/>
                </a:cxn>
                <a:cxn ang="0">
                  <a:pos x="946" y="146"/>
                </a:cxn>
                <a:cxn ang="0">
                  <a:pos x="907" y="148"/>
                </a:cxn>
                <a:cxn ang="0">
                  <a:pos x="869" y="152"/>
                </a:cxn>
                <a:cxn ang="0">
                  <a:pos x="810" y="154"/>
                </a:cxn>
                <a:cxn ang="0">
                  <a:pos x="707" y="170"/>
                </a:cxn>
                <a:cxn ang="0">
                  <a:pos x="681" y="185"/>
                </a:cxn>
                <a:cxn ang="0">
                  <a:pos x="645" y="224"/>
                </a:cxn>
                <a:cxn ang="0">
                  <a:pos x="626" y="283"/>
                </a:cxn>
                <a:cxn ang="0">
                  <a:pos x="594" y="326"/>
                </a:cxn>
                <a:cxn ang="0">
                  <a:pos x="451" y="518"/>
                </a:cxn>
                <a:cxn ang="0">
                  <a:pos x="382" y="524"/>
                </a:cxn>
                <a:cxn ang="0">
                  <a:pos x="317" y="567"/>
                </a:cxn>
                <a:cxn ang="0">
                  <a:pos x="281" y="600"/>
                </a:cxn>
                <a:cxn ang="0">
                  <a:pos x="250" y="642"/>
                </a:cxn>
                <a:cxn ang="0">
                  <a:pos x="244" y="715"/>
                </a:cxn>
                <a:cxn ang="0">
                  <a:pos x="77" y="731"/>
                </a:cxn>
                <a:cxn ang="0">
                  <a:pos x="103" y="559"/>
                </a:cxn>
                <a:cxn ang="0">
                  <a:pos x="158" y="483"/>
                </a:cxn>
                <a:cxn ang="0">
                  <a:pos x="95" y="461"/>
                </a:cxn>
                <a:cxn ang="0">
                  <a:pos x="2" y="522"/>
                </a:cxn>
                <a:cxn ang="0">
                  <a:pos x="0" y="696"/>
                </a:cxn>
                <a:cxn ang="0">
                  <a:pos x="56" y="874"/>
                </a:cxn>
                <a:cxn ang="0">
                  <a:pos x="58" y="950"/>
                </a:cxn>
                <a:cxn ang="0">
                  <a:pos x="327" y="1011"/>
                </a:cxn>
                <a:cxn ang="0">
                  <a:pos x="509" y="1013"/>
                </a:cxn>
                <a:cxn ang="0">
                  <a:pos x="655" y="876"/>
                </a:cxn>
                <a:cxn ang="0">
                  <a:pos x="483" y="926"/>
                </a:cxn>
                <a:cxn ang="0">
                  <a:pos x="352" y="952"/>
                </a:cxn>
                <a:cxn ang="0">
                  <a:pos x="283" y="929"/>
                </a:cxn>
                <a:cxn ang="0">
                  <a:pos x="293" y="861"/>
                </a:cxn>
                <a:cxn ang="0">
                  <a:pos x="303" y="772"/>
                </a:cxn>
                <a:cxn ang="0">
                  <a:pos x="453" y="615"/>
                </a:cxn>
                <a:cxn ang="0">
                  <a:pos x="568" y="574"/>
                </a:cxn>
                <a:cxn ang="0">
                  <a:pos x="661" y="539"/>
                </a:cxn>
                <a:cxn ang="0">
                  <a:pos x="713" y="454"/>
                </a:cxn>
                <a:cxn ang="0">
                  <a:pos x="719" y="394"/>
                </a:cxn>
                <a:cxn ang="0">
                  <a:pos x="715" y="300"/>
                </a:cxn>
                <a:cxn ang="0">
                  <a:pos x="709" y="235"/>
                </a:cxn>
                <a:cxn ang="0">
                  <a:pos x="770" y="215"/>
                </a:cxn>
                <a:cxn ang="0">
                  <a:pos x="782" y="200"/>
                </a:cxn>
                <a:cxn ang="0">
                  <a:pos x="831" y="193"/>
                </a:cxn>
                <a:cxn ang="0">
                  <a:pos x="887" y="187"/>
                </a:cxn>
                <a:cxn ang="0">
                  <a:pos x="936" y="187"/>
                </a:cxn>
                <a:cxn ang="0">
                  <a:pos x="1002" y="207"/>
                </a:cxn>
                <a:cxn ang="0">
                  <a:pos x="1065" y="181"/>
                </a:cxn>
                <a:cxn ang="0">
                  <a:pos x="1122" y="128"/>
                </a:cxn>
                <a:cxn ang="0">
                  <a:pos x="1126" y="174"/>
                </a:cxn>
                <a:cxn ang="0">
                  <a:pos x="1150" y="222"/>
                </a:cxn>
                <a:cxn ang="0">
                  <a:pos x="1196" y="189"/>
                </a:cxn>
                <a:cxn ang="0">
                  <a:pos x="1172" y="159"/>
                </a:cxn>
                <a:cxn ang="0">
                  <a:pos x="1158" y="117"/>
                </a:cxn>
                <a:cxn ang="0">
                  <a:pos x="1170" y="118"/>
                </a:cxn>
                <a:cxn ang="0">
                  <a:pos x="1202" y="74"/>
                </a:cxn>
                <a:cxn ang="0">
                  <a:pos x="1166" y="72"/>
                </a:cxn>
                <a:cxn ang="0">
                  <a:pos x="1198" y="44"/>
                </a:cxn>
              </a:cxnLst>
              <a:rect l="0" t="0" r="r" b="b"/>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50"/>
                  </a:lnTo>
                  <a:lnTo>
                    <a:pt x="909" y="150"/>
                  </a:lnTo>
                  <a:lnTo>
                    <a:pt x="909" y="148"/>
                  </a:lnTo>
                  <a:lnTo>
                    <a:pt x="907" y="148"/>
                  </a:lnTo>
                  <a:lnTo>
                    <a:pt x="907" y="148"/>
                  </a:lnTo>
                  <a:lnTo>
                    <a:pt x="907" y="148"/>
                  </a:lnTo>
                  <a:lnTo>
                    <a:pt x="905" y="148"/>
                  </a:lnTo>
                  <a:lnTo>
                    <a:pt x="905" y="150"/>
                  </a:lnTo>
                  <a:lnTo>
                    <a:pt x="903"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5" y="180"/>
                  </a:lnTo>
                  <a:lnTo>
                    <a:pt x="693" y="181"/>
                  </a:lnTo>
                  <a:lnTo>
                    <a:pt x="693" y="183"/>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7"/>
                  </a:lnTo>
                  <a:lnTo>
                    <a:pt x="630" y="287"/>
                  </a:lnTo>
                  <a:lnTo>
                    <a:pt x="630" y="289"/>
                  </a:lnTo>
                  <a:lnTo>
                    <a:pt x="630" y="289"/>
                  </a:lnTo>
                  <a:lnTo>
                    <a:pt x="630" y="289"/>
                  </a:lnTo>
                  <a:lnTo>
                    <a:pt x="630" y="289"/>
                  </a:lnTo>
                  <a:lnTo>
                    <a:pt x="630" y="291"/>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51" y="518"/>
                  </a:lnTo>
                  <a:lnTo>
                    <a:pt x="449" y="518"/>
                  </a:lnTo>
                  <a:lnTo>
                    <a:pt x="447" y="518"/>
                  </a:lnTo>
                  <a:lnTo>
                    <a:pt x="447" y="517"/>
                  </a:lnTo>
                  <a:lnTo>
                    <a:pt x="446" y="517"/>
                  </a:lnTo>
                  <a:lnTo>
                    <a:pt x="444" y="515"/>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3" y="559"/>
                  </a:lnTo>
                  <a:lnTo>
                    <a:pt x="103" y="559"/>
                  </a:lnTo>
                  <a:lnTo>
                    <a:pt x="103" y="559"/>
                  </a:lnTo>
                  <a:lnTo>
                    <a:pt x="105" y="559"/>
                  </a:lnTo>
                  <a:lnTo>
                    <a:pt x="105" y="559"/>
                  </a:lnTo>
                  <a:lnTo>
                    <a:pt x="105"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0" y="520"/>
                  </a:lnTo>
                  <a:lnTo>
                    <a:pt x="0" y="520"/>
                  </a:lnTo>
                  <a:lnTo>
                    <a:pt x="2" y="522"/>
                  </a:lnTo>
                  <a:lnTo>
                    <a:pt x="2" y="522"/>
                  </a:lnTo>
                  <a:lnTo>
                    <a:pt x="2" y="522"/>
                  </a:lnTo>
                  <a:lnTo>
                    <a:pt x="2" y="522"/>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6"/>
                  </a:lnTo>
                  <a:lnTo>
                    <a:pt x="60" y="948"/>
                  </a:lnTo>
                  <a:lnTo>
                    <a:pt x="58" y="948"/>
                  </a:lnTo>
                  <a:lnTo>
                    <a:pt x="58" y="948"/>
                  </a:lnTo>
                  <a:lnTo>
                    <a:pt x="58" y="948"/>
                  </a:lnTo>
                  <a:lnTo>
                    <a:pt x="58" y="950"/>
                  </a:lnTo>
                  <a:lnTo>
                    <a:pt x="58" y="950"/>
                  </a:lnTo>
                  <a:lnTo>
                    <a:pt x="58" y="950"/>
                  </a:lnTo>
                  <a:lnTo>
                    <a:pt x="60" y="950"/>
                  </a:lnTo>
                  <a:lnTo>
                    <a:pt x="60"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1" y="870"/>
                  </a:lnTo>
                  <a:lnTo>
                    <a:pt x="661" y="870"/>
                  </a:lnTo>
                  <a:lnTo>
                    <a:pt x="661" y="870"/>
                  </a:lnTo>
                  <a:lnTo>
                    <a:pt x="663" y="870"/>
                  </a:lnTo>
                  <a:lnTo>
                    <a:pt x="663"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2" y="211"/>
                  </a:lnTo>
                  <a:lnTo>
                    <a:pt x="774" y="209"/>
                  </a:lnTo>
                  <a:lnTo>
                    <a:pt x="774" y="209"/>
                  </a:lnTo>
                  <a:lnTo>
                    <a:pt x="776" y="209"/>
                  </a:lnTo>
                  <a:lnTo>
                    <a:pt x="776" y="207"/>
                  </a:lnTo>
                  <a:lnTo>
                    <a:pt x="776" y="207"/>
                  </a:lnTo>
                  <a:lnTo>
                    <a:pt x="778" y="205"/>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9"/>
                  </a:lnTo>
                  <a:lnTo>
                    <a:pt x="885" y="189"/>
                  </a:lnTo>
                  <a:lnTo>
                    <a:pt x="885" y="187"/>
                  </a:lnTo>
                  <a:lnTo>
                    <a:pt x="887"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4" y="189"/>
                  </a:lnTo>
                  <a:lnTo>
                    <a:pt x="936" y="187"/>
                  </a:lnTo>
                  <a:lnTo>
                    <a:pt x="936" y="187"/>
                  </a:lnTo>
                  <a:lnTo>
                    <a:pt x="938" y="187"/>
                  </a:lnTo>
                  <a:lnTo>
                    <a:pt x="938" y="187"/>
                  </a:lnTo>
                  <a:lnTo>
                    <a:pt x="940"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1"/>
                  </a:lnTo>
                  <a:lnTo>
                    <a:pt x="1126" y="133"/>
                  </a:lnTo>
                  <a:lnTo>
                    <a:pt x="1126" y="135"/>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8"/>
                  </a:lnTo>
                  <a:lnTo>
                    <a:pt x="1158" y="117"/>
                  </a:lnTo>
                  <a:lnTo>
                    <a:pt x="1158" y="117"/>
                  </a:lnTo>
                  <a:lnTo>
                    <a:pt x="1158" y="117"/>
                  </a:lnTo>
                  <a:lnTo>
                    <a:pt x="1160" y="115"/>
                  </a:lnTo>
                  <a:lnTo>
                    <a:pt x="1160" y="115"/>
                  </a:lnTo>
                  <a:lnTo>
                    <a:pt x="1160" y="115"/>
                  </a:lnTo>
                  <a:lnTo>
                    <a:pt x="1162" y="113"/>
                  </a:lnTo>
                  <a:lnTo>
                    <a:pt x="1162" y="113"/>
                  </a:lnTo>
                  <a:lnTo>
                    <a:pt x="1162" y="113"/>
                  </a:lnTo>
                  <a:lnTo>
                    <a:pt x="1162" y="113"/>
                  </a:lnTo>
                  <a:lnTo>
                    <a:pt x="1162" y="113"/>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0" y="120"/>
                  </a:lnTo>
                  <a:lnTo>
                    <a:pt x="1204" y="118"/>
                  </a:lnTo>
                  <a:lnTo>
                    <a:pt x="1204" y="72"/>
                  </a:lnTo>
                  <a:lnTo>
                    <a:pt x="1202" y="74"/>
                  </a:lnTo>
                  <a:lnTo>
                    <a:pt x="1202" y="74"/>
                  </a:lnTo>
                  <a:lnTo>
                    <a:pt x="1202" y="74"/>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2"/>
                  </a:lnTo>
                  <a:lnTo>
                    <a:pt x="1166" y="72"/>
                  </a:lnTo>
                  <a:lnTo>
                    <a:pt x="1166" y="72"/>
                  </a:lnTo>
                  <a:lnTo>
                    <a:pt x="1166" y="70"/>
                  </a:lnTo>
                  <a:lnTo>
                    <a:pt x="1166" y="70"/>
                  </a:lnTo>
                  <a:lnTo>
                    <a:pt x="1168" y="70"/>
                  </a:lnTo>
                  <a:lnTo>
                    <a:pt x="1168" y="68"/>
                  </a:lnTo>
                  <a:lnTo>
                    <a:pt x="1170" y="68"/>
                  </a:lnTo>
                  <a:lnTo>
                    <a:pt x="1172"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48135" name="Freeform 7"/>
            <p:cNvSpPr>
              <a:spLocks/>
            </p:cNvSpPr>
            <p:nvPr/>
          </p:nvSpPr>
          <p:spPr bwMode="auto">
            <a:xfrm>
              <a:off x="1921" y="1654"/>
              <a:ext cx="627" cy="581"/>
            </a:xfrm>
            <a:custGeom>
              <a:avLst/>
              <a:gdLst/>
              <a:ahLst/>
              <a:cxnLst>
                <a:cxn ang="0">
                  <a:pos x="61" y="518"/>
                </a:cxn>
                <a:cxn ang="0">
                  <a:pos x="61" y="518"/>
                </a:cxn>
                <a:cxn ang="0">
                  <a:pos x="154" y="537"/>
                </a:cxn>
                <a:cxn ang="0">
                  <a:pos x="226" y="567"/>
                </a:cxn>
                <a:cxn ang="0">
                  <a:pos x="307" y="579"/>
                </a:cxn>
                <a:cxn ang="0">
                  <a:pos x="402" y="576"/>
                </a:cxn>
                <a:cxn ang="0">
                  <a:pos x="463" y="557"/>
                </a:cxn>
                <a:cxn ang="0">
                  <a:pos x="499" y="541"/>
                </a:cxn>
                <a:cxn ang="0">
                  <a:pos x="525" y="552"/>
                </a:cxn>
                <a:cxn ang="0">
                  <a:pos x="578" y="500"/>
                </a:cxn>
                <a:cxn ang="0">
                  <a:pos x="624" y="459"/>
                </a:cxn>
                <a:cxn ang="0">
                  <a:pos x="626" y="457"/>
                </a:cxn>
                <a:cxn ang="0">
                  <a:pos x="475" y="481"/>
                </a:cxn>
                <a:cxn ang="0">
                  <a:pos x="501" y="496"/>
                </a:cxn>
                <a:cxn ang="0">
                  <a:pos x="477" y="509"/>
                </a:cxn>
                <a:cxn ang="0">
                  <a:pos x="380" y="535"/>
                </a:cxn>
                <a:cxn ang="0">
                  <a:pos x="285" y="531"/>
                </a:cxn>
                <a:cxn ang="0">
                  <a:pos x="212" y="507"/>
                </a:cxn>
                <a:cxn ang="0">
                  <a:pos x="160" y="476"/>
                </a:cxn>
                <a:cxn ang="0">
                  <a:pos x="154" y="472"/>
                </a:cxn>
                <a:cxn ang="0">
                  <a:pos x="162" y="457"/>
                </a:cxn>
                <a:cxn ang="0">
                  <a:pos x="204" y="417"/>
                </a:cxn>
                <a:cxn ang="0">
                  <a:pos x="236" y="381"/>
                </a:cxn>
                <a:cxn ang="0">
                  <a:pos x="236" y="372"/>
                </a:cxn>
                <a:cxn ang="0">
                  <a:pos x="240" y="363"/>
                </a:cxn>
                <a:cxn ang="0">
                  <a:pos x="236" y="357"/>
                </a:cxn>
                <a:cxn ang="0">
                  <a:pos x="222" y="333"/>
                </a:cxn>
                <a:cxn ang="0">
                  <a:pos x="101" y="417"/>
                </a:cxn>
                <a:cxn ang="0">
                  <a:pos x="83" y="389"/>
                </a:cxn>
                <a:cxn ang="0">
                  <a:pos x="63" y="342"/>
                </a:cxn>
                <a:cxn ang="0">
                  <a:pos x="51" y="291"/>
                </a:cxn>
                <a:cxn ang="0">
                  <a:pos x="51" y="217"/>
                </a:cxn>
                <a:cxn ang="0">
                  <a:pos x="73" y="146"/>
                </a:cxn>
                <a:cxn ang="0">
                  <a:pos x="85" y="124"/>
                </a:cxn>
                <a:cxn ang="0">
                  <a:pos x="91" y="118"/>
                </a:cxn>
                <a:cxn ang="0">
                  <a:pos x="121" y="109"/>
                </a:cxn>
                <a:cxn ang="0">
                  <a:pos x="141" y="37"/>
                </a:cxn>
                <a:cxn ang="0">
                  <a:pos x="154" y="2"/>
                </a:cxn>
                <a:cxn ang="0">
                  <a:pos x="154" y="0"/>
                </a:cxn>
                <a:cxn ang="0">
                  <a:pos x="53" y="100"/>
                </a:cxn>
                <a:cxn ang="0">
                  <a:pos x="53" y="100"/>
                </a:cxn>
                <a:cxn ang="0">
                  <a:pos x="55" y="102"/>
                </a:cxn>
                <a:cxn ang="0">
                  <a:pos x="53" y="105"/>
                </a:cxn>
                <a:cxn ang="0">
                  <a:pos x="49" y="107"/>
                </a:cxn>
                <a:cxn ang="0">
                  <a:pos x="26" y="155"/>
                </a:cxn>
                <a:cxn ang="0">
                  <a:pos x="8" y="205"/>
                </a:cxn>
                <a:cxn ang="0">
                  <a:pos x="0" y="292"/>
                </a:cxn>
                <a:cxn ang="0">
                  <a:pos x="18" y="378"/>
                </a:cxn>
                <a:cxn ang="0">
                  <a:pos x="40" y="420"/>
                </a:cxn>
                <a:cxn ang="0">
                  <a:pos x="61" y="461"/>
                </a:cxn>
                <a:cxn ang="0">
                  <a:pos x="63" y="491"/>
                </a:cxn>
                <a:cxn ang="0">
                  <a:pos x="59" y="517"/>
                </a:cxn>
              </a:cxnLst>
              <a:rect l="0" t="0" r="r" b="b"/>
              <a:pathLst>
                <a:path w="627" h="581">
                  <a:moveTo>
                    <a:pt x="59" y="517"/>
                  </a:moveTo>
                  <a:lnTo>
                    <a:pt x="61" y="518"/>
                  </a:lnTo>
                  <a:lnTo>
                    <a:pt x="61" y="518"/>
                  </a:lnTo>
                  <a:lnTo>
                    <a:pt x="61" y="518"/>
                  </a:lnTo>
                  <a:lnTo>
                    <a:pt x="61" y="518"/>
                  </a:lnTo>
                  <a:lnTo>
                    <a:pt x="61" y="518"/>
                  </a:lnTo>
                  <a:lnTo>
                    <a:pt x="61" y="518"/>
                  </a:lnTo>
                  <a:lnTo>
                    <a:pt x="61" y="518"/>
                  </a:ln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4" y="459"/>
                  </a:lnTo>
                  <a:lnTo>
                    <a:pt x="626" y="459"/>
                  </a:lnTo>
                  <a:lnTo>
                    <a:pt x="626" y="459"/>
                  </a:lnTo>
                  <a:lnTo>
                    <a:pt x="626" y="459"/>
                  </a:lnTo>
                  <a:lnTo>
                    <a:pt x="626" y="457"/>
                  </a:lnTo>
                  <a:lnTo>
                    <a:pt x="627" y="457"/>
                  </a:lnTo>
                  <a:lnTo>
                    <a:pt x="627" y="457"/>
                  </a:lnTo>
                  <a:lnTo>
                    <a:pt x="627" y="457"/>
                  </a:lnTo>
                  <a:lnTo>
                    <a:pt x="475" y="481"/>
                  </a:lnTo>
                  <a:lnTo>
                    <a:pt x="501" y="496"/>
                  </a:lnTo>
                  <a:lnTo>
                    <a:pt x="501" y="496"/>
                  </a:lnTo>
                  <a:lnTo>
                    <a:pt x="501" y="496"/>
                  </a:lnTo>
                  <a:lnTo>
                    <a:pt x="501" y="496"/>
                  </a:lnTo>
                  <a:lnTo>
                    <a:pt x="501" y="498"/>
                  </a:lnTo>
                  <a:lnTo>
                    <a:pt x="499"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2"/>
                  </a:lnTo>
                  <a:lnTo>
                    <a:pt x="154" y="2"/>
                  </a:lnTo>
                  <a:lnTo>
                    <a:pt x="154" y="2"/>
                  </a:lnTo>
                  <a:lnTo>
                    <a:pt x="154" y="0"/>
                  </a:lnTo>
                  <a:lnTo>
                    <a:pt x="154" y="0"/>
                  </a:lnTo>
                  <a:lnTo>
                    <a:pt x="154" y="0"/>
                  </a:lnTo>
                  <a:lnTo>
                    <a:pt x="154" y="0"/>
                  </a:lnTo>
                  <a:lnTo>
                    <a:pt x="16" y="93"/>
                  </a:lnTo>
                  <a:lnTo>
                    <a:pt x="53" y="100"/>
                  </a:lnTo>
                  <a:lnTo>
                    <a:pt x="53" y="100"/>
                  </a:lnTo>
                  <a:lnTo>
                    <a:pt x="53" y="100"/>
                  </a:lnTo>
                  <a:lnTo>
                    <a:pt x="53" y="100"/>
                  </a:lnTo>
                  <a:lnTo>
                    <a:pt x="53" y="100"/>
                  </a:lnTo>
                  <a:lnTo>
                    <a:pt x="53" y="100"/>
                  </a:lnTo>
                  <a:lnTo>
                    <a:pt x="53" y="102"/>
                  </a:lnTo>
                  <a:lnTo>
                    <a:pt x="55" y="102"/>
                  </a:lnTo>
                  <a:lnTo>
                    <a:pt x="55" y="102"/>
                  </a:lnTo>
                  <a:lnTo>
                    <a:pt x="55" y="104"/>
                  </a:lnTo>
                  <a:lnTo>
                    <a:pt x="55" y="104"/>
                  </a:lnTo>
                  <a:lnTo>
                    <a:pt x="53" y="104"/>
                  </a:lnTo>
                  <a:lnTo>
                    <a:pt x="53" y="105"/>
                  </a:lnTo>
                  <a:lnTo>
                    <a:pt x="51" y="105"/>
                  </a:lnTo>
                  <a:lnTo>
                    <a:pt x="49" y="105"/>
                  </a:lnTo>
                  <a:lnTo>
                    <a:pt x="49" y="107"/>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48136" name="Freeform 8"/>
            <p:cNvSpPr>
              <a:spLocks/>
            </p:cNvSpPr>
            <p:nvPr/>
          </p:nvSpPr>
          <p:spPr bwMode="auto">
            <a:xfrm>
              <a:off x="2089" y="2052"/>
              <a:ext cx="75" cy="102"/>
            </a:xfrm>
            <a:custGeom>
              <a:avLst/>
              <a:gdLst/>
              <a:ahLst/>
              <a:cxnLst>
                <a:cxn ang="0">
                  <a:pos x="2" y="70"/>
                </a:cxn>
                <a:cxn ang="0">
                  <a:pos x="8" y="74"/>
                </a:cxn>
                <a:cxn ang="0">
                  <a:pos x="14" y="80"/>
                </a:cxn>
                <a:cxn ang="0">
                  <a:pos x="20" y="83"/>
                </a:cxn>
                <a:cxn ang="0">
                  <a:pos x="28" y="87"/>
                </a:cxn>
                <a:cxn ang="0">
                  <a:pos x="34" y="91"/>
                </a:cxn>
                <a:cxn ang="0">
                  <a:pos x="42" y="94"/>
                </a:cxn>
                <a:cxn ang="0">
                  <a:pos x="48" y="98"/>
                </a:cxn>
                <a:cxn ang="0">
                  <a:pos x="56" y="102"/>
                </a:cxn>
                <a:cxn ang="0">
                  <a:pos x="66" y="67"/>
                </a:cxn>
                <a:cxn ang="0">
                  <a:pos x="62" y="30"/>
                </a:cxn>
                <a:cxn ang="0">
                  <a:pos x="75" y="9"/>
                </a:cxn>
                <a:cxn ang="0">
                  <a:pos x="70" y="0"/>
                </a:cxn>
                <a:cxn ang="0">
                  <a:pos x="0" y="70"/>
                </a:cxn>
                <a:cxn ang="0">
                  <a:pos x="2" y="70"/>
                </a:cxn>
                <a:cxn ang="0">
                  <a:pos x="2" y="70"/>
                </a:cxn>
                <a:cxn ang="0">
                  <a:pos x="2" y="70"/>
                </a:cxn>
                <a:cxn ang="0">
                  <a:pos x="2" y="70"/>
                </a:cxn>
              </a:cxnLst>
              <a:rect l="0" t="0" r="r" b="b"/>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lnTo>
                    <a:pt x="2" y="70"/>
                  </a:lnTo>
                  <a:lnTo>
                    <a:pt x="2" y="70"/>
                  </a:lnTo>
                  <a:lnTo>
                    <a:pt x="2" y="70"/>
                  </a:lnTo>
                  <a:close/>
                </a:path>
              </a:pathLst>
            </a:custGeom>
            <a:solidFill>
              <a:srgbClr val="FFFFFF"/>
            </a:solidFill>
            <a:ln w="9525">
              <a:noFill/>
              <a:round/>
              <a:headEnd/>
              <a:tailEnd/>
            </a:ln>
          </p:spPr>
          <p:txBody>
            <a:bodyPr/>
            <a:lstStyle/>
            <a:p>
              <a:endParaRPr lang="en-US"/>
            </a:p>
          </p:txBody>
        </p:sp>
        <p:sp>
          <p:nvSpPr>
            <p:cNvPr id="48137" name="Freeform 9"/>
            <p:cNvSpPr>
              <a:spLocks/>
            </p:cNvSpPr>
            <p:nvPr/>
          </p:nvSpPr>
          <p:spPr bwMode="auto">
            <a:xfrm>
              <a:off x="2161" y="2106"/>
              <a:ext cx="33" cy="53"/>
            </a:xfrm>
            <a:custGeom>
              <a:avLst/>
              <a:gdLst/>
              <a:ahLst/>
              <a:cxnLst>
                <a:cxn ang="0">
                  <a:pos x="0" y="46"/>
                </a:cxn>
                <a:cxn ang="0">
                  <a:pos x="1" y="52"/>
                </a:cxn>
                <a:cxn ang="0">
                  <a:pos x="1" y="52"/>
                </a:cxn>
                <a:cxn ang="0">
                  <a:pos x="3" y="53"/>
                </a:cxn>
                <a:cxn ang="0">
                  <a:pos x="3" y="53"/>
                </a:cxn>
                <a:cxn ang="0">
                  <a:pos x="5" y="53"/>
                </a:cxn>
                <a:cxn ang="0">
                  <a:pos x="7" y="53"/>
                </a:cxn>
                <a:cxn ang="0">
                  <a:pos x="9" y="53"/>
                </a:cxn>
                <a:cxn ang="0">
                  <a:pos x="9" y="53"/>
                </a:cxn>
                <a:cxn ang="0">
                  <a:pos x="11" y="52"/>
                </a:cxn>
                <a:cxn ang="0">
                  <a:pos x="17" y="48"/>
                </a:cxn>
                <a:cxn ang="0">
                  <a:pos x="21" y="42"/>
                </a:cxn>
                <a:cxn ang="0">
                  <a:pos x="25" y="39"/>
                </a:cxn>
                <a:cxn ang="0">
                  <a:pos x="29" y="33"/>
                </a:cxn>
                <a:cxn ang="0">
                  <a:pos x="31" y="27"/>
                </a:cxn>
                <a:cxn ang="0">
                  <a:pos x="33" y="20"/>
                </a:cxn>
                <a:cxn ang="0">
                  <a:pos x="33" y="15"/>
                </a:cxn>
                <a:cxn ang="0">
                  <a:pos x="33" y="7"/>
                </a:cxn>
                <a:cxn ang="0">
                  <a:pos x="33" y="7"/>
                </a:cxn>
                <a:cxn ang="0">
                  <a:pos x="33" y="5"/>
                </a:cxn>
                <a:cxn ang="0">
                  <a:pos x="33" y="5"/>
                </a:cxn>
                <a:cxn ang="0">
                  <a:pos x="33" y="3"/>
                </a:cxn>
                <a:cxn ang="0">
                  <a:pos x="33" y="3"/>
                </a:cxn>
                <a:cxn ang="0">
                  <a:pos x="33" y="2"/>
                </a:cxn>
                <a:cxn ang="0">
                  <a:pos x="31" y="2"/>
                </a:cxn>
                <a:cxn ang="0">
                  <a:pos x="31" y="2"/>
                </a:cxn>
                <a:cxn ang="0">
                  <a:pos x="29" y="0"/>
                </a:cxn>
                <a:cxn ang="0">
                  <a:pos x="25" y="2"/>
                </a:cxn>
                <a:cxn ang="0">
                  <a:pos x="23" y="3"/>
                </a:cxn>
                <a:cxn ang="0">
                  <a:pos x="21" y="5"/>
                </a:cxn>
                <a:cxn ang="0">
                  <a:pos x="17" y="7"/>
                </a:cxn>
                <a:cxn ang="0">
                  <a:pos x="15" y="9"/>
                </a:cxn>
                <a:cxn ang="0">
                  <a:pos x="13" y="13"/>
                </a:cxn>
                <a:cxn ang="0">
                  <a:pos x="11" y="15"/>
                </a:cxn>
                <a:cxn ang="0">
                  <a:pos x="9" y="18"/>
                </a:cxn>
                <a:cxn ang="0">
                  <a:pos x="5" y="22"/>
                </a:cxn>
                <a:cxn ang="0">
                  <a:pos x="3" y="26"/>
                </a:cxn>
                <a:cxn ang="0">
                  <a:pos x="3" y="29"/>
                </a:cxn>
                <a:cxn ang="0">
                  <a:pos x="1" y="33"/>
                </a:cxn>
                <a:cxn ang="0">
                  <a:pos x="1" y="39"/>
                </a:cxn>
                <a:cxn ang="0">
                  <a:pos x="0" y="42"/>
                </a:cxn>
                <a:cxn ang="0">
                  <a:pos x="0" y="46"/>
                </a:cxn>
              </a:cxnLst>
              <a:rect l="0" t="0" r="r" b="b"/>
              <a:pathLst>
                <a:path w="33" h="53">
                  <a:moveTo>
                    <a:pt x="0" y="46"/>
                  </a:moveTo>
                  <a:lnTo>
                    <a:pt x="1" y="52"/>
                  </a:lnTo>
                  <a:lnTo>
                    <a:pt x="1" y="52"/>
                  </a:lnTo>
                  <a:lnTo>
                    <a:pt x="3" y="53"/>
                  </a:lnTo>
                  <a:lnTo>
                    <a:pt x="3" y="53"/>
                  </a:lnTo>
                  <a:lnTo>
                    <a:pt x="5" y="53"/>
                  </a:lnTo>
                  <a:lnTo>
                    <a:pt x="7" y="53"/>
                  </a:lnTo>
                  <a:lnTo>
                    <a:pt x="9" y="53"/>
                  </a:lnTo>
                  <a:lnTo>
                    <a:pt x="9" y="53"/>
                  </a:lnTo>
                  <a:lnTo>
                    <a:pt x="11" y="52"/>
                  </a:lnTo>
                  <a:lnTo>
                    <a:pt x="17" y="48"/>
                  </a:lnTo>
                  <a:lnTo>
                    <a:pt x="21" y="42"/>
                  </a:lnTo>
                  <a:lnTo>
                    <a:pt x="25" y="39"/>
                  </a:lnTo>
                  <a:lnTo>
                    <a:pt x="29" y="33"/>
                  </a:lnTo>
                  <a:lnTo>
                    <a:pt x="31" y="27"/>
                  </a:lnTo>
                  <a:lnTo>
                    <a:pt x="33" y="20"/>
                  </a:lnTo>
                  <a:lnTo>
                    <a:pt x="33" y="15"/>
                  </a:lnTo>
                  <a:lnTo>
                    <a:pt x="33" y="7"/>
                  </a:lnTo>
                  <a:lnTo>
                    <a:pt x="33" y="7"/>
                  </a:lnTo>
                  <a:lnTo>
                    <a:pt x="33" y="5"/>
                  </a:lnTo>
                  <a:lnTo>
                    <a:pt x="33" y="5"/>
                  </a:lnTo>
                  <a:lnTo>
                    <a:pt x="33" y="3"/>
                  </a:lnTo>
                  <a:lnTo>
                    <a:pt x="33" y="3"/>
                  </a:lnTo>
                  <a:lnTo>
                    <a:pt x="33" y="2"/>
                  </a:lnTo>
                  <a:lnTo>
                    <a:pt x="31"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48138" name="Freeform 10"/>
            <p:cNvSpPr>
              <a:spLocks/>
            </p:cNvSpPr>
            <p:nvPr/>
          </p:nvSpPr>
          <p:spPr bwMode="auto">
            <a:xfrm>
              <a:off x="2164" y="2052"/>
              <a:ext cx="40" cy="48"/>
            </a:xfrm>
            <a:custGeom>
              <a:avLst/>
              <a:gdLst/>
              <a:ahLst/>
              <a:cxnLst>
                <a:cxn ang="0">
                  <a:pos x="0" y="48"/>
                </a:cxn>
                <a:cxn ang="0">
                  <a:pos x="34" y="28"/>
                </a:cxn>
                <a:cxn ang="0">
                  <a:pos x="34" y="24"/>
                </a:cxn>
                <a:cxn ang="0">
                  <a:pos x="36" y="22"/>
                </a:cxn>
                <a:cxn ang="0">
                  <a:pos x="38" y="19"/>
                </a:cxn>
                <a:cxn ang="0">
                  <a:pos x="40" y="15"/>
                </a:cxn>
                <a:cxn ang="0">
                  <a:pos x="40" y="11"/>
                </a:cxn>
                <a:cxn ang="0">
                  <a:pos x="40" y="7"/>
                </a:cxn>
                <a:cxn ang="0">
                  <a:pos x="40" y="4"/>
                </a:cxn>
                <a:cxn ang="0">
                  <a:pos x="40" y="0"/>
                </a:cxn>
                <a:cxn ang="0">
                  <a:pos x="34" y="4"/>
                </a:cxn>
                <a:cxn ang="0">
                  <a:pos x="26" y="6"/>
                </a:cxn>
                <a:cxn ang="0">
                  <a:pos x="20" y="9"/>
                </a:cxn>
                <a:cxn ang="0">
                  <a:pos x="16" y="13"/>
                </a:cxn>
                <a:cxn ang="0">
                  <a:pos x="10" y="17"/>
                </a:cxn>
                <a:cxn ang="0">
                  <a:pos x="6" y="20"/>
                </a:cxn>
                <a:cxn ang="0">
                  <a:pos x="2" y="26"/>
                </a:cxn>
                <a:cxn ang="0">
                  <a:pos x="0" y="31"/>
                </a:cxn>
                <a:cxn ang="0">
                  <a:pos x="0" y="35"/>
                </a:cxn>
                <a:cxn ang="0">
                  <a:pos x="0" y="37"/>
                </a:cxn>
                <a:cxn ang="0">
                  <a:pos x="0" y="39"/>
                </a:cxn>
                <a:cxn ang="0">
                  <a:pos x="0" y="41"/>
                </a:cxn>
                <a:cxn ang="0">
                  <a:pos x="0" y="43"/>
                </a:cxn>
                <a:cxn ang="0">
                  <a:pos x="0" y="44"/>
                </a:cxn>
                <a:cxn ang="0">
                  <a:pos x="0" y="46"/>
                </a:cxn>
                <a:cxn ang="0">
                  <a:pos x="0" y="48"/>
                </a:cxn>
              </a:cxnLst>
              <a:rect l="0" t="0" r="r" b="b"/>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48139" name="Freeform 11"/>
            <p:cNvSpPr>
              <a:spLocks/>
            </p:cNvSpPr>
            <p:nvPr/>
          </p:nvSpPr>
          <p:spPr bwMode="auto">
            <a:xfrm>
              <a:off x="2168" y="1996"/>
              <a:ext cx="36" cy="52"/>
            </a:xfrm>
            <a:custGeom>
              <a:avLst/>
              <a:gdLst/>
              <a:ahLst/>
              <a:cxnLst>
                <a:cxn ang="0">
                  <a:pos x="0" y="45"/>
                </a:cxn>
                <a:cxn ang="0">
                  <a:pos x="4" y="52"/>
                </a:cxn>
                <a:cxn ang="0">
                  <a:pos x="8" y="52"/>
                </a:cxn>
                <a:cxn ang="0">
                  <a:pos x="12" y="50"/>
                </a:cxn>
                <a:cxn ang="0">
                  <a:pos x="14" y="50"/>
                </a:cxn>
                <a:cxn ang="0">
                  <a:pos x="18" y="47"/>
                </a:cxn>
                <a:cxn ang="0">
                  <a:pos x="22" y="45"/>
                </a:cxn>
                <a:cxn ang="0">
                  <a:pos x="26" y="41"/>
                </a:cxn>
                <a:cxn ang="0">
                  <a:pos x="28" y="39"/>
                </a:cxn>
                <a:cxn ang="0">
                  <a:pos x="30" y="38"/>
                </a:cxn>
                <a:cxn ang="0">
                  <a:pos x="32" y="34"/>
                </a:cxn>
                <a:cxn ang="0">
                  <a:pos x="34" y="28"/>
                </a:cxn>
                <a:cxn ang="0">
                  <a:pos x="36" y="25"/>
                </a:cxn>
                <a:cxn ang="0">
                  <a:pos x="36" y="19"/>
                </a:cxn>
                <a:cxn ang="0">
                  <a:pos x="36" y="15"/>
                </a:cxn>
                <a:cxn ang="0">
                  <a:pos x="34" y="10"/>
                </a:cxn>
                <a:cxn ang="0">
                  <a:pos x="34" y="6"/>
                </a:cxn>
                <a:cxn ang="0">
                  <a:pos x="32" y="0"/>
                </a:cxn>
                <a:cxn ang="0">
                  <a:pos x="28" y="4"/>
                </a:cxn>
                <a:cxn ang="0">
                  <a:pos x="22" y="6"/>
                </a:cxn>
                <a:cxn ang="0">
                  <a:pos x="18" y="10"/>
                </a:cxn>
                <a:cxn ang="0">
                  <a:pos x="14" y="13"/>
                </a:cxn>
                <a:cxn ang="0">
                  <a:pos x="10" y="19"/>
                </a:cxn>
                <a:cxn ang="0">
                  <a:pos x="8" y="23"/>
                </a:cxn>
                <a:cxn ang="0">
                  <a:pos x="4" y="28"/>
                </a:cxn>
                <a:cxn ang="0">
                  <a:pos x="2" y="32"/>
                </a:cxn>
                <a:cxn ang="0">
                  <a:pos x="2" y="34"/>
                </a:cxn>
                <a:cxn ang="0">
                  <a:pos x="2" y="36"/>
                </a:cxn>
                <a:cxn ang="0">
                  <a:pos x="2" y="38"/>
                </a:cxn>
                <a:cxn ang="0">
                  <a:pos x="2" y="39"/>
                </a:cxn>
                <a:cxn ang="0">
                  <a:pos x="2" y="41"/>
                </a:cxn>
                <a:cxn ang="0">
                  <a:pos x="0" y="41"/>
                </a:cxn>
                <a:cxn ang="0">
                  <a:pos x="0" y="43"/>
                </a:cxn>
                <a:cxn ang="0">
                  <a:pos x="0" y="45"/>
                </a:cxn>
              </a:cxnLst>
              <a:rect l="0" t="0" r="r" b="b"/>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48140" name="Freeform 12"/>
            <p:cNvSpPr>
              <a:spLocks/>
            </p:cNvSpPr>
            <p:nvPr/>
          </p:nvSpPr>
          <p:spPr bwMode="auto">
            <a:xfrm>
              <a:off x="2155" y="1941"/>
              <a:ext cx="45" cy="65"/>
            </a:xfrm>
            <a:custGeom>
              <a:avLst/>
              <a:gdLst/>
              <a:ahLst/>
              <a:cxnLst>
                <a:cxn ang="0">
                  <a:pos x="0" y="48"/>
                </a:cxn>
                <a:cxn ang="0">
                  <a:pos x="15" y="65"/>
                </a:cxn>
                <a:cxn ang="0">
                  <a:pos x="21" y="61"/>
                </a:cxn>
                <a:cxn ang="0">
                  <a:pos x="27" y="57"/>
                </a:cxn>
                <a:cxn ang="0">
                  <a:pos x="31" y="52"/>
                </a:cxn>
                <a:cxn ang="0">
                  <a:pos x="35" y="46"/>
                </a:cxn>
                <a:cxn ang="0">
                  <a:pos x="39" y="41"/>
                </a:cxn>
                <a:cxn ang="0">
                  <a:pos x="41" y="33"/>
                </a:cxn>
                <a:cxn ang="0">
                  <a:pos x="43" y="28"/>
                </a:cxn>
                <a:cxn ang="0">
                  <a:pos x="45" y="20"/>
                </a:cxn>
                <a:cxn ang="0">
                  <a:pos x="43" y="18"/>
                </a:cxn>
                <a:cxn ang="0">
                  <a:pos x="43" y="15"/>
                </a:cxn>
                <a:cxn ang="0">
                  <a:pos x="43" y="13"/>
                </a:cxn>
                <a:cxn ang="0">
                  <a:pos x="43" y="9"/>
                </a:cxn>
                <a:cxn ang="0">
                  <a:pos x="43" y="7"/>
                </a:cxn>
                <a:cxn ang="0">
                  <a:pos x="43" y="5"/>
                </a:cxn>
                <a:cxn ang="0">
                  <a:pos x="41" y="2"/>
                </a:cxn>
                <a:cxn ang="0">
                  <a:pos x="39" y="0"/>
                </a:cxn>
                <a:cxn ang="0">
                  <a:pos x="33" y="2"/>
                </a:cxn>
                <a:cxn ang="0">
                  <a:pos x="27" y="5"/>
                </a:cxn>
                <a:cxn ang="0">
                  <a:pos x="21" y="7"/>
                </a:cxn>
                <a:cxn ang="0">
                  <a:pos x="17" y="11"/>
                </a:cxn>
                <a:cxn ang="0">
                  <a:pos x="13" y="17"/>
                </a:cxn>
                <a:cxn ang="0">
                  <a:pos x="9" y="20"/>
                </a:cxn>
                <a:cxn ang="0">
                  <a:pos x="6" y="26"/>
                </a:cxn>
                <a:cxn ang="0">
                  <a:pos x="2" y="31"/>
                </a:cxn>
                <a:cxn ang="0">
                  <a:pos x="2" y="31"/>
                </a:cxn>
                <a:cxn ang="0">
                  <a:pos x="2" y="33"/>
                </a:cxn>
                <a:cxn ang="0">
                  <a:pos x="2" y="35"/>
                </a:cxn>
                <a:cxn ang="0">
                  <a:pos x="2" y="35"/>
                </a:cxn>
                <a:cxn ang="0">
                  <a:pos x="2" y="37"/>
                </a:cxn>
                <a:cxn ang="0">
                  <a:pos x="2" y="39"/>
                </a:cxn>
                <a:cxn ang="0">
                  <a:pos x="2" y="39"/>
                </a:cxn>
                <a:cxn ang="0">
                  <a:pos x="2" y="41"/>
                </a:cxn>
                <a:cxn ang="0">
                  <a:pos x="0" y="48"/>
                </a:cxn>
              </a:cxnLst>
              <a:rect l="0" t="0" r="r" b="b"/>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1"/>
                  </a:lnTo>
                  <a:lnTo>
                    <a:pt x="2" y="33"/>
                  </a:lnTo>
                  <a:lnTo>
                    <a:pt x="2" y="35"/>
                  </a:lnTo>
                  <a:lnTo>
                    <a:pt x="2" y="35"/>
                  </a:lnTo>
                  <a:lnTo>
                    <a:pt x="2" y="37"/>
                  </a:lnTo>
                  <a:lnTo>
                    <a:pt x="2" y="39"/>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48141" name="Freeform 13"/>
            <p:cNvSpPr>
              <a:spLocks/>
            </p:cNvSpPr>
            <p:nvPr/>
          </p:nvSpPr>
          <p:spPr bwMode="auto">
            <a:xfrm>
              <a:off x="2157" y="1880"/>
              <a:ext cx="51" cy="63"/>
            </a:xfrm>
            <a:custGeom>
              <a:avLst/>
              <a:gdLst/>
              <a:ahLst/>
              <a:cxnLst>
                <a:cxn ang="0">
                  <a:pos x="2" y="55"/>
                </a:cxn>
                <a:cxn ang="0">
                  <a:pos x="5" y="61"/>
                </a:cxn>
                <a:cxn ang="0">
                  <a:pos x="7" y="63"/>
                </a:cxn>
                <a:cxn ang="0">
                  <a:pos x="9" y="61"/>
                </a:cxn>
                <a:cxn ang="0">
                  <a:pos x="11" y="61"/>
                </a:cxn>
                <a:cxn ang="0">
                  <a:pos x="15" y="59"/>
                </a:cxn>
                <a:cxn ang="0">
                  <a:pos x="17" y="57"/>
                </a:cxn>
                <a:cxn ang="0">
                  <a:pos x="19" y="55"/>
                </a:cxn>
                <a:cxn ang="0">
                  <a:pos x="23" y="54"/>
                </a:cxn>
                <a:cxn ang="0">
                  <a:pos x="25" y="52"/>
                </a:cxn>
                <a:cxn ang="0">
                  <a:pos x="29" y="48"/>
                </a:cxn>
                <a:cxn ang="0">
                  <a:pos x="35" y="42"/>
                </a:cxn>
                <a:cxn ang="0">
                  <a:pos x="39" y="37"/>
                </a:cxn>
                <a:cxn ang="0">
                  <a:pos x="43" y="29"/>
                </a:cxn>
                <a:cxn ang="0">
                  <a:pos x="47" y="24"/>
                </a:cxn>
                <a:cxn ang="0">
                  <a:pos x="49" y="16"/>
                </a:cxn>
                <a:cxn ang="0">
                  <a:pos x="51" y="11"/>
                </a:cxn>
                <a:cxn ang="0">
                  <a:pos x="51" y="4"/>
                </a:cxn>
                <a:cxn ang="0">
                  <a:pos x="51" y="2"/>
                </a:cxn>
                <a:cxn ang="0">
                  <a:pos x="51" y="2"/>
                </a:cxn>
                <a:cxn ang="0">
                  <a:pos x="51" y="2"/>
                </a:cxn>
                <a:cxn ang="0">
                  <a:pos x="51" y="2"/>
                </a:cxn>
                <a:cxn ang="0">
                  <a:pos x="51" y="2"/>
                </a:cxn>
                <a:cxn ang="0">
                  <a:pos x="51" y="2"/>
                </a:cxn>
                <a:cxn ang="0">
                  <a:pos x="43" y="0"/>
                </a:cxn>
                <a:cxn ang="0">
                  <a:pos x="37" y="2"/>
                </a:cxn>
                <a:cxn ang="0">
                  <a:pos x="29" y="2"/>
                </a:cxn>
                <a:cxn ang="0">
                  <a:pos x="23" y="5"/>
                </a:cxn>
                <a:cxn ang="0">
                  <a:pos x="17" y="9"/>
                </a:cxn>
                <a:cxn ang="0">
                  <a:pos x="13" y="13"/>
                </a:cxn>
                <a:cxn ang="0">
                  <a:pos x="7" y="16"/>
                </a:cxn>
                <a:cxn ang="0">
                  <a:pos x="4" y="22"/>
                </a:cxn>
                <a:cxn ang="0">
                  <a:pos x="4" y="26"/>
                </a:cxn>
                <a:cxn ang="0">
                  <a:pos x="2" y="29"/>
                </a:cxn>
                <a:cxn ang="0">
                  <a:pos x="2" y="33"/>
                </a:cxn>
                <a:cxn ang="0">
                  <a:pos x="0" y="37"/>
                </a:cxn>
                <a:cxn ang="0">
                  <a:pos x="0" y="42"/>
                </a:cxn>
                <a:cxn ang="0">
                  <a:pos x="0" y="46"/>
                </a:cxn>
                <a:cxn ang="0">
                  <a:pos x="2" y="50"/>
                </a:cxn>
                <a:cxn ang="0">
                  <a:pos x="2" y="55"/>
                </a:cxn>
              </a:cxnLst>
              <a:rect l="0" t="0" r="r" b="b"/>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51" y="2"/>
                  </a:lnTo>
                  <a:lnTo>
                    <a:pt x="51" y="2"/>
                  </a:lnTo>
                  <a:lnTo>
                    <a:pt x="51" y="2"/>
                  </a:lnTo>
                  <a:lnTo>
                    <a:pt x="51" y="2"/>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48142" name="Freeform 14"/>
            <p:cNvSpPr>
              <a:spLocks/>
            </p:cNvSpPr>
            <p:nvPr/>
          </p:nvSpPr>
          <p:spPr bwMode="auto">
            <a:xfrm>
              <a:off x="2170" y="1837"/>
              <a:ext cx="72" cy="41"/>
            </a:xfrm>
            <a:custGeom>
              <a:avLst/>
              <a:gdLst/>
              <a:ahLst/>
              <a:cxnLst>
                <a:cxn ang="0">
                  <a:pos x="2" y="41"/>
                </a:cxn>
                <a:cxn ang="0">
                  <a:pos x="10" y="39"/>
                </a:cxn>
                <a:cxn ang="0">
                  <a:pos x="18" y="37"/>
                </a:cxn>
                <a:cxn ang="0">
                  <a:pos x="28" y="35"/>
                </a:cxn>
                <a:cxn ang="0">
                  <a:pos x="38" y="32"/>
                </a:cxn>
                <a:cxn ang="0">
                  <a:pos x="46" y="30"/>
                </a:cxn>
                <a:cxn ang="0">
                  <a:pos x="54" y="26"/>
                </a:cxn>
                <a:cxn ang="0">
                  <a:pos x="62" y="21"/>
                </a:cxn>
                <a:cxn ang="0">
                  <a:pos x="68" y="13"/>
                </a:cxn>
                <a:cxn ang="0">
                  <a:pos x="68" y="13"/>
                </a:cxn>
                <a:cxn ang="0">
                  <a:pos x="70" y="11"/>
                </a:cxn>
                <a:cxn ang="0">
                  <a:pos x="70" y="10"/>
                </a:cxn>
                <a:cxn ang="0">
                  <a:pos x="72" y="10"/>
                </a:cxn>
                <a:cxn ang="0">
                  <a:pos x="72" y="8"/>
                </a:cxn>
                <a:cxn ang="0">
                  <a:pos x="72" y="8"/>
                </a:cxn>
                <a:cxn ang="0">
                  <a:pos x="72" y="6"/>
                </a:cxn>
                <a:cxn ang="0">
                  <a:pos x="72" y="6"/>
                </a:cxn>
                <a:cxn ang="0">
                  <a:pos x="72" y="4"/>
                </a:cxn>
                <a:cxn ang="0">
                  <a:pos x="68" y="4"/>
                </a:cxn>
                <a:cxn ang="0">
                  <a:pos x="66" y="2"/>
                </a:cxn>
                <a:cxn ang="0">
                  <a:pos x="64" y="2"/>
                </a:cxn>
                <a:cxn ang="0">
                  <a:pos x="60" y="2"/>
                </a:cxn>
                <a:cxn ang="0">
                  <a:pos x="58" y="2"/>
                </a:cxn>
                <a:cxn ang="0">
                  <a:pos x="54" y="0"/>
                </a:cxn>
                <a:cxn ang="0">
                  <a:pos x="52" y="0"/>
                </a:cxn>
                <a:cxn ang="0">
                  <a:pos x="46" y="0"/>
                </a:cxn>
                <a:cxn ang="0">
                  <a:pos x="40" y="0"/>
                </a:cxn>
                <a:cxn ang="0">
                  <a:pos x="34" y="2"/>
                </a:cxn>
                <a:cxn ang="0">
                  <a:pos x="28" y="4"/>
                </a:cxn>
                <a:cxn ang="0">
                  <a:pos x="24" y="6"/>
                </a:cxn>
                <a:cxn ang="0">
                  <a:pos x="18" y="8"/>
                </a:cxn>
                <a:cxn ang="0">
                  <a:pos x="14" y="10"/>
                </a:cxn>
                <a:cxn ang="0">
                  <a:pos x="8" y="13"/>
                </a:cxn>
                <a:cxn ang="0">
                  <a:pos x="6" y="17"/>
                </a:cxn>
                <a:cxn ang="0">
                  <a:pos x="4" y="19"/>
                </a:cxn>
                <a:cxn ang="0">
                  <a:pos x="2" y="22"/>
                </a:cxn>
                <a:cxn ang="0">
                  <a:pos x="2" y="26"/>
                </a:cxn>
                <a:cxn ang="0">
                  <a:pos x="0" y="30"/>
                </a:cxn>
                <a:cxn ang="0">
                  <a:pos x="0" y="34"/>
                </a:cxn>
                <a:cxn ang="0">
                  <a:pos x="0" y="37"/>
                </a:cxn>
                <a:cxn ang="0">
                  <a:pos x="0" y="41"/>
                </a:cxn>
                <a:cxn ang="0">
                  <a:pos x="0" y="41"/>
                </a:cxn>
                <a:cxn ang="0">
                  <a:pos x="0" y="41"/>
                </a:cxn>
                <a:cxn ang="0">
                  <a:pos x="0" y="41"/>
                </a:cxn>
                <a:cxn ang="0">
                  <a:pos x="2" y="41"/>
                </a:cxn>
              </a:cxnLst>
              <a:rect l="0" t="0" r="r" b="b"/>
              <a:pathLst>
                <a:path w="72" h="41">
                  <a:moveTo>
                    <a:pt x="2" y="41"/>
                  </a:moveTo>
                  <a:lnTo>
                    <a:pt x="10" y="39"/>
                  </a:lnTo>
                  <a:lnTo>
                    <a:pt x="18" y="37"/>
                  </a:lnTo>
                  <a:lnTo>
                    <a:pt x="28" y="35"/>
                  </a:lnTo>
                  <a:lnTo>
                    <a:pt x="38" y="32"/>
                  </a:lnTo>
                  <a:lnTo>
                    <a:pt x="46" y="30"/>
                  </a:lnTo>
                  <a:lnTo>
                    <a:pt x="54" y="26"/>
                  </a:lnTo>
                  <a:lnTo>
                    <a:pt x="62" y="21"/>
                  </a:lnTo>
                  <a:lnTo>
                    <a:pt x="68" y="13"/>
                  </a:lnTo>
                  <a:lnTo>
                    <a:pt x="68" y="13"/>
                  </a:lnTo>
                  <a:lnTo>
                    <a:pt x="70" y="11"/>
                  </a:lnTo>
                  <a:lnTo>
                    <a:pt x="70" y="10"/>
                  </a:lnTo>
                  <a:lnTo>
                    <a:pt x="72" y="10"/>
                  </a:lnTo>
                  <a:lnTo>
                    <a:pt x="72" y="8"/>
                  </a:lnTo>
                  <a:lnTo>
                    <a:pt x="72" y="8"/>
                  </a:lnTo>
                  <a:lnTo>
                    <a:pt x="72" y="6"/>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0" y="41"/>
                  </a:lnTo>
                  <a:lnTo>
                    <a:pt x="0" y="41"/>
                  </a:lnTo>
                  <a:lnTo>
                    <a:pt x="0" y="41"/>
                  </a:lnTo>
                  <a:lnTo>
                    <a:pt x="2" y="41"/>
                  </a:lnTo>
                  <a:close/>
                </a:path>
              </a:pathLst>
            </a:custGeom>
            <a:solidFill>
              <a:srgbClr val="FCEF00"/>
            </a:solidFill>
            <a:ln w="9525">
              <a:noFill/>
              <a:round/>
              <a:headEnd/>
              <a:tailEnd/>
            </a:ln>
          </p:spPr>
          <p:txBody>
            <a:bodyPr/>
            <a:lstStyle/>
            <a:p>
              <a:endParaRPr lang="en-US"/>
            </a:p>
          </p:txBody>
        </p:sp>
        <p:sp>
          <p:nvSpPr>
            <p:cNvPr id="48143" name="Freeform 15"/>
            <p:cNvSpPr>
              <a:spLocks/>
            </p:cNvSpPr>
            <p:nvPr/>
          </p:nvSpPr>
          <p:spPr bwMode="auto">
            <a:xfrm>
              <a:off x="2204" y="1524"/>
              <a:ext cx="430" cy="456"/>
            </a:xfrm>
            <a:custGeom>
              <a:avLst/>
              <a:gdLst/>
              <a:ahLst/>
              <a:cxnLst>
                <a:cxn ang="0">
                  <a:pos x="4" y="454"/>
                </a:cxn>
                <a:cxn ang="0">
                  <a:pos x="4" y="456"/>
                </a:cxn>
                <a:cxn ang="0">
                  <a:pos x="46" y="417"/>
                </a:cxn>
                <a:cxn ang="0">
                  <a:pos x="99" y="363"/>
                </a:cxn>
                <a:cxn ang="0">
                  <a:pos x="154" y="308"/>
                </a:cxn>
                <a:cxn ang="0">
                  <a:pos x="208" y="252"/>
                </a:cxn>
                <a:cxn ang="0">
                  <a:pos x="228" y="232"/>
                </a:cxn>
                <a:cxn ang="0">
                  <a:pos x="236" y="223"/>
                </a:cxn>
                <a:cxn ang="0">
                  <a:pos x="240" y="219"/>
                </a:cxn>
                <a:cxn ang="0">
                  <a:pos x="242" y="219"/>
                </a:cxn>
                <a:cxn ang="0">
                  <a:pos x="273" y="187"/>
                </a:cxn>
                <a:cxn ang="0">
                  <a:pos x="370" y="97"/>
                </a:cxn>
                <a:cxn ang="0">
                  <a:pos x="339" y="80"/>
                </a:cxn>
                <a:cxn ang="0">
                  <a:pos x="331" y="58"/>
                </a:cxn>
                <a:cxn ang="0">
                  <a:pos x="337" y="41"/>
                </a:cxn>
                <a:cxn ang="0">
                  <a:pos x="348" y="30"/>
                </a:cxn>
                <a:cxn ang="0">
                  <a:pos x="358" y="26"/>
                </a:cxn>
                <a:cxn ang="0">
                  <a:pos x="368" y="24"/>
                </a:cxn>
                <a:cxn ang="0">
                  <a:pos x="384" y="28"/>
                </a:cxn>
                <a:cxn ang="0">
                  <a:pos x="398" y="39"/>
                </a:cxn>
                <a:cxn ang="0">
                  <a:pos x="404" y="54"/>
                </a:cxn>
                <a:cxn ang="0">
                  <a:pos x="406" y="67"/>
                </a:cxn>
                <a:cxn ang="0">
                  <a:pos x="424" y="84"/>
                </a:cxn>
                <a:cxn ang="0">
                  <a:pos x="428" y="71"/>
                </a:cxn>
                <a:cxn ang="0">
                  <a:pos x="428" y="48"/>
                </a:cxn>
                <a:cxn ang="0">
                  <a:pos x="414" y="21"/>
                </a:cxn>
                <a:cxn ang="0">
                  <a:pos x="390" y="4"/>
                </a:cxn>
                <a:cxn ang="0">
                  <a:pos x="362" y="0"/>
                </a:cxn>
                <a:cxn ang="0">
                  <a:pos x="344" y="4"/>
                </a:cxn>
                <a:cxn ang="0">
                  <a:pos x="341" y="6"/>
                </a:cxn>
                <a:cxn ang="0">
                  <a:pos x="325" y="15"/>
                </a:cxn>
                <a:cxn ang="0">
                  <a:pos x="309" y="41"/>
                </a:cxn>
                <a:cxn ang="0">
                  <a:pos x="307" y="63"/>
                </a:cxn>
                <a:cxn ang="0">
                  <a:pos x="309" y="78"/>
                </a:cxn>
                <a:cxn ang="0">
                  <a:pos x="313" y="86"/>
                </a:cxn>
                <a:cxn ang="0">
                  <a:pos x="313" y="87"/>
                </a:cxn>
                <a:cxn ang="0">
                  <a:pos x="236" y="150"/>
                </a:cxn>
                <a:cxn ang="0">
                  <a:pos x="210" y="128"/>
                </a:cxn>
                <a:cxn ang="0">
                  <a:pos x="186" y="104"/>
                </a:cxn>
                <a:cxn ang="0">
                  <a:pos x="154" y="74"/>
                </a:cxn>
                <a:cxn ang="0">
                  <a:pos x="109" y="30"/>
                </a:cxn>
                <a:cxn ang="0">
                  <a:pos x="184" y="215"/>
                </a:cxn>
                <a:cxn ang="0">
                  <a:pos x="131" y="269"/>
                </a:cxn>
                <a:cxn ang="0">
                  <a:pos x="79" y="321"/>
                </a:cxn>
                <a:cxn ang="0">
                  <a:pos x="30" y="369"/>
                </a:cxn>
                <a:cxn ang="0">
                  <a:pos x="4" y="398"/>
                </a:cxn>
                <a:cxn ang="0">
                  <a:pos x="2" y="402"/>
                </a:cxn>
                <a:cxn ang="0">
                  <a:pos x="6" y="413"/>
                </a:cxn>
                <a:cxn ang="0">
                  <a:pos x="10" y="434"/>
                </a:cxn>
                <a:cxn ang="0">
                  <a:pos x="6" y="447"/>
                </a:cxn>
                <a:cxn ang="0">
                  <a:pos x="2" y="452"/>
                </a:cxn>
              </a:cxnLst>
              <a:rect l="0" t="0" r="r" b="b"/>
              <a:pathLst>
                <a:path w="430" h="456">
                  <a:moveTo>
                    <a:pt x="4" y="454"/>
                  </a:moveTo>
                  <a:lnTo>
                    <a:pt x="4" y="454"/>
                  </a:lnTo>
                  <a:lnTo>
                    <a:pt x="4" y="454"/>
                  </a:lnTo>
                  <a:lnTo>
                    <a:pt x="4" y="454"/>
                  </a:lnTo>
                  <a:lnTo>
                    <a:pt x="4" y="456"/>
                  </a:lnTo>
                  <a:lnTo>
                    <a:pt x="4" y="456"/>
                  </a:lnTo>
                  <a:lnTo>
                    <a:pt x="4" y="456"/>
                  </a:lnTo>
                  <a:lnTo>
                    <a:pt x="4" y="456"/>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38" y="219"/>
                  </a:lnTo>
                  <a:lnTo>
                    <a:pt x="240" y="219"/>
                  </a:lnTo>
                  <a:lnTo>
                    <a:pt x="240" y="219"/>
                  </a:lnTo>
                  <a:lnTo>
                    <a:pt x="240" y="219"/>
                  </a:lnTo>
                  <a:lnTo>
                    <a:pt x="240" y="219"/>
                  </a:lnTo>
                  <a:lnTo>
                    <a:pt x="240" y="219"/>
                  </a:lnTo>
                  <a:lnTo>
                    <a:pt x="242"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6" y="4"/>
                  </a:lnTo>
                  <a:lnTo>
                    <a:pt x="344" y="4"/>
                  </a:lnTo>
                  <a:lnTo>
                    <a:pt x="343" y="6"/>
                  </a:lnTo>
                  <a:lnTo>
                    <a:pt x="343" y="6"/>
                  </a:lnTo>
                  <a:lnTo>
                    <a:pt x="341"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4"/>
                  </a:lnTo>
                  <a:lnTo>
                    <a:pt x="313" y="86"/>
                  </a:lnTo>
                  <a:lnTo>
                    <a:pt x="313" y="86"/>
                  </a:lnTo>
                  <a:lnTo>
                    <a:pt x="313" y="86"/>
                  </a:lnTo>
                  <a:lnTo>
                    <a:pt x="313" y="86"/>
                  </a:lnTo>
                  <a:lnTo>
                    <a:pt x="313" y="87"/>
                  </a:lnTo>
                  <a:lnTo>
                    <a:pt x="313" y="87"/>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48"/>
                  </a:lnTo>
                  <a:lnTo>
                    <a:pt x="4" y="450"/>
                  </a:lnTo>
                  <a:lnTo>
                    <a:pt x="2" y="452"/>
                  </a:lnTo>
                  <a:lnTo>
                    <a:pt x="2" y="452"/>
                  </a:lnTo>
                  <a:lnTo>
                    <a:pt x="4" y="454"/>
                  </a:lnTo>
                  <a:close/>
                </a:path>
              </a:pathLst>
            </a:custGeom>
            <a:solidFill>
              <a:srgbClr val="FFFFFF"/>
            </a:solidFill>
            <a:ln w="9525">
              <a:noFill/>
              <a:round/>
              <a:headEnd/>
              <a:tailEnd/>
            </a:ln>
          </p:spPr>
          <p:txBody>
            <a:bodyPr/>
            <a:lstStyle/>
            <a:p>
              <a:endParaRPr lang="en-US"/>
            </a:p>
          </p:txBody>
        </p:sp>
        <p:sp>
          <p:nvSpPr>
            <p:cNvPr id="48144" name="Freeform 16"/>
            <p:cNvSpPr>
              <a:spLocks/>
            </p:cNvSpPr>
            <p:nvPr/>
          </p:nvSpPr>
          <p:spPr bwMode="auto">
            <a:xfrm>
              <a:off x="2222" y="1824"/>
              <a:ext cx="61" cy="60"/>
            </a:xfrm>
            <a:custGeom>
              <a:avLst/>
              <a:gdLst/>
              <a:ahLst/>
              <a:cxnLst>
                <a:cxn ang="0">
                  <a:pos x="0" y="60"/>
                </a:cxn>
                <a:cxn ang="0">
                  <a:pos x="61" y="0"/>
                </a:cxn>
                <a:cxn ang="0">
                  <a:pos x="37" y="8"/>
                </a:cxn>
                <a:cxn ang="0">
                  <a:pos x="36" y="15"/>
                </a:cxn>
                <a:cxn ang="0">
                  <a:pos x="34" y="21"/>
                </a:cxn>
                <a:cxn ang="0">
                  <a:pos x="30" y="28"/>
                </a:cxn>
                <a:cxn ang="0">
                  <a:pos x="26" y="34"/>
                </a:cxn>
                <a:cxn ang="0">
                  <a:pos x="20" y="39"/>
                </a:cxn>
                <a:cxn ang="0">
                  <a:pos x="14" y="45"/>
                </a:cxn>
                <a:cxn ang="0">
                  <a:pos x="8" y="48"/>
                </a:cxn>
                <a:cxn ang="0">
                  <a:pos x="0" y="52"/>
                </a:cxn>
                <a:cxn ang="0">
                  <a:pos x="0" y="60"/>
                </a:cxn>
              </a:cxnLst>
              <a:rect l="0" t="0" r="r" b="b"/>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48145" name="Freeform 17"/>
            <p:cNvSpPr>
              <a:spLocks/>
            </p:cNvSpPr>
            <p:nvPr/>
          </p:nvSpPr>
          <p:spPr bwMode="auto">
            <a:xfrm>
              <a:off x="2228" y="1787"/>
              <a:ext cx="75" cy="34"/>
            </a:xfrm>
            <a:custGeom>
              <a:avLst/>
              <a:gdLst/>
              <a:ahLst/>
              <a:cxnLst>
                <a:cxn ang="0">
                  <a:pos x="0" y="32"/>
                </a:cxn>
                <a:cxn ang="0">
                  <a:pos x="10" y="34"/>
                </a:cxn>
                <a:cxn ang="0">
                  <a:pos x="20" y="34"/>
                </a:cxn>
                <a:cxn ang="0">
                  <a:pos x="31" y="34"/>
                </a:cxn>
                <a:cxn ang="0">
                  <a:pos x="41" y="30"/>
                </a:cxn>
                <a:cxn ang="0">
                  <a:pos x="51" y="28"/>
                </a:cxn>
                <a:cxn ang="0">
                  <a:pos x="59" y="24"/>
                </a:cxn>
                <a:cxn ang="0">
                  <a:pos x="67" y="19"/>
                </a:cxn>
                <a:cxn ang="0">
                  <a:pos x="75" y="11"/>
                </a:cxn>
                <a:cxn ang="0">
                  <a:pos x="69" y="8"/>
                </a:cxn>
                <a:cxn ang="0">
                  <a:pos x="63" y="6"/>
                </a:cxn>
                <a:cxn ang="0">
                  <a:pos x="55" y="2"/>
                </a:cxn>
                <a:cxn ang="0">
                  <a:pos x="49" y="0"/>
                </a:cxn>
                <a:cxn ang="0">
                  <a:pos x="41" y="0"/>
                </a:cxn>
                <a:cxn ang="0">
                  <a:pos x="35" y="0"/>
                </a:cxn>
                <a:cxn ang="0">
                  <a:pos x="28" y="2"/>
                </a:cxn>
                <a:cxn ang="0">
                  <a:pos x="20" y="6"/>
                </a:cxn>
                <a:cxn ang="0">
                  <a:pos x="16" y="10"/>
                </a:cxn>
                <a:cxn ang="0">
                  <a:pos x="12" y="11"/>
                </a:cxn>
                <a:cxn ang="0">
                  <a:pos x="10" y="15"/>
                </a:cxn>
                <a:cxn ang="0">
                  <a:pos x="6" y="17"/>
                </a:cxn>
                <a:cxn ang="0">
                  <a:pos x="4" y="21"/>
                </a:cxn>
                <a:cxn ang="0">
                  <a:pos x="2" y="24"/>
                </a:cxn>
                <a:cxn ang="0">
                  <a:pos x="0" y="28"/>
                </a:cxn>
                <a:cxn ang="0">
                  <a:pos x="0" y="32"/>
                </a:cxn>
                <a:cxn ang="0">
                  <a:pos x="0" y="32"/>
                </a:cxn>
                <a:cxn ang="0">
                  <a:pos x="0" y="32"/>
                </a:cxn>
                <a:cxn ang="0">
                  <a:pos x="0" y="32"/>
                </a:cxn>
                <a:cxn ang="0">
                  <a:pos x="0" y="32"/>
                </a:cxn>
              </a:cxnLst>
              <a:rect l="0" t="0" r="r" b="b"/>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lnTo>
                    <a:pt x="0" y="32"/>
                  </a:lnTo>
                  <a:lnTo>
                    <a:pt x="0" y="32"/>
                  </a:lnTo>
                  <a:lnTo>
                    <a:pt x="0" y="32"/>
                  </a:lnTo>
                  <a:lnTo>
                    <a:pt x="0" y="32"/>
                  </a:lnTo>
                  <a:close/>
                </a:path>
              </a:pathLst>
            </a:custGeom>
            <a:solidFill>
              <a:srgbClr val="FCEF00"/>
            </a:solidFill>
            <a:ln w="9525">
              <a:noFill/>
              <a:round/>
              <a:headEnd/>
              <a:tailEnd/>
            </a:ln>
          </p:spPr>
          <p:txBody>
            <a:bodyPr/>
            <a:lstStyle/>
            <a:p>
              <a:endParaRPr lang="en-US"/>
            </a:p>
          </p:txBody>
        </p:sp>
        <p:sp>
          <p:nvSpPr>
            <p:cNvPr id="48146" name="Freeform 18"/>
            <p:cNvSpPr>
              <a:spLocks/>
            </p:cNvSpPr>
            <p:nvPr/>
          </p:nvSpPr>
          <p:spPr bwMode="auto">
            <a:xfrm>
              <a:off x="2287" y="1750"/>
              <a:ext cx="64" cy="37"/>
            </a:xfrm>
            <a:custGeom>
              <a:avLst/>
              <a:gdLst/>
              <a:ahLst/>
              <a:cxnLst>
                <a:cxn ang="0">
                  <a:pos x="0" y="26"/>
                </a:cxn>
                <a:cxn ang="0">
                  <a:pos x="4" y="28"/>
                </a:cxn>
                <a:cxn ang="0">
                  <a:pos x="8" y="30"/>
                </a:cxn>
                <a:cxn ang="0">
                  <a:pos x="12" y="34"/>
                </a:cxn>
                <a:cxn ang="0">
                  <a:pos x="16" y="35"/>
                </a:cxn>
                <a:cxn ang="0">
                  <a:pos x="20" y="37"/>
                </a:cxn>
                <a:cxn ang="0">
                  <a:pos x="24" y="37"/>
                </a:cxn>
                <a:cxn ang="0">
                  <a:pos x="30" y="37"/>
                </a:cxn>
                <a:cxn ang="0">
                  <a:pos x="36" y="37"/>
                </a:cxn>
                <a:cxn ang="0">
                  <a:pos x="40" y="34"/>
                </a:cxn>
                <a:cxn ang="0">
                  <a:pos x="42" y="30"/>
                </a:cxn>
                <a:cxn ang="0">
                  <a:pos x="46" y="26"/>
                </a:cxn>
                <a:cxn ang="0">
                  <a:pos x="50" y="22"/>
                </a:cxn>
                <a:cxn ang="0">
                  <a:pos x="54" y="19"/>
                </a:cxn>
                <a:cxn ang="0">
                  <a:pos x="56" y="15"/>
                </a:cxn>
                <a:cxn ang="0">
                  <a:pos x="60" y="11"/>
                </a:cxn>
                <a:cxn ang="0">
                  <a:pos x="64" y="8"/>
                </a:cxn>
                <a:cxn ang="0">
                  <a:pos x="64" y="8"/>
                </a:cxn>
                <a:cxn ang="0">
                  <a:pos x="64" y="8"/>
                </a:cxn>
                <a:cxn ang="0">
                  <a:pos x="64" y="8"/>
                </a:cxn>
                <a:cxn ang="0">
                  <a:pos x="64" y="8"/>
                </a:cxn>
                <a:cxn ang="0">
                  <a:pos x="64" y="6"/>
                </a:cxn>
                <a:cxn ang="0">
                  <a:pos x="64" y="6"/>
                </a:cxn>
                <a:cxn ang="0">
                  <a:pos x="64" y="6"/>
                </a:cxn>
                <a:cxn ang="0">
                  <a:pos x="64" y="6"/>
                </a:cxn>
                <a:cxn ang="0">
                  <a:pos x="60" y="4"/>
                </a:cxn>
                <a:cxn ang="0">
                  <a:pos x="56" y="2"/>
                </a:cxn>
                <a:cxn ang="0">
                  <a:pos x="50" y="0"/>
                </a:cxn>
                <a:cxn ang="0">
                  <a:pos x="44" y="0"/>
                </a:cxn>
                <a:cxn ang="0">
                  <a:pos x="40" y="0"/>
                </a:cxn>
                <a:cxn ang="0">
                  <a:pos x="34" y="0"/>
                </a:cxn>
                <a:cxn ang="0">
                  <a:pos x="28" y="2"/>
                </a:cxn>
                <a:cxn ang="0">
                  <a:pos x="24" y="4"/>
                </a:cxn>
                <a:cxn ang="0">
                  <a:pos x="20" y="6"/>
                </a:cxn>
                <a:cxn ang="0">
                  <a:pos x="16" y="8"/>
                </a:cxn>
                <a:cxn ang="0">
                  <a:pos x="12" y="11"/>
                </a:cxn>
                <a:cxn ang="0">
                  <a:pos x="8" y="13"/>
                </a:cxn>
                <a:cxn ang="0">
                  <a:pos x="6" y="17"/>
                </a:cxn>
                <a:cxn ang="0">
                  <a:pos x="2" y="21"/>
                </a:cxn>
                <a:cxn ang="0">
                  <a:pos x="0" y="22"/>
                </a:cxn>
                <a:cxn ang="0">
                  <a:pos x="0" y="26"/>
                </a:cxn>
                <a:cxn ang="0">
                  <a:pos x="0" y="26"/>
                </a:cxn>
                <a:cxn ang="0">
                  <a:pos x="0" y="26"/>
                </a:cxn>
                <a:cxn ang="0">
                  <a:pos x="0" y="26"/>
                </a:cxn>
                <a:cxn ang="0">
                  <a:pos x="0" y="26"/>
                </a:cxn>
              </a:cxnLst>
              <a:rect l="0" t="0" r="r" b="b"/>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8"/>
                  </a:lnTo>
                  <a:lnTo>
                    <a:pt x="64" y="8"/>
                  </a:lnTo>
                  <a:lnTo>
                    <a:pt x="64" y="8"/>
                  </a:lnTo>
                  <a:lnTo>
                    <a:pt x="64" y="8"/>
                  </a:lnTo>
                  <a:lnTo>
                    <a:pt x="64" y="6"/>
                  </a:lnTo>
                  <a:lnTo>
                    <a:pt x="64" y="6"/>
                  </a:lnTo>
                  <a:lnTo>
                    <a:pt x="64" y="6"/>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lnTo>
                    <a:pt x="0" y="26"/>
                  </a:lnTo>
                  <a:lnTo>
                    <a:pt x="0" y="26"/>
                  </a:lnTo>
                  <a:lnTo>
                    <a:pt x="0" y="26"/>
                  </a:lnTo>
                  <a:lnTo>
                    <a:pt x="0" y="26"/>
                  </a:lnTo>
                  <a:close/>
                </a:path>
              </a:pathLst>
            </a:custGeom>
            <a:solidFill>
              <a:srgbClr val="FCEF00"/>
            </a:solidFill>
            <a:ln w="9525">
              <a:noFill/>
              <a:round/>
              <a:headEnd/>
              <a:tailEnd/>
            </a:ln>
          </p:spPr>
          <p:txBody>
            <a:bodyPr/>
            <a:lstStyle/>
            <a:p>
              <a:endParaRPr lang="en-US"/>
            </a:p>
          </p:txBody>
        </p:sp>
        <p:sp>
          <p:nvSpPr>
            <p:cNvPr id="48147" name="Freeform 19"/>
            <p:cNvSpPr>
              <a:spLocks/>
            </p:cNvSpPr>
            <p:nvPr/>
          </p:nvSpPr>
          <p:spPr bwMode="auto">
            <a:xfrm>
              <a:off x="2416" y="1778"/>
              <a:ext cx="53" cy="28"/>
            </a:xfrm>
            <a:custGeom>
              <a:avLst/>
              <a:gdLst/>
              <a:ahLst/>
              <a:cxnLst>
                <a:cxn ang="0">
                  <a:pos x="0" y="17"/>
                </a:cxn>
                <a:cxn ang="0">
                  <a:pos x="2" y="19"/>
                </a:cxn>
                <a:cxn ang="0">
                  <a:pos x="2" y="20"/>
                </a:cxn>
                <a:cxn ang="0">
                  <a:pos x="4" y="22"/>
                </a:cxn>
                <a:cxn ang="0">
                  <a:pos x="6" y="24"/>
                </a:cxn>
                <a:cxn ang="0">
                  <a:pos x="8" y="26"/>
                </a:cxn>
                <a:cxn ang="0">
                  <a:pos x="10" y="26"/>
                </a:cxn>
                <a:cxn ang="0">
                  <a:pos x="12" y="28"/>
                </a:cxn>
                <a:cxn ang="0">
                  <a:pos x="16" y="28"/>
                </a:cxn>
                <a:cxn ang="0">
                  <a:pos x="22" y="28"/>
                </a:cxn>
                <a:cxn ang="0">
                  <a:pos x="26" y="28"/>
                </a:cxn>
                <a:cxn ang="0">
                  <a:pos x="32" y="28"/>
                </a:cxn>
                <a:cxn ang="0">
                  <a:pos x="35" y="26"/>
                </a:cxn>
                <a:cxn ang="0">
                  <a:pos x="41" y="24"/>
                </a:cxn>
                <a:cxn ang="0">
                  <a:pos x="45" y="22"/>
                </a:cxn>
                <a:cxn ang="0">
                  <a:pos x="49" y="20"/>
                </a:cxn>
                <a:cxn ang="0">
                  <a:pos x="53" y="19"/>
                </a:cxn>
                <a:cxn ang="0">
                  <a:pos x="53" y="19"/>
                </a:cxn>
                <a:cxn ang="0">
                  <a:pos x="53" y="19"/>
                </a:cxn>
                <a:cxn ang="0">
                  <a:pos x="53" y="17"/>
                </a:cxn>
                <a:cxn ang="0">
                  <a:pos x="53" y="17"/>
                </a:cxn>
                <a:cxn ang="0">
                  <a:pos x="53" y="17"/>
                </a:cxn>
                <a:cxn ang="0">
                  <a:pos x="53" y="17"/>
                </a:cxn>
                <a:cxn ang="0">
                  <a:pos x="51" y="13"/>
                </a:cxn>
                <a:cxn ang="0">
                  <a:pos x="49" y="11"/>
                </a:cxn>
                <a:cxn ang="0">
                  <a:pos x="45" y="7"/>
                </a:cxn>
                <a:cxn ang="0">
                  <a:pos x="41" y="6"/>
                </a:cxn>
                <a:cxn ang="0">
                  <a:pos x="37" y="4"/>
                </a:cxn>
                <a:cxn ang="0">
                  <a:pos x="34" y="2"/>
                </a:cxn>
                <a:cxn ang="0">
                  <a:pos x="30" y="0"/>
                </a:cxn>
                <a:cxn ang="0">
                  <a:pos x="26" y="0"/>
                </a:cxn>
                <a:cxn ang="0">
                  <a:pos x="22" y="0"/>
                </a:cxn>
                <a:cxn ang="0">
                  <a:pos x="18" y="0"/>
                </a:cxn>
                <a:cxn ang="0">
                  <a:pos x="14" y="2"/>
                </a:cxn>
                <a:cxn ang="0">
                  <a:pos x="12" y="4"/>
                </a:cxn>
                <a:cxn ang="0">
                  <a:pos x="8" y="6"/>
                </a:cxn>
                <a:cxn ang="0">
                  <a:pos x="6" y="7"/>
                </a:cxn>
                <a:cxn ang="0">
                  <a:pos x="2" y="11"/>
                </a:cxn>
                <a:cxn ang="0">
                  <a:pos x="0" y="13"/>
                </a:cxn>
                <a:cxn ang="0">
                  <a:pos x="0" y="13"/>
                </a:cxn>
                <a:cxn ang="0">
                  <a:pos x="0" y="15"/>
                </a:cxn>
                <a:cxn ang="0">
                  <a:pos x="0" y="15"/>
                </a:cxn>
                <a:cxn ang="0">
                  <a:pos x="0" y="15"/>
                </a:cxn>
                <a:cxn ang="0">
                  <a:pos x="0" y="15"/>
                </a:cxn>
                <a:cxn ang="0">
                  <a:pos x="0" y="15"/>
                </a:cxn>
                <a:cxn ang="0">
                  <a:pos x="0" y="15"/>
                </a:cxn>
                <a:cxn ang="0">
                  <a:pos x="0" y="17"/>
                </a:cxn>
                <a:cxn ang="0">
                  <a:pos x="0" y="17"/>
                </a:cxn>
                <a:cxn ang="0">
                  <a:pos x="0" y="17"/>
                </a:cxn>
              </a:cxnLst>
              <a:rect l="0" t="0" r="r" b="b"/>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9"/>
                  </a:lnTo>
                  <a:lnTo>
                    <a:pt x="53" y="19"/>
                  </a:lnTo>
                  <a:lnTo>
                    <a:pt x="53" y="17"/>
                  </a:lnTo>
                  <a:lnTo>
                    <a:pt x="53" y="17"/>
                  </a:lnTo>
                  <a:lnTo>
                    <a:pt x="53" y="17"/>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3"/>
                  </a:lnTo>
                  <a:lnTo>
                    <a:pt x="0" y="15"/>
                  </a:lnTo>
                  <a:lnTo>
                    <a:pt x="0" y="15"/>
                  </a:lnTo>
                  <a:lnTo>
                    <a:pt x="0" y="15"/>
                  </a:lnTo>
                  <a:lnTo>
                    <a:pt x="0" y="15"/>
                  </a:lnTo>
                  <a:lnTo>
                    <a:pt x="0" y="15"/>
                  </a:lnTo>
                  <a:lnTo>
                    <a:pt x="0" y="15"/>
                  </a:lnTo>
                  <a:lnTo>
                    <a:pt x="0" y="17"/>
                  </a:lnTo>
                  <a:lnTo>
                    <a:pt x="0" y="17"/>
                  </a:lnTo>
                  <a:lnTo>
                    <a:pt x="0" y="17"/>
                  </a:lnTo>
                  <a:close/>
                </a:path>
              </a:pathLst>
            </a:custGeom>
            <a:solidFill>
              <a:srgbClr val="FCEF00"/>
            </a:solidFill>
            <a:ln w="9525">
              <a:noFill/>
              <a:round/>
              <a:headEnd/>
              <a:tailEnd/>
            </a:ln>
          </p:spPr>
          <p:txBody>
            <a:bodyPr/>
            <a:lstStyle/>
            <a:p>
              <a:endParaRPr lang="en-US"/>
            </a:p>
          </p:txBody>
        </p:sp>
        <p:sp>
          <p:nvSpPr>
            <p:cNvPr id="48148" name="Freeform 20"/>
            <p:cNvSpPr>
              <a:spLocks/>
            </p:cNvSpPr>
            <p:nvPr/>
          </p:nvSpPr>
          <p:spPr bwMode="auto">
            <a:xfrm>
              <a:off x="2442" y="1763"/>
              <a:ext cx="15" cy="8"/>
            </a:xfrm>
            <a:custGeom>
              <a:avLst/>
              <a:gdLst/>
              <a:ahLst/>
              <a:cxnLst>
                <a:cxn ang="0">
                  <a:pos x="2" y="4"/>
                </a:cxn>
                <a:cxn ang="0">
                  <a:pos x="15" y="8"/>
                </a:cxn>
                <a:cxn ang="0">
                  <a:pos x="6" y="0"/>
                </a:cxn>
                <a:cxn ang="0">
                  <a:pos x="0" y="4"/>
                </a:cxn>
                <a:cxn ang="0">
                  <a:pos x="0" y="4"/>
                </a:cxn>
                <a:cxn ang="0">
                  <a:pos x="0" y="4"/>
                </a:cxn>
                <a:cxn ang="0">
                  <a:pos x="2" y="4"/>
                </a:cxn>
                <a:cxn ang="0">
                  <a:pos x="2" y="4"/>
                </a:cxn>
              </a:cxnLst>
              <a:rect l="0" t="0" r="r" b="b"/>
              <a:pathLst>
                <a:path w="15" h="8">
                  <a:moveTo>
                    <a:pt x="2" y="4"/>
                  </a:moveTo>
                  <a:lnTo>
                    <a:pt x="15" y="8"/>
                  </a:lnTo>
                  <a:lnTo>
                    <a:pt x="6" y="0"/>
                  </a:lnTo>
                  <a:lnTo>
                    <a:pt x="0" y="4"/>
                  </a:lnTo>
                  <a:lnTo>
                    <a:pt x="0" y="4"/>
                  </a:lnTo>
                  <a:lnTo>
                    <a:pt x="0" y="4"/>
                  </a:lnTo>
                  <a:lnTo>
                    <a:pt x="2" y="4"/>
                  </a:lnTo>
                  <a:lnTo>
                    <a:pt x="2" y="4"/>
                  </a:lnTo>
                  <a:close/>
                </a:path>
              </a:pathLst>
            </a:custGeom>
            <a:solidFill>
              <a:srgbClr val="FFFFFF"/>
            </a:solidFill>
            <a:ln w="9525">
              <a:noFill/>
              <a:round/>
              <a:headEnd/>
              <a:tailEnd/>
            </a:ln>
          </p:spPr>
          <p:txBody>
            <a:bodyPr/>
            <a:lstStyle/>
            <a:p>
              <a:endParaRPr lang="en-US"/>
            </a:p>
          </p:txBody>
        </p:sp>
        <p:sp>
          <p:nvSpPr>
            <p:cNvPr id="48149" name="Freeform 21"/>
            <p:cNvSpPr>
              <a:spLocks/>
            </p:cNvSpPr>
            <p:nvPr/>
          </p:nvSpPr>
          <p:spPr bwMode="auto">
            <a:xfrm>
              <a:off x="2497" y="1650"/>
              <a:ext cx="81" cy="85"/>
            </a:xfrm>
            <a:custGeom>
              <a:avLst/>
              <a:gdLst/>
              <a:ahLst/>
              <a:cxnLst>
                <a:cxn ang="0">
                  <a:pos x="0" y="63"/>
                </a:cxn>
                <a:cxn ang="0">
                  <a:pos x="26" y="85"/>
                </a:cxn>
                <a:cxn ang="0">
                  <a:pos x="36" y="84"/>
                </a:cxn>
                <a:cxn ang="0">
                  <a:pos x="38" y="78"/>
                </a:cxn>
                <a:cxn ang="0">
                  <a:pos x="40" y="74"/>
                </a:cxn>
                <a:cxn ang="0">
                  <a:pos x="44" y="69"/>
                </a:cxn>
                <a:cxn ang="0">
                  <a:pos x="46" y="65"/>
                </a:cxn>
                <a:cxn ang="0">
                  <a:pos x="50" y="61"/>
                </a:cxn>
                <a:cxn ang="0">
                  <a:pos x="53" y="56"/>
                </a:cxn>
                <a:cxn ang="0">
                  <a:pos x="57" y="54"/>
                </a:cxn>
                <a:cxn ang="0">
                  <a:pos x="63" y="50"/>
                </a:cxn>
                <a:cxn ang="0">
                  <a:pos x="63" y="50"/>
                </a:cxn>
                <a:cxn ang="0">
                  <a:pos x="65" y="50"/>
                </a:cxn>
                <a:cxn ang="0">
                  <a:pos x="65" y="48"/>
                </a:cxn>
                <a:cxn ang="0">
                  <a:pos x="67" y="48"/>
                </a:cxn>
                <a:cxn ang="0">
                  <a:pos x="67" y="48"/>
                </a:cxn>
                <a:cxn ang="0">
                  <a:pos x="69" y="48"/>
                </a:cxn>
                <a:cxn ang="0">
                  <a:pos x="69" y="47"/>
                </a:cxn>
                <a:cxn ang="0">
                  <a:pos x="69" y="47"/>
                </a:cxn>
                <a:cxn ang="0">
                  <a:pos x="69" y="41"/>
                </a:cxn>
                <a:cxn ang="0">
                  <a:pos x="67" y="35"/>
                </a:cxn>
                <a:cxn ang="0">
                  <a:pos x="69" y="30"/>
                </a:cxn>
                <a:cxn ang="0">
                  <a:pos x="71" y="24"/>
                </a:cxn>
                <a:cxn ang="0">
                  <a:pos x="73" y="21"/>
                </a:cxn>
                <a:cxn ang="0">
                  <a:pos x="75" y="15"/>
                </a:cxn>
                <a:cxn ang="0">
                  <a:pos x="79" y="10"/>
                </a:cxn>
                <a:cxn ang="0">
                  <a:pos x="81" y="6"/>
                </a:cxn>
                <a:cxn ang="0">
                  <a:pos x="81" y="6"/>
                </a:cxn>
                <a:cxn ang="0">
                  <a:pos x="81" y="4"/>
                </a:cxn>
                <a:cxn ang="0">
                  <a:pos x="81" y="4"/>
                </a:cxn>
                <a:cxn ang="0">
                  <a:pos x="81" y="4"/>
                </a:cxn>
                <a:cxn ang="0">
                  <a:pos x="81" y="4"/>
                </a:cxn>
                <a:cxn ang="0">
                  <a:pos x="79" y="4"/>
                </a:cxn>
                <a:cxn ang="0">
                  <a:pos x="79" y="2"/>
                </a:cxn>
                <a:cxn ang="0">
                  <a:pos x="79" y="2"/>
                </a:cxn>
                <a:cxn ang="0">
                  <a:pos x="79" y="2"/>
                </a:cxn>
                <a:cxn ang="0">
                  <a:pos x="79" y="2"/>
                </a:cxn>
                <a:cxn ang="0">
                  <a:pos x="77" y="2"/>
                </a:cxn>
                <a:cxn ang="0">
                  <a:pos x="77" y="2"/>
                </a:cxn>
                <a:cxn ang="0">
                  <a:pos x="59" y="0"/>
                </a:cxn>
                <a:cxn ang="0">
                  <a:pos x="0" y="61"/>
                </a:cxn>
                <a:cxn ang="0">
                  <a:pos x="0" y="61"/>
                </a:cxn>
                <a:cxn ang="0">
                  <a:pos x="0" y="61"/>
                </a:cxn>
                <a:cxn ang="0">
                  <a:pos x="0" y="63"/>
                </a:cxn>
                <a:cxn ang="0">
                  <a:pos x="0" y="63"/>
                </a:cxn>
              </a:cxnLst>
              <a:rect l="0" t="0" r="r" b="b"/>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3" y="50"/>
                  </a:lnTo>
                  <a:lnTo>
                    <a:pt x="65" y="50"/>
                  </a:lnTo>
                  <a:lnTo>
                    <a:pt x="65" y="48"/>
                  </a:lnTo>
                  <a:lnTo>
                    <a:pt x="67" y="48"/>
                  </a:lnTo>
                  <a:lnTo>
                    <a:pt x="67" y="48"/>
                  </a:lnTo>
                  <a:lnTo>
                    <a:pt x="69" y="48"/>
                  </a:lnTo>
                  <a:lnTo>
                    <a:pt x="69" y="47"/>
                  </a:lnTo>
                  <a:lnTo>
                    <a:pt x="69" y="47"/>
                  </a:lnTo>
                  <a:lnTo>
                    <a:pt x="69" y="41"/>
                  </a:lnTo>
                  <a:lnTo>
                    <a:pt x="67" y="35"/>
                  </a:lnTo>
                  <a:lnTo>
                    <a:pt x="69" y="30"/>
                  </a:lnTo>
                  <a:lnTo>
                    <a:pt x="71" y="24"/>
                  </a:lnTo>
                  <a:lnTo>
                    <a:pt x="73" y="21"/>
                  </a:lnTo>
                  <a:lnTo>
                    <a:pt x="75" y="15"/>
                  </a:lnTo>
                  <a:lnTo>
                    <a:pt x="79" y="10"/>
                  </a:lnTo>
                  <a:lnTo>
                    <a:pt x="81" y="6"/>
                  </a:lnTo>
                  <a:lnTo>
                    <a:pt x="81" y="6"/>
                  </a:lnTo>
                  <a:lnTo>
                    <a:pt x="81" y="4"/>
                  </a:lnTo>
                  <a:lnTo>
                    <a:pt x="81" y="4"/>
                  </a:lnTo>
                  <a:lnTo>
                    <a:pt x="81" y="4"/>
                  </a:lnTo>
                  <a:lnTo>
                    <a:pt x="81" y="4"/>
                  </a:lnTo>
                  <a:lnTo>
                    <a:pt x="79" y="4"/>
                  </a:lnTo>
                  <a:lnTo>
                    <a:pt x="79" y="2"/>
                  </a:lnTo>
                  <a:lnTo>
                    <a:pt x="79" y="2"/>
                  </a:lnTo>
                  <a:lnTo>
                    <a:pt x="79" y="2"/>
                  </a:lnTo>
                  <a:lnTo>
                    <a:pt x="79" y="2"/>
                  </a:lnTo>
                  <a:lnTo>
                    <a:pt x="77" y="2"/>
                  </a:lnTo>
                  <a:lnTo>
                    <a:pt x="77" y="2"/>
                  </a:lnTo>
                  <a:lnTo>
                    <a:pt x="59" y="0"/>
                  </a:lnTo>
                  <a:lnTo>
                    <a:pt x="0" y="61"/>
                  </a:lnTo>
                  <a:lnTo>
                    <a:pt x="0" y="61"/>
                  </a:lnTo>
                  <a:lnTo>
                    <a:pt x="0" y="61"/>
                  </a:lnTo>
                  <a:lnTo>
                    <a:pt x="0" y="63"/>
                  </a:lnTo>
                  <a:lnTo>
                    <a:pt x="0" y="63"/>
                  </a:lnTo>
                  <a:close/>
                </a:path>
              </a:pathLst>
            </a:custGeom>
            <a:solidFill>
              <a:srgbClr val="FFFFFF"/>
            </a:solidFill>
            <a:ln w="9525">
              <a:noFill/>
              <a:round/>
              <a:headEnd/>
              <a:tailEnd/>
            </a:ln>
          </p:spPr>
          <p:txBody>
            <a:bodyPr/>
            <a:lstStyle/>
            <a:p>
              <a:endParaRPr lang="en-US"/>
            </a:p>
          </p:txBody>
        </p:sp>
        <p:sp>
          <p:nvSpPr>
            <p:cNvPr id="48150" name="Freeform 22"/>
            <p:cNvSpPr>
              <a:spLocks/>
            </p:cNvSpPr>
            <p:nvPr/>
          </p:nvSpPr>
          <p:spPr bwMode="auto">
            <a:xfrm>
              <a:off x="2533" y="1745"/>
              <a:ext cx="39" cy="22"/>
            </a:xfrm>
            <a:custGeom>
              <a:avLst/>
              <a:gdLst/>
              <a:ahLst/>
              <a:cxnLst>
                <a:cxn ang="0">
                  <a:pos x="2" y="3"/>
                </a:cxn>
                <a:cxn ang="0">
                  <a:pos x="21" y="22"/>
                </a:cxn>
                <a:cxn ang="0">
                  <a:pos x="23" y="22"/>
                </a:cxn>
                <a:cxn ang="0">
                  <a:pos x="27" y="22"/>
                </a:cxn>
                <a:cxn ang="0">
                  <a:pos x="29" y="22"/>
                </a:cxn>
                <a:cxn ang="0">
                  <a:pos x="31" y="20"/>
                </a:cxn>
                <a:cxn ang="0">
                  <a:pos x="33" y="18"/>
                </a:cxn>
                <a:cxn ang="0">
                  <a:pos x="35" y="16"/>
                </a:cxn>
                <a:cxn ang="0">
                  <a:pos x="37" y="14"/>
                </a:cxn>
                <a:cxn ang="0">
                  <a:pos x="37" y="13"/>
                </a:cxn>
                <a:cxn ang="0">
                  <a:pos x="37" y="11"/>
                </a:cxn>
                <a:cxn ang="0">
                  <a:pos x="37" y="11"/>
                </a:cxn>
                <a:cxn ang="0">
                  <a:pos x="37" y="11"/>
                </a:cxn>
                <a:cxn ang="0">
                  <a:pos x="37" y="9"/>
                </a:cxn>
                <a:cxn ang="0">
                  <a:pos x="37" y="9"/>
                </a:cxn>
                <a:cxn ang="0">
                  <a:pos x="37" y="9"/>
                </a:cxn>
                <a:cxn ang="0">
                  <a:pos x="39" y="9"/>
                </a:cxn>
                <a:cxn ang="0">
                  <a:pos x="39" y="9"/>
                </a:cxn>
                <a:cxn ang="0">
                  <a:pos x="37" y="7"/>
                </a:cxn>
                <a:cxn ang="0">
                  <a:pos x="35" y="5"/>
                </a:cxn>
                <a:cxn ang="0">
                  <a:pos x="31" y="3"/>
                </a:cxn>
                <a:cxn ang="0">
                  <a:pos x="29" y="3"/>
                </a:cxn>
                <a:cxn ang="0">
                  <a:pos x="25" y="3"/>
                </a:cxn>
                <a:cxn ang="0">
                  <a:pos x="23" y="2"/>
                </a:cxn>
                <a:cxn ang="0">
                  <a:pos x="19" y="2"/>
                </a:cxn>
                <a:cxn ang="0">
                  <a:pos x="17" y="0"/>
                </a:cxn>
                <a:cxn ang="0">
                  <a:pos x="15" y="0"/>
                </a:cxn>
                <a:cxn ang="0">
                  <a:pos x="14" y="2"/>
                </a:cxn>
                <a:cxn ang="0">
                  <a:pos x="12" y="2"/>
                </a:cxn>
                <a:cxn ang="0">
                  <a:pos x="10" y="2"/>
                </a:cxn>
                <a:cxn ang="0">
                  <a:pos x="6" y="2"/>
                </a:cxn>
                <a:cxn ang="0">
                  <a:pos x="4" y="2"/>
                </a:cxn>
                <a:cxn ang="0">
                  <a:pos x="2" y="2"/>
                </a:cxn>
                <a:cxn ang="0">
                  <a:pos x="0" y="2"/>
                </a:cxn>
                <a:cxn ang="0">
                  <a:pos x="0" y="2"/>
                </a:cxn>
                <a:cxn ang="0">
                  <a:pos x="2" y="3"/>
                </a:cxn>
                <a:cxn ang="0">
                  <a:pos x="2" y="3"/>
                </a:cxn>
                <a:cxn ang="0">
                  <a:pos x="2" y="3"/>
                </a:cxn>
              </a:cxnLst>
              <a:rect l="0" t="0" r="r" b="b"/>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11"/>
                  </a:lnTo>
                  <a:lnTo>
                    <a:pt x="37" y="11"/>
                  </a:lnTo>
                  <a:lnTo>
                    <a:pt x="37" y="9"/>
                  </a:lnTo>
                  <a:lnTo>
                    <a:pt x="37" y="9"/>
                  </a:lnTo>
                  <a:lnTo>
                    <a:pt x="37" y="9"/>
                  </a:lnTo>
                  <a:lnTo>
                    <a:pt x="39"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0" y="2"/>
                  </a:lnTo>
                  <a:lnTo>
                    <a:pt x="2" y="3"/>
                  </a:lnTo>
                  <a:lnTo>
                    <a:pt x="2" y="3"/>
                  </a:lnTo>
                  <a:lnTo>
                    <a:pt x="2" y="3"/>
                  </a:lnTo>
                  <a:close/>
                </a:path>
              </a:pathLst>
            </a:custGeom>
            <a:solidFill>
              <a:srgbClr val="FCEF00"/>
            </a:solidFill>
            <a:ln w="9525">
              <a:noFill/>
              <a:round/>
              <a:headEnd/>
              <a:tailEnd/>
            </a:ln>
          </p:spPr>
          <p:txBody>
            <a:bodyPr/>
            <a:lstStyle/>
            <a:p>
              <a:endParaRPr lang="en-US"/>
            </a:p>
          </p:txBody>
        </p:sp>
        <p:sp>
          <p:nvSpPr>
            <p:cNvPr id="48151" name="Freeform 23"/>
            <p:cNvSpPr>
              <a:spLocks/>
            </p:cNvSpPr>
            <p:nvPr/>
          </p:nvSpPr>
          <p:spPr bwMode="auto">
            <a:xfrm>
              <a:off x="2552" y="1704"/>
              <a:ext cx="52" cy="35"/>
            </a:xfrm>
            <a:custGeom>
              <a:avLst/>
              <a:gdLst/>
              <a:ahLst/>
              <a:cxnLst>
                <a:cxn ang="0">
                  <a:pos x="0" y="31"/>
                </a:cxn>
                <a:cxn ang="0">
                  <a:pos x="4" y="33"/>
                </a:cxn>
                <a:cxn ang="0">
                  <a:pos x="8" y="33"/>
                </a:cxn>
                <a:cxn ang="0">
                  <a:pos x="12" y="35"/>
                </a:cxn>
                <a:cxn ang="0">
                  <a:pos x="18" y="35"/>
                </a:cxn>
                <a:cxn ang="0">
                  <a:pos x="22" y="35"/>
                </a:cxn>
                <a:cxn ang="0">
                  <a:pos x="26" y="35"/>
                </a:cxn>
                <a:cxn ang="0">
                  <a:pos x="32" y="33"/>
                </a:cxn>
                <a:cxn ang="0">
                  <a:pos x="36" y="30"/>
                </a:cxn>
                <a:cxn ang="0">
                  <a:pos x="40" y="28"/>
                </a:cxn>
                <a:cxn ang="0">
                  <a:pos x="42" y="24"/>
                </a:cxn>
                <a:cxn ang="0">
                  <a:pos x="46" y="20"/>
                </a:cxn>
                <a:cxn ang="0">
                  <a:pos x="48" y="17"/>
                </a:cxn>
                <a:cxn ang="0">
                  <a:pos x="50" y="13"/>
                </a:cxn>
                <a:cxn ang="0">
                  <a:pos x="52" y="9"/>
                </a:cxn>
                <a:cxn ang="0">
                  <a:pos x="52" y="6"/>
                </a:cxn>
                <a:cxn ang="0">
                  <a:pos x="52" y="0"/>
                </a:cxn>
                <a:cxn ang="0">
                  <a:pos x="46" y="0"/>
                </a:cxn>
                <a:cxn ang="0">
                  <a:pos x="40" y="0"/>
                </a:cxn>
                <a:cxn ang="0">
                  <a:pos x="32" y="2"/>
                </a:cxn>
                <a:cxn ang="0">
                  <a:pos x="26" y="2"/>
                </a:cxn>
                <a:cxn ang="0">
                  <a:pos x="20" y="6"/>
                </a:cxn>
                <a:cxn ang="0">
                  <a:pos x="16" y="7"/>
                </a:cxn>
                <a:cxn ang="0">
                  <a:pos x="10" y="11"/>
                </a:cxn>
                <a:cxn ang="0">
                  <a:pos x="6" y="15"/>
                </a:cxn>
                <a:cxn ang="0">
                  <a:pos x="4" y="17"/>
                </a:cxn>
                <a:cxn ang="0">
                  <a:pos x="2" y="20"/>
                </a:cxn>
                <a:cxn ang="0">
                  <a:pos x="2" y="22"/>
                </a:cxn>
                <a:cxn ang="0">
                  <a:pos x="0" y="24"/>
                </a:cxn>
                <a:cxn ang="0">
                  <a:pos x="0" y="26"/>
                </a:cxn>
                <a:cxn ang="0">
                  <a:pos x="0" y="28"/>
                </a:cxn>
                <a:cxn ang="0">
                  <a:pos x="0" y="30"/>
                </a:cxn>
                <a:cxn ang="0">
                  <a:pos x="0" y="31"/>
                </a:cxn>
              </a:cxnLst>
              <a:rect l="0" t="0" r="r" b="b"/>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48152" name="Freeform 24"/>
            <p:cNvSpPr>
              <a:spLocks/>
            </p:cNvSpPr>
            <p:nvPr/>
          </p:nvSpPr>
          <p:spPr bwMode="auto">
            <a:xfrm>
              <a:off x="2547" y="1569"/>
              <a:ext cx="11" cy="37"/>
            </a:xfrm>
            <a:custGeom>
              <a:avLst/>
              <a:gdLst/>
              <a:ahLst/>
              <a:cxnLst>
                <a:cxn ang="0">
                  <a:pos x="0" y="24"/>
                </a:cxn>
                <a:cxn ang="0">
                  <a:pos x="5" y="33"/>
                </a:cxn>
                <a:cxn ang="0">
                  <a:pos x="11" y="37"/>
                </a:cxn>
                <a:cxn ang="0">
                  <a:pos x="9" y="33"/>
                </a:cxn>
                <a:cxn ang="0">
                  <a:pos x="7" y="29"/>
                </a:cxn>
                <a:cxn ang="0">
                  <a:pos x="5" y="26"/>
                </a:cxn>
                <a:cxn ang="0">
                  <a:pos x="5" y="22"/>
                </a:cxn>
                <a:cxn ang="0">
                  <a:pos x="5" y="18"/>
                </a:cxn>
                <a:cxn ang="0">
                  <a:pos x="3" y="15"/>
                </a:cxn>
                <a:cxn ang="0">
                  <a:pos x="3" y="11"/>
                </a:cxn>
                <a:cxn ang="0">
                  <a:pos x="3" y="5"/>
                </a:cxn>
                <a:cxn ang="0">
                  <a:pos x="5" y="0"/>
                </a:cxn>
                <a:cxn ang="0">
                  <a:pos x="3" y="3"/>
                </a:cxn>
                <a:cxn ang="0">
                  <a:pos x="1" y="5"/>
                </a:cxn>
                <a:cxn ang="0">
                  <a:pos x="1" y="9"/>
                </a:cxn>
                <a:cxn ang="0">
                  <a:pos x="0" y="11"/>
                </a:cxn>
                <a:cxn ang="0">
                  <a:pos x="0" y="15"/>
                </a:cxn>
                <a:cxn ang="0">
                  <a:pos x="0" y="18"/>
                </a:cxn>
                <a:cxn ang="0">
                  <a:pos x="0" y="20"/>
                </a:cxn>
                <a:cxn ang="0">
                  <a:pos x="0" y="24"/>
                </a:cxn>
              </a:cxnLst>
              <a:rect l="0" t="0" r="r" b="b"/>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48153" name="Freeform 25"/>
            <p:cNvSpPr>
              <a:spLocks/>
            </p:cNvSpPr>
            <p:nvPr/>
          </p:nvSpPr>
          <p:spPr bwMode="auto">
            <a:xfrm>
              <a:off x="2578" y="1650"/>
              <a:ext cx="40" cy="43"/>
            </a:xfrm>
            <a:custGeom>
              <a:avLst/>
              <a:gdLst/>
              <a:ahLst/>
              <a:cxnLst>
                <a:cxn ang="0">
                  <a:pos x="0" y="34"/>
                </a:cxn>
                <a:cxn ang="0">
                  <a:pos x="4" y="43"/>
                </a:cxn>
                <a:cxn ang="0">
                  <a:pos x="8" y="43"/>
                </a:cxn>
                <a:cxn ang="0">
                  <a:pos x="10" y="43"/>
                </a:cxn>
                <a:cxn ang="0">
                  <a:pos x="14" y="43"/>
                </a:cxn>
                <a:cxn ang="0">
                  <a:pos x="18" y="41"/>
                </a:cxn>
                <a:cxn ang="0">
                  <a:pos x="20" y="41"/>
                </a:cxn>
                <a:cxn ang="0">
                  <a:pos x="24" y="39"/>
                </a:cxn>
                <a:cxn ang="0">
                  <a:pos x="26" y="37"/>
                </a:cxn>
                <a:cxn ang="0">
                  <a:pos x="28" y="34"/>
                </a:cxn>
                <a:cxn ang="0">
                  <a:pos x="32" y="32"/>
                </a:cxn>
                <a:cxn ang="0">
                  <a:pos x="34" y="28"/>
                </a:cxn>
                <a:cxn ang="0">
                  <a:pos x="36" y="24"/>
                </a:cxn>
                <a:cxn ang="0">
                  <a:pos x="38" y="21"/>
                </a:cxn>
                <a:cxn ang="0">
                  <a:pos x="38" y="17"/>
                </a:cxn>
                <a:cxn ang="0">
                  <a:pos x="40" y="11"/>
                </a:cxn>
                <a:cxn ang="0">
                  <a:pos x="40" y="8"/>
                </a:cxn>
                <a:cxn ang="0">
                  <a:pos x="40" y="2"/>
                </a:cxn>
                <a:cxn ang="0">
                  <a:pos x="40" y="2"/>
                </a:cxn>
                <a:cxn ang="0">
                  <a:pos x="40" y="2"/>
                </a:cxn>
                <a:cxn ang="0">
                  <a:pos x="38" y="0"/>
                </a:cxn>
                <a:cxn ang="0">
                  <a:pos x="38" y="0"/>
                </a:cxn>
                <a:cxn ang="0">
                  <a:pos x="38" y="0"/>
                </a:cxn>
                <a:cxn ang="0">
                  <a:pos x="38" y="0"/>
                </a:cxn>
                <a:cxn ang="0">
                  <a:pos x="38" y="0"/>
                </a:cxn>
                <a:cxn ang="0">
                  <a:pos x="38" y="0"/>
                </a:cxn>
                <a:cxn ang="0">
                  <a:pos x="34" y="0"/>
                </a:cxn>
                <a:cxn ang="0">
                  <a:pos x="28" y="2"/>
                </a:cxn>
                <a:cxn ang="0">
                  <a:pos x="24" y="4"/>
                </a:cxn>
                <a:cxn ang="0">
                  <a:pos x="18" y="6"/>
                </a:cxn>
                <a:cxn ang="0">
                  <a:pos x="14" y="8"/>
                </a:cxn>
                <a:cxn ang="0">
                  <a:pos x="10" y="11"/>
                </a:cxn>
                <a:cxn ang="0">
                  <a:pos x="6" y="15"/>
                </a:cxn>
                <a:cxn ang="0">
                  <a:pos x="4" y="19"/>
                </a:cxn>
                <a:cxn ang="0">
                  <a:pos x="2" y="21"/>
                </a:cxn>
                <a:cxn ang="0">
                  <a:pos x="2" y="22"/>
                </a:cxn>
                <a:cxn ang="0">
                  <a:pos x="2" y="24"/>
                </a:cxn>
                <a:cxn ang="0">
                  <a:pos x="2" y="26"/>
                </a:cxn>
                <a:cxn ang="0">
                  <a:pos x="2" y="28"/>
                </a:cxn>
                <a:cxn ang="0">
                  <a:pos x="0" y="30"/>
                </a:cxn>
                <a:cxn ang="0">
                  <a:pos x="0" y="32"/>
                </a:cxn>
                <a:cxn ang="0">
                  <a:pos x="0" y="34"/>
                </a:cxn>
              </a:cxnLst>
              <a:rect l="0" t="0" r="r" b="b"/>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40" y="2"/>
                  </a:lnTo>
                  <a:lnTo>
                    <a:pt x="40" y="2"/>
                  </a:lnTo>
                  <a:lnTo>
                    <a:pt x="38" y="0"/>
                  </a:lnTo>
                  <a:lnTo>
                    <a:pt x="38" y="0"/>
                  </a:lnTo>
                  <a:lnTo>
                    <a:pt x="38" y="0"/>
                  </a:lnTo>
                  <a:lnTo>
                    <a:pt x="38" y="0"/>
                  </a:lnTo>
                  <a:lnTo>
                    <a:pt x="38" y="0"/>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48154" name="Freeform 26"/>
            <p:cNvSpPr>
              <a:spLocks/>
            </p:cNvSpPr>
            <p:nvPr/>
          </p:nvSpPr>
          <p:spPr bwMode="auto">
            <a:xfrm>
              <a:off x="2562" y="1560"/>
              <a:ext cx="36" cy="48"/>
            </a:xfrm>
            <a:custGeom>
              <a:avLst/>
              <a:gdLst/>
              <a:ahLst/>
              <a:cxnLst>
                <a:cxn ang="0">
                  <a:pos x="0" y="24"/>
                </a:cxn>
                <a:cxn ang="0">
                  <a:pos x="2" y="27"/>
                </a:cxn>
                <a:cxn ang="0">
                  <a:pos x="2" y="31"/>
                </a:cxn>
                <a:cxn ang="0">
                  <a:pos x="4" y="35"/>
                </a:cxn>
                <a:cxn ang="0">
                  <a:pos x="6" y="37"/>
                </a:cxn>
                <a:cxn ang="0">
                  <a:pos x="8" y="40"/>
                </a:cxn>
                <a:cxn ang="0">
                  <a:pos x="10" y="44"/>
                </a:cxn>
                <a:cxn ang="0">
                  <a:pos x="14" y="46"/>
                </a:cxn>
                <a:cxn ang="0">
                  <a:pos x="16" y="48"/>
                </a:cxn>
                <a:cxn ang="0">
                  <a:pos x="34" y="38"/>
                </a:cxn>
                <a:cxn ang="0">
                  <a:pos x="36" y="35"/>
                </a:cxn>
                <a:cxn ang="0">
                  <a:pos x="36" y="29"/>
                </a:cxn>
                <a:cxn ang="0">
                  <a:pos x="36" y="25"/>
                </a:cxn>
                <a:cxn ang="0">
                  <a:pos x="36" y="22"/>
                </a:cxn>
                <a:cxn ang="0">
                  <a:pos x="36" y="16"/>
                </a:cxn>
                <a:cxn ang="0">
                  <a:pos x="34" y="12"/>
                </a:cxn>
                <a:cxn ang="0">
                  <a:pos x="32" y="9"/>
                </a:cxn>
                <a:cxn ang="0">
                  <a:pos x="28" y="5"/>
                </a:cxn>
                <a:cxn ang="0">
                  <a:pos x="26" y="5"/>
                </a:cxn>
                <a:cxn ang="0">
                  <a:pos x="26" y="3"/>
                </a:cxn>
                <a:cxn ang="0">
                  <a:pos x="24" y="1"/>
                </a:cxn>
                <a:cxn ang="0">
                  <a:pos x="22" y="1"/>
                </a:cxn>
                <a:cxn ang="0">
                  <a:pos x="20" y="1"/>
                </a:cxn>
                <a:cxn ang="0">
                  <a:pos x="18" y="0"/>
                </a:cxn>
                <a:cxn ang="0">
                  <a:pos x="16" y="0"/>
                </a:cxn>
                <a:cxn ang="0">
                  <a:pos x="14" y="0"/>
                </a:cxn>
                <a:cxn ang="0">
                  <a:pos x="4" y="9"/>
                </a:cxn>
                <a:cxn ang="0">
                  <a:pos x="0" y="24"/>
                </a:cxn>
              </a:cxnLst>
              <a:rect l="0" t="0" r="r" b="b"/>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48155" name="Freeform 27"/>
            <p:cNvSpPr>
              <a:spLocks/>
            </p:cNvSpPr>
            <p:nvPr/>
          </p:nvSpPr>
          <p:spPr bwMode="auto">
            <a:xfrm>
              <a:off x="2543" y="1463"/>
              <a:ext cx="31" cy="50"/>
            </a:xfrm>
            <a:custGeom>
              <a:avLst/>
              <a:gdLst/>
              <a:ahLst/>
              <a:cxnLst>
                <a:cxn ang="0">
                  <a:pos x="0" y="37"/>
                </a:cxn>
                <a:cxn ang="0">
                  <a:pos x="5" y="50"/>
                </a:cxn>
                <a:cxn ang="0">
                  <a:pos x="31" y="48"/>
                </a:cxn>
                <a:cxn ang="0">
                  <a:pos x="31" y="48"/>
                </a:cxn>
                <a:cxn ang="0">
                  <a:pos x="31" y="47"/>
                </a:cxn>
                <a:cxn ang="0">
                  <a:pos x="31" y="47"/>
                </a:cxn>
                <a:cxn ang="0">
                  <a:pos x="31" y="47"/>
                </a:cxn>
                <a:cxn ang="0">
                  <a:pos x="31" y="47"/>
                </a:cxn>
                <a:cxn ang="0">
                  <a:pos x="31" y="47"/>
                </a:cxn>
                <a:cxn ang="0">
                  <a:pos x="31" y="47"/>
                </a:cxn>
                <a:cxn ang="0">
                  <a:pos x="31" y="47"/>
                </a:cxn>
                <a:cxn ang="0">
                  <a:pos x="13" y="0"/>
                </a:cxn>
                <a:cxn ang="0">
                  <a:pos x="11" y="0"/>
                </a:cxn>
                <a:cxn ang="0">
                  <a:pos x="9" y="2"/>
                </a:cxn>
                <a:cxn ang="0">
                  <a:pos x="7" y="4"/>
                </a:cxn>
                <a:cxn ang="0">
                  <a:pos x="7" y="6"/>
                </a:cxn>
                <a:cxn ang="0">
                  <a:pos x="5" y="8"/>
                </a:cxn>
                <a:cxn ang="0">
                  <a:pos x="4" y="10"/>
                </a:cxn>
                <a:cxn ang="0">
                  <a:pos x="2" y="11"/>
                </a:cxn>
                <a:cxn ang="0">
                  <a:pos x="2" y="15"/>
                </a:cxn>
                <a:cxn ang="0">
                  <a:pos x="0" y="17"/>
                </a:cxn>
                <a:cxn ang="0">
                  <a:pos x="0" y="21"/>
                </a:cxn>
                <a:cxn ang="0">
                  <a:pos x="0" y="22"/>
                </a:cxn>
                <a:cxn ang="0">
                  <a:pos x="0" y="26"/>
                </a:cxn>
                <a:cxn ang="0">
                  <a:pos x="0" y="28"/>
                </a:cxn>
                <a:cxn ang="0">
                  <a:pos x="0" y="32"/>
                </a:cxn>
                <a:cxn ang="0">
                  <a:pos x="0" y="34"/>
                </a:cxn>
                <a:cxn ang="0">
                  <a:pos x="0" y="37"/>
                </a:cxn>
              </a:cxnLst>
              <a:rect l="0" t="0" r="r" b="b"/>
              <a:pathLst>
                <a:path w="31" h="50">
                  <a:moveTo>
                    <a:pt x="0" y="37"/>
                  </a:moveTo>
                  <a:lnTo>
                    <a:pt x="5" y="50"/>
                  </a:lnTo>
                  <a:lnTo>
                    <a:pt x="31" y="48"/>
                  </a:lnTo>
                  <a:lnTo>
                    <a:pt x="31" y="48"/>
                  </a:lnTo>
                  <a:lnTo>
                    <a:pt x="31" y="47"/>
                  </a:lnTo>
                  <a:lnTo>
                    <a:pt x="31" y="47"/>
                  </a:lnTo>
                  <a:lnTo>
                    <a:pt x="31" y="47"/>
                  </a:lnTo>
                  <a:lnTo>
                    <a:pt x="31" y="47"/>
                  </a:lnTo>
                  <a:lnTo>
                    <a:pt x="31" y="47"/>
                  </a:lnTo>
                  <a:lnTo>
                    <a:pt x="31" y="47"/>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48156" name="Freeform 28"/>
            <p:cNvSpPr>
              <a:spLocks/>
            </p:cNvSpPr>
            <p:nvPr/>
          </p:nvSpPr>
          <p:spPr bwMode="auto">
            <a:xfrm>
              <a:off x="2586" y="1604"/>
              <a:ext cx="32" cy="41"/>
            </a:xfrm>
            <a:custGeom>
              <a:avLst/>
              <a:gdLst/>
              <a:ahLst/>
              <a:cxnLst>
                <a:cxn ang="0">
                  <a:pos x="0" y="33"/>
                </a:cxn>
                <a:cxn ang="0">
                  <a:pos x="4" y="41"/>
                </a:cxn>
                <a:cxn ang="0">
                  <a:pos x="26" y="37"/>
                </a:cxn>
                <a:cxn ang="0">
                  <a:pos x="28" y="35"/>
                </a:cxn>
                <a:cxn ang="0">
                  <a:pos x="28" y="31"/>
                </a:cxn>
                <a:cxn ang="0">
                  <a:pos x="30" y="28"/>
                </a:cxn>
                <a:cxn ang="0">
                  <a:pos x="30" y="24"/>
                </a:cxn>
                <a:cxn ang="0">
                  <a:pos x="32" y="20"/>
                </a:cxn>
                <a:cxn ang="0">
                  <a:pos x="32" y="17"/>
                </a:cxn>
                <a:cxn ang="0">
                  <a:pos x="30" y="13"/>
                </a:cxn>
                <a:cxn ang="0">
                  <a:pos x="30" y="9"/>
                </a:cxn>
                <a:cxn ang="0">
                  <a:pos x="28" y="7"/>
                </a:cxn>
                <a:cxn ang="0">
                  <a:pos x="28" y="7"/>
                </a:cxn>
                <a:cxn ang="0">
                  <a:pos x="26" y="6"/>
                </a:cxn>
                <a:cxn ang="0">
                  <a:pos x="26" y="4"/>
                </a:cxn>
                <a:cxn ang="0">
                  <a:pos x="26" y="4"/>
                </a:cxn>
                <a:cxn ang="0">
                  <a:pos x="24" y="2"/>
                </a:cxn>
                <a:cxn ang="0">
                  <a:pos x="24" y="0"/>
                </a:cxn>
                <a:cxn ang="0">
                  <a:pos x="24" y="0"/>
                </a:cxn>
                <a:cxn ang="0">
                  <a:pos x="20" y="0"/>
                </a:cxn>
                <a:cxn ang="0">
                  <a:pos x="16" y="2"/>
                </a:cxn>
                <a:cxn ang="0">
                  <a:pos x="14" y="4"/>
                </a:cxn>
                <a:cxn ang="0">
                  <a:pos x="10" y="7"/>
                </a:cxn>
                <a:cxn ang="0">
                  <a:pos x="8" y="9"/>
                </a:cxn>
                <a:cxn ang="0">
                  <a:pos x="6" y="11"/>
                </a:cxn>
                <a:cxn ang="0">
                  <a:pos x="4" y="15"/>
                </a:cxn>
                <a:cxn ang="0">
                  <a:pos x="2" y="17"/>
                </a:cxn>
                <a:cxn ang="0">
                  <a:pos x="2" y="20"/>
                </a:cxn>
                <a:cxn ang="0">
                  <a:pos x="2" y="22"/>
                </a:cxn>
                <a:cxn ang="0">
                  <a:pos x="2" y="24"/>
                </a:cxn>
                <a:cxn ang="0">
                  <a:pos x="0" y="26"/>
                </a:cxn>
                <a:cxn ang="0">
                  <a:pos x="0" y="28"/>
                </a:cxn>
                <a:cxn ang="0">
                  <a:pos x="0" y="30"/>
                </a:cxn>
                <a:cxn ang="0">
                  <a:pos x="0" y="31"/>
                </a:cxn>
                <a:cxn ang="0">
                  <a:pos x="0" y="33"/>
                </a:cxn>
              </a:cxnLst>
              <a:rect l="0" t="0" r="r" b="b"/>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8" y="7"/>
                  </a:lnTo>
                  <a:lnTo>
                    <a:pt x="26" y="6"/>
                  </a:lnTo>
                  <a:lnTo>
                    <a:pt x="26" y="4"/>
                  </a:lnTo>
                  <a:lnTo>
                    <a:pt x="26" y="4"/>
                  </a:lnTo>
                  <a:lnTo>
                    <a:pt x="24" y="2"/>
                  </a:lnTo>
                  <a:lnTo>
                    <a:pt x="24" y="0"/>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48157" name="Freeform 29"/>
            <p:cNvSpPr>
              <a:spLocks/>
            </p:cNvSpPr>
            <p:nvPr/>
          </p:nvSpPr>
          <p:spPr bwMode="auto">
            <a:xfrm>
              <a:off x="2570" y="1421"/>
              <a:ext cx="28" cy="61"/>
            </a:xfrm>
            <a:custGeom>
              <a:avLst/>
              <a:gdLst/>
              <a:ahLst/>
              <a:cxnLst>
                <a:cxn ang="0">
                  <a:pos x="0" y="44"/>
                </a:cxn>
                <a:cxn ang="0">
                  <a:pos x="12" y="61"/>
                </a:cxn>
                <a:cxn ang="0">
                  <a:pos x="26" y="53"/>
                </a:cxn>
                <a:cxn ang="0">
                  <a:pos x="28" y="46"/>
                </a:cxn>
                <a:cxn ang="0">
                  <a:pos x="28" y="40"/>
                </a:cxn>
                <a:cxn ang="0">
                  <a:pos x="28" y="33"/>
                </a:cxn>
                <a:cxn ang="0">
                  <a:pos x="28" y="27"/>
                </a:cxn>
                <a:cxn ang="0">
                  <a:pos x="28" y="20"/>
                </a:cxn>
                <a:cxn ang="0">
                  <a:pos x="26" y="13"/>
                </a:cxn>
                <a:cxn ang="0">
                  <a:pos x="24" y="7"/>
                </a:cxn>
                <a:cxn ang="0">
                  <a:pos x="24" y="0"/>
                </a:cxn>
                <a:cxn ang="0">
                  <a:pos x="20" y="2"/>
                </a:cxn>
                <a:cxn ang="0">
                  <a:pos x="18" y="2"/>
                </a:cxn>
                <a:cxn ang="0">
                  <a:pos x="16" y="3"/>
                </a:cxn>
                <a:cxn ang="0">
                  <a:pos x="12" y="5"/>
                </a:cxn>
                <a:cxn ang="0">
                  <a:pos x="10" y="7"/>
                </a:cxn>
                <a:cxn ang="0">
                  <a:pos x="8" y="9"/>
                </a:cxn>
                <a:cxn ang="0">
                  <a:pos x="6" y="13"/>
                </a:cxn>
                <a:cxn ang="0">
                  <a:pos x="4" y="14"/>
                </a:cxn>
                <a:cxn ang="0">
                  <a:pos x="4" y="18"/>
                </a:cxn>
                <a:cxn ang="0">
                  <a:pos x="2" y="22"/>
                </a:cxn>
                <a:cxn ang="0">
                  <a:pos x="2" y="26"/>
                </a:cxn>
                <a:cxn ang="0">
                  <a:pos x="2" y="29"/>
                </a:cxn>
                <a:cxn ang="0">
                  <a:pos x="0" y="33"/>
                </a:cxn>
                <a:cxn ang="0">
                  <a:pos x="0" y="37"/>
                </a:cxn>
                <a:cxn ang="0">
                  <a:pos x="0" y="40"/>
                </a:cxn>
                <a:cxn ang="0">
                  <a:pos x="0" y="44"/>
                </a:cxn>
              </a:cxnLst>
              <a:rect l="0" t="0" r="r" b="b"/>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48158" name="Freeform 30"/>
            <p:cNvSpPr>
              <a:spLocks/>
            </p:cNvSpPr>
            <p:nvPr/>
          </p:nvSpPr>
          <p:spPr bwMode="auto">
            <a:xfrm>
              <a:off x="2608" y="1404"/>
              <a:ext cx="32" cy="52"/>
            </a:xfrm>
            <a:custGeom>
              <a:avLst/>
              <a:gdLst/>
              <a:ahLst/>
              <a:cxnLst>
                <a:cxn ang="0">
                  <a:pos x="2" y="48"/>
                </a:cxn>
                <a:cxn ang="0">
                  <a:pos x="2" y="48"/>
                </a:cxn>
                <a:cxn ang="0">
                  <a:pos x="2" y="48"/>
                </a:cxn>
                <a:cxn ang="0">
                  <a:pos x="2" y="48"/>
                </a:cxn>
                <a:cxn ang="0">
                  <a:pos x="2" y="50"/>
                </a:cxn>
                <a:cxn ang="0">
                  <a:pos x="2" y="50"/>
                </a:cxn>
                <a:cxn ang="0">
                  <a:pos x="4" y="50"/>
                </a:cxn>
                <a:cxn ang="0">
                  <a:pos x="4" y="50"/>
                </a:cxn>
                <a:cxn ang="0">
                  <a:pos x="4" y="52"/>
                </a:cxn>
                <a:cxn ang="0">
                  <a:pos x="20" y="44"/>
                </a:cxn>
                <a:cxn ang="0">
                  <a:pos x="22" y="39"/>
                </a:cxn>
                <a:cxn ang="0">
                  <a:pos x="24" y="35"/>
                </a:cxn>
                <a:cxn ang="0">
                  <a:pos x="26" y="30"/>
                </a:cxn>
                <a:cxn ang="0">
                  <a:pos x="28" y="22"/>
                </a:cxn>
                <a:cxn ang="0">
                  <a:pos x="28" y="17"/>
                </a:cxn>
                <a:cxn ang="0">
                  <a:pos x="28" y="11"/>
                </a:cxn>
                <a:cxn ang="0">
                  <a:pos x="30" y="6"/>
                </a:cxn>
                <a:cxn ang="0">
                  <a:pos x="32" y="0"/>
                </a:cxn>
                <a:cxn ang="0">
                  <a:pos x="28" y="0"/>
                </a:cxn>
                <a:cxn ang="0">
                  <a:pos x="26" y="0"/>
                </a:cxn>
                <a:cxn ang="0">
                  <a:pos x="22" y="2"/>
                </a:cxn>
                <a:cxn ang="0">
                  <a:pos x="18" y="4"/>
                </a:cxn>
                <a:cxn ang="0">
                  <a:pos x="16" y="6"/>
                </a:cxn>
                <a:cxn ang="0">
                  <a:pos x="12" y="7"/>
                </a:cxn>
                <a:cxn ang="0">
                  <a:pos x="10" y="9"/>
                </a:cxn>
                <a:cxn ang="0">
                  <a:pos x="8" y="11"/>
                </a:cxn>
                <a:cxn ang="0">
                  <a:pos x="6" y="13"/>
                </a:cxn>
                <a:cxn ang="0">
                  <a:pos x="6" y="15"/>
                </a:cxn>
                <a:cxn ang="0">
                  <a:pos x="4" y="15"/>
                </a:cxn>
                <a:cxn ang="0">
                  <a:pos x="4" y="17"/>
                </a:cxn>
                <a:cxn ang="0">
                  <a:pos x="2" y="19"/>
                </a:cxn>
                <a:cxn ang="0">
                  <a:pos x="2" y="19"/>
                </a:cxn>
                <a:cxn ang="0">
                  <a:pos x="0" y="20"/>
                </a:cxn>
                <a:cxn ang="0">
                  <a:pos x="0" y="20"/>
                </a:cxn>
                <a:cxn ang="0">
                  <a:pos x="2" y="48"/>
                </a:cxn>
              </a:cxnLst>
              <a:rect l="0" t="0" r="r" b="b"/>
              <a:pathLst>
                <a:path w="32" h="52">
                  <a:moveTo>
                    <a:pt x="2" y="48"/>
                  </a:moveTo>
                  <a:lnTo>
                    <a:pt x="2" y="48"/>
                  </a:lnTo>
                  <a:lnTo>
                    <a:pt x="2" y="48"/>
                  </a:lnTo>
                  <a:lnTo>
                    <a:pt x="2" y="48"/>
                  </a:lnTo>
                  <a:lnTo>
                    <a:pt x="2" y="50"/>
                  </a:lnTo>
                  <a:lnTo>
                    <a:pt x="2" y="50"/>
                  </a:lnTo>
                  <a:lnTo>
                    <a:pt x="4"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2" y="19"/>
                  </a:lnTo>
                  <a:lnTo>
                    <a:pt x="0" y="20"/>
                  </a:lnTo>
                  <a:lnTo>
                    <a:pt x="0" y="20"/>
                  </a:lnTo>
                  <a:lnTo>
                    <a:pt x="2" y="48"/>
                  </a:lnTo>
                  <a:close/>
                </a:path>
              </a:pathLst>
            </a:custGeom>
            <a:solidFill>
              <a:srgbClr val="FCEF00"/>
            </a:solidFill>
            <a:ln w="9525">
              <a:noFill/>
              <a:round/>
              <a:headEnd/>
              <a:tailEnd/>
            </a:ln>
          </p:spPr>
          <p:txBody>
            <a:bodyPr/>
            <a:lstStyle/>
            <a:p>
              <a:endParaRPr lang="en-US"/>
            </a:p>
          </p:txBody>
        </p:sp>
        <p:sp>
          <p:nvSpPr>
            <p:cNvPr id="48159" name="Freeform 31"/>
            <p:cNvSpPr>
              <a:spLocks/>
            </p:cNvSpPr>
            <p:nvPr/>
          </p:nvSpPr>
          <p:spPr bwMode="auto">
            <a:xfrm>
              <a:off x="2645" y="1395"/>
              <a:ext cx="48" cy="44"/>
            </a:xfrm>
            <a:custGeom>
              <a:avLst/>
              <a:gdLst/>
              <a:ahLst/>
              <a:cxnLst>
                <a:cxn ang="0">
                  <a:pos x="0" y="40"/>
                </a:cxn>
                <a:cxn ang="0">
                  <a:pos x="2" y="42"/>
                </a:cxn>
                <a:cxn ang="0">
                  <a:pos x="4" y="44"/>
                </a:cxn>
                <a:cxn ang="0">
                  <a:pos x="8" y="44"/>
                </a:cxn>
                <a:cxn ang="0">
                  <a:pos x="10" y="44"/>
                </a:cxn>
                <a:cxn ang="0">
                  <a:pos x="14" y="42"/>
                </a:cxn>
                <a:cxn ang="0">
                  <a:pos x="16" y="42"/>
                </a:cxn>
                <a:cxn ang="0">
                  <a:pos x="20" y="40"/>
                </a:cxn>
                <a:cxn ang="0">
                  <a:pos x="22" y="39"/>
                </a:cxn>
                <a:cxn ang="0">
                  <a:pos x="28" y="37"/>
                </a:cxn>
                <a:cxn ang="0">
                  <a:pos x="32" y="31"/>
                </a:cxn>
                <a:cxn ang="0">
                  <a:pos x="36" y="28"/>
                </a:cxn>
                <a:cxn ang="0">
                  <a:pos x="38" y="24"/>
                </a:cxn>
                <a:cxn ang="0">
                  <a:pos x="42" y="18"/>
                </a:cxn>
                <a:cxn ang="0">
                  <a:pos x="44" y="13"/>
                </a:cxn>
                <a:cxn ang="0">
                  <a:pos x="46" y="7"/>
                </a:cxn>
                <a:cxn ang="0">
                  <a:pos x="48" y="2"/>
                </a:cxn>
                <a:cxn ang="0">
                  <a:pos x="44" y="2"/>
                </a:cxn>
                <a:cxn ang="0">
                  <a:pos x="38" y="0"/>
                </a:cxn>
                <a:cxn ang="0">
                  <a:pos x="32" y="2"/>
                </a:cxn>
                <a:cxn ang="0">
                  <a:pos x="28" y="3"/>
                </a:cxn>
                <a:cxn ang="0">
                  <a:pos x="22" y="5"/>
                </a:cxn>
                <a:cxn ang="0">
                  <a:pos x="16" y="7"/>
                </a:cxn>
                <a:cxn ang="0">
                  <a:pos x="12" y="11"/>
                </a:cxn>
                <a:cxn ang="0">
                  <a:pos x="8" y="15"/>
                </a:cxn>
                <a:cxn ang="0">
                  <a:pos x="6" y="15"/>
                </a:cxn>
                <a:cxn ang="0">
                  <a:pos x="6" y="15"/>
                </a:cxn>
                <a:cxn ang="0">
                  <a:pos x="6" y="16"/>
                </a:cxn>
                <a:cxn ang="0">
                  <a:pos x="4" y="16"/>
                </a:cxn>
                <a:cxn ang="0">
                  <a:pos x="4" y="16"/>
                </a:cxn>
                <a:cxn ang="0">
                  <a:pos x="4" y="18"/>
                </a:cxn>
                <a:cxn ang="0">
                  <a:pos x="4" y="18"/>
                </a:cxn>
                <a:cxn ang="0">
                  <a:pos x="4" y="18"/>
                </a:cxn>
                <a:cxn ang="0">
                  <a:pos x="0" y="40"/>
                </a:cxn>
              </a:cxnLst>
              <a:rect l="0" t="0" r="r" b="b"/>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5"/>
                  </a:lnTo>
                  <a:lnTo>
                    <a:pt x="6" y="16"/>
                  </a:lnTo>
                  <a:lnTo>
                    <a:pt x="4" y="16"/>
                  </a:lnTo>
                  <a:lnTo>
                    <a:pt x="4" y="16"/>
                  </a:lnTo>
                  <a:lnTo>
                    <a:pt x="4" y="18"/>
                  </a:lnTo>
                  <a:lnTo>
                    <a:pt x="4" y="18"/>
                  </a:lnTo>
                  <a:lnTo>
                    <a:pt x="4" y="18"/>
                  </a:lnTo>
                  <a:lnTo>
                    <a:pt x="0" y="40"/>
                  </a:lnTo>
                  <a:close/>
                </a:path>
              </a:pathLst>
            </a:custGeom>
            <a:solidFill>
              <a:srgbClr val="FCEF00"/>
            </a:solidFill>
            <a:ln w="9525">
              <a:noFill/>
              <a:round/>
              <a:headEnd/>
              <a:tailEnd/>
            </a:ln>
          </p:spPr>
          <p:txBody>
            <a:bodyPr/>
            <a:lstStyle/>
            <a:p>
              <a:endParaRPr lang="en-US"/>
            </a:p>
          </p:txBody>
        </p:sp>
        <p:sp>
          <p:nvSpPr>
            <p:cNvPr id="48160" name="Freeform 32"/>
            <p:cNvSpPr>
              <a:spLocks/>
            </p:cNvSpPr>
            <p:nvPr/>
          </p:nvSpPr>
          <p:spPr bwMode="auto">
            <a:xfrm>
              <a:off x="2697" y="1389"/>
              <a:ext cx="51" cy="35"/>
            </a:xfrm>
            <a:custGeom>
              <a:avLst/>
              <a:gdLst/>
              <a:ahLst/>
              <a:cxnLst>
                <a:cxn ang="0">
                  <a:pos x="0" y="34"/>
                </a:cxn>
                <a:cxn ang="0">
                  <a:pos x="4" y="35"/>
                </a:cxn>
                <a:cxn ang="0">
                  <a:pos x="8" y="35"/>
                </a:cxn>
                <a:cxn ang="0">
                  <a:pos x="10" y="35"/>
                </a:cxn>
                <a:cxn ang="0">
                  <a:pos x="14" y="35"/>
                </a:cxn>
                <a:cxn ang="0">
                  <a:pos x="18" y="35"/>
                </a:cxn>
                <a:cxn ang="0">
                  <a:pos x="22" y="35"/>
                </a:cxn>
                <a:cxn ang="0">
                  <a:pos x="26" y="34"/>
                </a:cxn>
                <a:cxn ang="0">
                  <a:pos x="30" y="32"/>
                </a:cxn>
                <a:cxn ang="0">
                  <a:pos x="32" y="28"/>
                </a:cxn>
                <a:cxn ang="0">
                  <a:pos x="36" y="26"/>
                </a:cxn>
                <a:cxn ang="0">
                  <a:pos x="40" y="22"/>
                </a:cxn>
                <a:cxn ang="0">
                  <a:pos x="42" y="19"/>
                </a:cxn>
                <a:cxn ang="0">
                  <a:pos x="43" y="15"/>
                </a:cxn>
                <a:cxn ang="0">
                  <a:pos x="45" y="11"/>
                </a:cxn>
                <a:cxn ang="0">
                  <a:pos x="49" y="8"/>
                </a:cxn>
                <a:cxn ang="0">
                  <a:pos x="51" y="4"/>
                </a:cxn>
                <a:cxn ang="0">
                  <a:pos x="49" y="4"/>
                </a:cxn>
                <a:cxn ang="0">
                  <a:pos x="49" y="2"/>
                </a:cxn>
                <a:cxn ang="0">
                  <a:pos x="49" y="2"/>
                </a:cxn>
                <a:cxn ang="0">
                  <a:pos x="49" y="2"/>
                </a:cxn>
                <a:cxn ang="0">
                  <a:pos x="49" y="2"/>
                </a:cxn>
                <a:cxn ang="0">
                  <a:pos x="47" y="2"/>
                </a:cxn>
                <a:cxn ang="0">
                  <a:pos x="42" y="0"/>
                </a:cxn>
                <a:cxn ang="0">
                  <a:pos x="36" y="0"/>
                </a:cxn>
                <a:cxn ang="0">
                  <a:pos x="30" y="2"/>
                </a:cxn>
                <a:cxn ang="0">
                  <a:pos x="24" y="2"/>
                </a:cxn>
                <a:cxn ang="0">
                  <a:pos x="20" y="6"/>
                </a:cxn>
                <a:cxn ang="0">
                  <a:pos x="14" y="9"/>
                </a:cxn>
                <a:cxn ang="0">
                  <a:pos x="10" y="11"/>
                </a:cxn>
                <a:cxn ang="0">
                  <a:pos x="4" y="17"/>
                </a:cxn>
                <a:cxn ang="0">
                  <a:pos x="0" y="32"/>
                </a:cxn>
                <a:cxn ang="0">
                  <a:pos x="0" y="32"/>
                </a:cxn>
                <a:cxn ang="0">
                  <a:pos x="0" y="32"/>
                </a:cxn>
                <a:cxn ang="0">
                  <a:pos x="0" y="34"/>
                </a:cxn>
                <a:cxn ang="0">
                  <a:pos x="0" y="34"/>
                </a:cxn>
              </a:cxnLst>
              <a:rect l="0" t="0" r="r" b="b"/>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9" y="2"/>
                  </a:lnTo>
                  <a:lnTo>
                    <a:pt x="49" y="2"/>
                  </a:lnTo>
                  <a:lnTo>
                    <a:pt x="49" y="2"/>
                  </a:lnTo>
                  <a:lnTo>
                    <a:pt x="47" y="2"/>
                  </a:lnTo>
                  <a:lnTo>
                    <a:pt x="42" y="0"/>
                  </a:lnTo>
                  <a:lnTo>
                    <a:pt x="36" y="0"/>
                  </a:lnTo>
                  <a:lnTo>
                    <a:pt x="30" y="2"/>
                  </a:lnTo>
                  <a:lnTo>
                    <a:pt x="24" y="2"/>
                  </a:lnTo>
                  <a:lnTo>
                    <a:pt x="20" y="6"/>
                  </a:lnTo>
                  <a:lnTo>
                    <a:pt x="14" y="9"/>
                  </a:lnTo>
                  <a:lnTo>
                    <a:pt x="10" y="11"/>
                  </a:lnTo>
                  <a:lnTo>
                    <a:pt x="4" y="17"/>
                  </a:lnTo>
                  <a:lnTo>
                    <a:pt x="0" y="32"/>
                  </a:lnTo>
                  <a:lnTo>
                    <a:pt x="0" y="32"/>
                  </a:lnTo>
                  <a:lnTo>
                    <a:pt x="0" y="32"/>
                  </a:lnTo>
                  <a:lnTo>
                    <a:pt x="0" y="34"/>
                  </a:lnTo>
                  <a:lnTo>
                    <a:pt x="0" y="34"/>
                  </a:lnTo>
                  <a:close/>
                </a:path>
              </a:pathLst>
            </a:custGeom>
            <a:solidFill>
              <a:srgbClr val="FCEF00"/>
            </a:solidFill>
            <a:ln w="9525">
              <a:noFill/>
              <a:round/>
              <a:headEnd/>
              <a:tailEnd/>
            </a:ln>
          </p:spPr>
          <p:txBody>
            <a:bodyPr/>
            <a:lstStyle/>
            <a:p>
              <a:endParaRPr lang="en-US"/>
            </a:p>
          </p:txBody>
        </p:sp>
        <p:sp>
          <p:nvSpPr>
            <p:cNvPr id="48161" name="Freeform 33"/>
            <p:cNvSpPr>
              <a:spLocks/>
            </p:cNvSpPr>
            <p:nvPr/>
          </p:nvSpPr>
          <p:spPr bwMode="auto">
            <a:xfrm>
              <a:off x="2746" y="1389"/>
              <a:ext cx="52" cy="30"/>
            </a:xfrm>
            <a:custGeom>
              <a:avLst/>
              <a:gdLst/>
              <a:ahLst/>
              <a:cxnLst>
                <a:cxn ang="0">
                  <a:pos x="2" y="26"/>
                </a:cxn>
                <a:cxn ang="0">
                  <a:pos x="4" y="28"/>
                </a:cxn>
                <a:cxn ang="0">
                  <a:pos x="8" y="30"/>
                </a:cxn>
                <a:cxn ang="0">
                  <a:pos x="12" y="30"/>
                </a:cxn>
                <a:cxn ang="0">
                  <a:pos x="14" y="30"/>
                </a:cxn>
                <a:cxn ang="0">
                  <a:pos x="18" y="30"/>
                </a:cxn>
                <a:cxn ang="0">
                  <a:pos x="24" y="30"/>
                </a:cxn>
                <a:cxn ang="0">
                  <a:pos x="28" y="28"/>
                </a:cxn>
                <a:cxn ang="0">
                  <a:pos x="30" y="28"/>
                </a:cxn>
                <a:cxn ang="0">
                  <a:pos x="34" y="24"/>
                </a:cxn>
                <a:cxn ang="0">
                  <a:pos x="38" y="22"/>
                </a:cxn>
                <a:cxn ang="0">
                  <a:pos x="40" y="19"/>
                </a:cxn>
                <a:cxn ang="0">
                  <a:pos x="44" y="17"/>
                </a:cxn>
                <a:cxn ang="0">
                  <a:pos x="46" y="13"/>
                </a:cxn>
                <a:cxn ang="0">
                  <a:pos x="48" y="11"/>
                </a:cxn>
                <a:cxn ang="0">
                  <a:pos x="50" y="8"/>
                </a:cxn>
                <a:cxn ang="0">
                  <a:pos x="52" y="6"/>
                </a:cxn>
                <a:cxn ang="0">
                  <a:pos x="52" y="6"/>
                </a:cxn>
                <a:cxn ang="0">
                  <a:pos x="52" y="4"/>
                </a:cxn>
                <a:cxn ang="0">
                  <a:pos x="52" y="4"/>
                </a:cxn>
                <a:cxn ang="0">
                  <a:pos x="52" y="4"/>
                </a:cxn>
                <a:cxn ang="0">
                  <a:pos x="52" y="4"/>
                </a:cxn>
                <a:cxn ang="0">
                  <a:pos x="52" y="4"/>
                </a:cxn>
                <a:cxn ang="0">
                  <a:pos x="52" y="4"/>
                </a:cxn>
                <a:cxn ang="0">
                  <a:pos x="52" y="4"/>
                </a:cxn>
                <a:cxn ang="0">
                  <a:pos x="48" y="2"/>
                </a:cxn>
                <a:cxn ang="0">
                  <a:pos x="42" y="0"/>
                </a:cxn>
                <a:cxn ang="0">
                  <a:pos x="38" y="0"/>
                </a:cxn>
                <a:cxn ang="0">
                  <a:pos x="32" y="2"/>
                </a:cxn>
                <a:cxn ang="0">
                  <a:pos x="28" y="2"/>
                </a:cxn>
                <a:cxn ang="0">
                  <a:pos x="24" y="4"/>
                </a:cxn>
                <a:cxn ang="0">
                  <a:pos x="18" y="6"/>
                </a:cxn>
                <a:cxn ang="0">
                  <a:pos x="16" y="9"/>
                </a:cxn>
                <a:cxn ang="0">
                  <a:pos x="12" y="11"/>
                </a:cxn>
                <a:cxn ang="0">
                  <a:pos x="10" y="11"/>
                </a:cxn>
                <a:cxn ang="0">
                  <a:pos x="8" y="13"/>
                </a:cxn>
                <a:cxn ang="0">
                  <a:pos x="6" y="15"/>
                </a:cxn>
                <a:cxn ang="0">
                  <a:pos x="4" y="17"/>
                </a:cxn>
                <a:cxn ang="0">
                  <a:pos x="4" y="19"/>
                </a:cxn>
                <a:cxn ang="0">
                  <a:pos x="2" y="21"/>
                </a:cxn>
                <a:cxn ang="0">
                  <a:pos x="0" y="22"/>
                </a:cxn>
                <a:cxn ang="0">
                  <a:pos x="0" y="24"/>
                </a:cxn>
                <a:cxn ang="0">
                  <a:pos x="0" y="24"/>
                </a:cxn>
                <a:cxn ang="0">
                  <a:pos x="0" y="24"/>
                </a:cxn>
                <a:cxn ang="0">
                  <a:pos x="0" y="24"/>
                </a:cxn>
                <a:cxn ang="0">
                  <a:pos x="2" y="24"/>
                </a:cxn>
                <a:cxn ang="0">
                  <a:pos x="2" y="24"/>
                </a:cxn>
                <a:cxn ang="0">
                  <a:pos x="2" y="26"/>
                </a:cxn>
                <a:cxn ang="0">
                  <a:pos x="2" y="26"/>
                </a:cxn>
              </a:cxnLst>
              <a:rect l="0" t="0" r="r" b="b"/>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6"/>
                  </a:lnTo>
                  <a:lnTo>
                    <a:pt x="52" y="4"/>
                  </a:lnTo>
                  <a:lnTo>
                    <a:pt x="52" y="4"/>
                  </a:lnTo>
                  <a:lnTo>
                    <a:pt x="52" y="4"/>
                  </a:lnTo>
                  <a:lnTo>
                    <a:pt x="52" y="4"/>
                  </a:lnTo>
                  <a:lnTo>
                    <a:pt x="52" y="4"/>
                  </a:lnTo>
                  <a:lnTo>
                    <a:pt x="52" y="4"/>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0" y="24"/>
                  </a:lnTo>
                  <a:lnTo>
                    <a:pt x="0" y="24"/>
                  </a:lnTo>
                  <a:lnTo>
                    <a:pt x="0" y="24"/>
                  </a:lnTo>
                  <a:lnTo>
                    <a:pt x="2" y="24"/>
                  </a:lnTo>
                  <a:lnTo>
                    <a:pt x="2" y="24"/>
                  </a:lnTo>
                  <a:lnTo>
                    <a:pt x="2" y="26"/>
                  </a:lnTo>
                  <a:lnTo>
                    <a:pt x="2" y="26"/>
                  </a:lnTo>
                  <a:close/>
                </a:path>
              </a:pathLst>
            </a:custGeom>
            <a:solidFill>
              <a:srgbClr val="FCEF00"/>
            </a:solidFill>
            <a:ln w="9525">
              <a:noFill/>
              <a:round/>
              <a:headEnd/>
              <a:tailEnd/>
            </a:ln>
          </p:spPr>
          <p:txBody>
            <a:bodyPr/>
            <a:lstStyle/>
            <a:p>
              <a:endParaRPr lang="en-US"/>
            </a:p>
          </p:txBody>
        </p:sp>
        <p:sp>
          <p:nvSpPr>
            <p:cNvPr id="48162" name="Freeform 34"/>
            <p:cNvSpPr>
              <a:spLocks/>
            </p:cNvSpPr>
            <p:nvPr/>
          </p:nvSpPr>
          <p:spPr bwMode="auto">
            <a:xfrm>
              <a:off x="2802" y="1384"/>
              <a:ext cx="61" cy="31"/>
            </a:xfrm>
            <a:custGeom>
              <a:avLst/>
              <a:gdLst/>
              <a:ahLst/>
              <a:cxnLst>
                <a:cxn ang="0">
                  <a:pos x="0" y="22"/>
                </a:cxn>
                <a:cxn ang="0">
                  <a:pos x="4" y="24"/>
                </a:cxn>
                <a:cxn ang="0">
                  <a:pos x="6" y="26"/>
                </a:cxn>
                <a:cxn ang="0">
                  <a:pos x="8" y="27"/>
                </a:cxn>
                <a:cxn ang="0">
                  <a:pos x="12" y="29"/>
                </a:cxn>
                <a:cxn ang="0">
                  <a:pos x="14" y="29"/>
                </a:cxn>
                <a:cxn ang="0">
                  <a:pos x="18" y="31"/>
                </a:cxn>
                <a:cxn ang="0">
                  <a:pos x="20" y="31"/>
                </a:cxn>
                <a:cxn ang="0">
                  <a:pos x="24" y="31"/>
                </a:cxn>
                <a:cxn ang="0">
                  <a:pos x="30" y="29"/>
                </a:cxn>
                <a:cxn ang="0">
                  <a:pos x="34" y="27"/>
                </a:cxn>
                <a:cxn ang="0">
                  <a:pos x="39" y="26"/>
                </a:cxn>
                <a:cxn ang="0">
                  <a:pos x="43" y="24"/>
                </a:cxn>
                <a:cxn ang="0">
                  <a:pos x="49" y="20"/>
                </a:cxn>
                <a:cxn ang="0">
                  <a:pos x="53" y="18"/>
                </a:cxn>
                <a:cxn ang="0">
                  <a:pos x="57" y="14"/>
                </a:cxn>
                <a:cxn ang="0">
                  <a:pos x="61" y="11"/>
                </a:cxn>
                <a:cxn ang="0">
                  <a:pos x="59" y="9"/>
                </a:cxn>
                <a:cxn ang="0">
                  <a:pos x="57" y="7"/>
                </a:cxn>
                <a:cxn ang="0">
                  <a:pos x="55" y="5"/>
                </a:cxn>
                <a:cxn ang="0">
                  <a:pos x="51" y="3"/>
                </a:cxn>
                <a:cxn ang="0">
                  <a:pos x="49" y="1"/>
                </a:cxn>
                <a:cxn ang="0">
                  <a:pos x="47" y="1"/>
                </a:cxn>
                <a:cxn ang="0">
                  <a:pos x="43" y="1"/>
                </a:cxn>
                <a:cxn ang="0">
                  <a:pos x="41" y="0"/>
                </a:cxn>
                <a:cxn ang="0">
                  <a:pos x="37" y="1"/>
                </a:cxn>
                <a:cxn ang="0">
                  <a:pos x="34" y="1"/>
                </a:cxn>
                <a:cxn ang="0">
                  <a:pos x="30" y="1"/>
                </a:cxn>
                <a:cxn ang="0">
                  <a:pos x="26" y="3"/>
                </a:cxn>
                <a:cxn ang="0">
                  <a:pos x="22" y="3"/>
                </a:cxn>
                <a:cxn ang="0">
                  <a:pos x="18" y="5"/>
                </a:cxn>
                <a:cxn ang="0">
                  <a:pos x="14" y="7"/>
                </a:cxn>
                <a:cxn ang="0">
                  <a:pos x="10" y="7"/>
                </a:cxn>
                <a:cxn ang="0">
                  <a:pos x="8" y="9"/>
                </a:cxn>
                <a:cxn ang="0">
                  <a:pos x="8" y="11"/>
                </a:cxn>
                <a:cxn ang="0">
                  <a:pos x="6" y="13"/>
                </a:cxn>
                <a:cxn ang="0">
                  <a:pos x="6" y="14"/>
                </a:cxn>
                <a:cxn ang="0">
                  <a:pos x="4" y="16"/>
                </a:cxn>
                <a:cxn ang="0">
                  <a:pos x="4" y="18"/>
                </a:cxn>
                <a:cxn ang="0">
                  <a:pos x="2" y="20"/>
                </a:cxn>
                <a:cxn ang="0">
                  <a:pos x="0" y="22"/>
                </a:cxn>
                <a:cxn ang="0">
                  <a:pos x="0" y="22"/>
                </a:cxn>
                <a:cxn ang="0">
                  <a:pos x="0" y="22"/>
                </a:cxn>
                <a:cxn ang="0">
                  <a:pos x="0" y="22"/>
                </a:cxn>
                <a:cxn ang="0">
                  <a:pos x="0" y="22"/>
                </a:cxn>
              </a:cxnLst>
              <a:rect l="0" t="0" r="r" b="b"/>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lnTo>
                    <a:pt x="0" y="22"/>
                  </a:lnTo>
                  <a:lnTo>
                    <a:pt x="0" y="22"/>
                  </a:lnTo>
                  <a:lnTo>
                    <a:pt x="0" y="22"/>
                  </a:lnTo>
                  <a:lnTo>
                    <a:pt x="0" y="22"/>
                  </a:lnTo>
                  <a:close/>
                </a:path>
              </a:pathLst>
            </a:custGeom>
            <a:solidFill>
              <a:srgbClr val="FCEF00"/>
            </a:solidFill>
            <a:ln w="9525">
              <a:noFill/>
              <a:round/>
              <a:headEnd/>
              <a:tailEnd/>
            </a:ln>
          </p:spPr>
          <p:txBody>
            <a:bodyPr/>
            <a:lstStyle/>
            <a:p>
              <a:endParaRPr lang="en-US"/>
            </a:p>
          </p:txBody>
        </p:sp>
        <p:sp>
          <p:nvSpPr>
            <p:cNvPr id="48163" name="Freeform 35"/>
            <p:cNvSpPr>
              <a:spLocks/>
            </p:cNvSpPr>
            <p:nvPr/>
          </p:nvSpPr>
          <p:spPr bwMode="auto">
            <a:xfrm>
              <a:off x="2861" y="1398"/>
              <a:ext cx="50" cy="26"/>
            </a:xfrm>
            <a:custGeom>
              <a:avLst/>
              <a:gdLst/>
              <a:ahLst/>
              <a:cxnLst>
                <a:cxn ang="0">
                  <a:pos x="0" y="13"/>
                </a:cxn>
                <a:cxn ang="0">
                  <a:pos x="0" y="15"/>
                </a:cxn>
                <a:cxn ang="0">
                  <a:pos x="2" y="19"/>
                </a:cxn>
                <a:cxn ang="0">
                  <a:pos x="4" y="21"/>
                </a:cxn>
                <a:cxn ang="0">
                  <a:pos x="8" y="23"/>
                </a:cxn>
                <a:cxn ang="0">
                  <a:pos x="10" y="23"/>
                </a:cxn>
                <a:cxn ang="0">
                  <a:pos x="12" y="25"/>
                </a:cxn>
                <a:cxn ang="0">
                  <a:pos x="16" y="26"/>
                </a:cxn>
                <a:cxn ang="0">
                  <a:pos x="18" y="26"/>
                </a:cxn>
                <a:cxn ang="0">
                  <a:pos x="22" y="26"/>
                </a:cxn>
                <a:cxn ang="0">
                  <a:pos x="26" y="26"/>
                </a:cxn>
                <a:cxn ang="0">
                  <a:pos x="30" y="26"/>
                </a:cxn>
                <a:cxn ang="0">
                  <a:pos x="34" y="25"/>
                </a:cxn>
                <a:cxn ang="0">
                  <a:pos x="38" y="23"/>
                </a:cxn>
                <a:cxn ang="0">
                  <a:pos x="42" y="23"/>
                </a:cxn>
                <a:cxn ang="0">
                  <a:pos x="44" y="19"/>
                </a:cxn>
                <a:cxn ang="0">
                  <a:pos x="48" y="17"/>
                </a:cxn>
                <a:cxn ang="0">
                  <a:pos x="48" y="17"/>
                </a:cxn>
                <a:cxn ang="0">
                  <a:pos x="50" y="15"/>
                </a:cxn>
                <a:cxn ang="0">
                  <a:pos x="50" y="15"/>
                </a:cxn>
                <a:cxn ang="0">
                  <a:pos x="50" y="13"/>
                </a:cxn>
                <a:cxn ang="0">
                  <a:pos x="50" y="13"/>
                </a:cxn>
                <a:cxn ang="0">
                  <a:pos x="50" y="13"/>
                </a:cxn>
                <a:cxn ang="0">
                  <a:pos x="50" y="12"/>
                </a:cxn>
                <a:cxn ang="0">
                  <a:pos x="50" y="12"/>
                </a:cxn>
                <a:cxn ang="0">
                  <a:pos x="50" y="10"/>
                </a:cxn>
                <a:cxn ang="0">
                  <a:pos x="48" y="8"/>
                </a:cxn>
                <a:cxn ang="0">
                  <a:pos x="46" y="6"/>
                </a:cxn>
                <a:cxn ang="0">
                  <a:pos x="44" y="4"/>
                </a:cxn>
                <a:cxn ang="0">
                  <a:pos x="42" y="2"/>
                </a:cxn>
                <a:cxn ang="0">
                  <a:pos x="40" y="2"/>
                </a:cxn>
                <a:cxn ang="0">
                  <a:pos x="38" y="0"/>
                </a:cxn>
                <a:cxn ang="0">
                  <a:pos x="36" y="0"/>
                </a:cxn>
                <a:cxn ang="0">
                  <a:pos x="32" y="0"/>
                </a:cxn>
                <a:cxn ang="0">
                  <a:pos x="26" y="0"/>
                </a:cxn>
                <a:cxn ang="0">
                  <a:pos x="22" y="0"/>
                </a:cxn>
                <a:cxn ang="0">
                  <a:pos x="16" y="2"/>
                </a:cxn>
                <a:cxn ang="0">
                  <a:pos x="12" y="4"/>
                </a:cxn>
                <a:cxn ang="0">
                  <a:pos x="8" y="6"/>
                </a:cxn>
                <a:cxn ang="0">
                  <a:pos x="4" y="10"/>
                </a:cxn>
                <a:cxn ang="0">
                  <a:pos x="0" y="12"/>
                </a:cxn>
                <a:cxn ang="0">
                  <a:pos x="0" y="12"/>
                </a:cxn>
                <a:cxn ang="0">
                  <a:pos x="0" y="12"/>
                </a:cxn>
                <a:cxn ang="0">
                  <a:pos x="0" y="13"/>
                </a:cxn>
                <a:cxn ang="0">
                  <a:pos x="0" y="13"/>
                </a:cxn>
              </a:cxnLst>
              <a:rect l="0" t="0" r="r" b="b"/>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48" y="17"/>
                  </a:lnTo>
                  <a:lnTo>
                    <a:pt x="50" y="15"/>
                  </a:lnTo>
                  <a:lnTo>
                    <a:pt x="50" y="15"/>
                  </a:lnTo>
                  <a:lnTo>
                    <a:pt x="50" y="13"/>
                  </a:lnTo>
                  <a:lnTo>
                    <a:pt x="50" y="13"/>
                  </a:lnTo>
                  <a:lnTo>
                    <a:pt x="50" y="13"/>
                  </a:lnTo>
                  <a:lnTo>
                    <a:pt x="50" y="12"/>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2"/>
                  </a:lnTo>
                  <a:lnTo>
                    <a:pt x="0" y="12"/>
                  </a:lnTo>
                  <a:lnTo>
                    <a:pt x="0" y="13"/>
                  </a:lnTo>
                  <a:lnTo>
                    <a:pt x="0" y="13"/>
                  </a:lnTo>
                  <a:close/>
                </a:path>
              </a:pathLst>
            </a:custGeom>
            <a:solidFill>
              <a:srgbClr val="FCEF00"/>
            </a:solidFill>
            <a:ln w="9525">
              <a:noFill/>
              <a:round/>
              <a:headEnd/>
              <a:tailEnd/>
            </a:ln>
          </p:spPr>
          <p:txBody>
            <a:bodyPr/>
            <a:lstStyle/>
            <a:p>
              <a:endParaRPr lang="en-US"/>
            </a:p>
          </p:txBody>
        </p:sp>
        <p:sp>
          <p:nvSpPr>
            <p:cNvPr id="48164" name="Freeform 36"/>
            <p:cNvSpPr>
              <a:spLocks/>
            </p:cNvSpPr>
            <p:nvPr/>
          </p:nvSpPr>
          <p:spPr bwMode="auto">
            <a:xfrm>
              <a:off x="2913" y="1385"/>
              <a:ext cx="41" cy="43"/>
            </a:xfrm>
            <a:custGeom>
              <a:avLst/>
              <a:gdLst/>
              <a:ahLst/>
              <a:cxnLst>
                <a:cxn ang="0">
                  <a:pos x="0" y="41"/>
                </a:cxn>
                <a:cxn ang="0">
                  <a:pos x="4" y="43"/>
                </a:cxn>
                <a:cxn ang="0">
                  <a:pos x="8" y="43"/>
                </a:cxn>
                <a:cxn ang="0">
                  <a:pos x="12" y="43"/>
                </a:cxn>
                <a:cxn ang="0">
                  <a:pos x="18" y="41"/>
                </a:cxn>
                <a:cxn ang="0">
                  <a:pos x="21" y="41"/>
                </a:cxn>
                <a:cxn ang="0">
                  <a:pos x="25" y="39"/>
                </a:cxn>
                <a:cxn ang="0">
                  <a:pos x="29" y="38"/>
                </a:cxn>
                <a:cxn ang="0">
                  <a:pos x="33" y="36"/>
                </a:cxn>
                <a:cxn ang="0">
                  <a:pos x="35" y="32"/>
                </a:cxn>
                <a:cxn ang="0">
                  <a:pos x="37" y="28"/>
                </a:cxn>
                <a:cxn ang="0">
                  <a:pos x="39" y="25"/>
                </a:cxn>
                <a:cxn ang="0">
                  <a:pos x="39" y="21"/>
                </a:cxn>
                <a:cxn ang="0">
                  <a:pos x="41" y="17"/>
                </a:cxn>
                <a:cxn ang="0">
                  <a:pos x="41" y="13"/>
                </a:cxn>
                <a:cxn ang="0">
                  <a:pos x="41" y="8"/>
                </a:cxn>
                <a:cxn ang="0">
                  <a:pos x="41" y="4"/>
                </a:cxn>
                <a:cxn ang="0">
                  <a:pos x="41" y="4"/>
                </a:cxn>
                <a:cxn ang="0">
                  <a:pos x="39" y="4"/>
                </a:cxn>
                <a:cxn ang="0">
                  <a:pos x="39" y="2"/>
                </a:cxn>
                <a:cxn ang="0">
                  <a:pos x="39" y="2"/>
                </a:cxn>
                <a:cxn ang="0">
                  <a:pos x="39" y="2"/>
                </a:cxn>
                <a:cxn ang="0">
                  <a:pos x="39" y="2"/>
                </a:cxn>
                <a:cxn ang="0">
                  <a:pos x="39" y="2"/>
                </a:cxn>
                <a:cxn ang="0">
                  <a:pos x="37" y="0"/>
                </a:cxn>
                <a:cxn ang="0">
                  <a:pos x="35" y="0"/>
                </a:cxn>
                <a:cxn ang="0">
                  <a:pos x="31" y="0"/>
                </a:cxn>
                <a:cxn ang="0">
                  <a:pos x="29" y="2"/>
                </a:cxn>
                <a:cxn ang="0">
                  <a:pos x="27" y="4"/>
                </a:cxn>
                <a:cxn ang="0">
                  <a:pos x="23" y="6"/>
                </a:cxn>
                <a:cxn ang="0">
                  <a:pos x="21" y="8"/>
                </a:cxn>
                <a:cxn ang="0">
                  <a:pos x="20" y="10"/>
                </a:cxn>
                <a:cxn ang="0">
                  <a:pos x="18" y="12"/>
                </a:cxn>
                <a:cxn ang="0">
                  <a:pos x="14" y="15"/>
                </a:cxn>
                <a:cxn ang="0">
                  <a:pos x="12" y="19"/>
                </a:cxn>
                <a:cxn ang="0">
                  <a:pos x="10" y="23"/>
                </a:cxn>
                <a:cxn ang="0">
                  <a:pos x="8" y="26"/>
                </a:cxn>
                <a:cxn ang="0">
                  <a:pos x="6" y="30"/>
                </a:cxn>
                <a:cxn ang="0">
                  <a:pos x="4" y="34"/>
                </a:cxn>
                <a:cxn ang="0">
                  <a:pos x="2" y="38"/>
                </a:cxn>
                <a:cxn ang="0">
                  <a:pos x="0" y="39"/>
                </a:cxn>
                <a:cxn ang="0">
                  <a:pos x="0" y="39"/>
                </a:cxn>
                <a:cxn ang="0">
                  <a:pos x="0" y="41"/>
                </a:cxn>
                <a:cxn ang="0">
                  <a:pos x="0" y="41"/>
                </a:cxn>
                <a:cxn ang="0">
                  <a:pos x="0" y="41"/>
                </a:cxn>
              </a:cxnLst>
              <a:rect l="0" t="0" r="r" b="b"/>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41" y="4"/>
                  </a:lnTo>
                  <a:lnTo>
                    <a:pt x="39" y="4"/>
                  </a:lnTo>
                  <a:lnTo>
                    <a:pt x="39" y="2"/>
                  </a:lnTo>
                  <a:lnTo>
                    <a:pt x="39" y="2"/>
                  </a:lnTo>
                  <a:lnTo>
                    <a:pt x="39" y="2"/>
                  </a:lnTo>
                  <a:lnTo>
                    <a:pt x="39" y="2"/>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39"/>
                  </a:lnTo>
                  <a:lnTo>
                    <a:pt x="0" y="41"/>
                  </a:lnTo>
                  <a:lnTo>
                    <a:pt x="0" y="41"/>
                  </a:lnTo>
                  <a:lnTo>
                    <a:pt x="0" y="41"/>
                  </a:lnTo>
                  <a:close/>
                </a:path>
              </a:pathLst>
            </a:custGeom>
            <a:solidFill>
              <a:srgbClr val="FCEF00"/>
            </a:solidFill>
            <a:ln w="9525">
              <a:noFill/>
              <a:round/>
              <a:headEnd/>
              <a:tailEnd/>
            </a:ln>
          </p:spPr>
          <p:txBody>
            <a:bodyPr/>
            <a:lstStyle/>
            <a:p>
              <a:endParaRPr lang="en-US"/>
            </a:p>
          </p:txBody>
        </p:sp>
        <p:sp>
          <p:nvSpPr>
            <p:cNvPr id="48165" name="Freeform 37"/>
            <p:cNvSpPr>
              <a:spLocks/>
            </p:cNvSpPr>
            <p:nvPr/>
          </p:nvSpPr>
          <p:spPr bwMode="auto">
            <a:xfrm>
              <a:off x="2964" y="1350"/>
              <a:ext cx="28" cy="54"/>
            </a:xfrm>
            <a:custGeom>
              <a:avLst/>
              <a:gdLst/>
              <a:ahLst/>
              <a:cxnLst>
                <a:cxn ang="0">
                  <a:pos x="0" y="52"/>
                </a:cxn>
                <a:cxn ang="0">
                  <a:pos x="0" y="52"/>
                </a:cxn>
                <a:cxn ang="0">
                  <a:pos x="0" y="54"/>
                </a:cxn>
                <a:cxn ang="0">
                  <a:pos x="2" y="54"/>
                </a:cxn>
                <a:cxn ang="0">
                  <a:pos x="2" y="54"/>
                </a:cxn>
                <a:cxn ang="0">
                  <a:pos x="4" y="54"/>
                </a:cxn>
                <a:cxn ang="0">
                  <a:pos x="6" y="54"/>
                </a:cxn>
                <a:cxn ang="0">
                  <a:pos x="8" y="52"/>
                </a:cxn>
                <a:cxn ang="0">
                  <a:pos x="12" y="50"/>
                </a:cxn>
                <a:cxn ang="0">
                  <a:pos x="14" y="50"/>
                </a:cxn>
                <a:cxn ang="0">
                  <a:pos x="16" y="48"/>
                </a:cxn>
                <a:cxn ang="0">
                  <a:pos x="18" y="47"/>
                </a:cxn>
                <a:cxn ang="0">
                  <a:pos x="20" y="45"/>
                </a:cxn>
                <a:cxn ang="0">
                  <a:pos x="24" y="39"/>
                </a:cxn>
                <a:cxn ang="0">
                  <a:pos x="26" y="34"/>
                </a:cxn>
                <a:cxn ang="0">
                  <a:pos x="28" y="28"/>
                </a:cxn>
                <a:cxn ang="0">
                  <a:pos x="28" y="23"/>
                </a:cxn>
                <a:cxn ang="0">
                  <a:pos x="28" y="17"/>
                </a:cxn>
                <a:cxn ang="0">
                  <a:pos x="28" y="11"/>
                </a:cxn>
                <a:cxn ang="0">
                  <a:pos x="28" y="6"/>
                </a:cxn>
                <a:cxn ang="0">
                  <a:pos x="28" y="0"/>
                </a:cxn>
                <a:cxn ang="0">
                  <a:pos x="24" y="2"/>
                </a:cxn>
                <a:cxn ang="0">
                  <a:pos x="20" y="4"/>
                </a:cxn>
                <a:cxn ang="0">
                  <a:pos x="16" y="6"/>
                </a:cxn>
                <a:cxn ang="0">
                  <a:pos x="12" y="8"/>
                </a:cxn>
                <a:cxn ang="0">
                  <a:pos x="10" y="11"/>
                </a:cxn>
                <a:cxn ang="0">
                  <a:pos x="6" y="13"/>
                </a:cxn>
                <a:cxn ang="0">
                  <a:pos x="4" y="17"/>
                </a:cxn>
                <a:cxn ang="0">
                  <a:pos x="2" y="21"/>
                </a:cxn>
                <a:cxn ang="0">
                  <a:pos x="0" y="24"/>
                </a:cxn>
                <a:cxn ang="0">
                  <a:pos x="0" y="28"/>
                </a:cxn>
                <a:cxn ang="0">
                  <a:pos x="0" y="32"/>
                </a:cxn>
                <a:cxn ang="0">
                  <a:pos x="0" y="35"/>
                </a:cxn>
                <a:cxn ang="0">
                  <a:pos x="0" y="39"/>
                </a:cxn>
                <a:cxn ang="0">
                  <a:pos x="0" y="45"/>
                </a:cxn>
                <a:cxn ang="0">
                  <a:pos x="0" y="48"/>
                </a:cxn>
                <a:cxn ang="0">
                  <a:pos x="0" y="52"/>
                </a:cxn>
                <a:cxn ang="0">
                  <a:pos x="0" y="52"/>
                </a:cxn>
                <a:cxn ang="0">
                  <a:pos x="0" y="52"/>
                </a:cxn>
                <a:cxn ang="0">
                  <a:pos x="0" y="52"/>
                </a:cxn>
                <a:cxn ang="0">
                  <a:pos x="0" y="52"/>
                </a:cxn>
              </a:cxnLst>
              <a:rect l="0" t="0" r="r" b="b"/>
              <a:pathLst>
                <a:path w="28" h="54">
                  <a:moveTo>
                    <a:pt x="0" y="52"/>
                  </a:moveTo>
                  <a:lnTo>
                    <a:pt x="0" y="52"/>
                  </a:lnTo>
                  <a:lnTo>
                    <a:pt x="0" y="54"/>
                  </a:lnTo>
                  <a:lnTo>
                    <a:pt x="2"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lnTo>
                    <a:pt x="0" y="52"/>
                  </a:lnTo>
                  <a:lnTo>
                    <a:pt x="0" y="52"/>
                  </a:lnTo>
                  <a:lnTo>
                    <a:pt x="0" y="52"/>
                  </a:lnTo>
                  <a:lnTo>
                    <a:pt x="0" y="52"/>
                  </a:lnTo>
                  <a:close/>
                </a:path>
              </a:pathLst>
            </a:custGeom>
            <a:solidFill>
              <a:srgbClr val="FCEF00"/>
            </a:solidFill>
            <a:ln w="9525">
              <a:noFill/>
              <a:round/>
              <a:headEnd/>
              <a:tailEnd/>
            </a:ln>
          </p:spPr>
          <p:txBody>
            <a:bodyPr/>
            <a:lstStyle/>
            <a:p>
              <a:endParaRPr lang="en-US"/>
            </a:p>
          </p:txBody>
        </p:sp>
        <p:sp>
          <p:nvSpPr>
            <p:cNvPr id="48166" name="Freeform 38"/>
            <p:cNvSpPr>
              <a:spLocks/>
            </p:cNvSpPr>
            <p:nvPr/>
          </p:nvSpPr>
          <p:spPr bwMode="auto">
            <a:xfrm>
              <a:off x="3006" y="1326"/>
              <a:ext cx="20" cy="45"/>
            </a:xfrm>
            <a:custGeom>
              <a:avLst/>
              <a:gdLst/>
              <a:ahLst/>
              <a:cxnLst>
                <a:cxn ang="0">
                  <a:pos x="0" y="43"/>
                </a:cxn>
                <a:cxn ang="0">
                  <a:pos x="0" y="43"/>
                </a:cxn>
                <a:cxn ang="0">
                  <a:pos x="0" y="43"/>
                </a:cxn>
                <a:cxn ang="0">
                  <a:pos x="0" y="45"/>
                </a:cxn>
                <a:cxn ang="0">
                  <a:pos x="0" y="45"/>
                </a:cxn>
                <a:cxn ang="0">
                  <a:pos x="4" y="43"/>
                </a:cxn>
                <a:cxn ang="0">
                  <a:pos x="8" y="41"/>
                </a:cxn>
                <a:cxn ang="0">
                  <a:pos x="10" y="39"/>
                </a:cxn>
                <a:cxn ang="0">
                  <a:pos x="14" y="35"/>
                </a:cxn>
                <a:cxn ang="0">
                  <a:pos x="16" y="34"/>
                </a:cxn>
                <a:cxn ang="0">
                  <a:pos x="18" y="30"/>
                </a:cxn>
                <a:cxn ang="0">
                  <a:pos x="18" y="26"/>
                </a:cxn>
                <a:cxn ang="0">
                  <a:pos x="20" y="22"/>
                </a:cxn>
                <a:cxn ang="0">
                  <a:pos x="20" y="21"/>
                </a:cxn>
                <a:cxn ang="0">
                  <a:pos x="20" y="17"/>
                </a:cxn>
                <a:cxn ang="0">
                  <a:pos x="20" y="15"/>
                </a:cxn>
                <a:cxn ang="0">
                  <a:pos x="20" y="11"/>
                </a:cxn>
                <a:cxn ang="0">
                  <a:pos x="20" y="10"/>
                </a:cxn>
                <a:cxn ang="0">
                  <a:pos x="20" y="8"/>
                </a:cxn>
                <a:cxn ang="0">
                  <a:pos x="20" y="4"/>
                </a:cxn>
                <a:cxn ang="0">
                  <a:pos x="20" y="2"/>
                </a:cxn>
                <a:cxn ang="0">
                  <a:pos x="18" y="0"/>
                </a:cxn>
                <a:cxn ang="0">
                  <a:pos x="16" y="0"/>
                </a:cxn>
                <a:cxn ang="0">
                  <a:pos x="12" y="2"/>
                </a:cxn>
                <a:cxn ang="0">
                  <a:pos x="10" y="2"/>
                </a:cxn>
                <a:cxn ang="0">
                  <a:pos x="6" y="4"/>
                </a:cxn>
                <a:cxn ang="0">
                  <a:pos x="4" y="6"/>
                </a:cxn>
                <a:cxn ang="0">
                  <a:pos x="2" y="8"/>
                </a:cxn>
                <a:cxn ang="0">
                  <a:pos x="0" y="10"/>
                </a:cxn>
                <a:cxn ang="0">
                  <a:pos x="0" y="43"/>
                </a:cxn>
              </a:cxnLst>
              <a:rect l="0" t="0" r="r" b="b"/>
              <a:pathLst>
                <a:path w="20" h="45">
                  <a:moveTo>
                    <a:pt x="0" y="43"/>
                  </a:moveTo>
                  <a:lnTo>
                    <a:pt x="0" y="43"/>
                  </a:lnTo>
                  <a:lnTo>
                    <a:pt x="0" y="43"/>
                  </a:lnTo>
                  <a:lnTo>
                    <a:pt x="0" y="45"/>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48167" name="Freeform 39"/>
            <p:cNvSpPr>
              <a:spLocks/>
            </p:cNvSpPr>
            <p:nvPr/>
          </p:nvSpPr>
          <p:spPr bwMode="auto">
            <a:xfrm>
              <a:off x="3043" y="1354"/>
              <a:ext cx="22" cy="54"/>
            </a:xfrm>
            <a:custGeom>
              <a:avLst/>
              <a:gdLst/>
              <a:ahLst/>
              <a:cxnLst>
                <a:cxn ang="0">
                  <a:pos x="0" y="37"/>
                </a:cxn>
                <a:cxn ang="0">
                  <a:pos x="8" y="54"/>
                </a:cxn>
                <a:cxn ang="0">
                  <a:pos x="10" y="50"/>
                </a:cxn>
                <a:cxn ang="0">
                  <a:pos x="12" y="46"/>
                </a:cxn>
                <a:cxn ang="0">
                  <a:pos x="16" y="44"/>
                </a:cxn>
                <a:cxn ang="0">
                  <a:pos x="16" y="41"/>
                </a:cxn>
                <a:cxn ang="0">
                  <a:pos x="18" y="37"/>
                </a:cxn>
                <a:cxn ang="0">
                  <a:pos x="20" y="31"/>
                </a:cxn>
                <a:cxn ang="0">
                  <a:pos x="20" y="28"/>
                </a:cxn>
                <a:cxn ang="0">
                  <a:pos x="22" y="24"/>
                </a:cxn>
                <a:cxn ang="0">
                  <a:pos x="22" y="20"/>
                </a:cxn>
                <a:cxn ang="0">
                  <a:pos x="22" y="17"/>
                </a:cxn>
                <a:cxn ang="0">
                  <a:pos x="20" y="15"/>
                </a:cxn>
                <a:cxn ang="0">
                  <a:pos x="20" y="11"/>
                </a:cxn>
                <a:cxn ang="0">
                  <a:pos x="20" y="7"/>
                </a:cxn>
                <a:cxn ang="0">
                  <a:pos x="18" y="6"/>
                </a:cxn>
                <a:cxn ang="0">
                  <a:pos x="16" y="2"/>
                </a:cxn>
                <a:cxn ang="0">
                  <a:pos x="14" y="0"/>
                </a:cxn>
                <a:cxn ang="0">
                  <a:pos x="4" y="7"/>
                </a:cxn>
                <a:cxn ang="0">
                  <a:pos x="0" y="37"/>
                </a:cxn>
              </a:cxnLst>
              <a:rect l="0" t="0" r="r" b="b"/>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48168" name="Freeform 40"/>
            <p:cNvSpPr>
              <a:spLocks/>
            </p:cNvSpPr>
            <p:nvPr/>
          </p:nvSpPr>
          <p:spPr bwMode="auto">
            <a:xfrm>
              <a:off x="3037" y="1308"/>
              <a:ext cx="32" cy="40"/>
            </a:xfrm>
            <a:custGeom>
              <a:avLst/>
              <a:gdLst/>
              <a:ahLst/>
              <a:cxnLst>
                <a:cxn ang="0">
                  <a:pos x="2" y="40"/>
                </a:cxn>
                <a:cxn ang="0">
                  <a:pos x="2" y="40"/>
                </a:cxn>
                <a:cxn ang="0">
                  <a:pos x="2" y="40"/>
                </a:cxn>
                <a:cxn ang="0">
                  <a:pos x="2" y="40"/>
                </a:cxn>
                <a:cxn ang="0">
                  <a:pos x="2" y="40"/>
                </a:cxn>
                <a:cxn ang="0">
                  <a:pos x="6" y="40"/>
                </a:cxn>
                <a:cxn ang="0">
                  <a:pos x="10" y="39"/>
                </a:cxn>
                <a:cxn ang="0">
                  <a:pos x="14" y="37"/>
                </a:cxn>
                <a:cxn ang="0">
                  <a:pos x="18" y="35"/>
                </a:cxn>
                <a:cxn ang="0">
                  <a:pos x="22" y="31"/>
                </a:cxn>
                <a:cxn ang="0">
                  <a:pos x="24" y="29"/>
                </a:cxn>
                <a:cxn ang="0">
                  <a:pos x="26" y="26"/>
                </a:cxn>
                <a:cxn ang="0">
                  <a:pos x="28" y="22"/>
                </a:cxn>
                <a:cxn ang="0">
                  <a:pos x="30" y="20"/>
                </a:cxn>
                <a:cxn ang="0">
                  <a:pos x="30" y="16"/>
                </a:cxn>
                <a:cxn ang="0">
                  <a:pos x="32" y="15"/>
                </a:cxn>
                <a:cxn ang="0">
                  <a:pos x="32" y="11"/>
                </a:cxn>
                <a:cxn ang="0">
                  <a:pos x="32" y="7"/>
                </a:cxn>
                <a:cxn ang="0">
                  <a:pos x="32" y="5"/>
                </a:cxn>
                <a:cxn ang="0">
                  <a:pos x="30" y="2"/>
                </a:cxn>
                <a:cxn ang="0">
                  <a:pos x="30" y="0"/>
                </a:cxn>
                <a:cxn ang="0">
                  <a:pos x="26" y="0"/>
                </a:cxn>
                <a:cxn ang="0">
                  <a:pos x="22" y="0"/>
                </a:cxn>
                <a:cxn ang="0">
                  <a:pos x="18" y="2"/>
                </a:cxn>
                <a:cxn ang="0">
                  <a:pos x="14" y="3"/>
                </a:cxn>
                <a:cxn ang="0">
                  <a:pos x="12" y="7"/>
                </a:cxn>
                <a:cxn ang="0">
                  <a:pos x="10" y="9"/>
                </a:cxn>
                <a:cxn ang="0">
                  <a:pos x="6" y="13"/>
                </a:cxn>
                <a:cxn ang="0">
                  <a:pos x="4" y="15"/>
                </a:cxn>
                <a:cxn ang="0">
                  <a:pos x="4" y="18"/>
                </a:cxn>
                <a:cxn ang="0">
                  <a:pos x="2" y="20"/>
                </a:cxn>
                <a:cxn ang="0">
                  <a:pos x="2" y="24"/>
                </a:cxn>
                <a:cxn ang="0">
                  <a:pos x="0" y="26"/>
                </a:cxn>
                <a:cxn ang="0">
                  <a:pos x="0" y="29"/>
                </a:cxn>
                <a:cxn ang="0">
                  <a:pos x="0" y="33"/>
                </a:cxn>
                <a:cxn ang="0">
                  <a:pos x="0" y="37"/>
                </a:cxn>
                <a:cxn ang="0">
                  <a:pos x="0" y="39"/>
                </a:cxn>
                <a:cxn ang="0">
                  <a:pos x="0" y="40"/>
                </a:cxn>
                <a:cxn ang="0">
                  <a:pos x="0" y="40"/>
                </a:cxn>
                <a:cxn ang="0">
                  <a:pos x="0" y="40"/>
                </a:cxn>
                <a:cxn ang="0">
                  <a:pos x="2" y="40"/>
                </a:cxn>
              </a:cxnLst>
              <a:rect l="0" t="0" r="r" b="b"/>
              <a:pathLst>
                <a:path w="32" h="40">
                  <a:moveTo>
                    <a:pt x="2" y="40"/>
                  </a:moveTo>
                  <a:lnTo>
                    <a:pt x="2" y="40"/>
                  </a:lnTo>
                  <a:lnTo>
                    <a:pt x="2" y="40"/>
                  </a:lnTo>
                  <a:lnTo>
                    <a:pt x="2" y="40"/>
                  </a:ln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0" y="40"/>
                  </a:lnTo>
                  <a:lnTo>
                    <a:pt x="0" y="40"/>
                  </a:lnTo>
                  <a:lnTo>
                    <a:pt x="2" y="40"/>
                  </a:lnTo>
                  <a:close/>
                </a:path>
              </a:pathLst>
            </a:custGeom>
            <a:solidFill>
              <a:srgbClr val="FCEF00"/>
            </a:solidFill>
            <a:ln w="9525">
              <a:noFill/>
              <a:round/>
              <a:headEnd/>
              <a:tailEnd/>
            </a:ln>
          </p:spPr>
          <p:txBody>
            <a:bodyPr/>
            <a:lstStyle/>
            <a:p>
              <a:endParaRPr lang="en-US"/>
            </a:p>
          </p:txBody>
        </p:sp>
        <p:sp>
          <p:nvSpPr>
            <p:cNvPr id="48169" name="Freeform 41"/>
            <p:cNvSpPr>
              <a:spLocks/>
            </p:cNvSpPr>
            <p:nvPr/>
          </p:nvSpPr>
          <p:spPr bwMode="auto">
            <a:xfrm>
              <a:off x="3065" y="1397"/>
              <a:ext cx="24" cy="63"/>
            </a:xfrm>
            <a:custGeom>
              <a:avLst/>
              <a:gdLst/>
              <a:ahLst/>
              <a:cxnLst>
                <a:cxn ang="0">
                  <a:pos x="0" y="35"/>
                </a:cxn>
                <a:cxn ang="0">
                  <a:pos x="2" y="38"/>
                </a:cxn>
                <a:cxn ang="0">
                  <a:pos x="2" y="44"/>
                </a:cxn>
                <a:cxn ang="0">
                  <a:pos x="6" y="48"/>
                </a:cxn>
                <a:cxn ang="0">
                  <a:pos x="8" y="51"/>
                </a:cxn>
                <a:cxn ang="0">
                  <a:pos x="10" y="55"/>
                </a:cxn>
                <a:cxn ang="0">
                  <a:pos x="14" y="59"/>
                </a:cxn>
                <a:cxn ang="0">
                  <a:pos x="18" y="61"/>
                </a:cxn>
                <a:cxn ang="0">
                  <a:pos x="22" y="63"/>
                </a:cxn>
                <a:cxn ang="0">
                  <a:pos x="22" y="57"/>
                </a:cxn>
                <a:cxn ang="0">
                  <a:pos x="20" y="51"/>
                </a:cxn>
                <a:cxn ang="0">
                  <a:pos x="20" y="48"/>
                </a:cxn>
                <a:cxn ang="0">
                  <a:pos x="20" y="42"/>
                </a:cxn>
                <a:cxn ang="0">
                  <a:pos x="22" y="37"/>
                </a:cxn>
                <a:cxn ang="0">
                  <a:pos x="22" y="31"/>
                </a:cxn>
                <a:cxn ang="0">
                  <a:pos x="22" y="26"/>
                </a:cxn>
                <a:cxn ang="0">
                  <a:pos x="24" y="20"/>
                </a:cxn>
                <a:cxn ang="0">
                  <a:pos x="24" y="16"/>
                </a:cxn>
                <a:cxn ang="0">
                  <a:pos x="22" y="14"/>
                </a:cxn>
                <a:cxn ang="0">
                  <a:pos x="20" y="11"/>
                </a:cxn>
                <a:cxn ang="0">
                  <a:pos x="20" y="9"/>
                </a:cxn>
                <a:cxn ang="0">
                  <a:pos x="18" y="5"/>
                </a:cxn>
                <a:cxn ang="0">
                  <a:pos x="16" y="3"/>
                </a:cxn>
                <a:cxn ang="0">
                  <a:pos x="14" y="1"/>
                </a:cxn>
                <a:cxn ang="0">
                  <a:pos x="10" y="0"/>
                </a:cxn>
                <a:cxn ang="0">
                  <a:pos x="10" y="0"/>
                </a:cxn>
                <a:cxn ang="0">
                  <a:pos x="10" y="0"/>
                </a:cxn>
                <a:cxn ang="0">
                  <a:pos x="10" y="0"/>
                </a:cxn>
                <a:cxn ang="0">
                  <a:pos x="10" y="0"/>
                </a:cxn>
                <a:cxn ang="0">
                  <a:pos x="8" y="0"/>
                </a:cxn>
                <a:cxn ang="0">
                  <a:pos x="8" y="0"/>
                </a:cxn>
                <a:cxn ang="0">
                  <a:pos x="8" y="0"/>
                </a:cxn>
                <a:cxn ang="0">
                  <a:pos x="8" y="0"/>
                </a:cxn>
                <a:cxn ang="0">
                  <a:pos x="4" y="3"/>
                </a:cxn>
                <a:cxn ang="0">
                  <a:pos x="4" y="7"/>
                </a:cxn>
                <a:cxn ang="0">
                  <a:pos x="2" y="11"/>
                </a:cxn>
                <a:cxn ang="0">
                  <a:pos x="2" y="16"/>
                </a:cxn>
                <a:cxn ang="0">
                  <a:pos x="0" y="20"/>
                </a:cxn>
                <a:cxn ang="0">
                  <a:pos x="0" y="26"/>
                </a:cxn>
                <a:cxn ang="0">
                  <a:pos x="0" y="29"/>
                </a:cxn>
                <a:cxn ang="0">
                  <a:pos x="0" y="35"/>
                </a:cxn>
              </a:cxnLst>
              <a:rect l="0" t="0" r="r" b="b"/>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10" y="0"/>
                  </a:lnTo>
                  <a:lnTo>
                    <a:pt x="10" y="0"/>
                  </a:lnTo>
                  <a:lnTo>
                    <a:pt x="10" y="0"/>
                  </a:lnTo>
                  <a:lnTo>
                    <a:pt x="10" y="0"/>
                  </a:lnTo>
                  <a:lnTo>
                    <a:pt x="8" y="0"/>
                  </a:lnTo>
                  <a:lnTo>
                    <a:pt x="8" y="0"/>
                  </a:lnTo>
                  <a:lnTo>
                    <a:pt x="8"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48170" name="Freeform 42"/>
            <p:cNvSpPr>
              <a:spLocks/>
            </p:cNvSpPr>
            <p:nvPr/>
          </p:nvSpPr>
          <p:spPr bwMode="auto">
            <a:xfrm>
              <a:off x="3097" y="1428"/>
              <a:ext cx="47" cy="50"/>
            </a:xfrm>
            <a:custGeom>
              <a:avLst/>
              <a:gdLst/>
              <a:ahLst/>
              <a:cxnLst>
                <a:cxn ang="0">
                  <a:pos x="0" y="17"/>
                </a:cxn>
                <a:cxn ang="0">
                  <a:pos x="2" y="22"/>
                </a:cxn>
                <a:cxn ang="0">
                  <a:pos x="4" y="28"/>
                </a:cxn>
                <a:cxn ang="0">
                  <a:pos x="8" y="32"/>
                </a:cxn>
                <a:cxn ang="0">
                  <a:pos x="12" y="35"/>
                </a:cxn>
                <a:cxn ang="0">
                  <a:pos x="16" y="39"/>
                </a:cxn>
                <a:cxn ang="0">
                  <a:pos x="22" y="43"/>
                </a:cxn>
                <a:cxn ang="0">
                  <a:pos x="26" y="46"/>
                </a:cxn>
                <a:cxn ang="0">
                  <a:pos x="31" y="48"/>
                </a:cxn>
                <a:cxn ang="0">
                  <a:pos x="33" y="48"/>
                </a:cxn>
                <a:cxn ang="0">
                  <a:pos x="35" y="50"/>
                </a:cxn>
                <a:cxn ang="0">
                  <a:pos x="37" y="50"/>
                </a:cxn>
                <a:cxn ang="0">
                  <a:pos x="39" y="50"/>
                </a:cxn>
                <a:cxn ang="0">
                  <a:pos x="41" y="50"/>
                </a:cxn>
                <a:cxn ang="0">
                  <a:pos x="43" y="50"/>
                </a:cxn>
                <a:cxn ang="0">
                  <a:pos x="45" y="50"/>
                </a:cxn>
                <a:cxn ang="0">
                  <a:pos x="47" y="48"/>
                </a:cxn>
                <a:cxn ang="0">
                  <a:pos x="43" y="43"/>
                </a:cxn>
                <a:cxn ang="0">
                  <a:pos x="41" y="35"/>
                </a:cxn>
                <a:cxn ang="0">
                  <a:pos x="39" y="28"/>
                </a:cxn>
                <a:cxn ang="0">
                  <a:pos x="35" y="20"/>
                </a:cxn>
                <a:cxn ang="0">
                  <a:pos x="31" y="13"/>
                </a:cxn>
                <a:cxn ang="0">
                  <a:pos x="28" y="7"/>
                </a:cxn>
                <a:cxn ang="0">
                  <a:pos x="20" y="4"/>
                </a:cxn>
                <a:cxn ang="0">
                  <a:pos x="12" y="0"/>
                </a:cxn>
                <a:cxn ang="0">
                  <a:pos x="12" y="0"/>
                </a:cxn>
                <a:cxn ang="0">
                  <a:pos x="10" y="0"/>
                </a:cxn>
                <a:cxn ang="0">
                  <a:pos x="8" y="0"/>
                </a:cxn>
                <a:cxn ang="0">
                  <a:pos x="8" y="0"/>
                </a:cxn>
                <a:cxn ang="0">
                  <a:pos x="6" y="0"/>
                </a:cxn>
                <a:cxn ang="0">
                  <a:pos x="4" y="0"/>
                </a:cxn>
                <a:cxn ang="0">
                  <a:pos x="4" y="0"/>
                </a:cxn>
                <a:cxn ang="0">
                  <a:pos x="2" y="0"/>
                </a:cxn>
                <a:cxn ang="0">
                  <a:pos x="0" y="17"/>
                </a:cxn>
              </a:cxnLst>
              <a:rect l="0" t="0" r="r" b="b"/>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2" y="0"/>
                  </a:lnTo>
                  <a:lnTo>
                    <a:pt x="10" y="0"/>
                  </a:lnTo>
                  <a:lnTo>
                    <a:pt x="8" y="0"/>
                  </a:lnTo>
                  <a:lnTo>
                    <a:pt x="8" y="0"/>
                  </a:lnTo>
                  <a:lnTo>
                    <a:pt x="6" y="0"/>
                  </a:lnTo>
                  <a:lnTo>
                    <a:pt x="4"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48171" name="Freeform 43"/>
            <p:cNvSpPr>
              <a:spLocks/>
            </p:cNvSpPr>
            <p:nvPr/>
          </p:nvSpPr>
          <p:spPr bwMode="auto">
            <a:xfrm>
              <a:off x="3057" y="1260"/>
              <a:ext cx="40" cy="31"/>
            </a:xfrm>
            <a:custGeom>
              <a:avLst/>
              <a:gdLst/>
              <a:ahLst/>
              <a:cxnLst>
                <a:cxn ang="0">
                  <a:pos x="0" y="31"/>
                </a:cxn>
                <a:cxn ang="0">
                  <a:pos x="6" y="31"/>
                </a:cxn>
                <a:cxn ang="0">
                  <a:pos x="12" y="29"/>
                </a:cxn>
                <a:cxn ang="0">
                  <a:pos x="18" y="27"/>
                </a:cxn>
                <a:cxn ang="0">
                  <a:pos x="24" y="26"/>
                </a:cxn>
                <a:cxn ang="0">
                  <a:pos x="28" y="22"/>
                </a:cxn>
                <a:cxn ang="0">
                  <a:pos x="32" y="20"/>
                </a:cxn>
                <a:cxn ang="0">
                  <a:pos x="36" y="16"/>
                </a:cxn>
                <a:cxn ang="0">
                  <a:pos x="38" y="11"/>
                </a:cxn>
                <a:cxn ang="0">
                  <a:pos x="40" y="11"/>
                </a:cxn>
                <a:cxn ang="0">
                  <a:pos x="40" y="9"/>
                </a:cxn>
                <a:cxn ang="0">
                  <a:pos x="40" y="7"/>
                </a:cxn>
                <a:cxn ang="0">
                  <a:pos x="40" y="5"/>
                </a:cxn>
                <a:cxn ang="0">
                  <a:pos x="40" y="5"/>
                </a:cxn>
                <a:cxn ang="0">
                  <a:pos x="40" y="3"/>
                </a:cxn>
                <a:cxn ang="0">
                  <a:pos x="40" y="1"/>
                </a:cxn>
                <a:cxn ang="0">
                  <a:pos x="40" y="0"/>
                </a:cxn>
                <a:cxn ang="0">
                  <a:pos x="36" y="0"/>
                </a:cxn>
                <a:cxn ang="0">
                  <a:pos x="32" y="0"/>
                </a:cxn>
                <a:cxn ang="0">
                  <a:pos x="28" y="1"/>
                </a:cxn>
                <a:cxn ang="0">
                  <a:pos x="24" y="3"/>
                </a:cxn>
                <a:cxn ang="0">
                  <a:pos x="20" y="5"/>
                </a:cxn>
                <a:cxn ang="0">
                  <a:pos x="16" y="7"/>
                </a:cxn>
                <a:cxn ang="0">
                  <a:pos x="12" y="9"/>
                </a:cxn>
                <a:cxn ang="0">
                  <a:pos x="10" y="11"/>
                </a:cxn>
                <a:cxn ang="0">
                  <a:pos x="8" y="14"/>
                </a:cxn>
                <a:cxn ang="0">
                  <a:pos x="6" y="16"/>
                </a:cxn>
                <a:cxn ang="0">
                  <a:pos x="6" y="18"/>
                </a:cxn>
                <a:cxn ang="0">
                  <a:pos x="4" y="22"/>
                </a:cxn>
                <a:cxn ang="0">
                  <a:pos x="2" y="24"/>
                </a:cxn>
                <a:cxn ang="0">
                  <a:pos x="2" y="26"/>
                </a:cxn>
                <a:cxn ang="0">
                  <a:pos x="0" y="27"/>
                </a:cxn>
                <a:cxn ang="0">
                  <a:pos x="0" y="31"/>
                </a:cxn>
                <a:cxn ang="0">
                  <a:pos x="0" y="31"/>
                </a:cxn>
                <a:cxn ang="0">
                  <a:pos x="0" y="31"/>
                </a:cxn>
                <a:cxn ang="0">
                  <a:pos x="0" y="31"/>
                </a:cxn>
                <a:cxn ang="0">
                  <a:pos x="0" y="31"/>
                </a:cxn>
              </a:cxnLst>
              <a:rect l="0" t="0" r="r" b="b"/>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lnTo>
                    <a:pt x="0" y="31"/>
                  </a:lnTo>
                  <a:lnTo>
                    <a:pt x="0" y="31"/>
                  </a:lnTo>
                  <a:lnTo>
                    <a:pt x="0" y="31"/>
                  </a:lnTo>
                  <a:lnTo>
                    <a:pt x="0" y="31"/>
                  </a:lnTo>
                  <a:close/>
                </a:path>
              </a:pathLst>
            </a:custGeom>
            <a:solidFill>
              <a:srgbClr val="FCEF00"/>
            </a:solidFill>
            <a:ln w="9525">
              <a:noFill/>
              <a:round/>
              <a:headEnd/>
              <a:tailEnd/>
            </a:ln>
          </p:spPr>
          <p:txBody>
            <a:bodyPr/>
            <a:lstStyle/>
            <a:p>
              <a:endParaRPr lang="en-US"/>
            </a:p>
          </p:txBody>
        </p:sp>
        <p:sp>
          <p:nvSpPr>
            <p:cNvPr id="48172" name="Freeform 44"/>
            <p:cNvSpPr>
              <a:spLocks/>
            </p:cNvSpPr>
            <p:nvPr/>
          </p:nvSpPr>
          <p:spPr bwMode="auto">
            <a:xfrm>
              <a:off x="3077" y="1313"/>
              <a:ext cx="57" cy="28"/>
            </a:xfrm>
            <a:custGeom>
              <a:avLst/>
              <a:gdLst/>
              <a:ahLst/>
              <a:cxnLst>
                <a:cxn ang="0">
                  <a:pos x="0" y="23"/>
                </a:cxn>
                <a:cxn ang="0">
                  <a:pos x="4" y="24"/>
                </a:cxn>
                <a:cxn ang="0">
                  <a:pos x="6" y="26"/>
                </a:cxn>
                <a:cxn ang="0">
                  <a:pos x="10" y="26"/>
                </a:cxn>
                <a:cxn ang="0">
                  <a:pos x="14" y="28"/>
                </a:cxn>
                <a:cxn ang="0">
                  <a:pos x="18" y="28"/>
                </a:cxn>
                <a:cxn ang="0">
                  <a:pos x="22" y="28"/>
                </a:cxn>
                <a:cxn ang="0">
                  <a:pos x="26" y="28"/>
                </a:cxn>
                <a:cxn ang="0">
                  <a:pos x="30" y="28"/>
                </a:cxn>
                <a:cxn ang="0">
                  <a:pos x="34" y="26"/>
                </a:cxn>
                <a:cxn ang="0">
                  <a:pos x="38" y="24"/>
                </a:cxn>
                <a:cxn ang="0">
                  <a:pos x="42" y="23"/>
                </a:cxn>
                <a:cxn ang="0">
                  <a:pos x="46" y="21"/>
                </a:cxn>
                <a:cxn ang="0">
                  <a:pos x="49" y="17"/>
                </a:cxn>
                <a:cxn ang="0">
                  <a:pos x="51" y="15"/>
                </a:cxn>
                <a:cxn ang="0">
                  <a:pos x="53" y="13"/>
                </a:cxn>
                <a:cxn ang="0">
                  <a:pos x="57" y="10"/>
                </a:cxn>
                <a:cxn ang="0">
                  <a:pos x="57" y="10"/>
                </a:cxn>
                <a:cxn ang="0">
                  <a:pos x="57" y="8"/>
                </a:cxn>
                <a:cxn ang="0">
                  <a:pos x="57" y="8"/>
                </a:cxn>
                <a:cxn ang="0">
                  <a:pos x="57" y="8"/>
                </a:cxn>
                <a:cxn ang="0">
                  <a:pos x="57" y="8"/>
                </a:cxn>
                <a:cxn ang="0">
                  <a:pos x="57" y="8"/>
                </a:cxn>
                <a:cxn ang="0">
                  <a:pos x="53" y="4"/>
                </a:cxn>
                <a:cxn ang="0">
                  <a:pos x="51" y="2"/>
                </a:cxn>
                <a:cxn ang="0">
                  <a:pos x="48" y="2"/>
                </a:cxn>
                <a:cxn ang="0">
                  <a:pos x="44" y="0"/>
                </a:cxn>
                <a:cxn ang="0">
                  <a:pos x="42" y="0"/>
                </a:cxn>
                <a:cxn ang="0">
                  <a:pos x="38" y="0"/>
                </a:cxn>
                <a:cxn ang="0">
                  <a:pos x="34" y="0"/>
                </a:cxn>
                <a:cxn ang="0">
                  <a:pos x="30" y="0"/>
                </a:cxn>
                <a:cxn ang="0">
                  <a:pos x="26" y="2"/>
                </a:cxn>
                <a:cxn ang="0">
                  <a:pos x="20" y="4"/>
                </a:cxn>
                <a:cxn ang="0">
                  <a:pos x="16" y="6"/>
                </a:cxn>
                <a:cxn ang="0">
                  <a:pos x="12" y="8"/>
                </a:cxn>
                <a:cxn ang="0">
                  <a:pos x="10" y="11"/>
                </a:cxn>
                <a:cxn ang="0">
                  <a:pos x="6" y="13"/>
                </a:cxn>
                <a:cxn ang="0">
                  <a:pos x="4" y="17"/>
                </a:cxn>
                <a:cxn ang="0">
                  <a:pos x="0" y="21"/>
                </a:cxn>
                <a:cxn ang="0">
                  <a:pos x="0" y="21"/>
                </a:cxn>
                <a:cxn ang="0">
                  <a:pos x="0" y="21"/>
                </a:cxn>
                <a:cxn ang="0">
                  <a:pos x="0" y="21"/>
                </a:cxn>
                <a:cxn ang="0">
                  <a:pos x="0" y="21"/>
                </a:cxn>
                <a:cxn ang="0">
                  <a:pos x="0" y="21"/>
                </a:cxn>
                <a:cxn ang="0">
                  <a:pos x="0" y="21"/>
                </a:cxn>
                <a:cxn ang="0">
                  <a:pos x="0" y="23"/>
                </a:cxn>
                <a:cxn ang="0">
                  <a:pos x="0" y="23"/>
                </a:cxn>
              </a:cxnLst>
              <a:rect l="0" t="0" r="r" b="b"/>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10"/>
                  </a:lnTo>
                  <a:lnTo>
                    <a:pt x="57" y="8"/>
                  </a:lnTo>
                  <a:lnTo>
                    <a:pt x="57" y="8"/>
                  </a:lnTo>
                  <a:lnTo>
                    <a:pt x="57" y="8"/>
                  </a:lnTo>
                  <a:lnTo>
                    <a:pt x="57" y="8"/>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1"/>
                  </a:lnTo>
                  <a:lnTo>
                    <a:pt x="0" y="21"/>
                  </a:lnTo>
                  <a:lnTo>
                    <a:pt x="0" y="21"/>
                  </a:lnTo>
                  <a:lnTo>
                    <a:pt x="0" y="21"/>
                  </a:lnTo>
                  <a:lnTo>
                    <a:pt x="0" y="21"/>
                  </a:lnTo>
                  <a:lnTo>
                    <a:pt x="0" y="21"/>
                  </a:lnTo>
                  <a:lnTo>
                    <a:pt x="0" y="23"/>
                  </a:lnTo>
                  <a:lnTo>
                    <a:pt x="0" y="23"/>
                  </a:lnTo>
                  <a:close/>
                </a:path>
              </a:pathLst>
            </a:custGeom>
            <a:solidFill>
              <a:srgbClr val="FCEF00"/>
            </a:solidFill>
            <a:ln w="9525">
              <a:noFill/>
              <a:round/>
              <a:headEnd/>
              <a:tailEnd/>
            </a:ln>
          </p:spPr>
          <p:txBody>
            <a:bodyPr/>
            <a:lstStyle/>
            <a:p>
              <a:endParaRPr lang="en-US"/>
            </a:p>
          </p:txBody>
        </p:sp>
        <p:sp>
          <p:nvSpPr>
            <p:cNvPr id="48173" name="Freeform 45"/>
            <p:cNvSpPr>
              <a:spLocks/>
            </p:cNvSpPr>
            <p:nvPr/>
          </p:nvSpPr>
          <p:spPr bwMode="auto">
            <a:xfrm>
              <a:off x="3148" y="1450"/>
              <a:ext cx="56" cy="32"/>
            </a:xfrm>
            <a:custGeom>
              <a:avLst/>
              <a:gdLst/>
              <a:ahLst/>
              <a:cxnLst>
                <a:cxn ang="0">
                  <a:pos x="0" y="6"/>
                </a:cxn>
                <a:cxn ang="0">
                  <a:pos x="2" y="10"/>
                </a:cxn>
                <a:cxn ang="0">
                  <a:pos x="2" y="13"/>
                </a:cxn>
                <a:cxn ang="0">
                  <a:pos x="4" y="15"/>
                </a:cxn>
                <a:cxn ang="0">
                  <a:pos x="6" y="19"/>
                </a:cxn>
                <a:cxn ang="0">
                  <a:pos x="8" y="21"/>
                </a:cxn>
                <a:cxn ang="0">
                  <a:pos x="12" y="23"/>
                </a:cxn>
                <a:cxn ang="0">
                  <a:pos x="14" y="24"/>
                </a:cxn>
                <a:cxn ang="0">
                  <a:pos x="18" y="26"/>
                </a:cxn>
                <a:cxn ang="0">
                  <a:pos x="22" y="28"/>
                </a:cxn>
                <a:cxn ang="0">
                  <a:pos x="26" y="30"/>
                </a:cxn>
                <a:cxn ang="0">
                  <a:pos x="30" y="32"/>
                </a:cxn>
                <a:cxn ang="0">
                  <a:pos x="36" y="32"/>
                </a:cxn>
                <a:cxn ang="0">
                  <a:pos x="40" y="32"/>
                </a:cxn>
                <a:cxn ang="0">
                  <a:pos x="46" y="32"/>
                </a:cxn>
                <a:cxn ang="0">
                  <a:pos x="50" y="32"/>
                </a:cxn>
                <a:cxn ang="0">
                  <a:pos x="54" y="30"/>
                </a:cxn>
                <a:cxn ang="0">
                  <a:pos x="56" y="26"/>
                </a:cxn>
                <a:cxn ang="0">
                  <a:pos x="54" y="24"/>
                </a:cxn>
                <a:cxn ang="0">
                  <a:pos x="54" y="21"/>
                </a:cxn>
                <a:cxn ang="0">
                  <a:pos x="52" y="19"/>
                </a:cxn>
                <a:cxn ang="0">
                  <a:pos x="52" y="17"/>
                </a:cxn>
                <a:cxn ang="0">
                  <a:pos x="50" y="13"/>
                </a:cxn>
                <a:cxn ang="0">
                  <a:pos x="48" y="11"/>
                </a:cxn>
                <a:cxn ang="0">
                  <a:pos x="44" y="10"/>
                </a:cxn>
                <a:cxn ang="0">
                  <a:pos x="40" y="8"/>
                </a:cxn>
                <a:cxn ang="0">
                  <a:pos x="34" y="4"/>
                </a:cxn>
                <a:cxn ang="0">
                  <a:pos x="30" y="2"/>
                </a:cxn>
                <a:cxn ang="0">
                  <a:pos x="24" y="2"/>
                </a:cxn>
                <a:cxn ang="0">
                  <a:pos x="18" y="0"/>
                </a:cxn>
                <a:cxn ang="0">
                  <a:pos x="14" y="0"/>
                </a:cxn>
                <a:cxn ang="0">
                  <a:pos x="8" y="0"/>
                </a:cxn>
                <a:cxn ang="0">
                  <a:pos x="4" y="2"/>
                </a:cxn>
                <a:cxn ang="0">
                  <a:pos x="2" y="2"/>
                </a:cxn>
                <a:cxn ang="0">
                  <a:pos x="2" y="2"/>
                </a:cxn>
                <a:cxn ang="0">
                  <a:pos x="2" y="4"/>
                </a:cxn>
                <a:cxn ang="0">
                  <a:pos x="0" y="4"/>
                </a:cxn>
                <a:cxn ang="0">
                  <a:pos x="0" y="4"/>
                </a:cxn>
                <a:cxn ang="0">
                  <a:pos x="0" y="4"/>
                </a:cxn>
                <a:cxn ang="0">
                  <a:pos x="0" y="4"/>
                </a:cxn>
                <a:cxn ang="0">
                  <a:pos x="0" y="4"/>
                </a:cxn>
                <a:cxn ang="0">
                  <a:pos x="0" y="4"/>
                </a:cxn>
                <a:cxn ang="0">
                  <a:pos x="0" y="6"/>
                </a:cxn>
                <a:cxn ang="0">
                  <a:pos x="0" y="6"/>
                </a:cxn>
                <a:cxn ang="0">
                  <a:pos x="0" y="6"/>
                </a:cxn>
              </a:cxnLst>
              <a:rect l="0" t="0" r="r" b="b"/>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2"/>
                  </a:lnTo>
                  <a:lnTo>
                    <a:pt x="2" y="4"/>
                  </a:lnTo>
                  <a:lnTo>
                    <a:pt x="0" y="4"/>
                  </a:lnTo>
                  <a:lnTo>
                    <a:pt x="0" y="4"/>
                  </a:lnTo>
                  <a:lnTo>
                    <a:pt x="0" y="4"/>
                  </a:lnTo>
                  <a:lnTo>
                    <a:pt x="0" y="4"/>
                  </a:lnTo>
                  <a:lnTo>
                    <a:pt x="0" y="4"/>
                  </a:lnTo>
                  <a:lnTo>
                    <a:pt x="0" y="4"/>
                  </a:lnTo>
                  <a:lnTo>
                    <a:pt x="0" y="6"/>
                  </a:lnTo>
                  <a:lnTo>
                    <a:pt x="0" y="6"/>
                  </a:lnTo>
                  <a:lnTo>
                    <a:pt x="0" y="6"/>
                  </a:lnTo>
                  <a:close/>
                </a:path>
              </a:pathLst>
            </a:custGeom>
            <a:solidFill>
              <a:srgbClr val="FCEF00"/>
            </a:solidFill>
            <a:ln w="9525">
              <a:noFill/>
              <a:round/>
              <a:headEnd/>
              <a:tailEnd/>
            </a:ln>
          </p:spPr>
          <p:txBody>
            <a:bodyPr/>
            <a:lstStyle/>
            <a:p>
              <a:endParaRPr lang="en-US"/>
            </a:p>
          </p:txBody>
        </p:sp>
        <p:sp>
          <p:nvSpPr>
            <p:cNvPr id="48174" name="Freeform 46"/>
            <p:cNvSpPr>
              <a:spLocks/>
            </p:cNvSpPr>
            <p:nvPr/>
          </p:nvSpPr>
          <p:spPr bwMode="auto">
            <a:xfrm>
              <a:off x="3093" y="1236"/>
              <a:ext cx="41" cy="18"/>
            </a:xfrm>
            <a:custGeom>
              <a:avLst/>
              <a:gdLst/>
              <a:ahLst/>
              <a:cxnLst>
                <a:cxn ang="0">
                  <a:pos x="2" y="16"/>
                </a:cxn>
                <a:cxn ang="0">
                  <a:pos x="2" y="18"/>
                </a:cxn>
                <a:cxn ang="0">
                  <a:pos x="2" y="18"/>
                </a:cxn>
                <a:cxn ang="0">
                  <a:pos x="2" y="18"/>
                </a:cxn>
                <a:cxn ang="0">
                  <a:pos x="4" y="18"/>
                </a:cxn>
                <a:cxn ang="0">
                  <a:pos x="4" y="18"/>
                </a:cxn>
                <a:cxn ang="0">
                  <a:pos x="4" y="18"/>
                </a:cxn>
                <a:cxn ang="0">
                  <a:pos x="32" y="18"/>
                </a:cxn>
                <a:cxn ang="0">
                  <a:pos x="32" y="18"/>
                </a:cxn>
                <a:cxn ang="0">
                  <a:pos x="32" y="16"/>
                </a:cxn>
                <a:cxn ang="0">
                  <a:pos x="33" y="14"/>
                </a:cxn>
                <a:cxn ang="0">
                  <a:pos x="33" y="14"/>
                </a:cxn>
                <a:cxn ang="0">
                  <a:pos x="33" y="12"/>
                </a:cxn>
                <a:cxn ang="0">
                  <a:pos x="33" y="11"/>
                </a:cxn>
                <a:cxn ang="0">
                  <a:pos x="33" y="11"/>
                </a:cxn>
                <a:cxn ang="0">
                  <a:pos x="33" y="9"/>
                </a:cxn>
                <a:cxn ang="0">
                  <a:pos x="41" y="1"/>
                </a:cxn>
                <a:cxn ang="0">
                  <a:pos x="37" y="1"/>
                </a:cxn>
                <a:cxn ang="0">
                  <a:pos x="33" y="0"/>
                </a:cxn>
                <a:cxn ang="0">
                  <a:pos x="28" y="1"/>
                </a:cxn>
                <a:cxn ang="0">
                  <a:pos x="24" y="1"/>
                </a:cxn>
                <a:cxn ang="0">
                  <a:pos x="18" y="3"/>
                </a:cxn>
                <a:cxn ang="0">
                  <a:pos x="14" y="5"/>
                </a:cxn>
                <a:cxn ang="0">
                  <a:pos x="10" y="9"/>
                </a:cxn>
                <a:cxn ang="0">
                  <a:pos x="4" y="11"/>
                </a:cxn>
                <a:cxn ang="0">
                  <a:pos x="4" y="11"/>
                </a:cxn>
                <a:cxn ang="0">
                  <a:pos x="4" y="12"/>
                </a:cxn>
                <a:cxn ang="0">
                  <a:pos x="2" y="12"/>
                </a:cxn>
                <a:cxn ang="0">
                  <a:pos x="2" y="12"/>
                </a:cxn>
                <a:cxn ang="0">
                  <a:pos x="2" y="12"/>
                </a:cxn>
                <a:cxn ang="0">
                  <a:pos x="2" y="14"/>
                </a:cxn>
                <a:cxn ang="0">
                  <a:pos x="0" y="14"/>
                </a:cxn>
                <a:cxn ang="0">
                  <a:pos x="0" y="14"/>
                </a:cxn>
                <a:cxn ang="0">
                  <a:pos x="0" y="16"/>
                </a:cxn>
                <a:cxn ang="0">
                  <a:pos x="0" y="16"/>
                </a:cxn>
                <a:cxn ang="0">
                  <a:pos x="2" y="16"/>
                </a:cxn>
                <a:cxn ang="0">
                  <a:pos x="2" y="16"/>
                </a:cxn>
              </a:cxnLst>
              <a:rect l="0" t="0" r="r" b="b"/>
              <a:pathLst>
                <a:path w="41" h="18">
                  <a:moveTo>
                    <a:pt x="2" y="16"/>
                  </a:moveTo>
                  <a:lnTo>
                    <a:pt x="2" y="18"/>
                  </a:lnTo>
                  <a:lnTo>
                    <a:pt x="2" y="18"/>
                  </a:lnTo>
                  <a:lnTo>
                    <a:pt x="2" y="18"/>
                  </a:lnTo>
                  <a:lnTo>
                    <a:pt x="4" y="18"/>
                  </a:lnTo>
                  <a:lnTo>
                    <a:pt x="4" y="18"/>
                  </a:lnTo>
                  <a:lnTo>
                    <a:pt x="4" y="18"/>
                  </a:lnTo>
                  <a:lnTo>
                    <a:pt x="32" y="18"/>
                  </a:lnTo>
                  <a:lnTo>
                    <a:pt x="32" y="18"/>
                  </a:lnTo>
                  <a:lnTo>
                    <a:pt x="32" y="16"/>
                  </a:lnTo>
                  <a:lnTo>
                    <a:pt x="33" y="14"/>
                  </a:lnTo>
                  <a:lnTo>
                    <a:pt x="33" y="14"/>
                  </a:lnTo>
                  <a:lnTo>
                    <a:pt x="33" y="12"/>
                  </a:lnTo>
                  <a:lnTo>
                    <a:pt x="33" y="11"/>
                  </a:lnTo>
                  <a:lnTo>
                    <a:pt x="33" y="11"/>
                  </a:lnTo>
                  <a:lnTo>
                    <a:pt x="33" y="9"/>
                  </a:lnTo>
                  <a:lnTo>
                    <a:pt x="41" y="1"/>
                  </a:lnTo>
                  <a:lnTo>
                    <a:pt x="37" y="1"/>
                  </a:lnTo>
                  <a:lnTo>
                    <a:pt x="33" y="0"/>
                  </a:lnTo>
                  <a:lnTo>
                    <a:pt x="28" y="1"/>
                  </a:lnTo>
                  <a:lnTo>
                    <a:pt x="24" y="1"/>
                  </a:lnTo>
                  <a:lnTo>
                    <a:pt x="18" y="3"/>
                  </a:lnTo>
                  <a:lnTo>
                    <a:pt x="14" y="5"/>
                  </a:lnTo>
                  <a:lnTo>
                    <a:pt x="10" y="9"/>
                  </a:lnTo>
                  <a:lnTo>
                    <a:pt x="4" y="11"/>
                  </a:lnTo>
                  <a:lnTo>
                    <a:pt x="4" y="11"/>
                  </a:lnTo>
                  <a:lnTo>
                    <a:pt x="4" y="12"/>
                  </a:lnTo>
                  <a:lnTo>
                    <a:pt x="2" y="12"/>
                  </a:lnTo>
                  <a:lnTo>
                    <a:pt x="2" y="12"/>
                  </a:lnTo>
                  <a:lnTo>
                    <a:pt x="2" y="12"/>
                  </a:lnTo>
                  <a:lnTo>
                    <a:pt x="2" y="14"/>
                  </a:lnTo>
                  <a:lnTo>
                    <a:pt x="0" y="14"/>
                  </a:lnTo>
                  <a:lnTo>
                    <a:pt x="0" y="14"/>
                  </a:lnTo>
                  <a:lnTo>
                    <a:pt x="0" y="16"/>
                  </a:lnTo>
                  <a:lnTo>
                    <a:pt x="0" y="16"/>
                  </a:lnTo>
                  <a:lnTo>
                    <a:pt x="2" y="16"/>
                  </a:lnTo>
                  <a:lnTo>
                    <a:pt x="2" y="16"/>
                  </a:lnTo>
                  <a:close/>
                </a:path>
              </a:pathLst>
            </a:custGeom>
            <a:solidFill>
              <a:srgbClr val="FCEF00"/>
            </a:solidFill>
            <a:ln w="9525">
              <a:noFill/>
              <a:round/>
              <a:headEnd/>
              <a:tailEnd/>
            </a:ln>
          </p:spPr>
          <p:txBody>
            <a:bodyPr/>
            <a:lstStyle/>
            <a:p>
              <a:endParaRPr lang="en-US"/>
            </a:p>
          </p:txBody>
        </p:sp>
        <p:sp>
          <p:nvSpPr>
            <p:cNvPr id="48175" name="Freeform 47"/>
            <p:cNvSpPr>
              <a:spLocks/>
            </p:cNvSpPr>
            <p:nvPr/>
          </p:nvSpPr>
          <p:spPr bwMode="auto">
            <a:xfrm>
              <a:off x="3126" y="1297"/>
              <a:ext cx="48" cy="16"/>
            </a:xfrm>
            <a:custGeom>
              <a:avLst/>
              <a:gdLst/>
              <a:ahLst/>
              <a:cxnLst>
                <a:cxn ang="0">
                  <a:pos x="2" y="11"/>
                </a:cxn>
                <a:cxn ang="0">
                  <a:pos x="6" y="13"/>
                </a:cxn>
                <a:cxn ang="0">
                  <a:pos x="12" y="14"/>
                </a:cxn>
                <a:cxn ang="0">
                  <a:pos x="16" y="14"/>
                </a:cxn>
                <a:cxn ang="0">
                  <a:pos x="22" y="16"/>
                </a:cxn>
                <a:cxn ang="0">
                  <a:pos x="26" y="16"/>
                </a:cxn>
                <a:cxn ang="0">
                  <a:pos x="32" y="14"/>
                </a:cxn>
                <a:cxn ang="0">
                  <a:pos x="36" y="13"/>
                </a:cxn>
                <a:cxn ang="0">
                  <a:pos x="42" y="11"/>
                </a:cxn>
                <a:cxn ang="0">
                  <a:pos x="42" y="9"/>
                </a:cxn>
                <a:cxn ang="0">
                  <a:pos x="44" y="9"/>
                </a:cxn>
                <a:cxn ang="0">
                  <a:pos x="44" y="7"/>
                </a:cxn>
                <a:cxn ang="0">
                  <a:pos x="46" y="7"/>
                </a:cxn>
                <a:cxn ang="0">
                  <a:pos x="46" y="5"/>
                </a:cxn>
                <a:cxn ang="0">
                  <a:pos x="48" y="5"/>
                </a:cxn>
                <a:cxn ang="0">
                  <a:pos x="48" y="3"/>
                </a:cxn>
                <a:cxn ang="0">
                  <a:pos x="48" y="3"/>
                </a:cxn>
                <a:cxn ang="0">
                  <a:pos x="44" y="1"/>
                </a:cxn>
                <a:cxn ang="0">
                  <a:pos x="40" y="0"/>
                </a:cxn>
                <a:cxn ang="0">
                  <a:pos x="36" y="0"/>
                </a:cxn>
                <a:cxn ang="0">
                  <a:pos x="32" y="0"/>
                </a:cxn>
                <a:cxn ang="0">
                  <a:pos x="28" y="0"/>
                </a:cxn>
                <a:cxn ang="0">
                  <a:pos x="24" y="0"/>
                </a:cxn>
                <a:cxn ang="0">
                  <a:pos x="18" y="1"/>
                </a:cxn>
                <a:cxn ang="0">
                  <a:pos x="14" y="1"/>
                </a:cxn>
                <a:cxn ang="0">
                  <a:pos x="12" y="1"/>
                </a:cxn>
                <a:cxn ang="0">
                  <a:pos x="10" y="3"/>
                </a:cxn>
                <a:cxn ang="0">
                  <a:pos x="8" y="3"/>
                </a:cxn>
                <a:cxn ang="0">
                  <a:pos x="6" y="5"/>
                </a:cxn>
                <a:cxn ang="0">
                  <a:pos x="6" y="7"/>
                </a:cxn>
                <a:cxn ang="0">
                  <a:pos x="4" y="7"/>
                </a:cxn>
                <a:cxn ang="0">
                  <a:pos x="2" y="9"/>
                </a:cxn>
                <a:cxn ang="0">
                  <a:pos x="0" y="11"/>
                </a:cxn>
                <a:cxn ang="0">
                  <a:pos x="2" y="11"/>
                </a:cxn>
                <a:cxn ang="0">
                  <a:pos x="2" y="11"/>
                </a:cxn>
                <a:cxn ang="0">
                  <a:pos x="2" y="11"/>
                </a:cxn>
                <a:cxn ang="0">
                  <a:pos x="2" y="11"/>
                </a:cxn>
              </a:cxnLst>
              <a:rect l="0" t="0" r="r" b="b"/>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lnTo>
                    <a:pt x="2" y="11"/>
                  </a:lnTo>
                  <a:lnTo>
                    <a:pt x="2" y="11"/>
                  </a:lnTo>
                  <a:lnTo>
                    <a:pt x="2" y="11"/>
                  </a:lnTo>
                  <a:close/>
                </a:path>
              </a:pathLst>
            </a:custGeom>
            <a:solidFill>
              <a:srgbClr val="FCEF00"/>
            </a:solidFill>
            <a:ln w="9525">
              <a:noFill/>
              <a:round/>
              <a:headEnd/>
              <a:tailEnd/>
            </a:ln>
          </p:spPr>
          <p:txBody>
            <a:bodyPr/>
            <a:lstStyle/>
            <a:p>
              <a:endParaRPr lang="en-US"/>
            </a:p>
          </p:txBody>
        </p:sp>
        <p:sp>
          <p:nvSpPr>
            <p:cNvPr id="48176" name="Freeform 48"/>
            <p:cNvSpPr>
              <a:spLocks/>
            </p:cNvSpPr>
            <p:nvPr/>
          </p:nvSpPr>
          <p:spPr bwMode="auto">
            <a:xfrm>
              <a:off x="3142" y="1239"/>
              <a:ext cx="36" cy="19"/>
            </a:xfrm>
            <a:custGeom>
              <a:avLst/>
              <a:gdLst/>
              <a:ahLst/>
              <a:cxnLst>
                <a:cxn ang="0">
                  <a:pos x="0" y="9"/>
                </a:cxn>
                <a:cxn ang="0">
                  <a:pos x="2" y="11"/>
                </a:cxn>
                <a:cxn ang="0">
                  <a:pos x="2" y="13"/>
                </a:cxn>
                <a:cxn ang="0">
                  <a:pos x="4" y="13"/>
                </a:cxn>
                <a:cxn ang="0">
                  <a:pos x="6" y="15"/>
                </a:cxn>
                <a:cxn ang="0">
                  <a:pos x="6" y="17"/>
                </a:cxn>
                <a:cxn ang="0">
                  <a:pos x="8" y="17"/>
                </a:cxn>
                <a:cxn ang="0">
                  <a:pos x="10" y="17"/>
                </a:cxn>
                <a:cxn ang="0">
                  <a:pos x="12" y="17"/>
                </a:cxn>
                <a:cxn ang="0">
                  <a:pos x="14" y="17"/>
                </a:cxn>
                <a:cxn ang="0">
                  <a:pos x="14" y="17"/>
                </a:cxn>
                <a:cxn ang="0">
                  <a:pos x="16" y="17"/>
                </a:cxn>
                <a:cxn ang="0">
                  <a:pos x="16" y="19"/>
                </a:cxn>
                <a:cxn ang="0">
                  <a:pos x="16" y="19"/>
                </a:cxn>
                <a:cxn ang="0">
                  <a:pos x="18" y="19"/>
                </a:cxn>
                <a:cxn ang="0">
                  <a:pos x="18" y="19"/>
                </a:cxn>
                <a:cxn ang="0">
                  <a:pos x="20" y="19"/>
                </a:cxn>
                <a:cxn ang="0">
                  <a:pos x="36" y="13"/>
                </a:cxn>
                <a:cxn ang="0">
                  <a:pos x="36" y="11"/>
                </a:cxn>
                <a:cxn ang="0">
                  <a:pos x="36" y="9"/>
                </a:cxn>
                <a:cxn ang="0">
                  <a:pos x="36" y="9"/>
                </a:cxn>
                <a:cxn ang="0">
                  <a:pos x="36" y="8"/>
                </a:cxn>
                <a:cxn ang="0">
                  <a:pos x="34" y="8"/>
                </a:cxn>
                <a:cxn ang="0">
                  <a:pos x="34" y="6"/>
                </a:cxn>
                <a:cxn ang="0">
                  <a:pos x="34" y="6"/>
                </a:cxn>
                <a:cxn ang="0">
                  <a:pos x="32" y="4"/>
                </a:cxn>
                <a:cxn ang="0">
                  <a:pos x="32" y="4"/>
                </a:cxn>
                <a:cxn ang="0">
                  <a:pos x="30" y="4"/>
                </a:cxn>
                <a:cxn ang="0">
                  <a:pos x="28" y="2"/>
                </a:cxn>
                <a:cxn ang="0">
                  <a:pos x="28" y="2"/>
                </a:cxn>
                <a:cxn ang="0">
                  <a:pos x="26" y="2"/>
                </a:cxn>
                <a:cxn ang="0">
                  <a:pos x="26" y="2"/>
                </a:cxn>
                <a:cxn ang="0">
                  <a:pos x="26" y="2"/>
                </a:cxn>
                <a:cxn ang="0">
                  <a:pos x="24" y="0"/>
                </a:cxn>
                <a:cxn ang="0">
                  <a:pos x="8" y="2"/>
                </a:cxn>
                <a:cxn ang="0">
                  <a:pos x="0" y="4"/>
                </a:cxn>
                <a:cxn ang="0">
                  <a:pos x="0" y="4"/>
                </a:cxn>
                <a:cxn ang="0">
                  <a:pos x="0" y="4"/>
                </a:cxn>
                <a:cxn ang="0">
                  <a:pos x="0" y="6"/>
                </a:cxn>
                <a:cxn ang="0">
                  <a:pos x="0" y="6"/>
                </a:cxn>
                <a:cxn ang="0">
                  <a:pos x="0" y="6"/>
                </a:cxn>
                <a:cxn ang="0">
                  <a:pos x="0" y="6"/>
                </a:cxn>
                <a:cxn ang="0">
                  <a:pos x="0" y="6"/>
                </a:cxn>
                <a:cxn ang="0">
                  <a:pos x="0" y="8"/>
                </a:cxn>
                <a:cxn ang="0">
                  <a:pos x="0" y="8"/>
                </a:cxn>
                <a:cxn ang="0">
                  <a:pos x="0" y="8"/>
                </a:cxn>
                <a:cxn ang="0">
                  <a:pos x="0" y="9"/>
                </a:cxn>
                <a:cxn ang="0">
                  <a:pos x="0" y="9"/>
                </a:cxn>
              </a:cxnLst>
              <a:rect l="0" t="0" r="r" b="b"/>
              <a:pathLst>
                <a:path w="36" h="19">
                  <a:moveTo>
                    <a:pt x="0" y="9"/>
                  </a:moveTo>
                  <a:lnTo>
                    <a:pt x="2" y="11"/>
                  </a:lnTo>
                  <a:lnTo>
                    <a:pt x="2" y="13"/>
                  </a:lnTo>
                  <a:lnTo>
                    <a:pt x="4" y="13"/>
                  </a:lnTo>
                  <a:lnTo>
                    <a:pt x="6" y="15"/>
                  </a:lnTo>
                  <a:lnTo>
                    <a:pt x="6" y="17"/>
                  </a:lnTo>
                  <a:lnTo>
                    <a:pt x="8" y="17"/>
                  </a:lnTo>
                  <a:lnTo>
                    <a:pt x="10" y="17"/>
                  </a:lnTo>
                  <a:lnTo>
                    <a:pt x="12" y="17"/>
                  </a:lnTo>
                  <a:lnTo>
                    <a:pt x="14" y="17"/>
                  </a:lnTo>
                  <a:lnTo>
                    <a:pt x="14" y="17"/>
                  </a:lnTo>
                  <a:lnTo>
                    <a:pt x="16" y="17"/>
                  </a:lnTo>
                  <a:lnTo>
                    <a:pt x="16" y="19"/>
                  </a:lnTo>
                  <a:lnTo>
                    <a:pt x="16" y="19"/>
                  </a:lnTo>
                  <a:lnTo>
                    <a:pt x="18" y="19"/>
                  </a:lnTo>
                  <a:lnTo>
                    <a:pt x="18" y="19"/>
                  </a:lnTo>
                  <a:lnTo>
                    <a:pt x="20" y="19"/>
                  </a:lnTo>
                  <a:lnTo>
                    <a:pt x="36" y="13"/>
                  </a:lnTo>
                  <a:lnTo>
                    <a:pt x="36" y="11"/>
                  </a:lnTo>
                  <a:lnTo>
                    <a:pt x="36" y="9"/>
                  </a:lnTo>
                  <a:lnTo>
                    <a:pt x="36" y="9"/>
                  </a:lnTo>
                  <a:lnTo>
                    <a:pt x="36" y="8"/>
                  </a:lnTo>
                  <a:lnTo>
                    <a:pt x="34" y="8"/>
                  </a:lnTo>
                  <a:lnTo>
                    <a:pt x="34" y="6"/>
                  </a:lnTo>
                  <a:lnTo>
                    <a:pt x="34" y="6"/>
                  </a:lnTo>
                  <a:lnTo>
                    <a:pt x="32" y="4"/>
                  </a:lnTo>
                  <a:lnTo>
                    <a:pt x="32" y="4"/>
                  </a:lnTo>
                  <a:lnTo>
                    <a:pt x="30" y="4"/>
                  </a:lnTo>
                  <a:lnTo>
                    <a:pt x="28" y="2"/>
                  </a:lnTo>
                  <a:lnTo>
                    <a:pt x="28" y="2"/>
                  </a:lnTo>
                  <a:lnTo>
                    <a:pt x="26" y="2"/>
                  </a:lnTo>
                  <a:lnTo>
                    <a:pt x="26" y="2"/>
                  </a:lnTo>
                  <a:lnTo>
                    <a:pt x="26" y="2"/>
                  </a:lnTo>
                  <a:lnTo>
                    <a:pt x="24" y="0"/>
                  </a:lnTo>
                  <a:lnTo>
                    <a:pt x="8" y="2"/>
                  </a:lnTo>
                  <a:lnTo>
                    <a:pt x="0" y="4"/>
                  </a:lnTo>
                  <a:lnTo>
                    <a:pt x="0" y="4"/>
                  </a:lnTo>
                  <a:lnTo>
                    <a:pt x="0" y="4"/>
                  </a:lnTo>
                  <a:lnTo>
                    <a:pt x="0" y="6"/>
                  </a:lnTo>
                  <a:lnTo>
                    <a:pt x="0" y="6"/>
                  </a:lnTo>
                  <a:lnTo>
                    <a:pt x="0" y="6"/>
                  </a:lnTo>
                  <a:lnTo>
                    <a:pt x="0" y="6"/>
                  </a:lnTo>
                  <a:lnTo>
                    <a:pt x="0" y="6"/>
                  </a:lnTo>
                  <a:lnTo>
                    <a:pt x="0" y="8"/>
                  </a:lnTo>
                  <a:lnTo>
                    <a:pt x="0" y="8"/>
                  </a:lnTo>
                  <a:lnTo>
                    <a:pt x="0" y="8"/>
                  </a:lnTo>
                  <a:lnTo>
                    <a:pt x="0" y="9"/>
                  </a:lnTo>
                  <a:lnTo>
                    <a:pt x="0" y="9"/>
                  </a:lnTo>
                  <a:close/>
                </a:path>
              </a:pathLst>
            </a:custGeom>
            <a:solidFill>
              <a:srgbClr val="FCEF00"/>
            </a:solidFill>
            <a:ln w="9525">
              <a:noFill/>
              <a:round/>
              <a:headEnd/>
              <a:tailEnd/>
            </a:ln>
          </p:spPr>
          <p:txBody>
            <a:bodyPr/>
            <a:lstStyle/>
            <a:p>
              <a:endParaRPr lang="en-US"/>
            </a:p>
          </p:txBody>
        </p:sp>
        <p:sp>
          <p:nvSpPr>
            <p:cNvPr id="48177" name="Freeform 49"/>
            <p:cNvSpPr>
              <a:spLocks/>
            </p:cNvSpPr>
            <p:nvPr/>
          </p:nvSpPr>
          <p:spPr bwMode="auto">
            <a:xfrm>
              <a:off x="3208" y="1460"/>
              <a:ext cx="45" cy="25"/>
            </a:xfrm>
            <a:custGeom>
              <a:avLst/>
              <a:gdLst/>
              <a:ahLst/>
              <a:cxnLst>
                <a:cxn ang="0">
                  <a:pos x="0" y="3"/>
                </a:cxn>
                <a:cxn ang="0">
                  <a:pos x="2" y="9"/>
                </a:cxn>
                <a:cxn ang="0">
                  <a:pos x="6" y="13"/>
                </a:cxn>
                <a:cxn ang="0">
                  <a:pos x="8" y="16"/>
                </a:cxn>
                <a:cxn ang="0">
                  <a:pos x="12" y="18"/>
                </a:cxn>
                <a:cxn ang="0">
                  <a:pos x="14" y="22"/>
                </a:cxn>
                <a:cxn ang="0">
                  <a:pos x="17" y="24"/>
                </a:cxn>
                <a:cxn ang="0">
                  <a:pos x="21" y="25"/>
                </a:cxn>
                <a:cxn ang="0">
                  <a:pos x="27" y="25"/>
                </a:cxn>
                <a:cxn ang="0">
                  <a:pos x="29" y="25"/>
                </a:cxn>
                <a:cxn ang="0">
                  <a:pos x="31" y="25"/>
                </a:cxn>
                <a:cxn ang="0">
                  <a:pos x="35" y="25"/>
                </a:cxn>
                <a:cxn ang="0">
                  <a:pos x="37" y="25"/>
                </a:cxn>
                <a:cxn ang="0">
                  <a:pos x="39" y="25"/>
                </a:cxn>
                <a:cxn ang="0">
                  <a:pos x="41" y="25"/>
                </a:cxn>
                <a:cxn ang="0">
                  <a:pos x="43" y="24"/>
                </a:cxn>
                <a:cxn ang="0">
                  <a:pos x="45" y="24"/>
                </a:cxn>
                <a:cxn ang="0">
                  <a:pos x="43" y="18"/>
                </a:cxn>
                <a:cxn ang="0">
                  <a:pos x="41" y="14"/>
                </a:cxn>
                <a:cxn ang="0">
                  <a:pos x="39" y="13"/>
                </a:cxn>
                <a:cxn ang="0">
                  <a:pos x="35" y="9"/>
                </a:cxn>
                <a:cxn ang="0">
                  <a:pos x="31" y="7"/>
                </a:cxn>
                <a:cxn ang="0">
                  <a:pos x="27" y="5"/>
                </a:cxn>
                <a:cxn ang="0">
                  <a:pos x="23" y="3"/>
                </a:cxn>
                <a:cxn ang="0">
                  <a:pos x="19" y="1"/>
                </a:cxn>
                <a:cxn ang="0">
                  <a:pos x="15" y="0"/>
                </a:cxn>
                <a:cxn ang="0">
                  <a:pos x="14" y="0"/>
                </a:cxn>
                <a:cxn ang="0">
                  <a:pos x="12" y="0"/>
                </a:cxn>
                <a:cxn ang="0">
                  <a:pos x="10" y="1"/>
                </a:cxn>
                <a:cxn ang="0">
                  <a:pos x="8" y="1"/>
                </a:cxn>
                <a:cxn ang="0">
                  <a:pos x="6" y="1"/>
                </a:cxn>
                <a:cxn ang="0">
                  <a:pos x="2" y="1"/>
                </a:cxn>
                <a:cxn ang="0">
                  <a:pos x="0" y="3"/>
                </a:cxn>
                <a:cxn ang="0">
                  <a:pos x="0" y="3"/>
                </a:cxn>
                <a:cxn ang="0">
                  <a:pos x="0" y="3"/>
                </a:cxn>
                <a:cxn ang="0">
                  <a:pos x="0" y="3"/>
                </a:cxn>
                <a:cxn ang="0">
                  <a:pos x="0" y="3"/>
                </a:cxn>
              </a:cxnLst>
              <a:rect l="0" t="0" r="r" b="b"/>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lnTo>
                    <a:pt x="0" y="3"/>
                  </a:lnTo>
                  <a:lnTo>
                    <a:pt x="0" y="3"/>
                  </a:lnTo>
                  <a:lnTo>
                    <a:pt x="0" y="3"/>
                  </a:lnTo>
                  <a:lnTo>
                    <a:pt x="0" y="3"/>
                  </a:lnTo>
                  <a:close/>
                </a:path>
              </a:pathLst>
            </a:custGeom>
            <a:solidFill>
              <a:srgbClr val="FCEF00"/>
            </a:solidFill>
            <a:ln w="9525">
              <a:noFill/>
              <a:round/>
              <a:headEnd/>
              <a:tailEnd/>
            </a:ln>
          </p:spPr>
          <p:txBody>
            <a:bodyPr/>
            <a:lstStyle/>
            <a:p>
              <a:endParaRPr lang="en-US"/>
            </a:p>
          </p:txBody>
        </p:sp>
        <p:sp>
          <p:nvSpPr>
            <p:cNvPr id="48178" name="Freeform 50"/>
            <p:cNvSpPr>
              <a:spLocks/>
            </p:cNvSpPr>
            <p:nvPr/>
          </p:nvSpPr>
          <p:spPr bwMode="auto">
            <a:xfrm>
              <a:off x="3156" y="1261"/>
              <a:ext cx="40" cy="30"/>
            </a:xfrm>
            <a:custGeom>
              <a:avLst/>
              <a:gdLst/>
              <a:ahLst/>
              <a:cxnLst>
                <a:cxn ang="0">
                  <a:pos x="2" y="23"/>
                </a:cxn>
                <a:cxn ang="0">
                  <a:pos x="24" y="30"/>
                </a:cxn>
                <a:cxn ang="0">
                  <a:pos x="26" y="28"/>
                </a:cxn>
                <a:cxn ang="0">
                  <a:pos x="30" y="26"/>
                </a:cxn>
                <a:cxn ang="0">
                  <a:pos x="32" y="25"/>
                </a:cxn>
                <a:cxn ang="0">
                  <a:pos x="34" y="23"/>
                </a:cxn>
                <a:cxn ang="0">
                  <a:pos x="36" y="21"/>
                </a:cxn>
                <a:cxn ang="0">
                  <a:pos x="38" y="17"/>
                </a:cxn>
                <a:cxn ang="0">
                  <a:pos x="38" y="15"/>
                </a:cxn>
                <a:cxn ang="0">
                  <a:pos x="40" y="12"/>
                </a:cxn>
                <a:cxn ang="0">
                  <a:pos x="40" y="10"/>
                </a:cxn>
                <a:cxn ang="0">
                  <a:pos x="40" y="10"/>
                </a:cxn>
                <a:cxn ang="0">
                  <a:pos x="40" y="8"/>
                </a:cxn>
                <a:cxn ang="0">
                  <a:pos x="40" y="6"/>
                </a:cxn>
                <a:cxn ang="0">
                  <a:pos x="40" y="4"/>
                </a:cxn>
                <a:cxn ang="0">
                  <a:pos x="40" y="4"/>
                </a:cxn>
                <a:cxn ang="0">
                  <a:pos x="40" y="2"/>
                </a:cxn>
                <a:cxn ang="0">
                  <a:pos x="40" y="0"/>
                </a:cxn>
                <a:cxn ang="0">
                  <a:pos x="36" y="0"/>
                </a:cxn>
                <a:cxn ang="0">
                  <a:pos x="32" y="0"/>
                </a:cxn>
                <a:cxn ang="0">
                  <a:pos x="28" y="0"/>
                </a:cxn>
                <a:cxn ang="0">
                  <a:pos x="24" y="0"/>
                </a:cxn>
                <a:cxn ang="0">
                  <a:pos x="20" y="2"/>
                </a:cxn>
                <a:cxn ang="0">
                  <a:pos x="16" y="4"/>
                </a:cxn>
                <a:cxn ang="0">
                  <a:pos x="12" y="6"/>
                </a:cxn>
                <a:cxn ang="0">
                  <a:pos x="8" y="8"/>
                </a:cxn>
                <a:cxn ang="0">
                  <a:pos x="8" y="10"/>
                </a:cxn>
                <a:cxn ang="0">
                  <a:pos x="6" y="12"/>
                </a:cxn>
                <a:cxn ang="0">
                  <a:pos x="4" y="13"/>
                </a:cxn>
                <a:cxn ang="0">
                  <a:pos x="4" y="15"/>
                </a:cxn>
                <a:cxn ang="0">
                  <a:pos x="2" y="17"/>
                </a:cxn>
                <a:cxn ang="0">
                  <a:pos x="2" y="19"/>
                </a:cxn>
                <a:cxn ang="0">
                  <a:pos x="2" y="19"/>
                </a:cxn>
                <a:cxn ang="0">
                  <a:pos x="0" y="21"/>
                </a:cxn>
                <a:cxn ang="0">
                  <a:pos x="0" y="23"/>
                </a:cxn>
                <a:cxn ang="0">
                  <a:pos x="2" y="23"/>
                </a:cxn>
                <a:cxn ang="0">
                  <a:pos x="2" y="23"/>
                </a:cxn>
                <a:cxn ang="0">
                  <a:pos x="2" y="23"/>
                </a:cxn>
              </a:cxnLst>
              <a:rect l="0" t="0" r="r" b="b"/>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10"/>
                  </a:lnTo>
                  <a:lnTo>
                    <a:pt x="40" y="8"/>
                  </a:lnTo>
                  <a:lnTo>
                    <a:pt x="40" y="6"/>
                  </a:lnTo>
                  <a:lnTo>
                    <a:pt x="40" y="4"/>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2" y="19"/>
                  </a:lnTo>
                  <a:lnTo>
                    <a:pt x="0" y="21"/>
                  </a:lnTo>
                  <a:lnTo>
                    <a:pt x="0" y="23"/>
                  </a:lnTo>
                  <a:lnTo>
                    <a:pt x="2" y="23"/>
                  </a:lnTo>
                  <a:lnTo>
                    <a:pt x="2" y="23"/>
                  </a:lnTo>
                  <a:lnTo>
                    <a:pt x="2" y="23"/>
                  </a:lnTo>
                  <a:close/>
                </a:path>
              </a:pathLst>
            </a:custGeom>
            <a:solidFill>
              <a:srgbClr val="FCEF00"/>
            </a:solidFill>
            <a:ln w="9525">
              <a:noFill/>
              <a:round/>
              <a:headEnd/>
              <a:tailEnd/>
            </a:ln>
          </p:spPr>
          <p:txBody>
            <a:bodyPr/>
            <a:lstStyle/>
            <a:p>
              <a:endParaRPr lang="en-US"/>
            </a:p>
          </p:txBody>
        </p:sp>
        <p:sp>
          <p:nvSpPr>
            <p:cNvPr id="48179" name="Freeform 51"/>
            <p:cNvSpPr>
              <a:spLocks/>
            </p:cNvSpPr>
            <p:nvPr/>
          </p:nvSpPr>
          <p:spPr bwMode="auto">
            <a:xfrm>
              <a:off x="3249" y="1452"/>
              <a:ext cx="60" cy="32"/>
            </a:xfrm>
            <a:custGeom>
              <a:avLst/>
              <a:gdLst/>
              <a:ahLst/>
              <a:cxnLst>
                <a:cxn ang="0">
                  <a:pos x="2" y="8"/>
                </a:cxn>
                <a:cxn ang="0">
                  <a:pos x="6" y="11"/>
                </a:cxn>
                <a:cxn ang="0">
                  <a:pos x="10" y="15"/>
                </a:cxn>
                <a:cxn ang="0">
                  <a:pos x="16" y="19"/>
                </a:cxn>
                <a:cxn ang="0">
                  <a:pos x="20" y="22"/>
                </a:cxn>
                <a:cxn ang="0">
                  <a:pos x="26" y="26"/>
                </a:cxn>
                <a:cxn ang="0">
                  <a:pos x="32" y="30"/>
                </a:cxn>
                <a:cxn ang="0">
                  <a:pos x="38" y="32"/>
                </a:cxn>
                <a:cxn ang="0">
                  <a:pos x="44" y="32"/>
                </a:cxn>
                <a:cxn ang="0">
                  <a:pos x="46" y="32"/>
                </a:cxn>
                <a:cxn ang="0">
                  <a:pos x="48" y="32"/>
                </a:cxn>
                <a:cxn ang="0">
                  <a:pos x="50" y="32"/>
                </a:cxn>
                <a:cxn ang="0">
                  <a:pos x="52" y="32"/>
                </a:cxn>
                <a:cxn ang="0">
                  <a:pos x="54" y="30"/>
                </a:cxn>
                <a:cxn ang="0">
                  <a:pos x="56" y="30"/>
                </a:cxn>
                <a:cxn ang="0">
                  <a:pos x="58" y="30"/>
                </a:cxn>
                <a:cxn ang="0">
                  <a:pos x="60" y="28"/>
                </a:cxn>
                <a:cxn ang="0">
                  <a:pos x="58" y="24"/>
                </a:cxn>
                <a:cxn ang="0">
                  <a:pos x="56" y="21"/>
                </a:cxn>
                <a:cxn ang="0">
                  <a:pos x="54" y="17"/>
                </a:cxn>
                <a:cxn ang="0">
                  <a:pos x="52" y="13"/>
                </a:cxn>
                <a:cxn ang="0">
                  <a:pos x="48" y="11"/>
                </a:cxn>
                <a:cxn ang="0">
                  <a:pos x="46" y="8"/>
                </a:cxn>
                <a:cxn ang="0">
                  <a:pos x="42" y="6"/>
                </a:cxn>
                <a:cxn ang="0">
                  <a:pos x="38" y="4"/>
                </a:cxn>
                <a:cxn ang="0">
                  <a:pos x="34" y="2"/>
                </a:cxn>
                <a:cxn ang="0">
                  <a:pos x="30" y="0"/>
                </a:cxn>
                <a:cxn ang="0">
                  <a:pos x="24" y="0"/>
                </a:cxn>
                <a:cxn ang="0">
                  <a:pos x="20" y="0"/>
                </a:cxn>
                <a:cxn ang="0">
                  <a:pos x="14" y="0"/>
                </a:cxn>
                <a:cxn ang="0">
                  <a:pos x="10" y="2"/>
                </a:cxn>
                <a:cxn ang="0">
                  <a:pos x="4" y="4"/>
                </a:cxn>
                <a:cxn ang="0">
                  <a:pos x="0" y="6"/>
                </a:cxn>
                <a:cxn ang="0">
                  <a:pos x="0" y="6"/>
                </a:cxn>
                <a:cxn ang="0">
                  <a:pos x="0" y="8"/>
                </a:cxn>
                <a:cxn ang="0">
                  <a:pos x="2" y="8"/>
                </a:cxn>
                <a:cxn ang="0">
                  <a:pos x="2" y="8"/>
                </a:cxn>
              </a:cxnLst>
              <a:rect l="0" t="0" r="r" b="b"/>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6"/>
                  </a:lnTo>
                  <a:lnTo>
                    <a:pt x="0" y="8"/>
                  </a:lnTo>
                  <a:lnTo>
                    <a:pt x="2" y="8"/>
                  </a:lnTo>
                  <a:lnTo>
                    <a:pt x="2" y="8"/>
                  </a:lnTo>
                  <a:close/>
                </a:path>
              </a:pathLst>
            </a:custGeom>
            <a:solidFill>
              <a:srgbClr val="FCEF00"/>
            </a:solidFill>
            <a:ln w="9525">
              <a:noFill/>
              <a:round/>
              <a:headEnd/>
              <a:tailEnd/>
            </a:ln>
          </p:spPr>
          <p:txBody>
            <a:bodyPr/>
            <a:lstStyle/>
            <a:p>
              <a:endParaRPr lang="en-US"/>
            </a:p>
          </p:txBody>
        </p:sp>
        <p:sp>
          <p:nvSpPr>
            <p:cNvPr id="48180" name="Freeform 52"/>
            <p:cNvSpPr>
              <a:spLocks/>
            </p:cNvSpPr>
            <p:nvPr/>
          </p:nvSpPr>
          <p:spPr bwMode="auto">
            <a:xfrm>
              <a:off x="3305" y="1448"/>
              <a:ext cx="59" cy="26"/>
            </a:xfrm>
            <a:custGeom>
              <a:avLst/>
              <a:gdLst/>
              <a:ahLst/>
              <a:cxnLst>
                <a:cxn ang="0">
                  <a:pos x="0" y="10"/>
                </a:cxn>
                <a:cxn ang="0">
                  <a:pos x="6" y="17"/>
                </a:cxn>
                <a:cxn ang="0">
                  <a:pos x="17" y="25"/>
                </a:cxn>
                <a:cxn ang="0">
                  <a:pos x="21" y="26"/>
                </a:cxn>
                <a:cxn ang="0">
                  <a:pos x="27" y="26"/>
                </a:cxn>
                <a:cxn ang="0">
                  <a:pos x="33" y="26"/>
                </a:cxn>
                <a:cxn ang="0">
                  <a:pos x="39" y="26"/>
                </a:cxn>
                <a:cxn ang="0">
                  <a:pos x="43" y="25"/>
                </a:cxn>
                <a:cxn ang="0">
                  <a:pos x="49" y="23"/>
                </a:cxn>
                <a:cxn ang="0">
                  <a:pos x="53" y="19"/>
                </a:cxn>
                <a:cxn ang="0">
                  <a:pos x="59" y="15"/>
                </a:cxn>
                <a:cxn ang="0">
                  <a:pos x="53" y="12"/>
                </a:cxn>
                <a:cxn ang="0">
                  <a:pos x="49" y="8"/>
                </a:cxn>
                <a:cxn ang="0">
                  <a:pos x="43" y="4"/>
                </a:cxn>
                <a:cxn ang="0">
                  <a:pos x="39" y="2"/>
                </a:cxn>
                <a:cxn ang="0">
                  <a:pos x="33" y="0"/>
                </a:cxn>
                <a:cxn ang="0">
                  <a:pos x="27" y="0"/>
                </a:cxn>
                <a:cxn ang="0">
                  <a:pos x="19" y="0"/>
                </a:cxn>
                <a:cxn ang="0">
                  <a:pos x="13" y="0"/>
                </a:cxn>
                <a:cxn ang="0">
                  <a:pos x="12" y="0"/>
                </a:cxn>
                <a:cxn ang="0">
                  <a:pos x="10" y="0"/>
                </a:cxn>
                <a:cxn ang="0">
                  <a:pos x="10" y="2"/>
                </a:cxn>
                <a:cxn ang="0">
                  <a:pos x="8" y="2"/>
                </a:cxn>
                <a:cxn ang="0">
                  <a:pos x="6" y="2"/>
                </a:cxn>
                <a:cxn ang="0">
                  <a:pos x="6" y="4"/>
                </a:cxn>
                <a:cxn ang="0">
                  <a:pos x="4" y="4"/>
                </a:cxn>
                <a:cxn ang="0">
                  <a:pos x="4" y="4"/>
                </a:cxn>
                <a:cxn ang="0">
                  <a:pos x="0" y="8"/>
                </a:cxn>
                <a:cxn ang="0">
                  <a:pos x="0" y="10"/>
                </a:cxn>
                <a:cxn ang="0">
                  <a:pos x="0" y="10"/>
                </a:cxn>
                <a:cxn ang="0">
                  <a:pos x="0" y="10"/>
                </a:cxn>
                <a:cxn ang="0">
                  <a:pos x="0" y="10"/>
                </a:cxn>
              </a:cxnLst>
              <a:rect l="0" t="0" r="r" b="b"/>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4" y="4"/>
                  </a:lnTo>
                  <a:lnTo>
                    <a:pt x="0" y="8"/>
                  </a:lnTo>
                  <a:lnTo>
                    <a:pt x="0" y="10"/>
                  </a:lnTo>
                  <a:lnTo>
                    <a:pt x="0" y="10"/>
                  </a:lnTo>
                  <a:lnTo>
                    <a:pt x="0" y="10"/>
                  </a:lnTo>
                  <a:lnTo>
                    <a:pt x="0" y="10"/>
                  </a:lnTo>
                  <a:close/>
                </a:path>
              </a:pathLst>
            </a:custGeom>
            <a:solidFill>
              <a:srgbClr val="FCEF00"/>
            </a:solidFill>
            <a:ln w="9525">
              <a:noFill/>
              <a:round/>
              <a:headEnd/>
              <a:tailEnd/>
            </a:ln>
          </p:spPr>
          <p:txBody>
            <a:bodyPr/>
            <a:lstStyle/>
            <a:p>
              <a:endParaRPr lang="en-US"/>
            </a:p>
          </p:txBody>
        </p:sp>
        <p:sp>
          <p:nvSpPr>
            <p:cNvPr id="48181" name="Freeform 53"/>
            <p:cNvSpPr>
              <a:spLocks/>
            </p:cNvSpPr>
            <p:nvPr/>
          </p:nvSpPr>
          <p:spPr bwMode="auto">
            <a:xfrm>
              <a:off x="3350" y="1432"/>
              <a:ext cx="60" cy="26"/>
            </a:xfrm>
            <a:custGeom>
              <a:avLst/>
              <a:gdLst/>
              <a:ahLst/>
              <a:cxnLst>
                <a:cxn ang="0">
                  <a:pos x="0" y="13"/>
                </a:cxn>
                <a:cxn ang="0">
                  <a:pos x="0" y="15"/>
                </a:cxn>
                <a:cxn ang="0">
                  <a:pos x="0" y="15"/>
                </a:cxn>
                <a:cxn ang="0">
                  <a:pos x="0" y="15"/>
                </a:cxn>
                <a:cxn ang="0">
                  <a:pos x="2" y="15"/>
                </a:cxn>
                <a:cxn ang="0">
                  <a:pos x="2" y="15"/>
                </a:cxn>
                <a:cxn ang="0">
                  <a:pos x="2" y="16"/>
                </a:cxn>
                <a:cxn ang="0">
                  <a:pos x="2" y="16"/>
                </a:cxn>
                <a:cxn ang="0">
                  <a:pos x="2" y="16"/>
                </a:cxn>
                <a:cxn ang="0">
                  <a:pos x="10" y="20"/>
                </a:cxn>
                <a:cxn ang="0">
                  <a:pos x="16" y="24"/>
                </a:cxn>
                <a:cxn ang="0">
                  <a:pos x="24" y="26"/>
                </a:cxn>
                <a:cxn ang="0">
                  <a:pos x="30" y="26"/>
                </a:cxn>
                <a:cxn ang="0">
                  <a:pos x="38" y="26"/>
                </a:cxn>
                <a:cxn ang="0">
                  <a:pos x="46" y="26"/>
                </a:cxn>
                <a:cxn ang="0">
                  <a:pos x="54" y="22"/>
                </a:cxn>
                <a:cxn ang="0">
                  <a:pos x="60" y="18"/>
                </a:cxn>
                <a:cxn ang="0">
                  <a:pos x="48" y="5"/>
                </a:cxn>
                <a:cxn ang="0">
                  <a:pos x="44" y="3"/>
                </a:cxn>
                <a:cxn ang="0">
                  <a:pos x="38" y="2"/>
                </a:cxn>
                <a:cxn ang="0">
                  <a:pos x="34" y="0"/>
                </a:cxn>
                <a:cxn ang="0">
                  <a:pos x="28" y="0"/>
                </a:cxn>
                <a:cxn ang="0">
                  <a:pos x="22" y="0"/>
                </a:cxn>
                <a:cxn ang="0">
                  <a:pos x="16" y="2"/>
                </a:cxn>
                <a:cxn ang="0">
                  <a:pos x="10" y="3"/>
                </a:cxn>
                <a:cxn ang="0">
                  <a:pos x="6" y="5"/>
                </a:cxn>
                <a:cxn ang="0">
                  <a:pos x="4" y="7"/>
                </a:cxn>
                <a:cxn ang="0">
                  <a:pos x="2" y="7"/>
                </a:cxn>
                <a:cxn ang="0">
                  <a:pos x="2" y="9"/>
                </a:cxn>
                <a:cxn ang="0">
                  <a:pos x="0" y="9"/>
                </a:cxn>
                <a:cxn ang="0">
                  <a:pos x="0" y="9"/>
                </a:cxn>
                <a:cxn ang="0">
                  <a:pos x="0" y="11"/>
                </a:cxn>
                <a:cxn ang="0">
                  <a:pos x="0" y="11"/>
                </a:cxn>
                <a:cxn ang="0">
                  <a:pos x="0" y="13"/>
                </a:cxn>
                <a:cxn ang="0">
                  <a:pos x="0" y="13"/>
                </a:cxn>
                <a:cxn ang="0">
                  <a:pos x="0" y="13"/>
                </a:cxn>
                <a:cxn ang="0">
                  <a:pos x="0" y="13"/>
                </a:cxn>
                <a:cxn ang="0">
                  <a:pos x="0" y="13"/>
                </a:cxn>
              </a:cxnLst>
              <a:rect l="0" t="0" r="r" b="b"/>
              <a:pathLst>
                <a:path w="60" h="26">
                  <a:moveTo>
                    <a:pt x="0" y="13"/>
                  </a:moveTo>
                  <a:lnTo>
                    <a:pt x="0" y="15"/>
                  </a:lnTo>
                  <a:lnTo>
                    <a:pt x="0" y="15"/>
                  </a:lnTo>
                  <a:lnTo>
                    <a:pt x="0" y="15"/>
                  </a:lnTo>
                  <a:lnTo>
                    <a:pt x="2" y="15"/>
                  </a:lnTo>
                  <a:lnTo>
                    <a:pt x="2" y="15"/>
                  </a:lnTo>
                  <a:lnTo>
                    <a:pt x="2" y="16"/>
                  </a:lnTo>
                  <a:lnTo>
                    <a:pt x="2" y="16"/>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9"/>
                  </a:lnTo>
                  <a:lnTo>
                    <a:pt x="0" y="11"/>
                  </a:lnTo>
                  <a:lnTo>
                    <a:pt x="0" y="11"/>
                  </a:lnTo>
                  <a:lnTo>
                    <a:pt x="0" y="13"/>
                  </a:lnTo>
                  <a:lnTo>
                    <a:pt x="0" y="13"/>
                  </a:lnTo>
                  <a:lnTo>
                    <a:pt x="0" y="13"/>
                  </a:lnTo>
                  <a:lnTo>
                    <a:pt x="0" y="13"/>
                  </a:lnTo>
                  <a:lnTo>
                    <a:pt x="0" y="13"/>
                  </a:lnTo>
                  <a:close/>
                </a:path>
              </a:pathLst>
            </a:custGeom>
            <a:solidFill>
              <a:srgbClr val="FCEF00"/>
            </a:solidFill>
            <a:ln w="9525">
              <a:noFill/>
              <a:round/>
              <a:headEnd/>
              <a:tailEnd/>
            </a:ln>
          </p:spPr>
          <p:txBody>
            <a:bodyPr/>
            <a:lstStyle/>
            <a:p>
              <a:endParaRPr lang="en-US"/>
            </a:p>
          </p:txBody>
        </p:sp>
        <p:sp>
          <p:nvSpPr>
            <p:cNvPr id="48182" name="Freeform 54"/>
            <p:cNvSpPr>
              <a:spLocks/>
            </p:cNvSpPr>
            <p:nvPr/>
          </p:nvSpPr>
          <p:spPr bwMode="auto">
            <a:xfrm>
              <a:off x="3398" y="1413"/>
              <a:ext cx="63" cy="26"/>
            </a:xfrm>
            <a:custGeom>
              <a:avLst/>
              <a:gdLst/>
              <a:ahLst/>
              <a:cxnLst>
                <a:cxn ang="0">
                  <a:pos x="2" y="17"/>
                </a:cxn>
                <a:cxn ang="0">
                  <a:pos x="6" y="21"/>
                </a:cxn>
                <a:cxn ang="0">
                  <a:pos x="12" y="22"/>
                </a:cxn>
                <a:cxn ang="0">
                  <a:pos x="16" y="24"/>
                </a:cxn>
                <a:cxn ang="0">
                  <a:pos x="21" y="26"/>
                </a:cxn>
                <a:cxn ang="0">
                  <a:pos x="27" y="26"/>
                </a:cxn>
                <a:cxn ang="0">
                  <a:pos x="35" y="26"/>
                </a:cxn>
                <a:cxn ang="0">
                  <a:pos x="41" y="26"/>
                </a:cxn>
                <a:cxn ang="0">
                  <a:pos x="47" y="26"/>
                </a:cxn>
                <a:cxn ang="0">
                  <a:pos x="51" y="24"/>
                </a:cxn>
                <a:cxn ang="0">
                  <a:pos x="53" y="22"/>
                </a:cxn>
                <a:cxn ang="0">
                  <a:pos x="55" y="21"/>
                </a:cxn>
                <a:cxn ang="0">
                  <a:pos x="59" y="19"/>
                </a:cxn>
                <a:cxn ang="0">
                  <a:pos x="61" y="17"/>
                </a:cxn>
                <a:cxn ang="0">
                  <a:pos x="63" y="13"/>
                </a:cxn>
                <a:cxn ang="0">
                  <a:pos x="63" y="11"/>
                </a:cxn>
                <a:cxn ang="0">
                  <a:pos x="63" y="10"/>
                </a:cxn>
                <a:cxn ang="0">
                  <a:pos x="59" y="6"/>
                </a:cxn>
                <a:cxn ang="0">
                  <a:pos x="55" y="4"/>
                </a:cxn>
                <a:cxn ang="0">
                  <a:pos x="51" y="2"/>
                </a:cxn>
                <a:cxn ang="0">
                  <a:pos x="47" y="0"/>
                </a:cxn>
                <a:cxn ang="0">
                  <a:pos x="41" y="0"/>
                </a:cxn>
                <a:cxn ang="0">
                  <a:pos x="37" y="0"/>
                </a:cxn>
                <a:cxn ang="0">
                  <a:pos x="31" y="0"/>
                </a:cxn>
                <a:cxn ang="0">
                  <a:pos x="25" y="0"/>
                </a:cxn>
                <a:cxn ang="0">
                  <a:pos x="21" y="0"/>
                </a:cxn>
                <a:cxn ang="0">
                  <a:pos x="17" y="2"/>
                </a:cxn>
                <a:cxn ang="0">
                  <a:pos x="14" y="4"/>
                </a:cxn>
                <a:cxn ang="0">
                  <a:pos x="10" y="6"/>
                </a:cxn>
                <a:cxn ang="0">
                  <a:pos x="8" y="8"/>
                </a:cxn>
                <a:cxn ang="0">
                  <a:pos x="4" y="11"/>
                </a:cxn>
                <a:cxn ang="0">
                  <a:pos x="2" y="13"/>
                </a:cxn>
                <a:cxn ang="0">
                  <a:pos x="0" y="15"/>
                </a:cxn>
                <a:cxn ang="0">
                  <a:pos x="0" y="17"/>
                </a:cxn>
                <a:cxn ang="0">
                  <a:pos x="0" y="17"/>
                </a:cxn>
                <a:cxn ang="0">
                  <a:pos x="0" y="17"/>
                </a:cxn>
                <a:cxn ang="0">
                  <a:pos x="2" y="17"/>
                </a:cxn>
              </a:cxnLst>
              <a:rect l="0" t="0" r="r" b="b"/>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0" y="17"/>
                  </a:lnTo>
                  <a:lnTo>
                    <a:pt x="0" y="17"/>
                  </a:lnTo>
                  <a:lnTo>
                    <a:pt x="2" y="17"/>
                  </a:lnTo>
                  <a:close/>
                </a:path>
              </a:pathLst>
            </a:custGeom>
            <a:solidFill>
              <a:srgbClr val="FCEF00"/>
            </a:solidFill>
            <a:ln w="9525">
              <a:noFill/>
              <a:round/>
              <a:headEnd/>
              <a:tailEnd/>
            </a:ln>
          </p:spPr>
          <p:txBody>
            <a:bodyPr/>
            <a:lstStyle/>
            <a:p>
              <a:endParaRPr lang="en-US"/>
            </a:p>
          </p:txBody>
        </p:sp>
        <p:sp>
          <p:nvSpPr>
            <p:cNvPr id="48183" name="Freeform 55"/>
            <p:cNvSpPr>
              <a:spLocks/>
            </p:cNvSpPr>
            <p:nvPr/>
          </p:nvSpPr>
          <p:spPr bwMode="auto">
            <a:xfrm>
              <a:off x="3451" y="1387"/>
              <a:ext cx="58" cy="24"/>
            </a:xfrm>
            <a:custGeom>
              <a:avLst/>
              <a:gdLst/>
              <a:ahLst/>
              <a:cxnLst>
                <a:cxn ang="0">
                  <a:pos x="0" y="19"/>
                </a:cxn>
                <a:cxn ang="0">
                  <a:pos x="6" y="21"/>
                </a:cxn>
                <a:cxn ang="0">
                  <a:pos x="14" y="23"/>
                </a:cxn>
                <a:cxn ang="0">
                  <a:pos x="20" y="24"/>
                </a:cxn>
                <a:cxn ang="0">
                  <a:pos x="26" y="24"/>
                </a:cxn>
                <a:cxn ang="0">
                  <a:pos x="34" y="23"/>
                </a:cxn>
                <a:cxn ang="0">
                  <a:pos x="40" y="23"/>
                </a:cxn>
                <a:cxn ang="0">
                  <a:pos x="48" y="19"/>
                </a:cxn>
                <a:cxn ang="0">
                  <a:pos x="54" y="17"/>
                </a:cxn>
                <a:cxn ang="0">
                  <a:pos x="54" y="15"/>
                </a:cxn>
                <a:cxn ang="0">
                  <a:pos x="56" y="15"/>
                </a:cxn>
                <a:cxn ang="0">
                  <a:pos x="56" y="15"/>
                </a:cxn>
                <a:cxn ang="0">
                  <a:pos x="56" y="15"/>
                </a:cxn>
                <a:cxn ang="0">
                  <a:pos x="56" y="13"/>
                </a:cxn>
                <a:cxn ang="0">
                  <a:pos x="56" y="13"/>
                </a:cxn>
                <a:cxn ang="0">
                  <a:pos x="58" y="13"/>
                </a:cxn>
                <a:cxn ang="0">
                  <a:pos x="58" y="13"/>
                </a:cxn>
                <a:cxn ang="0">
                  <a:pos x="58" y="11"/>
                </a:cxn>
                <a:cxn ang="0">
                  <a:pos x="56" y="10"/>
                </a:cxn>
                <a:cxn ang="0">
                  <a:pos x="56" y="8"/>
                </a:cxn>
                <a:cxn ang="0">
                  <a:pos x="54" y="8"/>
                </a:cxn>
                <a:cxn ang="0">
                  <a:pos x="52" y="6"/>
                </a:cxn>
                <a:cxn ang="0">
                  <a:pos x="50" y="6"/>
                </a:cxn>
                <a:cxn ang="0">
                  <a:pos x="50" y="4"/>
                </a:cxn>
                <a:cxn ang="0">
                  <a:pos x="48" y="2"/>
                </a:cxn>
                <a:cxn ang="0">
                  <a:pos x="42" y="0"/>
                </a:cxn>
                <a:cxn ang="0">
                  <a:pos x="36" y="0"/>
                </a:cxn>
                <a:cxn ang="0">
                  <a:pos x="30" y="0"/>
                </a:cxn>
                <a:cxn ang="0">
                  <a:pos x="24" y="0"/>
                </a:cxn>
                <a:cxn ang="0">
                  <a:pos x="18" y="4"/>
                </a:cxn>
                <a:cxn ang="0">
                  <a:pos x="12" y="6"/>
                </a:cxn>
                <a:cxn ang="0">
                  <a:pos x="6" y="10"/>
                </a:cxn>
                <a:cxn ang="0">
                  <a:pos x="2" y="15"/>
                </a:cxn>
                <a:cxn ang="0">
                  <a:pos x="0" y="15"/>
                </a:cxn>
                <a:cxn ang="0">
                  <a:pos x="0" y="15"/>
                </a:cxn>
                <a:cxn ang="0">
                  <a:pos x="0" y="15"/>
                </a:cxn>
                <a:cxn ang="0">
                  <a:pos x="0" y="15"/>
                </a:cxn>
                <a:cxn ang="0">
                  <a:pos x="0" y="17"/>
                </a:cxn>
                <a:cxn ang="0">
                  <a:pos x="0" y="17"/>
                </a:cxn>
                <a:cxn ang="0">
                  <a:pos x="0" y="17"/>
                </a:cxn>
                <a:cxn ang="0">
                  <a:pos x="0" y="17"/>
                </a:cxn>
                <a:cxn ang="0">
                  <a:pos x="0" y="17"/>
                </a:cxn>
                <a:cxn ang="0">
                  <a:pos x="0" y="19"/>
                </a:cxn>
              </a:cxnLst>
              <a:rect l="0" t="0" r="r" b="b"/>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5"/>
                  </a:lnTo>
                  <a:lnTo>
                    <a:pt x="56" y="15"/>
                  </a:lnTo>
                  <a:lnTo>
                    <a:pt x="56" y="13"/>
                  </a:lnTo>
                  <a:lnTo>
                    <a:pt x="56" y="13"/>
                  </a:lnTo>
                  <a:lnTo>
                    <a:pt x="58"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5"/>
                  </a:lnTo>
                  <a:lnTo>
                    <a:pt x="0" y="15"/>
                  </a:lnTo>
                  <a:lnTo>
                    <a:pt x="0" y="15"/>
                  </a:lnTo>
                  <a:lnTo>
                    <a:pt x="0" y="17"/>
                  </a:lnTo>
                  <a:lnTo>
                    <a:pt x="0" y="17"/>
                  </a:lnTo>
                  <a:lnTo>
                    <a:pt x="0" y="17"/>
                  </a:lnTo>
                  <a:lnTo>
                    <a:pt x="0" y="17"/>
                  </a:lnTo>
                  <a:lnTo>
                    <a:pt x="0" y="17"/>
                  </a:lnTo>
                  <a:lnTo>
                    <a:pt x="0" y="19"/>
                  </a:lnTo>
                  <a:close/>
                </a:path>
              </a:pathLst>
            </a:custGeom>
            <a:solidFill>
              <a:srgbClr val="FCEF00"/>
            </a:solidFill>
            <a:ln w="9525">
              <a:noFill/>
              <a:round/>
              <a:headEnd/>
              <a:tailEnd/>
            </a:ln>
          </p:spPr>
          <p:txBody>
            <a:bodyPr/>
            <a:lstStyle/>
            <a:p>
              <a:endParaRPr lang="en-US"/>
            </a:p>
          </p:txBody>
        </p:sp>
        <p:sp>
          <p:nvSpPr>
            <p:cNvPr id="48184" name="Freeform 56"/>
            <p:cNvSpPr>
              <a:spLocks/>
            </p:cNvSpPr>
            <p:nvPr/>
          </p:nvSpPr>
          <p:spPr bwMode="auto">
            <a:xfrm>
              <a:off x="3501" y="1369"/>
              <a:ext cx="57" cy="26"/>
            </a:xfrm>
            <a:custGeom>
              <a:avLst/>
              <a:gdLst/>
              <a:ahLst/>
              <a:cxnLst>
                <a:cxn ang="0">
                  <a:pos x="0" y="9"/>
                </a:cxn>
                <a:cxn ang="0">
                  <a:pos x="4" y="13"/>
                </a:cxn>
                <a:cxn ang="0">
                  <a:pos x="10" y="16"/>
                </a:cxn>
                <a:cxn ang="0">
                  <a:pos x="13" y="20"/>
                </a:cxn>
                <a:cxn ang="0">
                  <a:pos x="19" y="22"/>
                </a:cxn>
                <a:cxn ang="0">
                  <a:pos x="23" y="24"/>
                </a:cxn>
                <a:cxn ang="0">
                  <a:pos x="29" y="26"/>
                </a:cxn>
                <a:cxn ang="0">
                  <a:pos x="37" y="26"/>
                </a:cxn>
                <a:cxn ang="0">
                  <a:pos x="43" y="26"/>
                </a:cxn>
                <a:cxn ang="0">
                  <a:pos x="45" y="26"/>
                </a:cxn>
                <a:cxn ang="0">
                  <a:pos x="47" y="26"/>
                </a:cxn>
                <a:cxn ang="0">
                  <a:pos x="49" y="26"/>
                </a:cxn>
                <a:cxn ang="0">
                  <a:pos x="51" y="24"/>
                </a:cxn>
                <a:cxn ang="0">
                  <a:pos x="51" y="24"/>
                </a:cxn>
                <a:cxn ang="0">
                  <a:pos x="53" y="24"/>
                </a:cxn>
                <a:cxn ang="0">
                  <a:pos x="55" y="22"/>
                </a:cxn>
                <a:cxn ang="0">
                  <a:pos x="55" y="22"/>
                </a:cxn>
                <a:cxn ang="0">
                  <a:pos x="55" y="22"/>
                </a:cxn>
                <a:cxn ang="0">
                  <a:pos x="55" y="22"/>
                </a:cxn>
                <a:cxn ang="0">
                  <a:pos x="55" y="22"/>
                </a:cxn>
                <a:cxn ang="0">
                  <a:pos x="55" y="20"/>
                </a:cxn>
                <a:cxn ang="0">
                  <a:pos x="55" y="20"/>
                </a:cxn>
                <a:cxn ang="0">
                  <a:pos x="55" y="20"/>
                </a:cxn>
                <a:cxn ang="0">
                  <a:pos x="57" y="20"/>
                </a:cxn>
                <a:cxn ang="0">
                  <a:pos x="57" y="18"/>
                </a:cxn>
                <a:cxn ang="0">
                  <a:pos x="53" y="15"/>
                </a:cxn>
                <a:cxn ang="0">
                  <a:pos x="49" y="13"/>
                </a:cxn>
                <a:cxn ang="0">
                  <a:pos x="45" y="9"/>
                </a:cxn>
                <a:cxn ang="0">
                  <a:pos x="41" y="7"/>
                </a:cxn>
                <a:cxn ang="0">
                  <a:pos x="37" y="5"/>
                </a:cxn>
                <a:cxn ang="0">
                  <a:pos x="31" y="4"/>
                </a:cxn>
                <a:cxn ang="0">
                  <a:pos x="27" y="2"/>
                </a:cxn>
                <a:cxn ang="0">
                  <a:pos x="21" y="0"/>
                </a:cxn>
                <a:cxn ang="0">
                  <a:pos x="19" y="0"/>
                </a:cxn>
                <a:cxn ang="0">
                  <a:pos x="15" y="2"/>
                </a:cxn>
                <a:cxn ang="0">
                  <a:pos x="13" y="2"/>
                </a:cxn>
                <a:cxn ang="0">
                  <a:pos x="10" y="2"/>
                </a:cxn>
                <a:cxn ang="0">
                  <a:pos x="8" y="4"/>
                </a:cxn>
                <a:cxn ang="0">
                  <a:pos x="6" y="4"/>
                </a:cxn>
                <a:cxn ang="0">
                  <a:pos x="4" y="5"/>
                </a:cxn>
                <a:cxn ang="0">
                  <a:pos x="0" y="7"/>
                </a:cxn>
                <a:cxn ang="0">
                  <a:pos x="0" y="7"/>
                </a:cxn>
                <a:cxn ang="0">
                  <a:pos x="0" y="7"/>
                </a:cxn>
                <a:cxn ang="0">
                  <a:pos x="0" y="9"/>
                </a:cxn>
                <a:cxn ang="0">
                  <a:pos x="0" y="9"/>
                </a:cxn>
              </a:cxnLst>
              <a:rect l="0" t="0" r="r" b="b"/>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1" y="24"/>
                  </a:lnTo>
                  <a:lnTo>
                    <a:pt x="53" y="24"/>
                  </a:lnTo>
                  <a:lnTo>
                    <a:pt x="55" y="22"/>
                  </a:lnTo>
                  <a:lnTo>
                    <a:pt x="55" y="22"/>
                  </a:lnTo>
                  <a:lnTo>
                    <a:pt x="55" y="22"/>
                  </a:lnTo>
                  <a:lnTo>
                    <a:pt x="55" y="22"/>
                  </a:lnTo>
                  <a:lnTo>
                    <a:pt x="55" y="22"/>
                  </a:lnTo>
                  <a:lnTo>
                    <a:pt x="55" y="20"/>
                  </a:lnTo>
                  <a:lnTo>
                    <a:pt x="55" y="20"/>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7"/>
                  </a:lnTo>
                  <a:lnTo>
                    <a:pt x="0" y="7"/>
                  </a:lnTo>
                  <a:lnTo>
                    <a:pt x="0" y="9"/>
                  </a:lnTo>
                  <a:lnTo>
                    <a:pt x="0" y="9"/>
                  </a:lnTo>
                  <a:close/>
                </a:path>
              </a:pathLst>
            </a:custGeom>
            <a:solidFill>
              <a:srgbClr val="FCEF00"/>
            </a:solidFill>
            <a:ln w="9525">
              <a:noFill/>
              <a:round/>
              <a:headEnd/>
              <a:tailEnd/>
            </a:ln>
          </p:spPr>
          <p:txBody>
            <a:bodyPr/>
            <a:lstStyle/>
            <a:p>
              <a:endParaRPr lang="en-US"/>
            </a:p>
          </p:txBody>
        </p:sp>
        <p:sp>
          <p:nvSpPr>
            <p:cNvPr id="48185" name="Freeform 57"/>
            <p:cNvSpPr>
              <a:spLocks/>
            </p:cNvSpPr>
            <p:nvPr/>
          </p:nvSpPr>
          <p:spPr bwMode="auto">
            <a:xfrm>
              <a:off x="3554" y="1365"/>
              <a:ext cx="42" cy="43"/>
            </a:xfrm>
            <a:custGeom>
              <a:avLst/>
              <a:gdLst/>
              <a:ahLst/>
              <a:cxnLst>
                <a:cxn ang="0">
                  <a:pos x="0" y="6"/>
                </a:cxn>
                <a:cxn ang="0">
                  <a:pos x="6" y="9"/>
                </a:cxn>
                <a:cxn ang="0">
                  <a:pos x="8" y="15"/>
                </a:cxn>
                <a:cxn ang="0">
                  <a:pos x="12" y="22"/>
                </a:cxn>
                <a:cxn ang="0">
                  <a:pos x="16" y="28"/>
                </a:cxn>
                <a:cxn ang="0">
                  <a:pos x="20" y="32"/>
                </a:cxn>
                <a:cxn ang="0">
                  <a:pos x="24" y="37"/>
                </a:cxn>
                <a:cxn ang="0">
                  <a:pos x="30" y="41"/>
                </a:cxn>
                <a:cxn ang="0">
                  <a:pos x="36" y="43"/>
                </a:cxn>
                <a:cxn ang="0">
                  <a:pos x="38" y="43"/>
                </a:cxn>
                <a:cxn ang="0">
                  <a:pos x="38" y="43"/>
                </a:cxn>
                <a:cxn ang="0">
                  <a:pos x="38" y="43"/>
                </a:cxn>
                <a:cxn ang="0">
                  <a:pos x="38" y="43"/>
                </a:cxn>
                <a:cxn ang="0">
                  <a:pos x="40" y="43"/>
                </a:cxn>
                <a:cxn ang="0">
                  <a:pos x="40" y="43"/>
                </a:cxn>
                <a:cxn ang="0">
                  <a:pos x="40" y="43"/>
                </a:cxn>
                <a:cxn ang="0">
                  <a:pos x="40" y="43"/>
                </a:cxn>
                <a:cxn ang="0">
                  <a:pos x="42" y="39"/>
                </a:cxn>
                <a:cxn ang="0">
                  <a:pos x="42" y="35"/>
                </a:cxn>
                <a:cxn ang="0">
                  <a:pos x="42" y="30"/>
                </a:cxn>
                <a:cxn ang="0">
                  <a:pos x="42" y="26"/>
                </a:cxn>
                <a:cxn ang="0">
                  <a:pos x="40" y="22"/>
                </a:cxn>
                <a:cxn ang="0">
                  <a:pos x="40" y="17"/>
                </a:cxn>
                <a:cxn ang="0">
                  <a:pos x="36" y="13"/>
                </a:cxn>
                <a:cxn ang="0">
                  <a:pos x="34" y="9"/>
                </a:cxn>
                <a:cxn ang="0">
                  <a:pos x="30" y="8"/>
                </a:cxn>
                <a:cxn ang="0">
                  <a:pos x="28" y="4"/>
                </a:cxn>
                <a:cxn ang="0">
                  <a:pos x="24" y="4"/>
                </a:cxn>
                <a:cxn ang="0">
                  <a:pos x="20" y="2"/>
                </a:cxn>
                <a:cxn ang="0">
                  <a:pos x="16" y="0"/>
                </a:cxn>
                <a:cxn ang="0">
                  <a:pos x="12" y="0"/>
                </a:cxn>
                <a:cxn ang="0">
                  <a:pos x="10" y="0"/>
                </a:cxn>
                <a:cxn ang="0">
                  <a:pos x="6" y="0"/>
                </a:cxn>
                <a:cxn ang="0">
                  <a:pos x="4" y="0"/>
                </a:cxn>
                <a:cxn ang="0">
                  <a:pos x="4" y="0"/>
                </a:cxn>
                <a:cxn ang="0">
                  <a:pos x="2" y="2"/>
                </a:cxn>
                <a:cxn ang="0">
                  <a:pos x="2" y="2"/>
                </a:cxn>
                <a:cxn ang="0">
                  <a:pos x="2" y="2"/>
                </a:cxn>
                <a:cxn ang="0">
                  <a:pos x="2" y="2"/>
                </a:cxn>
                <a:cxn ang="0">
                  <a:pos x="2" y="4"/>
                </a:cxn>
                <a:cxn ang="0">
                  <a:pos x="0" y="4"/>
                </a:cxn>
                <a:cxn ang="0">
                  <a:pos x="0" y="4"/>
                </a:cxn>
                <a:cxn ang="0">
                  <a:pos x="0" y="4"/>
                </a:cxn>
                <a:cxn ang="0">
                  <a:pos x="0" y="6"/>
                </a:cxn>
                <a:cxn ang="0">
                  <a:pos x="0" y="6"/>
                </a:cxn>
              </a:cxnLst>
              <a:rect l="0" t="0" r="r" b="b"/>
              <a:pathLst>
                <a:path w="42" h="43">
                  <a:moveTo>
                    <a:pt x="0" y="6"/>
                  </a:moveTo>
                  <a:lnTo>
                    <a:pt x="6" y="9"/>
                  </a:lnTo>
                  <a:lnTo>
                    <a:pt x="8" y="15"/>
                  </a:lnTo>
                  <a:lnTo>
                    <a:pt x="12" y="22"/>
                  </a:lnTo>
                  <a:lnTo>
                    <a:pt x="16" y="28"/>
                  </a:lnTo>
                  <a:lnTo>
                    <a:pt x="20" y="32"/>
                  </a:lnTo>
                  <a:lnTo>
                    <a:pt x="24" y="37"/>
                  </a:lnTo>
                  <a:lnTo>
                    <a:pt x="30" y="41"/>
                  </a:lnTo>
                  <a:lnTo>
                    <a:pt x="36" y="43"/>
                  </a:lnTo>
                  <a:lnTo>
                    <a:pt x="38" y="43"/>
                  </a:lnTo>
                  <a:lnTo>
                    <a:pt x="38" y="43"/>
                  </a:lnTo>
                  <a:lnTo>
                    <a:pt x="38" y="43"/>
                  </a:lnTo>
                  <a:lnTo>
                    <a:pt x="38" y="43"/>
                  </a:lnTo>
                  <a:lnTo>
                    <a:pt x="40" y="43"/>
                  </a:lnTo>
                  <a:lnTo>
                    <a:pt x="40" y="43"/>
                  </a:lnTo>
                  <a:lnTo>
                    <a:pt x="40"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4" y="0"/>
                  </a:lnTo>
                  <a:lnTo>
                    <a:pt x="2" y="2"/>
                  </a:lnTo>
                  <a:lnTo>
                    <a:pt x="2" y="2"/>
                  </a:lnTo>
                  <a:lnTo>
                    <a:pt x="2" y="2"/>
                  </a:lnTo>
                  <a:lnTo>
                    <a:pt x="2" y="2"/>
                  </a:lnTo>
                  <a:lnTo>
                    <a:pt x="2" y="4"/>
                  </a:lnTo>
                  <a:lnTo>
                    <a:pt x="0" y="4"/>
                  </a:lnTo>
                  <a:lnTo>
                    <a:pt x="0" y="4"/>
                  </a:lnTo>
                  <a:lnTo>
                    <a:pt x="0" y="4"/>
                  </a:lnTo>
                  <a:lnTo>
                    <a:pt x="0" y="6"/>
                  </a:lnTo>
                  <a:lnTo>
                    <a:pt x="0" y="6"/>
                  </a:lnTo>
                  <a:close/>
                </a:path>
              </a:pathLst>
            </a:custGeom>
            <a:solidFill>
              <a:srgbClr val="FCEF00"/>
            </a:solidFill>
            <a:ln w="9525">
              <a:noFill/>
              <a:round/>
              <a:headEnd/>
              <a:tailEnd/>
            </a:ln>
          </p:spPr>
          <p:txBody>
            <a:bodyPr/>
            <a:lstStyle/>
            <a:p>
              <a:endParaRPr lang="en-US"/>
            </a:p>
          </p:txBody>
        </p:sp>
        <p:sp>
          <p:nvSpPr>
            <p:cNvPr id="48186" name="Freeform 58"/>
            <p:cNvSpPr>
              <a:spLocks/>
            </p:cNvSpPr>
            <p:nvPr/>
          </p:nvSpPr>
          <p:spPr bwMode="auto">
            <a:xfrm>
              <a:off x="3602" y="1374"/>
              <a:ext cx="35" cy="54"/>
            </a:xfrm>
            <a:custGeom>
              <a:avLst/>
              <a:gdLst/>
              <a:ahLst/>
              <a:cxnLst>
                <a:cxn ang="0">
                  <a:pos x="4" y="23"/>
                </a:cxn>
                <a:cxn ang="0">
                  <a:pos x="5" y="28"/>
                </a:cxn>
                <a:cxn ang="0">
                  <a:pos x="7" y="34"/>
                </a:cxn>
                <a:cxn ang="0">
                  <a:pos x="11" y="37"/>
                </a:cxn>
                <a:cxn ang="0">
                  <a:pos x="13" y="41"/>
                </a:cxn>
                <a:cxn ang="0">
                  <a:pos x="17" y="45"/>
                </a:cxn>
                <a:cxn ang="0">
                  <a:pos x="21" y="49"/>
                </a:cxn>
                <a:cxn ang="0">
                  <a:pos x="25" y="52"/>
                </a:cxn>
                <a:cxn ang="0">
                  <a:pos x="31" y="54"/>
                </a:cxn>
                <a:cxn ang="0">
                  <a:pos x="33" y="50"/>
                </a:cxn>
                <a:cxn ang="0">
                  <a:pos x="33" y="47"/>
                </a:cxn>
                <a:cxn ang="0">
                  <a:pos x="35" y="41"/>
                </a:cxn>
                <a:cxn ang="0">
                  <a:pos x="35" y="37"/>
                </a:cxn>
                <a:cxn ang="0">
                  <a:pos x="35" y="32"/>
                </a:cxn>
                <a:cxn ang="0">
                  <a:pos x="35" y="28"/>
                </a:cxn>
                <a:cxn ang="0">
                  <a:pos x="33" y="23"/>
                </a:cxn>
                <a:cxn ang="0">
                  <a:pos x="31" y="19"/>
                </a:cxn>
                <a:cxn ang="0">
                  <a:pos x="29" y="15"/>
                </a:cxn>
                <a:cxn ang="0">
                  <a:pos x="27" y="13"/>
                </a:cxn>
                <a:cxn ang="0">
                  <a:pos x="25" y="10"/>
                </a:cxn>
                <a:cxn ang="0">
                  <a:pos x="23" y="8"/>
                </a:cxn>
                <a:cxn ang="0">
                  <a:pos x="21" y="6"/>
                </a:cxn>
                <a:cxn ang="0">
                  <a:pos x="17" y="4"/>
                </a:cxn>
                <a:cxn ang="0">
                  <a:pos x="15" y="2"/>
                </a:cxn>
                <a:cxn ang="0">
                  <a:pos x="11" y="0"/>
                </a:cxn>
                <a:cxn ang="0">
                  <a:pos x="9" y="0"/>
                </a:cxn>
                <a:cxn ang="0">
                  <a:pos x="7" y="0"/>
                </a:cxn>
                <a:cxn ang="0">
                  <a:pos x="5" y="0"/>
                </a:cxn>
                <a:cxn ang="0">
                  <a:pos x="5" y="0"/>
                </a:cxn>
                <a:cxn ang="0">
                  <a:pos x="4" y="0"/>
                </a:cxn>
                <a:cxn ang="0">
                  <a:pos x="2" y="0"/>
                </a:cxn>
                <a:cxn ang="0">
                  <a:pos x="2" y="2"/>
                </a:cxn>
                <a:cxn ang="0">
                  <a:pos x="0" y="2"/>
                </a:cxn>
                <a:cxn ang="0">
                  <a:pos x="4" y="23"/>
                </a:cxn>
              </a:cxnLst>
              <a:rect l="0" t="0" r="r" b="b"/>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48187" name="Freeform 59"/>
            <p:cNvSpPr>
              <a:spLocks/>
            </p:cNvSpPr>
            <p:nvPr/>
          </p:nvSpPr>
          <p:spPr bwMode="auto">
            <a:xfrm>
              <a:off x="3699" y="1610"/>
              <a:ext cx="27" cy="51"/>
            </a:xfrm>
            <a:custGeom>
              <a:avLst/>
              <a:gdLst/>
              <a:ahLst/>
              <a:cxnLst>
                <a:cxn ang="0">
                  <a:pos x="0" y="42"/>
                </a:cxn>
                <a:cxn ang="0">
                  <a:pos x="4" y="51"/>
                </a:cxn>
                <a:cxn ang="0">
                  <a:pos x="7" y="50"/>
                </a:cxn>
                <a:cxn ang="0">
                  <a:pos x="11" y="46"/>
                </a:cxn>
                <a:cxn ang="0">
                  <a:pos x="15" y="42"/>
                </a:cxn>
                <a:cxn ang="0">
                  <a:pos x="19" y="38"/>
                </a:cxn>
                <a:cxn ang="0">
                  <a:pos x="21" y="35"/>
                </a:cxn>
                <a:cxn ang="0">
                  <a:pos x="25" y="29"/>
                </a:cxn>
                <a:cxn ang="0">
                  <a:pos x="25" y="25"/>
                </a:cxn>
                <a:cxn ang="0">
                  <a:pos x="27" y="20"/>
                </a:cxn>
                <a:cxn ang="0">
                  <a:pos x="27" y="16"/>
                </a:cxn>
                <a:cxn ang="0">
                  <a:pos x="27" y="14"/>
                </a:cxn>
                <a:cxn ang="0">
                  <a:pos x="27" y="11"/>
                </a:cxn>
                <a:cxn ang="0">
                  <a:pos x="27" y="9"/>
                </a:cxn>
                <a:cxn ang="0">
                  <a:pos x="25" y="7"/>
                </a:cxn>
                <a:cxn ang="0">
                  <a:pos x="25" y="3"/>
                </a:cxn>
                <a:cxn ang="0">
                  <a:pos x="23" y="1"/>
                </a:cxn>
                <a:cxn ang="0">
                  <a:pos x="21" y="0"/>
                </a:cxn>
                <a:cxn ang="0">
                  <a:pos x="7" y="11"/>
                </a:cxn>
                <a:cxn ang="0">
                  <a:pos x="5" y="14"/>
                </a:cxn>
                <a:cxn ang="0">
                  <a:pos x="4" y="18"/>
                </a:cxn>
                <a:cxn ang="0">
                  <a:pos x="2" y="22"/>
                </a:cxn>
                <a:cxn ang="0">
                  <a:pos x="2" y="25"/>
                </a:cxn>
                <a:cxn ang="0">
                  <a:pos x="0" y="29"/>
                </a:cxn>
                <a:cxn ang="0">
                  <a:pos x="0" y="33"/>
                </a:cxn>
                <a:cxn ang="0">
                  <a:pos x="0" y="37"/>
                </a:cxn>
                <a:cxn ang="0">
                  <a:pos x="0" y="42"/>
                </a:cxn>
              </a:cxnLst>
              <a:rect l="0" t="0" r="r" b="b"/>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48188" name="Freeform 60"/>
            <p:cNvSpPr>
              <a:spLocks/>
            </p:cNvSpPr>
            <p:nvPr/>
          </p:nvSpPr>
          <p:spPr bwMode="auto">
            <a:xfrm>
              <a:off x="3710" y="1656"/>
              <a:ext cx="20" cy="52"/>
            </a:xfrm>
            <a:custGeom>
              <a:avLst/>
              <a:gdLst/>
              <a:ahLst/>
              <a:cxnLst>
                <a:cxn ang="0">
                  <a:pos x="0" y="35"/>
                </a:cxn>
                <a:cxn ang="0">
                  <a:pos x="10" y="52"/>
                </a:cxn>
                <a:cxn ang="0">
                  <a:pos x="12" y="50"/>
                </a:cxn>
                <a:cxn ang="0">
                  <a:pos x="12" y="48"/>
                </a:cxn>
                <a:cxn ang="0">
                  <a:pos x="14" y="46"/>
                </a:cxn>
                <a:cxn ang="0">
                  <a:pos x="14" y="46"/>
                </a:cxn>
                <a:cxn ang="0">
                  <a:pos x="14" y="44"/>
                </a:cxn>
                <a:cxn ang="0">
                  <a:pos x="14" y="42"/>
                </a:cxn>
                <a:cxn ang="0">
                  <a:pos x="16" y="41"/>
                </a:cxn>
                <a:cxn ang="0">
                  <a:pos x="16" y="39"/>
                </a:cxn>
                <a:cxn ang="0">
                  <a:pos x="18" y="33"/>
                </a:cxn>
                <a:cxn ang="0">
                  <a:pos x="18" y="29"/>
                </a:cxn>
                <a:cxn ang="0">
                  <a:pos x="20" y="24"/>
                </a:cxn>
                <a:cxn ang="0">
                  <a:pos x="20" y="18"/>
                </a:cxn>
                <a:cxn ang="0">
                  <a:pos x="20" y="13"/>
                </a:cxn>
                <a:cxn ang="0">
                  <a:pos x="18" y="7"/>
                </a:cxn>
                <a:cxn ang="0">
                  <a:pos x="16" y="4"/>
                </a:cxn>
                <a:cxn ang="0">
                  <a:pos x="12" y="0"/>
                </a:cxn>
                <a:cxn ang="0">
                  <a:pos x="10" y="0"/>
                </a:cxn>
                <a:cxn ang="0">
                  <a:pos x="8" y="2"/>
                </a:cxn>
                <a:cxn ang="0">
                  <a:pos x="6" y="5"/>
                </a:cxn>
                <a:cxn ang="0">
                  <a:pos x="4" y="7"/>
                </a:cxn>
                <a:cxn ang="0">
                  <a:pos x="2" y="9"/>
                </a:cxn>
                <a:cxn ang="0">
                  <a:pos x="2" y="13"/>
                </a:cxn>
                <a:cxn ang="0">
                  <a:pos x="0" y="15"/>
                </a:cxn>
                <a:cxn ang="0">
                  <a:pos x="0" y="18"/>
                </a:cxn>
                <a:cxn ang="0">
                  <a:pos x="0" y="20"/>
                </a:cxn>
                <a:cxn ang="0">
                  <a:pos x="0" y="22"/>
                </a:cxn>
                <a:cxn ang="0">
                  <a:pos x="0" y="24"/>
                </a:cxn>
                <a:cxn ang="0">
                  <a:pos x="0" y="26"/>
                </a:cxn>
                <a:cxn ang="0">
                  <a:pos x="0" y="28"/>
                </a:cxn>
                <a:cxn ang="0">
                  <a:pos x="0" y="31"/>
                </a:cxn>
                <a:cxn ang="0">
                  <a:pos x="0" y="33"/>
                </a:cxn>
                <a:cxn ang="0">
                  <a:pos x="0" y="35"/>
                </a:cxn>
              </a:cxnLst>
              <a:rect l="0" t="0" r="r" b="b"/>
              <a:pathLst>
                <a:path w="20" h="52">
                  <a:moveTo>
                    <a:pt x="0" y="35"/>
                  </a:moveTo>
                  <a:lnTo>
                    <a:pt x="10" y="52"/>
                  </a:lnTo>
                  <a:lnTo>
                    <a:pt x="12" y="50"/>
                  </a:lnTo>
                  <a:lnTo>
                    <a:pt x="12" y="48"/>
                  </a:lnTo>
                  <a:lnTo>
                    <a:pt x="14" y="46"/>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48189" name="Freeform 61"/>
            <p:cNvSpPr>
              <a:spLocks/>
            </p:cNvSpPr>
            <p:nvPr/>
          </p:nvSpPr>
          <p:spPr bwMode="auto">
            <a:xfrm>
              <a:off x="3701" y="1563"/>
              <a:ext cx="25" cy="45"/>
            </a:xfrm>
            <a:custGeom>
              <a:avLst/>
              <a:gdLst/>
              <a:ahLst/>
              <a:cxnLst>
                <a:cxn ang="0">
                  <a:pos x="0" y="43"/>
                </a:cxn>
                <a:cxn ang="0">
                  <a:pos x="0" y="43"/>
                </a:cxn>
                <a:cxn ang="0">
                  <a:pos x="0" y="43"/>
                </a:cxn>
                <a:cxn ang="0">
                  <a:pos x="0" y="45"/>
                </a:cxn>
                <a:cxn ang="0">
                  <a:pos x="0" y="45"/>
                </a:cxn>
                <a:cxn ang="0">
                  <a:pos x="0" y="45"/>
                </a:cxn>
                <a:cxn ang="0">
                  <a:pos x="0" y="45"/>
                </a:cxn>
                <a:cxn ang="0">
                  <a:pos x="3" y="43"/>
                </a:cxn>
                <a:cxn ang="0">
                  <a:pos x="7" y="41"/>
                </a:cxn>
                <a:cxn ang="0">
                  <a:pos x="11" y="37"/>
                </a:cxn>
                <a:cxn ang="0">
                  <a:pos x="15" y="34"/>
                </a:cxn>
                <a:cxn ang="0">
                  <a:pos x="19" y="32"/>
                </a:cxn>
                <a:cxn ang="0">
                  <a:pos x="21" y="28"/>
                </a:cxn>
                <a:cxn ang="0">
                  <a:pos x="23" y="24"/>
                </a:cxn>
                <a:cxn ang="0">
                  <a:pos x="25" y="19"/>
                </a:cxn>
                <a:cxn ang="0">
                  <a:pos x="25" y="17"/>
                </a:cxn>
                <a:cxn ang="0">
                  <a:pos x="25" y="13"/>
                </a:cxn>
                <a:cxn ang="0">
                  <a:pos x="25" y="11"/>
                </a:cxn>
                <a:cxn ang="0">
                  <a:pos x="23" y="8"/>
                </a:cxn>
                <a:cxn ang="0">
                  <a:pos x="23" y="6"/>
                </a:cxn>
                <a:cxn ang="0">
                  <a:pos x="23" y="4"/>
                </a:cxn>
                <a:cxn ang="0">
                  <a:pos x="21" y="2"/>
                </a:cxn>
                <a:cxn ang="0">
                  <a:pos x="19" y="0"/>
                </a:cxn>
                <a:cxn ang="0">
                  <a:pos x="15" y="4"/>
                </a:cxn>
                <a:cxn ang="0">
                  <a:pos x="13" y="8"/>
                </a:cxn>
                <a:cxn ang="0">
                  <a:pos x="9" y="11"/>
                </a:cxn>
                <a:cxn ang="0">
                  <a:pos x="5" y="17"/>
                </a:cxn>
                <a:cxn ang="0">
                  <a:pos x="3" y="22"/>
                </a:cxn>
                <a:cxn ang="0">
                  <a:pos x="2" y="26"/>
                </a:cxn>
                <a:cxn ang="0">
                  <a:pos x="0" y="32"/>
                </a:cxn>
                <a:cxn ang="0">
                  <a:pos x="0" y="37"/>
                </a:cxn>
                <a:cxn ang="0">
                  <a:pos x="0" y="37"/>
                </a:cxn>
                <a:cxn ang="0">
                  <a:pos x="0" y="39"/>
                </a:cxn>
                <a:cxn ang="0">
                  <a:pos x="0" y="39"/>
                </a:cxn>
                <a:cxn ang="0">
                  <a:pos x="0" y="41"/>
                </a:cxn>
                <a:cxn ang="0">
                  <a:pos x="0" y="41"/>
                </a:cxn>
                <a:cxn ang="0">
                  <a:pos x="0" y="41"/>
                </a:cxn>
                <a:cxn ang="0">
                  <a:pos x="0" y="43"/>
                </a:cxn>
                <a:cxn ang="0">
                  <a:pos x="0" y="43"/>
                </a:cxn>
              </a:cxnLst>
              <a:rect l="0" t="0" r="r" b="b"/>
              <a:pathLst>
                <a:path w="25" h="45">
                  <a:moveTo>
                    <a:pt x="0" y="43"/>
                  </a:moveTo>
                  <a:lnTo>
                    <a:pt x="0" y="43"/>
                  </a:lnTo>
                  <a:lnTo>
                    <a:pt x="0" y="43"/>
                  </a:lnTo>
                  <a:lnTo>
                    <a:pt x="0" y="45"/>
                  </a:lnTo>
                  <a:lnTo>
                    <a:pt x="0" y="45"/>
                  </a:lnTo>
                  <a:lnTo>
                    <a:pt x="0" y="45"/>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7"/>
                  </a:lnTo>
                  <a:lnTo>
                    <a:pt x="0" y="39"/>
                  </a:lnTo>
                  <a:lnTo>
                    <a:pt x="0" y="39"/>
                  </a:lnTo>
                  <a:lnTo>
                    <a:pt x="0" y="41"/>
                  </a:lnTo>
                  <a:lnTo>
                    <a:pt x="0" y="41"/>
                  </a:lnTo>
                  <a:lnTo>
                    <a:pt x="0" y="41"/>
                  </a:lnTo>
                  <a:lnTo>
                    <a:pt x="0" y="43"/>
                  </a:lnTo>
                  <a:lnTo>
                    <a:pt x="0" y="43"/>
                  </a:lnTo>
                  <a:close/>
                </a:path>
              </a:pathLst>
            </a:custGeom>
            <a:solidFill>
              <a:srgbClr val="FCEF00"/>
            </a:solidFill>
            <a:ln w="9525">
              <a:noFill/>
              <a:round/>
              <a:headEnd/>
              <a:tailEnd/>
            </a:ln>
          </p:spPr>
          <p:txBody>
            <a:bodyPr/>
            <a:lstStyle/>
            <a:p>
              <a:endParaRPr lang="en-US"/>
            </a:p>
          </p:txBody>
        </p:sp>
        <p:sp>
          <p:nvSpPr>
            <p:cNvPr id="48190" name="Freeform 62"/>
            <p:cNvSpPr>
              <a:spLocks/>
            </p:cNvSpPr>
            <p:nvPr/>
          </p:nvSpPr>
          <p:spPr bwMode="auto">
            <a:xfrm>
              <a:off x="3647" y="1402"/>
              <a:ext cx="22" cy="46"/>
            </a:xfrm>
            <a:custGeom>
              <a:avLst/>
              <a:gdLst/>
              <a:ahLst/>
              <a:cxnLst>
                <a:cxn ang="0">
                  <a:pos x="0" y="28"/>
                </a:cxn>
                <a:cxn ang="0">
                  <a:pos x="8" y="46"/>
                </a:cxn>
                <a:cxn ang="0">
                  <a:pos x="10" y="46"/>
                </a:cxn>
                <a:cxn ang="0">
                  <a:pos x="10" y="46"/>
                </a:cxn>
                <a:cxn ang="0">
                  <a:pos x="10" y="46"/>
                </a:cxn>
                <a:cxn ang="0">
                  <a:pos x="10" y="46"/>
                </a:cxn>
                <a:cxn ang="0">
                  <a:pos x="10" y="46"/>
                </a:cxn>
                <a:cxn ang="0">
                  <a:pos x="12" y="46"/>
                </a:cxn>
                <a:cxn ang="0">
                  <a:pos x="12" y="46"/>
                </a:cxn>
                <a:cxn ang="0">
                  <a:pos x="12" y="45"/>
                </a:cxn>
                <a:cxn ang="0">
                  <a:pos x="14" y="43"/>
                </a:cxn>
                <a:cxn ang="0">
                  <a:pos x="16" y="39"/>
                </a:cxn>
                <a:cxn ang="0">
                  <a:pos x="18" y="37"/>
                </a:cxn>
                <a:cxn ang="0">
                  <a:pos x="18" y="33"/>
                </a:cxn>
                <a:cxn ang="0">
                  <a:pos x="20" y="30"/>
                </a:cxn>
                <a:cxn ang="0">
                  <a:pos x="20" y="26"/>
                </a:cxn>
                <a:cxn ang="0">
                  <a:pos x="22" y="22"/>
                </a:cxn>
                <a:cxn ang="0">
                  <a:pos x="20" y="17"/>
                </a:cxn>
                <a:cxn ang="0">
                  <a:pos x="20" y="15"/>
                </a:cxn>
                <a:cxn ang="0">
                  <a:pos x="18" y="11"/>
                </a:cxn>
                <a:cxn ang="0">
                  <a:pos x="16" y="9"/>
                </a:cxn>
                <a:cxn ang="0">
                  <a:pos x="16" y="8"/>
                </a:cxn>
                <a:cxn ang="0">
                  <a:pos x="14" y="4"/>
                </a:cxn>
                <a:cxn ang="0">
                  <a:pos x="12" y="2"/>
                </a:cxn>
                <a:cxn ang="0">
                  <a:pos x="10" y="2"/>
                </a:cxn>
                <a:cxn ang="0">
                  <a:pos x="6" y="0"/>
                </a:cxn>
                <a:cxn ang="0">
                  <a:pos x="6" y="0"/>
                </a:cxn>
                <a:cxn ang="0">
                  <a:pos x="6" y="0"/>
                </a:cxn>
                <a:cxn ang="0">
                  <a:pos x="4" y="0"/>
                </a:cxn>
                <a:cxn ang="0">
                  <a:pos x="4" y="0"/>
                </a:cxn>
                <a:cxn ang="0">
                  <a:pos x="4" y="0"/>
                </a:cxn>
                <a:cxn ang="0">
                  <a:pos x="4" y="0"/>
                </a:cxn>
                <a:cxn ang="0">
                  <a:pos x="4" y="0"/>
                </a:cxn>
                <a:cxn ang="0">
                  <a:pos x="4" y="0"/>
                </a:cxn>
                <a:cxn ang="0">
                  <a:pos x="0" y="28"/>
                </a:cxn>
              </a:cxnLst>
              <a:rect l="0" t="0" r="r" b="b"/>
              <a:pathLst>
                <a:path w="22" h="46">
                  <a:moveTo>
                    <a:pt x="0" y="28"/>
                  </a:moveTo>
                  <a:lnTo>
                    <a:pt x="8" y="46"/>
                  </a:lnTo>
                  <a:lnTo>
                    <a:pt x="10" y="46"/>
                  </a:lnTo>
                  <a:lnTo>
                    <a:pt x="10" y="46"/>
                  </a:lnTo>
                  <a:lnTo>
                    <a:pt x="10" y="46"/>
                  </a:lnTo>
                  <a:lnTo>
                    <a:pt x="10" y="46"/>
                  </a:lnTo>
                  <a:lnTo>
                    <a:pt x="10" y="46"/>
                  </a:lnTo>
                  <a:lnTo>
                    <a:pt x="12"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6" y="0"/>
                  </a:lnTo>
                  <a:lnTo>
                    <a:pt x="6" y="0"/>
                  </a:lnTo>
                  <a:lnTo>
                    <a:pt x="4" y="0"/>
                  </a:lnTo>
                  <a:lnTo>
                    <a:pt x="4" y="0"/>
                  </a:lnTo>
                  <a:lnTo>
                    <a:pt x="4" y="0"/>
                  </a:lnTo>
                  <a:lnTo>
                    <a:pt x="4" y="0"/>
                  </a:lnTo>
                  <a:lnTo>
                    <a:pt x="4" y="0"/>
                  </a:lnTo>
                  <a:lnTo>
                    <a:pt x="4" y="0"/>
                  </a:lnTo>
                  <a:lnTo>
                    <a:pt x="0" y="28"/>
                  </a:lnTo>
                  <a:close/>
                </a:path>
              </a:pathLst>
            </a:custGeom>
            <a:solidFill>
              <a:srgbClr val="FCEF00"/>
            </a:solidFill>
            <a:ln w="9525">
              <a:noFill/>
              <a:round/>
              <a:headEnd/>
              <a:tailEnd/>
            </a:ln>
          </p:spPr>
          <p:txBody>
            <a:bodyPr/>
            <a:lstStyle/>
            <a:p>
              <a:endParaRPr lang="en-US"/>
            </a:p>
          </p:txBody>
        </p:sp>
        <p:sp>
          <p:nvSpPr>
            <p:cNvPr id="48191" name="Freeform 63"/>
            <p:cNvSpPr>
              <a:spLocks/>
            </p:cNvSpPr>
            <p:nvPr/>
          </p:nvSpPr>
          <p:spPr bwMode="auto">
            <a:xfrm>
              <a:off x="3691" y="1519"/>
              <a:ext cx="27" cy="52"/>
            </a:xfrm>
            <a:custGeom>
              <a:avLst/>
              <a:gdLst/>
              <a:ahLst/>
              <a:cxnLst>
                <a:cxn ang="0">
                  <a:pos x="0" y="41"/>
                </a:cxn>
                <a:cxn ang="0">
                  <a:pos x="6" y="52"/>
                </a:cxn>
                <a:cxn ang="0">
                  <a:pos x="12" y="46"/>
                </a:cxn>
                <a:cxn ang="0">
                  <a:pos x="15" y="41"/>
                </a:cxn>
                <a:cxn ang="0">
                  <a:pos x="21" y="35"/>
                </a:cxn>
                <a:cxn ang="0">
                  <a:pos x="23" y="29"/>
                </a:cxn>
                <a:cxn ang="0">
                  <a:pos x="27" y="22"/>
                </a:cxn>
                <a:cxn ang="0">
                  <a:pos x="27" y="16"/>
                </a:cxn>
                <a:cxn ang="0">
                  <a:pos x="27" y="9"/>
                </a:cxn>
                <a:cxn ang="0">
                  <a:pos x="25" y="0"/>
                </a:cxn>
                <a:cxn ang="0">
                  <a:pos x="23" y="2"/>
                </a:cxn>
                <a:cxn ang="0">
                  <a:pos x="19" y="4"/>
                </a:cxn>
                <a:cxn ang="0">
                  <a:pos x="17" y="5"/>
                </a:cxn>
                <a:cxn ang="0">
                  <a:pos x="15" y="9"/>
                </a:cxn>
                <a:cxn ang="0">
                  <a:pos x="12" y="13"/>
                </a:cxn>
                <a:cxn ang="0">
                  <a:pos x="10" y="16"/>
                </a:cxn>
                <a:cxn ang="0">
                  <a:pos x="6" y="18"/>
                </a:cxn>
                <a:cxn ang="0">
                  <a:pos x="2" y="20"/>
                </a:cxn>
                <a:cxn ang="0">
                  <a:pos x="2" y="24"/>
                </a:cxn>
                <a:cxn ang="0">
                  <a:pos x="0" y="26"/>
                </a:cxn>
                <a:cxn ang="0">
                  <a:pos x="0" y="28"/>
                </a:cxn>
                <a:cxn ang="0">
                  <a:pos x="0" y="31"/>
                </a:cxn>
                <a:cxn ang="0">
                  <a:pos x="0" y="33"/>
                </a:cxn>
                <a:cxn ang="0">
                  <a:pos x="0" y="35"/>
                </a:cxn>
                <a:cxn ang="0">
                  <a:pos x="0" y="37"/>
                </a:cxn>
                <a:cxn ang="0">
                  <a:pos x="0" y="41"/>
                </a:cxn>
              </a:cxnLst>
              <a:rect l="0" t="0" r="r" b="b"/>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48192" name="Freeform 64"/>
            <p:cNvSpPr>
              <a:spLocks/>
            </p:cNvSpPr>
            <p:nvPr/>
          </p:nvSpPr>
          <p:spPr bwMode="auto">
            <a:xfrm>
              <a:off x="3736" y="1691"/>
              <a:ext cx="30" cy="48"/>
            </a:xfrm>
            <a:custGeom>
              <a:avLst/>
              <a:gdLst/>
              <a:ahLst/>
              <a:cxnLst>
                <a:cxn ang="0">
                  <a:pos x="2" y="22"/>
                </a:cxn>
                <a:cxn ang="0">
                  <a:pos x="2" y="26"/>
                </a:cxn>
                <a:cxn ang="0">
                  <a:pos x="6" y="30"/>
                </a:cxn>
                <a:cxn ang="0">
                  <a:pos x="8" y="35"/>
                </a:cxn>
                <a:cxn ang="0">
                  <a:pos x="10" y="37"/>
                </a:cxn>
                <a:cxn ang="0">
                  <a:pos x="14" y="41"/>
                </a:cxn>
                <a:cxn ang="0">
                  <a:pos x="18" y="44"/>
                </a:cxn>
                <a:cxn ang="0">
                  <a:pos x="22" y="46"/>
                </a:cxn>
                <a:cxn ang="0">
                  <a:pos x="26" y="46"/>
                </a:cxn>
                <a:cxn ang="0">
                  <a:pos x="26" y="46"/>
                </a:cxn>
                <a:cxn ang="0">
                  <a:pos x="26" y="48"/>
                </a:cxn>
                <a:cxn ang="0">
                  <a:pos x="28" y="48"/>
                </a:cxn>
                <a:cxn ang="0">
                  <a:pos x="28" y="48"/>
                </a:cxn>
                <a:cxn ang="0">
                  <a:pos x="28" y="48"/>
                </a:cxn>
                <a:cxn ang="0">
                  <a:pos x="28" y="48"/>
                </a:cxn>
                <a:cxn ang="0">
                  <a:pos x="28" y="48"/>
                </a:cxn>
                <a:cxn ang="0">
                  <a:pos x="28" y="48"/>
                </a:cxn>
                <a:cxn ang="0">
                  <a:pos x="30" y="46"/>
                </a:cxn>
                <a:cxn ang="0">
                  <a:pos x="30" y="44"/>
                </a:cxn>
                <a:cxn ang="0">
                  <a:pos x="28" y="43"/>
                </a:cxn>
                <a:cxn ang="0">
                  <a:pos x="28" y="41"/>
                </a:cxn>
                <a:cxn ang="0">
                  <a:pos x="28" y="39"/>
                </a:cxn>
                <a:cxn ang="0">
                  <a:pos x="28" y="37"/>
                </a:cxn>
                <a:cxn ang="0">
                  <a:pos x="28" y="33"/>
                </a:cxn>
                <a:cxn ang="0">
                  <a:pos x="28" y="31"/>
                </a:cxn>
                <a:cxn ang="0">
                  <a:pos x="28" y="26"/>
                </a:cxn>
                <a:cxn ang="0">
                  <a:pos x="26" y="22"/>
                </a:cxn>
                <a:cxn ang="0">
                  <a:pos x="24" y="17"/>
                </a:cxn>
                <a:cxn ang="0">
                  <a:pos x="20" y="13"/>
                </a:cxn>
                <a:cxn ang="0">
                  <a:pos x="16" y="9"/>
                </a:cxn>
                <a:cxn ang="0">
                  <a:pos x="14" y="6"/>
                </a:cxn>
                <a:cxn ang="0">
                  <a:pos x="10" y="4"/>
                </a:cxn>
                <a:cxn ang="0">
                  <a:pos x="6" y="0"/>
                </a:cxn>
                <a:cxn ang="0">
                  <a:pos x="4" y="4"/>
                </a:cxn>
                <a:cxn ang="0">
                  <a:pos x="2" y="6"/>
                </a:cxn>
                <a:cxn ang="0">
                  <a:pos x="0" y="7"/>
                </a:cxn>
                <a:cxn ang="0">
                  <a:pos x="0" y="11"/>
                </a:cxn>
                <a:cxn ang="0">
                  <a:pos x="0" y="13"/>
                </a:cxn>
                <a:cxn ang="0">
                  <a:pos x="0" y="17"/>
                </a:cxn>
                <a:cxn ang="0">
                  <a:pos x="2" y="19"/>
                </a:cxn>
                <a:cxn ang="0">
                  <a:pos x="2" y="22"/>
                </a:cxn>
              </a:cxnLst>
              <a:rect l="0" t="0" r="r" b="b"/>
              <a:pathLst>
                <a:path w="30" h="48">
                  <a:moveTo>
                    <a:pt x="2" y="22"/>
                  </a:moveTo>
                  <a:lnTo>
                    <a:pt x="2" y="26"/>
                  </a:lnTo>
                  <a:lnTo>
                    <a:pt x="6" y="30"/>
                  </a:lnTo>
                  <a:lnTo>
                    <a:pt x="8" y="35"/>
                  </a:lnTo>
                  <a:lnTo>
                    <a:pt x="10" y="37"/>
                  </a:lnTo>
                  <a:lnTo>
                    <a:pt x="14" y="41"/>
                  </a:lnTo>
                  <a:lnTo>
                    <a:pt x="18" y="44"/>
                  </a:lnTo>
                  <a:lnTo>
                    <a:pt x="22" y="46"/>
                  </a:lnTo>
                  <a:lnTo>
                    <a:pt x="26" y="46"/>
                  </a:lnTo>
                  <a:lnTo>
                    <a:pt x="26" y="46"/>
                  </a:lnTo>
                  <a:lnTo>
                    <a:pt x="26" y="48"/>
                  </a:lnTo>
                  <a:lnTo>
                    <a:pt x="28" y="48"/>
                  </a:lnTo>
                  <a:lnTo>
                    <a:pt x="28" y="48"/>
                  </a:lnTo>
                  <a:lnTo>
                    <a:pt x="28" y="48"/>
                  </a:lnTo>
                  <a:lnTo>
                    <a:pt x="28" y="48"/>
                  </a:lnTo>
                  <a:lnTo>
                    <a:pt x="28"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48193" name="Freeform 65"/>
            <p:cNvSpPr>
              <a:spLocks/>
            </p:cNvSpPr>
            <p:nvPr/>
          </p:nvSpPr>
          <p:spPr bwMode="auto">
            <a:xfrm>
              <a:off x="3681" y="1471"/>
              <a:ext cx="29" cy="57"/>
            </a:xfrm>
            <a:custGeom>
              <a:avLst/>
              <a:gdLst/>
              <a:ahLst/>
              <a:cxnLst>
                <a:cxn ang="0">
                  <a:pos x="0" y="52"/>
                </a:cxn>
                <a:cxn ang="0">
                  <a:pos x="2" y="52"/>
                </a:cxn>
                <a:cxn ang="0">
                  <a:pos x="2" y="53"/>
                </a:cxn>
                <a:cxn ang="0">
                  <a:pos x="2" y="53"/>
                </a:cxn>
                <a:cxn ang="0">
                  <a:pos x="2" y="55"/>
                </a:cxn>
                <a:cxn ang="0">
                  <a:pos x="4" y="55"/>
                </a:cxn>
                <a:cxn ang="0">
                  <a:pos x="4" y="57"/>
                </a:cxn>
                <a:cxn ang="0">
                  <a:pos x="6" y="57"/>
                </a:cxn>
                <a:cxn ang="0">
                  <a:pos x="6" y="57"/>
                </a:cxn>
                <a:cxn ang="0">
                  <a:pos x="10" y="55"/>
                </a:cxn>
                <a:cxn ang="0">
                  <a:pos x="14" y="53"/>
                </a:cxn>
                <a:cxn ang="0">
                  <a:pos x="16" y="50"/>
                </a:cxn>
                <a:cxn ang="0">
                  <a:pos x="20" y="48"/>
                </a:cxn>
                <a:cxn ang="0">
                  <a:pos x="23" y="44"/>
                </a:cxn>
                <a:cxn ang="0">
                  <a:pos x="25" y="40"/>
                </a:cxn>
                <a:cxn ang="0">
                  <a:pos x="27" y="37"/>
                </a:cxn>
                <a:cxn ang="0">
                  <a:pos x="27" y="31"/>
                </a:cxn>
                <a:cxn ang="0">
                  <a:pos x="29" y="27"/>
                </a:cxn>
                <a:cxn ang="0">
                  <a:pos x="29" y="24"/>
                </a:cxn>
                <a:cxn ang="0">
                  <a:pos x="29" y="20"/>
                </a:cxn>
                <a:cxn ang="0">
                  <a:pos x="29" y="16"/>
                </a:cxn>
                <a:cxn ang="0">
                  <a:pos x="27" y="13"/>
                </a:cxn>
                <a:cxn ang="0">
                  <a:pos x="27" y="9"/>
                </a:cxn>
                <a:cxn ang="0">
                  <a:pos x="25" y="5"/>
                </a:cxn>
                <a:cxn ang="0">
                  <a:pos x="23" y="2"/>
                </a:cxn>
                <a:cxn ang="0">
                  <a:pos x="23" y="2"/>
                </a:cxn>
                <a:cxn ang="0">
                  <a:pos x="22" y="2"/>
                </a:cxn>
                <a:cxn ang="0">
                  <a:pos x="22" y="2"/>
                </a:cxn>
                <a:cxn ang="0">
                  <a:pos x="22" y="2"/>
                </a:cxn>
                <a:cxn ang="0">
                  <a:pos x="22" y="0"/>
                </a:cxn>
                <a:cxn ang="0">
                  <a:pos x="22" y="0"/>
                </a:cxn>
                <a:cxn ang="0">
                  <a:pos x="22" y="0"/>
                </a:cxn>
                <a:cxn ang="0">
                  <a:pos x="22" y="0"/>
                </a:cxn>
                <a:cxn ang="0">
                  <a:pos x="16" y="5"/>
                </a:cxn>
                <a:cxn ang="0">
                  <a:pos x="12" y="11"/>
                </a:cxn>
                <a:cxn ang="0">
                  <a:pos x="8" y="16"/>
                </a:cxn>
                <a:cxn ang="0">
                  <a:pos x="4" y="24"/>
                </a:cxn>
                <a:cxn ang="0">
                  <a:pos x="2" y="29"/>
                </a:cxn>
                <a:cxn ang="0">
                  <a:pos x="0" y="37"/>
                </a:cxn>
                <a:cxn ang="0">
                  <a:pos x="0" y="44"/>
                </a:cxn>
                <a:cxn ang="0">
                  <a:pos x="0" y="52"/>
                </a:cxn>
              </a:cxnLst>
              <a:rect l="0" t="0" r="r" b="b"/>
              <a:pathLst>
                <a:path w="29" h="57">
                  <a:moveTo>
                    <a:pt x="0" y="52"/>
                  </a:moveTo>
                  <a:lnTo>
                    <a:pt x="2" y="52"/>
                  </a:lnTo>
                  <a:lnTo>
                    <a:pt x="2" y="53"/>
                  </a:lnTo>
                  <a:lnTo>
                    <a:pt x="2" y="53"/>
                  </a:lnTo>
                  <a:lnTo>
                    <a:pt x="2" y="55"/>
                  </a:lnTo>
                  <a:lnTo>
                    <a:pt x="4" y="55"/>
                  </a:lnTo>
                  <a:lnTo>
                    <a:pt x="4" y="57"/>
                  </a:lnTo>
                  <a:lnTo>
                    <a:pt x="6"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3" y="2"/>
                  </a:lnTo>
                  <a:lnTo>
                    <a:pt x="22" y="2"/>
                  </a:lnTo>
                  <a:lnTo>
                    <a:pt x="22" y="2"/>
                  </a:lnTo>
                  <a:lnTo>
                    <a:pt x="22" y="2"/>
                  </a:lnTo>
                  <a:lnTo>
                    <a:pt x="22" y="0"/>
                  </a:lnTo>
                  <a:lnTo>
                    <a:pt x="22" y="0"/>
                  </a:lnTo>
                  <a:lnTo>
                    <a:pt x="22" y="0"/>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48194" name="Freeform 66"/>
            <p:cNvSpPr>
              <a:spLocks/>
            </p:cNvSpPr>
            <p:nvPr/>
          </p:nvSpPr>
          <p:spPr bwMode="auto">
            <a:xfrm>
              <a:off x="3667" y="1426"/>
              <a:ext cx="28" cy="56"/>
            </a:xfrm>
            <a:custGeom>
              <a:avLst/>
              <a:gdLst/>
              <a:ahLst/>
              <a:cxnLst>
                <a:cxn ang="0">
                  <a:pos x="0" y="41"/>
                </a:cxn>
                <a:cxn ang="0">
                  <a:pos x="0" y="43"/>
                </a:cxn>
                <a:cxn ang="0">
                  <a:pos x="0" y="45"/>
                </a:cxn>
                <a:cxn ang="0">
                  <a:pos x="2" y="47"/>
                </a:cxn>
                <a:cxn ang="0">
                  <a:pos x="2" y="48"/>
                </a:cxn>
                <a:cxn ang="0">
                  <a:pos x="2" y="52"/>
                </a:cxn>
                <a:cxn ang="0">
                  <a:pos x="4" y="52"/>
                </a:cxn>
                <a:cxn ang="0">
                  <a:pos x="6" y="54"/>
                </a:cxn>
                <a:cxn ang="0">
                  <a:pos x="8" y="56"/>
                </a:cxn>
                <a:cxn ang="0">
                  <a:pos x="8" y="56"/>
                </a:cxn>
                <a:cxn ang="0">
                  <a:pos x="8" y="56"/>
                </a:cxn>
                <a:cxn ang="0">
                  <a:pos x="8" y="56"/>
                </a:cxn>
                <a:cxn ang="0">
                  <a:pos x="8" y="56"/>
                </a:cxn>
                <a:cxn ang="0">
                  <a:pos x="8" y="56"/>
                </a:cxn>
                <a:cxn ang="0">
                  <a:pos x="10" y="56"/>
                </a:cxn>
                <a:cxn ang="0">
                  <a:pos x="10" y="56"/>
                </a:cxn>
                <a:cxn ang="0">
                  <a:pos x="10" y="56"/>
                </a:cxn>
                <a:cxn ang="0">
                  <a:pos x="14" y="54"/>
                </a:cxn>
                <a:cxn ang="0">
                  <a:pos x="16" y="52"/>
                </a:cxn>
                <a:cxn ang="0">
                  <a:pos x="20" y="48"/>
                </a:cxn>
                <a:cxn ang="0">
                  <a:pos x="22" y="45"/>
                </a:cxn>
                <a:cxn ang="0">
                  <a:pos x="24" y="41"/>
                </a:cxn>
                <a:cxn ang="0">
                  <a:pos x="26" y="37"/>
                </a:cxn>
                <a:cxn ang="0">
                  <a:pos x="26" y="34"/>
                </a:cxn>
                <a:cxn ang="0">
                  <a:pos x="28" y="28"/>
                </a:cxn>
                <a:cxn ang="0">
                  <a:pos x="28" y="24"/>
                </a:cxn>
                <a:cxn ang="0">
                  <a:pos x="26" y="21"/>
                </a:cxn>
                <a:cxn ang="0">
                  <a:pos x="26" y="17"/>
                </a:cxn>
                <a:cxn ang="0">
                  <a:pos x="24" y="11"/>
                </a:cxn>
                <a:cxn ang="0">
                  <a:pos x="22" y="8"/>
                </a:cxn>
                <a:cxn ang="0">
                  <a:pos x="20" y="6"/>
                </a:cxn>
                <a:cxn ang="0">
                  <a:pos x="18" y="2"/>
                </a:cxn>
                <a:cxn ang="0">
                  <a:pos x="14" y="0"/>
                </a:cxn>
                <a:cxn ang="0">
                  <a:pos x="14" y="4"/>
                </a:cxn>
                <a:cxn ang="0">
                  <a:pos x="12" y="6"/>
                </a:cxn>
                <a:cxn ang="0">
                  <a:pos x="10" y="9"/>
                </a:cxn>
                <a:cxn ang="0">
                  <a:pos x="8" y="13"/>
                </a:cxn>
                <a:cxn ang="0">
                  <a:pos x="6" y="17"/>
                </a:cxn>
                <a:cxn ang="0">
                  <a:pos x="6" y="21"/>
                </a:cxn>
                <a:cxn ang="0">
                  <a:pos x="4" y="24"/>
                </a:cxn>
                <a:cxn ang="0">
                  <a:pos x="2" y="28"/>
                </a:cxn>
                <a:cxn ang="0">
                  <a:pos x="2" y="30"/>
                </a:cxn>
                <a:cxn ang="0">
                  <a:pos x="2" y="32"/>
                </a:cxn>
                <a:cxn ang="0">
                  <a:pos x="2" y="34"/>
                </a:cxn>
                <a:cxn ang="0">
                  <a:pos x="0" y="35"/>
                </a:cxn>
                <a:cxn ang="0">
                  <a:pos x="0" y="37"/>
                </a:cxn>
                <a:cxn ang="0">
                  <a:pos x="0" y="39"/>
                </a:cxn>
                <a:cxn ang="0">
                  <a:pos x="0" y="41"/>
                </a:cxn>
                <a:cxn ang="0">
                  <a:pos x="0" y="41"/>
                </a:cxn>
              </a:cxnLst>
              <a:rect l="0" t="0" r="r" b="b"/>
              <a:pathLst>
                <a:path w="28" h="56">
                  <a:moveTo>
                    <a:pt x="0" y="41"/>
                  </a:moveTo>
                  <a:lnTo>
                    <a:pt x="0" y="43"/>
                  </a:lnTo>
                  <a:lnTo>
                    <a:pt x="0" y="45"/>
                  </a:lnTo>
                  <a:lnTo>
                    <a:pt x="2" y="47"/>
                  </a:lnTo>
                  <a:lnTo>
                    <a:pt x="2" y="48"/>
                  </a:lnTo>
                  <a:lnTo>
                    <a:pt x="2" y="52"/>
                  </a:lnTo>
                  <a:lnTo>
                    <a:pt x="4" y="52"/>
                  </a:lnTo>
                  <a:lnTo>
                    <a:pt x="6" y="54"/>
                  </a:lnTo>
                  <a:lnTo>
                    <a:pt x="8" y="56"/>
                  </a:lnTo>
                  <a:lnTo>
                    <a:pt x="8" y="56"/>
                  </a:lnTo>
                  <a:lnTo>
                    <a:pt x="8" y="56"/>
                  </a:lnTo>
                  <a:lnTo>
                    <a:pt x="8" y="56"/>
                  </a:lnTo>
                  <a:lnTo>
                    <a:pt x="8" y="56"/>
                  </a:lnTo>
                  <a:lnTo>
                    <a:pt x="8" y="56"/>
                  </a:lnTo>
                  <a:lnTo>
                    <a:pt x="10" y="56"/>
                  </a:lnTo>
                  <a:lnTo>
                    <a:pt x="10"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lnTo>
                    <a:pt x="0" y="41"/>
                  </a:lnTo>
                  <a:close/>
                </a:path>
              </a:pathLst>
            </a:custGeom>
            <a:solidFill>
              <a:srgbClr val="FCEF00"/>
            </a:solidFill>
            <a:ln w="9525">
              <a:noFill/>
              <a:round/>
              <a:headEnd/>
              <a:tailEnd/>
            </a:ln>
          </p:spPr>
          <p:txBody>
            <a:bodyPr/>
            <a:lstStyle/>
            <a:p>
              <a:endParaRPr lang="en-US"/>
            </a:p>
          </p:txBody>
        </p:sp>
        <p:sp>
          <p:nvSpPr>
            <p:cNvPr id="48195" name="Freeform 67"/>
            <p:cNvSpPr>
              <a:spLocks/>
            </p:cNvSpPr>
            <p:nvPr/>
          </p:nvSpPr>
          <p:spPr bwMode="auto">
            <a:xfrm>
              <a:off x="3772" y="1711"/>
              <a:ext cx="51" cy="32"/>
            </a:xfrm>
            <a:custGeom>
              <a:avLst/>
              <a:gdLst/>
              <a:ahLst/>
              <a:cxnLst>
                <a:cxn ang="0">
                  <a:pos x="2" y="11"/>
                </a:cxn>
                <a:cxn ang="0">
                  <a:pos x="14" y="28"/>
                </a:cxn>
                <a:cxn ang="0">
                  <a:pos x="18" y="28"/>
                </a:cxn>
                <a:cxn ang="0">
                  <a:pos x="22" y="30"/>
                </a:cxn>
                <a:cxn ang="0">
                  <a:pos x="26" y="32"/>
                </a:cxn>
                <a:cxn ang="0">
                  <a:pos x="29" y="32"/>
                </a:cxn>
                <a:cxn ang="0">
                  <a:pos x="35" y="32"/>
                </a:cxn>
                <a:cxn ang="0">
                  <a:pos x="39" y="32"/>
                </a:cxn>
                <a:cxn ang="0">
                  <a:pos x="45" y="32"/>
                </a:cxn>
                <a:cxn ang="0">
                  <a:pos x="49" y="30"/>
                </a:cxn>
                <a:cxn ang="0">
                  <a:pos x="49" y="28"/>
                </a:cxn>
                <a:cxn ang="0">
                  <a:pos x="49" y="28"/>
                </a:cxn>
                <a:cxn ang="0">
                  <a:pos x="49" y="28"/>
                </a:cxn>
                <a:cxn ang="0">
                  <a:pos x="51" y="28"/>
                </a:cxn>
                <a:cxn ang="0">
                  <a:pos x="51" y="28"/>
                </a:cxn>
                <a:cxn ang="0">
                  <a:pos x="51" y="28"/>
                </a:cxn>
                <a:cxn ang="0">
                  <a:pos x="49" y="23"/>
                </a:cxn>
                <a:cxn ang="0">
                  <a:pos x="45" y="17"/>
                </a:cxn>
                <a:cxn ang="0">
                  <a:pos x="43" y="13"/>
                </a:cxn>
                <a:cxn ang="0">
                  <a:pos x="39" y="10"/>
                </a:cxn>
                <a:cxn ang="0">
                  <a:pos x="35" y="8"/>
                </a:cxn>
                <a:cxn ang="0">
                  <a:pos x="29" y="4"/>
                </a:cxn>
                <a:cxn ang="0">
                  <a:pos x="26" y="2"/>
                </a:cxn>
                <a:cxn ang="0">
                  <a:pos x="20" y="2"/>
                </a:cxn>
                <a:cxn ang="0">
                  <a:pos x="18" y="0"/>
                </a:cxn>
                <a:cxn ang="0">
                  <a:pos x="14" y="0"/>
                </a:cxn>
                <a:cxn ang="0">
                  <a:pos x="12" y="0"/>
                </a:cxn>
                <a:cxn ang="0">
                  <a:pos x="10" y="0"/>
                </a:cxn>
                <a:cxn ang="0">
                  <a:pos x="8" y="0"/>
                </a:cxn>
                <a:cxn ang="0">
                  <a:pos x="4" y="0"/>
                </a:cxn>
                <a:cxn ang="0">
                  <a:pos x="2" y="2"/>
                </a:cxn>
                <a:cxn ang="0">
                  <a:pos x="0" y="2"/>
                </a:cxn>
                <a:cxn ang="0">
                  <a:pos x="2" y="11"/>
                </a:cxn>
              </a:cxnLst>
              <a:rect l="0" t="0" r="r" b="b"/>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49" y="28"/>
                  </a:lnTo>
                  <a:lnTo>
                    <a:pt x="49" y="28"/>
                  </a:lnTo>
                  <a:lnTo>
                    <a:pt x="51" y="28"/>
                  </a:lnTo>
                  <a:lnTo>
                    <a:pt x="51"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48196" name="Freeform 68"/>
            <p:cNvSpPr>
              <a:spLocks/>
            </p:cNvSpPr>
            <p:nvPr/>
          </p:nvSpPr>
          <p:spPr bwMode="auto">
            <a:xfrm>
              <a:off x="3823" y="1711"/>
              <a:ext cx="56" cy="26"/>
            </a:xfrm>
            <a:custGeom>
              <a:avLst/>
              <a:gdLst/>
              <a:ahLst/>
              <a:cxnLst>
                <a:cxn ang="0">
                  <a:pos x="0" y="8"/>
                </a:cxn>
                <a:cxn ang="0">
                  <a:pos x="0" y="10"/>
                </a:cxn>
                <a:cxn ang="0">
                  <a:pos x="2" y="13"/>
                </a:cxn>
                <a:cxn ang="0">
                  <a:pos x="4" y="15"/>
                </a:cxn>
                <a:cxn ang="0">
                  <a:pos x="4" y="17"/>
                </a:cxn>
                <a:cxn ang="0">
                  <a:pos x="8" y="19"/>
                </a:cxn>
                <a:cxn ang="0">
                  <a:pos x="10" y="21"/>
                </a:cxn>
                <a:cxn ang="0">
                  <a:pos x="12" y="23"/>
                </a:cxn>
                <a:cxn ang="0">
                  <a:pos x="14" y="23"/>
                </a:cxn>
                <a:cxn ang="0">
                  <a:pos x="20" y="24"/>
                </a:cxn>
                <a:cxn ang="0">
                  <a:pos x="26" y="24"/>
                </a:cxn>
                <a:cxn ang="0">
                  <a:pos x="30" y="26"/>
                </a:cxn>
                <a:cxn ang="0">
                  <a:pos x="36" y="24"/>
                </a:cxn>
                <a:cxn ang="0">
                  <a:pos x="42" y="24"/>
                </a:cxn>
                <a:cxn ang="0">
                  <a:pos x="46" y="24"/>
                </a:cxn>
                <a:cxn ang="0">
                  <a:pos x="52" y="23"/>
                </a:cxn>
                <a:cxn ang="0">
                  <a:pos x="56" y="21"/>
                </a:cxn>
                <a:cxn ang="0">
                  <a:pos x="54" y="17"/>
                </a:cxn>
                <a:cxn ang="0">
                  <a:pos x="50" y="13"/>
                </a:cxn>
                <a:cxn ang="0">
                  <a:pos x="46" y="11"/>
                </a:cxn>
                <a:cxn ang="0">
                  <a:pos x="42" y="8"/>
                </a:cxn>
                <a:cxn ang="0">
                  <a:pos x="38" y="4"/>
                </a:cxn>
                <a:cxn ang="0">
                  <a:pos x="32" y="2"/>
                </a:cxn>
                <a:cxn ang="0">
                  <a:pos x="28" y="0"/>
                </a:cxn>
                <a:cxn ang="0">
                  <a:pos x="22" y="0"/>
                </a:cxn>
                <a:cxn ang="0">
                  <a:pos x="18" y="0"/>
                </a:cxn>
                <a:cxn ang="0">
                  <a:pos x="16" y="0"/>
                </a:cxn>
                <a:cxn ang="0">
                  <a:pos x="12" y="2"/>
                </a:cxn>
                <a:cxn ang="0">
                  <a:pos x="10" y="2"/>
                </a:cxn>
                <a:cxn ang="0">
                  <a:pos x="8" y="4"/>
                </a:cxn>
                <a:cxn ang="0">
                  <a:pos x="4" y="4"/>
                </a:cxn>
                <a:cxn ang="0">
                  <a:pos x="2" y="6"/>
                </a:cxn>
                <a:cxn ang="0">
                  <a:pos x="0" y="6"/>
                </a:cxn>
                <a:cxn ang="0">
                  <a:pos x="0" y="6"/>
                </a:cxn>
                <a:cxn ang="0">
                  <a:pos x="0" y="6"/>
                </a:cxn>
                <a:cxn ang="0">
                  <a:pos x="0" y="8"/>
                </a:cxn>
                <a:cxn ang="0">
                  <a:pos x="0" y="8"/>
                </a:cxn>
              </a:cxnLst>
              <a:rect l="0" t="0" r="r" b="b"/>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6"/>
                  </a:lnTo>
                  <a:lnTo>
                    <a:pt x="0" y="6"/>
                  </a:lnTo>
                  <a:lnTo>
                    <a:pt x="0" y="8"/>
                  </a:lnTo>
                  <a:lnTo>
                    <a:pt x="0" y="8"/>
                  </a:lnTo>
                  <a:close/>
                </a:path>
              </a:pathLst>
            </a:custGeom>
            <a:solidFill>
              <a:srgbClr val="FCEF00"/>
            </a:solidFill>
            <a:ln w="9525">
              <a:noFill/>
              <a:round/>
              <a:headEnd/>
              <a:tailEnd/>
            </a:ln>
          </p:spPr>
          <p:txBody>
            <a:bodyPr/>
            <a:lstStyle/>
            <a:p>
              <a:endParaRPr lang="en-US"/>
            </a:p>
          </p:txBody>
        </p:sp>
        <p:sp>
          <p:nvSpPr>
            <p:cNvPr id="48197" name="Freeform 69"/>
            <p:cNvSpPr>
              <a:spLocks/>
            </p:cNvSpPr>
            <p:nvPr/>
          </p:nvSpPr>
          <p:spPr bwMode="auto">
            <a:xfrm>
              <a:off x="3879" y="1713"/>
              <a:ext cx="27" cy="11"/>
            </a:xfrm>
            <a:custGeom>
              <a:avLst/>
              <a:gdLst/>
              <a:ahLst/>
              <a:cxnLst>
                <a:cxn ang="0">
                  <a:pos x="0" y="4"/>
                </a:cxn>
                <a:cxn ang="0">
                  <a:pos x="0" y="4"/>
                </a:cxn>
                <a:cxn ang="0">
                  <a:pos x="0" y="4"/>
                </a:cxn>
                <a:cxn ang="0">
                  <a:pos x="0" y="4"/>
                </a:cxn>
                <a:cxn ang="0">
                  <a:pos x="0" y="6"/>
                </a:cxn>
                <a:cxn ang="0">
                  <a:pos x="8" y="11"/>
                </a:cxn>
                <a:cxn ang="0">
                  <a:pos x="25" y="11"/>
                </a:cxn>
                <a:cxn ang="0">
                  <a:pos x="25" y="11"/>
                </a:cxn>
                <a:cxn ang="0">
                  <a:pos x="27" y="11"/>
                </a:cxn>
                <a:cxn ang="0">
                  <a:pos x="27" y="11"/>
                </a:cxn>
                <a:cxn ang="0">
                  <a:pos x="27" y="9"/>
                </a:cxn>
                <a:cxn ang="0">
                  <a:pos x="27" y="9"/>
                </a:cxn>
                <a:cxn ang="0">
                  <a:pos x="27" y="9"/>
                </a:cxn>
                <a:cxn ang="0">
                  <a:pos x="27" y="8"/>
                </a:cxn>
                <a:cxn ang="0">
                  <a:pos x="27" y="8"/>
                </a:cxn>
                <a:cxn ang="0">
                  <a:pos x="25" y="6"/>
                </a:cxn>
                <a:cxn ang="0">
                  <a:pos x="23" y="4"/>
                </a:cxn>
                <a:cxn ang="0">
                  <a:pos x="21" y="2"/>
                </a:cxn>
                <a:cxn ang="0">
                  <a:pos x="19" y="2"/>
                </a:cxn>
                <a:cxn ang="0">
                  <a:pos x="17" y="0"/>
                </a:cxn>
                <a:cxn ang="0">
                  <a:pos x="14" y="0"/>
                </a:cxn>
                <a:cxn ang="0">
                  <a:pos x="12" y="0"/>
                </a:cxn>
                <a:cxn ang="0">
                  <a:pos x="10" y="0"/>
                </a:cxn>
                <a:cxn ang="0">
                  <a:pos x="8" y="0"/>
                </a:cxn>
                <a:cxn ang="0">
                  <a:pos x="6" y="0"/>
                </a:cxn>
                <a:cxn ang="0">
                  <a:pos x="4" y="0"/>
                </a:cxn>
                <a:cxn ang="0">
                  <a:pos x="4" y="0"/>
                </a:cxn>
                <a:cxn ang="0">
                  <a:pos x="2" y="2"/>
                </a:cxn>
                <a:cxn ang="0">
                  <a:pos x="2" y="2"/>
                </a:cxn>
                <a:cxn ang="0">
                  <a:pos x="0" y="2"/>
                </a:cxn>
                <a:cxn ang="0">
                  <a:pos x="0" y="2"/>
                </a:cxn>
                <a:cxn ang="0">
                  <a:pos x="0" y="2"/>
                </a:cxn>
                <a:cxn ang="0">
                  <a:pos x="0" y="2"/>
                </a:cxn>
                <a:cxn ang="0">
                  <a:pos x="0" y="4"/>
                </a:cxn>
                <a:cxn ang="0">
                  <a:pos x="0" y="4"/>
                </a:cxn>
              </a:cxnLst>
              <a:rect l="0" t="0" r="r" b="b"/>
              <a:pathLst>
                <a:path w="27" h="11">
                  <a:moveTo>
                    <a:pt x="0" y="4"/>
                  </a:moveTo>
                  <a:lnTo>
                    <a:pt x="0" y="4"/>
                  </a:lnTo>
                  <a:lnTo>
                    <a:pt x="0" y="4"/>
                  </a:lnTo>
                  <a:lnTo>
                    <a:pt x="0" y="4"/>
                  </a:lnTo>
                  <a:lnTo>
                    <a:pt x="0" y="6"/>
                  </a:lnTo>
                  <a:lnTo>
                    <a:pt x="8" y="11"/>
                  </a:lnTo>
                  <a:lnTo>
                    <a:pt x="25" y="11"/>
                  </a:lnTo>
                  <a:lnTo>
                    <a:pt x="25" y="11"/>
                  </a:lnTo>
                  <a:lnTo>
                    <a:pt x="27" y="11"/>
                  </a:lnTo>
                  <a:lnTo>
                    <a:pt x="27" y="11"/>
                  </a:lnTo>
                  <a:lnTo>
                    <a:pt x="27" y="9"/>
                  </a:lnTo>
                  <a:lnTo>
                    <a:pt x="27" y="9"/>
                  </a:lnTo>
                  <a:lnTo>
                    <a:pt x="27" y="9"/>
                  </a:lnTo>
                  <a:lnTo>
                    <a:pt x="27" y="8"/>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4" y="0"/>
                  </a:lnTo>
                  <a:lnTo>
                    <a:pt x="2" y="2"/>
                  </a:lnTo>
                  <a:lnTo>
                    <a:pt x="2" y="2"/>
                  </a:lnTo>
                  <a:lnTo>
                    <a:pt x="0" y="2"/>
                  </a:lnTo>
                  <a:lnTo>
                    <a:pt x="0" y="2"/>
                  </a:lnTo>
                  <a:lnTo>
                    <a:pt x="0" y="2"/>
                  </a:lnTo>
                  <a:lnTo>
                    <a:pt x="0" y="2"/>
                  </a:lnTo>
                  <a:lnTo>
                    <a:pt x="0" y="4"/>
                  </a:lnTo>
                  <a:lnTo>
                    <a:pt x="0" y="4"/>
                  </a:lnTo>
                  <a:close/>
                </a:path>
              </a:pathLst>
            </a:custGeom>
            <a:solidFill>
              <a:srgbClr val="FCEF00"/>
            </a:solidFill>
            <a:ln w="9525">
              <a:noFill/>
              <a:round/>
              <a:headEnd/>
              <a:tailEnd/>
            </a:ln>
          </p:spPr>
          <p:txBody>
            <a:bodyPr/>
            <a:lstStyle/>
            <a:p>
              <a:endParaRPr lang="en-US"/>
            </a:p>
          </p:txBody>
        </p:sp>
      </p:grpSp>
      <p:sp>
        <p:nvSpPr>
          <p:cNvPr id="48198" name="Rectangle 70"/>
          <p:cNvSpPr>
            <a:spLocks noChangeArrowheads="1"/>
          </p:cNvSpPr>
          <p:nvPr/>
        </p:nvSpPr>
        <p:spPr bwMode="auto">
          <a:xfrm>
            <a:off x="5638800" y="5181600"/>
            <a:ext cx="2697163" cy="1370013"/>
          </a:xfrm>
          <a:prstGeom prst="rect">
            <a:avLst/>
          </a:prstGeom>
          <a:noFill/>
          <a:ln w="9525">
            <a:noFill/>
            <a:miter lim="800000"/>
            <a:headEnd/>
            <a:tailEnd/>
          </a:ln>
        </p:spPr>
        <p:txBody>
          <a:bodyPr wrap="none" lIns="0" tIns="0" rIns="0" bIns="0">
            <a:spAutoFit/>
          </a:bodyPr>
          <a:lstStyle/>
          <a:p>
            <a:pPr eaLnBrk="0" hangingPunct="0"/>
            <a:r>
              <a:rPr lang="en-US" b="1">
                <a:solidFill>
                  <a:srgbClr val="000000"/>
                </a:solidFill>
                <a:latin typeface="Times New Roman" pitchFamily="18" charset="0"/>
              </a:rPr>
              <a:t>The Nominations Are:</a:t>
            </a:r>
          </a:p>
          <a:p>
            <a:pPr eaLnBrk="0" hangingPunct="0">
              <a:buFontTx/>
              <a:buChar char="•"/>
            </a:pPr>
            <a:r>
              <a:rPr lang="en-US" sz="2400">
                <a:latin typeface="Times New Roman" pitchFamily="18" charset="0"/>
              </a:rPr>
              <a:t>_________________</a:t>
            </a:r>
          </a:p>
          <a:p>
            <a:pPr eaLnBrk="0" hangingPunct="0">
              <a:buFontTx/>
              <a:buChar char="•"/>
            </a:pPr>
            <a:r>
              <a:rPr lang="en-US" sz="2400">
                <a:latin typeface="Times New Roman" pitchFamily="18" charset="0"/>
              </a:rPr>
              <a:t>_________________</a:t>
            </a:r>
          </a:p>
          <a:p>
            <a:pPr eaLnBrk="0" hangingPunct="0">
              <a:buFontTx/>
              <a:buChar char="•"/>
            </a:pPr>
            <a:r>
              <a:rPr lang="en-US" sz="2400">
                <a:latin typeface="Times New Roman" pitchFamily="18" charset="0"/>
              </a:rPr>
              <a:t>_________________</a:t>
            </a:r>
          </a:p>
        </p:txBody>
      </p:sp>
      <p:sp>
        <p:nvSpPr>
          <p:cNvPr id="48199" name="Rectangle 71"/>
          <p:cNvSpPr>
            <a:spLocks noChangeArrowheads="1"/>
          </p:cNvSpPr>
          <p:nvPr/>
        </p:nvSpPr>
        <p:spPr bwMode="auto">
          <a:xfrm>
            <a:off x="4740275" y="4037013"/>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 </a:t>
            </a:r>
            <a:endParaRPr lang="en-US" sz="2400">
              <a:latin typeface="Times New Roman" pitchFamily="18" charset="0"/>
            </a:endParaRPr>
          </a:p>
        </p:txBody>
      </p:sp>
      <p:sp>
        <p:nvSpPr>
          <p:cNvPr id="48200" name="Rectangle 72"/>
          <p:cNvSpPr>
            <a:spLocks noChangeArrowheads="1"/>
          </p:cNvSpPr>
          <p:nvPr/>
        </p:nvSpPr>
        <p:spPr bwMode="auto">
          <a:xfrm>
            <a:off x="4740275" y="4289425"/>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 </a:t>
            </a:r>
            <a:endParaRPr lang="en-US" sz="2400">
              <a:latin typeface="Times New Roman" pitchFamily="18" charset="0"/>
            </a:endParaRPr>
          </a:p>
        </p:txBody>
      </p:sp>
      <p:sp>
        <p:nvSpPr>
          <p:cNvPr id="48201" name="Rectangle 73"/>
          <p:cNvSpPr>
            <a:spLocks noChangeArrowheads="1"/>
          </p:cNvSpPr>
          <p:nvPr/>
        </p:nvSpPr>
        <p:spPr bwMode="auto">
          <a:xfrm>
            <a:off x="4740275" y="4543425"/>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 </a:t>
            </a:r>
            <a:endParaRPr lang="en-US" sz="2400">
              <a:latin typeface="Times New Roman" pitchFamily="18" charset="0"/>
            </a:endParaRPr>
          </a:p>
        </p:txBody>
      </p:sp>
      <p:sp>
        <p:nvSpPr>
          <p:cNvPr id="48202" name="Rectangle 74"/>
          <p:cNvSpPr>
            <a:spLocks noChangeArrowheads="1"/>
          </p:cNvSpPr>
          <p:nvPr/>
        </p:nvSpPr>
        <p:spPr bwMode="auto">
          <a:xfrm>
            <a:off x="4740275" y="4795838"/>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rPr>
              <a:t> </a:t>
            </a:r>
            <a:endParaRPr lang="en-US" sz="2400">
              <a:latin typeface="Times New Roman" pitchFamily="18" charset="0"/>
            </a:endParaRPr>
          </a:p>
        </p:txBody>
      </p:sp>
      <p:sp>
        <p:nvSpPr>
          <p:cNvPr id="48205" name="Rectangle 77"/>
          <p:cNvSpPr>
            <a:spLocks noChangeArrowheads="1"/>
          </p:cNvSpPr>
          <p:nvPr/>
        </p:nvSpPr>
        <p:spPr bwMode="auto">
          <a:xfrm>
            <a:off x="1828800" y="1843088"/>
            <a:ext cx="7162800" cy="3109912"/>
          </a:xfrm>
          <a:prstGeom prst="rect">
            <a:avLst/>
          </a:prstGeom>
          <a:noFill/>
          <a:ln w="9525">
            <a:noFill/>
            <a:miter lim="800000"/>
            <a:headEnd/>
            <a:tailEnd/>
          </a:ln>
        </p:spPr>
        <p:txBody>
          <a:bodyPr lIns="0" tIns="0" rIns="0" bIns="0">
            <a:spAutoFit/>
          </a:bodyPr>
          <a:lstStyle/>
          <a:p>
            <a:pPr marL="236538" indent="-236538" eaLnBrk="0" hangingPunct="0"/>
            <a:r>
              <a:rPr lang="en-US" sz="2400" b="1">
                <a:latin typeface="Times New Roman" pitchFamily="18" charset="0"/>
              </a:rPr>
              <a:t>Nomination Process:</a:t>
            </a:r>
          </a:p>
          <a:p>
            <a:pPr marL="236538" indent="-236538" eaLnBrk="0" hangingPunct="0">
              <a:spcBef>
                <a:spcPct val="40000"/>
              </a:spcBef>
              <a:buFontTx/>
              <a:buChar char="•"/>
            </a:pPr>
            <a:r>
              <a:rPr lang="en-US" b="1">
                <a:latin typeface="Times New Roman" pitchFamily="18" charset="0"/>
              </a:rPr>
              <a:t> </a:t>
            </a:r>
            <a:r>
              <a:rPr lang="en-US" sz="2000" b="1">
                <a:latin typeface="Times New Roman" pitchFamily="18" charset="0"/>
              </a:rPr>
              <a:t>Any existing IAB members are eligible</a:t>
            </a:r>
          </a:p>
          <a:p>
            <a:pPr marL="236538" indent="-236538" eaLnBrk="0" hangingPunct="0">
              <a:spcBef>
                <a:spcPct val="40000"/>
              </a:spcBef>
              <a:buFontTx/>
              <a:buChar char="•"/>
            </a:pPr>
            <a:r>
              <a:rPr lang="en-US" sz="2000" b="1">
                <a:latin typeface="Times New Roman" pitchFamily="18" charset="0"/>
              </a:rPr>
              <a:t>Self nominations are acceptable</a:t>
            </a:r>
          </a:p>
          <a:p>
            <a:pPr marL="236538" indent="-236538" eaLnBrk="0" hangingPunct="0">
              <a:spcBef>
                <a:spcPct val="40000"/>
              </a:spcBef>
              <a:buFontTx/>
              <a:buChar char="•"/>
            </a:pPr>
            <a:r>
              <a:rPr lang="en-US" sz="2000" b="1">
                <a:latin typeface="Times New Roman" pitchFamily="18" charset="0"/>
              </a:rPr>
              <a:t>If you are nominating another member please be sure that they are willing to participate</a:t>
            </a:r>
          </a:p>
          <a:p>
            <a:pPr marL="236538" indent="-236538" eaLnBrk="0" hangingPunct="0">
              <a:spcBef>
                <a:spcPct val="40000"/>
              </a:spcBef>
              <a:buFontTx/>
              <a:buChar char="•"/>
            </a:pPr>
            <a:r>
              <a:rPr lang="en-US" sz="2000" b="1">
                <a:latin typeface="Times New Roman" pitchFamily="18" charset="0"/>
              </a:rPr>
              <a:t>All nominations will be accepted and presented at the spring IAB meeting</a:t>
            </a:r>
          </a:p>
          <a:p>
            <a:pPr marL="236538" indent="-236538" eaLnBrk="0" hangingPunct="0">
              <a:spcBef>
                <a:spcPct val="40000"/>
              </a:spcBef>
              <a:buFontTx/>
              <a:buChar char="•"/>
            </a:pPr>
            <a:r>
              <a:rPr lang="en-US" sz="2000" b="1">
                <a:latin typeface="Times New Roman" pitchFamily="18" charset="0"/>
              </a:rPr>
              <a:t>Any Questions you can contact the existing IAB offices.</a:t>
            </a:r>
            <a:r>
              <a:rPr lang="en-US" sz="1200" b="1">
                <a:latin typeface="Times New Roman" pitchFamily="18" charset="0"/>
              </a:rPr>
              <a:t>	</a:t>
            </a:r>
            <a:endParaRPr lang="en-US" sz="1200">
              <a:latin typeface="Times New Roman" pitchFamily="18" charset="0"/>
            </a:endParaRPr>
          </a:p>
        </p:txBody>
      </p:sp>
      <p:sp>
        <p:nvSpPr>
          <p:cNvPr id="48206" name="Rectangle 78"/>
          <p:cNvSpPr>
            <a:spLocks noChangeArrowheads="1"/>
          </p:cNvSpPr>
          <p:nvPr/>
        </p:nvSpPr>
        <p:spPr bwMode="auto">
          <a:xfrm>
            <a:off x="1560513" y="3860800"/>
            <a:ext cx="92075" cy="16986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 </a:t>
            </a:r>
            <a:endParaRPr lang="en-US" sz="2400">
              <a:latin typeface="Times New Roman" pitchFamily="18" charset="0"/>
            </a:endParaRPr>
          </a:p>
        </p:txBody>
      </p:sp>
      <p:sp>
        <p:nvSpPr>
          <p:cNvPr id="48207" name="Rectangle 79"/>
          <p:cNvSpPr>
            <a:spLocks noChangeArrowheads="1"/>
          </p:cNvSpPr>
          <p:nvPr/>
        </p:nvSpPr>
        <p:spPr bwMode="auto">
          <a:xfrm>
            <a:off x="1560513" y="4297363"/>
            <a:ext cx="92075" cy="16986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 </a:t>
            </a:r>
            <a:endParaRPr lang="en-US" sz="2400">
              <a:latin typeface="Times New Roman" pitchFamily="18" charset="0"/>
            </a:endParaRPr>
          </a:p>
        </p:txBody>
      </p:sp>
      <p:sp>
        <p:nvSpPr>
          <p:cNvPr id="48208" name="Rectangle 80"/>
          <p:cNvSpPr>
            <a:spLocks noChangeArrowheads="1"/>
          </p:cNvSpPr>
          <p:nvPr/>
        </p:nvSpPr>
        <p:spPr bwMode="auto">
          <a:xfrm>
            <a:off x="1560513" y="4724400"/>
            <a:ext cx="92075" cy="16986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 </a:t>
            </a:r>
            <a:endParaRPr lang="en-US" sz="2400">
              <a:latin typeface="Times New Roman" pitchFamily="18" charset="0"/>
            </a:endParaRPr>
          </a:p>
        </p:txBody>
      </p:sp>
      <p:sp>
        <p:nvSpPr>
          <p:cNvPr id="48209" name="Rectangle 81"/>
          <p:cNvSpPr>
            <a:spLocks noChangeArrowheads="1"/>
          </p:cNvSpPr>
          <p:nvPr/>
        </p:nvSpPr>
        <p:spPr bwMode="auto">
          <a:xfrm>
            <a:off x="1560513" y="5011738"/>
            <a:ext cx="92075" cy="16986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 </a:t>
            </a:r>
            <a:endParaRPr lang="en-US" sz="2400">
              <a:latin typeface="Times New Roman" pitchFamily="18" charset="0"/>
            </a:endParaRPr>
          </a:p>
        </p:txBody>
      </p:sp>
      <p:sp>
        <p:nvSpPr>
          <p:cNvPr id="48210" name="Rectangle 82"/>
          <p:cNvSpPr>
            <a:spLocks noChangeArrowheads="1"/>
          </p:cNvSpPr>
          <p:nvPr/>
        </p:nvSpPr>
        <p:spPr bwMode="auto">
          <a:xfrm>
            <a:off x="1752600" y="762000"/>
            <a:ext cx="6248400" cy="914400"/>
          </a:xfrm>
          <a:prstGeom prst="rect">
            <a:avLst/>
          </a:prstGeom>
          <a:noFill/>
          <a:ln w="9525">
            <a:noFill/>
            <a:miter lim="800000"/>
            <a:headEnd/>
            <a:tailEnd/>
          </a:ln>
          <a:effectLst/>
        </p:spPr>
        <p:txBody>
          <a:bodyPr lIns="0" rIns="0" bIns="0" anchor="b"/>
          <a:lstStyle/>
          <a:p>
            <a:r>
              <a:rPr lang="en-US" sz="4400" b="1">
                <a:solidFill>
                  <a:schemeClr val="tx2"/>
                </a:solidFill>
                <a:latin typeface="Calibri" pitchFamily="34" charset="0"/>
              </a:rPr>
              <a:t>Chair Election Spring 2011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685800" y="777875"/>
          <a:ext cx="7361238" cy="10880725"/>
        </p:xfrm>
        <a:graphic>
          <a:graphicData uri="http://schemas.openxmlformats.org/presentationml/2006/ole">
            <p:oleObj spid="_x0000_s49154" name="Document" r:id="rId3" imgW="5479545" imgH="8090761" progId="Word.Document.8">
              <p:embed/>
            </p:oleObj>
          </a:graphicData>
        </a:graphic>
      </p:graphicFrame>
      <p:sp>
        <p:nvSpPr>
          <p:cNvPr id="49155" name="Rectangle 3"/>
          <p:cNvSpPr>
            <a:spLocks noChangeArrowheads="1"/>
          </p:cNvSpPr>
          <p:nvPr/>
        </p:nvSpPr>
        <p:spPr bwMode="auto">
          <a:xfrm>
            <a:off x="609600" y="152400"/>
            <a:ext cx="8229600" cy="685800"/>
          </a:xfrm>
          <a:prstGeom prst="rect">
            <a:avLst/>
          </a:prstGeom>
          <a:noFill/>
          <a:ln w="9525">
            <a:noFill/>
            <a:miter lim="800000"/>
            <a:headEnd/>
            <a:tailEnd/>
          </a:ln>
          <a:effectLst/>
        </p:spPr>
        <p:txBody>
          <a:bodyPr lIns="0" rIns="0" bIns="0" anchor="b"/>
          <a:lstStyle/>
          <a:p>
            <a:r>
              <a:rPr lang="en-US" sz="4000" b="1">
                <a:solidFill>
                  <a:schemeClr val="tx2"/>
                </a:solidFill>
                <a:latin typeface="Calibri" pitchFamily="34" charset="0"/>
              </a:rPr>
              <a:t>Officer Responsibilities &amp; Term Limits</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Flow">
  <a:themeElements>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231</TotalTime>
  <Words>3306</Words>
  <Application>Microsoft Office PowerPoint</Application>
  <PresentationFormat>On-screen Show (4:3)</PresentationFormat>
  <Paragraphs>688</Paragraphs>
  <Slides>77</Slides>
  <Notes>16</Notes>
  <HiddenSlides>0</HiddenSlides>
  <MMClips>0</MMClips>
  <ScaleCrop>false</ScaleCrop>
  <HeadingPairs>
    <vt:vector size="8" baseType="variant">
      <vt:variant>
        <vt:lpstr>Fonts Used</vt:lpstr>
      </vt:variant>
      <vt:variant>
        <vt:i4>8</vt:i4>
      </vt:variant>
      <vt:variant>
        <vt:lpstr>Design Template</vt:lpstr>
      </vt:variant>
      <vt:variant>
        <vt:i4>3</vt:i4>
      </vt:variant>
      <vt:variant>
        <vt:lpstr>Embedded OLE Servers</vt:lpstr>
      </vt:variant>
      <vt:variant>
        <vt:i4>2</vt:i4>
      </vt:variant>
      <vt:variant>
        <vt:lpstr>Slide Titles</vt:lpstr>
      </vt:variant>
      <vt:variant>
        <vt:i4>77</vt:i4>
      </vt:variant>
    </vt:vector>
  </HeadingPairs>
  <TitlesOfParts>
    <vt:vector size="90" baseType="lpstr">
      <vt:lpstr>Constantia</vt:lpstr>
      <vt:lpstr>Arial</vt:lpstr>
      <vt:lpstr>Calibri</vt:lpstr>
      <vt:lpstr>Wingdings 2</vt:lpstr>
      <vt:lpstr>Bodoni MT</vt:lpstr>
      <vt:lpstr>Times New Roman</vt:lpstr>
      <vt:lpstr>Comic Sans MS</vt:lpstr>
      <vt:lpstr>Arial Black</vt:lpstr>
      <vt:lpstr>Flow</vt:lpstr>
      <vt:lpstr>Flow</vt:lpstr>
      <vt:lpstr>1_Flow</vt:lpstr>
      <vt:lpstr>Microsoft Word Document</vt:lpstr>
      <vt:lpstr>Chart</vt:lpstr>
      <vt:lpstr>INDUSTRIAL ADVISORY BOARD November 5, 2010 | University Center - Gaylord</vt:lpstr>
      <vt:lpstr>Today’s Agenda</vt:lpstr>
      <vt:lpstr>Chair’s Report</vt:lpstr>
      <vt:lpstr>Chair’s Report</vt:lpstr>
      <vt:lpstr>Chair’s Report</vt:lpstr>
      <vt:lpstr>Chair’s Report</vt:lpstr>
      <vt:lpstr>Slide 7</vt:lpstr>
      <vt:lpstr>Slide 8</vt:lpstr>
      <vt:lpstr>Slide 9</vt:lpstr>
      <vt:lpstr>Slide 10</vt:lpstr>
      <vt:lpstr>Recruitment Committee Report</vt:lpstr>
      <vt:lpstr>Fall 2010 MACRAO Events</vt:lpstr>
      <vt:lpstr>Over the Summer</vt:lpstr>
      <vt:lpstr>IAB MACRAO Participation</vt:lpstr>
      <vt:lpstr>IAB MACRAO Participants Fall 2010</vt:lpstr>
      <vt:lpstr>Highlights</vt:lpstr>
      <vt:lpstr>Lowlights</vt:lpstr>
      <vt:lpstr>Thoughts/Sharing</vt:lpstr>
      <vt:lpstr>Slide 19</vt:lpstr>
      <vt:lpstr>…in closing</vt:lpstr>
      <vt:lpstr>THANK YOU</vt:lpstr>
      <vt:lpstr>Take a Break!</vt:lpstr>
      <vt:lpstr>Lake Superior State University Updates</vt:lpstr>
      <vt:lpstr>School/PDC Updates</vt:lpstr>
      <vt:lpstr>  School of Engineering &amp; Technology  </vt:lpstr>
      <vt:lpstr>  School of Engineering &amp; Technology  </vt:lpstr>
      <vt:lpstr>Enrollment</vt:lpstr>
      <vt:lpstr>Slide 28</vt:lpstr>
      <vt:lpstr>  School of Engineering &amp; Technology  </vt:lpstr>
      <vt:lpstr>  School of Engineering &amp; Technology  </vt:lpstr>
      <vt:lpstr>  School of Engineering &amp; Technology  </vt:lpstr>
      <vt:lpstr>  School of Engineering &amp; Technology  </vt:lpstr>
      <vt:lpstr>  School of Engineering &amp; Technology  </vt:lpstr>
      <vt:lpstr>  School of Engineering &amp; Technology  </vt:lpstr>
      <vt:lpstr>  School of Engineering &amp; Technology  </vt:lpstr>
      <vt:lpstr>  School of Engineering &amp; Technology  </vt:lpstr>
      <vt:lpstr>  School of Engineering &amp; Technology  </vt:lpstr>
      <vt:lpstr>  School of Engineering &amp; Technology  </vt:lpstr>
      <vt:lpstr>Slide 39</vt:lpstr>
      <vt:lpstr>  School of Engineering &amp; Technology  </vt:lpstr>
      <vt:lpstr>Lunch &amp; Facility Tour</vt:lpstr>
      <vt:lpstr>Program Updates</vt:lpstr>
      <vt:lpstr>LSSU Robotics Center</vt:lpstr>
      <vt:lpstr>LSSU Robotics Center Summer Camps</vt:lpstr>
      <vt:lpstr>Slide 45</vt:lpstr>
      <vt:lpstr>Electrical and Computer Engineering ─ EET Minor ─</vt:lpstr>
      <vt:lpstr>Slide 47</vt:lpstr>
      <vt:lpstr>Slide 48</vt:lpstr>
      <vt:lpstr>Slide 49</vt:lpstr>
      <vt:lpstr>Slide 50</vt:lpstr>
      <vt:lpstr>Slide 51</vt:lpstr>
      <vt:lpstr>Senior Projects</vt:lpstr>
      <vt:lpstr>Senior Projects</vt:lpstr>
      <vt:lpstr>Senior Projects</vt:lpstr>
      <vt:lpstr>Senior Projects</vt:lpstr>
      <vt:lpstr>Senior Projects</vt:lpstr>
      <vt:lpstr>Senior Projects</vt:lpstr>
      <vt:lpstr>Senior Projects</vt:lpstr>
      <vt:lpstr>PREVIOUS YEAR’S PROJECTS Grading</vt:lpstr>
      <vt:lpstr>CURRENT PROJECTS  2010-11 Senior Year Projects</vt:lpstr>
      <vt:lpstr>Slide 61</vt:lpstr>
      <vt:lpstr>Slide 62</vt:lpstr>
      <vt:lpstr>Team Steering Innovations</vt:lpstr>
      <vt:lpstr>Slide 64</vt:lpstr>
      <vt:lpstr>Slide 65</vt:lpstr>
      <vt:lpstr>REQUEST FOR IAB FEEDBACK Final Presentations</vt:lpstr>
      <vt:lpstr>Slide 67</vt:lpstr>
      <vt:lpstr>Topics</vt:lpstr>
      <vt:lpstr>Slide 69</vt:lpstr>
      <vt:lpstr>Skate Fenders</vt:lpstr>
      <vt:lpstr>Marble  Arms</vt:lpstr>
      <vt:lpstr>Slide 72</vt:lpstr>
      <vt:lpstr>Slide 73</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ADVISORY BOARD November 5, 2010 | University Center - Gaylord</dc:title>
  <dc:subject/>
  <dc:creator/>
  <cp:keywords/>
  <dc:description/>
  <cp:lastModifiedBy>lssu</cp:lastModifiedBy>
  <cp:revision>7</cp:revision>
  <dcterms:modified xsi:type="dcterms:W3CDTF">2010-11-04T22:50:25Z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TC300058129990</vt:lpwstr>
  </property>
</Properties>
</file>