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66.xml" ContentType="application/vnd.openxmlformats-officedocument.presentationml.slide+xml"/>
  <Override PartName="/ppt/slides/slide85.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slides/slide90.xml" ContentType="application/vnd.openxmlformats-officedocument.presentationml.slide+xml"/>
  <Override PartName="/ppt/slides/slide21.xml" ContentType="application/vnd.openxmlformats-officedocument.presentationml.slide+xml"/>
  <Override PartName="/ppt/slideLayouts/slideLayout3.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viewProps.xml" ContentType="application/vnd.openxmlformats-officedocument.presentationml.viewProps+xml"/>
  <Override PartName="/ppt/slides/slide94.xml" ContentType="application/vnd.openxmlformats-officedocument.presentationml.slide+xml"/>
  <Override PartName="/ppt/tableStyles.xml" ContentType="application/vnd.openxmlformats-officedocument.presentationml.tableStyles+xml"/>
  <Override PartName="/ppt/slides/slide92.xml" ContentType="application/vnd.openxmlformats-officedocument.presentationml.slide+xml"/>
  <Default Extension="wmf" ContentType="image/x-wmf"/>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87.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s/slide89.xml" ContentType="application/vnd.openxmlformats-officedocument.presentationml.slide+xml"/>
  <Override PartName="/ppt/slides/slide78.xml" ContentType="application/vnd.openxmlformats-officedocument.presentationml.slid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Default Extension="emf" ContentType="image/x-emf"/>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png" ContentType="image/png"/>
  <Override PartName="/ppt/slides/slide83.xml" ContentType="application/vnd.openxmlformats-officedocument.presentationml.slide+xml"/>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slides/slide53.xml" ContentType="application/vnd.openxmlformats-officedocument.presentationml.slide+xml"/>
  <Override PartName="/ppt/slides/slide76.xml" ContentType="application/vnd.openxmlformats-officedocument.presentationml.slide+xml"/>
  <Override PartName="/ppt/slides/slide55.xml" ContentType="application/vnd.openxmlformats-officedocument.presentationml.slide+xml"/>
  <Override PartName="/ppt/slides/slide67.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theme/theme2.xml" ContentType="application/vnd.openxmlformats-officedocument.theme+xml"/>
  <Override PartName="/ppt/slides/slide84.xml" ContentType="application/vnd.openxmlformats-officedocument.presentationml.slide+xml"/>
  <Override PartName="/ppt/slides/slide2.xml" ContentType="application/vnd.openxmlformats-officedocument.presentationml.slide+xml"/>
  <Override PartName="/ppt/slides/slide80.xml" ContentType="application/vnd.openxmlformats-officedocument.presentationml.slide+xml"/>
  <Override PartName="/ppt/slides/slide69.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Default Extension="xml" ContentType="application/xml"/>
  <Override PartName="/ppt/slides/slide91.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s/slide86.xml" ContentType="application/vnd.openxmlformats-officedocument.presentationml.slide+xml"/>
  <Override PartName="/ppt/slides/slide81.xml" ContentType="application/vnd.openxmlformats-officedocument.presentationml.slide+xml"/>
  <Override PartName="/ppt/slides/slide25.xml" ContentType="application/vnd.openxmlformats-officedocument.presentationml.slide+xml"/>
  <Override PartName="/ppt/slides/slide63.xml" ContentType="application/vnd.openxmlformats-officedocument.presentationml.slide+xml"/>
  <Override PartName="/ppt/slides/slide9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s/slide82.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70.xml" ContentType="application/vnd.openxmlformats-officedocument.presentationml.slide+xml"/>
  <Override PartName="/ppt/slides/slide88.xml" ContentType="application/vnd.openxmlformats-officedocument.presentationml.slide+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77.xml" ContentType="application/vnd.openxmlformats-officedocument.presentationml.slide+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Override PartName="/ppt/slides/slide79.xml" ContentType="application/vnd.openxmlformats-officedocument.presentationml.slide+xml"/>
  <Override PartName="/ppt/slides/slide95.xml" ContentType="application/vnd.openxmlformats-officedocument.presentationml.slide+xml"/>
  <Default Extension="jpeg" ContentType="image/jpeg"/>
  <Override PartName="/ppt/slides/slide6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slides/slide72.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73.xml" ContentType="application/vnd.openxmlformats-officedocument.presentationml.slide+xml"/>
  <Override PartName="/ppt/slides/slide32.xml" ContentType="application/vnd.openxmlformats-officedocument.presentationml.slide+xml"/>
  <Override PartName="/ppt/slides/slide71.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900" r:id="rId1"/>
  </p:sldMasterIdLst>
  <p:handoutMasterIdLst>
    <p:handoutMasterId r:id="rId97"/>
  </p:handoutMasterIdLst>
  <p:sldIdLst>
    <p:sldId id="256" r:id="rId2"/>
    <p:sldId id="262" r:id="rId3"/>
    <p:sldId id="258" r:id="rId4"/>
    <p:sldId id="259" r:id="rId5"/>
    <p:sldId id="260" r:id="rId6"/>
    <p:sldId id="273" r:id="rId7"/>
    <p:sldId id="274" r:id="rId8"/>
    <p:sldId id="275" r:id="rId9"/>
    <p:sldId id="267" r:id="rId10"/>
    <p:sldId id="268" r:id="rId11"/>
    <p:sldId id="276" r:id="rId12"/>
    <p:sldId id="382" r:id="rId13"/>
    <p:sldId id="385" r:id="rId14"/>
    <p:sldId id="386" r:id="rId15"/>
    <p:sldId id="384" r:id="rId16"/>
    <p:sldId id="383" r:id="rId17"/>
    <p:sldId id="313" r:id="rId18"/>
    <p:sldId id="279" r:id="rId19"/>
    <p:sldId id="280" r:id="rId20"/>
    <p:sldId id="281" r:id="rId21"/>
    <p:sldId id="282" r:id="rId22"/>
    <p:sldId id="315" r:id="rId23"/>
    <p:sldId id="283" r:id="rId24"/>
    <p:sldId id="316" r:id="rId25"/>
    <p:sldId id="284" r:id="rId26"/>
    <p:sldId id="285" r:id="rId27"/>
    <p:sldId id="319" r:id="rId28"/>
    <p:sldId id="320" r:id="rId29"/>
    <p:sldId id="288" r:id="rId30"/>
    <p:sldId id="318" r:id="rId31"/>
    <p:sldId id="321" r:id="rId32"/>
    <p:sldId id="322" r:id="rId33"/>
    <p:sldId id="323" r:id="rId34"/>
    <p:sldId id="324" r:id="rId35"/>
    <p:sldId id="325" r:id="rId36"/>
    <p:sldId id="326" r:id="rId37"/>
    <p:sldId id="327" r:id="rId38"/>
    <p:sldId id="328" r:id="rId39"/>
    <p:sldId id="329" r:id="rId40"/>
    <p:sldId id="330" r:id="rId41"/>
    <p:sldId id="331" r:id="rId42"/>
    <p:sldId id="332" r:id="rId43"/>
    <p:sldId id="333" r:id="rId44"/>
    <p:sldId id="334" r:id="rId45"/>
    <p:sldId id="335" r:id="rId46"/>
    <p:sldId id="336" r:id="rId47"/>
    <p:sldId id="337" r:id="rId48"/>
    <p:sldId id="338" r:id="rId49"/>
    <p:sldId id="339" r:id="rId50"/>
    <p:sldId id="340" r:id="rId51"/>
    <p:sldId id="341" r:id="rId52"/>
    <p:sldId id="343" r:id="rId53"/>
    <p:sldId id="344" r:id="rId54"/>
    <p:sldId id="345" r:id="rId55"/>
    <p:sldId id="342" r:id="rId56"/>
    <p:sldId id="346" r:id="rId57"/>
    <p:sldId id="347" r:id="rId58"/>
    <p:sldId id="348" r:id="rId59"/>
    <p:sldId id="305" r:id="rId60"/>
    <p:sldId id="349" r:id="rId61"/>
    <p:sldId id="350" r:id="rId62"/>
    <p:sldId id="317" r:id="rId63"/>
    <p:sldId id="351" r:id="rId64"/>
    <p:sldId id="352" r:id="rId65"/>
    <p:sldId id="353" r:id="rId66"/>
    <p:sldId id="354" r:id="rId67"/>
    <p:sldId id="355" r:id="rId68"/>
    <p:sldId id="356" r:id="rId69"/>
    <p:sldId id="357" r:id="rId70"/>
    <p:sldId id="358" r:id="rId71"/>
    <p:sldId id="359" r:id="rId72"/>
    <p:sldId id="360" r:id="rId73"/>
    <p:sldId id="361" r:id="rId74"/>
    <p:sldId id="362" r:id="rId75"/>
    <p:sldId id="363" r:id="rId76"/>
    <p:sldId id="364" r:id="rId77"/>
    <p:sldId id="365" r:id="rId78"/>
    <p:sldId id="366" r:id="rId79"/>
    <p:sldId id="367" r:id="rId80"/>
    <p:sldId id="311" r:id="rId81"/>
    <p:sldId id="368" r:id="rId82"/>
    <p:sldId id="369" r:id="rId83"/>
    <p:sldId id="370" r:id="rId84"/>
    <p:sldId id="371" r:id="rId85"/>
    <p:sldId id="372" r:id="rId86"/>
    <p:sldId id="373" r:id="rId87"/>
    <p:sldId id="374" r:id="rId88"/>
    <p:sldId id="375" r:id="rId89"/>
    <p:sldId id="376" r:id="rId90"/>
    <p:sldId id="377" r:id="rId91"/>
    <p:sldId id="378" r:id="rId92"/>
    <p:sldId id="379" r:id="rId93"/>
    <p:sldId id="380" r:id="rId94"/>
    <p:sldId id="381" r:id="rId95"/>
    <p:sldId id="312" r:id="rId9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68" charset="0"/>
        <a:ea typeface="ＭＳ Ｐゴシック" charset="-128"/>
        <a:cs typeface="ＭＳ Ｐゴシック" charset="-128"/>
      </a:defRPr>
    </a:lvl1pPr>
    <a:lvl2pPr marL="457200" algn="l" rtl="0" fontAlgn="base">
      <a:spcBef>
        <a:spcPct val="0"/>
      </a:spcBef>
      <a:spcAft>
        <a:spcPct val="0"/>
      </a:spcAft>
      <a:defRPr kern="1200">
        <a:solidFill>
          <a:schemeClr val="tx1"/>
        </a:solidFill>
        <a:latin typeface="Arial" pitchFamily="-68" charset="0"/>
        <a:ea typeface="ＭＳ Ｐゴシック" charset="-128"/>
        <a:cs typeface="ＭＳ Ｐゴシック" charset="-128"/>
      </a:defRPr>
    </a:lvl2pPr>
    <a:lvl3pPr marL="914400" algn="l" rtl="0" fontAlgn="base">
      <a:spcBef>
        <a:spcPct val="0"/>
      </a:spcBef>
      <a:spcAft>
        <a:spcPct val="0"/>
      </a:spcAft>
      <a:defRPr kern="1200">
        <a:solidFill>
          <a:schemeClr val="tx1"/>
        </a:solidFill>
        <a:latin typeface="Arial" pitchFamily="-68" charset="0"/>
        <a:ea typeface="ＭＳ Ｐゴシック" charset="-128"/>
        <a:cs typeface="ＭＳ Ｐゴシック" charset="-128"/>
      </a:defRPr>
    </a:lvl3pPr>
    <a:lvl4pPr marL="1371600" algn="l" rtl="0" fontAlgn="base">
      <a:spcBef>
        <a:spcPct val="0"/>
      </a:spcBef>
      <a:spcAft>
        <a:spcPct val="0"/>
      </a:spcAft>
      <a:defRPr kern="1200">
        <a:solidFill>
          <a:schemeClr val="tx1"/>
        </a:solidFill>
        <a:latin typeface="Arial" pitchFamily="-68" charset="0"/>
        <a:ea typeface="ＭＳ Ｐゴシック" charset="-128"/>
        <a:cs typeface="ＭＳ Ｐゴシック" charset="-128"/>
      </a:defRPr>
    </a:lvl4pPr>
    <a:lvl5pPr marL="1828800" algn="l" rtl="0" fontAlgn="base">
      <a:spcBef>
        <a:spcPct val="0"/>
      </a:spcBef>
      <a:spcAft>
        <a:spcPct val="0"/>
      </a:spcAft>
      <a:defRPr kern="1200">
        <a:solidFill>
          <a:schemeClr val="tx1"/>
        </a:solidFill>
        <a:latin typeface="Arial" pitchFamily="-68" charset="0"/>
        <a:ea typeface="ＭＳ Ｐゴシック" charset="-128"/>
        <a:cs typeface="ＭＳ Ｐゴシック" charset="-128"/>
      </a:defRPr>
    </a:lvl5pPr>
    <a:lvl6pPr marL="2286000" algn="l" defTabSz="457200" rtl="0" eaLnBrk="1" latinLnBrk="0" hangingPunct="1">
      <a:defRPr kern="1200">
        <a:solidFill>
          <a:schemeClr val="tx1"/>
        </a:solidFill>
        <a:latin typeface="Arial" pitchFamily="-68" charset="0"/>
        <a:ea typeface="ＭＳ Ｐゴシック" charset="-128"/>
        <a:cs typeface="ＭＳ Ｐゴシック" charset="-128"/>
      </a:defRPr>
    </a:lvl6pPr>
    <a:lvl7pPr marL="2743200" algn="l" defTabSz="457200" rtl="0" eaLnBrk="1" latinLnBrk="0" hangingPunct="1">
      <a:defRPr kern="1200">
        <a:solidFill>
          <a:schemeClr val="tx1"/>
        </a:solidFill>
        <a:latin typeface="Arial" pitchFamily="-68" charset="0"/>
        <a:ea typeface="ＭＳ Ｐゴシック" charset="-128"/>
        <a:cs typeface="ＭＳ Ｐゴシック" charset="-128"/>
      </a:defRPr>
    </a:lvl7pPr>
    <a:lvl8pPr marL="3200400" algn="l" defTabSz="457200" rtl="0" eaLnBrk="1" latinLnBrk="0" hangingPunct="1">
      <a:defRPr kern="1200">
        <a:solidFill>
          <a:schemeClr val="tx1"/>
        </a:solidFill>
        <a:latin typeface="Arial" pitchFamily="-68" charset="0"/>
        <a:ea typeface="ＭＳ Ｐゴシック" charset="-128"/>
        <a:cs typeface="ＭＳ Ｐゴシック" charset="-128"/>
      </a:defRPr>
    </a:lvl8pPr>
    <a:lvl9pPr marL="3657600" algn="l" defTabSz="457200" rtl="0" eaLnBrk="1" latinLnBrk="0" hangingPunct="1">
      <a:defRPr kern="1200">
        <a:solidFill>
          <a:schemeClr val="tx1"/>
        </a:solidFill>
        <a:latin typeface="Arial" pitchFamily="-68"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showGuides="1">
      <p:cViewPr varScale="1">
        <p:scale>
          <a:sx n="131" d="100"/>
          <a:sy n="131" d="100"/>
        </p:scale>
        <p:origin x="-52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56"/>
    </p:cViewPr>
  </p:sorter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70" Type="http://schemas.openxmlformats.org/officeDocument/2006/relationships/slide" Target="slides/slide69.xml"/><Relationship Id="rId94" Type="http://schemas.openxmlformats.org/officeDocument/2006/relationships/slide" Target="slides/slide93.xml"/><Relationship Id="rId7" Type="http://schemas.openxmlformats.org/officeDocument/2006/relationships/slide" Target="slides/slide6.xml"/><Relationship Id="rId74" Type="http://schemas.openxmlformats.org/officeDocument/2006/relationships/slide" Target="slides/slide73.xml"/><Relationship Id="rId102" Type="http://schemas.openxmlformats.org/officeDocument/2006/relationships/tableStyles" Target="tableStyles.xml"/><Relationship Id="rId25" Type="http://schemas.openxmlformats.org/officeDocument/2006/relationships/slide" Target="slides/slide24.xml"/><Relationship Id="rId96" Type="http://schemas.openxmlformats.org/officeDocument/2006/relationships/slide" Target="slides/slide95.xml"/><Relationship Id="rId10" Type="http://schemas.openxmlformats.org/officeDocument/2006/relationships/slide" Target="slides/slide9.xml"/><Relationship Id="rId50" Type="http://schemas.openxmlformats.org/officeDocument/2006/relationships/slide" Target="slides/slide49.xml"/><Relationship Id="rId17" Type="http://schemas.openxmlformats.org/officeDocument/2006/relationships/slide" Target="slides/slide16.xml"/><Relationship Id="rId71" Type="http://schemas.openxmlformats.org/officeDocument/2006/relationships/slide" Target="slides/slide70.xml"/><Relationship Id="rId4" Type="http://schemas.openxmlformats.org/officeDocument/2006/relationships/slide" Target="slides/slide3.xml"/><Relationship Id="rId28" Type="http://schemas.openxmlformats.org/officeDocument/2006/relationships/slide" Target="slides/slide27.xml"/><Relationship Id="rId89" Type="http://schemas.openxmlformats.org/officeDocument/2006/relationships/slide" Target="slides/slide88.xml"/><Relationship Id="rId88" Type="http://schemas.openxmlformats.org/officeDocument/2006/relationships/slide" Target="slides/slide87.xml"/><Relationship Id="rId82" Type="http://schemas.openxmlformats.org/officeDocument/2006/relationships/slide" Target="slides/slide81.xml"/><Relationship Id="rId69" Type="http://schemas.openxmlformats.org/officeDocument/2006/relationships/slide" Target="slides/slide6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72" Type="http://schemas.openxmlformats.org/officeDocument/2006/relationships/slide" Target="slides/slide71.xml"/><Relationship Id="rId35" Type="http://schemas.openxmlformats.org/officeDocument/2006/relationships/slide" Target="slides/slide34.xml"/><Relationship Id="rId75" Type="http://schemas.openxmlformats.org/officeDocument/2006/relationships/slide" Target="slides/slide74.xml"/><Relationship Id="rId80" Type="http://schemas.openxmlformats.org/officeDocument/2006/relationships/slide" Target="slides/slide79.xml"/><Relationship Id="rId31" Type="http://schemas.openxmlformats.org/officeDocument/2006/relationships/slide" Target="slides/slide30.xml"/><Relationship Id="rId62" Type="http://schemas.openxmlformats.org/officeDocument/2006/relationships/slide" Target="slides/slide61.xml"/><Relationship Id="rId79" Type="http://schemas.openxmlformats.org/officeDocument/2006/relationships/slide" Target="slides/slide78.xml"/><Relationship Id="rId97" Type="http://schemas.openxmlformats.org/officeDocument/2006/relationships/handoutMaster" Target="handoutMasters/handoutMaster1.xml"/><Relationship Id="rId98" Type="http://schemas.openxmlformats.org/officeDocument/2006/relationships/printerSettings" Target="printerSettings/printerSettings1.bin"/><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32" Type="http://schemas.openxmlformats.org/officeDocument/2006/relationships/slide" Target="slides/slide31.xml"/><Relationship Id="rId13" Type="http://schemas.openxmlformats.org/officeDocument/2006/relationships/slide" Target="slides/slide12.xml"/><Relationship Id="rId52" Type="http://schemas.openxmlformats.org/officeDocument/2006/relationships/slide" Target="slides/slide51.xml"/><Relationship Id="rId54" Type="http://schemas.openxmlformats.org/officeDocument/2006/relationships/slide" Target="slides/slide53.xml"/><Relationship Id="rId101" Type="http://schemas.openxmlformats.org/officeDocument/2006/relationships/theme" Target="theme/theme1.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84" Type="http://schemas.openxmlformats.org/officeDocument/2006/relationships/slide" Target="slides/slide83.xml"/><Relationship Id="rId30" Type="http://schemas.openxmlformats.org/officeDocument/2006/relationships/slide" Target="slides/slide29.xml"/><Relationship Id="rId29" Type="http://schemas.openxmlformats.org/officeDocument/2006/relationships/slide" Target="slides/slide28.xml"/><Relationship Id="rId83" Type="http://schemas.openxmlformats.org/officeDocument/2006/relationships/slide" Target="slides/slide82.xml"/><Relationship Id="rId41" Type="http://schemas.openxmlformats.org/officeDocument/2006/relationships/slide" Target="slides/slide40.xml"/><Relationship Id="rId5" Type="http://schemas.openxmlformats.org/officeDocument/2006/relationships/slide" Target="slides/slide4.xml"/><Relationship Id="rId22" Type="http://schemas.openxmlformats.org/officeDocument/2006/relationships/slide" Target="slides/slide21.xml"/><Relationship Id="rId95" Type="http://schemas.openxmlformats.org/officeDocument/2006/relationships/slide" Target="slides/slide94.xml"/><Relationship Id="rId39" Type="http://schemas.openxmlformats.org/officeDocument/2006/relationships/slide" Target="slides/slide38.xml"/><Relationship Id="rId43" Type="http://schemas.openxmlformats.org/officeDocument/2006/relationships/slide" Target="slides/slide42.xml"/><Relationship Id="rId90" Type="http://schemas.openxmlformats.org/officeDocument/2006/relationships/slide" Target="slides/slide89.xml"/><Relationship Id="rId77" Type="http://schemas.openxmlformats.org/officeDocument/2006/relationships/slide" Target="slides/slide76.xml"/><Relationship Id="rId63" Type="http://schemas.openxmlformats.org/officeDocument/2006/relationships/slide" Target="slides/slide62.xml"/><Relationship Id="rId85" Type="http://schemas.openxmlformats.org/officeDocument/2006/relationships/slide" Target="slides/slide84.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99" Type="http://schemas.openxmlformats.org/officeDocument/2006/relationships/presProps" Target="presProps.xml"/><Relationship Id="rId14" Type="http://schemas.openxmlformats.org/officeDocument/2006/relationships/slide" Target="slides/slide13.xml"/><Relationship Id="rId92" Type="http://schemas.openxmlformats.org/officeDocument/2006/relationships/slide" Target="slides/slide91.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slide" Target="slides/slide72.xml"/><Relationship Id="rId87" Type="http://schemas.openxmlformats.org/officeDocument/2006/relationships/slide" Target="slides/slide86.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57" Type="http://schemas.openxmlformats.org/officeDocument/2006/relationships/slide" Target="slides/slide56.xml"/><Relationship Id="rId46" Type="http://schemas.openxmlformats.org/officeDocument/2006/relationships/slide" Target="slides/slide45.xml"/><Relationship Id="rId86" Type="http://schemas.openxmlformats.org/officeDocument/2006/relationships/slide" Target="slides/slide85.xml"/><Relationship Id="rId59" Type="http://schemas.openxmlformats.org/officeDocument/2006/relationships/slide" Target="slides/slide58.xml"/><Relationship Id="rId51" Type="http://schemas.openxmlformats.org/officeDocument/2006/relationships/slide" Target="slides/slide50.xml"/><Relationship Id="rId66" Type="http://schemas.openxmlformats.org/officeDocument/2006/relationships/slide" Target="slides/slide65.xml"/><Relationship Id="rId55" Type="http://schemas.openxmlformats.org/officeDocument/2006/relationships/slide" Target="slides/slide54.xml"/><Relationship Id="rId34" Type="http://schemas.openxmlformats.org/officeDocument/2006/relationships/slide" Target="slides/slide33.xml"/><Relationship Id="rId81" Type="http://schemas.openxmlformats.org/officeDocument/2006/relationships/slide" Target="slides/slide80.xml"/><Relationship Id="rId40" Type="http://schemas.openxmlformats.org/officeDocument/2006/relationships/slide" Target="slides/slide39.xml"/><Relationship Id="rId36" Type="http://schemas.openxmlformats.org/officeDocument/2006/relationships/slide" Target="slides/slide35.xml"/><Relationship Id="rId76" Type="http://schemas.openxmlformats.org/officeDocument/2006/relationships/slide" Target="slides/slide75.xml"/><Relationship Id="rId8" Type="http://schemas.openxmlformats.org/officeDocument/2006/relationships/slide" Target="slides/slide7.xml"/><Relationship Id="rId65" Type="http://schemas.openxmlformats.org/officeDocument/2006/relationships/slide" Target="slides/slide64.xml"/><Relationship Id="rId67" Type="http://schemas.openxmlformats.org/officeDocument/2006/relationships/slide" Target="slides/slide66.xml"/><Relationship Id="rId37" Type="http://schemas.openxmlformats.org/officeDocument/2006/relationships/slide" Target="slides/slide36.xml"/><Relationship Id="rId12" Type="http://schemas.openxmlformats.org/officeDocument/2006/relationships/slide" Target="slides/slide11.xml"/><Relationship Id="rId3" Type="http://schemas.openxmlformats.org/officeDocument/2006/relationships/slide" Target="slides/slide2.xml"/><Relationship Id="rId26" Type="http://schemas.openxmlformats.org/officeDocument/2006/relationships/slide" Target="slides/slide25.xml"/><Relationship Id="rId100" Type="http://schemas.openxmlformats.org/officeDocument/2006/relationships/viewProps" Target="viewProps.xml"/><Relationship Id="rId11" Type="http://schemas.openxmlformats.org/officeDocument/2006/relationships/slide" Target="slides/slide10.xml"/><Relationship Id="rId68" Type="http://schemas.openxmlformats.org/officeDocument/2006/relationships/slide" Target="slides/slide67.xml"/><Relationship Id="rId16" Type="http://schemas.openxmlformats.org/officeDocument/2006/relationships/slide" Target="slides/slide15.xml"/><Relationship Id="rId33" Type="http://schemas.openxmlformats.org/officeDocument/2006/relationships/slide" Target="slides/slide32.xml"/><Relationship Id="rId91" Type="http://schemas.openxmlformats.org/officeDocument/2006/relationships/slide" Target="slides/slide90.xml"/><Relationship Id="rId93" Type="http://schemas.openxmlformats.org/officeDocument/2006/relationships/slide" Target="slides/slide92.xml"/><Relationship Id="rId78" Type="http://schemas.openxmlformats.org/officeDocument/2006/relationships/slide" Target="slides/slide77.xml"/><Relationship Id="rId15" Type="http://schemas.openxmlformats.org/officeDocument/2006/relationships/slide" Target="slides/slide14.xml"/><Relationship Id="rId21"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a:defRPr sz="1200">
                <a:latin typeface="Calibri" pitchFamily="-68" charset="0"/>
              </a:defRPr>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68" charset="0"/>
              </a:defRPr>
            </a:lvl1pPr>
          </a:lstStyle>
          <a:p>
            <a:fld id="{D6C23235-DD82-4EE8-B235-65DAEA516554}" type="datetimeFigureOut">
              <a:rPr lang="en-US"/>
              <a:pPr/>
              <a:t>4/27/12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a:defRPr sz="1200">
                <a:latin typeface="Calibri" pitchFamily="-68" charset="0"/>
              </a:defRPr>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68" charset="0"/>
              </a:defRPr>
            </a:lvl1pPr>
          </a:lstStyle>
          <a:p>
            <a:fld id="{290F58B6-A403-410E-85EA-A53F60AA66BD}" type="slidenum">
              <a:rPr lang="en-US"/>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flipV="1">
            <a:off x="5410200" y="3810000"/>
            <a:ext cx="3733800" cy="90488"/>
          </a:xfrm>
          <a:prstGeom prst="rect">
            <a:avLst/>
          </a:prstGeom>
          <a:solidFill>
            <a:schemeClr val="accent2"/>
          </a:solidFill>
          <a:ln w="50800" cap="rnd" cmpd="thickThin">
            <a:noFill/>
            <a:miter lim="800000"/>
            <a:headEnd/>
            <a:tailEnd/>
          </a:ln>
        </p:spPr>
        <p:txBody>
          <a:bodyPr anchor="ctr">
            <a:prstTxWarp prst="textNoShape">
              <a:avLst/>
            </a:prstTxWarp>
          </a:bodyPr>
          <a:lstStyle/>
          <a:p>
            <a:pPr algn="ctr"/>
            <a:endParaRPr lang="en-US">
              <a:solidFill>
                <a:srgbClr val="FFFFFF"/>
              </a:solidFill>
              <a:latin typeface="Georgia" pitchFamily="-68" charset="0"/>
            </a:endParaRPr>
          </a:p>
        </p:txBody>
      </p:sp>
      <p:sp>
        <p:nvSpPr>
          <p:cNvPr id="5" name="Rectangle 4"/>
          <p:cNvSpPr>
            <a:spLocks noChangeArrowheads="1"/>
          </p:cNvSpPr>
          <p:nvPr/>
        </p:nvSpPr>
        <p:spPr bwMode="auto">
          <a:xfrm flipV="1">
            <a:off x="5410200" y="3897313"/>
            <a:ext cx="3733800" cy="192087"/>
          </a:xfrm>
          <a:prstGeom prst="rect">
            <a:avLst/>
          </a:prstGeom>
          <a:solidFill>
            <a:schemeClr val="accent2">
              <a:alpha val="50195"/>
            </a:schemeClr>
          </a:solidFill>
          <a:ln w="50800" cap="rnd" cmpd="thickThin">
            <a:noFill/>
            <a:miter lim="800000"/>
            <a:headEnd/>
            <a:tailEnd/>
          </a:ln>
        </p:spPr>
        <p:txBody>
          <a:bodyPr anchor="ctr">
            <a:prstTxWarp prst="textNoShape">
              <a:avLst/>
            </a:prstTxWarp>
          </a:bodyPr>
          <a:lstStyle/>
          <a:p>
            <a:pPr algn="ctr"/>
            <a:endParaRPr lang="en-US">
              <a:solidFill>
                <a:srgbClr val="FFFFFF"/>
              </a:solidFill>
              <a:latin typeface="Georgia" pitchFamily="-68" charset="0"/>
            </a:endParaRPr>
          </a:p>
        </p:txBody>
      </p:sp>
      <p:sp>
        <p:nvSpPr>
          <p:cNvPr id="6" name="Rectangle 5"/>
          <p:cNvSpPr>
            <a:spLocks noChangeArrowheads="1"/>
          </p:cNvSpPr>
          <p:nvPr/>
        </p:nvSpPr>
        <p:spPr bwMode="auto">
          <a:xfrm flipV="1">
            <a:off x="5410200" y="4114800"/>
            <a:ext cx="3733800" cy="9525"/>
          </a:xfrm>
          <a:prstGeom prst="rect">
            <a:avLst/>
          </a:prstGeom>
          <a:solidFill>
            <a:schemeClr val="accent2">
              <a:alpha val="65097"/>
            </a:schemeClr>
          </a:solidFill>
          <a:ln w="50800" cap="rnd" cmpd="thickThin">
            <a:noFill/>
            <a:miter lim="800000"/>
            <a:headEnd/>
            <a:tailEnd/>
          </a:ln>
        </p:spPr>
        <p:txBody>
          <a:bodyPr anchor="ctr">
            <a:prstTxWarp prst="textNoShape">
              <a:avLst/>
            </a:prstTxWarp>
          </a:bodyPr>
          <a:lstStyle/>
          <a:p>
            <a:pPr algn="ctr"/>
            <a:endParaRPr lang="en-US">
              <a:solidFill>
                <a:srgbClr val="FFFFFF"/>
              </a:solidFill>
              <a:latin typeface="Georgia" pitchFamily="-68" charset="0"/>
            </a:endParaRPr>
          </a:p>
        </p:txBody>
      </p:sp>
      <p:sp>
        <p:nvSpPr>
          <p:cNvPr id="7" name="Rectangle 6"/>
          <p:cNvSpPr>
            <a:spLocks noChangeArrowheads="1"/>
          </p:cNvSpPr>
          <p:nvPr/>
        </p:nvSpPr>
        <p:spPr bwMode="auto">
          <a:xfrm flipV="1">
            <a:off x="5410200" y="4164013"/>
            <a:ext cx="1965325" cy="19050"/>
          </a:xfrm>
          <a:prstGeom prst="rect">
            <a:avLst/>
          </a:prstGeom>
          <a:solidFill>
            <a:schemeClr val="accent2">
              <a:alpha val="59999"/>
            </a:schemeClr>
          </a:solidFill>
          <a:ln w="50800" cap="rnd" cmpd="thickThin">
            <a:noFill/>
            <a:miter lim="800000"/>
            <a:headEnd/>
            <a:tailEnd/>
          </a:ln>
        </p:spPr>
        <p:txBody>
          <a:bodyPr anchor="ctr">
            <a:prstTxWarp prst="textNoShape">
              <a:avLst/>
            </a:prstTxWarp>
          </a:bodyPr>
          <a:lstStyle/>
          <a:p>
            <a:pPr algn="ctr"/>
            <a:endParaRPr lang="en-US">
              <a:solidFill>
                <a:srgbClr val="FFFFFF"/>
              </a:solidFill>
              <a:latin typeface="Georgia" pitchFamily="-68" charset="0"/>
            </a:endParaRPr>
          </a:p>
        </p:txBody>
      </p:sp>
      <p:sp>
        <p:nvSpPr>
          <p:cNvPr id="10" name="Rectangle 9"/>
          <p:cNvSpPr>
            <a:spLocks noChangeArrowheads="1"/>
          </p:cNvSpPr>
          <p:nvPr/>
        </p:nvSpPr>
        <p:spPr bwMode="auto">
          <a:xfrm flipV="1">
            <a:off x="5410200" y="4198938"/>
            <a:ext cx="1965325" cy="9525"/>
          </a:xfrm>
          <a:prstGeom prst="rect">
            <a:avLst/>
          </a:prstGeom>
          <a:solidFill>
            <a:schemeClr val="accent2">
              <a:alpha val="65097"/>
            </a:schemeClr>
          </a:solidFill>
          <a:ln w="50800" cap="rnd" cmpd="thickThin">
            <a:noFill/>
            <a:miter lim="800000"/>
            <a:headEnd/>
            <a:tailEnd/>
          </a:ln>
        </p:spPr>
        <p:txBody>
          <a:bodyPr anchor="ctr">
            <a:prstTxWarp prst="textNoShape">
              <a:avLst/>
            </a:prstTxWarp>
          </a:bodyPr>
          <a:lstStyle/>
          <a:p>
            <a:pPr algn="ctr"/>
            <a:endParaRPr lang="en-US">
              <a:solidFill>
                <a:srgbClr val="FFFFFF"/>
              </a:solidFill>
              <a:latin typeface="Georgia" pitchFamily="-68" charset="0"/>
            </a:endParaRPr>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15" name="Rectangle 14"/>
          <p:cNvSpPr>
            <a:spLocks noChangeArrowheads="1"/>
          </p:cNvSpPr>
          <p:nvPr/>
        </p:nvSpPr>
        <p:spPr bwMode="auto">
          <a:xfrm flipV="1">
            <a:off x="6413500" y="3643313"/>
            <a:ext cx="2730500" cy="247650"/>
          </a:xfrm>
          <a:prstGeom prst="rect">
            <a:avLst/>
          </a:prstGeom>
          <a:solidFill>
            <a:schemeClr val="accent2"/>
          </a:solidFill>
          <a:ln w="50800" cap="rnd" cmpd="thickThin">
            <a:noFill/>
            <a:miter lim="800000"/>
            <a:headEnd/>
            <a:tailEnd/>
          </a:ln>
        </p:spPr>
        <p:txBody>
          <a:bodyPr anchor="ctr">
            <a:prstTxWarp prst="textNoShape">
              <a:avLst/>
            </a:prstTxWarp>
          </a:bodyPr>
          <a:lstStyle/>
          <a:p>
            <a:pPr algn="ctr"/>
            <a:endParaRPr lang="en-US">
              <a:solidFill>
                <a:srgbClr val="FFFFFF"/>
              </a:solidFill>
              <a:latin typeface="Georgia" pitchFamily="-68" charset="0"/>
            </a:endParaRPr>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fld id="{C28BCD10-1318-4D8C-A571-5861DCD77101}" type="datetimeFigureOut">
              <a:rPr lang="en-US"/>
              <a:pPr/>
              <a:t>4/27/12</a:t>
            </a:fld>
            <a:endParaRPr lang="en-US"/>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endParaRPr lang="en-US"/>
          </a:p>
        </p:txBody>
      </p:sp>
      <p:sp>
        <p:nvSpPr>
          <p:cNvPr id="19" name="Slide Number Placeholder 28"/>
          <p:cNvSpPr>
            <a:spLocks noGrp="1"/>
          </p:cNvSpPr>
          <p:nvPr>
            <p:ph type="sldNum" sz="quarter" idx="12"/>
          </p:nvPr>
        </p:nvSpPr>
        <p:spPr>
          <a:xfrm>
            <a:off x="8320088" y="1588"/>
            <a:ext cx="747712" cy="365125"/>
          </a:xfrm>
        </p:spPr>
        <p:txBody>
          <a:bodyPr/>
          <a:lstStyle>
            <a:lvl1pPr>
              <a:defRPr>
                <a:solidFill>
                  <a:schemeClr val="bg1"/>
                </a:solidFill>
              </a:defRPr>
            </a:lvl1pPr>
          </a:lstStyle>
          <a:p>
            <a:fld id="{22729261-6FCD-4574-B88D-AFE1DA5DB6A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765B48DA-3A88-4AB4-80BA-4DEFA5FCB084}" type="datetimeFigureOut">
              <a:rPr lang="en-US"/>
              <a:pPr/>
              <a:t>4/27/12</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89DBD538-838B-4B13-A1E7-C1E32812765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41CF7728-38DC-4D09-816E-955F4DE3BFC7}" type="datetimeFigureOut">
              <a:rPr lang="en-US"/>
              <a:pPr/>
              <a:t>4/27/12</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3495CBE2-1E84-48D8-B6E8-4E321AD4B1F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8B59BFFC-8133-41A1-9467-D513E2042741}" type="datetimeFigureOut">
              <a:rPr lang="en-US"/>
              <a:pPr/>
              <a:t>4/27/12</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C32AC16C-C0C2-439C-8A81-5FFADB0E105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fld id="{B308F547-D20B-4ACD-A7F4-D8849BE8B91C}" type="datetimeFigureOut">
              <a:rPr lang="en-US"/>
              <a:pPr/>
              <a:t>4/27/12</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016D4E77-6BB2-49DC-A258-F8A924B11BB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F6328DE5-B2DB-493C-B397-8B109828E652}" type="datetimeFigureOut">
              <a:rPr lang="en-US"/>
              <a:pPr/>
              <a:t>4/27/12</a:t>
            </a:fld>
            <a:endParaRPr lang="en-US"/>
          </a:p>
        </p:txBody>
      </p:sp>
      <p:sp>
        <p:nvSpPr>
          <p:cNvPr id="6" name="Footer Placeholder 2"/>
          <p:cNvSpPr>
            <a:spLocks noGrp="1"/>
          </p:cNvSpPr>
          <p:nvPr>
            <p:ph type="ftr" sz="quarter" idx="11"/>
          </p:nvPr>
        </p:nvSpPr>
        <p:spPr/>
        <p:txBody>
          <a:bodyPr/>
          <a:lstStyle>
            <a:lvl1pPr>
              <a:defRPr/>
            </a:lvl1pPr>
          </a:lstStyle>
          <a:p>
            <a:endParaRPr lang="en-US"/>
          </a:p>
        </p:txBody>
      </p:sp>
      <p:sp>
        <p:nvSpPr>
          <p:cNvPr id="7" name="Slide Number Placeholder 22"/>
          <p:cNvSpPr>
            <a:spLocks noGrp="1"/>
          </p:cNvSpPr>
          <p:nvPr>
            <p:ph type="sldNum" sz="quarter" idx="12"/>
          </p:nvPr>
        </p:nvSpPr>
        <p:spPr/>
        <p:txBody>
          <a:bodyPr/>
          <a:lstStyle>
            <a:lvl1pPr>
              <a:defRPr/>
            </a:lvl1pPr>
          </a:lstStyle>
          <a:p>
            <a:fld id="{3F893F02-9FDE-42FE-858C-43CD35C1365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a:lstStyle>
            <a:lvl1pPr>
              <a:defRPr/>
            </a:lvl1pPr>
          </a:lstStyle>
          <a:p>
            <a:fld id="{EB0659AC-00E0-43B2-ADEC-94F54D05225E}" type="datetimeFigureOut">
              <a:rPr lang="en-US"/>
              <a:pPr/>
              <a:t>4/27/12</a:t>
            </a:fld>
            <a:endParaRPr lang="en-US"/>
          </a:p>
        </p:txBody>
      </p:sp>
      <p:sp>
        <p:nvSpPr>
          <p:cNvPr id="8" name="Slide Number Placeholder 26"/>
          <p:cNvSpPr>
            <a:spLocks noGrp="1"/>
          </p:cNvSpPr>
          <p:nvPr>
            <p:ph type="sldNum" sz="quarter" idx="11"/>
          </p:nvPr>
        </p:nvSpPr>
        <p:spPr/>
        <p:txBody>
          <a:bodyPr/>
          <a:lstStyle>
            <a:lvl1pPr>
              <a:defRPr/>
            </a:lvl1pPr>
          </a:lstStyle>
          <a:p>
            <a:fld id="{44AFF0AD-F161-4702-AD35-DB9E2C6F2DAF}" type="slidenum">
              <a:rPr lang="en-US"/>
              <a:pPr/>
              <a:t>‹#›</a:t>
            </a:fld>
            <a:endParaRPr lang="en-US"/>
          </a:p>
        </p:txBody>
      </p:sp>
      <p:sp>
        <p:nvSpPr>
          <p:cNvPr id="9" name="Footer Placeholder 27"/>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fld id="{EC9A7EA2-5C70-41F0-AA27-3282DA4F8769}" type="datetimeFigureOut">
              <a:rPr lang="en-US"/>
              <a:pPr/>
              <a:t>4/27/12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5F0F397-CD42-4E1D-B823-9163C4ABCFA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fld id="{55710DA2-1BB3-40DB-BB2D-5DCC84595897}" type="datetimeFigureOut">
              <a:rPr lang="en-US"/>
              <a:pPr/>
              <a:t>4/27/12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22"/>
          <p:cNvSpPr>
            <a:spLocks noGrp="1"/>
          </p:cNvSpPr>
          <p:nvPr>
            <p:ph type="sldNum" sz="quarter" idx="12"/>
          </p:nvPr>
        </p:nvSpPr>
        <p:spPr/>
        <p:txBody>
          <a:bodyPr/>
          <a:lstStyle>
            <a:lvl1pPr>
              <a:defRPr/>
            </a:lvl1pPr>
          </a:lstStyle>
          <a:p>
            <a:fld id="{169E6987-2AB5-43D1-95EA-1950A132D1F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21A788B3-764E-4020-96F2-DBBC3B2FE208}" type="datetimeFigureOut">
              <a:rPr lang="en-US"/>
              <a:pPr/>
              <a:t>4/27/12</a:t>
            </a:fld>
            <a:endParaRPr lang="en-US"/>
          </a:p>
        </p:txBody>
      </p:sp>
      <p:sp>
        <p:nvSpPr>
          <p:cNvPr id="6" name="Footer Placeholder 2"/>
          <p:cNvSpPr>
            <a:spLocks noGrp="1"/>
          </p:cNvSpPr>
          <p:nvPr>
            <p:ph type="ftr" sz="quarter" idx="11"/>
          </p:nvPr>
        </p:nvSpPr>
        <p:spPr/>
        <p:txBody>
          <a:bodyPr/>
          <a:lstStyle>
            <a:lvl1pPr>
              <a:defRPr/>
            </a:lvl1pPr>
          </a:lstStyle>
          <a:p>
            <a:endParaRPr lang="en-US"/>
          </a:p>
        </p:txBody>
      </p:sp>
      <p:sp>
        <p:nvSpPr>
          <p:cNvPr id="7" name="Slide Number Placeholder 22"/>
          <p:cNvSpPr>
            <a:spLocks noGrp="1"/>
          </p:cNvSpPr>
          <p:nvPr>
            <p:ph type="sldNum" sz="quarter" idx="12"/>
          </p:nvPr>
        </p:nvSpPr>
        <p:spPr/>
        <p:txBody>
          <a:bodyPr/>
          <a:lstStyle>
            <a:lvl1pPr>
              <a:defRPr/>
            </a:lvl1pPr>
          </a:lstStyle>
          <a:p>
            <a:fld id="{420CCFA6-5782-4861-A873-AF91A799C6A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fld id="{AA49C409-6A8B-4A6E-9A96-F18C2FA5FFB8}" type="datetimeFigureOut">
              <a:rPr lang="en-US"/>
              <a:pPr/>
              <a:t>4/27/12</a:t>
            </a:fld>
            <a:endParaRPr lang="en-US"/>
          </a:p>
        </p:txBody>
      </p:sp>
      <p:sp>
        <p:nvSpPr>
          <p:cNvPr id="6" name="Footer Placeholder 2"/>
          <p:cNvSpPr>
            <a:spLocks noGrp="1"/>
          </p:cNvSpPr>
          <p:nvPr>
            <p:ph type="ftr" sz="quarter" idx="11"/>
          </p:nvPr>
        </p:nvSpPr>
        <p:spPr/>
        <p:txBody>
          <a:bodyPr/>
          <a:lstStyle>
            <a:lvl1pPr>
              <a:defRPr/>
            </a:lvl1pPr>
          </a:lstStyle>
          <a:p>
            <a:endParaRPr lang="en-US"/>
          </a:p>
        </p:txBody>
      </p:sp>
      <p:sp>
        <p:nvSpPr>
          <p:cNvPr id="7" name="Slide Number Placeholder 22"/>
          <p:cNvSpPr>
            <a:spLocks noGrp="1"/>
          </p:cNvSpPr>
          <p:nvPr>
            <p:ph type="sldNum" sz="quarter" idx="12"/>
          </p:nvPr>
        </p:nvSpPr>
        <p:spPr/>
        <p:txBody>
          <a:bodyPr/>
          <a:lstStyle>
            <a:lvl1pPr>
              <a:defRPr/>
            </a:lvl1pPr>
          </a:lstStyle>
          <a:p>
            <a:fld id="{E689D7AA-B1E6-4293-86C9-F520BF3639B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31" name="Rectangle 30"/>
          <p:cNvSpPr>
            <a:spLocks noChangeArrowheads="1"/>
          </p:cNvSpPr>
          <p:nvPr/>
        </p:nvSpPr>
        <p:spPr bwMode="auto">
          <a:xfrm flipV="1">
            <a:off x="5410200" y="360363"/>
            <a:ext cx="3733800" cy="90487"/>
          </a:xfrm>
          <a:prstGeom prst="rect">
            <a:avLst/>
          </a:prstGeom>
          <a:solidFill>
            <a:schemeClr val="accent2"/>
          </a:solidFill>
          <a:ln w="50800" cap="rnd" cmpd="thickThin">
            <a:noFill/>
            <a:miter lim="800000"/>
            <a:headEnd/>
            <a:tailEnd/>
          </a:ln>
        </p:spPr>
        <p:txBody>
          <a:bodyPr anchor="ctr">
            <a:prstTxWarp prst="textNoShape">
              <a:avLst/>
            </a:prstTxWarp>
          </a:bodyPr>
          <a:lstStyle/>
          <a:p>
            <a:pPr algn="ctr"/>
            <a:endParaRPr lang="en-US">
              <a:solidFill>
                <a:srgbClr val="FFFFFF"/>
              </a:solidFill>
              <a:latin typeface="Georgia" pitchFamily="-68" charset="0"/>
            </a:endParaRPr>
          </a:p>
        </p:txBody>
      </p:sp>
      <p:sp>
        <p:nvSpPr>
          <p:cNvPr id="32" name="Rectangle 31"/>
          <p:cNvSpPr>
            <a:spLocks noChangeArrowheads="1"/>
          </p:cNvSpPr>
          <p:nvPr/>
        </p:nvSpPr>
        <p:spPr bwMode="auto">
          <a:xfrm flipV="1">
            <a:off x="5410200" y="439738"/>
            <a:ext cx="3733800" cy="180975"/>
          </a:xfrm>
          <a:prstGeom prst="rect">
            <a:avLst/>
          </a:prstGeom>
          <a:solidFill>
            <a:schemeClr val="accent2">
              <a:alpha val="50195"/>
            </a:schemeClr>
          </a:solidFill>
          <a:ln w="50800" cap="rnd" cmpd="thickThin">
            <a:noFill/>
            <a:miter lim="800000"/>
            <a:headEnd/>
            <a:tailEnd/>
          </a:ln>
        </p:spPr>
        <p:txBody>
          <a:bodyPr anchor="ctr">
            <a:prstTxWarp prst="textNoShape">
              <a:avLst/>
            </a:prstTxWarp>
          </a:bodyPr>
          <a:lstStyle/>
          <a:p>
            <a:pPr algn="ctr"/>
            <a:endParaRPr lang="en-US">
              <a:solidFill>
                <a:srgbClr val="FFFFFF"/>
              </a:solidFill>
              <a:latin typeface="Georgia" pitchFamily="-68" charset="0"/>
            </a:endParaRPr>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1039"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40"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wrap="square" lIns="91440" tIns="45720" rIns="91440" bIns="45720" numCol="1" anchor="t" anchorCtr="0" compatLnSpc="1">
            <a:prstTxWarp prst="textNoShape">
              <a:avLst/>
            </a:prstTxWarp>
          </a:bodyPr>
          <a:lstStyle>
            <a:lvl1pPr>
              <a:defRPr sz="800">
                <a:solidFill>
                  <a:schemeClr val="accent2"/>
                </a:solidFill>
                <a:latin typeface="Georgia" pitchFamily="-68" charset="0"/>
              </a:defRPr>
            </a:lvl1pPr>
          </a:lstStyle>
          <a:p>
            <a:fld id="{2BB247DA-44EC-41BE-9821-3D1C2E309C55}" type="datetimeFigureOut">
              <a:rPr lang="en-US"/>
              <a:pPr/>
              <a:t>4/27/12</a:t>
            </a:fld>
            <a:endParaRPr lang="en-US"/>
          </a:p>
        </p:txBody>
      </p:sp>
      <p:sp>
        <p:nvSpPr>
          <p:cNvPr id="3" name="Footer Placeholder 2"/>
          <p:cNvSpPr>
            <a:spLocks noGrp="1"/>
          </p:cNvSpPr>
          <p:nvPr>
            <p:ph type="ftr" sz="quarter" idx="3"/>
          </p:nvPr>
        </p:nvSpPr>
        <p:spPr>
          <a:xfrm>
            <a:off x="5257800" y="612775"/>
            <a:ext cx="1325563" cy="457200"/>
          </a:xfrm>
          <a:prstGeom prst="rect">
            <a:avLst/>
          </a:prstGeom>
        </p:spPr>
        <p:txBody>
          <a:bodyPr vert="horz" wrap="square" lIns="91440" tIns="45720" rIns="91440" bIns="45720" numCol="1" anchor="t" anchorCtr="0" compatLnSpc="1">
            <a:prstTxWarp prst="textNoShape">
              <a:avLst/>
            </a:prstTxWarp>
          </a:bodyPr>
          <a:lstStyle>
            <a:lvl1pPr algn="r">
              <a:defRPr sz="800">
                <a:solidFill>
                  <a:schemeClr val="accent2"/>
                </a:solidFill>
                <a:latin typeface="Georgia" pitchFamily="-68" charset="0"/>
              </a:defRPr>
            </a:lvl1pPr>
          </a:lstStyle>
          <a:p>
            <a:endParaRPr lang="en-US"/>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a:defRPr>
                <a:solidFill>
                  <a:srgbClr val="FFFFFF"/>
                </a:solidFill>
                <a:latin typeface="Georgia" pitchFamily="-68" charset="0"/>
              </a:defRPr>
            </a:lvl1pPr>
          </a:lstStyle>
          <a:p>
            <a:fld id="{AAC5F641-B1CE-4137-9C07-DD3A95C8B18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51" r:id="rId1"/>
    <p:sldLayoutId id="2147483943" r:id="rId2"/>
    <p:sldLayoutId id="2147483944" r:id="rId3"/>
    <p:sldLayoutId id="2147483945" r:id="rId4"/>
    <p:sldLayoutId id="2147483952" r:id="rId5"/>
    <p:sldLayoutId id="2147483953" r:id="rId6"/>
    <p:sldLayoutId id="2147483946" r:id="rId7"/>
    <p:sldLayoutId id="2147483947" r:id="rId8"/>
    <p:sldLayoutId id="2147483948" r:id="rId9"/>
    <p:sldLayoutId id="2147483949" r:id="rId10"/>
    <p:sldLayoutId id="2147483950" r:id="rId11"/>
  </p:sldLayoutIdLst>
  <p:txStyles>
    <p:titleStyle>
      <a:lvl1pPr algn="l" rtl="0" eaLnBrk="0" fontAlgn="base" hangingPunct="0">
        <a:spcBef>
          <a:spcPct val="0"/>
        </a:spcBef>
        <a:spcAft>
          <a:spcPct val="0"/>
        </a:spcAft>
        <a:defRPr sz="40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Trebuchet MS"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Trebuchet MS"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Trebuchet MS"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Trebuchet MS"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Trebuchet MS" charset="0"/>
          <a:ea typeface="ＭＳ Ｐゴシック" charset="0"/>
        </a:defRPr>
      </a:lvl6pPr>
      <a:lvl7pPr marL="914400" algn="l" rtl="0" fontAlgn="base">
        <a:spcBef>
          <a:spcPct val="0"/>
        </a:spcBef>
        <a:spcAft>
          <a:spcPct val="0"/>
        </a:spcAft>
        <a:defRPr sz="4000">
          <a:solidFill>
            <a:schemeClr val="tx2"/>
          </a:solidFill>
          <a:latin typeface="Trebuchet MS" charset="0"/>
          <a:ea typeface="ＭＳ Ｐゴシック" charset="0"/>
        </a:defRPr>
      </a:lvl7pPr>
      <a:lvl8pPr marL="1371600" algn="l" rtl="0" fontAlgn="base">
        <a:spcBef>
          <a:spcPct val="0"/>
        </a:spcBef>
        <a:spcAft>
          <a:spcPct val="0"/>
        </a:spcAft>
        <a:defRPr sz="4000">
          <a:solidFill>
            <a:schemeClr val="tx2"/>
          </a:solidFill>
          <a:latin typeface="Trebuchet MS" charset="0"/>
          <a:ea typeface="ＭＳ Ｐゴシック" charset="0"/>
        </a:defRPr>
      </a:lvl8pPr>
      <a:lvl9pPr marL="1828800" algn="l" rtl="0" fontAlgn="base">
        <a:spcBef>
          <a:spcPct val="0"/>
        </a:spcBef>
        <a:spcAft>
          <a:spcPct val="0"/>
        </a:spcAft>
        <a:defRPr sz="4000">
          <a:solidFill>
            <a:schemeClr val="tx2"/>
          </a:solidFill>
          <a:latin typeface="Trebuchet MS" charset="0"/>
          <a:ea typeface="ＭＳ Ｐゴシック" charset="0"/>
        </a:defRPr>
      </a:lvl9pPr>
    </p:titleStyle>
    <p:bodyStyle>
      <a:lvl1pPr marL="365125" indent="-255588" algn="l" rtl="0" eaLnBrk="0" fontAlgn="base" hangingPunct="0">
        <a:spcBef>
          <a:spcPts val="300"/>
        </a:spcBef>
        <a:spcAft>
          <a:spcPct val="0"/>
        </a:spcAft>
        <a:buClr>
          <a:srgbClr val="7276A0"/>
        </a:buClr>
        <a:buFont typeface="Georgia" pitchFamily="-68" charset="0"/>
        <a:buChar char="•"/>
        <a:defRPr sz="2800" kern="1200">
          <a:solidFill>
            <a:schemeClr val="tx1"/>
          </a:solidFill>
          <a:latin typeface="+mn-lt"/>
          <a:ea typeface="ＭＳ Ｐゴシック" charset="0"/>
          <a:cs typeface="ＭＳ Ｐゴシック" charset="0"/>
        </a:defRPr>
      </a:lvl1pPr>
      <a:lvl2pPr marL="657225" indent="-246063" algn="l" rtl="0" eaLnBrk="0" fontAlgn="base" hangingPunct="0">
        <a:spcBef>
          <a:spcPts val="300"/>
        </a:spcBef>
        <a:spcAft>
          <a:spcPct val="0"/>
        </a:spcAft>
        <a:buClr>
          <a:schemeClr val="accent2"/>
        </a:buClr>
        <a:buFont typeface="Georgia" pitchFamily="-68" charset="0"/>
        <a:buChar char="▫"/>
        <a:defRPr sz="2600" kern="1200">
          <a:solidFill>
            <a:schemeClr val="accent2"/>
          </a:solidFill>
          <a:latin typeface="+mn-lt"/>
          <a:ea typeface="ＭＳ Ｐゴシック" charset="0"/>
          <a:cs typeface="+mn-cs"/>
        </a:defRPr>
      </a:lvl2pPr>
      <a:lvl3pPr marL="922338" indent="-219075" algn="l" rtl="0" eaLnBrk="0" fontAlgn="base" hangingPunct="0">
        <a:spcBef>
          <a:spcPts val="300"/>
        </a:spcBef>
        <a:spcAft>
          <a:spcPct val="0"/>
        </a:spcAft>
        <a:buClr>
          <a:schemeClr val="accent1"/>
        </a:buClr>
        <a:buFont typeface="Wingdings 2" pitchFamily="-68" charset="2"/>
        <a:buChar char=""/>
        <a:defRPr sz="2400" kern="1200">
          <a:solidFill>
            <a:schemeClr val="accent1"/>
          </a:solidFill>
          <a:latin typeface="+mn-lt"/>
          <a:ea typeface="Geneva" pitchFamily="-68" charset="-128"/>
          <a:cs typeface="+mn-cs"/>
        </a:defRPr>
      </a:lvl3pPr>
      <a:lvl4pPr marL="1179513" indent="-200025" algn="l" rtl="0" eaLnBrk="0" fontAlgn="base" hangingPunct="0">
        <a:spcBef>
          <a:spcPts val="300"/>
        </a:spcBef>
        <a:spcAft>
          <a:spcPct val="0"/>
        </a:spcAft>
        <a:buClr>
          <a:schemeClr val="accent1"/>
        </a:buClr>
        <a:buFont typeface="Wingdings 2" pitchFamily="-68" charset="2"/>
        <a:buChar char=""/>
        <a:defRPr sz="2200" kern="1200">
          <a:solidFill>
            <a:schemeClr val="accent1"/>
          </a:solidFill>
          <a:latin typeface="+mn-lt"/>
          <a:ea typeface="Geneva" pitchFamily="-68" charset="-128"/>
          <a:cs typeface="+mn-cs"/>
        </a:defRPr>
      </a:lvl4pPr>
      <a:lvl5pPr marL="1389063" indent="-182563" algn="l" rtl="0" eaLnBrk="0" fontAlgn="base" hangingPunct="0">
        <a:spcBef>
          <a:spcPts val="300"/>
        </a:spcBef>
        <a:spcAft>
          <a:spcPct val="0"/>
        </a:spcAft>
        <a:buClr>
          <a:srgbClr val="7276A0"/>
        </a:buClr>
        <a:buFont typeface="Georgia" pitchFamily="-68" charset="0"/>
        <a:buChar char="▫"/>
        <a:defRPr sz="2000" kern="1200">
          <a:solidFill>
            <a:srgbClr val="7276A0"/>
          </a:solidFill>
          <a:latin typeface="+mn-lt"/>
          <a:ea typeface="Geneva" pitchFamily="-68" charset="-128"/>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jpeg"/></Relationships>
</file>

<file path=ppt/slides/_rels/slide35.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jpeg"/></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3" Type="http://schemas.openxmlformats.org/officeDocument/2006/relationships/image" Target="../media/image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3" Type="http://schemas.openxmlformats.org/officeDocument/2006/relationships/image" Target="../media/image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6" Type="http://schemas.openxmlformats.org/officeDocument/2006/relationships/image" Target="../media/image11.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8.png"/><Relationship Id="rId5" Type="http://schemas.openxmlformats.org/officeDocument/2006/relationships/image" Target="../media/image10.jpeg"/></Relationships>
</file>

<file path=ppt/slides/_rels/slide46.xml.rels><?xml version="1.0" encoding="UTF-8" standalone="yes"?>
<Relationships xmlns="http://schemas.openxmlformats.org/package/2006/relationships"><Relationship Id="rId4" Type="http://schemas.openxmlformats.org/officeDocument/2006/relationships/image" Target="../media/image13.jpeg"/><Relationship Id="rId5" Type="http://schemas.openxmlformats.org/officeDocument/2006/relationships/image" Target="../media/image14.jpeg"/><Relationship Id="rId7"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12.jpeg"/><Relationship Id="rId6" Type="http://schemas.openxmlformats.org/officeDocument/2006/relationships/image" Target="../media/image15.jpeg"/></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3" Type="http://schemas.openxmlformats.org/officeDocument/2006/relationships/image" Target="../media/image1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4"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18.jpeg"/><Relationship Id="rId5" Type="http://schemas.openxmlformats.org/officeDocument/2006/relationships/image" Target="../media/image20.jpeg"/></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3" Type="http://schemas.openxmlformats.org/officeDocument/2006/relationships/image" Target="../media/image21.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3" Type="http://schemas.openxmlformats.org/officeDocument/2006/relationships/hyperlink" Target="mailto:dfinley@lssu.edu"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3" Type="http://schemas.openxmlformats.org/officeDocument/2006/relationships/image" Target="../media/image2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3"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24.wmf"/><Relationship Id="rId3" Type="http://schemas.openxmlformats.org/officeDocument/2006/relationships/image" Target="../media/image3.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3" Type="http://schemas.openxmlformats.org/officeDocument/2006/relationships/image" Target="../media/image25.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3" Type="http://schemas.openxmlformats.org/officeDocument/2006/relationships/image" Target="../media/image26.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3" Type="http://schemas.openxmlformats.org/officeDocument/2006/relationships/image" Target="../media/image27.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3" Type="http://schemas.openxmlformats.org/officeDocument/2006/relationships/image" Target="../media/image28.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3" Type="http://schemas.openxmlformats.org/officeDocument/2006/relationships/image" Target="../media/image29.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381000" y="1981200"/>
            <a:ext cx="8458200" cy="1470025"/>
          </a:xfrm>
        </p:spPr>
        <p:txBody>
          <a:bodyPr/>
          <a:lstStyle/>
          <a:p>
            <a:pPr eaLnBrk="1" hangingPunct="1"/>
            <a:r>
              <a:rPr lang="en-US">
                <a:ea typeface="ＭＳ Ｐゴシック" charset="-128"/>
                <a:cs typeface="ＭＳ Ｐゴシック" charset="-128"/>
              </a:rPr>
              <a:t>LSSU Industrial Advisory Board</a:t>
            </a:r>
          </a:p>
        </p:txBody>
      </p:sp>
      <p:sp>
        <p:nvSpPr>
          <p:cNvPr id="14338" name="Subtitle 2"/>
          <p:cNvSpPr>
            <a:spLocks noGrp="1"/>
          </p:cNvSpPr>
          <p:nvPr>
            <p:ph type="subTitle" idx="1"/>
          </p:nvPr>
        </p:nvSpPr>
        <p:spPr>
          <a:xfrm>
            <a:off x="457200" y="3900488"/>
            <a:ext cx="4953000" cy="1752600"/>
          </a:xfrm>
        </p:spPr>
        <p:txBody>
          <a:bodyPr/>
          <a:lstStyle/>
          <a:p>
            <a:pPr marL="63500" eaLnBrk="1" hangingPunct="1"/>
            <a:r>
              <a:rPr lang="en-US">
                <a:ea typeface="ＭＳ Ｐゴシック" charset="-128"/>
                <a:cs typeface="ＭＳ Ｐゴシック" charset="-128"/>
              </a:rPr>
              <a:t>APRIL 27, 2012</a:t>
            </a:r>
          </a:p>
        </p:txBody>
      </p:sp>
      <p:pic>
        <p:nvPicPr>
          <p:cNvPr id="14339" name="Picture 5" descr="Primary logo gold trans.png"/>
          <p:cNvPicPr>
            <a:picLocks noChangeAspect="1"/>
          </p:cNvPicPr>
          <p:nvPr/>
        </p:nvPicPr>
        <p:blipFill>
          <a:blip r:embed="rId2"/>
          <a:srcRect/>
          <a:stretch>
            <a:fillRect/>
          </a:stretch>
        </p:blipFill>
        <p:spPr bwMode="auto">
          <a:xfrm>
            <a:off x="304800" y="304800"/>
            <a:ext cx="3200400" cy="4730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3400"/>
          </a:xfrm>
        </p:spPr>
        <p:txBody>
          <a:bodyPr anchor="t">
            <a:normAutofit/>
          </a:bodyPr>
          <a:lstStyle/>
          <a:p>
            <a:pPr eaLnBrk="1" hangingPunct="1"/>
            <a:r>
              <a:rPr lang="en-US" sz="2400">
                <a:solidFill>
                  <a:srgbClr val="0365DB"/>
                </a:solidFill>
                <a:ea typeface="ＭＳ Ｐゴシック" charset="-128"/>
                <a:cs typeface="ＭＳ Ｐゴシック" charset="-128"/>
              </a:rPr>
              <a:t>IAB Role Statement Review</a:t>
            </a:r>
          </a:p>
        </p:txBody>
      </p:sp>
      <p:sp>
        <p:nvSpPr>
          <p:cNvPr id="73" name="Content Placeholder 72"/>
          <p:cNvSpPr>
            <a:spLocks noGrp="1"/>
          </p:cNvSpPr>
          <p:nvPr>
            <p:ph idx="1"/>
          </p:nvPr>
        </p:nvSpPr>
        <p:spPr>
          <a:xfrm>
            <a:off x="381000" y="1066800"/>
            <a:ext cx="8229600" cy="5334000"/>
          </a:xfrm>
        </p:spPr>
        <p:txBody>
          <a:bodyPr>
            <a:noAutofit/>
          </a:bodyPr>
          <a:lstStyle/>
          <a:p>
            <a:pPr eaLnBrk="1" hangingPunct="1">
              <a:buFont typeface="Georgia" pitchFamily="-68" charset="0"/>
              <a:buNone/>
            </a:pPr>
            <a:r>
              <a:rPr lang="en-US" sz="1800" b="1">
                <a:solidFill>
                  <a:srgbClr val="0365DB"/>
                </a:solidFill>
                <a:ea typeface="ＭＳ Ｐゴシック" charset="-128"/>
                <a:cs typeface="ＭＳ Ｐゴシック" charset="-128"/>
              </a:rPr>
              <a:t>IAB members are expected to:</a:t>
            </a:r>
          </a:p>
          <a:p>
            <a:pPr eaLnBrk="1" hangingPunct="1">
              <a:spcBef>
                <a:spcPts val="1200"/>
              </a:spcBef>
              <a:buFontTx/>
              <a:buChar char="•"/>
            </a:pPr>
            <a:r>
              <a:rPr lang="en-US" sz="1800">
                <a:ea typeface="ＭＳ Ｐゴシック" charset="-128"/>
                <a:cs typeface="ＭＳ Ｐゴシック" charset="-128"/>
              </a:rPr>
              <a:t>Evaluate and critique engineering programs by providing professional experience and direction.</a:t>
            </a:r>
          </a:p>
          <a:p>
            <a:pPr eaLnBrk="1" hangingPunct="1">
              <a:spcBef>
                <a:spcPts val="600"/>
              </a:spcBef>
              <a:buFontTx/>
              <a:buChar char="•"/>
            </a:pPr>
            <a:r>
              <a:rPr lang="en-US" sz="1800">
                <a:ea typeface="ＭＳ Ｐゴシック" charset="-128"/>
                <a:cs typeface="ＭＳ Ｐゴシック" charset="-128"/>
              </a:rPr>
              <a:t>Be able to provide technical support such as, teaching materials, information on equipment, donate equipment, funding.</a:t>
            </a:r>
          </a:p>
          <a:p>
            <a:pPr eaLnBrk="1" hangingPunct="1">
              <a:spcBef>
                <a:spcPts val="600"/>
              </a:spcBef>
              <a:buFontTx/>
              <a:buChar char="•"/>
            </a:pPr>
            <a:r>
              <a:rPr lang="en-US" sz="1800">
                <a:ea typeface="ＭＳ Ｐゴシック" charset="-128"/>
                <a:cs typeface="ＭＳ Ｐゴシック" charset="-128"/>
              </a:rPr>
              <a:t>Promote LSSU engineering curriculum to young people by participating in regional recruitment seminars and invite students for industrial tours.</a:t>
            </a:r>
          </a:p>
          <a:p>
            <a:pPr eaLnBrk="1" hangingPunct="1">
              <a:spcBef>
                <a:spcPts val="600"/>
              </a:spcBef>
              <a:buFontTx/>
              <a:buChar char="•"/>
            </a:pPr>
            <a:r>
              <a:rPr lang="en-US" sz="1800">
                <a:ea typeface="ＭＳ Ｐゴシック" charset="-128"/>
                <a:cs typeface="ＭＳ Ｐゴシック" charset="-128"/>
              </a:rPr>
              <a:t>Attend IAB meeting.</a:t>
            </a:r>
          </a:p>
          <a:p>
            <a:pPr eaLnBrk="1" hangingPunct="1">
              <a:spcBef>
                <a:spcPts val="600"/>
              </a:spcBef>
              <a:buFontTx/>
              <a:buChar char="•"/>
            </a:pPr>
            <a:r>
              <a:rPr lang="en-US" sz="1800">
                <a:ea typeface="ＭＳ Ｐゴシック" charset="-128"/>
                <a:cs typeface="ＭＳ Ｐゴシック" charset="-128"/>
              </a:rPr>
              <a:t>Support the senior project program with ideas or equipment and/or materials.</a:t>
            </a:r>
          </a:p>
          <a:p>
            <a:pPr eaLnBrk="1" hangingPunct="1">
              <a:spcBef>
                <a:spcPts val="600"/>
              </a:spcBef>
              <a:buFontTx/>
              <a:buChar char="•"/>
            </a:pPr>
            <a:r>
              <a:rPr lang="en-US" sz="1800">
                <a:ea typeface="ＭＳ Ｐゴシック" charset="-128"/>
                <a:cs typeface="ＭＳ Ｐゴシック" charset="-128"/>
              </a:rPr>
              <a:t>Encourage professional development of the faculty by providing summer employment and sponsoring sabbaticals.</a:t>
            </a:r>
          </a:p>
          <a:p>
            <a:pPr eaLnBrk="1" hangingPunct="1">
              <a:spcBef>
                <a:spcPts val="600"/>
              </a:spcBef>
              <a:buFontTx/>
              <a:buChar char="•"/>
            </a:pPr>
            <a:r>
              <a:rPr lang="en-US" sz="1800">
                <a:ea typeface="ＭＳ Ｐゴシック" charset="-128"/>
                <a:cs typeface="ＭＳ Ｐゴシック" charset="-128"/>
              </a:rPr>
              <a:t>Provide assistance with job placement for students both full-time and summer internships.</a:t>
            </a:r>
          </a:p>
          <a:p>
            <a:pPr eaLnBrk="1" hangingPunct="1">
              <a:spcBef>
                <a:spcPts val="600"/>
              </a:spcBef>
              <a:buFontTx/>
              <a:buChar char="•"/>
            </a:pPr>
            <a:r>
              <a:rPr lang="en-US" sz="1800">
                <a:ea typeface="ＭＳ Ｐゴシック" charset="-128"/>
                <a:cs typeface="ＭＳ Ｐゴシック" charset="-128"/>
              </a:rPr>
              <a:t>Participate on subcommittees.</a:t>
            </a:r>
          </a:p>
          <a:p>
            <a:pPr eaLnBrk="1" hangingPunct="1">
              <a:spcBef>
                <a:spcPts val="600"/>
              </a:spcBef>
              <a:buFontTx/>
              <a:buChar char="•"/>
            </a:pPr>
            <a:r>
              <a:rPr lang="en-US" sz="1800">
                <a:ea typeface="ＭＳ Ｐゴシック" charset="-128"/>
                <a:cs typeface="ＭＳ Ｐゴシック" charset="-128"/>
              </a:rPr>
              <a:t>Vote during IAB meetings on issues relative to the Role Statement.</a:t>
            </a:r>
          </a:p>
        </p:txBody>
      </p:sp>
      <p:pic>
        <p:nvPicPr>
          <p:cNvPr id="23555" name="Picture 3"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a="http://schemas.openxmlformats.org/drawingml/2006/main" xmlns:p="http://schemas.openxmlformats.org/presentationml/2006/main" xmlns="">
                <a:solidFill>
                  <a:srgbClr val="FFFFFF"/>
                </a:solidFill>
              </a14:hiddenFill>
            </a:ext>
            <a:ext uri="{91240B29-F687-4f45-9708-019B960494DF}">
              <a14:hiddenLine xmlns:a14="http://schemas.microsoft.com/office/drawing/2010/main" xmlns:a="http://schemas.openxmlformats.org/drawingml/2006/main" xmlns:p="http://schemas.openxmlformats.org/presentationml/2006/main" xmlns="" w="9525">
                <a:solidFill>
                  <a:srgbClr val="000000"/>
                </a:solidFill>
                <a:miter lim="800000"/>
                <a:headEnd/>
                <a:tailEnd/>
              </a14:hiddenLine>
            </a:ext>
            <a:ext uri="{FAA26D3D-D897-4be2-8F04-BA451C77F1D7}">
              <ma14:placeholderFlag xmlns:ma14="http://schemas.microsoft.com/office/mac/drawingml/2011/main" xmlns:a="http://schemas.openxmlformats.org/drawingml/2006/main" xmlns:p="http://schemas.openxmlformats.org/presentationml/2006/main" xmlns="" val="1"/>
            </a:ext>
          </a:extLst>
        </p:spPr>
        <p:txBody>
          <a:bodyPr/>
          <a:lstStyle/>
          <a:p>
            <a:pPr eaLnBrk="1" fontAlgn="auto" hangingPunct="1">
              <a:spcAft>
                <a:spcPts val="0"/>
              </a:spcAft>
              <a:defRPr/>
            </a:pPr>
            <a:r>
              <a:rPr lang="en-US" dirty="0" smtClean="0">
                <a:ea typeface="+mj-ea"/>
                <a:cs typeface="+mj-cs"/>
              </a:rPr>
              <a:t>Scholarship Status</a:t>
            </a:r>
            <a:endParaRPr lang="en-US" dirty="0">
              <a:ea typeface="+mj-ea"/>
              <a:cs typeface="+mj-cs"/>
            </a:endParaRPr>
          </a:p>
        </p:txBody>
      </p:sp>
      <p:sp>
        <p:nvSpPr>
          <p:cNvPr id="3" name="Text Placeholder 2"/>
          <p:cNvSpPr>
            <a:spLocks noGrp="1"/>
          </p:cNvSpPr>
          <p:nvPr>
            <p:ph type="body" idx="1"/>
          </p:nvPr>
        </p:nvSpPr>
        <p:spPr/>
        <p:txBody>
          <a:bodyPr>
            <a:normAutofit/>
          </a:bodyPr>
          <a:lstStyle/>
          <a:p>
            <a:pPr marL="44450" eaLnBrk="1" hangingPunct="1"/>
            <a:r>
              <a:rPr lang="en-US" sz="3200">
                <a:ea typeface="ＭＳ Ｐゴシック" charset="-128"/>
                <a:cs typeface="ＭＳ Ｐゴシック" charset="-128"/>
              </a:rPr>
              <a:t>Nathan Callaghan</a:t>
            </a:r>
          </a:p>
        </p:txBody>
      </p:sp>
      <p:pic>
        <p:nvPicPr>
          <p:cNvPr id="24579" name="Picture 3" descr="Primary logo gold trans.png"/>
          <p:cNvPicPr>
            <a:picLocks noChangeAspect="1"/>
          </p:cNvPicPr>
          <p:nvPr/>
        </p:nvPicPr>
        <p:blipFill>
          <a:blip r:embed="rId2"/>
          <a:srcRect/>
          <a:stretch>
            <a:fillRect/>
          </a:stretch>
        </p:blipFill>
        <p:spPr bwMode="auto">
          <a:xfrm>
            <a:off x="304800" y="609600"/>
            <a:ext cx="3200400" cy="4730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le 2"/>
          <p:cNvSpPr>
            <a:spLocks noGrp="1"/>
          </p:cNvSpPr>
          <p:nvPr>
            <p:ph type="title"/>
          </p:nvPr>
        </p:nvSpPr>
        <p:spPr>
          <a:xfrm>
            <a:off x="457200" y="990600"/>
            <a:ext cx="8229600" cy="1066800"/>
          </a:xfrm>
        </p:spPr>
        <p:txBody>
          <a:bodyPr/>
          <a:lstStyle/>
          <a:p>
            <a:r>
              <a:rPr lang="en-US" sz="4000" b="1" dirty="0">
                <a:solidFill>
                  <a:srgbClr val="0000FF"/>
                </a:solidFill>
                <a:ea typeface="Arial" pitchFamily="-68" charset="0"/>
                <a:cs typeface="Arial" pitchFamily="-68" charset="0"/>
              </a:rPr>
              <a:t>Scholarship Updates</a:t>
            </a:r>
          </a:p>
        </p:txBody>
      </p:sp>
      <p:sp>
        <p:nvSpPr>
          <p:cNvPr id="9219" name="Content Placeholder 3"/>
          <p:cNvSpPr>
            <a:spLocks noGrp="1"/>
          </p:cNvSpPr>
          <p:nvPr>
            <p:ph idx="1"/>
          </p:nvPr>
        </p:nvSpPr>
        <p:spPr>
          <a:xfrm>
            <a:off x="457200" y="2057400"/>
            <a:ext cx="8229600" cy="4324350"/>
          </a:xfrm>
        </p:spPr>
        <p:txBody>
          <a:bodyPr/>
          <a:lstStyle/>
          <a:p>
            <a:pPr>
              <a:buFont typeface="Arial" pitchFamily="-68" charset="0"/>
              <a:buNone/>
            </a:pPr>
            <a:r>
              <a:rPr lang="en-US" sz="2400" u="sng" dirty="0"/>
              <a:t>Freshmen Only (3)</a:t>
            </a:r>
          </a:p>
          <a:p>
            <a:r>
              <a:rPr lang="en-US" sz="2400" b="1" dirty="0"/>
              <a:t>Charles Snyder Memorial Scholarship</a:t>
            </a:r>
            <a:r>
              <a:rPr lang="en-US" sz="2400" dirty="0"/>
              <a:t> (Any combination of $500 or more), nonrenewable</a:t>
            </a:r>
          </a:p>
          <a:p>
            <a:pPr>
              <a:buFont typeface="Arial" pitchFamily="-68" charset="0"/>
              <a:buNone/>
            </a:pPr>
            <a:r>
              <a:rPr lang="en-US" sz="2400" dirty="0"/>
              <a:t>	Available for 2012:  $2500 (up to 5 @ $500)</a:t>
            </a:r>
          </a:p>
          <a:p>
            <a:pPr>
              <a:buFont typeface="Arial" pitchFamily="-68" charset="0"/>
              <a:buNone/>
            </a:pPr>
            <a:endParaRPr lang="en-US" sz="2400" dirty="0"/>
          </a:p>
          <a:p>
            <a:r>
              <a:rPr lang="en-US" sz="2400" b="1" dirty="0"/>
              <a:t>LSSU Robotics Scholarships</a:t>
            </a:r>
            <a:r>
              <a:rPr lang="en-US" sz="2400" dirty="0"/>
              <a:t> (up to $1,500), renewable</a:t>
            </a:r>
          </a:p>
          <a:p>
            <a:pPr>
              <a:buFont typeface="Arial" pitchFamily="-68" charset="0"/>
              <a:buNone/>
            </a:pPr>
            <a:r>
              <a:rPr lang="en-US" sz="2400" dirty="0"/>
              <a:t>	Available for 2012:  $10500 ($6000 for new: 4 @ $1500</a:t>
            </a:r>
            <a:r>
              <a:rPr lang="en-US" sz="2400" dirty="0" smtClean="0"/>
              <a:t>)</a:t>
            </a:r>
            <a:endParaRPr lang="en-US" sz="2400" dirty="0"/>
          </a:p>
        </p:txBody>
      </p:sp>
      <p:pic>
        <p:nvPicPr>
          <p:cNvPr id="4" name="Picture 3"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3200" b="1" dirty="0">
                <a:ln>
                  <a:solidFill>
                    <a:srgbClr val="4F81BD"/>
                  </a:solidFill>
                </a:ln>
                <a:solidFill>
                  <a:srgbClr val="0000FF"/>
                </a:solidFill>
                <a:latin typeface="Arial" pitchFamily="-68" charset="0"/>
                <a:ea typeface="Arial" pitchFamily="-68" charset="0"/>
                <a:cs typeface="Arial" pitchFamily="-68" charset="0"/>
              </a:rPr>
              <a:t>Scholarship Updates (cont.)</a:t>
            </a:r>
            <a:endParaRPr lang="en-US" sz="3200" dirty="0">
              <a:ln>
                <a:solidFill>
                  <a:srgbClr val="4F81BD"/>
                </a:solidFill>
              </a:ln>
              <a:solidFill>
                <a:srgbClr val="0000FF"/>
              </a:solidFill>
            </a:endParaRPr>
          </a:p>
        </p:txBody>
      </p:sp>
      <p:pic>
        <p:nvPicPr>
          <p:cNvPr id="4" name="Picture 3"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
        <p:nvSpPr>
          <p:cNvPr id="5" name="Content Placeholder 4"/>
          <p:cNvSpPr>
            <a:spLocks noGrp="1"/>
          </p:cNvSpPr>
          <p:nvPr>
            <p:ph idx="1"/>
          </p:nvPr>
        </p:nvSpPr>
        <p:spPr/>
        <p:txBody>
          <a:bodyPr/>
          <a:lstStyle/>
          <a:p>
            <a:r>
              <a:rPr lang="en-US" sz="2400" b="1" dirty="0" smtClean="0"/>
              <a:t>Huizenga Engineering Scholarships</a:t>
            </a:r>
            <a:r>
              <a:rPr lang="en-US" sz="2400" dirty="0" smtClean="0"/>
              <a:t> (up to $1,000), nonrenewable </a:t>
            </a:r>
          </a:p>
          <a:p>
            <a:pPr>
              <a:buFont typeface="Arial" pitchFamily="-68" charset="0"/>
              <a:buNone/>
            </a:pPr>
            <a:r>
              <a:rPr lang="en-US" sz="2400" dirty="0" smtClean="0"/>
              <a:t>	Available for 2012:  $2000 (2 @ $1000)</a:t>
            </a:r>
          </a:p>
          <a:p>
            <a:pPr>
              <a:buFont typeface="Arial" pitchFamily="-68" charset="0"/>
              <a:buNone/>
            </a:pPr>
            <a:endParaRPr lang="en-US" sz="2400" dirty="0" smtClean="0"/>
          </a:p>
          <a:p>
            <a:pPr>
              <a:buFont typeface="Arial" pitchFamily="-68" charset="0"/>
              <a:buNone/>
            </a:pPr>
            <a:r>
              <a:rPr lang="en-US" sz="2400" u="sng" dirty="0" smtClean="0"/>
              <a:t>Freshman or Returning Student (2)</a:t>
            </a:r>
          </a:p>
          <a:p>
            <a:r>
              <a:rPr lang="en-US" sz="2400" b="1" dirty="0" smtClean="0"/>
              <a:t>Lawrence Roy Jacobson and Dorothy M. Bell Engineering Scholarship </a:t>
            </a:r>
            <a:r>
              <a:rPr lang="en-US" sz="2400" dirty="0" smtClean="0"/>
              <a:t>($1,000), nonrenewable </a:t>
            </a:r>
          </a:p>
          <a:p>
            <a:pPr>
              <a:buFont typeface="Arial" pitchFamily="-68" charset="0"/>
              <a:buNone/>
            </a:pPr>
            <a:r>
              <a:rPr lang="en-US" sz="2400" dirty="0" smtClean="0"/>
              <a:t>	Available for 2012:  1 @ $800</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3200" b="1" dirty="0">
                <a:ln>
                  <a:solidFill>
                    <a:srgbClr val="4F81BD"/>
                  </a:solidFill>
                </a:ln>
                <a:solidFill>
                  <a:srgbClr val="0000FF"/>
                </a:solidFill>
                <a:latin typeface="Arial" pitchFamily="-68" charset="0"/>
                <a:ea typeface="Arial" pitchFamily="-68" charset="0"/>
                <a:cs typeface="Arial" pitchFamily="-68" charset="0"/>
              </a:rPr>
              <a:t>Scholarship Updates (cont.)</a:t>
            </a:r>
            <a:endParaRPr lang="en-US" sz="3200" dirty="0">
              <a:ln>
                <a:solidFill>
                  <a:srgbClr val="4F81BD"/>
                </a:solidFill>
              </a:ln>
              <a:solidFill>
                <a:srgbClr val="0000FF"/>
              </a:solidFill>
            </a:endParaRPr>
          </a:p>
        </p:txBody>
      </p:sp>
      <p:sp>
        <p:nvSpPr>
          <p:cNvPr id="13315" name="Content Placeholder 2"/>
          <p:cNvSpPr>
            <a:spLocks noGrp="1"/>
          </p:cNvSpPr>
          <p:nvPr>
            <p:ph idx="1"/>
          </p:nvPr>
        </p:nvSpPr>
        <p:spPr/>
        <p:txBody>
          <a:bodyPr/>
          <a:lstStyle/>
          <a:p>
            <a:r>
              <a:rPr lang="en-US" sz="2400" b="1" dirty="0" smtClean="0"/>
              <a:t>Andersen Family Engineering Scholarship </a:t>
            </a:r>
            <a:r>
              <a:rPr lang="en-US" sz="2400" dirty="0" smtClean="0"/>
              <a:t>(up to $1,200), nonrenewable</a:t>
            </a:r>
          </a:p>
          <a:p>
            <a:pPr>
              <a:buFont typeface="Arial" pitchFamily="-68" charset="0"/>
              <a:buNone/>
            </a:pPr>
            <a:r>
              <a:rPr lang="en-US" sz="2400" b="1" dirty="0" smtClean="0"/>
              <a:t>	</a:t>
            </a:r>
            <a:r>
              <a:rPr lang="en-US" sz="2400" dirty="0" smtClean="0"/>
              <a:t>Available for 2012:  1 @ $1200</a:t>
            </a:r>
          </a:p>
          <a:p>
            <a:endParaRPr lang="en-US" sz="2400" dirty="0" smtClean="0"/>
          </a:p>
          <a:p>
            <a:pPr>
              <a:buFont typeface="Arial" pitchFamily="-68" charset="0"/>
              <a:buNone/>
            </a:pPr>
            <a:r>
              <a:rPr lang="en-US" sz="2400" u="sng" dirty="0" smtClean="0"/>
              <a:t>Returning Student Only (5)</a:t>
            </a:r>
          </a:p>
          <a:p>
            <a:r>
              <a:rPr lang="en-US" sz="2400" b="1" dirty="0" smtClean="0"/>
              <a:t>Floyd &amp; Joyce Starks Memorial Scholarship </a:t>
            </a:r>
            <a:r>
              <a:rPr lang="en-US" sz="2400" dirty="0" smtClean="0"/>
              <a:t>(up to $1,200), nonrenewable</a:t>
            </a:r>
          </a:p>
          <a:p>
            <a:pPr>
              <a:buFont typeface="Arial" pitchFamily="-68" charset="0"/>
              <a:buNone/>
            </a:pPr>
            <a:r>
              <a:rPr lang="en-US" sz="2400" dirty="0" smtClean="0"/>
              <a:t>	Available for 2012: 2 @ $1200</a:t>
            </a:r>
            <a:endParaRPr lang="en-US" sz="2400" dirty="0" smtClean="0"/>
          </a:p>
          <a:p>
            <a:pPr>
              <a:buFont typeface="Arial" pitchFamily="-68" charset="0"/>
              <a:buNone/>
            </a:pPr>
            <a:endParaRPr lang="en-US" sz="2400" dirty="0"/>
          </a:p>
          <a:p>
            <a:endParaRPr lang="en-US" sz="2400" dirty="0"/>
          </a:p>
        </p:txBody>
      </p:sp>
      <p:pic>
        <p:nvPicPr>
          <p:cNvPr id="4" name="Picture 3"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3200" b="1" dirty="0">
                <a:ln>
                  <a:solidFill>
                    <a:srgbClr val="4F81BD"/>
                  </a:solidFill>
                </a:ln>
                <a:solidFill>
                  <a:srgbClr val="0000FF"/>
                </a:solidFill>
                <a:latin typeface="Arial" pitchFamily="-68" charset="0"/>
                <a:ea typeface="Arial" pitchFamily="-68" charset="0"/>
                <a:cs typeface="Arial" pitchFamily="-68" charset="0"/>
              </a:rPr>
              <a:t>Scholarship Updates (cont.)</a:t>
            </a:r>
            <a:endParaRPr lang="en-US" sz="3200" dirty="0">
              <a:ln>
                <a:solidFill>
                  <a:srgbClr val="4F81BD"/>
                </a:solidFill>
              </a:ln>
              <a:solidFill>
                <a:srgbClr val="0000FF"/>
              </a:solidFill>
            </a:endParaRPr>
          </a:p>
        </p:txBody>
      </p:sp>
      <p:pic>
        <p:nvPicPr>
          <p:cNvPr id="4" name="Picture 3"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
        <p:nvSpPr>
          <p:cNvPr id="5" name="Content Placeholder 4"/>
          <p:cNvSpPr>
            <a:spLocks noGrp="1"/>
          </p:cNvSpPr>
          <p:nvPr>
            <p:ph idx="1"/>
          </p:nvPr>
        </p:nvSpPr>
        <p:spPr/>
        <p:txBody>
          <a:bodyPr/>
          <a:lstStyle/>
          <a:p>
            <a:r>
              <a:rPr lang="en-US" sz="2400" b="1" dirty="0" smtClean="0"/>
              <a:t>Sven V. </a:t>
            </a:r>
            <a:r>
              <a:rPr lang="en-US" sz="2400" b="1" dirty="0" err="1" smtClean="0"/>
              <a:t>Heikkinen</a:t>
            </a:r>
            <a:r>
              <a:rPr lang="en-US" sz="2400" b="1" dirty="0" smtClean="0"/>
              <a:t> Engineering Scholarship </a:t>
            </a:r>
            <a:r>
              <a:rPr lang="en-US" sz="2400" dirty="0" smtClean="0"/>
              <a:t>($500), nonrenewable </a:t>
            </a:r>
          </a:p>
          <a:p>
            <a:pPr>
              <a:buFont typeface="Arial" pitchFamily="-68" charset="0"/>
              <a:buNone/>
            </a:pPr>
            <a:r>
              <a:rPr lang="en-US" sz="2400" dirty="0" smtClean="0"/>
              <a:t>	Available for 2012: 1 @ $500</a:t>
            </a:r>
          </a:p>
          <a:p>
            <a:pPr>
              <a:buFont typeface="Arial" pitchFamily="-68" charset="0"/>
              <a:buNone/>
            </a:pPr>
            <a:endParaRPr lang="en-US" sz="2400" dirty="0" smtClean="0"/>
          </a:p>
          <a:p>
            <a:r>
              <a:rPr lang="en-US" sz="2400" b="1" dirty="0" smtClean="0"/>
              <a:t>Precision Edge Surgical Products Company Engineering Scholarship </a:t>
            </a:r>
            <a:r>
              <a:rPr lang="en-US" sz="2400" dirty="0" smtClean="0"/>
              <a:t>($2000), nonrenewable</a:t>
            </a:r>
          </a:p>
          <a:p>
            <a:pPr>
              <a:buFont typeface="Arial" pitchFamily="-68" charset="0"/>
              <a:buNone/>
            </a:pPr>
            <a:r>
              <a:rPr lang="en-US" sz="2400" dirty="0" smtClean="0"/>
              <a:t>	Available for 2012: 2 @ $2000</a:t>
            </a:r>
          </a:p>
          <a:p>
            <a:pPr>
              <a:buFont typeface="Arial" pitchFamily="-68" charset="0"/>
              <a:buNone/>
            </a:pPr>
            <a:endParaRPr lang="en-US" dirty="0" smtClean="0"/>
          </a:p>
          <a:p>
            <a:pPr>
              <a:buFont typeface="Arial" pitchFamily="-68" charset="0"/>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3200" b="1" dirty="0">
                <a:ln>
                  <a:solidFill>
                    <a:srgbClr val="4F81BD"/>
                  </a:solidFill>
                </a:ln>
                <a:solidFill>
                  <a:srgbClr val="0000FF"/>
                </a:solidFill>
                <a:latin typeface="Arial" pitchFamily="-68" charset="0"/>
                <a:ea typeface="Arial" pitchFamily="-68" charset="0"/>
                <a:cs typeface="Arial" pitchFamily="-68" charset="0"/>
              </a:rPr>
              <a:t>Scholarship Updates (cont.)</a:t>
            </a:r>
            <a:endParaRPr lang="en-US" sz="3200" dirty="0">
              <a:ln>
                <a:solidFill>
                  <a:srgbClr val="4F81BD"/>
                </a:solidFill>
              </a:ln>
              <a:solidFill>
                <a:srgbClr val="0000FF"/>
              </a:solidFill>
            </a:endParaRPr>
          </a:p>
        </p:txBody>
      </p:sp>
      <p:sp>
        <p:nvSpPr>
          <p:cNvPr id="13315" name="Content Placeholder 2"/>
          <p:cNvSpPr>
            <a:spLocks noGrp="1"/>
          </p:cNvSpPr>
          <p:nvPr>
            <p:ph idx="1"/>
          </p:nvPr>
        </p:nvSpPr>
        <p:spPr/>
        <p:txBody>
          <a:bodyPr/>
          <a:lstStyle/>
          <a:p>
            <a:r>
              <a:rPr lang="en-US" sz="2400" b="1" dirty="0"/>
              <a:t>ADD Software LLC Scholarship </a:t>
            </a:r>
            <a:r>
              <a:rPr lang="en-US" sz="2400" dirty="0"/>
              <a:t>($500), nonrenewable</a:t>
            </a:r>
          </a:p>
          <a:p>
            <a:pPr>
              <a:buFont typeface="Arial" pitchFamily="-68" charset="0"/>
              <a:buNone/>
            </a:pPr>
            <a:r>
              <a:rPr lang="en-US" sz="2400" dirty="0"/>
              <a:t>	Available for 2012: 3 @ $500</a:t>
            </a:r>
          </a:p>
          <a:p>
            <a:endParaRPr lang="en-US" sz="2400" b="1" dirty="0"/>
          </a:p>
          <a:p>
            <a:r>
              <a:rPr lang="en-US" sz="2400" b="1" dirty="0"/>
              <a:t>John and Jan </a:t>
            </a:r>
            <a:r>
              <a:rPr lang="en-US" sz="2400" b="1" dirty="0" err="1"/>
              <a:t>Madl</a:t>
            </a:r>
            <a:r>
              <a:rPr lang="en-US" sz="2400" b="1" dirty="0"/>
              <a:t> Manufacturing Engineering Technology Award </a:t>
            </a:r>
            <a:r>
              <a:rPr lang="en-US" sz="2400" dirty="0"/>
              <a:t>($500), nonrenewable</a:t>
            </a:r>
          </a:p>
          <a:p>
            <a:pPr>
              <a:buFont typeface="Arial" pitchFamily="-68" charset="0"/>
              <a:buNone/>
            </a:pPr>
            <a:r>
              <a:rPr lang="en-US" sz="2400" dirty="0"/>
              <a:t>	Available for 2012: 2 @ $500</a:t>
            </a:r>
          </a:p>
          <a:p>
            <a:pPr>
              <a:buFont typeface="Arial" pitchFamily="-68" charset="0"/>
              <a:buNone/>
            </a:pPr>
            <a:endParaRPr lang="en-US" sz="2400" dirty="0"/>
          </a:p>
          <a:p>
            <a:pPr>
              <a:buFont typeface="Arial" pitchFamily="-68" charset="0"/>
              <a:buNone/>
            </a:pPr>
            <a:endParaRPr lang="en-US" sz="2400" dirty="0"/>
          </a:p>
          <a:p>
            <a:endParaRPr lang="en-US" sz="2400" dirty="0"/>
          </a:p>
        </p:txBody>
      </p:sp>
      <p:pic>
        <p:nvPicPr>
          <p:cNvPr id="4" name="Picture 3"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a="http://schemas.openxmlformats.org/drawingml/2006/main" xmlns:p="http://schemas.openxmlformats.org/presentationml/2006/main" xmlns="">
                <a:solidFill>
                  <a:srgbClr val="FFFFFF"/>
                </a:solidFill>
              </a14:hiddenFill>
            </a:ext>
            <a:ext uri="{91240B29-F687-4f45-9708-019B960494DF}">
              <a14:hiddenLine xmlns:a14="http://schemas.microsoft.com/office/drawing/2010/main" xmlns:a="http://schemas.openxmlformats.org/drawingml/2006/main" xmlns:p="http://schemas.openxmlformats.org/presentationml/2006/main" xmlns="" w="9525">
                <a:solidFill>
                  <a:srgbClr val="000000"/>
                </a:solidFill>
                <a:miter lim="800000"/>
                <a:headEnd/>
                <a:tailEnd/>
              </a14:hiddenLine>
            </a:ext>
            <a:ext uri="{FAA26D3D-D897-4be2-8F04-BA451C77F1D7}">
              <ma14:placeholderFlag xmlns:ma14="http://schemas.microsoft.com/office/mac/drawingml/2011/main" xmlns:a="http://schemas.openxmlformats.org/drawingml/2006/main" xmlns:p="http://schemas.openxmlformats.org/presentationml/2006/main" xmlns="" val="1"/>
            </a:ext>
          </a:extLst>
        </p:spPr>
        <p:txBody>
          <a:bodyPr/>
          <a:lstStyle/>
          <a:p>
            <a:pPr eaLnBrk="1" fontAlgn="auto" hangingPunct="1">
              <a:spcAft>
                <a:spcPts val="0"/>
              </a:spcAft>
              <a:defRPr/>
            </a:pPr>
            <a:r>
              <a:rPr lang="en-US" dirty="0" smtClean="0">
                <a:ea typeface="+mj-ea"/>
                <a:cs typeface="+mj-cs"/>
              </a:rPr>
              <a:t>Committee Reports</a:t>
            </a:r>
            <a:endParaRPr lang="en-US" dirty="0">
              <a:ea typeface="+mj-ea"/>
              <a:cs typeface="+mj-cs"/>
            </a:endParaRPr>
          </a:p>
        </p:txBody>
      </p:sp>
      <p:sp>
        <p:nvSpPr>
          <p:cNvPr id="3" name="Text Placeholder 2"/>
          <p:cNvSpPr>
            <a:spLocks noGrp="1"/>
          </p:cNvSpPr>
          <p:nvPr>
            <p:ph type="body" idx="1"/>
          </p:nvPr>
        </p:nvSpPr>
        <p:spPr>
          <a:xfrm>
            <a:off x="722313" y="3367088"/>
            <a:ext cx="7772400" cy="2119312"/>
          </a:xfrm>
        </p:spPr>
        <p:txBody>
          <a:bodyPr>
            <a:normAutofit/>
          </a:bodyPr>
          <a:lstStyle/>
          <a:p>
            <a:pPr marL="44450" eaLnBrk="1" hangingPunct="1"/>
            <a:r>
              <a:rPr lang="en-US" sz="3200">
                <a:solidFill>
                  <a:srgbClr val="0365DB"/>
                </a:solidFill>
                <a:ea typeface="ＭＳ Ｐゴシック" charset="-128"/>
                <a:cs typeface="ＭＳ Ｐゴシック" charset="-128"/>
              </a:rPr>
              <a:t>Spring 2012 MACRAO &amp; FIRST Robotics Events</a:t>
            </a:r>
          </a:p>
          <a:p>
            <a:pPr marL="44450" eaLnBrk="1" hangingPunct="1"/>
            <a:r>
              <a:rPr lang="en-US" sz="3200">
                <a:ea typeface="ＭＳ Ｐゴシック" charset="-128"/>
                <a:cs typeface="ＭＳ Ｐゴシック" charset="-128"/>
              </a:rPr>
              <a:t>Chris Conklin</a:t>
            </a:r>
          </a:p>
        </p:txBody>
      </p:sp>
      <p:pic>
        <p:nvPicPr>
          <p:cNvPr id="26627" name="Picture 3" descr="Primary logo gold trans.png"/>
          <p:cNvPicPr>
            <a:picLocks noChangeAspect="1"/>
          </p:cNvPicPr>
          <p:nvPr/>
        </p:nvPicPr>
        <p:blipFill>
          <a:blip r:embed="rId2"/>
          <a:srcRect/>
          <a:stretch>
            <a:fillRect/>
          </a:stretch>
        </p:blipFill>
        <p:spPr bwMode="auto">
          <a:xfrm>
            <a:off x="304800" y="609600"/>
            <a:ext cx="3200400" cy="4730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1219200"/>
            <a:ext cx="8229600" cy="733425"/>
          </a:xfrm>
        </p:spPr>
        <p:txBody>
          <a:bodyPr anchor="t"/>
          <a:lstStyle/>
          <a:p>
            <a:pPr eaLnBrk="1" hangingPunct="1"/>
            <a:r>
              <a:rPr lang="en-US" dirty="0">
                <a:solidFill>
                  <a:srgbClr val="0365DB"/>
                </a:solidFill>
                <a:ea typeface="ＭＳ Ｐゴシック" charset="-128"/>
                <a:cs typeface="ＭＳ Ｐゴシック" charset="-128"/>
              </a:rPr>
              <a:t>Over the Winter</a:t>
            </a:r>
          </a:p>
        </p:txBody>
      </p:sp>
      <p:sp>
        <p:nvSpPr>
          <p:cNvPr id="27650" name="Content Placeholder 2"/>
          <p:cNvSpPr>
            <a:spLocks noGrp="1"/>
          </p:cNvSpPr>
          <p:nvPr>
            <p:ph idx="1"/>
          </p:nvPr>
        </p:nvSpPr>
        <p:spPr>
          <a:xfrm>
            <a:off x="457200" y="2057400"/>
            <a:ext cx="8229600" cy="4525963"/>
          </a:xfrm>
        </p:spPr>
        <p:txBody>
          <a:bodyPr/>
          <a:lstStyle/>
          <a:p>
            <a:pPr eaLnBrk="1" hangingPunct="1"/>
            <a:r>
              <a:rPr lang="en-US" sz="2400">
                <a:ea typeface="ＭＳ Ｐゴシック" charset="-128"/>
                <a:cs typeface="ＭＳ Ｐゴシック" charset="-128"/>
              </a:rPr>
              <a:t>MACRAO calendar updated.</a:t>
            </a:r>
          </a:p>
          <a:p>
            <a:pPr eaLnBrk="1" hangingPunct="1"/>
            <a:r>
              <a:rPr lang="en-US" sz="2400">
                <a:ea typeface="ＭＳ Ｐゴシック" charset="-128"/>
                <a:cs typeface="ＭＳ Ｐゴシック" charset="-128"/>
              </a:rPr>
              <a:t>Query sent to IAB membership for Spring 2012 MACRAO event volunteers.</a:t>
            </a:r>
          </a:p>
          <a:p>
            <a:pPr eaLnBrk="1" hangingPunct="1"/>
            <a:r>
              <a:rPr lang="en-US" sz="2400">
                <a:ea typeface="ＭＳ Ｐゴシック" charset="-128"/>
                <a:cs typeface="ＭＳ Ｐゴシック" charset="-128"/>
              </a:rPr>
              <a:t>Recruiting Cards sent to the IAB MACRAO volunteers.</a:t>
            </a:r>
          </a:p>
          <a:p>
            <a:pPr eaLnBrk="1" hangingPunct="1"/>
            <a:r>
              <a:rPr lang="en-US" sz="2400">
                <a:ea typeface="ＭＳ Ｐゴシック" charset="-128"/>
                <a:cs typeface="ＭＳ Ｐゴシック" charset="-128"/>
              </a:rPr>
              <a:t>Fall 2011 IAB Meeting query as to creating a similar recruiting card for Summer Camps, decision was to stay with current generic brochure.</a:t>
            </a:r>
          </a:p>
          <a:p>
            <a:pPr eaLnBrk="1" hangingPunct="1"/>
            <a:r>
              <a:rPr lang="en-US" sz="2400">
                <a:ea typeface="ＭＳ Ｐゴシック" charset="-128"/>
                <a:cs typeface="ＭＳ Ｐゴシック" charset="-128"/>
              </a:rPr>
              <a:t>Query sent to IAB membership and former students to staff FIRST Robotics event in Ypsilanti.</a:t>
            </a:r>
          </a:p>
          <a:p>
            <a:pPr eaLnBrk="1" hangingPunct="1"/>
            <a:r>
              <a:rPr lang="en-US" sz="2400">
                <a:ea typeface="ＭＳ Ｐゴシック" charset="-128"/>
                <a:cs typeface="ＭＳ Ｐゴシック" charset="-128"/>
              </a:rPr>
              <a:t>Awareness to Admissions concerning participation in Delta College Transfer Fair.</a:t>
            </a:r>
          </a:p>
        </p:txBody>
      </p:sp>
      <p:pic>
        <p:nvPicPr>
          <p:cNvPr id="27651" name="Picture 3"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Content Placeholder 2"/>
          <p:cNvSpPr>
            <a:spLocks noGrp="1"/>
          </p:cNvSpPr>
          <p:nvPr>
            <p:ph idx="1"/>
          </p:nvPr>
        </p:nvSpPr>
        <p:spPr/>
        <p:txBody>
          <a:bodyPr/>
          <a:lstStyle/>
          <a:p>
            <a:pPr eaLnBrk="1" hangingPunct="1"/>
            <a:r>
              <a:rPr lang="en-US" sz="2400" b="1">
                <a:ea typeface="ＭＳ Ｐゴシック" charset="-128"/>
                <a:cs typeface="ＭＳ Ｐゴシック" charset="-128"/>
              </a:rPr>
              <a:t>LSSU Admissions office and the IAB continue working very well together.</a:t>
            </a:r>
          </a:p>
          <a:p>
            <a:pPr eaLnBrk="1" hangingPunct="1"/>
            <a:r>
              <a:rPr lang="en-US" sz="2400">
                <a:ea typeface="ＭＳ Ｐゴシック" charset="-128"/>
                <a:cs typeface="ＭＳ Ｐゴシック" charset="-128"/>
              </a:rPr>
              <a:t>We participated in and supported the 2012 Spring MACRAO events.</a:t>
            </a:r>
          </a:p>
          <a:p>
            <a:pPr eaLnBrk="1" hangingPunct="1"/>
            <a:r>
              <a:rPr lang="en-US" sz="2400">
                <a:ea typeface="ＭＳ Ｐゴシック" charset="-128"/>
                <a:cs typeface="ＭＳ Ｐゴシック" charset="-128"/>
              </a:rPr>
              <a:t>Recruiting cards with MS Tags continue to be well received.</a:t>
            </a:r>
          </a:p>
          <a:p>
            <a:pPr eaLnBrk="1" hangingPunct="1"/>
            <a:endParaRPr lang="en-US">
              <a:ea typeface="ＭＳ Ｐゴシック" charset="-128"/>
              <a:cs typeface="ＭＳ Ｐゴシック" charset="-128"/>
            </a:endParaRPr>
          </a:p>
        </p:txBody>
      </p:sp>
      <p:sp>
        <p:nvSpPr>
          <p:cNvPr id="28674" name="Title 3"/>
          <p:cNvSpPr>
            <a:spLocks noGrp="1"/>
          </p:cNvSpPr>
          <p:nvPr>
            <p:ph type="title"/>
          </p:nvPr>
        </p:nvSpPr>
        <p:spPr/>
        <p:txBody>
          <a:bodyPr/>
          <a:lstStyle/>
          <a:p>
            <a:pPr eaLnBrk="1" hangingPunct="1"/>
            <a:r>
              <a:rPr lang="en-US">
                <a:solidFill>
                  <a:srgbClr val="0365DB"/>
                </a:solidFill>
                <a:ea typeface="ＭＳ Ｐゴシック" charset="-128"/>
                <a:cs typeface="ＭＳ Ｐゴシック" charset="-128"/>
              </a:rPr>
              <a:t>IAB MACRAO Participation</a:t>
            </a:r>
          </a:p>
        </p:txBody>
      </p:sp>
      <p:pic>
        <p:nvPicPr>
          <p:cNvPr id="28675" name="Picture 3"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a="http://schemas.openxmlformats.org/drawingml/2006/main" xmlns:p="http://schemas.openxmlformats.org/presentationml/2006/main" xmlns="">
                <a:solidFill>
                  <a:srgbClr val="FFFFFF"/>
                </a:solidFill>
              </a14:hiddenFill>
            </a:ext>
            <a:ext uri="{91240B29-F687-4f45-9708-019B960494DF}">
              <a14:hiddenLine xmlns:a14="http://schemas.microsoft.com/office/drawing/2010/main" xmlns:a="http://schemas.openxmlformats.org/drawingml/2006/main" xmlns:p="http://schemas.openxmlformats.org/presentationml/2006/main" xmlns="" w="9525">
                <a:solidFill>
                  <a:srgbClr val="000000"/>
                </a:solidFill>
                <a:miter lim="800000"/>
                <a:headEnd/>
                <a:tailEnd/>
              </a14:hiddenLine>
            </a:ext>
            <a:ext uri="{FAA26D3D-D897-4be2-8F04-BA451C77F1D7}">
              <ma14:placeholderFlag xmlns:ma14="http://schemas.microsoft.com/office/mac/drawingml/2011/main" xmlns:a="http://schemas.openxmlformats.org/drawingml/2006/main" xmlns:p="http://schemas.openxmlformats.org/presentationml/2006/main" xmlns="" val="1"/>
            </a:ext>
          </a:extLst>
        </p:spPr>
        <p:txBody>
          <a:bodyPr/>
          <a:lstStyle/>
          <a:p>
            <a:pPr eaLnBrk="1" fontAlgn="auto" hangingPunct="1">
              <a:spcAft>
                <a:spcPts val="0"/>
              </a:spcAft>
              <a:defRPr/>
            </a:pPr>
            <a:r>
              <a:rPr lang="en-US" sz="7200" dirty="0" smtClean="0">
                <a:ea typeface="+mj-ea"/>
                <a:cs typeface="+mj-cs"/>
              </a:rPr>
              <a:t>Welcome!</a:t>
            </a:r>
            <a:endParaRPr lang="en-US" sz="7200" dirty="0">
              <a:ea typeface="+mj-ea"/>
              <a:cs typeface="+mj-cs"/>
            </a:endParaRPr>
          </a:p>
        </p:txBody>
      </p:sp>
      <p:sp>
        <p:nvSpPr>
          <p:cNvPr id="15362" name="Text Placeholder 2"/>
          <p:cNvSpPr>
            <a:spLocks noGrp="1"/>
          </p:cNvSpPr>
          <p:nvPr>
            <p:ph type="body" idx="1"/>
          </p:nvPr>
        </p:nvSpPr>
        <p:spPr>
          <a:xfrm>
            <a:off x="762000" y="3352800"/>
            <a:ext cx="7772400" cy="1509713"/>
          </a:xfrm>
        </p:spPr>
        <p:txBody>
          <a:bodyPr/>
          <a:lstStyle/>
          <a:p>
            <a:pPr marL="44450" eaLnBrk="1" hangingPunct="1"/>
            <a:r>
              <a:rPr lang="en-US">
                <a:ea typeface="ＭＳ Ｐゴシック" charset="-128"/>
                <a:cs typeface="ＭＳ Ｐゴシック" charset="-128"/>
              </a:rPr>
              <a:t>Nathan Callaghan</a:t>
            </a:r>
          </a:p>
        </p:txBody>
      </p:sp>
      <p:pic>
        <p:nvPicPr>
          <p:cNvPr id="15363" name="Picture 3" descr="Primary logo gold trans.png"/>
          <p:cNvPicPr>
            <a:picLocks noChangeAspect="1"/>
          </p:cNvPicPr>
          <p:nvPr/>
        </p:nvPicPr>
        <p:blipFill>
          <a:blip r:embed="rId2"/>
          <a:srcRect/>
          <a:stretch>
            <a:fillRect/>
          </a:stretch>
        </p:blipFill>
        <p:spPr bwMode="auto">
          <a:xfrm>
            <a:off x="304800" y="609600"/>
            <a:ext cx="3200400" cy="4730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r>
              <a:rPr lang="en-US" sz="3200">
                <a:solidFill>
                  <a:srgbClr val="0365DB"/>
                </a:solidFill>
                <a:ea typeface="ＭＳ Ｐゴシック" charset="-128"/>
                <a:cs typeface="ＭＳ Ｐゴシック" charset="-128"/>
              </a:rPr>
              <a:t>IAB MACRAO Participants</a:t>
            </a:r>
            <a:br>
              <a:rPr lang="en-US" sz="3200">
                <a:solidFill>
                  <a:srgbClr val="0365DB"/>
                </a:solidFill>
                <a:ea typeface="ＭＳ Ｐゴシック" charset="-128"/>
                <a:cs typeface="ＭＳ Ｐゴシック" charset="-128"/>
              </a:rPr>
            </a:br>
            <a:r>
              <a:rPr lang="en-US" sz="3200">
                <a:solidFill>
                  <a:srgbClr val="0365DB"/>
                </a:solidFill>
                <a:ea typeface="ＭＳ Ｐゴシック" charset="-128"/>
                <a:cs typeface="ＭＳ Ｐゴシック" charset="-128"/>
              </a:rPr>
              <a:t>Spring 2012</a:t>
            </a:r>
          </a:p>
        </p:txBody>
      </p:sp>
      <p:sp>
        <p:nvSpPr>
          <p:cNvPr id="29698" name="Content Placeholder 2"/>
          <p:cNvSpPr>
            <a:spLocks noGrp="1"/>
          </p:cNvSpPr>
          <p:nvPr>
            <p:ph idx="1"/>
          </p:nvPr>
        </p:nvSpPr>
        <p:spPr>
          <a:xfrm>
            <a:off x="457200" y="2514600"/>
            <a:ext cx="8229600" cy="4059238"/>
          </a:xfrm>
        </p:spPr>
        <p:txBody>
          <a:bodyPr/>
          <a:lstStyle/>
          <a:p>
            <a:pPr eaLnBrk="1" hangingPunct="1"/>
            <a:r>
              <a:rPr lang="en-US" sz="2400">
                <a:ea typeface="ＭＳ Ｐゴシック" charset="-128"/>
                <a:cs typeface="ＭＳ Ｐゴシック" charset="-128"/>
              </a:rPr>
              <a:t>Diane Haig</a:t>
            </a:r>
          </a:p>
          <a:p>
            <a:pPr eaLnBrk="1" hangingPunct="1"/>
            <a:r>
              <a:rPr lang="en-US" sz="2400">
                <a:ea typeface="ＭＳ Ｐゴシック" charset="-128"/>
                <a:cs typeface="ＭＳ Ｐゴシック" charset="-128"/>
              </a:rPr>
              <a:t>Brian Theriault</a:t>
            </a:r>
          </a:p>
          <a:p>
            <a:pPr eaLnBrk="1" hangingPunct="1"/>
            <a:r>
              <a:rPr lang="en-US" sz="2400">
                <a:ea typeface="ＭＳ Ｐゴシック" charset="-128"/>
                <a:cs typeface="ＭＳ Ｐゴシック" charset="-128"/>
              </a:rPr>
              <a:t>Ralph Larsen</a:t>
            </a:r>
          </a:p>
          <a:p>
            <a:pPr eaLnBrk="1" hangingPunct="1"/>
            <a:r>
              <a:rPr lang="en-US" sz="2400">
                <a:ea typeface="ＭＳ Ｐゴシック" charset="-128"/>
                <a:cs typeface="ＭＳ Ｐゴシック" charset="-128"/>
              </a:rPr>
              <a:t>Chris Conklin</a:t>
            </a:r>
          </a:p>
        </p:txBody>
      </p:sp>
      <p:pic>
        <p:nvPicPr>
          <p:cNvPr id="29699" name="Picture 3"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3600">
                <a:solidFill>
                  <a:srgbClr val="0365DB"/>
                </a:solidFill>
                <a:ea typeface="ＭＳ Ｐゴシック" charset="-128"/>
                <a:cs typeface="ＭＳ Ｐゴシック" charset="-128"/>
              </a:rPr>
              <a:t>MACRAO Comments</a:t>
            </a:r>
          </a:p>
        </p:txBody>
      </p:sp>
      <p:sp>
        <p:nvSpPr>
          <p:cNvPr id="30722" name="Content Placeholder 2"/>
          <p:cNvSpPr>
            <a:spLocks noGrp="1"/>
          </p:cNvSpPr>
          <p:nvPr>
            <p:ph idx="1"/>
          </p:nvPr>
        </p:nvSpPr>
        <p:spPr>
          <a:xfrm>
            <a:off x="457200" y="2249488"/>
            <a:ext cx="8229600" cy="3389312"/>
          </a:xfrm>
        </p:spPr>
        <p:txBody>
          <a:bodyPr/>
          <a:lstStyle/>
          <a:p>
            <a:pPr eaLnBrk="1" hangingPunct="1"/>
            <a:r>
              <a:rPr lang="en-US" sz="2400">
                <a:ea typeface="ＭＳ Ｐゴシック" charset="-128"/>
                <a:cs typeface="ＭＳ Ｐゴシック" charset="-128"/>
              </a:rPr>
              <a:t>Charlevoix HS: good turnout, 8 students with engineering interest.</a:t>
            </a:r>
          </a:p>
          <a:p>
            <a:pPr eaLnBrk="1" hangingPunct="1"/>
            <a:r>
              <a:rPr lang="en-US" sz="2400">
                <a:ea typeface="ＭＳ Ｐゴシック" charset="-128"/>
                <a:cs typeface="ＭＳ Ｐゴシック" charset="-128"/>
              </a:rPr>
              <a:t>Marian HS: no real engineering interest.</a:t>
            </a:r>
          </a:p>
          <a:p>
            <a:pPr eaLnBrk="1" hangingPunct="1"/>
            <a:r>
              <a:rPr lang="en-US" sz="2400">
                <a:ea typeface="ＭＳ Ｐゴシック" charset="-128"/>
                <a:cs typeface="ＭＳ Ｐゴシック" charset="-128"/>
              </a:rPr>
              <a:t>Gaylord HS: 4 students with some engineering interest.</a:t>
            </a:r>
          </a:p>
          <a:p>
            <a:pPr eaLnBrk="1" hangingPunct="1"/>
            <a:r>
              <a:rPr lang="en-US" sz="2400">
                <a:ea typeface="ＭＳ Ｐゴシック" charset="-128"/>
                <a:cs typeface="ＭＳ Ｐゴシック" charset="-128"/>
              </a:rPr>
              <a:t>Mid Michigan CC: 1 student with some engineering interest. (Gladwin, Clare, Harrison, Beaverton, Houghton Lake High Schools)</a:t>
            </a:r>
          </a:p>
          <a:p>
            <a:pPr eaLnBrk="1" hangingPunct="1"/>
            <a:r>
              <a:rPr lang="en-US" sz="2400">
                <a:ea typeface="ＭＳ Ｐゴシック" charset="-128"/>
                <a:cs typeface="ＭＳ Ｐゴシック" charset="-128"/>
              </a:rPr>
              <a:t>Business, Physical Therapy, and Nursing dominate as interests.</a:t>
            </a:r>
          </a:p>
        </p:txBody>
      </p:sp>
      <p:pic>
        <p:nvPicPr>
          <p:cNvPr id="30723" name="Picture 3"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3600">
                <a:solidFill>
                  <a:srgbClr val="0365DB"/>
                </a:solidFill>
                <a:ea typeface="ＭＳ Ｐゴシック" charset="-128"/>
                <a:cs typeface="ＭＳ Ｐゴシック" charset="-128"/>
              </a:rPr>
              <a:t>Highlights</a:t>
            </a:r>
          </a:p>
        </p:txBody>
      </p:sp>
      <p:sp>
        <p:nvSpPr>
          <p:cNvPr id="31746" name="Content Placeholder 2"/>
          <p:cNvSpPr>
            <a:spLocks noGrp="1"/>
          </p:cNvSpPr>
          <p:nvPr>
            <p:ph idx="1"/>
          </p:nvPr>
        </p:nvSpPr>
        <p:spPr>
          <a:xfrm>
            <a:off x="457200" y="2249488"/>
            <a:ext cx="8229600" cy="2703512"/>
          </a:xfrm>
        </p:spPr>
        <p:txBody>
          <a:bodyPr/>
          <a:lstStyle/>
          <a:p>
            <a:pPr eaLnBrk="1" hangingPunct="1"/>
            <a:r>
              <a:rPr lang="en-US" sz="2400">
                <a:ea typeface="ＭＳ Ｐゴシック" charset="-128"/>
                <a:cs typeface="ＭＳ Ｐゴシック" charset="-128"/>
              </a:rPr>
              <a:t>MACRAO events continue to be well organized and many students are now being bussed to these events by their schools.</a:t>
            </a:r>
          </a:p>
          <a:p>
            <a:pPr eaLnBrk="1" hangingPunct="1"/>
            <a:r>
              <a:rPr lang="en-US" sz="2400">
                <a:ea typeface="ＭＳ Ｐゴシック" charset="-128"/>
                <a:cs typeface="ＭＳ Ｐゴシック" charset="-128"/>
              </a:rPr>
              <a:t>MACRAO events remain </a:t>
            </a:r>
            <a:r>
              <a:rPr lang="en-US" sz="2400" b="1">
                <a:ea typeface="ＭＳ Ｐゴシック" charset="-128"/>
                <a:cs typeface="ＭＳ Ｐゴシック" charset="-128"/>
              </a:rPr>
              <a:t>regionally focused</a:t>
            </a:r>
            <a:r>
              <a:rPr lang="en-US" sz="2400">
                <a:ea typeface="ＭＳ Ｐゴシック" charset="-128"/>
                <a:cs typeface="ＭＳ Ｐゴシック" charset="-128"/>
              </a:rPr>
              <a:t>.</a:t>
            </a:r>
          </a:p>
          <a:p>
            <a:pPr eaLnBrk="1" hangingPunct="1"/>
            <a:r>
              <a:rPr lang="en-US" sz="2400">
                <a:ea typeface="ＭＳ Ｐゴシック" charset="-128"/>
                <a:cs typeface="ＭＳ Ｐゴシック" charset="-128"/>
              </a:rPr>
              <a:t>Recruiting cards with MS Tags well accepted.</a:t>
            </a:r>
          </a:p>
        </p:txBody>
      </p:sp>
      <p:pic>
        <p:nvPicPr>
          <p:cNvPr id="31747" name="Picture 3"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1066800"/>
          </a:xfrm>
        </p:spPr>
        <p:txBody>
          <a:bodyPr>
            <a:normAutofit/>
          </a:bodyPr>
          <a:lstStyle/>
          <a:p>
            <a:pPr eaLnBrk="1" hangingPunct="1"/>
            <a:r>
              <a:rPr lang="en-US" sz="3600">
                <a:solidFill>
                  <a:srgbClr val="0365DB"/>
                </a:solidFill>
                <a:ea typeface="ＭＳ Ｐゴシック" charset="-128"/>
                <a:cs typeface="ＭＳ Ｐゴシック" charset="-128"/>
              </a:rPr>
              <a:t>Lowlights</a:t>
            </a:r>
          </a:p>
        </p:txBody>
      </p:sp>
      <p:sp>
        <p:nvSpPr>
          <p:cNvPr id="32770" name="Content Placeholder 2"/>
          <p:cNvSpPr>
            <a:spLocks noGrp="1"/>
          </p:cNvSpPr>
          <p:nvPr>
            <p:ph idx="1"/>
          </p:nvPr>
        </p:nvSpPr>
        <p:spPr/>
        <p:txBody>
          <a:bodyPr/>
          <a:lstStyle/>
          <a:p>
            <a:pPr eaLnBrk="1" hangingPunct="1"/>
            <a:r>
              <a:rPr lang="en-US" sz="2400">
                <a:ea typeface="ＭＳ Ｐゴシック" charset="-128"/>
                <a:cs typeface="ＭＳ Ｐゴシック" charset="-128"/>
              </a:rPr>
              <a:t>More students undecided at these events.</a:t>
            </a:r>
          </a:p>
          <a:p>
            <a:pPr eaLnBrk="1" hangingPunct="1"/>
            <a:r>
              <a:rPr lang="en-US" sz="2400">
                <a:ea typeface="ＭＳ Ｐゴシック" charset="-128"/>
                <a:cs typeface="ＭＳ Ｐゴシック" charset="-128"/>
              </a:rPr>
              <a:t>Meeting fewer potential Engineering and Technology students at MACRAO events.</a:t>
            </a:r>
          </a:p>
          <a:p>
            <a:pPr eaLnBrk="1" hangingPunct="1"/>
            <a:r>
              <a:rPr lang="en-US" sz="2400">
                <a:ea typeface="ＭＳ Ｐゴシック" charset="-128"/>
                <a:cs typeface="ＭＳ Ｐゴシック" charset="-128"/>
              </a:rPr>
              <a:t>Social interaction with students is changing.</a:t>
            </a:r>
          </a:p>
          <a:p>
            <a:pPr eaLnBrk="1" hangingPunct="1"/>
            <a:r>
              <a:rPr lang="en-US" sz="2400">
                <a:ea typeface="ＭＳ Ｐゴシック" charset="-128"/>
                <a:cs typeface="ＭＳ Ｐゴシック" charset="-128"/>
              </a:rPr>
              <a:t>LSSU is </a:t>
            </a:r>
            <a:r>
              <a:rPr lang="en-US" sz="2400" b="1">
                <a:ea typeface="ＭＳ Ｐゴシック" charset="-128"/>
                <a:cs typeface="ＭＳ Ｐゴシック" charset="-128"/>
              </a:rPr>
              <a:t>still</a:t>
            </a:r>
            <a:r>
              <a:rPr lang="en-US" sz="2400">
                <a:ea typeface="ＭＳ Ｐゴシック" charset="-128"/>
                <a:cs typeface="ＭＳ Ｐゴシック" charset="-128"/>
              </a:rPr>
              <a:t> a </a:t>
            </a:r>
            <a:r>
              <a:rPr lang="en-US" sz="2400" b="1">
                <a:ea typeface="ＭＳ Ｐゴシック" charset="-128"/>
                <a:cs typeface="ＭＳ Ｐゴシック" charset="-128"/>
              </a:rPr>
              <a:t>major unknown </a:t>
            </a:r>
            <a:r>
              <a:rPr lang="en-US" sz="2400">
                <a:ea typeface="ＭＳ Ｐゴシック" charset="-128"/>
                <a:cs typeface="ＭＳ Ｐゴシック" charset="-128"/>
              </a:rPr>
              <a:t>in the field of engineering and technology.</a:t>
            </a:r>
          </a:p>
        </p:txBody>
      </p:sp>
      <p:pic>
        <p:nvPicPr>
          <p:cNvPr id="32771" name="Picture 3"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1066800"/>
          </a:xfrm>
        </p:spPr>
        <p:txBody>
          <a:bodyPr>
            <a:normAutofit/>
          </a:bodyPr>
          <a:lstStyle/>
          <a:p>
            <a:pPr eaLnBrk="1" hangingPunct="1"/>
            <a:r>
              <a:rPr lang="en-US" sz="3600">
                <a:solidFill>
                  <a:srgbClr val="0365DB"/>
                </a:solidFill>
                <a:ea typeface="ＭＳ Ｐゴシック" charset="-128"/>
                <a:cs typeface="ＭＳ Ｐゴシック" charset="-128"/>
              </a:rPr>
              <a:t>FIRST Robotics Event Participation</a:t>
            </a:r>
          </a:p>
        </p:txBody>
      </p:sp>
      <p:sp>
        <p:nvSpPr>
          <p:cNvPr id="33794" name="Content Placeholder 2"/>
          <p:cNvSpPr>
            <a:spLocks noGrp="1"/>
          </p:cNvSpPr>
          <p:nvPr>
            <p:ph idx="1"/>
          </p:nvPr>
        </p:nvSpPr>
        <p:spPr/>
        <p:txBody>
          <a:bodyPr/>
          <a:lstStyle/>
          <a:p>
            <a:pPr eaLnBrk="1" hangingPunct="1"/>
            <a:r>
              <a:rPr lang="en-US" sz="2400">
                <a:ea typeface="ＭＳ Ｐゴシック" charset="-128"/>
                <a:cs typeface="ＭＳ Ｐゴシック" charset="-128"/>
              </a:rPr>
              <a:t>Event held April 13/14, 2012 in Ypsilanti, MI.</a:t>
            </a:r>
          </a:p>
          <a:p>
            <a:pPr eaLnBrk="1" hangingPunct="1"/>
            <a:r>
              <a:rPr lang="en-US" sz="2400">
                <a:ea typeface="ＭＳ Ｐゴシック" charset="-128"/>
                <a:cs typeface="ＭＳ Ｐゴシック" charset="-128"/>
              </a:rPr>
              <a:t>Andrew Moran and Kyle Finlan, LSSU Alumni from Nexteer volunteered to staff the recruiting table and help support Jay Jessen from Admissions.</a:t>
            </a:r>
          </a:p>
          <a:p>
            <a:pPr eaLnBrk="1" hangingPunct="1"/>
            <a:r>
              <a:rPr lang="en-US" sz="2400">
                <a:ea typeface="ＭＳ Ｐゴシック" charset="-128"/>
                <a:cs typeface="ＭＳ Ｐゴシック" charset="-128"/>
              </a:rPr>
              <a:t>LSSU staff Jim Devaprasad volunteered to support the event.</a:t>
            </a:r>
          </a:p>
          <a:p>
            <a:pPr eaLnBrk="1" hangingPunct="1"/>
            <a:r>
              <a:rPr lang="en-US" sz="2400">
                <a:ea typeface="ＭＳ Ｐゴシック" charset="-128"/>
                <a:cs typeface="ＭＳ Ｐゴシック" charset="-128"/>
              </a:rPr>
              <a:t>Feedback from Andrew and Kyle is that they felt the experience was positive and they enjoyed meeting and talking about LSSU.</a:t>
            </a:r>
          </a:p>
        </p:txBody>
      </p:sp>
      <p:pic>
        <p:nvPicPr>
          <p:cNvPr id="33795" name="Picture 3"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3600">
                <a:solidFill>
                  <a:srgbClr val="0365DB"/>
                </a:solidFill>
                <a:ea typeface="ＭＳ Ｐゴシック" charset="-128"/>
                <a:cs typeface="ＭＳ Ｐゴシック" charset="-128"/>
              </a:rPr>
              <a:t>Thoughts/Sharing</a:t>
            </a:r>
          </a:p>
        </p:txBody>
      </p:sp>
      <p:sp>
        <p:nvSpPr>
          <p:cNvPr id="34818" name="Content Placeholder 2"/>
          <p:cNvSpPr>
            <a:spLocks noGrp="1"/>
          </p:cNvSpPr>
          <p:nvPr>
            <p:ph idx="1"/>
          </p:nvPr>
        </p:nvSpPr>
        <p:spPr/>
        <p:txBody>
          <a:bodyPr/>
          <a:lstStyle/>
          <a:p>
            <a:pPr eaLnBrk="1" hangingPunct="1"/>
            <a:r>
              <a:rPr lang="en-US" sz="2400">
                <a:ea typeface="ＭＳ Ｐゴシック" charset="-128"/>
                <a:cs typeface="ＭＳ Ｐゴシック" charset="-128"/>
              </a:rPr>
              <a:t>Are MACRAO events the best use of our time in attracting engineering and technology students to LSSU? </a:t>
            </a:r>
            <a:r>
              <a:rPr lang="en-US" sz="2400">
                <a:solidFill>
                  <a:srgbClr val="FF0000"/>
                </a:solidFill>
                <a:ea typeface="ＭＳ Ｐゴシック" charset="-128"/>
                <a:cs typeface="ＭＳ Ｐゴシック" charset="-128"/>
              </a:rPr>
              <a:t>Still the </a:t>
            </a:r>
            <a:r>
              <a:rPr lang="en-US" sz="2400" b="1">
                <a:solidFill>
                  <a:srgbClr val="FF0000"/>
                </a:solidFill>
                <a:ea typeface="ＭＳ Ｐゴシック" charset="-128"/>
                <a:cs typeface="ＭＳ Ｐゴシック" charset="-128"/>
              </a:rPr>
              <a:t>BIG</a:t>
            </a:r>
            <a:r>
              <a:rPr lang="en-US" sz="2400">
                <a:solidFill>
                  <a:srgbClr val="FF0000"/>
                </a:solidFill>
                <a:ea typeface="ＭＳ Ｐゴシック" charset="-128"/>
                <a:cs typeface="ＭＳ Ｐゴシック" charset="-128"/>
              </a:rPr>
              <a:t> question</a:t>
            </a:r>
            <a:r>
              <a:rPr lang="en-US" sz="2400">
                <a:ea typeface="ＭＳ Ｐゴシック" charset="-128"/>
                <a:cs typeface="ＭＳ Ｐゴシック" charset="-128"/>
              </a:rPr>
              <a:t>.</a:t>
            </a:r>
          </a:p>
          <a:p>
            <a:pPr eaLnBrk="1" hangingPunct="1"/>
            <a:r>
              <a:rPr lang="en-US" sz="2400">
                <a:ea typeface="ＭＳ Ｐゴシック" charset="-128"/>
                <a:cs typeface="ＭＳ Ｐゴシック" charset="-128"/>
              </a:rPr>
              <a:t>Admissions would like something representative of Engineering and Technology to place on the recruiting table during MACRAO events. </a:t>
            </a:r>
            <a:r>
              <a:rPr lang="en-US" sz="2400">
                <a:solidFill>
                  <a:srgbClr val="FF0000"/>
                </a:solidFill>
                <a:ea typeface="ＭＳ Ｐゴシック" charset="-128"/>
                <a:cs typeface="ＭＳ Ｐゴシック" charset="-128"/>
              </a:rPr>
              <a:t>Any thoughts</a:t>
            </a:r>
            <a:r>
              <a:rPr lang="en-US" sz="2400">
                <a:ea typeface="ＭＳ Ｐゴシック" charset="-128"/>
                <a:cs typeface="ＭＳ Ｐゴシック" charset="-128"/>
              </a:rPr>
              <a:t>?</a:t>
            </a:r>
          </a:p>
        </p:txBody>
      </p:sp>
      <p:pic>
        <p:nvPicPr>
          <p:cNvPr id="34819" name="Picture 3"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Title 1"/>
          <p:cNvSpPr>
            <a:spLocks noGrp="1"/>
          </p:cNvSpPr>
          <p:nvPr>
            <p:ph type="title"/>
          </p:nvPr>
        </p:nvSpPr>
        <p:spPr>
          <a:xfrm>
            <a:off x="533400" y="1143000"/>
            <a:ext cx="8077200" cy="1066800"/>
          </a:xfrm>
        </p:spPr>
        <p:txBody>
          <a:bodyPr/>
          <a:lstStyle/>
          <a:p>
            <a:pPr eaLnBrk="1" hangingPunct="1"/>
            <a:r>
              <a:rPr lang="en-US" sz="3600">
                <a:solidFill>
                  <a:srgbClr val="0365DB"/>
                </a:solidFill>
                <a:ea typeface="ＭＳ Ｐゴシック" charset="-128"/>
                <a:cs typeface="ＭＳ Ｐゴシック" charset="-128"/>
              </a:rPr>
              <a:t>…in closing</a:t>
            </a:r>
          </a:p>
        </p:txBody>
      </p:sp>
      <p:sp>
        <p:nvSpPr>
          <p:cNvPr id="35842" name="Content Placeholder 2"/>
          <p:cNvSpPr>
            <a:spLocks noGrp="1"/>
          </p:cNvSpPr>
          <p:nvPr>
            <p:ph idx="1"/>
          </p:nvPr>
        </p:nvSpPr>
        <p:spPr/>
        <p:txBody>
          <a:bodyPr/>
          <a:lstStyle/>
          <a:p>
            <a:pPr eaLnBrk="1" hangingPunct="1"/>
            <a:r>
              <a:rPr lang="en-US" sz="2400">
                <a:ea typeface="ＭＳ Ｐゴシック" charset="-128"/>
                <a:cs typeface="ＭＳ Ｐゴシック" charset="-128"/>
              </a:rPr>
              <a:t>We all enjoy supporting these events, it is a rewarding experience to be able to provide information that may be used in a student’s decision making process for their educational and career choices.</a:t>
            </a:r>
          </a:p>
        </p:txBody>
      </p:sp>
      <p:pic>
        <p:nvPicPr>
          <p:cNvPr id="35843" name="Picture 3"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b="1">
                <a:solidFill>
                  <a:srgbClr val="0365DB"/>
                </a:solidFill>
                <a:ea typeface="ＭＳ Ｐゴシック" charset="-128"/>
                <a:cs typeface="ＭＳ Ｐゴシック" charset="-128"/>
              </a:rPr>
              <a:t>THANK YOU</a:t>
            </a:r>
            <a:endParaRPr lang="en-US">
              <a:solidFill>
                <a:srgbClr val="0365DB"/>
              </a:solidFill>
              <a:ea typeface="ＭＳ Ｐゴシック" charset="-128"/>
              <a:cs typeface="ＭＳ Ｐゴシック" charset="-128"/>
            </a:endParaRPr>
          </a:p>
        </p:txBody>
      </p:sp>
      <p:sp>
        <p:nvSpPr>
          <p:cNvPr id="36866" name="Content Placeholder 2"/>
          <p:cNvSpPr>
            <a:spLocks noGrp="1"/>
          </p:cNvSpPr>
          <p:nvPr>
            <p:ph idx="1"/>
          </p:nvPr>
        </p:nvSpPr>
        <p:spPr/>
        <p:txBody>
          <a:bodyPr/>
          <a:lstStyle/>
          <a:p>
            <a:pPr eaLnBrk="1" hangingPunct="1"/>
            <a:r>
              <a:rPr lang="en-US" sz="2400">
                <a:ea typeface="ＭＳ Ｐゴシック" charset="-128"/>
                <a:cs typeface="ＭＳ Ｐゴシック" charset="-128"/>
              </a:rPr>
              <a:t>A special </a:t>
            </a:r>
            <a:r>
              <a:rPr lang="en-US" sz="2400" b="1">
                <a:ea typeface="ＭＳ Ｐゴシック" charset="-128"/>
                <a:cs typeface="ＭＳ Ｐゴシック" charset="-128"/>
              </a:rPr>
              <a:t>THANK YOU </a:t>
            </a:r>
            <a:r>
              <a:rPr lang="en-US" sz="2400">
                <a:ea typeface="ＭＳ Ｐゴシック" charset="-128"/>
                <a:cs typeface="ＭＳ Ｐゴシック" charset="-128"/>
              </a:rPr>
              <a:t>to Jeanne Shibley for her support in the Recruiting effort.</a:t>
            </a:r>
          </a:p>
          <a:p>
            <a:pPr eaLnBrk="1" hangingPunct="1"/>
            <a:r>
              <a:rPr lang="en-US" sz="2400">
                <a:ea typeface="ＭＳ Ｐゴシック" charset="-128"/>
                <a:cs typeface="ＭＳ Ｐゴシック" charset="-128"/>
              </a:rPr>
              <a:t>A special </a:t>
            </a:r>
            <a:r>
              <a:rPr lang="en-US" sz="2400" b="1">
                <a:ea typeface="ＭＳ Ｐゴシック" charset="-128"/>
                <a:cs typeface="ＭＳ Ｐゴシック" charset="-128"/>
              </a:rPr>
              <a:t>THANK YOU </a:t>
            </a:r>
            <a:r>
              <a:rPr lang="en-US" sz="2400">
                <a:ea typeface="ＭＳ Ｐゴシック" charset="-128"/>
                <a:cs typeface="ＭＳ Ｐゴシック" charset="-128"/>
              </a:rPr>
              <a:t>to all of the IAB membership that supported the Spring 2012 MACRAO events. Your support is greatly appreciated.</a:t>
            </a:r>
          </a:p>
          <a:p>
            <a:pPr eaLnBrk="1" hangingPunct="1"/>
            <a:r>
              <a:rPr lang="en-US" sz="2400">
                <a:ea typeface="ＭＳ Ｐゴシック" charset="-128"/>
                <a:cs typeface="ＭＳ Ｐゴシック" charset="-128"/>
              </a:rPr>
              <a:t>IAB participation in </a:t>
            </a:r>
            <a:r>
              <a:rPr lang="en-US" sz="2400" b="1">
                <a:ea typeface="ＭＳ Ｐゴシック" charset="-128"/>
                <a:cs typeface="ＭＳ Ｐゴシック" charset="-128"/>
              </a:rPr>
              <a:t>MACRAO</a:t>
            </a:r>
            <a:r>
              <a:rPr lang="en-US" sz="2400">
                <a:ea typeface="ＭＳ Ｐゴシック" charset="-128"/>
                <a:cs typeface="ＭＳ Ｐゴシック" charset="-128"/>
              </a:rPr>
              <a:t> events is a very </a:t>
            </a:r>
            <a:r>
              <a:rPr lang="en-US" sz="2400" b="1">
                <a:ea typeface="ＭＳ Ｐゴシック" charset="-128"/>
                <a:cs typeface="ＭＳ Ｐゴシック" charset="-128"/>
              </a:rPr>
              <a:t>UNIQUE</a:t>
            </a:r>
            <a:r>
              <a:rPr lang="en-US" sz="2400">
                <a:ea typeface="ＭＳ Ｐゴシック" charset="-128"/>
                <a:cs typeface="ＭＳ Ｐゴシック" charset="-128"/>
              </a:rPr>
              <a:t> and </a:t>
            </a:r>
            <a:r>
              <a:rPr lang="en-US" sz="2400" b="1">
                <a:ea typeface="ＭＳ Ｐゴシック" charset="-128"/>
                <a:cs typeface="ＭＳ Ｐゴシック" charset="-128"/>
              </a:rPr>
              <a:t>POSITIVE INFLUENCE </a:t>
            </a:r>
            <a:r>
              <a:rPr lang="en-US" sz="2400">
                <a:ea typeface="ＭＳ Ｐゴシック" charset="-128"/>
                <a:cs typeface="ＭＳ Ｐゴシック" charset="-128"/>
              </a:rPr>
              <a:t>on student choice.</a:t>
            </a:r>
          </a:p>
        </p:txBody>
      </p:sp>
      <p:pic>
        <p:nvPicPr>
          <p:cNvPr id="36867" name="Picture 3"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a:solidFill>
                  <a:srgbClr val="0365DB"/>
                </a:solidFill>
                <a:ea typeface="ＭＳ Ｐゴシック" charset="-128"/>
                <a:cs typeface="ＭＳ Ｐゴシック" charset="-128"/>
              </a:rPr>
              <a:t>…at the end of the day…</a:t>
            </a:r>
          </a:p>
        </p:txBody>
      </p:sp>
      <p:sp>
        <p:nvSpPr>
          <p:cNvPr id="37890" name="Content Placeholder 2"/>
          <p:cNvSpPr>
            <a:spLocks noGrp="1"/>
          </p:cNvSpPr>
          <p:nvPr>
            <p:ph idx="1"/>
          </p:nvPr>
        </p:nvSpPr>
        <p:spPr/>
        <p:txBody>
          <a:bodyPr/>
          <a:lstStyle/>
          <a:p>
            <a:pPr eaLnBrk="1" hangingPunct="1"/>
            <a:r>
              <a:rPr lang="en-US">
                <a:ea typeface="ＭＳ Ｐゴシック" charset="-128"/>
                <a:cs typeface="ＭＳ Ｐゴシック" charset="-128"/>
              </a:rPr>
              <a:t>This is my last meeting with the IAB…</a:t>
            </a:r>
          </a:p>
          <a:p>
            <a:pPr eaLnBrk="1" hangingPunct="1"/>
            <a:r>
              <a:rPr lang="en-US">
                <a:ea typeface="ＭＳ Ｐゴシック" charset="-128"/>
                <a:cs typeface="ＭＳ Ｐゴシック" charset="-128"/>
              </a:rPr>
              <a:t>…am going to an inactive status after today.</a:t>
            </a:r>
          </a:p>
          <a:p>
            <a:pPr eaLnBrk="1" hangingPunct="1"/>
            <a:r>
              <a:rPr lang="en-US">
                <a:ea typeface="ＭＳ Ｐゴシック" charset="-128"/>
                <a:cs typeface="ＭＳ Ｐゴシック" charset="-128"/>
              </a:rPr>
              <a:t>Thank you to all of the membership for your support in the recruiting activities.</a:t>
            </a:r>
          </a:p>
          <a:p>
            <a:pPr eaLnBrk="1" hangingPunct="1"/>
            <a:r>
              <a:rPr lang="en-US">
                <a:ea typeface="ＭＳ Ｐゴシック" charset="-128"/>
                <a:cs typeface="ＭＳ Ｐゴシック" charset="-128"/>
              </a:rPr>
              <a:t>Thank  you all for your friendship and support over the years, this has been one of the most rewarding activities of my life.</a:t>
            </a:r>
          </a:p>
          <a:p>
            <a:pPr eaLnBrk="1" hangingPunct="1"/>
            <a:endParaRPr lang="en-US">
              <a:ea typeface="ＭＳ Ｐゴシック" charset="-128"/>
              <a:cs typeface="ＭＳ Ｐゴシック" charset="-128"/>
            </a:endParaRPr>
          </a:p>
        </p:txBody>
      </p:sp>
      <p:pic>
        <p:nvPicPr>
          <p:cNvPr id="37891" name="Picture 3"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69913" y="1457325"/>
            <a:ext cx="8193087" cy="1362075"/>
          </a:xfrm>
          <a:extLst>
            <a:ext uri="{909E8E84-426E-40dd-AFC4-6F175D3DCCD1}">
              <a14:hiddenFill xmlns:a14="http://schemas.microsoft.com/office/drawing/2010/main" xmlns:a="http://schemas.openxmlformats.org/drawingml/2006/main" xmlns:p="http://schemas.openxmlformats.org/presentationml/2006/main" xmlns="">
                <a:solidFill>
                  <a:srgbClr val="FFFFFF"/>
                </a:solidFill>
              </a14:hiddenFill>
            </a:ext>
            <a:ext uri="{91240B29-F687-4f45-9708-019B960494DF}">
              <a14:hiddenLine xmlns:a14="http://schemas.microsoft.com/office/drawing/2010/main" xmlns:a="http://schemas.openxmlformats.org/drawingml/2006/main" xmlns:p="http://schemas.openxmlformats.org/presentationml/2006/main" xmlns="" w="9525">
                <a:solidFill>
                  <a:srgbClr val="000000"/>
                </a:solidFill>
                <a:miter lim="800000"/>
                <a:headEnd/>
                <a:tailEnd/>
              </a14:hiddenLine>
            </a:ext>
            <a:ext uri="{FAA26D3D-D897-4be2-8F04-BA451C77F1D7}">
              <ma14:placeholderFlag xmlns:ma14="http://schemas.microsoft.com/office/mac/drawingml/2011/main" xmlns:a="http://schemas.openxmlformats.org/drawingml/2006/main" xmlns:p="http://schemas.openxmlformats.org/presentationml/2006/main" xmlns="" val="1"/>
            </a:ext>
          </a:extLst>
        </p:spPr>
        <p:txBody>
          <a:bodyPr/>
          <a:lstStyle/>
          <a:p>
            <a:pPr eaLnBrk="1" fontAlgn="auto" hangingPunct="1">
              <a:spcAft>
                <a:spcPts val="0"/>
              </a:spcAft>
              <a:defRPr/>
            </a:pPr>
            <a:r>
              <a:rPr lang="en-US" dirty="0" smtClean="0">
                <a:ea typeface="+mj-ea"/>
                <a:cs typeface="+mj-cs"/>
              </a:rPr>
              <a:t>Lake Superior State University Updates</a:t>
            </a:r>
            <a:endParaRPr lang="en-US" dirty="0">
              <a:ea typeface="+mj-ea"/>
              <a:cs typeface="+mj-cs"/>
            </a:endParaRPr>
          </a:p>
        </p:txBody>
      </p:sp>
      <p:sp>
        <p:nvSpPr>
          <p:cNvPr id="3" name="Text Placeholder 2"/>
          <p:cNvSpPr>
            <a:spLocks noGrp="1"/>
          </p:cNvSpPr>
          <p:nvPr>
            <p:ph type="body" idx="1"/>
          </p:nvPr>
        </p:nvSpPr>
        <p:spPr>
          <a:xfrm>
            <a:off x="609600" y="2895600"/>
            <a:ext cx="7772400" cy="3657600"/>
          </a:xfrm>
        </p:spPr>
        <p:txBody>
          <a:bodyPr>
            <a:noAutofit/>
          </a:bodyPr>
          <a:lstStyle/>
          <a:p>
            <a:pPr marL="44450" eaLnBrk="1" hangingPunct="1"/>
            <a:r>
              <a:rPr lang="en-US" sz="3600" b="1">
                <a:solidFill>
                  <a:srgbClr val="0365DB"/>
                </a:solidFill>
                <a:latin typeface="Trebuchet MS" pitchFamily="-68" charset="0"/>
                <a:ea typeface="ＭＳ Ｐゴシック" charset="-128"/>
                <a:cs typeface="ＭＳ Ｐゴシック" charset="-128"/>
              </a:rPr>
              <a:t>School Updates:</a:t>
            </a:r>
          </a:p>
          <a:p>
            <a:pPr lvl="1" eaLnBrk="1" hangingPunct="1">
              <a:spcBef>
                <a:spcPts val="600"/>
              </a:spcBef>
              <a:buFont typeface="Arial" pitchFamily="-68" charset="0"/>
              <a:buChar char="•"/>
            </a:pPr>
            <a:r>
              <a:rPr lang="en-US" sz="2200">
                <a:solidFill>
                  <a:schemeClr val="tx1"/>
                </a:solidFill>
              </a:rPr>
              <a:t>School of Engineering &amp; Technology</a:t>
            </a:r>
            <a:br>
              <a:rPr lang="en-US" sz="2200">
                <a:solidFill>
                  <a:schemeClr val="tx1"/>
                </a:solidFill>
              </a:rPr>
            </a:br>
            <a:r>
              <a:rPr lang="en-US" sz="2200">
                <a:solidFill>
                  <a:schemeClr val="tx1"/>
                </a:solidFill>
              </a:rPr>
              <a:t>     </a:t>
            </a:r>
            <a:r>
              <a:rPr lang="en-US" sz="2200" i="1">
                <a:solidFill>
                  <a:schemeClr val="tx1"/>
                </a:solidFill>
              </a:rPr>
              <a:t>Dr. David Finley, PE</a:t>
            </a:r>
            <a:endParaRPr lang="en-US" sz="2200">
              <a:solidFill>
                <a:schemeClr val="tx1"/>
              </a:solidFill>
            </a:endParaRPr>
          </a:p>
          <a:p>
            <a:pPr lvl="1" eaLnBrk="1" hangingPunct="1">
              <a:spcBef>
                <a:spcPts val="600"/>
              </a:spcBef>
              <a:buFont typeface="Arial" pitchFamily="-68" charset="0"/>
              <a:buChar char="•"/>
            </a:pPr>
            <a:r>
              <a:rPr lang="en-US" sz="2200">
                <a:solidFill>
                  <a:schemeClr val="tx1"/>
                </a:solidFill>
              </a:rPr>
              <a:t>PDC </a:t>
            </a:r>
            <a:br>
              <a:rPr lang="en-US" sz="2200">
                <a:solidFill>
                  <a:schemeClr val="tx1"/>
                </a:solidFill>
              </a:rPr>
            </a:br>
            <a:r>
              <a:rPr lang="en-US" sz="2200">
                <a:solidFill>
                  <a:schemeClr val="tx1"/>
                </a:solidFill>
              </a:rPr>
              <a:t>     </a:t>
            </a:r>
            <a:r>
              <a:rPr lang="en-US" sz="2200" i="1">
                <a:solidFill>
                  <a:schemeClr val="tx1"/>
                </a:solidFill>
              </a:rPr>
              <a:t>Eric Becks</a:t>
            </a:r>
          </a:p>
          <a:p>
            <a:pPr lvl="1" eaLnBrk="1" hangingPunct="1">
              <a:spcBef>
                <a:spcPts val="600"/>
              </a:spcBef>
              <a:buFont typeface="Arial" pitchFamily="-68" charset="0"/>
              <a:buChar char="•"/>
            </a:pPr>
            <a:r>
              <a:rPr lang="en-US" sz="2200">
                <a:solidFill>
                  <a:schemeClr val="tx1"/>
                </a:solidFill>
              </a:rPr>
              <a:t>ABET Employers Survey</a:t>
            </a:r>
            <a:br>
              <a:rPr lang="en-US" sz="2200">
                <a:solidFill>
                  <a:schemeClr val="tx1"/>
                </a:solidFill>
              </a:rPr>
            </a:br>
            <a:r>
              <a:rPr lang="en-US" sz="2200">
                <a:solidFill>
                  <a:schemeClr val="tx1"/>
                </a:solidFill>
              </a:rPr>
              <a:t>     Dr. </a:t>
            </a:r>
            <a:r>
              <a:rPr lang="en-US" sz="2200" i="1">
                <a:solidFill>
                  <a:schemeClr val="tx1"/>
                </a:solidFill>
              </a:rPr>
              <a:t>Robert Hildebrand</a:t>
            </a:r>
          </a:p>
          <a:p>
            <a:pPr lvl="1" eaLnBrk="1" hangingPunct="1">
              <a:spcBef>
                <a:spcPts val="600"/>
              </a:spcBef>
              <a:buFont typeface="Arial" pitchFamily="-68" charset="0"/>
              <a:buChar char="•"/>
            </a:pPr>
            <a:r>
              <a:rPr lang="en-US" sz="2200">
                <a:solidFill>
                  <a:schemeClr val="tx1"/>
                </a:solidFill>
              </a:rPr>
              <a:t>Mission, Goals &amp; Objectives</a:t>
            </a:r>
            <a:br>
              <a:rPr lang="en-US" sz="2200">
                <a:solidFill>
                  <a:schemeClr val="tx1"/>
                </a:solidFill>
              </a:rPr>
            </a:br>
            <a:r>
              <a:rPr lang="en-US" sz="2200">
                <a:solidFill>
                  <a:schemeClr val="tx1"/>
                </a:solidFill>
              </a:rPr>
              <a:t>   </a:t>
            </a:r>
            <a:r>
              <a:rPr lang="en-US" sz="2200" i="1">
                <a:solidFill>
                  <a:schemeClr val="tx1"/>
                </a:solidFill>
              </a:rPr>
              <a:t>  Dr. David Baumann</a:t>
            </a:r>
          </a:p>
        </p:txBody>
      </p:sp>
      <p:pic>
        <p:nvPicPr>
          <p:cNvPr id="38915" name="Picture 3" descr="Primary logo gold trans.png"/>
          <p:cNvPicPr>
            <a:picLocks noChangeAspect="1"/>
          </p:cNvPicPr>
          <p:nvPr/>
        </p:nvPicPr>
        <p:blipFill>
          <a:blip r:embed="rId2"/>
          <a:srcRect/>
          <a:stretch>
            <a:fillRect/>
          </a:stretch>
        </p:blipFill>
        <p:spPr bwMode="auto">
          <a:xfrm>
            <a:off x="304800" y="609600"/>
            <a:ext cx="3200400" cy="4730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89113" y="2219325"/>
            <a:ext cx="6973887" cy="1362075"/>
          </a:xfrm>
          <a:extLst>
            <a:ext uri="{909E8E84-426E-40dd-AFC4-6F175D3DCCD1}">
              <a14:hiddenFill xmlns:a14="http://schemas.microsoft.com/office/drawing/2010/main" xmlns:a="http://schemas.openxmlformats.org/drawingml/2006/main" xmlns:p="http://schemas.openxmlformats.org/presentationml/2006/main" xmlns="">
                <a:solidFill>
                  <a:srgbClr val="FFFFFF"/>
                </a:solidFill>
              </a14:hiddenFill>
            </a:ext>
            <a:ext uri="{91240B29-F687-4f45-9708-019B960494DF}">
              <a14:hiddenLine xmlns:a14="http://schemas.microsoft.com/office/drawing/2010/main" xmlns:a="http://schemas.openxmlformats.org/drawingml/2006/main" xmlns:p="http://schemas.openxmlformats.org/presentationml/2006/main" xmlns="" w="9525">
                <a:solidFill>
                  <a:srgbClr val="000000"/>
                </a:solidFill>
                <a:miter lim="800000"/>
                <a:headEnd/>
                <a:tailEnd/>
              </a14:hiddenLine>
            </a:ext>
            <a:ext uri="{FAA26D3D-D897-4be2-8F04-BA451C77F1D7}">
              <ma14:placeholderFlag xmlns:ma14="http://schemas.microsoft.com/office/mac/drawingml/2011/main" xmlns:a="http://schemas.openxmlformats.org/drawingml/2006/main" xmlns:p="http://schemas.openxmlformats.org/presentationml/2006/main" xmlns="" val="1"/>
            </a:ext>
          </a:extLst>
        </p:spPr>
        <p:txBody>
          <a:bodyPr/>
          <a:lstStyle/>
          <a:p>
            <a:pPr eaLnBrk="1" fontAlgn="auto" hangingPunct="1">
              <a:spcAft>
                <a:spcPts val="0"/>
              </a:spcAft>
              <a:defRPr/>
            </a:pPr>
            <a:r>
              <a:rPr lang="en-US" sz="6000" dirty="0" smtClean="0">
                <a:ea typeface="+mj-ea"/>
                <a:cs typeface="+mj-cs"/>
              </a:rPr>
              <a:t>Secretary’s Report</a:t>
            </a:r>
            <a:endParaRPr lang="en-US" sz="6000" dirty="0">
              <a:ea typeface="+mj-ea"/>
              <a:cs typeface="+mj-cs"/>
            </a:endParaRPr>
          </a:p>
        </p:txBody>
      </p:sp>
      <p:sp>
        <p:nvSpPr>
          <p:cNvPr id="12291" name="Text Placeholder 2"/>
          <p:cNvSpPr>
            <a:spLocks noGrp="1"/>
          </p:cNvSpPr>
          <p:nvPr>
            <p:ph type="body" idx="1"/>
          </p:nvPr>
        </p:nvSpPr>
        <p:spPr>
          <a:xfrm>
            <a:off x="1752600" y="3519488"/>
            <a:ext cx="6818313" cy="1509712"/>
          </a:xfrm>
        </p:spPr>
        <p:txBody>
          <a:bodyPr/>
          <a:lstStyle/>
          <a:p>
            <a:pPr marL="44450" eaLnBrk="1" hangingPunct="1"/>
            <a:r>
              <a:rPr lang="en-US" sz="3200">
                <a:ea typeface="ＭＳ Ｐゴシック" charset="-128"/>
                <a:cs typeface="ＭＳ Ｐゴシック" charset="-128"/>
              </a:rPr>
              <a:t>Steve Kars</a:t>
            </a:r>
          </a:p>
          <a:p>
            <a:pPr marL="44450" eaLnBrk="1" hangingPunct="1">
              <a:buFont typeface="Arial" pitchFamily="-68" charset="0"/>
              <a:buChar char="•"/>
            </a:pPr>
            <a:r>
              <a:rPr lang="en-US" sz="2400">
                <a:ea typeface="ＭＳ Ｐゴシック" charset="-128"/>
                <a:cs typeface="ＭＳ Ｐゴシック" charset="-128"/>
              </a:rPr>
              <a:t>Minutes</a:t>
            </a:r>
          </a:p>
          <a:p>
            <a:pPr marL="44450" eaLnBrk="1" hangingPunct="1">
              <a:buFont typeface="Arial" pitchFamily="-68" charset="0"/>
              <a:buChar char="•"/>
            </a:pPr>
            <a:r>
              <a:rPr lang="en-US" sz="2400">
                <a:ea typeface="ＭＳ Ｐゴシック" charset="-128"/>
                <a:cs typeface="ＭＳ Ｐゴシック" charset="-128"/>
              </a:rPr>
              <a:t>Action Items from November 2011 meeting</a:t>
            </a:r>
          </a:p>
          <a:p>
            <a:pPr marL="44450" eaLnBrk="1" hangingPunct="1"/>
            <a:endParaRPr lang="en-US">
              <a:ea typeface="ＭＳ Ｐゴシック" charset="-128"/>
              <a:cs typeface="ＭＳ Ｐゴシック" charset="-128"/>
            </a:endParaRPr>
          </a:p>
        </p:txBody>
      </p:sp>
      <p:grpSp>
        <p:nvGrpSpPr>
          <p:cNvPr id="16387" name="Group 2"/>
          <p:cNvGrpSpPr>
            <a:grpSpLocks/>
          </p:cNvGrpSpPr>
          <p:nvPr/>
        </p:nvGrpSpPr>
        <p:grpSpPr bwMode="auto">
          <a:xfrm>
            <a:off x="533400" y="1838325"/>
            <a:ext cx="3200400" cy="1600200"/>
            <a:chOff x="1901" y="1224"/>
            <a:chExt cx="2023" cy="1022"/>
          </a:xfrm>
        </p:grpSpPr>
        <p:sp>
          <p:nvSpPr>
            <p:cNvPr id="16389" name="Rectangle 3"/>
            <p:cNvSpPr>
              <a:spLocks noChangeArrowheads="1"/>
            </p:cNvSpPr>
            <p:nvPr/>
          </p:nvSpPr>
          <p:spPr bwMode="auto">
            <a:xfrm>
              <a:off x="1901" y="1224"/>
              <a:ext cx="2023" cy="1022"/>
            </a:xfrm>
            <a:prstGeom prst="rect">
              <a:avLst/>
            </a:prstGeom>
            <a:noFill/>
            <a:ln w="9525">
              <a:noFill/>
              <a:miter lim="800000"/>
              <a:headEnd/>
              <a:tailEnd/>
            </a:ln>
          </p:spPr>
          <p:txBody>
            <a:bodyPr>
              <a:prstTxWarp prst="textNoShape">
                <a:avLst/>
              </a:prstTxWarp>
            </a:bodyPr>
            <a:lstStyle/>
            <a:p>
              <a:endParaRPr lang="en-US">
                <a:latin typeface="Georgia" pitchFamily="-68" charset="0"/>
              </a:endParaRPr>
            </a:p>
          </p:txBody>
        </p:sp>
        <p:sp>
          <p:nvSpPr>
            <p:cNvPr id="16390" name="Freeform 4"/>
            <p:cNvSpPr>
              <a:spLocks/>
            </p:cNvSpPr>
            <p:nvPr/>
          </p:nvSpPr>
          <p:spPr bwMode="auto">
            <a:xfrm>
              <a:off x="3113" y="1354"/>
              <a:ext cx="803" cy="402"/>
            </a:xfrm>
            <a:custGeom>
              <a:avLst/>
              <a:gdLst>
                <a:gd name="T0" fmla="*/ 21 w 803"/>
                <a:gd name="T1" fmla="*/ 133 h 402"/>
                <a:gd name="T2" fmla="*/ 105 w 803"/>
                <a:gd name="T3" fmla="*/ 139 h 402"/>
                <a:gd name="T4" fmla="*/ 136 w 803"/>
                <a:gd name="T5" fmla="*/ 143 h 402"/>
                <a:gd name="T6" fmla="*/ 148 w 803"/>
                <a:gd name="T7" fmla="*/ 137 h 402"/>
                <a:gd name="T8" fmla="*/ 170 w 803"/>
                <a:gd name="T9" fmla="*/ 139 h 402"/>
                <a:gd name="T10" fmla="*/ 204 w 803"/>
                <a:gd name="T11" fmla="*/ 131 h 402"/>
                <a:gd name="T12" fmla="*/ 223 w 803"/>
                <a:gd name="T13" fmla="*/ 133 h 402"/>
                <a:gd name="T14" fmla="*/ 253 w 803"/>
                <a:gd name="T15" fmla="*/ 120 h 402"/>
                <a:gd name="T16" fmla="*/ 283 w 803"/>
                <a:gd name="T17" fmla="*/ 113 h 402"/>
                <a:gd name="T18" fmla="*/ 330 w 803"/>
                <a:gd name="T19" fmla="*/ 96 h 402"/>
                <a:gd name="T20" fmla="*/ 358 w 803"/>
                <a:gd name="T21" fmla="*/ 74 h 402"/>
                <a:gd name="T22" fmla="*/ 394 w 803"/>
                <a:gd name="T23" fmla="*/ 57 h 402"/>
                <a:gd name="T24" fmla="*/ 463 w 803"/>
                <a:gd name="T25" fmla="*/ 57 h 402"/>
                <a:gd name="T26" fmla="*/ 524 w 803"/>
                <a:gd name="T27" fmla="*/ 94 h 402"/>
                <a:gd name="T28" fmla="*/ 542 w 803"/>
                <a:gd name="T29" fmla="*/ 111 h 402"/>
                <a:gd name="T30" fmla="*/ 548 w 803"/>
                <a:gd name="T31" fmla="*/ 124 h 402"/>
                <a:gd name="T32" fmla="*/ 560 w 803"/>
                <a:gd name="T33" fmla="*/ 172 h 402"/>
                <a:gd name="T34" fmla="*/ 576 w 803"/>
                <a:gd name="T35" fmla="*/ 235 h 402"/>
                <a:gd name="T36" fmla="*/ 576 w 803"/>
                <a:gd name="T37" fmla="*/ 302 h 402"/>
                <a:gd name="T38" fmla="*/ 588 w 803"/>
                <a:gd name="T39" fmla="*/ 331 h 402"/>
                <a:gd name="T40" fmla="*/ 617 w 803"/>
                <a:gd name="T41" fmla="*/ 376 h 402"/>
                <a:gd name="T42" fmla="*/ 651 w 803"/>
                <a:gd name="T43" fmla="*/ 393 h 402"/>
                <a:gd name="T44" fmla="*/ 667 w 803"/>
                <a:gd name="T45" fmla="*/ 396 h 402"/>
                <a:gd name="T46" fmla="*/ 718 w 803"/>
                <a:gd name="T47" fmla="*/ 394 h 402"/>
                <a:gd name="T48" fmla="*/ 736 w 803"/>
                <a:gd name="T49" fmla="*/ 393 h 402"/>
                <a:gd name="T50" fmla="*/ 795 w 803"/>
                <a:gd name="T51" fmla="*/ 380 h 402"/>
                <a:gd name="T52" fmla="*/ 803 w 803"/>
                <a:gd name="T53" fmla="*/ 372 h 402"/>
                <a:gd name="T54" fmla="*/ 791 w 803"/>
                <a:gd name="T55" fmla="*/ 352 h 402"/>
                <a:gd name="T56" fmla="*/ 752 w 803"/>
                <a:gd name="T57" fmla="*/ 350 h 402"/>
                <a:gd name="T58" fmla="*/ 748 w 803"/>
                <a:gd name="T59" fmla="*/ 348 h 402"/>
                <a:gd name="T60" fmla="*/ 714 w 803"/>
                <a:gd name="T61" fmla="*/ 350 h 402"/>
                <a:gd name="T62" fmla="*/ 702 w 803"/>
                <a:gd name="T63" fmla="*/ 356 h 402"/>
                <a:gd name="T64" fmla="*/ 690 w 803"/>
                <a:gd name="T65" fmla="*/ 348 h 402"/>
                <a:gd name="T66" fmla="*/ 653 w 803"/>
                <a:gd name="T67" fmla="*/ 344 h 402"/>
                <a:gd name="T68" fmla="*/ 629 w 803"/>
                <a:gd name="T69" fmla="*/ 322 h 402"/>
                <a:gd name="T70" fmla="*/ 621 w 803"/>
                <a:gd name="T71" fmla="*/ 287 h 402"/>
                <a:gd name="T72" fmla="*/ 619 w 803"/>
                <a:gd name="T73" fmla="*/ 252 h 402"/>
                <a:gd name="T74" fmla="*/ 619 w 803"/>
                <a:gd name="T75" fmla="*/ 241 h 402"/>
                <a:gd name="T76" fmla="*/ 617 w 803"/>
                <a:gd name="T77" fmla="*/ 202 h 402"/>
                <a:gd name="T78" fmla="*/ 613 w 803"/>
                <a:gd name="T79" fmla="*/ 191 h 402"/>
                <a:gd name="T80" fmla="*/ 603 w 803"/>
                <a:gd name="T81" fmla="*/ 150 h 402"/>
                <a:gd name="T82" fmla="*/ 595 w 803"/>
                <a:gd name="T83" fmla="*/ 109 h 402"/>
                <a:gd name="T84" fmla="*/ 590 w 803"/>
                <a:gd name="T85" fmla="*/ 106 h 402"/>
                <a:gd name="T86" fmla="*/ 580 w 803"/>
                <a:gd name="T87" fmla="*/ 69 h 402"/>
                <a:gd name="T88" fmla="*/ 548 w 803"/>
                <a:gd name="T89" fmla="*/ 41 h 402"/>
                <a:gd name="T90" fmla="*/ 530 w 803"/>
                <a:gd name="T91" fmla="*/ 35 h 402"/>
                <a:gd name="T92" fmla="*/ 510 w 803"/>
                <a:gd name="T93" fmla="*/ 15 h 402"/>
                <a:gd name="T94" fmla="*/ 483 w 803"/>
                <a:gd name="T95" fmla="*/ 13 h 402"/>
                <a:gd name="T96" fmla="*/ 437 w 803"/>
                <a:gd name="T97" fmla="*/ 4 h 402"/>
                <a:gd name="T98" fmla="*/ 398 w 803"/>
                <a:gd name="T99" fmla="*/ 6 h 402"/>
                <a:gd name="T100" fmla="*/ 378 w 803"/>
                <a:gd name="T101" fmla="*/ 19 h 402"/>
                <a:gd name="T102" fmla="*/ 342 w 803"/>
                <a:gd name="T103" fmla="*/ 31 h 402"/>
                <a:gd name="T104" fmla="*/ 328 w 803"/>
                <a:gd name="T105" fmla="*/ 44 h 402"/>
                <a:gd name="T106" fmla="*/ 285 w 803"/>
                <a:gd name="T107" fmla="*/ 59 h 402"/>
                <a:gd name="T108" fmla="*/ 241 w 803"/>
                <a:gd name="T109" fmla="*/ 74 h 402"/>
                <a:gd name="T110" fmla="*/ 227 w 803"/>
                <a:gd name="T111" fmla="*/ 85 h 402"/>
                <a:gd name="T112" fmla="*/ 194 w 803"/>
                <a:gd name="T113" fmla="*/ 87 h 402"/>
                <a:gd name="T114" fmla="*/ 142 w 803"/>
                <a:gd name="T115" fmla="*/ 91 h 402"/>
                <a:gd name="T116" fmla="*/ 99 w 803"/>
                <a:gd name="T117" fmla="*/ 98 h 402"/>
                <a:gd name="T118" fmla="*/ 59 w 803"/>
                <a:gd name="T119" fmla="*/ 87 h 402"/>
                <a:gd name="T120" fmla="*/ 35 w 803"/>
                <a:gd name="T121" fmla="*/ 87 h 402"/>
                <a:gd name="T122" fmla="*/ 13 w 803"/>
                <a:gd name="T123" fmla="*/ 70 h 402"/>
                <a:gd name="T124" fmla="*/ 0 w 803"/>
                <a:gd name="T125" fmla="*/ 65 h 4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03"/>
                <a:gd name="T190" fmla="*/ 0 h 402"/>
                <a:gd name="T191" fmla="*/ 803 w 803"/>
                <a:gd name="T192" fmla="*/ 402 h 4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03" h="402">
                  <a:moveTo>
                    <a:pt x="0" y="65"/>
                  </a:moveTo>
                  <a:lnTo>
                    <a:pt x="0" y="126"/>
                  </a:lnTo>
                  <a:lnTo>
                    <a:pt x="4" y="130"/>
                  </a:lnTo>
                  <a:lnTo>
                    <a:pt x="10" y="131"/>
                  </a:lnTo>
                  <a:lnTo>
                    <a:pt x="15" y="133"/>
                  </a:lnTo>
                  <a:lnTo>
                    <a:pt x="21" y="133"/>
                  </a:lnTo>
                  <a:lnTo>
                    <a:pt x="29" y="133"/>
                  </a:lnTo>
                  <a:lnTo>
                    <a:pt x="35" y="131"/>
                  </a:lnTo>
                  <a:lnTo>
                    <a:pt x="41" y="130"/>
                  </a:lnTo>
                  <a:lnTo>
                    <a:pt x="47" y="128"/>
                  </a:lnTo>
                  <a:lnTo>
                    <a:pt x="71" y="137"/>
                  </a:lnTo>
                  <a:lnTo>
                    <a:pt x="95" y="133"/>
                  </a:lnTo>
                  <a:lnTo>
                    <a:pt x="99" y="135"/>
                  </a:lnTo>
                  <a:lnTo>
                    <a:pt x="105" y="139"/>
                  </a:lnTo>
                  <a:lnTo>
                    <a:pt x="109" y="141"/>
                  </a:lnTo>
                  <a:lnTo>
                    <a:pt x="112" y="141"/>
                  </a:lnTo>
                  <a:lnTo>
                    <a:pt x="116" y="143"/>
                  </a:lnTo>
                  <a:lnTo>
                    <a:pt x="122" y="144"/>
                  </a:lnTo>
                  <a:lnTo>
                    <a:pt x="128" y="144"/>
                  </a:lnTo>
                  <a:lnTo>
                    <a:pt x="132" y="143"/>
                  </a:lnTo>
                  <a:lnTo>
                    <a:pt x="134" y="143"/>
                  </a:lnTo>
                  <a:lnTo>
                    <a:pt x="136" y="143"/>
                  </a:lnTo>
                  <a:lnTo>
                    <a:pt x="138" y="141"/>
                  </a:lnTo>
                  <a:lnTo>
                    <a:pt x="140" y="141"/>
                  </a:lnTo>
                  <a:lnTo>
                    <a:pt x="142" y="139"/>
                  </a:lnTo>
                  <a:lnTo>
                    <a:pt x="144" y="137"/>
                  </a:lnTo>
                  <a:lnTo>
                    <a:pt x="146" y="137"/>
                  </a:lnTo>
                  <a:lnTo>
                    <a:pt x="148" y="137"/>
                  </a:lnTo>
                  <a:lnTo>
                    <a:pt x="148" y="135"/>
                  </a:lnTo>
                  <a:lnTo>
                    <a:pt x="152" y="131"/>
                  </a:lnTo>
                  <a:lnTo>
                    <a:pt x="156" y="133"/>
                  </a:lnTo>
                  <a:lnTo>
                    <a:pt x="162" y="137"/>
                  </a:lnTo>
                  <a:lnTo>
                    <a:pt x="170" y="139"/>
                  </a:lnTo>
                  <a:lnTo>
                    <a:pt x="176" y="139"/>
                  </a:lnTo>
                  <a:lnTo>
                    <a:pt x="182" y="139"/>
                  </a:lnTo>
                  <a:lnTo>
                    <a:pt x="190" y="137"/>
                  </a:lnTo>
                  <a:lnTo>
                    <a:pt x="196" y="135"/>
                  </a:lnTo>
                  <a:lnTo>
                    <a:pt x="202" y="133"/>
                  </a:lnTo>
                  <a:lnTo>
                    <a:pt x="204" y="131"/>
                  </a:lnTo>
                  <a:lnTo>
                    <a:pt x="205" y="130"/>
                  </a:lnTo>
                  <a:lnTo>
                    <a:pt x="207" y="130"/>
                  </a:lnTo>
                  <a:lnTo>
                    <a:pt x="211" y="131"/>
                  </a:lnTo>
                  <a:lnTo>
                    <a:pt x="217" y="133"/>
                  </a:lnTo>
                  <a:lnTo>
                    <a:pt x="223" y="133"/>
                  </a:lnTo>
                  <a:lnTo>
                    <a:pt x="227" y="133"/>
                  </a:lnTo>
                  <a:lnTo>
                    <a:pt x="233" y="131"/>
                  </a:lnTo>
                  <a:lnTo>
                    <a:pt x="239" y="130"/>
                  </a:lnTo>
                  <a:lnTo>
                    <a:pt x="243" y="128"/>
                  </a:lnTo>
                  <a:lnTo>
                    <a:pt x="249" y="126"/>
                  </a:lnTo>
                  <a:lnTo>
                    <a:pt x="251" y="124"/>
                  </a:lnTo>
                  <a:lnTo>
                    <a:pt x="253" y="122"/>
                  </a:lnTo>
                  <a:lnTo>
                    <a:pt x="253" y="120"/>
                  </a:lnTo>
                  <a:lnTo>
                    <a:pt x="255" y="119"/>
                  </a:lnTo>
                  <a:lnTo>
                    <a:pt x="257" y="117"/>
                  </a:lnTo>
                  <a:lnTo>
                    <a:pt x="257" y="115"/>
                  </a:lnTo>
                  <a:lnTo>
                    <a:pt x="259" y="115"/>
                  </a:lnTo>
                  <a:lnTo>
                    <a:pt x="261" y="113"/>
                  </a:lnTo>
                  <a:lnTo>
                    <a:pt x="269" y="115"/>
                  </a:lnTo>
                  <a:lnTo>
                    <a:pt x="275" y="115"/>
                  </a:lnTo>
                  <a:lnTo>
                    <a:pt x="283" y="113"/>
                  </a:lnTo>
                  <a:lnTo>
                    <a:pt x="289" y="111"/>
                  </a:lnTo>
                  <a:lnTo>
                    <a:pt x="295" y="109"/>
                  </a:lnTo>
                  <a:lnTo>
                    <a:pt x="302" y="106"/>
                  </a:lnTo>
                  <a:lnTo>
                    <a:pt x="308" y="104"/>
                  </a:lnTo>
                  <a:lnTo>
                    <a:pt x="312" y="98"/>
                  </a:lnTo>
                  <a:lnTo>
                    <a:pt x="318" y="98"/>
                  </a:lnTo>
                  <a:lnTo>
                    <a:pt x="324" y="98"/>
                  </a:lnTo>
                  <a:lnTo>
                    <a:pt x="330" y="96"/>
                  </a:lnTo>
                  <a:lnTo>
                    <a:pt x="336" y="93"/>
                  </a:lnTo>
                  <a:lnTo>
                    <a:pt x="342" y="91"/>
                  </a:lnTo>
                  <a:lnTo>
                    <a:pt x="346" y="87"/>
                  </a:lnTo>
                  <a:lnTo>
                    <a:pt x="352" y="83"/>
                  </a:lnTo>
                  <a:lnTo>
                    <a:pt x="356" y="78"/>
                  </a:lnTo>
                  <a:lnTo>
                    <a:pt x="358" y="76"/>
                  </a:lnTo>
                  <a:lnTo>
                    <a:pt x="358" y="74"/>
                  </a:lnTo>
                  <a:lnTo>
                    <a:pt x="360" y="72"/>
                  </a:lnTo>
                  <a:lnTo>
                    <a:pt x="360" y="70"/>
                  </a:lnTo>
                  <a:lnTo>
                    <a:pt x="362" y="69"/>
                  </a:lnTo>
                  <a:lnTo>
                    <a:pt x="364" y="67"/>
                  </a:lnTo>
                  <a:lnTo>
                    <a:pt x="374" y="65"/>
                  </a:lnTo>
                  <a:lnTo>
                    <a:pt x="384" y="61"/>
                  </a:lnTo>
                  <a:lnTo>
                    <a:pt x="394" y="57"/>
                  </a:lnTo>
                  <a:lnTo>
                    <a:pt x="403" y="54"/>
                  </a:lnTo>
                  <a:lnTo>
                    <a:pt x="413" y="52"/>
                  </a:lnTo>
                  <a:lnTo>
                    <a:pt x="423" y="50"/>
                  </a:lnTo>
                  <a:lnTo>
                    <a:pt x="433" y="50"/>
                  </a:lnTo>
                  <a:lnTo>
                    <a:pt x="445" y="52"/>
                  </a:lnTo>
                  <a:lnTo>
                    <a:pt x="451" y="52"/>
                  </a:lnTo>
                  <a:lnTo>
                    <a:pt x="457" y="54"/>
                  </a:lnTo>
                  <a:lnTo>
                    <a:pt x="463" y="57"/>
                  </a:lnTo>
                  <a:lnTo>
                    <a:pt x="469" y="59"/>
                  </a:lnTo>
                  <a:lnTo>
                    <a:pt x="473" y="63"/>
                  </a:lnTo>
                  <a:lnTo>
                    <a:pt x="479" y="65"/>
                  </a:lnTo>
                  <a:lnTo>
                    <a:pt x="485" y="65"/>
                  </a:lnTo>
                  <a:lnTo>
                    <a:pt x="493" y="65"/>
                  </a:lnTo>
                  <a:lnTo>
                    <a:pt x="522" y="87"/>
                  </a:lnTo>
                  <a:lnTo>
                    <a:pt x="522" y="91"/>
                  </a:lnTo>
                  <a:lnTo>
                    <a:pt x="524" y="94"/>
                  </a:lnTo>
                  <a:lnTo>
                    <a:pt x="526" y="96"/>
                  </a:lnTo>
                  <a:lnTo>
                    <a:pt x="528" y="100"/>
                  </a:lnTo>
                  <a:lnTo>
                    <a:pt x="530" y="104"/>
                  </a:lnTo>
                  <a:lnTo>
                    <a:pt x="534" y="106"/>
                  </a:lnTo>
                  <a:lnTo>
                    <a:pt x="536" y="107"/>
                  </a:lnTo>
                  <a:lnTo>
                    <a:pt x="540" y="109"/>
                  </a:lnTo>
                  <a:lnTo>
                    <a:pt x="542" y="111"/>
                  </a:lnTo>
                  <a:lnTo>
                    <a:pt x="542" y="113"/>
                  </a:lnTo>
                  <a:lnTo>
                    <a:pt x="544" y="119"/>
                  </a:lnTo>
                  <a:lnTo>
                    <a:pt x="548" y="124"/>
                  </a:lnTo>
                  <a:lnTo>
                    <a:pt x="550" y="130"/>
                  </a:lnTo>
                  <a:lnTo>
                    <a:pt x="552" y="135"/>
                  </a:lnTo>
                  <a:lnTo>
                    <a:pt x="556" y="141"/>
                  </a:lnTo>
                  <a:lnTo>
                    <a:pt x="556" y="146"/>
                  </a:lnTo>
                  <a:lnTo>
                    <a:pt x="558" y="152"/>
                  </a:lnTo>
                  <a:lnTo>
                    <a:pt x="558" y="157"/>
                  </a:lnTo>
                  <a:lnTo>
                    <a:pt x="556" y="163"/>
                  </a:lnTo>
                  <a:lnTo>
                    <a:pt x="560" y="172"/>
                  </a:lnTo>
                  <a:lnTo>
                    <a:pt x="562" y="180"/>
                  </a:lnTo>
                  <a:lnTo>
                    <a:pt x="564" y="189"/>
                  </a:lnTo>
                  <a:lnTo>
                    <a:pt x="566" y="196"/>
                  </a:lnTo>
                  <a:lnTo>
                    <a:pt x="568" y="204"/>
                  </a:lnTo>
                  <a:lnTo>
                    <a:pt x="570" y="211"/>
                  </a:lnTo>
                  <a:lnTo>
                    <a:pt x="574" y="220"/>
                  </a:lnTo>
                  <a:lnTo>
                    <a:pt x="580" y="226"/>
                  </a:lnTo>
                  <a:lnTo>
                    <a:pt x="576" y="235"/>
                  </a:lnTo>
                  <a:lnTo>
                    <a:pt x="574" y="243"/>
                  </a:lnTo>
                  <a:lnTo>
                    <a:pt x="574" y="252"/>
                  </a:lnTo>
                  <a:lnTo>
                    <a:pt x="574" y="261"/>
                  </a:lnTo>
                  <a:lnTo>
                    <a:pt x="576" y="270"/>
                  </a:lnTo>
                  <a:lnTo>
                    <a:pt x="576" y="280"/>
                  </a:lnTo>
                  <a:lnTo>
                    <a:pt x="576" y="289"/>
                  </a:lnTo>
                  <a:lnTo>
                    <a:pt x="576" y="296"/>
                  </a:lnTo>
                  <a:lnTo>
                    <a:pt x="576" y="302"/>
                  </a:lnTo>
                  <a:lnTo>
                    <a:pt x="576" y="306"/>
                  </a:lnTo>
                  <a:lnTo>
                    <a:pt x="576" y="309"/>
                  </a:lnTo>
                  <a:lnTo>
                    <a:pt x="578" y="313"/>
                  </a:lnTo>
                  <a:lnTo>
                    <a:pt x="578" y="317"/>
                  </a:lnTo>
                  <a:lnTo>
                    <a:pt x="580" y="318"/>
                  </a:lnTo>
                  <a:lnTo>
                    <a:pt x="582" y="322"/>
                  </a:lnTo>
                  <a:lnTo>
                    <a:pt x="586" y="324"/>
                  </a:lnTo>
                  <a:lnTo>
                    <a:pt x="588" y="331"/>
                  </a:lnTo>
                  <a:lnTo>
                    <a:pt x="590" y="339"/>
                  </a:lnTo>
                  <a:lnTo>
                    <a:pt x="591" y="344"/>
                  </a:lnTo>
                  <a:lnTo>
                    <a:pt x="595" y="352"/>
                  </a:lnTo>
                  <a:lnTo>
                    <a:pt x="599" y="357"/>
                  </a:lnTo>
                  <a:lnTo>
                    <a:pt x="603" y="363"/>
                  </a:lnTo>
                  <a:lnTo>
                    <a:pt x="607" y="368"/>
                  </a:lnTo>
                  <a:lnTo>
                    <a:pt x="613" y="374"/>
                  </a:lnTo>
                  <a:lnTo>
                    <a:pt x="617" y="376"/>
                  </a:lnTo>
                  <a:lnTo>
                    <a:pt x="621" y="378"/>
                  </a:lnTo>
                  <a:lnTo>
                    <a:pt x="625" y="381"/>
                  </a:lnTo>
                  <a:lnTo>
                    <a:pt x="629" y="385"/>
                  </a:lnTo>
                  <a:lnTo>
                    <a:pt x="635" y="389"/>
                  </a:lnTo>
                  <a:lnTo>
                    <a:pt x="639" y="391"/>
                  </a:lnTo>
                  <a:lnTo>
                    <a:pt x="645" y="393"/>
                  </a:lnTo>
                  <a:lnTo>
                    <a:pt x="651" y="393"/>
                  </a:lnTo>
                  <a:lnTo>
                    <a:pt x="653" y="393"/>
                  </a:lnTo>
                  <a:lnTo>
                    <a:pt x="655" y="393"/>
                  </a:lnTo>
                  <a:lnTo>
                    <a:pt x="657" y="393"/>
                  </a:lnTo>
                  <a:lnTo>
                    <a:pt x="659" y="393"/>
                  </a:lnTo>
                  <a:lnTo>
                    <a:pt x="661" y="393"/>
                  </a:lnTo>
                  <a:lnTo>
                    <a:pt x="663" y="393"/>
                  </a:lnTo>
                  <a:lnTo>
                    <a:pt x="667" y="396"/>
                  </a:lnTo>
                  <a:lnTo>
                    <a:pt x="673" y="398"/>
                  </a:lnTo>
                  <a:lnTo>
                    <a:pt x="681" y="400"/>
                  </a:lnTo>
                  <a:lnTo>
                    <a:pt x="688" y="402"/>
                  </a:lnTo>
                  <a:lnTo>
                    <a:pt x="694" y="402"/>
                  </a:lnTo>
                  <a:lnTo>
                    <a:pt x="702" y="402"/>
                  </a:lnTo>
                  <a:lnTo>
                    <a:pt x="710" y="400"/>
                  </a:lnTo>
                  <a:lnTo>
                    <a:pt x="716" y="396"/>
                  </a:lnTo>
                  <a:lnTo>
                    <a:pt x="718" y="394"/>
                  </a:lnTo>
                  <a:lnTo>
                    <a:pt x="720" y="393"/>
                  </a:lnTo>
                  <a:lnTo>
                    <a:pt x="722" y="393"/>
                  </a:lnTo>
                  <a:lnTo>
                    <a:pt x="724" y="391"/>
                  </a:lnTo>
                  <a:lnTo>
                    <a:pt x="726" y="391"/>
                  </a:lnTo>
                  <a:lnTo>
                    <a:pt x="736" y="393"/>
                  </a:lnTo>
                  <a:lnTo>
                    <a:pt x="744" y="393"/>
                  </a:lnTo>
                  <a:lnTo>
                    <a:pt x="752" y="391"/>
                  </a:lnTo>
                  <a:lnTo>
                    <a:pt x="762" y="389"/>
                  </a:lnTo>
                  <a:lnTo>
                    <a:pt x="770" y="385"/>
                  </a:lnTo>
                  <a:lnTo>
                    <a:pt x="778" y="383"/>
                  </a:lnTo>
                  <a:lnTo>
                    <a:pt x="785" y="381"/>
                  </a:lnTo>
                  <a:lnTo>
                    <a:pt x="795" y="381"/>
                  </a:lnTo>
                  <a:lnTo>
                    <a:pt x="795" y="380"/>
                  </a:lnTo>
                  <a:lnTo>
                    <a:pt x="797" y="380"/>
                  </a:lnTo>
                  <a:lnTo>
                    <a:pt x="797" y="378"/>
                  </a:lnTo>
                  <a:lnTo>
                    <a:pt x="799" y="378"/>
                  </a:lnTo>
                  <a:lnTo>
                    <a:pt x="801" y="376"/>
                  </a:lnTo>
                  <a:lnTo>
                    <a:pt x="803" y="372"/>
                  </a:lnTo>
                  <a:lnTo>
                    <a:pt x="803" y="370"/>
                  </a:lnTo>
                  <a:lnTo>
                    <a:pt x="803" y="368"/>
                  </a:lnTo>
                  <a:lnTo>
                    <a:pt x="801" y="365"/>
                  </a:lnTo>
                  <a:lnTo>
                    <a:pt x="801" y="363"/>
                  </a:lnTo>
                  <a:lnTo>
                    <a:pt x="799" y="361"/>
                  </a:lnTo>
                  <a:lnTo>
                    <a:pt x="797" y="357"/>
                  </a:lnTo>
                  <a:lnTo>
                    <a:pt x="795" y="356"/>
                  </a:lnTo>
                  <a:lnTo>
                    <a:pt x="791" y="352"/>
                  </a:lnTo>
                  <a:lnTo>
                    <a:pt x="785" y="350"/>
                  </a:lnTo>
                  <a:lnTo>
                    <a:pt x="782" y="348"/>
                  </a:lnTo>
                  <a:lnTo>
                    <a:pt x="776" y="348"/>
                  </a:lnTo>
                  <a:lnTo>
                    <a:pt x="770" y="346"/>
                  </a:lnTo>
                  <a:lnTo>
                    <a:pt x="764" y="348"/>
                  </a:lnTo>
                  <a:lnTo>
                    <a:pt x="758" y="348"/>
                  </a:lnTo>
                  <a:lnTo>
                    <a:pt x="752" y="350"/>
                  </a:lnTo>
                  <a:lnTo>
                    <a:pt x="752" y="348"/>
                  </a:lnTo>
                  <a:lnTo>
                    <a:pt x="752" y="350"/>
                  </a:lnTo>
                  <a:lnTo>
                    <a:pt x="748" y="348"/>
                  </a:lnTo>
                  <a:lnTo>
                    <a:pt x="742" y="348"/>
                  </a:lnTo>
                  <a:lnTo>
                    <a:pt x="738" y="346"/>
                  </a:lnTo>
                  <a:lnTo>
                    <a:pt x="734" y="346"/>
                  </a:lnTo>
                  <a:lnTo>
                    <a:pt x="730" y="346"/>
                  </a:lnTo>
                  <a:lnTo>
                    <a:pt x="726" y="346"/>
                  </a:lnTo>
                  <a:lnTo>
                    <a:pt x="722" y="348"/>
                  </a:lnTo>
                  <a:lnTo>
                    <a:pt x="716" y="348"/>
                  </a:lnTo>
                  <a:lnTo>
                    <a:pt x="714" y="350"/>
                  </a:lnTo>
                  <a:lnTo>
                    <a:pt x="712" y="350"/>
                  </a:lnTo>
                  <a:lnTo>
                    <a:pt x="712" y="352"/>
                  </a:lnTo>
                  <a:lnTo>
                    <a:pt x="710" y="352"/>
                  </a:lnTo>
                  <a:lnTo>
                    <a:pt x="708" y="354"/>
                  </a:lnTo>
                  <a:lnTo>
                    <a:pt x="706" y="354"/>
                  </a:lnTo>
                  <a:lnTo>
                    <a:pt x="704" y="356"/>
                  </a:lnTo>
                  <a:lnTo>
                    <a:pt x="702" y="356"/>
                  </a:lnTo>
                  <a:lnTo>
                    <a:pt x="700" y="356"/>
                  </a:lnTo>
                  <a:lnTo>
                    <a:pt x="698" y="356"/>
                  </a:lnTo>
                  <a:lnTo>
                    <a:pt x="698" y="354"/>
                  </a:lnTo>
                  <a:lnTo>
                    <a:pt x="696" y="354"/>
                  </a:lnTo>
                  <a:lnTo>
                    <a:pt x="696" y="352"/>
                  </a:lnTo>
                  <a:lnTo>
                    <a:pt x="690" y="348"/>
                  </a:lnTo>
                  <a:lnTo>
                    <a:pt x="687" y="346"/>
                  </a:lnTo>
                  <a:lnTo>
                    <a:pt x="681" y="346"/>
                  </a:lnTo>
                  <a:lnTo>
                    <a:pt x="677" y="346"/>
                  </a:lnTo>
                  <a:lnTo>
                    <a:pt x="671" y="346"/>
                  </a:lnTo>
                  <a:lnTo>
                    <a:pt x="665" y="346"/>
                  </a:lnTo>
                  <a:lnTo>
                    <a:pt x="659" y="348"/>
                  </a:lnTo>
                  <a:lnTo>
                    <a:pt x="655" y="348"/>
                  </a:lnTo>
                  <a:lnTo>
                    <a:pt x="653" y="344"/>
                  </a:lnTo>
                  <a:lnTo>
                    <a:pt x="649" y="341"/>
                  </a:lnTo>
                  <a:lnTo>
                    <a:pt x="647" y="339"/>
                  </a:lnTo>
                  <a:lnTo>
                    <a:pt x="643" y="335"/>
                  </a:lnTo>
                  <a:lnTo>
                    <a:pt x="641" y="331"/>
                  </a:lnTo>
                  <a:lnTo>
                    <a:pt x="637" y="330"/>
                  </a:lnTo>
                  <a:lnTo>
                    <a:pt x="633" y="328"/>
                  </a:lnTo>
                  <a:lnTo>
                    <a:pt x="629" y="328"/>
                  </a:lnTo>
                  <a:lnTo>
                    <a:pt x="629" y="322"/>
                  </a:lnTo>
                  <a:lnTo>
                    <a:pt x="629" y="318"/>
                  </a:lnTo>
                  <a:lnTo>
                    <a:pt x="629" y="313"/>
                  </a:lnTo>
                  <a:lnTo>
                    <a:pt x="627" y="309"/>
                  </a:lnTo>
                  <a:lnTo>
                    <a:pt x="627" y="304"/>
                  </a:lnTo>
                  <a:lnTo>
                    <a:pt x="625" y="300"/>
                  </a:lnTo>
                  <a:lnTo>
                    <a:pt x="623" y="294"/>
                  </a:lnTo>
                  <a:lnTo>
                    <a:pt x="619" y="291"/>
                  </a:lnTo>
                  <a:lnTo>
                    <a:pt x="621" y="287"/>
                  </a:lnTo>
                  <a:lnTo>
                    <a:pt x="621" y="281"/>
                  </a:lnTo>
                  <a:lnTo>
                    <a:pt x="623" y="278"/>
                  </a:lnTo>
                  <a:lnTo>
                    <a:pt x="625" y="272"/>
                  </a:lnTo>
                  <a:lnTo>
                    <a:pt x="625" y="267"/>
                  </a:lnTo>
                  <a:lnTo>
                    <a:pt x="623" y="263"/>
                  </a:lnTo>
                  <a:lnTo>
                    <a:pt x="621" y="257"/>
                  </a:lnTo>
                  <a:lnTo>
                    <a:pt x="619" y="252"/>
                  </a:lnTo>
                  <a:lnTo>
                    <a:pt x="617" y="252"/>
                  </a:lnTo>
                  <a:lnTo>
                    <a:pt x="617" y="250"/>
                  </a:lnTo>
                  <a:lnTo>
                    <a:pt x="615" y="248"/>
                  </a:lnTo>
                  <a:lnTo>
                    <a:pt x="615" y="246"/>
                  </a:lnTo>
                  <a:lnTo>
                    <a:pt x="619" y="241"/>
                  </a:lnTo>
                  <a:lnTo>
                    <a:pt x="621" y="237"/>
                  </a:lnTo>
                  <a:lnTo>
                    <a:pt x="623" y="231"/>
                  </a:lnTo>
                  <a:lnTo>
                    <a:pt x="623" y="226"/>
                  </a:lnTo>
                  <a:lnTo>
                    <a:pt x="621" y="220"/>
                  </a:lnTo>
                  <a:lnTo>
                    <a:pt x="621" y="215"/>
                  </a:lnTo>
                  <a:lnTo>
                    <a:pt x="619" y="209"/>
                  </a:lnTo>
                  <a:lnTo>
                    <a:pt x="617" y="204"/>
                  </a:lnTo>
                  <a:lnTo>
                    <a:pt x="617" y="202"/>
                  </a:lnTo>
                  <a:lnTo>
                    <a:pt x="615" y="202"/>
                  </a:lnTo>
                  <a:lnTo>
                    <a:pt x="615" y="200"/>
                  </a:lnTo>
                  <a:lnTo>
                    <a:pt x="613" y="198"/>
                  </a:lnTo>
                  <a:lnTo>
                    <a:pt x="613" y="196"/>
                  </a:lnTo>
                  <a:lnTo>
                    <a:pt x="613" y="191"/>
                  </a:lnTo>
                  <a:lnTo>
                    <a:pt x="615" y="187"/>
                  </a:lnTo>
                  <a:lnTo>
                    <a:pt x="615" y="181"/>
                  </a:lnTo>
                  <a:lnTo>
                    <a:pt x="617" y="176"/>
                  </a:lnTo>
                  <a:lnTo>
                    <a:pt x="615" y="170"/>
                  </a:lnTo>
                  <a:lnTo>
                    <a:pt x="615" y="165"/>
                  </a:lnTo>
                  <a:lnTo>
                    <a:pt x="613" y="161"/>
                  </a:lnTo>
                  <a:lnTo>
                    <a:pt x="611" y="156"/>
                  </a:lnTo>
                  <a:lnTo>
                    <a:pt x="603" y="150"/>
                  </a:lnTo>
                  <a:lnTo>
                    <a:pt x="605" y="146"/>
                  </a:lnTo>
                  <a:lnTo>
                    <a:pt x="605" y="141"/>
                  </a:lnTo>
                  <a:lnTo>
                    <a:pt x="607" y="133"/>
                  </a:lnTo>
                  <a:lnTo>
                    <a:pt x="605" y="128"/>
                  </a:lnTo>
                  <a:lnTo>
                    <a:pt x="605" y="122"/>
                  </a:lnTo>
                  <a:lnTo>
                    <a:pt x="603" y="119"/>
                  </a:lnTo>
                  <a:lnTo>
                    <a:pt x="599" y="113"/>
                  </a:lnTo>
                  <a:lnTo>
                    <a:pt x="595" y="109"/>
                  </a:lnTo>
                  <a:lnTo>
                    <a:pt x="593" y="109"/>
                  </a:lnTo>
                  <a:lnTo>
                    <a:pt x="593" y="107"/>
                  </a:lnTo>
                  <a:lnTo>
                    <a:pt x="591" y="107"/>
                  </a:lnTo>
                  <a:lnTo>
                    <a:pt x="591" y="106"/>
                  </a:lnTo>
                  <a:lnTo>
                    <a:pt x="590" y="106"/>
                  </a:lnTo>
                  <a:lnTo>
                    <a:pt x="591" y="100"/>
                  </a:lnTo>
                  <a:lnTo>
                    <a:pt x="591" y="96"/>
                  </a:lnTo>
                  <a:lnTo>
                    <a:pt x="590" y="91"/>
                  </a:lnTo>
                  <a:lnTo>
                    <a:pt x="590" y="85"/>
                  </a:lnTo>
                  <a:lnTo>
                    <a:pt x="588" y="81"/>
                  </a:lnTo>
                  <a:lnTo>
                    <a:pt x="586" y="76"/>
                  </a:lnTo>
                  <a:lnTo>
                    <a:pt x="584" y="72"/>
                  </a:lnTo>
                  <a:lnTo>
                    <a:pt x="580" y="69"/>
                  </a:lnTo>
                  <a:lnTo>
                    <a:pt x="562" y="57"/>
                  </a:lnTo>
                  <a:lnTo>
                    <a:pt x="562" y="56"/>
                  </a:lnTo>
                  <a:lnTo>
                    <a:pt x="560" y="52"/>
                  </a:lnTo>
                  <a:lnTo>
                    <a:pt x="558" y="50"/>
                  </a:lnTo>
                  <a:lnTo>
                    <a:pt x="556" y="46"/>
                  </a:lnTo>
                  <a:lnTo>
                    <a:pt x="554" y="44"/>
                  </a:lnTo>
                  <a:lnTo>
                    <a:pt x="550" y="43"/>
                  </a:lnTo>
                  <a:lnTo>
                    <a:pt x="548" y="41"/>
                  </a:lnTo>
                  <a:lnTo>
                    <a:pt x="544" y="39"/>
                  </a:lnTo>
                  <a:lnTo>
                    <a:pt x="542" y="39"/>
                  </a:lnTo>
                  <a:lnTo>
                    <a:pt x="540" y="37"/>
                  </a:lnTo>
                  <a:lnTo>
                    <a:pt x="538" y="37"/>
                  </a:lnTo>
                  <a:lnTo>
                    <a:pt x="536" y="37"/>
                  </a:lnTo>
                  <a:lnTo>
                    <a:pt x="534" y="37"/>
                  </a:lnTo>
                  <a:lnTo>
                    <a:pt x="532" y="35"/>
                  </a:lnTo>
                  <a:lnTo>
                    <a:pt x="530" y="35"/>
                  </a:lnTo>
                  <a:lnTo>
                    <a:pt x="528" y="33"/>
                  </a:lnTo>
                  <a:lnTo>
                    <a:pt x="528" y="30"/>
                  </a:lnTo>
                  <a:lnTo>
                    <a:pt x="526" y="26"/>
                  </a:lnTo>
                  <a:lnTo>
                    <a:pt x="522" y="24"/>
                  </a:lnTo>
                  <a:lnTo>
                    <a:pt x="520" y="20"/>
                  </a:lnTo>
                  <a:lnTo>
                    <a:pt x="518" y="19"/>
                  </a:lnTo>
                  <a:lnTo>
                    <a:pt x="514" y="17"/>
                  </a:lnTo>
                  <a:lnTo>
                    <a:pt x="510" y="15"/>
                  </a:lnTo>
                  <a:lnTo>
                    <a:pt x="506" y="13"/>
                  </a:lnTo>
                  <a:lnTo>
                    <a:pt x="504" y="11"/>
                  </a:lnTo>
                  <a:lnTo>
                    <a:pt x="500" y="11"/>
                  </a:lnTo>
                  <a:lnTo>
                    <a:pt x="496" y="11"/>
                  </a:lnTo>
                  <a:lnTo>
                    <a:pt x="493" y="11"/>
                  </a:lnTo>
                  <a:lnTo>
                    <a:pt x="491" y="11"/>
                  </a:lnTo>
                  <a:lnTo>
                    <a:pt x="487" y="13"/>
                  </a:lnTo>
                  <a:lnTo>
                    <a:pt x="483" y="13"/>
                  </a:lnTo>
                  <a:lnTo>
                    <a:pt x="481" y="13"/>
                  </a:lnTo>
                  <a:lnTo>
                    <a:pt x="463" y="2"/>
                  </a:lnTo>
                  <a:lnTo>
                    <a:pt x="459" y="0"/>
                  </a:lnTo>
                  <a:lnTo>
                    <a:pt x="455" y="0"/>
                  </a:lnTo>
                  <a:lnTo>
                    <a:pt x="449" y="0"/>
                  </a:lnTo>
                  <a:lnTo>
                    <a:pt x="445" y="2"/>
                  </a:lnTo>
                  <a:lnTo>
                    <a:pt x="441" y="2"/>
                  </a:lnTo>
                  <a:lnTo>
                    <a:pt x="437" y="4"/>
                  </a:lnTo>
                  <a:lnTo>
                    <a:pt x="433" y="6"/>
                  </a:lnTo>
                  <a:lnTo>
                    <a:pt x="431" y="9"/>
                  </a:lnTo>
                  <a:lnTo>
                    <a:pt x="425" y="7"/>
                  </a:lnTo>
                  <a:lnTo>
                    <a:pt x="419" y="7"/>
                  </a:lnTo>
                  <a:lnTo>
                    <a:pt x="413" y="6"/>
                  </a:lnTo>
                  <a:lnTo>
                    <a:pt x="409" y="6"/>
                  </a:lnTo>
                  <a:lnTo>
                    <a:pt x="403" y="6"/>
                  </a:lnTo>
                  <a:lnTo>
                    <a:pt x="398" y="6"/>
                  </a:lnTo>
                  <a:lnTo>
                    <a:pt x="392" y="7"/>
                  </a:lnTo>
                  <a:lnTo>
                    <a:pt x="386" y="11"/>
                  </a:lnTo>
                  <a:lnTo>
                    <a:pt x="384" y="13"/>
                  </a:lnTo>
                  <a:lnTo>
                    <a:pt x="384" y="15"/>
                  </a:lnTo>
                  <a:lnTo>
                    <a:pt x="382" y="15"/>
                  </a:lnTo>
                  <a:lnTo>
                    <a:pt x="380" y="17"/>
                  </a:lnTo>
                  <a:lnTo>
                    <a:pt x="380" y="19"/>
                  </a:lnTo>
                  <a:lnTo>
                    <a:pt x="378" y="19"/>
                  </a:lnTo>
                  <a:lnTo>
                    <a:pt x="376" y="20"/>
                  </a:lnTo>
                  <a:lnTo>
                    <a:pt x="370" y="20"/>
                  </a:lnTo>
                  <a:lnTo>
                    <a:pt x="364" y="22"/>
                  </a:lnTo>
                  <a:lnTo>
                    <a:pt x="358" y="24"/>
                  </a:lnTo>
                  <a:lnTo>
                    <a:pt x="352" y="26"/>
                  </a:lnTo>
                  <a:lnTo>
                    <a:pt x="348" y="30"/>
                  </a:lnTo>
                  <a:lnTo>
                    <a:pt x="342" y="31"/>
                  </a:lnTo>
                  <a:lnTo>
                    <a:pt x="336" y="35"/>
                  </a:lnTo>
                  <a:lnTo>
                    <a:pt x="332" y="39"/>
                  </a:lnTo>
                  <a:lnTo>
                    <a:pt x="332" y="41"/>
                  </a:lnTo>
                  <a:lnTo>
                    <a:pt x="330" y="41"/>
                  </a:lnTo>
                  <a:lnTo>
                    <a:pt x="330" y="43"/>
                  </a:lnTo>
                  <a:lnTo>
                    <a:pt x="328" y="43"/>
                  </a:lnTo>
                  <a:lnTo>
                    <a:pt x="328" y="44"/>
                  </a:lnTo>
                  <a:lnTo>
                    <a:pt x="326" y="44"/>
                  </a:lnTo>
                  <a:lnTo>
                    <a:pt x="326" y="46"/>
                  </a:lnTo>
                  <a:lnTo>
                    <a:pt x="318" y="46"/>
                  </a:lnTo>
                  <a:lnTo>
                    <a:pt x="310" y="48"/>
                  </a:lnTo>
                  <a:lnTo>
                    <a:pt x="304" y="50"/>
                  </a:lnTo>
                  <a:lnTo>
                    <a:pt x="297" y="52"/>
                  </a:lnTo>
                  <a:lnTo>
                    <a:pt x="291" y="56"/>
                  </a:lnTo>
                  <a:lnTo>
                    <a:pt x="285" y="59"/>
                  </a:lnTo>
                  <a:lnTo>
                    <a:pt x="281" y="65"/>
                  </a:lnTo>
                  <a:lnTo>
                    <a:pt x="277" y="70"/>
                  </a:lnTo>
                  <a:lnTo>
                    <a:pt x="271" y="69"/>
                  </a:lnTo>
                  <a:lnTo>
                    <a:pt x="265" y="69"/>
                  </a:lnTo>
                  <a:lnTo>
                    <a:pt x="259" y="69"/>
                  </a:lnTo>
                  <a:lnTo>
                    <a:pt x="253" y="70"/>
                  </a:lnTo>
                  <a:lnTo>
                    <a:pt x="247" y="72"/>
                  </a:lnTo>
                  <a:lnTo>
                    <a:pt x="241" y="74"/>
                  </a:lnTo>
                  <a:lnTo>
                    <a:pt x="235" y="78"/>
                  </a:lnTo>
                  <a:lnTo>
                    <a:pt x="231" y="80"/>
                  </a:lnTo>
                  <a:lnTo>
                    <a:pt x="231" y="81"/>
                  </a:lnTo>
                  <a:lnTo>
                    <a:pt x="229" y="81"/>
                  </a:lnTo>
                  <a:lnTo>
                    <a:pt x="229" y="83"/>
                  </a:lnTo>
                  <a:lnTo>
                    <a:pt x="227" y="83"/>
                  </a:lnTo>
                  <a:lnTo>
                    <a:pt x="227" y="85"/>
                  </a:lnTo>
                  <a:lnTo>
                    <a:pt x="225" y="85"/>
                  </a:lnTo>
                  <a:lnTo>
                    <a:pt x="219" y="83"/>
                  </a:lnTo>
                  <a:lnTo>
                    <a:pt x="215" y="83"/>
                  </a:lnTo>
                  <a:lnTo>
                    <a:pt x="209" y="83"/>
                  </a:lnTo>
                  <a:lnTo>
                    <a:pt x="205" y="83"/>
                  </a:lnTo>
                  <a:lnTo>
                    <a:pt x="200" y="85"/>
                  </a:lnTo>
                  <a:lnTo>
                    <a:pt x="194" y="87"/>
                  </a:lnTo>
                  <a:lnTo>
                    <a:pt x="190" y="91"/>
                  </a:lnTo>
                  <a:lnTo>
                    <a:pt x="184" y="94"/>
                  </a:lnTo>
                  <a:lnTo>
                    <a:pt x="178" y="91"/>
                  </a:lnTo>
                  <a:lnTo>
                    <a:pt x="172" y="89"/>
                  </a:lnTo>
                  <a:lnTo>
                    <a:pt x="164" y="89"/>
                  </a:lnTo>
                  <a:lnTo>
                    <a:pt x="156" y="87"/>
                  </a:lnTo>
                  <a:lnTo>
                    <a:pt x="148" y="89"/>
                  </a:lnTo>
                  <a:lnTo>
                    <a:pt x="142" y="91"/>
                  </a:lnTo>
                  <a:lnTo>
                    <a:pt x="134" y="93"/>
                  </a:lnTo>
                  <a:lnTo>
                    <a:pt x="128" y="98"/>
                  </a:lnTo>
                  <a:lnTo>
                    <a:pt x="122" y="96"/>
                  </a:lnTo>
                  <a:lnTo>
                    <a:pt x="118" y="96"/>
                  </a:lnTo>
                  <a:lnTo>
                    <a:pt x="114" y="96"/>
                  </a:lnTo>
                  <a:lnTo>
                    <a:pt x="109" y="96"/>
                  </a:lnTo>
                  <a:lnTo>
                    <a:pt x="103" y="96"/>
                  </a:lnTo>
                  <a:lnTo>
                    <a:pt x="99" y="98"/>
                  </a:lnTo>
                  <a:lnTo>
                    <a:pt x="93" y="100"/>
                  </a:lnTo>
                  <a:lnTo>
                    <a:pt x="89" y="102"/>
                  </a:lnTo>
                  <a:lnTo>
                    <a:pt x="85" y="98"/>
                  </a:lnTo>
                  <a:lnTo>
                    <a:pt x="79" y="96"/>
                  </a:lnTo>
                  <a:lnTo>
                    <a:pt x="75" y="93"/>
                  </a:lnTo>
                  <a:lnTo>
                    <a:pt x="69" y="91"/>
                  </a:lnTo>
                  <a:lnTo>
                    <a:pt x="65" y="89"/>
                  </a:lnTo>
                  <a:lnTo>
                    <a:pt x="59" y="87"/>
                  </a:lnTo>
                  <a:lnTo>
                    <a:pt x="53" y="85"/>
                  </a:lnTo>
                  <a:lnTo>
                    <a:pt x="47" y="85"/>
                  </a:lnTo>
                  <a:lnTo>
                    <a:pt x="45" y="87"/>
                  </a:lnTo>
                  <a:lnTo>
                    <a:pt x="43" y="87"/>
                  </a:lnTo>
                  <a:lnTo>
                    <a:pt x="41" y="87"/>
                  </a:lnTo>
                  <a:lnTo>
                    <a:pt x="39" y="87"/>
                  </a:lnTo>
                  <a:lnTo>
                    <a:pt x="37" y="87"/>
                  </a:lnTo>
                  <a:lnTo>
                    <a:pt x="35" y="87"/>
                  </a:lnTo>
                  <a:lnTo>
                    <a:pt x="33" y="87"/>
                  </a:lnTo>
                  <a:lnTo>
                    <a:pt x="31" y="89"/>
                  </a:lnTo>
                  <a:lnTo>
                    <a:pt x="29" y="85"/>
                  </a:lnTo>
                  <a:lnTo>
                    <a:pt x="25" y="81"/>
                  </a:lnTo>
                  <a:lnTo>
                    <a:pt x="23" y="78"/>
                  </a:lnTo>
                  <a:lnTo>
                    <a:pt x="19" y="74"/>
                  </a:lnTo>
                  <a:lnTo>
                    <a:pt x="17" y="72"/>
                  </a:lnTo>
                  <a:lnTo>
                    <a:pt x="13" y="70"/>
                  </a:lnTo>
                  <a:lnTo>
                    <a:pt x="10" y="67"/>
                  </a:lnTo>
                  <a:lnTo>
                    <a:pt x="6" y="67"/>
                  </a:lnTo>
                  <a:lnTo>
                    <a:pt x="4" y="67"/>
                  </a:lnTo>
                  <a:lnTo>
                    <a:pt x="2" y="67"/>
                  </a:lnTo>
                  <a:lnTo>
                    <a:pt x="2" y="65"/>
                  </a:lnTo>
                  <a:lnTo>
                    <a:pt x="0" y="65"/>
                  </a:lnTo>
                  <a:close/>
                </a:path>
              </a:pathLst>
            </a:custGeom>
            <a:solidFill>
              <a:srgbClr val="000000"/>
            </a:solidFill>
            <a:ln w="9525">
              <a:noFill/>
              <a:round/>
              <a:headEnd/>
              <a:tailEnd/>
            </a:ln>
          </p:spPr>
          <p:txBody>
            <a:bodyPr>
              <a:prstTxWarp prst="textNoShape">
                <a:avLst/>
              </a:prstTxWarp>
            </a:bodyPr>
            <a:lstStyle/>
            <a:p>
              <a:endParaRPr lang="en-US"/>
            </a:p>
          </p:txBody>
        </p:sp>
        <p:sp>
          <p:nvSpPr>
            <p:cNvPr id="16391" name="Freeform 5"/>
            <p:cNvSpPr>
              <a:spLocks/>
            </p:cNvSpPr>
            <p:nvPr/>
          </p:nvSpPr>
          <p:spPr bwMode="auto">
            <a:xfrm>
              <a:off x="3113" y="1228"/>
              <a:ext cx="91" cy="120"/>
            </a:xfrm>
            <a:custGeom>
              <a:avLst/>
              <a:gdLst>
                <a:gd name="T0" fmla="*/ 0 w 91"/>
                <a:gd name="T1" fmla="*/ 120 h 120"/>
                <a:gd name="T2" fmla="*/ 0 w 91"/>
                <a:gd name="T3" fmla="*/ 120 h 120"/>
                <a:gd name="T4" fmla="*/ 2 w 91"/>
                <a:gd name="T5" fmla="*/ 120 h 120"/>
                <a:gd name="T6" fmla="*/ 4 w 91"/>
                <a:gd name="T7" fmla="*/ 120 h 120"/>
                <a:gd name="T8" fmla="*/ 6 w 91"/>
                <a:gd name="T9" fmla="*/ 119 h 120"/>
                <a:gd name="T10" fmla="*/ 13 w 91"/>
                <a:gd name="T11" fmla="*/ 113 h 120"/>
                <a:gd name="T12" fmla="*/ 19 w 91"/>
                <a:gd name="T13" fmla="*/ 108 h 120"/>
                <a:gd name="T14" fmla="*/ 25 w 91"/>
                <a:gd name="T15" fmla="*/ 102 h 120"/>
                <a:gd name="T16" fmla="*/ 31 w 91"/>
                <a:gd name="T17" fmla="*/ 95 h 120"/>
                <a:gd name="T18" fmla="*/ 41 w 91"/>
                <a:gd name="T19" fmla="*/ 95 h 120"/>
                <a:gd name="T20" fmla="*/ 53 w 91"/>
                <a:gd name="T21" fmla="*/ 93 h 120"/>
                <a:gd name="T22" fmla="*/ 61 w 91"/>
                <a:gd name="T23" fmla="*/ 87 h 120"/>
                <a:gd name="T24" fmla="*/ 69 w 91"/>
                <a:gd name="T25" fmla="*/ 80 h 120"/>
                <a:gd name="T26" fmla="*/ 71 w 91"/>
                <a:gd name="T27" fmla="*/ 76 h 120"/>
                <a:gd name="T28" fmla="*/ 73 w 91"/>
                <a:gd name="T29" fmla="*/ 72 h 120"/>
                <a:gd name="T30" fmla="*/ 73 w 91"/>
                <a:gd name="T31" fmla="*/ 69 h 120"/>
                <a:gd name="T32" fmla="*/ 77 w 91"/>
                <a:gd name="T33" fmla="*/ 67 h 120"/>
                <a:gd name="T34" fmla="*/ 81 w 91"/>
                <a:gd name="T35" fmla="*/ 63 h 120"/>
                <a:gd name="T36" fmla="*/ 85 w 91"/>
                <a:gd name="T37" fmla="*/ 59 h 120"/>
                <a:gd name="T38" fmla="*/ 89 w 91"/>
                <a:gd name="T39" fmla="*/ 54 h 120"/>
                <a:gd name="T40" fmla="*/ 91 w 91"/>
                <a:gd name="T41" fmla="*/ 50 h 120"/>
                <a:gd name="T42" fmla="*/ 91 w 91"/>
                <a:gd name="T43" fmla="*/ 43 h 120"/>
                <a:gd name="T44" fmla="*/ 91 w 91"/>
                <a:gd name="T45" fmla="*/ 35 h 120"/>
                <a:gd name="T46" fmla="*/ 89 w 91"/>
                <a:gd name="T47" fmla="*/ 30 h 120"/>
                <a:gd name="T48" fmla="*/ 85 w 91"/>
                <a:gd name="T49" fmla="*/ 24 h 120"/>
                <a:gd name="T50" fmla="*/ 83 w 91"/>
                <a:gd name="T51" fmla="*/ 24 h 120"/>
                <a:gd name="T52" fmla="*/ 83 w 91"/>
                <a:gd name="T53" fmla="*/ 24 h 120"/>
                <a:gd name="T54" fmla="*/ 81 w 91"/>
                <a:gd name="T55" fmla="*/ 24 h 120"/>
                <a:gd name="T56" fmla="*/ 75 w 91"/>
                <a:gd name="T57" fmla="*/ 17 h 120"/>
                <a:gd name="T58" fmla="*/ 67 w 91"/>
                <a:gd name="T59" fmla="*/ 11 h 120"/>
                <a:gd name="T60" fmla="*/ 61 w 91"/>
                <a:gd name="T61" fmla="*/ 6 h 120"/>
                <a:gd name="T62" fmla="*/ 51 w 91"/>
                <a:gd name="T63" fmla="*/ 2 h 120"/>
                <a:gd name="T64" fmla="*/ 45 w 91"/>
                <a:gd name="T65" fmla="*/ 2 h 120"/>
                <a:gd name="T66" fmla="*/ 41 w 91"/>
                <a:gd name="T67" fmla="*/ 2 h 120"/>
                <a:gd name="T68" fmla="*/ 35 w 91"/>
                <a:gd name="T69" fmla="*/ 4 h 120"/>
                <a:gd name="T70" fmla="*/ 31 w 91"/>
                <a:gd name="T71" fmla="*/ 6 h 120"/>
                <a:gd name="T72" fmla="*/ 23 w 91"/>
                <a:gd name="T73" fmla="*/ 2 h 120"/>
                <a:gd name="T74" fmla="*/ 15 w 91"/>
                <a:gd name="T75" fmla="*/ 0 h 120"/>
                <a:gd name="T76" fmla="*/ 8 w 91"/>
                <a:gd name="T77" fmla="*/ 0 h 120"/>
                <a:gd name="T78" fmla="*/ 0 w 91"/>
                <a:gd name="T79" fmla="*/ 2 h 120"/>
                <a:gd name="T80" fmla="*/ 25 w 91"/>
                <a:gd name="T81" fmla="*/ 35 h 120"/>
                <a:gd name="T82" fmla="*/ 33 w 91"/>
                <a:gd name="T83" fmla="*/ 54 h 120"/>
                <a:gd name="T84" fmla="*/ 23 w 91"/>
                <a:gd name="T85" fmla="*/ 58 h 120"/>
                <a:gd name="T86" fmla="*/ 13 w 91"/>
                <a:gd name="T87" fmla="*/ 63 h 120"/>
                <a:gd name="T88" fmla="*/ 6 w 91"/>
                <a:gd name="T89" fmla="*/ 69 h 120"/>
                <a:gd name="T90" fmla="*/ 0 w 91"/>
                <a:gd name="T91" fmla="*/ 74 h 1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20"/>
                <a:gd name="T140" fmla="*/ 91 w 91"/>
                <a:gd name="T141" fmla="*/ 120 h 1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20">
                  <a:moveTo>
                    <a:pt x="0" y="74"/>
                  </a:moveTo>
                  <a:lnTo>
                    <a:pt x="0" y="120"/>
                  </a:lnTo>
                  <a:lnTo>
                    <a:pt x="2" y="120"/>
                  </a:lnTo>
                  <a:lnTo>
                    <a:pt x="4" y="120"/>
                  </a:lnTo>
                  <a:lnTo>
                    <a:pt x="4" y="119"/>
                  </a:lnTo>
                  <a:lnTo>
                    <a:pt x="6" y="119"/>
                  </a:lnTo>
                  <a:lnTo>
                    <a:pt x="10" y="117"/>
                  </a:lnTo>
                  <a:lnTo>
                    <a:pt x="13" y="113"/>
                  </a:lnTo>
                  <a:lnTo>
                    <a:pt x="15" y="111"/>
                  </a:lnTo>
                  <a:lnTo>
                    <a:pt x="19" y="108"/>
                  </a:lnTo>
                  <a:lnTo>
                    <a:pt x="21" y="104"/>
                  </a:lnTo>
                  <a:lnTo>
                    <a:pt x="25" y="102"/>
                  </a:lnTo>
                  <a:lnTo>
                    <a:pt x="27" y="98"/>
                  </a:lnTo>
                  <a:lnTo>
                    <a:pt x="31" y="95"/>
                  </a:lnTo>
                  <a:lnTo>
                    <a:pt x="35" y="95"/>
                  </a:lnTo>
                  <a:lnTo>
                    <a:pt x="41" y="95"/>
                  </a:lnTo>
                  <a:lnTo>
                    <a:pt x="47" y="95"/>
                  </a:lnTo>
                  <a:lnTo>
                    <a:pt x="53" y="93"/>
                  </a:lnTo>
                  <a:lnTo>
                    <a:pt x="57" y="91"/>
                  </a:lnTo>
                  <a:lnTo>
                    <a:pt x="61" y="87"/>
                  </a:lnTo>
                  <a:lnTo>
                    <a:pt x="65" y="83"/>
                  </a:lnTo>
                  <a:lnTo>
                    <a:pt x="69" y="80"/>
                  </a:lnTo>
                  <a:lnTo>
                    <a:pt x="69" y="78"/>
                  </a:lnTo>
                  <a:lnTo>
                    <a:pt x="71" y="76"/>
                  </a:lnTo>
                  <a:lnTo>
                    <a:pt x="71" y="74"/>
                  </a:lnTo>
                  <a:lnTo>
                    <a:pt x="73" y="72"/>
                  </a:lnTo>
                  <a:lnTo>
                    <a:pt x="73" y="70"/>
                  </a:lnTo>
                  <a:lnTo>
                    <a:pt x="73" y="69"/>
                  </a:lnTo>
                  <a:lnTo>
                    <a:pt x="75" y="69"/>
                  </a:lnTo>
                  <a:lnTo>
                    <a:pt x="77" y="67"/>
                  </a:lnTo>
                  <a:lnTo>
                    <a:pt x="79" y="65"/>
                  </a:lnTo>
                  <a:lnTo>
                    <a:pt x="81" y="63"/>
                  </a:lnTo>
                  <a:lnTo>
                    <a:pt x="83" y="61"/>
                  </a:lnTo>
                  <a:lnTo>
                    <a:pt x="85" y="59"/>
                  </a:lnTo>
                  <a:lnTo>
                    <a:pt x="87" y="58"/>
                  </a:lnTo>
                  <a:lnTo>
                    <a:pt x="89" y="54"/>
                  </a:lnTo>
                  <a:lnTo>
                    <a:pt x="91" y="52"/>
                  </a:lnTo>
                  <a:lnTo>
                    <a:pt x="91" y="50"/>
                  </a:lnTo>
                  <a:lnTo>
                    <a:pt x="91" y="46"/>
                  </a:lnTo>
                  <a:lnTo>
                    <a:pt x="91" y="43"/>
                  </a:lnTo>
                  <a:lnTo>
                    <a:pt x="91" y="39"/>
                  </a:lnTo>
                  <a:lnTo>
                    <a:pt x="91" y="35"/>
                  </a:lnTo>
                  <a:lnTo>
                    <a:pt x="91" y="32"/>
                  </a:lnTo>
                  <a:lnTo>
                    <a:pt x="89" y="30"/>
                  </a:lnTo>
                  <a:lnTo>
                    <a:pt x="87" y="26"/>
                  </a:lnTo>
                  <a:lnTo>
                    <a:pt x="85" y="24"/>
                  </a:lnTo>
                  <a:lnTo>
                    <a:pt x="83" y="24"/>
                  </a:lnTo>
                  <a:lnTo>
                    <a:pt x="81" y="24"/>
                  </a:lnTo>
                  <a:lnTo>
                    <a:pt x="79" y="20"/>
                  </a:lnTo>
                  <a:lnTo>
                    <a:pt x="75" y="17"/>
                  </a:lnTo>
                  <a:lnTo>
                    <a:pt x="71" y="13"/>
                  </a:lnTo>
                  <a:lnTo>
                    <a:pt x="67" y="11"/>
                  </a:lnTo>
                  <a:lnTo>
                    <a:pt x="65" y="8"/>
                  </a:lnTo>
                  <a:lnTo>
                    <a:pt x="61" y="6"/>
                  </a:lnTo>
                  <a:lnTo>
                    <a:pt x="55" y="4"/>
                  </a:lnTo>
                  <a:lnTo>
                    <a:pt x="51" y="2"/>
                  </a:lnTo>
                  <a:lnTo>
                    <a:pt x="47" y="2"/>
                  </a:lnTo>
                  <a:lnTo>
                    <a:pt x="45" y="2"/>
                  </a:lnTo>
                  <a:lnTo>
                    <a:pt x="43" y="2"/>
                  </a:lnTo>
                  <a:lnTo>
                    <a:pt x="41" y="2"/>
                  </a:lnTo>
                  <a:lnTo>
                    <a:pt x="39" y="4"/>
                  </a:lnTo>
                  <a:lnTo>
                    <a:pt x="35" y="4"/>
                  </a:lnTo>
                  <a:lnTo>
                    <a:pt x="33" y="4"/>
                  </a:lnTo>
                  <a:lnTo>
                    <a:pt x="31" y="6"/>
                  </a:lnTo>
                  <a:lnTo>
                    <a:pt x="27" y="4"/>
                  </a:lnTo>
                  <a:lnTo>
                    <a:pt x="23" y="2"/>
                  </a:lnTo>
                  <a:lnTo>
                    <a:pt x="19" y="0"/>
                  </a:lnTo>
                  <a:lnTo>
                    <a:pt x="15" y="0"/>
                  </a:lnTo>
                  <a:lnTo>
                    <a:pt x="12" y="0"/>
                  </a:lnTo>
                  <a:lnTo>
                    <a:pt x="8" y="0"/>
                  </a:lnTo>
                  <a:lnTo>
                    <a:pt x="4" y="2"/>
                  </a:lnTo>
                  <a:lnTo>
                    <a:pt x="0" y="2"/>
                  </a:lnTo>
                  <a:lnTo>
                    <a:pt x="0" y="37"/>
                  </a:lnTo>
                  <a:lnTo>
                    <a:pt x="25" y="35"/>
                  </a:lnTo>
                  <a:lnTo>
                    <a:pt x="35" y="43"/>
                  </a:lnTo>
                  <a:lnTo>
                    <a:pt x="33" y="54"/>
                  </a:lnTo>
                  <a:lnTo>
                    <a:pt x="29" y="56"/>
                  </a:lnTo>
                  <a:lnTo>
                    <a:pt x="23" y="58"/>
                  </a:lnTo>
                  <a:lnTo>
                    <a:pt x="19" y="59"/>
                  </a:lnTo>
                  <a:lnTo>
                    <a:pt x="13" y="63"/>
                  </a:lnTo>
                  <a:lnTo>
                    <a:pt x="10" y="65"/>
                  </a:lnTo>
                  <a:lnTo>
                    <a:pt x="6" y="69"/>
                  </a:lnTo>
                  <a:lnTo>
                    <a:pt x="2" y="72"/>
                  </a:lnTo>
                  <a:lnTo>
                    <a:pt x="0" y="74"/>
                  </a:lnTo>
                  <a:close/>
                </a:path>
              </a:pathLst>
            </a:custGeom>
            <a:solidFill>
              <a:srgbClr val="000000"/>
            </a:solidFill>
            <a:ln w="9525">
              <a:noFill/>
              <a:round/>
              <a:headEnd/>
              <a:tailEnd/>
            </a:ln>
          </p:spPr>
          <p:txBody>
            <a:bodyPr>
              <a:prstTxWarp prst="textNoShape">
                <a:avLst/>
              </a:prstTxWarp>
            </a:bodyPr>
            <a:lstStyle/>
            <a:p>
              <a:endParaRPr lang="en-US"/>
            </a:p>
          </p:txBody>
        </p:sp>
        <p:sp>
          <p:nvSpPr>
            <p:cNvPr id="16392" name="Freeform 6"/>
            <p:cNvSpPr>
              <a:spLocks/>
            </p:cNvSpPr>
            <p:nvPr/>
          </p:nvSpPr>
          <p:spPr bwMode="auto">
            <a:xfrm>
              <a:off x="1909" y="1230"/>
              <a:ext cx="1204" cy="1013"/>
            </a:xfrm>
            <a:custGeom>
              <a:avLst/>
              <a:gdLst>
                <a:gd name="T0" fmla="*/ 1176 w 1204"/>
                <a:gd name="T1" fmla="*/ 18 h 1013"/>
                <a:gd name="T2" fmla="*/ 1142 w 1204"/>
                <a:gd name="T3" fmla="*/ 57 h 1013"/>
                <a:gd name="T4" fmla="*/ 1093 w 1204"/>
                <a:gd name="T5" fmla="*/ 98 h 1013"/>
                <a:gd name="T6" fmla="*/ 1051 w 1204"/>
                <a:gd name="T7" fmla="*/ 133 h 1013"/>
                <a:gd name="T8" fmla="*/ 1012 w 1204"/>
                <a:gd name="T9" fmla="*/ 165 h 1013"/>
                <a:gd name="T10" fmla="*/ 946 w 1204"/>
                <a:gd name="T11" fmla="*/ 146 h 1013"/>
                <a:gd name="T12" fmla="*/ 907 w 1204"/>
                <a:gd name="T13" fmla="*/ 148 h 1013"/>
                <a:gd name="T14" fmla="*/ 869 w 1204"/>
                <a:gd name="T15" fmla="*/ 152 h 1013"/>
                <a:gd name="T16" fmla="*/ 810 w 1204"/>
                <a:gd name="T17" fmla="*/ 154 h 1013"/>
                <a:gd name="T18" fmla="*/ 707 w 1204"/>
                <a:gd name="T19" fmla="*/ 170 h 1013"/>
                <a:gd name="T20" fmla="*/ 681 w 1204"/>
                <a:gd name="T21" fmla="*/ 185 h 1013"/>
                <a:gd name="T22" fmla="*/ 645 w 1204"/>
                <a:gd name="T23" fmla="*/ 224 h 1013"/>
                <a:gd name="T24" fmla="*/ 626 w 1204"/>
                <a:gd name="T25" fmla="*/ 283 h 1013"/>
                <a:gd name="T26" fmla="*/ 594 w 1204"/>
                <a:gd name="T27" fmla="*/ 326 h 1013"/>
                <a:gd name="T28" fmla="*/ 451 w 1204"/>
                <a:gd name="T29" fmla="*/ 518 h 1013"/>
                <a:gd name="T30" fmla="*/ 382 w 1204"/>
                <a:gd name="T31" fmla="*/ 524 h 1013"/>
                <a:gd name="T32" fmla="*/ 317 w 1204"/>
                <a:gd name="T33" fmla="*/ 567 h 1013"/>
                <a:gd name="T34" fmla="*/ 281 w 1204"/>
                <a:gd name="T35" fmla="*/ 600 h 1013"/>
                <a:gd name="T36" fmla="*/ 250 w 1204"/>
                <a:gd name="T37" fmla="*/ 642 h 1013"/>
                <a:gd name="T38" fmla="*/ 244 w 1204"/>
                <a:gd name="T39" fmla="*/ 715 h 1013"/>
                <a:gd name="T40" fmla="*/ 77 w 1204"/>
                <a:gd name="T41" fmla="*/ 731 h 1013"/>
                <a:gd name="T42" fmla="*/ 103 w 1204"/>
                <a:gd name="T43" fmla="*/ 559 h 1013"/>
                <a:gd name="T44" fmla="*/ 158 w 1204"/>
                <a:gd name="T45" fmla="*/ 483 h 1013"/>
                <a:gd name="T46" fmla="*/ 95 w 1204"/>
                <a:gd name="T47" fmla="*/ 461 h 1013"/>
                <a:gd name="T48" fmla="*/ 2 w 1204"/>
                <a:gd name="T49" fmla="*/ 522 h 1013"/>
                <a:gd name="T50" fmla="*/ 0 w 1204"/>
                <a:gd name="T51" fmla="*/ 696 h 1013"/>
                <a:gd name="T52" fmla="*/ 56 w 1204"/>
                <a:gd name="T53" fmla="*/ 874 h 1013"/>
                <a:gd name="T54" fmla="*/ 58 w 1204"/>
                <a:gd name="T55" fmla="*/ 950 h 1013"/>
                <a:gd name="T56" fmla="*/ 327 w 1204"/>
                <a:gd name="T57" fmla="*/ 1011 h 1013"/>
                <a:gd name="T58" fmla="*/ 509 w 1204"/>
                <a:gd name="T59" fmla="*/ 1013 h 1013"/>
                <a:gd name="T60" fmla="*/ 655 w 1204"/>
                <a:gd name="T61" fmla="*/ 876 h 1013"/>
                <a:gd name="T62" fmla="*/ 483 w 1204"/>
                <a:gd name="T63" fmla="*/ 926 h 1013"/>
                <a:gd name="T64" fmla="*/ 352 w 1204"/>
                <a:gd name="T65" fmla="*/ 952 h 1013"/>
                <a:gd name="T66" fmla="*/ 283 w 1204"/>
                <a:gd name="T67" fmla="*/ 929 h 1013"/>
                <a:gd name="T68" fmla="*/ 293 w 1204"/>
                <a:gd name="T69" fmla="*/ 861 h 1013"/>
                <a:gd name="T70" fmla="*/ 303 w 1204"/>
                <a:gd name="T71" fmla="*/ 772 h 1013"/>
                <a:gd name="T72" fmla="*/ 453 w 1204"/>
                <a:gd name="T73" fmla="*/ 615 h 1013"/>
                <a:gd name="T74" fmla="*/ 568 w 1204"/>
                <a:gd name="T75" fmla="*/ 574 h 1013"/>
                <a:gd name="T76" fmla="*/ 661 w 1204"/>
                <a:gd name="T77" fmla="*/ 539 h 1013"/>
                <a:gd name="T78" fmla="*/ 713 w 1204"/>
                <a:gd name="T79" fmla="*/ 454 h 1013"/>
                <a:gd name="T80" fmla="*/ 719 w 1204"/>
                <a:gd name="T81" fmla="*/ 394 h 1013"/>
                <a:gd name="T82" fmla="*/ 715 w 1204"/>
                <a:gd name="T83" fmla="*/ 300 h 1013"/>
                <a:gd name="T84" fmla="*/ 709 w 1204"/>
                <a:gd name="T85" fmla="*/ 235 h 1013"/>
                <a:gd name="T86" fmla="*/ 770 w 1204"/>
                <a:gd name="T87" fmla="*/ 215 h 1013"/>
                <a:gd name="T88" fmla="*/ 782 w 1204"/>
                <a:gd name="T89" fmla="*/ 200 h 1013"/>
                <a:gd name="T90" fmla="*/ 831 w 1204"/>
                <a:gd name="T91" fmla="*/ 193 h 1013"/>
                <a:gd name="T92" fmla="*/ 887 w 1204"/>
                <a:gd name="T93" fmla="*/ 187 h 1013"/>
                <a:gd name="T94" fmla="*/ 936 w 1204"/>
                <a:gd name="T95" fmla="*/ 187 h 1013"/>
                <a:gd name="T96" fmla="*/ 1002 w 1204"/>
                <a:gd name="T97" fmla="*/ 207 h 1013"/>
                <a:gd name="T98" fmla="*/ 1065 w 1204"/>
                <a:gd name="T99" fmla="*/ 181 h 1013"/>
                <a:gd name="T100" fmla="*/ 1122 w 1204"/>
                <a:gd name="T101" fmla="*/ 128 h 1013"/>
                <a:gd name="T102" fmla="*/ 1126 w 1204"/>
                <a:gd name="T103" fmla="*/ 174 h 1013"/>
                <a:gd name="T104" fmla="*/ 1150 w 1204"/>
                <a:gd name="T105" fmla="*/ 222 h 1013"/>
                <a:gd name="T106" fmla="*/ 1196 w 1204"/>
                <a:gd name="T107" fmla="*/ 189 h 1013"/>
                <a:gd name="T108" fmla="*/ 1172 w 1204"/>
                <a:gd name="T109" fmla="*/ 159 h 1013"/>
                <a:gd name="T110" fmla="*/ 1158 w 1204"/>
                <a:gd name="T111" fmla="*/ 117 h 1013"/>
                <a:gd name="T112" fmla="*/ 1170 w 1204"/>
                <a:gd name="T113" fmla="*/ 118 h 1013"/>
                <a:gd name="T114" fmla="*/ 1202 w 1204"/>
                <a:gd name="T115" fmla="*/ 74 h 1013"/>
                <a:gd name="T116" fmla="*/ 1166 w 1204"/>
                <a:gd name="T117" fmla="*/ 72 h 1013"/>
                <a:gd name="T118" fmla="*/ 1198 w 1204"/>
                <a:gd name="T119" fmla="*/ 44 h 10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04"/>
                <a:gd name="T181" fmla="*/ 0 h 1013"/>
                <a:gd name="T182" fmla="*/ 1204 w 1204"/>
                <a:gd name="T183" fmla="*/ 1013 h 10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04" h="1013">
                  <a:moveTo>
                    <a:pt x="1204" y="35"/>
                  </a:moveTo>
                  <a:lnTo>
                    <a:pt x="1204" y="0"/>
                  </a:lnTo>
                  <a:lnTo>
                    <a:pt x="1202" y="2"/>
                  </a:lnTo>
                  <a:lnTo>
                    <a:pt x="1200" y="2"/>
                  </a:lnTo>
                  <a:lnTo>
                    <a:pt x="1198" y="2"/>
                  </a:lnTo>
                  <a:lnTo>
                    <a:pt x="1196" y="4"/>
                  </a:lnTo>
                  <a:lnTo>
                    <a:pt x="1194" y="4"/>
                  </a:lnTo>
                  <a:lnTo>
                    <a:pt x="1192" y="4"/>
                  </a:lnTo>
                  <a:lnTo>
                    <a:pt x="1190" y="6"/>
                  </a:lnTo>
                  <a:lnTo>
                    <a:pt x="1188" y="6"/>
                  </a:lnTo>
                  <a:lnTo>
                    <a:pt x="1186" y="7"/>
                  </a:lnTo>
                  <a:lnTo>
                    <a:pt x="1182" y="11"/>
                  </a:lnTo>
                  <a:lnTo>
                    <a:pt x="1180" y="13"/>
                  </a:lnTo>
                  <a:lnTo>
                    <a:pt x="1178" y="15"/>
                  </a:lnTo>
                  <a:lnTo>
                    <a:pt x="1176" y="18"/>
                  </a:lnTo>
                  <a:lnTo>
                    <a:pt x="1174" y="20"/>
                  </a:lnTo>
                  <a:lnTo>
                    <a:pt x="1174" y="24"/>
                  </a:lnTo>
                  <a:lnTo>
                    <a:pt x="1172" y="26"/>
                  </a:lnTo>
                  <a:lnTo>
                    <a:pt x="1168" y="28"/>
                  </a:lnTo>
                  <a:lnTo>
                    <a:pt x="1164" y="28"/>
                  </a:lnTo>
                  <a:lnTo>
                    <a:pt x="1160" y="30"/>
                  </a:lnTo>
                  <a:lnTo>
                    <a:pt x="1156" y="31"/>
                  </a:lnTo>
                  <a:lnTo>
                    <a:pt x="1152" y="35"/>
                  </a:lnTo>
                  <a:lnTo>
                    <a:pt x="1150" y="37"/>
                  </a:lnTo>
                  <a:lnTo>
                    <a:pt x="1146" y="41"/>
                  </a:lnTo>
                  <a:lnTo>
                    <a:pt x="1144" y="43"/>
                  </a:lnTo>
                  <a:lnTo>
                    <a:pt x="1142" y="46"/>
                  </a:lnTo>
                  <a:lnTo>
                    <a:pt x="1142" y="50"/>
                  </a:lnTo>
                  <a:lnTo>
                    <a:pt x="1142" y="54"/>
                  </a:lnTo>
                  <a:lnTo>
                    <a:pt x="1142" y="57"/>
                  </a:lnTo>
                  <a:lnTo>
                    <a:pt x="1140" y="61"/>
                  </a:lnTo>
                  <a:lnTo>
                    <a:pt x="1140" y="65"/>
                  </a:lnTo>
                  <a:lnTo>
                    <a:pt x="1140" y="68"/>
                  </a:lnTo>
                  <a:lnTo>
                    <a:pt x="1138" y="72"/>
                  </a:lnTo>
                  <a:lnTo>
                    <a:pt x="1124" y="83"/>
                  </a:lnTo>
                  <a:lnTo>
                    <a:pt x="1120" y="83"/>
                  </a:lnTo>
                  <a:lnTo>
                    <a:pt x="1117" y="83"/>
                  </a:lnTo>
                  <a:lnTo>
                    <a:pt x="1113" y="85"/>
                  </a:lnTo>
                  <a:lnTo>
                    <a:pt x="1109" y="85"/>
                  </a:lnTo>
                  <a:lnTo>
                    <a:pt x="1105" y="87"/>
                  </a:lnTo>
                  <a:lnTo>
                    <a:pt x="1103" y="91"/>
                  </a:lnTo>
                  <a:lnTo>
                    <a:pt x="1099" y="93"/>
                  </a:lnTo>
                  <a:lnTo>
                    <a:pt x="1097" y="94"/>
                  </a:lnTo>
                  <a:lnTo>
                    <a:pt x="1095" y="96"/>
                  </a:lnTo>
                  <a:lnTo>
                    <a:pt x="1093" y="98"/>
                  </a:lnTo>
                  <a:lnTo>
                    <a:pt x="1093" y="100"/>
                  </a:lnTo>
                  <a:lnTo>
                    <a:pt x="1091" y="102"/>
                  </a:lnTo>
                  <a:lnTo>
                    <a:pt x="1091" y="104"/>
                  </a:lnTo>
                  <a:lnTo>
                    <a:pt x="1089" y="106"/>
                  </a:lnTo>
                  <a:lnTo>
                    <a:pt x="1089" y="107"/>
                  </a:lnTo>
                  <a:lnTo>
                    <a:pt x="1087" y="107"/>
                  </a:lnTo>
                  <a:lnTo>
                    <a:pt x="1081" y="109"/>
                  </a:lnTo>
                  <a:lnTo>
                    <a:pt x="1075" y="111"/>
                  </a:lnTo>
                  <a:lnTo>
                    <a:pt x="1071" y="115"/>
                  </a:lnTo>
                  <a:lnTo>
                    <a:pt x="1065" y="117"/>
                  </a:lnTo>
                  <a:lnTo>
                    <a:pt x="1061" y="120"/>
                  </a:lnTo>
                  <a:lnTo>
                    <a:pt x="1057" y="124"/>
                  </a:lnTo>
                  <a:lnTo>
                    <a:pt x="1055" y="128"/>
                  </a:lnTo>
                  <a:lnTo>
                    <a:pt x="1051" y="131"/>
                  </a:lnTo>
                  <a:lnTo>
                    <a:pt x="1051" y="133"/>
                  </a:lnTo>
                  <a:lnTo>
                    <a:pt x="1051" y="135"/>
                  </a:lnTo>
                  <a:lnTo>
                    <a:pt x="1051" y="137"/>
                  </a:lnTo>
                  <a:lnTo>
                    <a:pt x="1049" y="137"/>
                  </a:lnTo>
                  <a:lnTo>
                    <a:pt x="1049" y="139"/>
                  </a:lnTo>
                  <a:lnTo>
                    <a:pt x="1049" y="141"/>
                  </a:lnTo>
                  <a:lnTo>
                    <a:pt x="1049" y="143"/>
                  </a:lnTo>
                  <a:lnTo>
                    <a:pt x="1043" y="143"/>
                  </a:lnTo>
                  <a:lnTo>
                    <a:pt x="1037" y="144"/>
                  </a:lnTo>
                  <a:lnTo>
                    <a:pt x="1031" y="146"/>
                  </a:lnTo>
                  <a:lnTo>
                    <a:pt x="1025" y="150"/>
                  </a:lnTo>
                  <a:lnTo>
                    <a:pt x="1022" y="154"/>
                  </a:lnTo>
                  <a:lnTo>
                    <a:pt x="1018" y="157"/>
                  </a:lnTo>
                  <a:lnTo>
                    <a:pt x="1014" y="161"/>
                  </a:lnTo>
                  <a:lnTo>
                    <a:pt x="1012" y="165"/>
                  </a:lnTo>
                  <a:lnTo>
                    <a:pt x="1006" y="165"/>
                  </a:lnTo>
                  <a:lnTo>
                    <a:pt x="1002" y="163"/>
                  </a:lnTo>
                  <a:lnTo>
                    <a:pt x="996" y="161"/>
                  </a:lnTo>
                  <a:lnTo>
                    <a:pt x="992" y="161"/>
                  </a:lnTo>
                  <a:lnTo>
                    <a:pt x="986" y="159"/>
                  </a:lnTo>
                  <a:lnTo>
                    <a:pt x="980" y="159"/>
                  </a:lnTo>
                  <a:lnTo>
                    <a:pt x="974" y="161"/>
                  </a:lnTo>
                  <a:lnTo>
                    <a:pt x="968" y="161"/>
                  </a:lnTo>
                  <a:lnTo>
                    <a:pt x="966" y="159"/>
                  </a:lnTo>
                  <a:lnTo>
                    <a:pt x="962" y="157"/>
                  </a:lnTo>
                  <a:lnTo>
                    <a:pt x="960" y="154"/>
                  </a:lnTo>
                  <a:lnTo>
                    <a:pt x="956" y="152"/>
                  </a:lnTo>
                  <a:lnTo>
                    <a:pt x="954" y="150"/>
                  </a:lnTo>
                  <a:lnTo>
                    <a:pt x="950" y="148"/>
                  </a:lnTo>
                  <a:lnTo>
                    <a:pt x="946" y="146"/>
                  </a:lnTo>
                  <a:lnTo>
                    <a:pt x="942" y="144"/>
                  </a:lnTo>
                  <a:lnTo>
                    <a:pt x="938" y="146"/>
                  </a:lnTo>
                  <a:lnTo>
                    <a:pt x="932" y="144"/>
                  </a:lnTo>
                  <a:lnTo>
                    <a:pt x="928" y="144"/>
                  </a:lnTo>
                  <a:lnTo>
                    <a:pt x="925" y="144"/>
                  </a:lnTo>
                  <a:lnTo>
                    <a:pt x="921" y="146"/>
                  </a:lnTo>
                  <a:lnTo>
                    <a:pt x="917" y="146"/>
                  </a:lnTo>
                  <a:lnTo>
                    <a:pt x="915" y="146"/>
                  </a:lnTo>
                  <a:lnTo>
                    <a:pt x="911" y="148"/>
                  </a:lnTo>
                  <a:lnTo>
                    <a:pt x="909" y="150"/>
                  </a:lnTo>
                  <a:lnTo>
                    <a:pt x="909" y="148"/>
                  </a:lnTo>
                  <a:lnTo>
                    <a:pt x="907" y="148"/>
                  </a:lnTo>
                  <a:lnTo>
                    <a:pt x="905" y="148"/>
                  </a:lnTo>
                  <a:lnTo>
                    <a:pt x="905" y="150"/>
                  </a:lnTo>
                  <a:lnTo>
                    <a:pt x="903" y="150"/>
                  </a:lnTo>
                  <a:lnTo>
                    <a:pt x="903" y="152"/>
                  </a:lnTo>
                  <a:lnTo>
                    <a:pt x="901" y="152"/>
                  </a:lnTo>
                  <a:lnTo>
                    <a:pt x="901" y="154"/>
                  </a:lnTo>
                  <a:lnTo>
                    <a:pt x="899" y="154"/>
                  </a:lnTo>
                  <a:lnTo>
                    <a:pt x="899" y="155"/>
                  </a:lnTo>
                  <a:lnTo>
                    <a:pt x="893" y="154"/>
                  </a:lnTo>
                  <a:lnTo>
                    <a:pt x="887" y="152"/>
                  </a:lnTo>
                  <a:lnTo>
                    <a:pt x="881" y="152"/>
                  </a:lnTo>
                  <a:lnTo>
                    <a:pt x="875" y="150"/>
                  </a:lnTo>
                  <a:lnTo>
                    <a:pt x="869" y="152"/>
                  </a:lnTo>
                  <a:lnTo>
                    <a:pt x="863" y="152"/>
                  </a:lnTo>
                  <a:lnTo>
                    <a:pt x="855" y="154"/>
                  </a:lnTo>
                  <a:lnTo>
                    <a:pt x="851" y="157"/>
                  </a:lnTo>
                  <a:lnTo>
                    <a:pt x="847" y="155"/>
                  </a:lnTo>
                  <a:lnTo>
                    <a:pt x="845" y="154"/>
                  </a:lnTo>
                  <a:lnTo>
                    <a:pt x="843" y="152"/>
                  </a:lnTo>
                  <a:lnTo>
                    <a:pt x="839" y="150"/>
                  </a:lnTo>
                  <a:lnTo>
                    <a:pt x="835" y="150"/>
                  </a:lnTo>
                  <a:lnTo>
                    <a:pt x="831" y="148"/>
                  </a:lnTo>
                  <a:lnTo>
                    <a:pt x="830" y="148"/>
                  </a:lnTo>
                  <a:lnTo>
                    <a:pt x="826" y="148"/>
                  </a:lnTo>
                  <a:lnTo>
                    <a:pt x="822" y="150"/>
                  </a:lnTo>
                  <a:lnTo>
                    <a:pt x="818" y="150"/>
                  </a:lnTo>
                  <a:lnTo>
                    <a:pt x="814" y="152"/>
                  </a:lnTo>
                  <a:lnTo>
                    <a:pt x="810" y="154"/>
                  </a:lnTo>
                  <a:lnTo>
                    <a:pt x="806" y="155"/>
                  </a:lnTo>
                  <a:lnTo>
                    <a:pt x="802" y="157"/>
                  </a:lnTo>
                  <a:lnTo>
                    <a:pt x="800" y="159"/>
                  </a:lnTo>
                  <a:lnTo>
                    <a:pt x="796" y="161"/>
                  </a:lnTo>
                  <a:lnTo>
                    <a:pt x="786" y="159"/>
                  </a:lnTo>
                  <a:lnTo>
                    <a:pt x="776" y="157"/>
                  </a:lnTo>
                  <a:lnTo>
                    <a:pt x="766" y="159"/>
                  </a:lnTo>
                  <a:lnTo>
                    <a:pt x="756" y="161"/>
                  </a:lnTo>
                  <a:lnTo>
                    <a:pt x="746" y="163"/>
                  </a:lnTo>
                  <a:lnTo>
                    <a:pt x="735" y="165"/>
                  </a:lnTo>
                  <a:lnTo>
                    <a:pt x="723" y="167"/>
                  </a:lnTo>
                  <a:lnTo>
                    <a:pt x="713" y="167"/>
                  </a:lnTo>
                  <a:lnTo>
                    <a:pt x="709" y="168"/>
                  </a:lnTo>
                  <a:lnTo>
                    <a:pt x="707" y="170"/>
                  </a:lnTo>
                  <a:lnTo>
                    <a:pt x="705" y="170"/>
                  </a:lnTo>
                  <a:lnTo>
                    <a:pt x="703" y="172"/>
                  </a:lnTo>
                  <a:lnTo>
                    <a:pt x="701" y="174"/>
                  </a:lnTo>
                  <a:lnTo>
                    <a:pt x="699" y="174"/>
                  </a:lnTo>
                  <a:lnTo>
                    <a:pt x="697" y="176"/>
                  </a:lnTo>
                  <a:lnTo>
                    <a:pt x="697" y="178"/>
                  </a:lnTo>
                  <a:lnTo>
                    <a:pt x="695" y="178"/>
                  </a:lnTo>
                  <a:lnTo>
                    <a:pt x="695" y="180"/>
                  </a:lnTo>
                  <a:lnTo>
                    <a:pt x="693" y="181"/>
                  </a:lnTo>
                  <a:lnTo>
                    <a:pt x="693" y="183"/>
                  </a:lnTo>
                  <a:lnTo>
                    <a:pt x="691" y="183"/>
                  </a:lnTo>
                  <a:lnTo>
                    <a:pt x="687" y="185"/>
                  </a:lnTo>
                  <a:lnTo>
                    <a:pt x="681" y="185"/>
                  </a:lnTo>
                  <a:lnTo>
                    <a:pt x="677" y="187"/>
                  </a:lnTo>
                  <a:lnTo>
                    <a:pt x="671" y="189"/>
                  </a:lnTo>
                  <a:lnTo>
                    <a:pt x="667" y="191"/>
                  </a:lnTo>
                  <a:lnTo>
                    <a:pt x="663" y="194"/>
                  </a:lnTo>
                  <a:lnTo>
                    <a:pt x="659" y="196"/>
                  </a:lnTo>
                  <a:lnTo>
                    <a:pt x="657" y="202"/>
                  </a:lnTo>
                  <a:lnTo>
                    <a:pt x="657" y="204"/>
                  </a:lnTo>
                  <a:lnTo>
                    <a:pt x="655" y="207"/>
                  </a:lnTo>
                  <a:lnTo>
                    <a:pt x="655" y="209"/>
                  </a:lnTo>
                  <a:lnTo>
                    <a:pt x="655" y="211"/>
                  </a:lnTo>
                  <a:lnTo>
                    <a:pt x="653" y="215"/>
                  </a:lnTo>
                  <a:lnTo>
                    <a:pt x="653" y="217"/>
                  </a:lnTo>
                  <a:lnTo>
                    <a:pt x="653" y="218"/>
                  </a:lnTo>
                  <a:lnTo>
                    <a:pt x="651" y="220"/>
                  </a:lnTo>
                  <a:lnTo>
                    <a:pt x="645" y="224"/>
                  </a:lnTo>
                  <a:lnTo>
                    <a:pt x="639" y="226"/>
                  </a:lnTo>
                  <a:lnTo>
                    <a:pt x="636" y="230"/>
                  </a:lnTo>
                  <a:lnTo>
                    <a:pt x="632" y="231"/>
                  </a:lnTo>
                  <a:lnTo>
                    <a:pt x="630" y="235"/>
                  </a:lnTo>
                  <a:lnTo>
                    <a:pt x="628" y="239"/>
                  </a:lnTo>
                  <a:lnTo>
                    <a:pt x="624" y="243"/>
                  </a:lnTo>
                  <a:lnTo>
                    <a:pt x="624" y="246"/>
                  </a:lnTo>
                  <a:lnTo>
                    <a:pt x="622" y="250"/>
                  </a:lnTo>
                  <a:lnTo>
                    <a:pt x="622" y="255"/>
                  </a:lnTo>
                  <a:lnTo>
                    <a:pt x="620" y="259"/>
                  </a:lnTo>
                  <a:lnTo>
                    <a:pt x="620" y="265"/>
                  </a:lnTo>
                  <a:lnTo>
                    <a:pt x="622" y="270"/>
                  </a:lnTo>
                  <a:lnTo>
                    <a:pt x="622" y="274"/>
                  </a:lnTo>
                  <a:lnTo>
                    <a:pt x="624" y="280"/>
                  </a:lnTo>
                  <a:lnTo>
                    <a:pt x="626" y="283"/>
                  </a:lnTo>
                  <a:lnTo>
                    <a:pt x="630" y="287"/>
                  </a:lnTo>
                  <a:lnTo>
                    <a:pt x="630" y="289"/>
                  </a:lnTo>
                  <a:lnTo>
                    <a:pt x="630" y="291"/>
                  </a:lnTo>
                  <a:lnTo>
                    <a:pt x="622" y="294"/>
                  </a:lnTo>
                  <a:lnTo>
                    <a:pt x="614" y="300"/>
                  </a:lnTo>
                  <a:lnTo>
                    <a:pt x="608" y="305"/>
                  </a:lnTo>
                  <a:lnTo>
                    <a:pt x="602" y="311"/>
                  </a:lnTo>
                  <a:lnTo>
                    <a:pt x="598" y="318"/>
                  </a:lnTo>
                  <a:lnTo>
                    <a:pt x="594" y="326"/>
                  </a:lnTo>
                  <a:lnTo>
                    <a:pt x="592" y="333"/>
                  </a:lnTo>
                  <a:lnTo>
                    <a:pt x="590" y="341"/>
                  </a:lnTo>
                  <a:lnTo>
                    <a:pt x="590" y="344"/>
                  </a:lnTo>
                  <a:lnTo>
                    <a:pt x="590" y="350"/>
                  </a:lnTo>
                  <a:lnTo>
                    <a:pt x="590" y="354"/>
                  </a:lnTo>
                  <a:lnTo>
                    <a:pt x="590" y="359"/>
                  </a:lnTo>
                  <a:lnTo>
                    <a:pt x="592" y="363"/>
                  </a:lnTo>
                  <a:lnTo>
                    <a:pt x="592" y="368"/>
                  </a:lnTo>
                  <a:lnTo>
                    <a:pt x="594" y="372"/>
                  </a:lnTo>
                  <a:lnTo>
                    <a:pt x="594" y="376"/>
                  </a:lnTo>
                  <a:lnTo>
                    <a:pt x="539" y="431"/>
                  </a:lnTo>
                  <a:lnTo>
                    <a:pt x="402" y="305"/>
                  </a:lnTo>
                  <a:lnTo>
                    <a:pt x="350" y="352"/>
                  </a:lnTo>
                  <a:lnTo>
                    <a:pt x="489" y="483"/>
                  </a:lnTo>
                  <a:lnTo>
                    <a:pt x="451" y="518"/>
                  </a:lnTo>
                  <a:lnTo>
                    <a:pt x="449" y="518"/>
                  </a:lnTo>
                  <a:lnTo>
                    <a:pt x="447" y="518"/>
                  </a:lnTo>
                  <a:lnTo>
                    <a:pt x="447" y="517"/>
                  </a:lnTo>
                  <a:lnTo>
                    <a:pt x="446" y="517"/>
                  </a:lnTo>
                  <a:lnTo>
                    <a:pt x="444" y="515"/>
                  </a:lnTo>
                  <a:lnTo>
                    <a:pt x="442" y="513"/>
                  </a:lnTo>
                  <a:lnTo>
                    <a:pt x="434" y="511"/>
                  </a:lnTo>
                  <a:lnTo>
                    <a:pt x="424" y="511"/>
                  </a:lnTo>
                  <a:lnTo>
                    <a:pt x="416" y="511"/>
                  </a:lnTo>
                  <a:lnTo>
                    <a:pt x="406" y="513"/>
                  </a:lnTo>
                  <a:lnTo>
                    <a:pt x="398" y="515"/>
                  </a:lnTo>
                  <a:lnTo>
                    <a:pt x="390" y="518"/>
                  </a:lnTo>
                  <a:lnTo>
                    <a:pt x="382" y="524"/>
                  </a:lnTo>
                  <a:lnTo>
                    <a:pt x="374" y="529"/>
                  </a:lnTo>
                  <a:lnTo>
                    <a:pt x="372" y="531"/>
                  </a:lnTo>
                  <a:lnTo>
                    <a:pt x="370" y="533"/>
                  </a:lnTo>
                  <a:lnTo>
                    <a:pt x="368" y="535"/>
                  </a:lnTo>
                  <a:lnTo>
                    <a:pt x="366" y="537"/>
                  </a:lnTo>
                  <a:lnTo>
                    <a:pt x="364" y="539"/>
                  </a:lnTo>
                  <a:lnTo>
                    <a:pt x="362" y="541"/>
                  </a:lnTo>
                  <a:lnTo>
                    <a:pt x="362" y="542"/>
                  </a:lnTo>
                  <a:lnTo>
                    <a:pt x="360" y="546"/>
                  </a:lnTo>
                  <a:lnTo>
                    <a:pt x="354" y="548"/>
                  </a:lnTo>
                  <a:lnTo>
                    <a:pt x="347" y="550"/>
                  </a:lnTo>
                  <a:lnTo>
                    <a:pt x="339" y="554"/>
                  </a:lnTo>
                  <a:lnTo>
                    <a:pt x="331" y="557"/>
                  </a:lnTo>
                  <a:lnTo>
                    <a:pt x="323" y="561"/>
                  </a:lnTo>
                  <a:lnTo>
                    <a:pt x="317" y="567"/>
                  </a:lnTo>
                  <a:lnTo>
                    <a:pt x="313" y="572"/>
                  </a:lnTo>
                  <a:lnTo>
                    <a:pt x="309" y="579"/>
                  </a:lnTo>
                  <a:lnTo>
                    <a:pt x="309" y="581"/>
                  </a:lnTo>
                  <a:lnTo>
                    <a:pt x="307" y="583"/>
                  </a:lnTo>
                  <a:lnTo>
                    <a:pt x="307" y="585"/>
                  </a:lnTo>
                  <a:lnTo>
                    <a:pt x="307" y="587"/>
                  </a:lnTo>
                  <a:lnTo>
                    <a:pt x="305" y="589"/>
                  </a:lnTo>
                  <a:lnTo>
                    <a:pt x="305" y="591"/>
                  </a:lnTo>
                  <a:lnTo>
                    <a:pt x="303" y="592"/>
                  </a:lnTo>
                  <a:lnTo>
                    <a:pt x="303" y="594"/>
                  </a:lnTo>
                  <a:lnTo>
                    <a:pt x="299" y="596"/>
                  </a:lnTo>
                  <a:lnTo>
                    <a:pt x="295" y="598"/>
                  </a:lnTo>
                  <a:lnTo>
                    <a:pt x="289" y="598"/>
                  </a:lnTo>
                  <a:lnTo>
                    <a:pt x="285" y="600"/>
                  </a:lnTo>
                  <a:lnTo>
                    <a:pt x="281" y="600"/>
                  </a:lnTo>
                  <a:lnTo>
                    <a:pt x="277" y="602"/>
                  </a:lnTo>
                  <a:lnTo>
                    <a:pt x="273" y="604"/>
                  </a:lnTo>
                  <a:lnTo>
                    <a:pt x="269" y="605"/>
                  </a:lnTo>
                  <a:lnTo>
                    <a:pt x="267" y="609"/>
                  </a:lnTo>
                  <a:lnTo>
                    <a:pt x="263" y="611"/>
                  </a:lnTo>
                  <a:lnTo>
                    <a:pt x="261" y="613"/>
                  </a:lnTo>
                  <a:lnTo>
                    <a:pt x="259" y="615"/>
                  </a:lnTo>
                  <a:lnTo>
                    <a:pt x="257" y="618"/>
                  </a:lnTo>
                  <a:lnTo>
                    <a:pt x="255" y="620"/>
                  </a:lnTo>
                  <a:lnTo>
                    <a:pt x="253" y="624"/>
                  </a:lnTo>
                  <a:lnTo>
                    <a:pt x="252" y="628"/>
                  </a:lnTo>
                  <a:lnTo>
                    <a:pt x="252" y="631"/>
                  </a:lnTo>
                  <a:lnTo>
                    <a:pt x="252" y="635"/>
                  </a:lnTo>
                  <a:lnTo>
                    <a:pt x="250" y="639"/>
                  </a:lnTo>
                  <a:lnTo>
                    <a:pt x="250" y="642"/>
                  </a:lnTo>
                  <a:lnTo>
                    <a:pt x="250" y="646"/>
                  </a:lnTo>
                  <a:lnTo>
                    <a:pt x="250" y="650"/>
                  </a:lnTo>
                  <a:lnTo>
                    <a:pt x="250" y="654"/>
                  </a:lnTo>
                  <a:lnTo>
                    <a:pt x="252" y="657"/>
                  </a:lnTo>
                  <a:lnTo>
                    <a:pt x="248" y="663"/>
                  </a:lnTo>
                  <a:lnTo>
                    <a:pt x="246" y="668"/>
                  </a:lnTo>
                  <a:lnTo>
                    <a:pt x="242" y="674"/>
                  </a:lnTo>
                  <a:lnTo>
                    <a:pt x="240" y="679"/>
                  </a:lnTo>
                  <a:lnTo>
                    <a:pt x="240" y="687"/>
                  </a:lnTo>
                  <a:lnTo>
                    <a:pt x="238" y="694"/>
                  </a:lnTo>
                  <a:lnTo>
                    <a:pt x="240" y="700"/>
                  </a:lnTo>
                  <a:lnTo>
                    <a:pt x="240" y="707"/>
                  </a:lnTo>
                  <a:lnTo>
                    <a:pt x="242" y="709"/>
                  </a:lnTo>
                  <a:lnTo>
                    <a:pt x="242" y="713"/>
                  </a:lnTo>
                  <a:lnTo>
                    <a:pt x="244" y="715"/>
                  </a:lnTo>
                  <a:lnTo>
                    <a:pt x="246" y="716"/>
                  </a:lnTo>
                  <a:lnTo>
                    <a:pt x="246" y="718"/>
                  </a:lnTo>
                  <a:lnTo>
                    <a:pt x="248" y="722"/>
                  </a:lnTo>
                  <a:lnTo>
                    <a:pt x="248" y="724"/>
                  </a:lnTo>
                  <a:lnTo>
                    <a:pt x="129" y="839"/>
                  </a:lnTo>
                  <a:lnTo>
                    <a:pt x="121" y="829"/>
                  </a:lnTo>
                  <a:lnTo>
                    <a:pt x="113" y="818"/>
                  </a:lnTo>
                  <a:lnTo>
                    <a:pt x="107" y="809"/>
                  </a:lnTo>
                  <a:lnTo>
                    <a:pt x="101" y="798"/>
                  </a:lnTo>
                  <a:lnTo>
                    <a:pt x="95" y="787"/>
                  </a:lnTo>
                  <a:lnTo>
                    <a:pt x="91" y="776"/>
                  </a:lnTo>
                  <a:lnTo>
                    <a:pt x="87" y="765"/>
                  </a:lnTo>
                  <a:lnTo>
                    <a:pt x="81" y="752"/>
                  </a:lnTo>
                  <a:lnTo>
                    <a:pt x="77" y="731"/>
                  </a:lnTo>
                  <a:lnTo>
                    <a:pt x="75" y="711"/>
                  </a:lnTo>
                  <a:lnTo>
                    <a:pt x="73" y="691"/>
                  </a:lnTo>
                  <a:lnTo>
                    <a:pt x="73" y="668"/>
                  </a:lnTo>
                  <a:lnTo>
                    <a:pt x="73" y="648"/>
                  </a:lnTo>
                  <a:lnTo>
                    <a:pt x="77" y="628"/>
                  </a:lnTo>
                  <a:lnTo>
                    <a:pt x="81" y="609"/>
                  </a:lnTo>
                  <a:lnTo>
                    <a:pt x="87" y="591"/>
                  </a:lnTo>
                  <a:lnTo>
                    <a:pt x="89" y="587"/>
                  </a:lnTo>
                  <a:lnTo>
                    <a:pt x="91" y="583"/>
                  </a:lnTo>
                  <a:lnTo>
                    <a:pt x="93" y="579"/>
                  </a:lnTo>
                  <a:lnTo>
                    <a:pt x="93" y="574"/>
                  </a:lnTo>
                  <a:lnTo>
                    <a:pt x="95" y="570"/>
                  </a:lnTo>
                  <a:lnTo>
                    <a:pt x="97" y="567"/>
                  </a:lnTo>
                  <a:lnTo>
                    <a:pt x="99" y="563"/>
                  </a:lnTo>
                  <a:lnTo>
                    <a:pt x="103" y="559"/>
                  </a:lnTo>
                  <a:lnTo>
                    <a:pt x="105" y="559"/>
                  </a:lnTo>
                  <a:lnTo>
                    <a:pt x="107" y="561"/>
                  </a:lnTo>
                  <a:lnTo>
                    <a:pt x="137" y="596"/>
                  </a:lnTo>
                  <a:lnTo>
                    <a:pt x="139" y="576"/>
                  </a:lnTo>
                  <a:lnTo>
                    <a:pt x="141" y="557"/>
                  </a:lnTo>
                  <a:lnTo>
                    <a:pt x="145" y="539"/>
                  </a:lnTo>
                  <a:lnTo>
                    <a:pt x="149" y="520"/>
                  </a:lnTo>
                  <a:lnTo>
                    <a:pt x="153" y="502"/>
                  </a:lnTo>
                  <a:lnTo>
                    <a:pt x="158" y="483"/>
                  </a:lnTo>
                  <a:lnTo>
                    <a:pt x="162" y="467"/>
                  </a:lnTo>
                  <a:lnTo>
                    <a:pt x="168" y="448"/>
                  </a:lnTo>
                  <a:lnTo>
                    <a:pt x="170" y="442"/>
                  </a:lnTo>
                  <a:lnTo>
                    <a:pt x="172" y="437"/>
                  </a:lnTo>
                  <a:lnTo>
                    <a:pt x="174" y="431"/>
                  </a:lnTo>
                  <a:lnTo>
                    <a:pt x="178" y="426"/>
                  </a:lnTo>
                  <a:lnTo>
                    <a:pt x="180" y="420"/>
                  </a:lnTo>
                  <a:lnTo>
                    <a:pt x="182" y="415"/>
                  </a:lnTo>
                  <a:lnTo>
                    <a:pt x="182" y="411"/>
                  </a:lnTo>
                  <a:lnTo>
                    <a:pt x="182" y="404"/>
                  </a:lnTo>
                  <a:lnTo>
                    <a:pt x="164" y="415"/>
                  </a:lnTo>
                  <a:lnTo>
                    <a:pt x="147" y="426"/>
                  </a:lnTo>
                  <a:lnTo>
                    <a:pt x="131" y="439"/>
                  </a:lnTo>
                  <a:lnTo>
                    <a:pt x="113" y="450"/>
                  </a:lnTo>
                  <a:lnTo>
                    <a:pt x="95" y="461"/>
                  </a:lnTo>
                  <a:lnTo>
                    <a:pt x="77" y="472"/>
                  </a:lnTo>
                  <a:lnTo>
                    <a:pt x="60" y="483"/>
                  </a:lnTo>
                  <a:lnTo>
                    <a:pt x="42" y="494"/>
                  </a:lnTo>
                  <a:lnTo>
                    <a:pt x="36" y="496"/>
                  </a:lnTo>
                  <a:lnTo>
                    <a:pt x="32" y="500"/>
                  </a:lnTo>
                  <a:lnTo>
                    <a:pt x="26" y="504"/>
                  </a:lnTo>
                  <a:lnTo>
                    <a:pt x="22" y="505"/>
                  </a:lnTo>
                  <a:lnTo>
                    <a:pt x="16" y="507"/>
                  </a:lnTo>
                  <a:lnTo>
                    <a:pt x="12" y="511"/>
                  </a:lnTo>
                  <a:lnTo>
                    <a:pt x="8" y="513"/>
                  </a:lnTo>
                  <a:lnTo>
                    <a:pt x="4" y="517"/>
                  </a:lnTo>
                  <a:lnTo>
                    <a:pt x="0" y="520"/>
                  </a:lnTo>
                  <a:lnTo>
                    <a:pt x="2" y="522"/>
                  </a:lnTo>
                  <a:lnTo>
                    <a:pt x="4" y="524"/>
                  </a:lnTo>
                  <a:lnTo>
                    <a:pt x="46" y="531"/>
                  </a:lnTo>
                  <a:lnTo>
                    <a:pt x="38" y="548"/>
                  </a:lnTo>
                  <a:lnTo>
                    <a:pt x="30" y="567"/>
                  </a:lnTo>
                  <a:lnTo>
                    <a:pt x="24" y="583"/>
                  </a:lnTo>
                  <a:lnTo>
                    <a:pt x="18" y="600"/>
                  </a:lnTo>
                  <a:lnTo>
                    <a:pt x="12" y="617"/>
                  </a:lnTo>
                  <a:lnTo>
                    <a:pt x="8" y="633"/>
                  </a:lnTo>
                  <a:lnTo>
                    <a:pt x="4" y="652"/>
                  </a:lnTo>
                  <a:lnTo>
                    <a:pt x="0" y="670"/>
                  </a:lnTo>
                  <a:lnTo>
                    <a:pt x="0" y="696"/>
                  </a:lnTo>
                  <a:lnTo>
                    <a:pt x="2" y="722"/>
                  </a:lnTo>
                  <a:lnTo>
                    <a:pt x="6" y="746"/>
                  </a:lnTo>
                  <a:lnTo>
                    <a:pt x="10" y="770"/>
                  </a:lnTo>
                  <a:lnTo>
                    <a:pt x="16" y="792"/>
                  </a:lnTo>
                  <a:lnTo>
                    <a:pt x="24" y="816"/>
                  </a:lnTo>
                  <a:lnTo>
                    <a:pt x="34" y="839"/>
                  </a:lnTo>
                  <a:lnTo>
                    <a:pt x="46" y="859"/>
                  </a:lnTo>
                  <a:lnTo>
                    <a:pt x="48" y="863"/>
                  </a:lnTo>
                  <a:lnTo>
                    <a:pt x="48" y="865"/>
                  </a:lnTo>
                  <a:lnTo>
                    <a:pt x="50" y="866"/>
                  </a:lnTo>
                  <a:lnTo>
                    <a:pt x="50" y="868"/>
                  </a:lnTo>
                  <a:lnTo>
                    <a:pt x="52" y="870"/>
                  </a:lnTo>
                  <a:lnTo>
                    <a:pt x="54" y="870"/>
                  </a:lnTo>
                  <a:lnTo>
                    <a:pt x="54" y="872"/>
                  </a:lnTo>
                  <a:lnTo>
                    <a:pt x="56" y="874"/>
                  </a:lnTo>
                  <a:lnTo>
                    <a:pt x="61" y="881"/>
                  </a:lnTo>
                  <a:lnTo>
                    <a:pt x="63" y="891"/>
                  </a:lnTo>
                  <a:lnTo>
                    <a:pt x="65" y="900"/>
                  </a:lnTo>
                  <a:lnTo>
                    <a:pt x="65" y="909"/>
                  </a:lnTo>
                  <a:lnTo>
                    <a:pt x="63" y="918"/>
                  </a:lnTo>
                  <a:lnTo>
                    <a:pt x="61" y="928"/>
                  </a:lnTo>
                  <a:lnTo>
                    <a:pt x="60" y="937"/>
                  </a:lnTo>
                  <a:lnTo>
                    <a:pt x="60" y="946"/>
                  </a:lnTo>
                  <a:lnTo>
                    <a:pt x="60" y="948"/>
                  </a:lnTo>
                  <a:lnTo>
                    <a:pt x="58" y="948"/>
                  </a:lnTo>
                  <a:lnTo>
                    <a:pt x="58" y="950"/>
                  </a:lnTo>
                  <a:lnTo>
                    <a:pt x="60" y="950"/>
                  </a:lnTo>
                  <a:lnTo>
                    <a:pt x="137" y="952"/>
                  </a:lnTo>
                  <a:lnTo>
                    <a:pt x="155" y="963"/>
                  </a:lnTo>
                  <a:lnTo>
                    <a:pt x="170" y="972"/>
                  </a:lnTo>
                  <a:lnTo>
                    <a:pt x="188" y="981"/>
                  </a:lnTo>
                  <a:lnTo>
                    <a:pt x="206" y="989"/>
                  </a:lnTo>
                  <a:lnTo>
                    <a:pt x="224" y="996"/>
                  </a:lnTo>
                  <a:lnTo>
                    <a:pt x="242" y="1002"/>
                  </a:lnTo>
                  <a:lnTo>
                    <a:pt x="259" y="1005"/>
                  </a:lnTo>
                  <a:lnTo>
                    <a:pt x="279" y="1007"/>
                  </a:lnTo>
                  <a:lnTo>
                    <a:pt x="303" y="1011"/>
                  </a:lnTo>
                  <a:lnTo>
                    <a:pt x="327" y="1011"/>
                  </a:lnTo>
                  <a:lnTo>
                    <a:pt x="350" y="1013"/>
                  </a:lnTo>
                  <a:lnTo>
                    <a:pt x="372" y="1011"/>
                  </a:lnTo>
                  <a:lnTo>
                    <a:pt x="396" y="1009"/>
                  </a:lnTo>
                  <a:lnTo>
                    <a:pt x="420" y="1005"/>
                  </a:lnTo>
                  <a:lnTo>
                    <a:pt x="442" y="1002"/>
                  </a:lnTo>
                  <a:lnTo>
                    <a:pt x="463" y="994"/>
                  </a:lnTo>
                  <a:lnTo>
                    <a:pt x="469" y="991"/>
                  </a:lnTo>
                  <a:lnTo>
                    <a:pt x="475" y="989"/>
                  </a:lnTo>
                  <a:lnTo>
                    <a:pt x="483" y="987"/>
                  </a:lnTo>
                  <a:lnTo>
                    <a:pt x="489" y="983"/>
                  </a:lnTo>
                  <a:lnTo>
                    <a:pt x="495" y="981"/>
                  </a:lnTo>
                  <a:lnTo>
                    <a:pt x="501" y="978"/>
                  </a:lnTo>
                  <a:lnTo>
                    <a:pt x="507" y="976"/>
                  </a:lnTo>
                  <a:lnTo>
                    <a:pt x="515" y="974"/>
                  </a:lnTo>
                  <a:lnTo>
                    <a:pt x="509" y="1013"/>
                  </a:lnTo>
                  <a:lnTo>
                    <a:pt x="523" y="1000"/>
                  </a:lnTo>
                  <a:lnTo>
                    <a:pt x="539" y="989"/>
                  </a:lnTo>
                  <a:lnTo>
                    <a:pt x="552" y="976"/>
                  </a:lnTo>
                  <a:lnTo>
                    <a:pt x="566" y="961"/>
                  </a:lnTo>
                  <a:lnTo>
                    <a:pt x="580" y="948"/>
                  </a:lnTo>
                  <a:lnTo>
                    <a:pt x="594" y="933"/>
                  </a:lnTo>
                  <a:lnTo>
                    <a:pt x="608" y="920"/>
                  </a:lnTo>
                  <a:lnTo>
                    <a:pt x="622" y="907"/>
                  </a:lnTo>
                  <a:lnTo>
                    <a:pt x="628" y="903"/>
                  </a:lnTo>
                  <a:lnTo>
                    <a:pt x="632" y="898"/>
                  </a:lnTo>
                  <a:lnTo>
                    <a:pt x="636" y="894"/>
                  </a:lnTo>
                  <a:lnTo>
                    <a:pt x="641" y="889"/>
                  </a:lnTo>
                  <a:lnTo>
                    <a:pt x="645" y="885"/>
                  </a:lnTo>
                  <a:lnTo>
                    <a:pt x="651" y="879"/>
                  </a:lnTo>
                  <a:lnTo>
                    <a:pt x="655" y="876"/>
                  </a:lnTo>
                  <a:lnTo>
                    <a:pt x="661" y="870"/>
                  </a:lnTo>
                  <a:lnTo>
                    <a:pt x="663" y="870"/>
                  </a:lnTo>
                  <a:lnTo>
                    <a:pt x="661" y="870"/>
                  </a:lnTo>
                  <a:lnTo>
                    <a:pt x="661" y="868"/>
                  </a:lnTo>
                  <a:lnTo>
                    <a:pt x="455" y="898"/>
                  </a:lnTo>
                  <a:lnTo>
                    <a:pt x="493" y="920"/>
                  </a:lnTo>
                  <a:lnTo>
                    <a:pt x="491" y="922"/>
                  </a:lnTo>
                  <a:lnTo>
                    <a:pt x="489" y="922"/>
                  </a:lnTo>
                  <a:lnTo>
                    <a:pt x="485" y="924"/>
                  </a:lnTo>
                  <a:lnTo>
                    <a:pt x="483" y="926"/>
                  </a:lnTo>
                  <a:lnTo>
                    <a:pt x="481" y="926"/>
                  </a:lnTo>
                  <a:lnTo>
                    <a:pt x="477" y="928"/>
                  </a:lnTo>
                  <a:lnTo>
                    <a:pt x="475" y="929"/>
                  </a:lnTo>
                  <a:lnTo>
                    <a:pt x="471" y="929"/>
                  </a:lnTo>
                  <a:lnTo>
                    <a:pt x="459" y="935"/>
                  </a:lnTo>
                  <a:lnTo>
                    <a:pt x="447" y="937"/>
                  </a:lnTo>
                  <a:lnTo>
                    <a:pt x="436" y="941"/>
                  </a:lnTo>
                  <a:lnTo>
                    <a:pt x="424" y="944"/>
                  </a:lnTo>
                  <a:lnTo>
                    <a:pt x="412" y="946"/>
                  </a:lnTo>
                  <a:lnTo>
                    <a:pt x="400" y="948"/>
                  </a:lnTo>
                  <a:lnTo>
                    <a:pt x="386" y="950"/>
                  </a:lnTo>
                  <a:lnTo>
                    <a:pt x="374" y="950"/>
                  </a:lnTo>
                  <a:lnTo>
                    <a:pt x="366" y="952"/>
                  </a:lnTo>
                  <a:lnTo>
                    <a:pt x="358" y="952"/>
                  </a:lnTo>
                  <a:lnTo>
                    <a:pt x="352" y="952"/>
                  </a:lnTo>
                  <a:lnTo>
                    <a:pt x="345" y="950"/>
                  </a:lnTo>
                  <a:lnTo>
                    <a:pt x="337" y="950"/>
                  </a:lnTo>
                  <a:lnTo>
                    <a:pt x="331" y="950"/>
                  </a:lnTo>
                  <a:lnTo>
                    <a:pt x="325" y="948"/>
                  </a:lnTo>
                  <a:lnTo>
                    <a:pt x="317" y="948"/>
                  </a:lnTo>
                  <a:lnTo>
                    <a:pt x="313" y="946"/>
                  </a:lnTo>
                  <a:lnTo>
                    <a:pt x="307" y="944"/>
                  </a:lnTo>
                  <a:lnTo>
                    <a:pt x="301" y="944"/>
                  </a:lnTo>
                  <a:lnTo>
                    <a:pt x="297" y="942"/>
                  </a:lnTo>
                  <a:lnTo>
                    <a:pt x="291" y="941"/>
                  </a:lnTo>
                  <a:lnTo>
                    <a:pt x="287" y="941"/>
                  </a:lnTo>
                  <a:lnTo>
                    <a:pt x="281" y="939"/>
                  </a:lnTo>
                  <a:lnTo>
                    <a:pt x="277" y="937"/>
                  </a:lnTo>
                  <a:lnTo>
                    <a:pt x="281" y="933"/>
                  </a:lnTo>
                  <a:lnTo>
                    <a:pt x="283" y="929"/>
                  </a:lnTo>
                  <a:lnTo>
                    <a:pt x="287" y="928"/>
                  </a:lnTo>
                  <a:lnTo>
                    <a:pt x="289" y="924"/>
                  </a:lnTo>
                  <a:lnTo>
                    <a:pt x="293" y="920"/>
                  </a:lnTo>
                  <a:lnTo>
                    <a:pt x="295" y="916"/>
                  </a:lnTo>
                  <a:lnTo>
                    <a:pt x="297" y="911"/>
                  </a:lnTo>
                  <a:lnTo>
                    <a:pt x="297" y="907"/>
                  </a:lnTo>
                  <a:lnTo>
                    <a:pt x="299" y="902"/>
                  </a:lnTo>
                  <a:lnTo>
                    <a:pt x="299" y="896"/>
                  </a:lnTo>
                  <a:lnTo>
                    <a:pt x="299" y="891"/>
                  </a:lnTo>
                  <a:lnTo>
                    <a:pt x="299" y="885"/>
                  </a:lnTo>
                  <a:lnTo>
                    <a:pt x="297" y="879"/>
                  </a:lnTo>
                  <a:lnTo>
                    <a:pt x="295" y="876"/>
                  </a:lnTo>
                  <a:lnTo>
                    <a:pt x="293" y="870"/>
                  </a:lnTo>
                  <a:lnTo>
                    <a:pt x="289" y="866"/>
                  </a:lnTo>
                  <a:lnTo>
                    <a:pt x="293" y="861"/>
                  </a:lnTo>
                  <a:lnTo>
                    <a:pt x="297" y="857"/>
                  </a:lnTo>
                  <a:lnTo>
                    <a:pt x="299" y="852"/>
                  </a:lnTo>
                  <a:lnTo>
                    <a:pt x="303" y="844"/>
                  </a:lnTo>
                  <a:lnTo>
                    <a:pt x="305" y="839"/>
                  </a:lnTo>
                  <a:lnTo>
                    <a:pt x="305" y="833"/>
                  </a:lnTo>
                  <a:lnTo>
                    <a:pt x="305" y="826"/>
                  </a:lnTo>
                  <a:lnTo>
                    <a:pt x="305" y="818"/>
                  </a:lnTo>
                  <a:lnTo>
                    <a:pt x="303" y="813"/>
                  </a:lnTo>
                  <a:lnTo>
                    <a:pt x="303" y="807"/>
                  </a:lnTo>
                  <a:lnTo>
                    <a:pt x="303" y="800"/>
                  </a:lnTo>
                  <a:lnTo>
                    <a:pt x="303" y="794"/>
                  </a:lnTo>
                  <a:lnTo>
                    <a:pt x="305" y="789"/>
                  </a:lnTo>
                  <a:lnTo>
                    <a:pt x="305" y="783"/>
                  </a:lnTo>
                  <a:lnTo>
                    <a:pt x="305" y="778"/>
                  </a:lnTo>
                  <a:lnTo>
                    <a:pt x="303" y="772"/>
                  </a:lnTo>
                  <a:lnTo>
                    <a:pt x="315" y="757"/>
                  </a:lnTo>
                  <a:lnTo>
                    <a:pt x="329" y="744"/>
                  </a:lnTo>
                  <a:lnTo>
                    <a:pt x="341" y="729"/>
                  </a:lnTo>
                  <a:lnTo>
                    <a:pt x="354" y="716"/>
                  </a:lnTo>
                  <a:lnTo>
                    <a:pt x="368" y="704"/>
                  </a:lnTo>
                  <a:lnTo>
                    <a:pt x="380" y="691"/>
                  </a:lnTo>
                  <a:lnTo>
                    <a:pt x="394" y="676"/>
                  </a:lnTo>
                  <a:lnTo>
                    <a:pt x="406" y="663"/>
                  </a:lnTo>
                  <a:lnTo>
                    <a:pt x="414" y="655"/>
                  </a:lnTo>
                  <a:lnTo>
                    <a:pt x="420" y="648"/>
                  </a:lnTo>
                  <a:lnTo>
                    <a:pt x="428" y="642"/>
                  </a:lnTo>
                  <a:lnTo>
                    <a:pt x="434" y="635"/>
                  </a:lnTo>
                  <a:lnTo>
                    <a:pt x="442" y="628"/>
                  </a:lnTo>
                  <a:lnTo>
                    <a:pt x="447" y="622"/>
                  </a:lnTo>
                  <a:lnTo>
                    <a:pt x="453" y="615"/>
                  </a:lnTo>
                  <a:lnTo>
                    <a:pt x="461" y="607"/>
                  </a:lnTo>
                  <a:lnTo>
                    <a:pt x="493" y="574"/>
                  </a:lnTo>
                  <a:lnTo>
                    <a:pt x="499" y="578"/>
                  </a:lnTo>
                  <a:lnTo>
                    <a:pt x="507" y="581"/>
                  </a:lnTo>
                  <a:lnTo>
                    <a:pt x="515" y="583"/>
                  </a:lnTo>
                  <a:lnTo>
                    <a:pt x="523" y="585"/>
                  </a:lnTo>
                  <a:lnTo>
                    <a:pt x="533" y="585"/>
                  </a:lnTo>
                  <a:lnTo>
                    <a:pt x="541" y="585"/>
                  </a:lnTo>
                  <a:lnTo>
                    <a:pt x="550" y="583"/>
                  </a:lnTo>
                  <a:lnTo>
                    <a:pt x="558" y="581"/>
                  </a:lnTo>
                  <a:lnTo>
                    <a:pt x="560" y="579"/>
                  </a:lnTo>
                  <a:lnTo>
                    <a:pt x="564" y="578"/>
                  </a:lnTo>
                  <a:lnTo>
                    <a:pt x="564" y="576"/>
                  </a:lnTo>
                  <a:lnTo>
                    <a:pt x="566" y="576"/>
                  </a:lnTo>
                  <a:lnTo>
                    <a:pt x="568" y="574"/>
                  </a:lnTo>
                  <a:lnTo>
                    <a:pt x="570" y="572"/>
                  </a:lnTo>
                  <a:lnTo>
                    <a:pt x="572" y="570"/>
                  </a:lnTo>
                  <a:lnTo>
                    <a:pt x="574" y="568"/>
                  </a:lnTo>
                  <a:lnTo>
                    <a:pt x="586" y="576"/>
                  </a:lnTo>
                  <a:lnTo>
                    <a:pt x="600" y="587"/>
                  </a:lnTo>
                  <a:lnTo>
                    <a:pt x="612" y="596"/>
                  </a:lnTo>
                  <a:lnTo>
                    <a:pt x="624" y="607"/>
                  </a:lnTo>
                  <a:lnTo>
                    <a:pt x="634" y="620"/>
                  </a:lnTo>
                  <a:lnTo>
                    <a:pt x="645" y="631"/>
                  </a:lnTo>
                  <a:lnTo>
                    <a:pt x="657" y="642"/>
                  </a:lnTo>
                  <a:lnTo>
                    <a:pt x="671" y="652"/>
                  </a:lnTo>
                  <a:lnTo>
                    <a:pt x="717" y="609"/>
                  </a:lnTo>
                  <a:lnTo>
                    <a:pt x="655" y="546"/>
                  </a:lnTo>
                  <a:lnTo>
                    <a:pt x="657" y="542"/>
                  </a:lnTo>
                  <a:lnTo>
                    <a:pt x="661" y="539"/>
                  </a:lnTo>
                  <a:lnTo>
                    <a:pt x="665" y="537"/>
                  </a:lnTo>
                  <a:lnTo>
                    <a:pt x="669" y="531"/>
                  </a:lnTo>
                  <a:lnTo>
                    <a:pt x="671" y="528"/>
                  </a:lnTo>
                  <a:lnTo>
                    <a:pt x="675" y="524"/>
                  </a:lnTo>
                  <a:lnTo>
                    <a:pt x="675" y="518"/>
                  </a:lnTo>
                  <a:lnTo>
                    <a:pt x="677" y="513"/>
                  </a:lnTo>
                  <a:lnTo>
                    <a:pt x="689" y="505"/>
                  </a:lnTo>
                  <a:lnTo>
                    <a:pt x="695" y="502"/>
                  </a:lnTo>
                  <a:lnTo>
                    <a:pt x="699" y="494"/>
                  </a:lnTo>
                  <a:lnTo>
                    <a:pt x="701" y="487"/>
                  </a:lnTo>
                  <a:lnTo>
                    <a:pt x="703" y="480"/>
                  </a:lnTo>
                  <a:lnTo>
                    <a:pt x="705" y="474"/>
                  </a:lnTo>
                  <a:lnTo>
                    <a:pt x="707" y="467"/>
                  </a:lnTo>
                  <a:lnTo>
                    <a:pt x="709" y="459"/>
                  </a:lnTo>
                  <a:lnTo>
                    <a:pt x="713" y="454"/>
                  </a:lnTo>
                  <a:lnTo>
                    <a:pt x="717" y="448"/>
                  </a:lnTo>
                  <a:lnTo>
                    <a:pt x="719" y="442"/>
                  </a:lnTo>
                  <a:lnTo>
                    <a:pt x="719" y="437"/>
                  </a:lnTo>
                  <a:lnTo>
                    <a:pt x="721" y="431"/>
                  </a:lnTo>
                  <a:lnTo>
                    <a:pt x="721" y="426"/>
                  </a:lnTo>
                  <a:lnTo>
                    <a:pt x="721" y="418"/>
                  </a:lnTo>
                  <a:lnTo>
                    <a:pt x="721" y="413"/>
                  </a:lnTo>
                  <a:lnTo>
                    <a:pt x="721" y="407"/>
                  </a:lnTo>
                  <a:lnTo>
                    <a:pt x="721" y="405"/>
                  </a:lnTo>
                  <a:lnTo>
                    <a:pt x="719" y="404"/>
                  </a:lnTo>
                  <a:lnTo>
                    <a:pt x="719" y="402"/>
                  </a:lnTo>
                  <a:lnTo>
                    <a:pt x="719" y="400"/>
                  </a:lnTo>
                  <a:lnTo>
                    <a:pt x="719" y="398"/>
                  </a:lnTo>
                  <a:lnTo>
                    <a:pt x="719" y="396"/>
                  </a:lnTo>
                  <a:lnTo>
                    <a:pt x="719" y="394"/>
                  </a:lnTo>
                  <a:lnTo>
                    <a:pt x="719" y="392"/>
                  </a:lnTo>
                  <a:lnTo>
                    <a:pt x="723" y="389"/>
                  </a:lnTo>
                  <a:lnTo>
                    <a:pt x="727" y="383"/>
                  </a:lnTo>
                  <a:lnTo>
                    <a:pt x="731" y="378"/>
                  </a:lnTo>
                  <a:lnTo>
                    <a:pt x="733" y="372"/>
                  </a:lnTo>
                  <a:lnTo>
                    <a:pt x="735" y="367"/>
                  </a:lnTo>
                  <a:lnTo>
                    <a:pt x="736" y="361"/>
                  </a:lnTo>
                  <a:lnTo>
                    <a:pt x="736" y="354"/>
                  </a:lnTo>
                  <a:lnTo>
                    <a:pt x="736" y="348"/>
                  </a:lnTo>
                  <a:lnTo>
                    <a:pt x="736" y="339"/>
                  </a:lnTo>
                  <a:lnTo>
                    <a:pt x="735" y="330"/>
                  </a:lnTo>
                  <a:lnTo>
                    <a:pt x="731" y="322"/>
                  </a:lnTo>
                  <a:lnTo>
                    <a:pt x="727" y="313"/>
                  </a:lnTo>
                  <a:lnTo>
                    <a:pt x="721" y="307"/>
                  </a:lnTo>
                  <a:lnTo>
                    <a:pt x="715" y="300"/>
                  </a:lnTo>
                  <a:lnTo>
                    <a:pt x="709" y="294"/>
                  </a:lnTo>
                  <a:lnTo>
                    <a:pt x="701" y="291"/>
                  </a:lnTo>
                  <a:lnTo>
                    <a:pt x="699" y="289"/>
                  </a:lnTo>
                  <a:lnTo>
                    <a:pt x="695" y="287"/>
                  </a:lnTo>
                  <a:lnTo>
                    <a:pt x="693" y="287"/>
                  </a:lnTo>
                  <a:lnTo>
                    <a:pt x="691" y="285"/>
                  </a:lnTo>
                  <a:lnTo>
                    <a:pt x="687" y="285"/>
                  </a:lnTo>
                  <a:lnTo>
                    <a:pt x="685" y="285"/>
                  </a:lnTo>
                  <a:lnTo>
                    <a:pt x="683" y="283"/>
                  </a:lnTo>
                  <a:lnTo>
                    <a:pt x="679" y="283"/>
                  </a:lnTo>
                  <a:lnTo>
                    <a:pt x="677" y="265"/>
                  </a:lnTo>
                  <a:lnTo>
                    <a:pt x="693" y="252"/>
                  </a:lnTo>
                  <a:lnTo>
                    <a:pt x="699" y="239"/>
                  </a:lnTo>
                  <a:lnTo>
                    <a:pt x="703" y="237"/>
                  </a:lnTo>
                  <a:lnTo>
                    <a:pt x="709" y="235"/>
                  </a:lnTo>
                  <a:lnTo>
                    <a:pt x="713" y="233"/>
                  </a:lnTo>
                  <a:lnTo>
                    <a:pt x="719" y="231"/>
                  </a:lnTo>
                  <a:lnTo>
                    <a:pt x="723" y="230"/>
                  </a:lnTo>
                  <a:lnTo>
                    <a:pt x="727" y="226"/>
                  </a:lnTo>
                  <a:lnTo>
                    <a:pt x="729" y="222"/>
                  </a:lnTo>
                  <a:lnTo>
                    <a:pt x="731" y="217"/>
                  </a:lnTo>
                  <a:lnTo>
                    <a:pt x="736" y="218"/>
                  </a:lnTo>
                  <a:lnTo>
                    <a:pt x="740" y="220"/>
                  </a:lnTo>
                  <a:lnTo>
                    <a:pt x="744" y="220"/>
                  </a:lnTo>
                  <a:lnTo>
                    <a:pt x="750" y="220"/>
                  </a:lnTo>
                  <a:lnTo>
                    <a:pt x="754" y="220"/>
                  </a:lnTo>
                  <a:lnTo>
                    <a:pt x="760" y="220"/>
                  </a:lnTo>
                  <a:lnTo>
                    <a:pt x="764" y="218"/>
                  </a:lnTo>
                  <a:lnTo>
                    <a:pt x="768" y="215"/>
                  </a:lnTo>
                  <a:lnTo>
                    <a:pt x="770" y="215"/>
                  </a:lnTo>
                  <a:lnTo>
                    <a:pt x="770" y="213"/>
                  </a:lnTo>
                  <a:lnTo>
                    <a:pt x="772" y="213"/>
                  </a:lnTo>
                  <a:lnTo>
                    <a:pt x="772" y="211"/>
                  </a:lnTo>
                  <a:lnTo>
                    <a:pt x="774" y="209"/>
                  </a:lnTo>
                  <a:lnTo>
                    <a:pt x="776" y="209"/>
                  </a:lnTo>
                  <a:lnTo>
                    <a:pt x="776" y="207"/>
                  </a:lnTo>
                  <a:lnTo>
                    <a:pt x="778" y="205"/>
                  </a:lnTo>
                  <a:lnTo>
                    <a:pt x="778" y="204"/>
                  </a:lnTo>
                  <a:lnTo>
                    <a:pt x="778" y="202"/>
                  </a:lnTo>
                  <a:lnTo>
                    <a:pt x="780" y="202"/>
                  </a:lnTo>
                  <a:lnTo>
                    <a:pt x="782" y="200"/>
                  </a:lnTo>
                  <a:lnTo>
                    <a:pt x="786" y="202"/>
                  </a:lnTo>
                  <a:lnTo>
                    <a:pt x="790" y="204"/>
                  </a:lnTo>
                  <a:lnTo>
                    <a:pt x="796" y="205"/>
                  </a:lnTo>
                  <a:lnTo>
                    <a:pt x="800" y="205"/>
                  </a:lnTo>
                  <a:lnTo>
                    <a:pt x="806" y="205"/>
                  </a:lnTo>
                  <a:lnTo>
                    <a:pt x="810" y="204"/>
                  </a:lnTo>
                  <a:lnTo>
                    <a:pt x="816" y="204"/>
                  </a:lnTo>
                  <a:lnTo>
                    <a:pt x="820" y="202"/>
                  </a:lnTo>
                  <a:lnTo>
                    <a:pt x="822" y="200"/>
                  </a:lnTo>
                  <a:lnTo>
                    <a:pt x="824" y="198"/>
                  </a:lnTo>
                  <a:lnTo>
                    <a:pt x="826" y="196"/>
                  </a:lnTo>
                  <a:lnTo>
                    <a:pt x="826" y="194"/>
                  </a:lnTo>
                  <a:lnTo>
                    <a:pt x="828" y="194"/>
                  </a:lnTo>
                  <a:lnTo>
                    <a:pt x="830" y="193"/>
                  </a:lnTo>
                  <a:lnTo>
                    <a:pt x="831" y="193"/>
                  </a:lnTo>
                  <a:lnTo>
                    <a:pt x="833" y="193"/>
                  </a:lnTo>
                  <a:lnTo>
                    <a:pt x="841" y="198"/>
                  </a:lnTo>
                  <a:lnTo>
                    <a:pt x="845" y="200"/>
                  </a:lnTo>
                  <a:lnTo>
                    <a:pt x="851" y="200"/>
                  </a:lnTo>
                  <a:lnTo>
                    <a:pt x="857" y="202"/>
                  </a:lnTo>
                  <a:lnTo>
                    <a:pt x="863" y="200"/>
                  </a:lnTo>
                  <a:lnTo>
                    <a:pt x="869" y="200"/>
                  </a:lnTo>
                  <a:lnTo>
                    <a:pt x="873" y="198"/>
                  </a:lnTo>
                  <a:lnTo>
                    <a:pt x="879" y="194"/>
                  </a:lnTo>
                  <a:lnTo>
                    <a:pt x="883" y="191"/>
                  </a:lnTo>
                  <a:lnTo>
                    <a:pt x="885" y="189"/>
                  </a:lnTo>
                  <a:lnTo>
                    <a:pt x="885" y="187"/>
                  </a:lnTo>
                  <a:lnTo>
                    <a:pt x="887" y="187"/>
                  </a:lnTo>
                  <a:lnTo>
                    <a:pt x="887" y="185"/>
                  </a:lnTo>
                  <a:lnTo>
                    <a:pt x="889" y="185"/>
                  </a:lnTo>
                  <a:lnTo>
                    <a:pt x="893" y="187"/>
                  </a:lnTo>
                  <a:lnTo>
                    <a:pt x="897" y="191"/>
                  </a:lnTo>
                  <a:lnTo>
                    <a:pt x="903" y="193"/>
                  </a:lnTo>
                  <a:lnTo>
                    <a:pt x="909" y="193"/>
                  </a:lnTo>
                  <a:lnTo>
                    <a:pt x="915" y="194"/>
                  </a:lnTo>
                  <a:lnTo>
                    <a:pt x="921" y="194"/>
                  </a:lnTo>
                  <a:lnTo>
                    <a:pt x="927" y="193"/>
                  </a:lnTo>
                  <a:lnTo>
                    <a:pt x="932" y="191"/>
                  </a:lnTo>
                  <a:lnTo>
                    <a:pt x="934" y="189"/>
                  </a:lnTo>
                  <a:lnTo>
                    <a:pt x="936" y="187"/>
                  </a:lnTo>
                  <a:lnTo>
                    <a:pt x="938" y="187"/>
                  </a:lnTo>
                  <a:lnTo>
                    <a:pt x="940" y="187"/>
                  </a:lnTo>
                  <a:lnTo>
                    <a:pt x="946" y="191"/>
                  </a:lnTo>
                  <a:lnTo>
                    <a:pt x="952" y="194"/>
                  </a:lnTo>
                  <a:lnTo>
                    <a:pt x="958" y="198"/>
                  </a:lnTo>
                  <a:lnTo>
                    <a:pt x="964" y="200"/>
                  </a:lnTo>
                  <a:lnTo>
                    <a:pt x="970" y="202"/>
                  </a:lnTo>
                  <a:lnTo>
                    <a:pt x="978" y="204"/>
                  </a:lnTo>
                  <a:lnTo>
                    <a:pt x="986" y="204"/>
                  </a:lnTo>
                  <a:lnTo>
                    <a:pt x="994" y="202"/>
                  </a:lnTo>
                  <a:lnTo>
                    <a:pt x="996" y="204"/>
                  </a:lnTo>
                  <a:lnTo>
                    <a:pt x="998" y="205"/>
                  </a:lnTo>
                  <a:lnTo>
                    <a:pt x="1002" y="207"/>
                  </a:lnTo>
                  <a:lnTo>
                    <a:pt x="1006" y="207"/>
                  </a:lnTo>
                  <a:lnTo>
                    <a:pt x="1010" y="209"/>
                  </a:lnTo>
                  <a:lnTo>
                    <a:pt x="1014" y="209"/>
                  </a:lnTo>
                  <a:lnTo>
                    <a:pt x="1018" y="209"/>
                  </a:lnTo>
                  <a:lnTo>
                    <a:pt x="1022" y="207"/>
                  </a:lnTo>
                  <a:lnTo>
                    <a:pt x="1027" y="205"/>
                  </a:lnTo>
                  <a:lnTo>
                    <a:pt x="1033" y="204"/>
                  </a:lnTo>
                  <a:lnTo>
                    <a:pt x="1039" y="202"/>
                  </a:lnTo>
                  <a:lnTo>
                    <a:pt x="1043" y="198"/>
                  </a:lnTo>
                  <a:lnTo>
                    <a:pt x="1047" y="194"/>
                  </a:lnTo>
                  <a:lnTo>
                    <a:pt x="1051" y="191"/>
                  </a:lnTo>
                  <a:lnTo>
                    <a:pt x="1055" y="187"/>
                  </a:lnTo>
                  <a:lnTo>
                    <a:pt x="1057" y="183"/>
                  </a:lnTo>
                  <a:lnTo>
                    <a:pt x="1061" y="183"/>
                  </a:lnTo>
                  <a:lnTo>
                    <a:pt x="1065" y="181"/>
                  </a:lnTo>
                  <a:lnTo>
                    <a:pt x="1069" y="181"/>
                  </a:lnTo>
                  <a:lnTo>
                    <a:pt x="1073" y="180"/>
                  </a:lnTo>
                  <a:lnTo>
                    <a:pt x="1077" y="178"/>
                  </a:lnTo>
                  <a:lnTo>
                    <a:pt x="1079" y="174"/>
                  </a:lnTo>
                  <a:lnTo>
                    <a:pt x="1083" y="172"/>
                  </a:lnTo>
                  <a:lnTo>
                    <a:pt x="1085" y="168"/>
                  </a:lnTo>
                  <a:lnTo>
                    <a:pt x="1087" y="165"/>
                  </a:lnTo>
                  <a:lnTo>
                    <a:pt x="1089" y="161"/>
                  </a:lnTo>
                  <a:lnTo>
                    <a:pt x="1091" y="157"/>
                  </a:lnTo>
                  <a:lnTo>
                    <a:pt x="1093" y="155"/>
                  </a:lnTo>
                  <a:lnTo>
                    <a:pt x="1097" y="152"/>
                  </a:lnTo>
                  <a:lnTo>
                    <a:pt x="1101" y="150"/>
                  </a:lnTo>
                  <a:lnTo>
                    <a:pt x="1105" y="148"/>
                  </a:lnTo>
                  <a:lnTo>
                    <a:pt x="1109" y="148"/>
                  </a:lnTo>
                  <a:lnTo>
                    <a:pt x="1122" y="128"/>
                  </a:lnTo>
                  <a:lnTo>
                    <a:pt x="1124" y="128"/>
                  </a:lnTo>
                  <a:lnTo>
                    <a:pt x="1124" y="130"/>
                  </a:lnTo>
                  <a:lnTo>
                    <a:pt x="1126" y="131"/>
                  </a:lnTo>
                  <a:lnTo>
                    <a:pt x="1126" y="133"/>
                  </a:lnTo>
                  <a:lnTo>
                    <a:pt x="1126" y="135"/>
                  </a:lnTo>
                  <a:lnTo>
                    <a:pt x="1126" y="137"/>
                  </a:lnTo>
                  <a:lnTo>
                    <a:pt x="1124" y="143"/>
                  </a:lnTo>
                  <a:lnTo>
                    <a:pt x="1122" y="148"/>
                  </a:lnTo>
                  <a:lnTo>
                    <a:pt x="1120" y="152"/>
                  </a:lnTo>
                  <a:lnTo>
                    <a:pt x="1122" y="157"/>
                  </a:lnTo>
                  <a:lnTo>
                    <a:pt x="1122" y="163"/>
                  </a:lnTo>
                  <a:lnTo>
                    <a:pt x="1124" y="168"/>
                  </a:lnTo>
                  <a:lnTo>
                    <a:pt x="1126" y="174"/>
                  </a:lnTo>
                  <a:lnTo>
                    <a:pt x="1128" y="178"/>
                  </a:lnTo>
                  <a:lnTo>
                    <a:pt x="1130" y="181"/>
                  </a:lnTo>
                  <a:lnTo>
                    <a:pt x="1132" y="183"/>
                  </a:lnTo>
                  <a:lnTo>
                    <a:pt x="1134" y="185"/>
                  </a:lnTo>
                  <a:lnTo>
                    <a:pt x="1136" y="187"/>
                  </a:lnTo>
                  <a:lnTo>
                    <a:pt x="1138" y="189"/>
                  </a:lnTo>
                  <a:lnTo>
                    <a:pt x="1140" y="191"/>
                  </a:lnTo>
                  <a:lnTo>
                    <a:pt x="1142" y="193"/>
                  </a:lnTo>
                  <a:lnTo>
                    <a:pt x="1144" y="194"/>
                  </a:lnTo>
                  <a:lnTo>
                    <a:pt x="1144" y="200"/>
                  </a:lnTo>
                  <a:lnTo>
                    <a:pt x="1144" y="204"/>
                  </a:lnTo>
                  <a:lnTo>
                    <a:pt x="1146" y="209"/>
                  </a:lnTo>
                  <a:lnTo>
                    <a:pt x="1146" y="213"/>
                  </a:lnTo>
                  <a:lnTo>
                    <a:pt x="1148" y="218"/>
                  </a:lnTo>
                  <a:lnTo>
                    <a:pt x="1150" y="222"/>
                  </a:lnTo>
                  <a:lnTo>
                    <a:pt x="1154" y="226"/>
                  </a:lnTo>
                  <a:lnTo>
                    <a:pt x="1158" y="228"/>
                  </a:lnTo>
                  <a:lnTo>
                    <a:pt x="1162" y="233"/>
                  </a:lnTo>
                  <a:lnTo>
                    <a:pt x="1168" y="235"/>
                  </a:lnTo>
                  <a:lnTo>
                    <a:pt x="1174" y="237"/>
                  </a:lnTo>
                  <a:lnTo>
                    <a:pt x="1180" y="239"/>
                  </a:lnTo>
                  <a:lnTo>
                    <a:pt x="1188" y="241"/>
                  </a:lnTo>
                  <a:lnTo>
                    <a:pt x="1194" y="243"/>
                  </a:lnTo>
                  <a:lnTo>
                    <a:pt x="1198" y="244"/>
                  </a:lnTo>
                  <a:lnTo>
                    <a:pt x="1204" y="250"/>
                  </a:lnTo>
                  <a:lnTo>
                    <a:pt x="1204" y="189"/>
                  </a:lnTo>
                  <a:lnTo>
                    <a:pt x="1202" y="189"/>
                  </a:lnTo>
                  <a:lnTo>
                    <a:pt x="1200" y="189"/>
                  </a:lnTo>
                  <a:lnTo>
                    <a:pt x="1198" y="189"/>
                  </a:lnTo>
                  <a:lnTo>
                    <a:pt x="1196" y="189"/>
                  </a:lnTo>
                  <a:lnTo>
                    <a:pt x="1194" y="189"/>
                  </a:lnTo>
                  <a:lnTo>
                    <a:pt x="1192" y="189"/>
                  </a:lnTo>
                  <a:lnTo>
                    <a:pt x="1190" y="189"/>
                  </a:lnTo>
                  <a:lnTo>
                    <a:pt x="1188" y="189"/>
                  </a:lnTo>
                  <a:lnTo>
                    <a:pt x="1188" y="185"/>
                  </a:lnTo>
                  <a:lnTo>
                    <a:pt x="1188" y="181"/>
                  </a:lnTo>
                  <a:lnTo>
                    <a:pt x="1186" y="178"/>
                  </a:lnTo>
                  <a:lnTo>
                    <a:pt x="1184" y="174"/>
                  </a:lnTo>
                  <a:lnTo>
                    <a:pt x="1184" y="170"/>
                  </a:lnTo>
                  <a:lnTo>
                    <a:pt x="1182" y="168"/>
                  </a:lnTo>
                  <a:lnTo>
                    <a:pt x="1178" y="165"/>
                  </a:lnTo>
                  <a:lnTo>
                    <a:pt x="1176" y="163"/>
                  </a:lnTo>
                  <a:lnTo>
                    <a:pt x="1174" y="161"/>
                  </a:lnTo>
                  <a:lnTo>
                    <a:pt x="1172" y="161"/>
                  </a:lnTo>
                  <a:lnTo>
                    <a:pt x="1172" y="159"/>
                  </a:lnTo>
                  <a:lnTo>
                    <a:pt x="1170" y="159"/>
                  </a:lnTo>
                  <a:lnTo>
                    <a:pt x="1168" y="159"/>
                  </a:lnTo>
                  <a:lnTo>
                    <a:pt x="1168" y="157"/>
                  </a:lnTo>
                  <a:lnTo>
                    <a:pt x="1168" y="155"/>
                  </a:lnTo>
                  <a:lnTo>
                    <a:pt x="1168" y="154"/>
                  </a:lnTo>
                  <a:lnTo>
                    <a:pt x="1168" y="150"/>
                  </a:lnTo>
                  <a:lnTo>
                    <a:pt x="1168" y="146"/>
                  </a:lnTo>
                  <a:lnTo>
                    <a:pt x="1168" y="141"/>
                  </a:lnTo>
                  <a:lnTo>
                    <a:pt x="1168" y="135"/>
                  </a:lnTo>
                  <a:lnTo>
                    <a:pt x="1166" y="131"/>
                  </a:lnTo>
                  <a:lnTo>
                    <a:pt x="1164" y="128"/>
                  </a:lnTo>
                  <a:lnTo>
                    <a:pt x="1162" y="122"/>
                  </a:lnTo>
                  <a:lnTo>
                    <a:pt x="1158" y="118"/>
                  </a:lnTo>
                  <a:lnTo>
                    <a:pt x="1158" y="117"/>
                  </a:lnTo>
                  <a:lnTo>
                    <a:pt x="1160" y="115"/>
                  </a:lnTo>
                  <a:lnTo>
                    <a:pt x="1162" y="113"/>
                  </a:lnTo>
                  <a:lnTo>
                    <a:pt x="1164" y="113"/>
                  </a:lnTo>
                  <a:lnTo>
                    <a:pt x="1166" y="115"/>
                  </a:lnTo>
                  <a:lnTo>
                    <a:pt x="1168" y="117"/>
                  </a:lnTo>
                  <a:lnTo>
                    <a:pt x="1170" y="118"/>
                  </a:lnTo>
                  <a:lnTo>
                    <a:pt x="1174" y="120"/>
                  </a:lnTo>
                  <a:lnTo>
                    <a:pt x="1176" y="122"/>
                  </a:lnTo>
                  <a:lnTo>
                    <a:pt x="1180" y="122"/>
                  </a:lnTo>
                  <a:lnTo>
                    <a:pt x="1184" y="124"/>
                  </a:lnTo>
                  <a:lnTo>
                    <a:pt x="1186" y="124"/>
                  </a:lnTo>
                  <a:lnTo>
                    <a:pt x="1190" y="122"/>
                  </a:lnTo>
                  <a:lnTo>
                    <a:pt x="1192" y="122"/>
                  </a:lnTo>
                  <a:lnTo>
                    <a:pt x="1194" y="122"/>
                  </a:lnTo>
                  <a:lnTo>
                    <a:pt x="1196" y="122"/>
                  </a:lnTo>
                  <a:lnTo>
                    <a:pt x="1198" y="120"/>
                  </a:lnTo>
                  <a:lnTo>
                    <a:pt x="1200" y="120"/>
                  </a:lnTo>
                  <a:lnTo>
                    <a:pt x="1204" y="118"/>
                  </a:lnTo>
                  <a:lnTo>
                    <a:pt x="1204" y="72"/>
                  </a:lnTo>
                  <a:lnTo>
                    <a:pt x="1202" y="74"/>
                  </a:lnTo>
                  <a:lnTo>
                    <a:pt x="1198" y="74"/>
                  </a:lnTo>
                  <a:lnTo>
                    <a:pt x="1194" y="74"/>
                  </a:lnTo>
                  <a:lnTo>
                    <a:pt x="1188" y="74"/>
                  </a:lnTo>
                  <a:lnTo>
                    <a:pt x="1184" y="76"/>
                  </a:lnTo>
                  <a:lnTo>
                    <a:pt x="1180" y="76"/>
                  </a:lnTo>
                  <a:lnTo>
                    <a:pt x="1178" y="78"/>
                  </a:lnTo>
                  <a:lnTo>
                    <a:pt x="1174" y="80"/>
                  </a:lnTo>
                  <a:lnTo>
                    <a:pt x="1170" y="81"/>
                  </a:lnTo>
                  <a:lnTo>
                    <a:pt x="1166" y="72"/>
                  </a:lnTo>
                  <a:lnTo>
                    <a:pt x="1166" y="70"/>
                  </a:lnTo>
                  <a:lnTo>
                    <a:pt x="1168" y="70"/>
                  </a:lnTo>
                  <a:lnTo>
                    <a:pt x="1168" y="68"/>
                  </a:lnTo>
                  <a:lnTo>
                    <a:pt x="1170" y="68"/>
                  </a:lnTo>
                  <a:lnTo>
                    <a:pt x="1172" y="68"/>
                  </a:lnTo>
                  <a:lnTo>
                    <a:pt x="1174" y="67"/>
                  </a:lnTo>
                  <a:lnTo>
                    <a:pt x="1176" y="67"/>
                  </a:lnTo>
                  <a:lnTo>
                    <a:pt x="1180" y="65"/>
                  </a:lnTo>
                  <a:lnTo>
                    <a:pt x="1186" y="61"/>
                  </a:lnTo>
                  <a:lnTo>
                    <a:pt x="1190" y="57"/>
                  </a:lnTo>
                  <a:lnTo>
                    <a:pt x="1194" y="54"/>
                  </a:lnTo>
                  <a:lnTo>
                    <a:pt x="1196" y="50"/>
                  </a:lnTo>
                  <a:lnTo>
                    <a:pt x="1198" y="44"/>
                  </a:lnTo>
                  <a:lnTo>
                    <a:pt x="1200" y="39"/>
                  </a:lnTo>
                  <a:lnTo>
                    <a:pt x="1202" y="35"/>
                  </a:lnTo>
                  <a:lnTo>
                    <a:pt x="1204" y="35"/>
                  </a:lnTo>
                  <a:close/>
                </a:path>
              </a:pathLst>
            </a:custGeom>
            <a:solidFill>
              <a:srgbClr val="000000"/>
            </a:solidFill>
            <a:ln w="9525">
              <a:noFill/>
              <a:round/>
              <a:headEnd/>
              <a:tailEnd/>
            </a:ln>
          </p:spPr>
          <p:txBody>
            <a:bodyPr>
              <a:prstTxWarp prst="textNoShape">
                <a:avLst/>
              </a:prstTxWarp>
            </a:bodyPr>
            <a:lstStyle/>
            <a:p>
              <a:endParaRPr lang="en-US"/>
            </a:p>
          </p:txBody>
        </p:sp>
        <p:sp>
          <p:nvSpPr>
            <p:cNvPr id="16393" name="Freeform 7"/>
            <p:cNvSpPr>
              <a:spLocks/>
            </p:cNvSpPr>
            <p:nvPr/>
          </p:nvSpPr>
          <p:spPr bwMode="auto">
            <a:xfrm>
              <a:off x="1921" y="1654"/>
              <a:ext cx="627" cy="581"/>
            </a:xfrm>
            <a:custGeom>
              <a:avLst/>
              <a:gdLst>
                <a:gd name="T0" fmla="*/ 61 w 627"/>
                <a:gd name="T1" fmla="*/ 518 h 581"/>
                <a:gd name="T2" fmla="*/ 61 w 627"/>
                <a:gd name="T3" fmla="*/ 518 h 581"/>
                <a:gd name="T4" fmla="*/ 154 w 627"/>
                <a:gd name="T5" fmla="*/ 537 h 581"/>
                <a:gd name="T6" fmla="*/ 226 w 627"/>
                <a:gd name="T7" fmla="*/ 567 h 581"/>
                <a:gd name="T8" fmla="*/ 307 w 627"/>
                <a:gd name="T9" fmla="*/ 579 h 581"/>
                <a:gd name="T10" fmla="*/ 402 w 627"/>
                <a:gd name="T11" fmla="*/ 576 h 581"/>
                <a:gd name="T12" fmla="*/ 463 w 627"/>
                <a:gd name="T13" fmla="*/ 557 h 581"/>
                <a:gd name="T14" fmla="*/ 499 w 627"/>
                <a:gd name="T15" fmla="*/ 541 h 581"/>
                <a:gd name="T16" fmla="*/ 525 w 627"/>
                <a:gd name="T17" fmla="*/ 552 h 581"/>
                <a:gd name="T18" fmla="*/ 578 w 627"/>
                <a:gd name="T19" fmla="*/ 500 h 581"/>
                <a:gd name="T20" fmla="*/ 624 w 627"/>
                <a:gd name="T21" fmla="*/ 459 h 581"/>
                <a:gd name="T22" fmla="*/ 626 w 627"/>
                <a:gd name="T23" fmla="*/ 457 h 581"/>
                <a:gd name="T24" fmla="*/ 475 w 627"/>
                <a:gd name="T25" fmla="*/ 481 h 581"/>
                <a:gd name="T26" fmla="*/ 501 w 627"/>
                <a:gd name="T27" fmla="*/ 496 h 581"/>
                <a:gd name="T28" fmla="*/ 477 w 627"/>
                <a:gd name="T29" fmla="*/ 509 h 581"/>
                <a:gd name="T30" fmla="*/ 380 w 627"/>
                <a:gd name="T31" fmla="*/ 535 h 581"/>
                <a:gd name="T32" fmla="*/ 285 w 627"/>
                <a:gd name="T33" fmla="*/ 531 h 581"/>
                <a:gd name="T34" fmla="*/ 212 w 627"/>
                <a:gd name="T35" fmla="*/ 507 h 581"/>
                <a:gd name="T36" fmla="*/ 160 w 627"/>
                <a:gd name="T37" fmla="*/ 476 h 581"/>
                <a:gd name="T38" fmla="*/ 154 w 627"/>
                <a:gd name="T39" fmla="*/ 472 h 581"/>
                <a:gd name="T40" fmla="*/ 162 w 627"/>
                <a:gd name="T41" fmla="*/ 457 h 581"/>
                <a:gd name="T42" fmla="*/ 204 w 627"/>
                <a:gd name="T43" fmla="*/ 417 h 581"/>
                <a:gd name="T44" fmla="*/ 236 w 627"/>
                <a:gd name="T45" fmla="*/ 381 h 581"/>
                <a:gd name="T46" fmla="*/ 236 w 627"/>
                <a:gd name="T47" fmla="*/ 372 h 581"/>
                <a:gd name="T48" fmla="*/ 240 w 627"/>
                <a:gd name="T49" fmla="*/ 363 h 581"/>
                <a:gd name="T50" fmla="*/ 236 w 627"/>
                <a:gd name="T51" fmla="*/ 357 h 581"/>
                <a:gd name="T52" fmla="*/ 222 w 627"/>
                <a:gd name="T53" fmla="*/ 333 h 581"/>
                <a:gd name="T54" fmla="*/ 101 w 627"/>
                <a:gd name="T55" fmla="*/ 417 h 581"/>
                <a:gd name="T56" fmla="*/ 83 w 627"/>
                <a:gd name="T57" fmla="*/ 389 h 581"/>
                <a:gd name="T58" fmla="*/ 63 w 627"/>
                <a:gd name="T59" fmla="*/ 342 h 581"/>
                <a:gd name="T60" fmla="*/ 51 w 627"/>
                <a:gd name="T61" fmla="*/ 291 h 581"/>
                <a:gd name="T62" fmla="*/ 51 w 627"/>
                <a:gd name="T63" fmla="*/ 217 h 581"/>
                <a:gd name="T64" fmla="*/ 73 w 627"/>
                <a:gd name="T65" fmla="*/ 146 h 581"/>
                <a:gd name="T66" fmla="*/ 85 w 627"/>
                <a:gd name="T67" fmla="*/ 124 h 581"/>
                <a:gd name="T68" fmla="*/ 91 w 627"/>
                <a:gd name="T69" fmla="*/ 118 h 581"/>
                <a:gd name="T70" fmla="*/ 121 w 627"/>
                <a:gd name="T71" fmla="*/ 109 h 581"/>
                <a:gd name="T72" fmla="*/ 141 w 627"/>
                <a:gd name="T73" fmla="*/ 37 h 581"/>
                <a:gd name="T74" fmla="*/ 154 w 627"/>
                <a:gd name="T75" fmla="*/ 2 h 581"/>
                <a:gd name="T76" fmla="*/ 154 w 627"/>
                <a:gd name="T77" fmla="*/ 0 h 581"/>
                <a:gd name="T78" fmla="*/ 53 w 627"/>
                <a:gd name="T79" fmla="*/ 100 h 581"/>
                <a:gd name="T80" fmla="*/ 53 w 627"/>
                <a:gd name="T81" fmla="*/ 100 h 581"/>
                <a:gd name="T82" fmla="*/ 55 w 627"/>
                <a:gd name="T83" fmla="*/ 102 h 581"/>
                <a:gd name="T84" fmla="*/ 53 w 627"/>
                <a:gd name="T85" fmla="*/ 105 h 581"/>
                <a:gd name="T86" fmla="*/ 49 w 627"/>
                <a:gd name="T87" fmla="*/ 107 h 581"/>
                <a:gd name="T88" fmla="*/ 26 w 627"/>
                <a:gd name="T89" fmla="*/ 155 h 581"/>
                <a:gd name="T90" fmla="*/ 8 w 627"/>
                <a:gd name="T91" fmla="*/ 205 h 581"/>
                <a:gd name="T92" fmla="*/ 0 w 627"/>
                <a:gd name="T93" fmla="*/ 292 h 581"/>
                <a:gd name="T94" fmla="*/ 18 w 627"/>
                <a:gd name="T95" fmla="*/ 378 h 581"/>
                <a:gd name="T96" fmla="*/ 40 w 627"/>
                <a:gd name="T97" fmla="*/ 420 h 581"/>
                <a:gd name="T98" fmla="*/ 61 w 627"/>
                <a:gd name="T99" fmla="*/ 461 h 581"/>
                <a:gd name="T100" fmla="*/ 63 w 627"/>
                <a:gd name="T101" fmla="*/ 491 h 581"/>
                <a:gd name="T102" fmla="*/ 59 w 627"/>
                <a:gd name="T103" fmla="*/ 517 h 5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7"/>
                <a:gd name="T157" fmla="*/ 0 h 581"/>
                <a:gd name="T158" fmla="*/ 627 w 627"/>
                <a:gd name="T159" fmla="*/ 581 h 5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7" h="581">
                  <a:moveTo>
                    <a:pt x="59" y="517"/>
                  </a:moveTo>
                  <a:lnTo>
                    <a:pt x="61" y="518"/>
                  </a:lnTo>
                  <a:lnTo>
                    <a:pt x="121" y="518"/>
                  </a:lnTo>
                  <a:lnTo>
                    <a:pt x="139" y="528"/>
                  </a:lnTo>
                  <a:lnTo>
                    <a:pt x="154" y="537"/>
                  </a:lnTo>
                  <a:lnTo>
                    <a:pt x="172" y="544"/>
                  </a:lnTo>
                  <a:lnTo>
                    <a:pt x="190" y="554"/>
                  </a:lnTo>
                  <a:lnTo>
                    <a:pt x="208" y="559"/>
                  </a:lnTo>
                  <a:lnTo>
                    <a:pt x="226" y="567"/>
                  </a:lnTo>
                  <a:lnTo>
                    <a:pt x="245" y="570"/>
                  </a:lnTo>
                  <a:lnTo>
                    <a:pt x="263" y="574"/>
                  </a:lnTo>
                  <a:lnTo>
                    <a:pt x="285" y="578"/>
                  </a:lnTo>
                  <a:lnTo>
                    <a:pt x="307" y="579"/>
                  </a:lnTo>
                  <a:lnTo>
                    <a:pt x="331" y="581"/>
                  </a:lnTo>
                  <a:lnTo>
                    <a:pt x="354" y="581"/>
                  </a:lnTo>
                  <a:lnTo>
                    <a:pt x="378" y="579"/>
                  </a:lnTo>
                  <a:lnTo>
                    <a:pt x="402" y="576"/>
                  </a:lnTo>
                  <a:lnTo>
                    <a:pt x="424" y="570"/>
                  </a:lnTo>
                  <a:lnTo>
                    <a:pt x="445" y="563"/>
                  </a:lnTo>
                  <a:lnTo>
                    <a:pt x="455" y="561"/>
                  </a:lnTo>
                  <a:lnTo>
                    <a:pt x="463" y="557"/>
                  </a:lnTo>
                  <a:lnTo>
                    <a:pt x="473" y="554"/>
                  </a:lnTo>
                  <a:lnTo>
                    <a:pt x="481" y="548"/>
                  </a:lnTo>
                  <a:lnTo>
                    <a:pt x="489" y="544"/>
                  </a:lnTo>
                  <a:lnTo>
                    <a:pt x="499" y="541"/>
                  </a:lnTo>
                  <a:lnTo>
                    <a:pt x="507" y="535"/>
                  </a:lnTo>
                  <a:lnTo>
                    <a:pt x="517" y="531"/>
                  </a:lnTo>
                  <a:lnTo>
                    <a:pt x="511" y="565"/>
                  </a:lnTo>
                  <a:lnTo>
                    <a:pt x="525" y="552"/>
                  </a:lnTo>
                  <a:lnTo>
                    <a:pt x="536" y="539"/>
                  </a:lnTo>
                  <a:lnTo>
                    <a:pt x="550" y="526"/>
                  </a:lnTo>
                  <a:lnTo>
                    <a:pt x="564" y="513"/>
                  </a:lnTo>
                  <a:lnTo>
                    <a:pt x="578" y="500"/>
                  </a:lnTo>
                  <a:lnTo>
                    <a:pt x="594" y="485"/>
                  </a:lnTo>
                  <a:lnTo>
                    <a:pt x="608" y="472"/>
                  </a:lnTo>
                  <a:lnTo>
                    <a:pt x="624" y="459"/>
                  </a:lnTo>
                  <a:lnTo>
                    <a:pt x="626" y="459"/>
                  </a:lnTo>
                  <a:lnTo>
                    <a:pt x="626" y="457"/>
                  </a:lnTo>
                  <a:lnTo>
                    <a:pt x="627" y="457"/>
                  </a:lnTo>
                  <a:lnTo>
                    <a:pt x="475" y="481"/>
                  </a:lnTo>
                  <a:lnTo>
                    <a:pt x="501" y="496"/>
                  </a:lnTo>
                  <a:lnTo>
                    <a:pt x="501" y="498"/>
                  </a:lnTo>
                  <a:lnTo>
                    <a:pt x="499" y="498"/>
                  </a:lnTo>
                  <a:lnTo>
                    <a:pt x="477" y="509"/>
                  </a:lnTo>
                  <a:lnTo>
                    <a:pt x="453" y="518"/>
                  </a:lnTo>
                  <a:lnTo>
                    <a:pt x="430" y="526"/>
                  </a:lnTo>
                  <a:lnTo>
                    <a:pt x="406" y="531"/>
                  </a:lnTo>
                  <a:lnTo>
                    <a:pt x="380" y="535"/>
                  </a:lnTo>
                  <a:lnTo>
                    <a:pt x="354" y="537"/>
                  </a:lnTo>
                  <a:lnTo>
                    <a:pt x="329" y="537"/>
                  </a:lnTo>
                  <a:lnTo>
                    <a:pt x="303" y="535"/>
                  </a:lnTo>
                  <a:lnTo>
                    <a:pt x="285" y="531"/>
                  </a:lnTo>
                  <a:lnTo>
                    <a:pt x="265" y="526"/>
                  </a:lnTo>
                  <a:lnTo>
                    <a:pt x="247" y="520"/>
                  </a:lnTo>
                  <a:lnTo>
                    <a:pt x="230" y="515"/>
                  </a:lnTo>
                  <a:lnTo>
                    <a:pt x="212" y="507"/>
                  </a:lnTo>
                  <a:lnTo>
                    <a:pt x="194" y="498"/>
                  </a:lnTo>
                  <a:lnTo>
                    <a:pt x="178" y="487"/>
                  </a:lnTo>
                  <a:lnTo>
                    <a:pt x="162" y="478"/>
                  </a:lnTo>
                  <a:lnTo>
                    <a:pt x="160" y="476"/>
                  </a:lnTo>
                  <a:lnTo>
                    <a:pt x="158" y="474"/>
                  </a:lnTo>
                  <a:lnTo>
                    <a:pt x="156" y="474"/>
                  </a:lnTo>
                  <a:lnTo>
                    <a:pt x="156" y="472"/>
                  </a:lnTo>
                  <a:lnTo>
                    <a:pt x="154" y="472"/>
                  </a:lnTo>
                  <a:lnTo>
                    <a:pt x="152" y="470"/>
                  </a:lnTo>
                  <a:lnTo>
                    <a:pt x="152" y="468"/>
                  </a:lnTo>
                  <a:lnTo>
                    <a:pt x="152" y="467"/>
                  </a:lnTo>
                  <a:lnTo>
                    <a:pt x="162" y="457"/>
                  </a:lnTo>
                  <a:lnTo>
                    <a:pt x="172" y="446"/>
                  </a:lnTo>
                  <a:lnTo>
                    <a:pt x="184" y="437"/>
                  </a:lnTo>
                  <a:lnTo>
                    <a:pt x="194" y="426"/>
                  </a:lnTo>
                  <a:lnTo>
                    <a:pt x="204" y="417"/>
                  </a:lnTo>
                  <a:lnTo>
                    <a:pt x="214" y="405"/>
                  </a:lnTo>
                  <a:lnTo>
                    <a:pt x="224" y="394"/>
                  </a:lnTo>
                  <a:lnTo>
                    <a:pt x="234" y="385"/>
                  </a:lnTo>
                  <a:lnTo>
                    <a:pt x="236" y="381"/>
                  </a:lnTo>
                  <a:lnTo>
                    <a:pt x="236" y="380"/>
                  </a:lnTo>
                  <a:lnTo>
                    <a:pt x="236" y="378"/>
                  </a:lnTo>
                  <a:lnTo>
                    <a:pt x="236" y="374"/>
                  </a:lnTo>
                  <a:lnTo>
                    <a:pt x="236" y="372"/>
                  </a:lnTo>
                  <a:lnTo>
                    <a:pt x="238" y="370"/>
                  </a:lnTo>
                  <a:lnTo>
                    <a:pt x="238" y="368"/>
                  </a:lnTo>
                  <a:lnTo>
                    <a:pt x="240" y="365"/>
                  </a:lnTo>
                  <a:lnTo>
                    <a:pt x="240" y="363"/>
                  </a:lnTo>
                  <a:lnTo>
                    <a:pt x="240" y="361"/>
                  </a:lnTo>
                  <a:lnTo>
                    <a:pt x="238" y="361"/>
                  </a:lnTo>
                  <a:lnTo>
                    <a:pt x="238" y="359"/>
                  </a:lnTo>
                  <a:lnTo>
                    <a:pt x="236" y="357"/>
                  </a:lnTo>
                  <a:lnTo>
                    <a:pt x="234" y="357"/>
                  </a:lnTo>
                  <a:lnTo>
                    <a:pt x="232" y="355"/>
                  </a:lnTo>
                  <a:lnTo>
                    <a:pt x="222" y="333"/>
                  </a:lnTo>
                  <a:lnTo>
                    <a:pt x="117" y="433"/>
                  </a:lnTo>
                  <a:lnTo>
                    <a:pt x="111" y="428"/>
                  </a:lnTo>
                  <a:lnTo>
                    <a:pt x="107" y="422"/>
                  </a:lnTo>
                  <a:lnTo>
                    <a:pt x="101" y="417"/>
                  </a:lnTo>
                  <a:lnTo>
                    <a:pt x="97" y="409"/>
                  </a:lnTo>
                  <a:lnTo>
                    <a:pt x="91" y="404"/>
                  </a:lnTo>
                  <a:lnTo>
                    <a:pt x="87" y="396"/>
                  </a:lnTo>
                  <a:lnTo>
                    <a:pt x="83" y="389"/>
                  </a:lnTo>
                  <a:lnTo>
                    <a:pt x="79" y="381"/>
                  </a:lnTo>
                  <a:lnTo>
                    <a:pt x="73" y="368"/>
                  </a:lnTo>
                  <a:lnTo>
                    <a:pt x="69" y="355"/>
                  </a:lnTo>
                  <a:lnTo>
                    <a:pt x="63" y="342"/>
                  </a:lnTo>
                  <a:lnTo>
                    <a:pt x="59" y="330"/>
                  </a:lnTo>
                  <a:lnTo>
                    <a:pt x="55" y="317"/>
                  </a:lnTo>
                  <a:lnTo>
                    <a:pt x="53" y="304"/>
                  </a:lnTo>
                  <a:lnTo>
                    <a:pt x="51" y="291"/>
                  </a:lnTo>
                  <a:lnTo>
                    <a:pt x="49" y="276"/>
                  </a:lnTo>
                  <a:lnTo>
                    <a:pt x="49" y="255"/>
                  </a:lnTo>
                  <a:lnTo>
                    <a:pt x="49" y="235"/>
                  </a:lnTo>
                  <a:lnTo>
                    <a:pt x="51" y="217"/>
                  </a:lnTo>
                  <a:lnTo>
                    <a:pt x="55" y="198"/>
                  </a:lnTo>
                  <a:lnTo>
                    <a:pt x="61" y="181"/>
                  </a:lnTo>
                  <a:lnTo>
                    <a:pt x="67" y="163"/>
                  </a:lnTo>
                  <a:lnTo>
                    <a:pt x="73" y="146"/>
                  </a:lnTo>
                  <a:lnTo>
                    <a:pt x="81" y="130"/>
                  </a:lnTo>
                  <a:lnTo>
                    <a:pt x="83" y="128"/>
                  </a:lnTo>
                  <a:lnTo>
                    <a:pt x="83" y="126"/>
                  </a:lnTo>
                  <a:lnTo>
                    <a:pt x="85" y="124"/>
                  </a:lnTo>
                  <a:lnTo>
                    <a:pt x="87" y="122"/>
                  </a:lnTo>
                  <a:lnTo>
                    <a:pt x="87" y="120"/>
                  </a:lnTo>
                  <a:lnTo>
                    <a:pt x="89" y="120"/>
                  </a:lnTo>
                  <a:lnTo>
                    <a:pt x="91" y="118"/>
                  </a:lnTo>
                  <a:lnTo>
                    <a:pt x="93" y="118"/>
                  </a:lnTo>
                  <a:lnTo>
                    <a:pt x="115" y="146"/>
                  </a:lnTo>
                  <a:lnTo>
                    <a:pt x="117" y="128"/>
                  </a:lnTo>
                  <a:lnTo>
                    <a:pt x="121" y="109"/>
                  </a:lnTo>
                  <a:lnTo>
                    <a:pt x="125" y="91"/>
                  </a:lnTo>
                  <a:lnTo>
                    <a:pt x="129" y="72"/>
                  </a:lnTo>
                  <a:lnTo>
                    <a:pt x="135" y="56"/>
                  </a:lnTo>
                  <a:lnTo>
                    <a:pt x="141" y="37"/>
                  </a:lnTo>
                  <a:lnTo>
                    <a:pt x="146" y="20"/>
                  </a:lnTo>
                  <a:lnTo>
                    <a:pt x="154" y="4"/>
                  </a:lnTo>
                  <a:lnTo>
                    <a:pt x="154" y="2"/>
                  </a:lnTo>
                  <a:lnTo>
                    <a:pt x="154" y="0"/>
                  </a:lnTo>
                  <a:lnTo>
                    <a:pt x="16" y="93"/>
                  </a:lnTo>
                  <a:lnTo>
                    <a:pt x="53" y="100"/>
                  </a:lnTo>
                  <a:lnTo>
                    <a:pt x="53" y="102"/>
                  </a:lnTo>
                  <a:lnTo>
                    <a:pt x="55" y="102"/>
                  </a:lnTo>
                  <a:lnTo>
                    <a:pt x="55" y="104"/>
                  </a:lnTo>
                  <a:lnTo>
                    <a:pt x="53" y="104"/>
                  </a:lnTo>
                  <a:lnTo>
                    <a:pt x="53" y="105"/>
                  </a:lnTo>
                  <a:lnTo>
                    <a:pt x="51" y="105"/>
                  </a:lnTo>
                  <a:lnTo>
                    <a:pt x="49" y="105"/>
                  </a:lnTo>
                  <a:lnTo>
                    <a:pt x="49" y="107"/>
                  </a:lnTo>
                  <a:lnTo>
                    <a:pt x="44" y="118"/>
                  </a:lnTo>
                  <a:lnTo>
                    <a:pt x="36" y="131"/>
                  </a:lnTo>
                  <a:lnTo>
                    <a:pt x="30" y="143"/>
                  </a:lnTo>
                  <a:lnTo>
                    <a:pt x="26" y="155"/>
                  </a:lnTo>
                  <a:lnTo>
                    <a:pt x="20" y="168"/>
                  </a:lnTo>
                  <a:lnTo>
                    <a:pt x="14" y="180"/>
                  </a:lnTo>
                  <a:lnTo>
                    <a:pt x="10" y="193"/>
                  </a:lnTo>
                  <a:lnTo>
                    <a:pt x="8" y="205"/>
                  </a:lnTo>
                  <a:lnTo>
                    <a:pt x="4" y="228"/>
                  </a:lnTo>
                  <a:lnTo>
                    <a:pt x="0" y="248"/>
                  </a:lnTo>
                  <a:lnTo>
                    <a:pt x="0" y="270"/>
                  </a:lnTo>
                  <a:lnTo>
                    <a:pt x="0" y="292"/>
                  </a:lnTo>
                  <a:lnTo>
                    <a:pt x="2" y="315"/>
                  </a:lnTo>
                  <a:lnTo>
                    <a:pt x="6" y="335"/>
                  </a:lnTo>
                  <a:lnTo>
                    <a:pt x="12" y="357"/>
                  </a:lnTo>
                  <a:lnTo>
                    <a:pt x="18" y="378"/>
                  </a:lnTo>
                  <a:lnTo>
                    <a:pt x="22" y="389"/>
                  </a:lnTo>
                  <a:lnTo>
                    <a:pt x="28" y="400"/>
                  </a:lnTo>
                  <a:lnTo>
                    <a:pt x="34" y="409"/>
                  </a:lnTo>
                  <a:lnTo>
                    <a:pt x="40" y="420"/>
                  </a:lnTo>
                  <a:lnTo>
                    <a:pt x="46" y="429"/>
                  </a:lnTo>
                  <a:lnTo>
                    <a:pt x="51" y="441"/>
                  </a:lnTo>
                  <a:lnTo>
                    <a:pt x="57" y="452"/>
                  </a:lnTo>
                  <a:lnTo>
                    <a:pt x="61" y="461"/>
                  </a:lnTo>
                  <a:lnTo>
                    <a:pt x="63" y="468"/>
                  </a:lnTo>
                  <a:lnTo>
                    <a:pt x="63" y="476"/>
                  </a:lnTo>
                  <a:lnTo>
                    <a:pt x="63" y="483"/>
                  </a:lnTo>
                  <a:lnTo>
                    <a:pt x="63" y="491"/>
                  </a:lnTo>
                  <a:lnTo>
                    <a:pt x="63" y="496"/>
                  </a:lnTo>
                  <a:lnTo>
                    <a:pt x="61" y="504"/>
                  </a:lnTo>
                  <a:lnTo>
                    <a:pt x="61" y="511"/>
                  </a:lnTo>
                  <a:lnTo>
                    <a:pt x="59" y="517"/>
                  </a:lnTo>
                  <a:close/>
                </a:path>
              </a:pathLst>
            </a:custGeom>
            <a:solidFill>
              <a:srgbClr val="FFFFFF"/>
            </a:solidFill>
            <a:ln w="9525">
              <a:noFill/>
              <a:round/>
              <a:headEnd/>
              <a:tailEnd/>
            </a:ln>
          </p:spPr>
          <p:txBody>
            <a:bodyPr>
              <a:prstTxWarp prst="textNoShape">
                <a:avLst/>
              </a:prstTxWarp>
            </a:bodyPr>
            <a:lstStyle/>
            <a:p>
              <a:endParaRPr lang="en-US"/>
            </a:p>
          </p:txBody>
        </p:sp>
        <p:sp>
          <p:nvSpPr>
            <p:cNvPr id="16394" name="Freeform 8"/>
            <p:cNvSpPr>
              <a:spLocks/>
            </p:cNvSpPr>
            <p:nvPr/>
          </p:nvSpPr>
          <p:spPr bwMode="auto">
            <a:xfrm>
              <a:off x="2089" y="2052"/>
              <a:ext cx="75" cy="102"/>
            </a:xfrm>
            <a:custGeom>
              <a:avLst/>
              <a:gdLst>
                <a:gd name="T0" fmla="*/ 2 w 75"/>
                <a:gd name="T1" fmla="*/ 70 h 102"/>
                <a:gd name="T2" fmla="*/ 8 w 75"/>
                <a:gd name="T3" fmla="*/ 74 h 102"/>
                <a:gd name="T4" fmla="*/ 14 w 75"/>
                <a:gd name="T5" fmla="*/ 80 h 102"/>
                <a:gd name="T6" fmla="*/ 20 w 75"/>
                <a:gd name="T7" fmla="*/ 83 h 102"/>
                <a:gd name="T8" fmla="*/ 28 w 75"/>
                <a:gd name="T9" fmla="*/ 87 h 102"/>
                <a:gd name="T10" fmla="*/ 34 w 75"/>
                <a:gd name="T11" fmla="*/ 91 h 102"/>
                <a:gd name="T12" fmla="*/ 42 w 75"/>
                <a:gd name="T13" fmla="*/ 94 h 102"/>
                <a:gd name="T14" fmla="*/ 48 w 75"/>
                <a:gd name="T15" fmla="*/ 98 h 102"/>
                <a:gd name="T16" fmla="*/ 56 w 75"/>
                <a:gd name="T17" fmla="*/ 102 h 102"/>
                <a:gd name="T18" fmla="*/ 66 w 75"/>
                <a:gd name="T19" fmla="*/ 67 h 102"/>
                <a:gd name="T20" fmla="*/ 62 w 75"/>
                <a:gd name="T21" fmla="*/ 30 h 102"/>
                <a:gd name="T22" fmla="*/ 75 w 75"/>
                <a:gd name="T23" fmla="*/ 9 h 102"/>
                <a:gd name="T24" fmla="*/ 70 w 75"/>
                <a:gd name="T25" fmla="*/ 0 h 102"/>
                <a:gd name="T26" fmla="*/ 0 w 75"/>
                <a:gd name="T27" fmla="*/ 70 h 102"/>
                <a:gd name="T28" fmla="*/ 2 w 75"/>
                <a:gd name="T29" fmla="*/ 70 h 102"/>
                <a:gd name="T30" fmla="*/ 2 w 75"/>
                <a:gd name="T31" fmla="*/ 70 h 102"/>
                <a:gd name="T32" fmla="*/ 2 w 75"/>
                <a:gd name="T33" fmla="*/ 70 h 102"/>
                <a:gd name="T34" fmla="*/ 2 w 75"/>
                <a:gd name="T35" fmla="*/ 70 h 1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
                <a:gd name="T55" fmla="*/ 0 h 102"/>
                <a:gd name="T56" fmla="*/ 75 w 75"/>
                <a:gd name="T57" fmla="*/ 102 h 1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 h="102">
                  <a:moveTo>
                    <a:pt x="2" y="70"/>
                  </a:moveTo>
                  <a:lnTo>
                    <a:pt x="8" y="74"/>
                  </a:lnTo>
                  <a:lnTo>
                    <a:pt x="14" y="80"/>
                  </a:lnTo>
                  <a:lnTo>
                    <a:pt x="20" y="83"/>
                  </a:lnTo>
                  <a:lnTo>
                    <a:pt x="28" y="87"/>
                  </a:lnTo>
                  <a:lnTo>
                    <a:pt x="34" y="91"/>
                  </a:lnTo>
                  <a:lnTo>
                    <a:pt x="42" y="94"/>
                  </a:lnTo>
                  <a:lnTo>
                    <a:pt x="48" y="98"/>
                  </a:lnTo>
                  <a:lnTo>
                    <a:pt x="56" y="102"/>
                  </a:lnTo>
                  <a:lnTo>
                    <a:pt x="66" y="67"/>
                  </a:lnTo>
                  <a:lnTo>
                    <a:pt x="62" y="30"/>
                  </a:lnTo>
                  <a:lnTo>
                    <a:pt x="75" y="9"/>
                  </a:lnTo>
                  <a:lnTo>
                    <a:pt x="70" y="0"/>
                  </a:lnTo>
                  <a:lnTo>
                    <a:pt x="0" y="70"/>
                  </a:lnTo>
                  <a:lnTo>
                    <a:pt x="2" y="70"/>
                  </a:lnTo>
                  <a:close/>
                </a:path>
              </a:pathLst>
            </a:custGeom>
            <a:solidFill>
              <a:srgbClr val="FFFFFF"/>
            </a:solidFill>
            <a:ln w="9525">
              <a:noFill/>
              <a:round/>
              <a:headEnd/>
              <a:tailEnd/>
            </a:ln>
          </p:spPr>
          <p:txBody>
            <a:bodyPr>
              <a:prstTxWarp prst="textNoShape">
                <a:avLst/>
              </a:prstTxWarp>
            </a:bodyPr>
            <a:lstStyle/>
            <a:p>
              <a:endParaRPr lang="en-US"/>
            </a:p>
          </p:txBody>
        </p:sp>
        <p:sp>
          <p:nvSpPr>
            <p:cNvPr id="16395" name="Freeform 9"/>
            <p:cNvSpPr>
              <a:spLocks/>
            </p:cNvSpPr>
            <p:nvPr/>
          </p:nvSpPr>
          <p:spPr bwMode="auto">
            <a:xfrm>
              <a:off x="2161" y="2106"/>
              <a:ext cx="33" cy="53"/>
            </a:xfrm>
            <a:custGeom>
              <a:avLst/>
              <a:gdLst>
                <a:gd name="T0" fmla="*/ 0 w 33"/>
                <a:gd name="T1" fmla="*/ 46 h 53"/>
                <a:gd name="T2" fmla="*/ 1 w 33"/>
                <a:gd name="T3" fmla="*/ 52 h 53"/>
                <a:gd name="T4" fmla="*/ 1 w 33"/>
                <a:gd name="T5" fmla="*/ 52 h 53"/>
                <a:gd name="T6" fmla="*/ 3 w 33"/>
                <a:gd name="T7" fmla="*/ 53 h 53"/>
                <a:gd name="T8" fmla="*/ 3 w 33"/>
                <a:gd name="T9" fmla="*/ 53 h 53"/>
                <a:gd name="T10" fmla="*/ 5 w 33"/>
                <a:gd name="T11" fmla="*/ 53 h 53"/>
                <a:gd name="T12" fmla="*/ 7 w 33"/>
                <a:gd name="T13" fmla="*/ 53 h 53"/>
                <a:gd name="T14" fmla="*/ 9 w 33"/>
                <a:gd name="T15" fmla="*/ 53 h 53"/>
                <a:gd name="T16" fmla="*/ 9 w 33"/>
                <a:gd name="T17" fmla="*/ 53 h 53"/>
                <a:gd name="T18" fmla="*/ 11 w 33"/>
                <a:gd name="T19" fmla="*/ 52 h 53"/>
                <a:gd name="T20" fmla="*/ 17 w 33"/>
                <a:gd name="T21" fmla="*/ 48 h 53"/>
                <a:gd name="T22" fmla="*/ 21 w 33"/>
                <a:gd name="T23" fmla="*/ 42 h 53"/>
                <a:gd name="T24" fmla="*/ 25 w 33"/>
                <a:gd name="T25" fmla="*/ 39 h 53"/>
                <a:gd name="T26" fmla="*/ 29 w 33"/>
                <a:gd name="T27" fmla="*/ 33 h 53"/>
                <a:gd name="T28" fmla="*/ 31 w 33"/>
                <a:gd name="T29" fmla="*/ 27 h 53"/>
                <a:gd name="T30" fmla="*/ 33 w 33"/>
                <a:gd name="T31" fmla="*/ 20 h 53"/>
                <a:gd name="T32" fmla="*/ 33 w 33"/>
                <a:gd name="T33" fmla="*/ 15 h 53"/>
                <a:gd name="T34" fmla="*/ 33 w 33"/>
                <a:gd name="T35" fmla="*/ 7 h 53"/>
                <a:gd name="T36" fmla="*/ 33 w 33"/>
                <a:gd name="T37" fmla="*/ 7 h 53"/>
                <a:gd name="T38" fmla="*/ 33 w 33"/>
                <a:gd name="T39" fmla="*/ 5 h 53"/>
                <a:gd name="T40" fmla="*/ 33 w 33"/>
                <a:gd name="T41" fmla="*/ 5 h 53"/>
                <a:gd name="T42" fmla="*/ 33 w 33"/>
                <a:gd name="T43" fmla="*/ 3 h 53"/>
                <a:gd name="T44" fmla="*/ 33 w 33"/>
                <a:gd name="T45" fmla="*/ 3 h 53"/>
                <a:gd name="T46" fmla="*/ 33 w 33"/>
                <a:gd name="T47" fmla="*/ 2 h 53"/>
                <a:gd name="T48" fmla="*/ 31 w 33"/>
                <a:gd name="T49" fmla="*/ 2 h 53"/>
                <a:gd name="T50" fmla="*/ 31 w 33"/>
                <a:gd name="T51" fmla="*/ 2 h 53"/>
                <a:gd name="T52" fmla="*/ 29 w 33"/>
                <a:gd name="T53" fmla="*/ 0 h 53"/>
                <a:gd name="T54" fmla="*/ 25 w 33"/>
                <a:gd name="T55" fmla="*/ 2 h 53"/>
                <a:gd name="T56" fmla="*/ 23 w 33"/>
                <a:gd name="T57" fmla="*/ 3 h 53"/>
                <a:gd name="T58" fmla="*/ 21 w 33"/>
                <a:gd name="T59" fmla="*/ 5 h 53"/>
                <a:gd name="T60" fmla="*/ 17 w 33"/>
                <a:gd name="T61" fmla="*/ 7 h 53"/>
                <a:gd name="T62" fmla="*/ 15 w 33"/>
                <a:gd name="T63" fmla="*/ 9 h 53"/>
                <a:gd name="T64" fmla="*/ 13 w 33"/>
                <a:gd name="T65" fmla="*/ 13 h 53"/>
                <a:gd name="T66" fmla="*/ 11 w 33"/>
                <a:gd name="T67" fmla="*/ 15 h 53"/>
                <a:gd name="T68" fmla="*/ 9 w 33"/>
                <a:gd name="T69" fmla="*/ 18 h 53"/>
                <a:gd name="T70" fmla="*/ 5 w 33"/>
                <a:gd name="T71" fmla="*/ 22 h 53"/>
                <a:gd name="T72" fmla="*/ 3 w 33"/>
                <a:gd name="T73" fmla="*/ 26 h 53"/>
                <a:gd name="T74" fmla="*/ 3 w 33"/>
                <a:gd name="T75" fmla="*/ 29 h 53"/>
                <a:gd name="T76" fmla="*/ 1 w 33"/>
                <a:gd name="T77" fmla="*/ 33 h 53"/>
                <a:gd name="T78" fmla="*/ 1 w 33"/>
                <a:gd name="T79" fmla="*/ 39 h 53"/>
                <a:gd name="T80" fmla="*/ 0 w 33"/>
                <a:gd name="T81" fmla="*/ 42 h 53"/>
                <a:gd name="T82" fmla="*/ 0 w 33"/>
                <a:gd name="T83" fmla="*/ 46 h 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53"/>
                <a:gd name="T128" fmla="*/ 33 w 33"/>
                <a:gd name="T129" fmla="*/ 53 h 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53">
                  <a:moveTo>
                    <a:pt x="0" y="46"/>
                  </a:moveTo>
                  <a:lnTo>
                    <a:pt x="1" y="52"/>
                  </a:lnTo>
                  <a:lnTo>
                    <a:pt x="3" y="53"/>
                  </a:lnTo>
                  <a:lnTo>
                    <a:pt x="5" y="53"/>
                  </a:lnTo>
                  <a:lnTo>
                    <a:pt x="7" y="53"/>
                  </a:lnTo>
                  <a:lnTo>
                    <a:pt x="9" y="53"/>
                  </a:lnTo>
                  <a:lnTo>
                    <a:pt x="11" y="52"/>
                  </a:lnTo>
                  <a:lnTo>
                    <a:pt x="17" y="48"/>
                  </a:lnTo>
                  <a:lnTo>
                    <a:pt x="21" y="42"/>
                  </a:lnTo>
                  <a:lnTo>
                    <a:pt x="25" y="39"/>
                  </a:lnTo>
                  <a:lnTo>
                    <a:pt x="29" y="33"/>
                  </a:lnTo>
                  <a:lnTo>
                    <a:pt x="31" y="27"/>
                  </a:lnTo>
                  <a:lnTo>
                    <a:pt x="33" y="20"/>
                  </a:lnTo>
                  <a:lnTo>
                    <a:pt x="33" y="15"/>
                  </a:lnTo>
                  <a:lnTo>
                    <a:pt x="33" y="7"/>
                  </a:lnTo>
                  <a:lnTo>
                    <a:pt x="33" y="5"/>
                  </a:lnTo>
                  <a:lnTo>
                    <a:pt x="33" y="3"/>
                  </a:lnTo>
                  <a:lnTo>
                    <a:pt x="33" y="2"/>
                  </a:lnTo>
                  <a:lnTo>
                    <a:pt x="31" y="2"/>
                  </a:lnTo>
                  <a:lnTo>
                    <a:pt x="29" y="0"/>
                  </a:lnTo>
                  <a:lnTo>
                    <a:pt x="25" y="2"/>
                  </a:lnTo>
                  <a:lnTo>
                    <a:pt x="23" y="3"/>
                  </a:lnTo>
                  <a:lnTo>
                    <a:pt x="21" y="5"/>
                  </a:lnTo>
                  <a:lnTo>
                    <a:pt x="17" y="7"/>
                  </a:lnTo>
                  <a:lnTo>
                    <a:pt x="15" y="9"/>
                  </a:lnTo>
                  <a:lnTo>
                    <a:pt x="13" y="13"/>
                  </a:lnTo>
                  <a:lnTo>
                    <a:pt x="11" y="15"/>
                  </a:lnTo>
                  <a:lnTo>
                    <a:pt x="9" y="18"/>
                  </a:lnTo>
                  <a:lnTo>
                    <a:pt x="5" y="22"/>
                  </a:lnTo>
                  <a:lnTo>
                    <a:pt x="3" y="26"/>
                  </a:lnTo>
                  <a:lnTo>
                    <a:pt x="3" y="29"/>
                  </a:lnTo>
                  <a:lnTo>
                    <a:pt x="1" y="33"/>
                  </a:lnTo>
                  <a:lnTo>
                    <a:pt x="1" y="39"/>
                  </a:lnTo>
                  <a:lnTo>
                    <a:pt x="0" y="42"/>
                  </a:lnTo>
                  <a:lnTo>
                    <a:pt x="0" y="46"/>
                  </a:lnTo>
                  <a:close/>
                </a:path>
              </a:pathLst>
            </a:custGeom>
            <a:solidFill>
              <a:srgbClr val="FCEF00"/>
            </a:solidFill>
            <a:ln w="9525">
              <a:noFill/>
              <a:round/>
              <a:headEnd/>
              <a:tailEnd/>
            </a:ln>
          </p:spPr>
          <p:txBody>
            <a:bodyPr>
              <a:prstTxWarp prst="textNoShape">
                <a:avLst/>
              </a:prstTxWarp>
            </a:bodyPr>
            <a:lstStyle/>
            <a:p>
              <a:endParaRPr lang="en-US"/>
            </a:p>
          </p:txBody>
        </p:sp>
        <p:sp>
          <p:nvSpPr>
            <p:cNvPr id="16396" name="Freeform 10"/>
            <p:cNvSpPr>
              <a:spLocks/>
            </p:cNvSpPr>
            <p:nvPr/>
          </p:nvSpPr>
          <p:spPr bwMode="auto">
            <a:xfrm>
              <a:off x="2164" y="2052"/>
              <a:ext cx="40" cy="48"/>
            </a:xfrm>
            <a:custGeom>
              <a:avLst/>
              <a:gdLst>
                <a:gd name="T0" fmla="*/ 0 w 40"/>
                <a:gd name="T1" fmla="*/ 48 h 48"/>
                <a:gd name="T2" fmla="*/ 34 w 40"/>
                <a:gd name="T3" fmla="*/ 28 h 48"/>
                <a:gd name="T4" fmla="*/ 34 w 40"/>
                <a:gd name="T5" fmla="*/ 24 h 48"/>
                <a:gd name="T6" fmla="*/ 36 w 40"/>
                <a:gd name="T7" fmla="*/ 22 h 48"/>
                <a:gd name="T8" fmla="*/ 38 w 40"/>
                <a:gd name="T9" fmla="*/ 19 h 48"/>
                <a:gd name="T10" fmla="*/ 40 w 40"/>
                <a:gd name="T11" fmla="*/ 15 h 48"/>
                <a:gd name="T12" fmla="*/ 40 w 40"/>
                <a:gd name="T13" fmla="*/ 11 h 48"/>
                <a:gd name="T14" fmla="*/ 40 w 40"/>
                <a:gd name="T15" fmla="*/ 7 h 48"/>
                <a:gd name="T16" fmla="*/ 40 w 40"/>
                <a:gd name="T17" fmla="*/ 4 h 48"/>
                <a:gd name="T18" fmla="*/ 40 w 40"/>
                <a:gd name="T19" fmla="*/ 0 h 48"/>
                <a:gd name="T20" fmla="*/ 34 w 40"/>
                <a:gd name="T21" fmla="*/ 4 h 48"/>
                <a:gd name="T22" fmla="*/ 26 w 40"/>
                <a:gd name="T23" fmla="*/ 6 h 48"/>
                <a:gd name="T24" fmla="*/ 20 w 40"/>
                <a:gd name="T25" fmla="*/ 9 h 48"/>
                <a:gd name="T26" fmla="*/ 16 w 40"/>
                <a:gd name="T27" fmla="*/ 13 h 48"/>
                <a:gd name="T28" fmla="*/ 10 w 40"/>
                <a:gd name="T29" fmla="*/ 17 h 48"/>
                <a:gd name="T30" fmla="*/ 6 w 40"/>
                <a:gd name="T31" fmla="*/ 20 h 48"/>
                <a:gd name="T32" fmla="*/ 2 w 40"/>
                <a:gd name="T33" fmla="*/ 26 h 48"/>
                <a:gd name="T34" fmla="*/ 0 w 40"/>
                <a:gd name="T35" fmla="*/ 31 h 48"/>
                <a:gd name="T36" fmla="*/ 0 w 40"/>
                <a:gd name="T37" fmla="*/ 35 h 48"/>
                <a:gd name="T38" fmla="*/ 0 w 40"/>
                <a:gd name="T39" fmla="*/ 37 h 48"/>
                <a:gd name="T40" fmla="*/ 0 w 40"/>
                <a:gd name="T41" fmla="*/ 39 h 48"/>
                <a:gd name="T42" fmla="*/ 0 w 40"/>
                <a:gd name="T43" fmla="*/ 41 h 48"/>
                <a:gd name="T44" fmla="*/ 0 w 40"/>
                <a:gd name="T45" fmla="*/ 43 h 48"/>
                <a:gd name="T46" fmla="*/ 0 w 40"/>
                <a:gd name="T47" fmla="*/ 44 h 48"/>
                <a:gd name="T48" fmla="*/ 0 w 40"/>
                <a:gd name="T49" fmla="*/ 46 h 48"/>
                <a:gd name="T50" fmla="*/ 0 w 40"/>
                <a:gd name="T51" fmla="*/ 48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48"/>
                <a:gd name="T80" fmla="*/ 40 w 40"/>
                <a:gd name="T81" fmla="*/ 48 h 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48">
                  <a:moveTo>
                    <a:pt x="0" y="48"/>
                  </a:moveTo>
                  <a:lnTo>
                    <a:pt x="34" y="28"/>
                  </a:lnTo>
                  <a:lnTo>
                    <a:pt x="34" y="24"/>
                  </a:lnTo>
                  <a:lnTo>
                    <a:pt x="36" y="22"/>
                  </a:lnTo>
                  <a:lnTo>
                    <a:pt x="38" y="19"/>
                  </a:lnTo>
                  <a:lnTo>
                    <a:pt x="40" y="15"/>
                  </a:lnTo>
                  <a:lnTo>
                    <a:pt x="40" y="11"/>
                  </a:lnTo>
                  <a:lnTo>
                    <a:pt x="40" y="7"/>
                  </a:lnTo>
                  <a:lnTo>
                    <a:pt x="40" y="4"/>
                  </a:lnTo>
                  <a:lnTo>
                    <a:pt x="40" y="0"/>
                  </a:lnTo>
                  <a:lnTo>
                    <a:pt x="34" y="4"/>
                  </a:lnTo>
                  <a:lnTo>
                    <a:pt x="26" y="6"/>
                  </a:lnTo>
                  <a:lnTo>
                    <a:pt x="20" y="9"/>
                  </a:lnTo>
                  <a:lnTo>
                    <a:pt x="16" y="13"/>
                  </a:lnTo>
                  <a:lnTo>
                    <a:pt x="10" y="17"/>
                  </a:lnTo>
                  <a:lnTo>
                    <a:pt x="6" y="20"/>
                  </a:lnTo>
                  <a:lnTo>
                    <a:pt x="2" y="26"/>
                  </a:lnTo>
                  <a:lnTo>
                    <a:pt x="0" y="31"/>
                  </a:lnTo>
                  <a:lnTo>
                    <a:pt x="0" y="35"/>
                  </a:lnTo>
                  <a:lnTo>
                    <a:pt x="0" y="37"/>
                  </a:lnTo>
                  <a:lnTo>
                    <a:pt x="0" y="39"/>
                  </a:lnTo>
                  <a:lnTo>
                    <a:pt x="0" y="41"/>
                  </a:lnTo>
                  <a:lnTo>
                    <a:pt x="0" y="43"/>
                  </a:lnTo>
                  <a:lnTo>
                    <a:pt x="0" y="44"/>
                  </a:lnTo>
                  <a:lnTo>
                    <a:pt x="0" y="46"/>
                  </a:lnTo>
                  <a:lnTo>
                    <a:pt x="0" y="48"/>
                  </a:lnTo>
                  <a:close/>
                </a:path>
              </a:pathLst>
            </a:custGeom>
            <a:solidFill>
              <a:srgbClr val="FCEF00"/>
            </a:solidFill>
            <a:ln w="9525">
              <a:noFill/>
              <a:round/>
              <a:headEnd/>
              <a:tailEnd/>
            </a:ln>
          </p:spPr>
          <p:txBody>
            <a:bodyPr>
              <a:prstTxWarp prst="textNoShape">
                <a:avLst/>
              </a:prstTxWarp>
            </a:bodyPr>
            <a:lstStyle/>
            <a:p>
              <a:endParaRPr lang="en-US"/>
            </a:p>
          </p:txBody>
        </p:sp>
        <p:sp>
          <p:nvSpPr>
            <p:cNvPr id="16397" name="Freeform 11"/>
            <p:cNvSpPr>
              <a:spLocks/>
            </p:cNvSpPr>
            <p:nvPr/>
          </p:nvSpPr>
          <p:spPr bwMode="auto">
            <a:xfrm>
              <a:off x="2168" y="1996"/>
              <a:ext cx="36" cy="52"/>
            </a:xfrm>
            <a:custGeom>
              <a:avLst/>
              <a:gdLst>
                <a:gd name="T0" fmla="*/ 0 w 36"/>
                <a:gd name="T1" fmla="*/ 45 h 52"/>
                <a:gd name="T2" fmla="*/ 4 w 36"/>
                <a:gd name="T3" fmla="*/ 52 h 52"/>
                <a:gd name="T4" fmla="*/ 8 w 36"/>
                <a:gd name="T5" fmla="*/ 52 h 52"/>
                <a:gd name="T6" fmla="*/ 12 w 36"/>
                <a:gd name="T7" fmla="*/ 50 h 52"/>
                <a:gd name="T8" fmla="*/ 14 w 36"/>
                <a:gd name="T9" fmla="*/ 50 h 52"/>
                <a:gd name="T10" fmla="*/ 18 w 36"/>
                <a:gd name="T11" fmla="*/ 47 h 52"/>
                <a:gd name="T12" fmla="*/ 22 w 36"/>
                <a:gd name="T13" fmla="*/ 45 h 52"/>
                <a:gd name="T14" fmla="*/ 26 w 36"/>
                <a:gd name="T15" fmla="*/ 41 h 52"/>
                <a:gd name="T16" fmla="*/ 28 w 36"/>
                <a:gd name="T17" fmla="*/ 39 h 52"/>
                <a:gd name="T18" fmla="*/ 30 w 36"/>
                <a:gd name="T19" fmla="*/ 38 h 52"/>
                <a:gd name="T20" fmla="*/ 32 w 36"/>
                <a:gd name="T21" fmla="*/ 34 h 52"/>
                <a:gd name="T22" fmla="*/ 34 w 36"/>
                <a:gd name="T23" fmla="*/ 28 h 52"/>
                <a:gd name="T24" fmla="*/ 36 w 36"/>
                <a:gd name="T25" fmla="*/ 25 h 52"/>
                <a:gd name="T26" fmla="*/ 36 w 36"/>
                <a:gd name="T27" fmla="*/ 19 h 52"/>
                <a:gd name="T28" fmla="*/ 36 w 36"/>
                <a:gd name="T29" fmla="*/ 15 h 52"/>
                <a:gd name="T30" fmla="*/ 34 w 36"/>
                <a:gd name="T31" fmla="*/ 10 h 52"/>
                <a:gd name="T32" fmla="*/ 34 w 36"/>
                <a:gd name="T33" fmla="*/ 6 h 52"/>
                <a:gd name="T34" fmla="*/ 32 w 36"/>
                <a:gd name="T35" fmla="*/ 0 h 52"/>
                <a:gd name="T36" fmla="*/ 28 w 36"/>
                <a:gd name="T37" fmla="*/ 4 h 52"/>
                <a:gd name="T38" fmla="*/ 22 w 36"/>
                <a:gd name="T39" fmla="*/ 6 h 52"/>
                <a:gd name="T40" fmla="*/ 18 w 36"/>
                <a:gd name="T41" fmla="*/ 10 h 52"/>
                <a:gd name="T42" fmla="*/ 14 w 36"/>
                <a:gd name="T43" fmla="*/ 13 h 52"/>
                <a:gd name="T44" fmla="*/ 10 w 36"/>
                <a:gd name="T45" fmla="*/ 19 h 52"/>
                <a:gd name="T46" fmla="*/ 8 w 36"/>
                <a:gd name="T47" fmla="*/ 23 h 52"/>
                <a:gd name="T48" fmla="*/ 4 w 36"/>
                <a:gd name="T49" fmla="*/ 28 h 52"/>
                <a:gd name="T50" fmla="*/ 2 w 36"/>
                <a:gd name="T51" fmla="*/ 32 h 52"/>
                <a:gd name="T52" fmla="*/ 2 w 36"/>
                <a:gd name="T53" fmla="*/ 34 h 52"/>
                <a:gd name="T54" fmla="*/ 2 w 36"/>
                <a:gd name="T55" fmla="*/ 36 h 52"/>
                <a:gd name="T56" fmla="*/ 2 w 36"/>
                <a:gd name="T57" fmla="*/ 38 h 52"/>
                <a:gd name="T58" fmla="*/ 2 w 36"/>
                <a:gd name="T59" fmla="*/ 39 h 52"/>
                <a:gd name="T60" fmla="*/ 2 w 36"/>
                <a:gd name="T61" fmla="*/ 41 h 52"/>
                <a:gd name="T62" fmla="*/ 0 w 36"/>
                <a:gd name="T63" fmla="*/ 41 h 52"/>
                <a:gd name="T64" fmla="*/ 0 w 36"/>
                <a:gd name="T65" fmla="*/ 43 h 52"/>
                <a:gd name="T66" fmla="*/ 0 w 36"/>
                <a:gd name="T67" fmla="*/ 45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
                <a:gd name="T103" fmla="*/ 0 h 52"/>
                <a:gd name="T104" fmla="*/ 36 w 36"/>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 h="52">
                  <a:moveTo>
                    <a:pt x="0" y="45"/>
                  </a:moveTo>
                  <a:lnTo>
                    <a:pt x="4" y="52"/>
                  </a:lnTo>
                  <a:lnTo>
                    <a:pt x="8" y="52"/>
                  </a:lnTo>
                  <a:lnTo>
                    <a:pt x="12" y="50"/>
                  </a:lnTo>
                  <a:lnTo>
                    <a:pt x="14" y="50"/>
                  </a:lnTo>
                  <a:lnTo>
                    <a:pt x="18" y="47"/>
                  </a:lnTo>
                  <a:lnTo>
                    <a:pt x="22" y="45"/>
                  </a:lnTo>
                  <a:lnTo>
                    <a:pt x="26" y="41"/>
                  </a:lnTo>
                  <a:lnTo>
                    <a:pt x="28" y="39"/>
                  </a:lnTo>
                  <a:lnTo>
                    <a:pt x="30" y="38"/>
                  </a:lnTo>
                  <a:lnTo>
                    <a:pt x="32" y="34"/>
                  </a:lnTo>
                  <a:lnTo>
                    <a:pt x="34" y="28"/>
                  </a:lnTo>
                  <a:lnTo>
                    <a:pt x="36" y="25"/>
                  </a:lnTo>
                  <a:lnTo>
                    <a:pt x="36" y="19"/>
                  </a:lnTo>
                  <a:lnTo>
                    <a:pt x="36" y="15"/>
                  </a:lnTo>
                  <a:lnTo>
                    <a:pt x="34" y="10"/>
                  </a:lnTo>
                  <a:lnTo>
                    <a:pt x="34" y="6"/>
                  </a:lnTo>
                  <a:lnTo>
                    <a:pt x="32" y="0"/>
                  </a:lnTo>
                  <a:lnTo>
                    <a:pt x="28" y="4"/>
                  </a:lnTo>
                  <a:lnTo>
                    <a:pt x="22" y="6"/>
                  </a:lnTo>
                  <a:lnTo>
                    <a:pt x="18" y="10"/>
                  </a:lnTo>
                  <a:lnTo>
                    <a:pt x="14" y="13"/>
                  </a:lnTo>
                  <a:lnTo>
                    <a:pt x="10" y="19"/>
                  </a:lnTo>
                  <a:lnTo>
                    <a:pt x="8" y="23"/>
                  </a:lnTo>
                  <a:lnTo>
                    <a:pt x="4" y="28"/>
                  </a:lnTo>
                  <a:lnTo>
                    <a:pt x="2" y="32"/>
                  </a:lnTo>
                  <a:lnTo>
                    <a:pt x="2" y="34"/>
                  </a:lnTo>
                  <a:lnTo>
                    <a:pt x="2" y="36"/>
                  </a:lnTo>
                  <a:lnTo>
                    <a:pt x="2" y="38"/>
                  </a:lnTo>
                  <a:lnTo>
                    <a:pt x="2" y="39"/>
                  </a:lnTo>
                  <a:lnTo>
                    <a:pt x="2" y="41"/>
                  </a:lnTo>
                  <a:lnTo>
                    <a:pt x="0" y="41"/>
                  </a:lnTo>
                  <a:lnTo>
                    <a:pt x="0" y="43"/>
                  </a:lnTo>
                  <a:lnTo>
                    <a:pt x="0" y="45"/>
                  </a:lnTo>
                  <a:close/>
                </a:path>
              </a:pathLst>
            </a:custGeom>
            <a:solidFill>
              <a:srgbClr val="FCEF00"/>
            </a:solidFill>
            <a:ln w="9525">
              <a:noFill/>
              <a:round/>
              <a:headEnd/>
              <a:tailEnd/>
            </a:ln>
          </p:spPr>
          <p:txBody>
            <a:bodyPr>
              <a:prstTxWarp prst="textNoShape">
                <a:avLst/>
              </a:prstTxWarp>
            </a:bodyPr>
            <a:lstStyle/>
            <a:p>
              <a:endParaRPr lang="en-US"/>
            </a:p>
          </p:txBody>
        </p:sp>
        <p:sp>
          <p:nvSpPr>
            <p:cNvPr id="16398" name="Freeform 12"/>
            <p:cNvSpPr>
              <a:spLocks/>
            </p:cNvSpPr>
            <p:nvPr/>
          </p:nvSpPr>
          <p:spPr bwMode="auto">
            <a:xfrm>
              <a:off x="2155" y="1941"/>
              <a:ext cx="45" cy="65"/>
            </a:xfrm>
            <a:custGeom>
              <a:avLst/>
              <a:gdLst>
                <a:gd name="T0" fmla="*/ 0 w 45"/>
                <a:gd name="T1" fmla="*/ 48 h 65"/>
                <a:gd name="T2" fmla="*/ 15 w 45"/>
                <a:gd name="T3" fmla="*/ 65 h 65"/>
                <a:gd name="T4" fmla="*/ 21 w 45"/>
                <a:gd name="T5" fmla="*/ 61 h 65"/>
                <a:gd name="T6" fmla="*/ 27 w 45"/>
                <a:gd name="T7" fmla="*/ 57 h 65"/>
                <a:gd name="T8" fmla="*/ 31 w 45"/>
                <a:gd name="T9" fmla="*/ 52 h 65"/>
                <a:gd name="T10" fmla="*/ 35 w 45"/>
                <a:gd name="T11" fmla="*/ 46 h 65"/>
                <a:gd name="T12" fmla="*/ 39 w 45"/>
                <a:gd name="T13" fmla="*/ 41 h 65"/>
                <a:gd name="T14" fmla="*/ 41 w 45"/>
                <a:gd name="T15" fmla="*/ 33 h 65"/>
                <a:gd name="T16" fmla="*/ 43 w 45"/>
                <a:gd name="T17" fmla="*/ 28 h 65"/>
                <a:gd name="T18" fmla="*/ 45 w 45"/>
                <a:gd name="T19" fmla="*/ 20 h 65"/>
                <a:gd name="T20" fmla="*/ 43 w 45"/>
                <a:gd name="T21" fmla="*/ 18 h 65"/>
                <a:gd name="T22" fmla="*/ 43 w 45"/>
                <a:gd name="T23" fmla="*/ 15 h 65"/>
                <a:gd name="T24" fmla="*/ 43 w 45"/>
                <a:gd name="T25" fmla="*/ 13 h 65"/>
                <a:gd name="T26" fmla="*/ 43 w 45"/>
                <a:gd name="T27" fmla="*/ 9 h 65"/>
                <a:gd name="T28" fmla="*/ 43 w 45"/>
                <a:gd name="T29" fmla="*/ 7 h 65"/>
                <a:gd name="T30" fmla="*/ 43 w 45"/>
                <a:gd name="T31" fmla="*/ 5 h 65"/>
                <a:gd name="T32" fmla="*/ 41 w 45"/>
                <a:gd name="T33" fmla="*/ 2 h 65"/>
                <a:gd name="T34" fmla="*/ 39 w 45"/>
                <a:gd name="T35" fmla="*/ 0 h 65"/>
                <a:gd name="T36" fmla="*/ 33 w 45"/>
                <a:gd name="T37" fmla="*/ 2 h 65"/>
                <a:gd name="T38" fmla="*/ 27 w 45"/>
                <a:gd name="T39" fmla="*/ 5 h 65"/>
                <a:gd name="T40" fmla="*/ 21 w 45"/>
                <a:gd name="T41" fmla="*/ 7 h 65"/>
                <a:gd name="T42" fmla="*/ 17 w 45"/>
                <a:gd name="T43" fmla="*/ 11 h 65"/>
                <a:gd name="T44" fmla="*/ 13 w 45"/>
                <a:gd name="T45" fmla="*/ 17 h 65"/>
                <a:gd name="T46" fmla="*/ 9 w 45"/>
                <a:gd name="T47" fmla="*/ 20 h 65"/>
                <a:gd name="T48" fmla="*/ 6 w 45"/>
                <a:gd name="T49" fmla="*/ 26 h 65"/>
                <a:gd name="T50" fmla="*/ 2 w 45"/>
                <a:gd name="T51" fmla="*/ 31 h 65"/>
                <a:gd name="T52" fmla="*/ 2 w 45"/>
                <a:gd name="T53" fmla="*/ 31 h 65"/>
                <a:gd name="T54" fmla="*/ 2 w 45"/>
                <a:gd name="T55" fmla="*/ 33 h 65"/>
                <a:gd name="T56" fmla="*/ 2 w 45"/>
                <a:gd name="T57" fmla="*/ 35 h 65"/>
                <a:gd name="T58" fmla="*/ 2 w 45"/>
                <a:gd name="T59" fmla="*/ 35 h 65"/>
                <a:gd name="T60" fmla="*/ 2 w 45"/>
                <a:gd name="T61" fmla="*/ 37 h 65"/>
                <a:gd name="T62" fmla="*/ 2 w 45"/>
                <a:gd name="T63" fmla="*/ 39 h 65"/>
                <a:gd name="T64" fmla="*/ 2 w 45"/>
                <a:gd name="T65" fmla="*/ 39 h 65"/>
                <a:gd name="T66" fmla="*/ 2 w 45"/>
                <a:gd name="T67" fmla="*/ 41 h 65"/>
                <a:gd name="T68" fmla="*/ 0 w 45"/>
                <a:gd name="T69" fmla="*/ 48 h 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65"/>
                <a:gd name="T107" fmla="*/ 45 w 45"/>
                <a:gd name="T108" fmla="*/ 65 h 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65">
                  <a:moveTo>
                    <a:pt x="0" y="48"/>
                  </a:moveTo>
                  <a:lnTo>
                    <a:pt x="15" y="65"/>
                  </a:lnTo>
                  <a:lnTo>
                    <a:pt x="21" y="61"/>
                  </a:lnTo>
                  <a:lnTo>
                    <a:pt x="27" y="57"/>
                  </a:lnTo>
                  <a:lnTo>
                    <a:pt x="31" y="52"/>
                  </a:lnTo>
                  <a:lnTo>
                    <a:pt x="35" y="46"/>
                  </a:lnTo>
                  <a:lnTo>
                    <a:pt x="39" y="41"/>
                  </a:lnTo>
                  <a:lnTo>
                    <a:pt x="41" y="33"/>
                  </a:lnTo>
                  <a:lnTo>
                    <a:pt x="43" y="28"/>
                  </a:lnTo>
                  <a:lnTo>
                    <a:pt x="45" y="20"/>
                  </a:lnTo>
                  <a:lnTo>
                    <a:pt x="43" y="18"/>
                  </a:lnTo>
                  <a:lnTo>
                    <a:pt x="43" y="15"/>
                  </a:lnTo>
                  <a:lnTo>
                    <a:pt x="43" y="13"/>
                  </a:lnTo>
                  <a:lnTo>
                    <a:pt x="43" y="9"/>
                  </a:lnTo>
                  <a:lnTo>
                    <a:pt x="43" y="7"/>
                  </a:lnTo>
                  <a:lnTo>
                    <a:pt x="43" y="5"/>
                  </a:lnTo>
                  <a:lnTo>
                    <a:pt x="41" y="2"/>
                  </a:lnTo>
                  <a:lnTo>
                    <a:pt x="39" y="0"/>
                  </a:lnTo>
                  <a:lnTo>
                    <a:pt x="33" y="2"/>
                  </a:lnTo>
                  <a:lnTo>
                    <a:pt x="27" y="5"/>
                  </a:lnTo>
                  <a:lnTo>
                    <a:pt x="21" y="7"/>
                  </a:lnTo>
                  <a:lnTo>
                    <a:pt x="17" y="11"/>
                  </a:lnTo>
                  <a:lnTo>
                    <a:pt x="13" y="17"/>
                  </a:lnTo>
                  <a:lnTo>
                    <a:pt x="9" y="20"/>
                  </a:lnTo>
                  <a:lnTo>
                    <a:pt x="6" y="26"/>
                  </a:lnTo>
                  <a:lnTo>
                    <a:pt x="2" y="31"/>
                  </a:lnTo>
                  <a:lnTo>
                    <a:pt x="2" y="33"/>
                  </a:lnTo>
                  <a:lnTo>
                    <a:pt x="2" y="35"/>
                  </a:lnTo>
                  <a:lnTo>
                    <a:pt x="2" y="37"/>
                  </a:lnTo>
                  <a:lnTo>
                    <a:pt x="2" y="39"/>
                  </a:lnTo>
                  <a:lnTo>
                    <a:pt x="2" y="41"/>
                  </a:lnTo>
                  <a:lnTo>
                    <a:pt x="0" y="48"/>
                  </a:lnTo>
                  <a:close/>
                </a:path>
              </a:pathLst>
            </a:custGeom>
            <a:solidFill>
              <a:srgbClr val="FCEF00"/>
            </a:solidFill>
            <a:ln w="9525">
              <a:noFill/>
              <a:round/>
              <a:headEnd/>
              <a:tailEnd/>
            </a:ln>
          </p:spPr>
          <p:txBody>
            <a:bodyPr>
              <a:prstTxWarp prst="textNoShape">
                <a:avLst/>
              </a:prstTxWarp>
            </a:bodyPr>
            <a:lstStyle/>
            <a:p>
              <a:endParaRPr lang="en-US"/>
            </a:p>
          </p:txBody>
        </p:sp>
        <p:sp>
          <p:nvSpPr>
            <p:cNvPr id="16399" name="Freeform 13"/>
            <p:cNvSpPr>
              <a:spLocks/>
            </p:cNvSpPr>
            <p:nvPr/>
          </p:nvSpPr>
          <p:spPr bwMode="auto">
            <a:xfrm>
              <a:off x="2157" y="1880"/>
              <a:ext cx="51" cy="63"/>
            </a:xfrm>
            <a:custGeom>
              <a:avLst/>
              <a:gdLst>
                <a:gd name="T0" fmla="*/ 2 w 51"/>
                <a:gd name="T1" fmla="*/ 55 h 63"/>
                <a:gd name="T2" fmla="*/ 5 w 51"/>
                <a:gd name="T3" fmla="*/ 61 h 63"/>
                <a:gd name="T4" fmla="*/ 7 w 51"/>
                <a:gd name="T5" fmla="*/ 63 h 63"/>
                <a:gd name="T6" fmla="*/ 9 w 51"/>
                <a:gd name="T7" fmla="*/ 61 h 63"/>
                <a:gd name="T8" fmla="*/ 11 w 51"/>
                <a:gd name="T9" fmla="*/ 61 h 63"/>
                <a:gd name="T10" fmla="*/ 15 w 51"/>
                <a:gd name="T11" fmla="*/ 59 h 63"/>
                <a:gd name="T12" fmla="*/ 17 w 51"/>
                <a:gd name="T13" fmla="*/ 57 h 63"/>
                <a:gd name="T14" fmla="*/ 19 w 51"/>
                <a:gd name="T15" fmla="*/ 55 h 63"/>
                <a:gd name="T16" fmla="*/ 23 w 51"/>
                <a:gd name="T17" fmla="*/ 54 h 63"/>
                <a:gd name="T18" fmla="*/ 25 w 51"/>
                <a:gd name="T19" fmla="*/ 52 h 63"/>
                <a:gd name="T20" fmla="*/ 29 w 51"/>
                <a:gd name="T21" fmla="*/ 48 h 63"/>
                <a:gd name="T22" fmla="*/ 35 w 51"/>
                <a:gd name="T23" fmla="*/ 42 h 63"/>
                <a:gd name="T24" fmla="*/ 39 w 51"/>
                <a:gd name="T25" fmla="*/ 37 h 63"/>
                <a:gd name="T26" fmla="*/ 43 w 51"/>
                <a:gd name="T27" fmla="*/ 29 h 63"/>
                <a:gd name="T28" fmla="*/ 47 w 51"/>
                <a:gd name="T29" fmla="*/ 24 h 63"/>
                <a:gd name="T30" fmla="*/ 49 w 51"/>
                <a:gd name="T31" fmla="*/ 16 h 63"/>
                <a:gd name="T32" fmla="*/ 51 w 51"/>
                <a:gd name="T33" fmla="*/ 11 h 63"/>
                <a:gd name="T34" fmla="*/ 51 w 51"/>
                <a:gd name="T35" fmla="*/ 4 h 63"/>
                <a:gd name="T36" fmla="*/ 51 w 51"/>
                <a:gd name="T37" fmla="*/ 2 h 63"/>
                <a:gd name="T38" fmla="*/ 51 w 51"/>
                <a:gd name="T39" fmla="*/ 2 h 63"/>
                <a:gd name="T40" fmla="*/ 51 w 51"/>
                <a:gd name="T41" fmla="*/ 2 h 63"/>
                <a:gd name="T42" fmla="*/ 51 w 51"/>
                <a:gd name="T43" fmla="*/ 2 h 63"/>
                <a:gd name="T44" fmla="*/ 51 w 51"/>
                <a:gd name="T45" fmla="*/ 2 h 63"/>
                <a:gd name="T46" fmla="*/ 51 w 51"/>
                <a:gd name="T47" fmla="*/ 2 h 63"/>
                <a:gd name="T48" fmla="*/ 43 w 51"/>
                <a:gd name="T49" fmla="*/ 0 h 63"/>
                <a:gd name="T50" fmla="*/ 37 w 51"/>
                <a:gd name="T51" fmla="*/ 2 h 63"/>
                <a:gd name="T52" fmla="*/ 29 w 51"/>
                <a:gd name="T53" fmla="*/ 2 h 63"/>
                <a:gd name="T54" fmla="*/ 23 w 51"/>
                <a:gd name="T55" fmla="*/ 5 h 63"/>
                <a:gd name="T56" fmla="*/ 17 w 51"/>
                <a:gd name="T57" fmla="*/ 9 h 63"/>
                <a:gd name="T58" fmla="*/ 13 w 51"/>
                <a:gd name="T59" fmla="*/ 13 h 63"/>
                <a:gd name="T60" fmla="*/ 7 w 51"/>
                <a:gd name="T61" fmla="*/ 16 h 63"/>
                <a:gd name="T62" fmla="*/ 4 w 51"/>
                <a:gd name="T63" fmla="*/ 22 h 63"/>
                <a:gd name="T64" fmla="*/ 4 w 51"/>
                <a:gd name="T65" fmla="*/ 26 h 63"/>
                <a:gd name="T66" fmla="*/ 2 w 51"/>
                <a:gd name="T67" fmla="*/ 29 h 63"/>
                <a:gd name="T68" fmla="*/ 2 w 51"/>
                <a:gd name="T69" fmla="*/ 33 h 63"/>
                <a:gd name="T70" fmla="*/ 0 w 51"/>
                <a:gd name="T71" fmla="*/ 37 h 63"/>
                <a:gd name="T72" fmla="*/ 0 w 51"/>
                <a:gd name="T73" fmla="*/ 42 h 63"/>
                <a:gd name="T74" fmla="*/ 0 w 51"/>
                <a:gd name="T75" fmla="*/ 46 h 63"/>
                <a:gd name="T76" fmla="*/ 2 w 51"/>
                <a:gd name="T77" fmla="*/ 50 h 63"/>
                <a:gd name="T78" fmla="*/ 2 w 51"/>
                <a:gd name="T79" fmla="*/ 55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
                <a:gd name="T121" fmla="*/ 0 h 63"/>
                <a:gd name="T122" fmla="*/ 51 w 51"/>
                <a:gd name="T123" fmla="*/ 63 h 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 h="63">
                  <a:moveTo>
                    <a:pt x="2" y="55"/>
                  </a:moveTo>
                  <a:lnTo>
                    <a:pt x="5" y="61"/>
                  </a:lnTo>
                  <a:lnTo>
                    <a:pt x="7" y="63"/>
                  </a:lnTo>
                  <a:lnTo>
                    <a:pt x="9" y="61"/>
                  </a:lnTo>
                  <a:lnTo>
                    <a:pt x="11" y="61"/>
                  </a:lnTo>
                  <a:lnTo>
                    <a:pt x="15" y="59"/>
                  </a:lnTo>
                  <a:lnTo>
                    <a:pt x="17" y="57"/>
                  </a:lnTo>
                  <a:lnTo>
                    <a:pt x="19" y="55"/>
                  </a:lnTo>
                  <a:lnTo>
                    <a:pt x="23" y="54"/>
                  </a:lnTo>
                  <a:lnTo>
                    <a:pt x="25" y="52"/>
                  </a:lnTo>
                  <a:lnTo>
                    <a:pt x="29" y="48"/>
                  </a:lnTo>
                  <a:lnTo>
                    <a:pt x="35" y="42"/>
                  </a:lnTo>
                  <a:lnTo>
                    <a:pt x="39" y="37"/>
                  </a:lnTo>
                  <a:lnTo>
                    <a:pt x="43" y="29"/>
                  </a:lnTo>
                  <a:lnTo>
                    <a:pt x="47" y="24"/>
                  </a:lnTo>
                  <a:lnTo>
                    <a:pt x="49" y="16"/>
                  </a:lnTo>
                  <a:lnTo>
                    <a:pt x="51" y="11"/>
                  </a:lnTo>
                  <a:lnTo>
                    <a:pt x="51" y="4"/>
                  </a:lnTo>
                  <a:lnTo>
                    <a:pt x="51" y="2"/>
                  </a:lnTo>
                  <a:lnTo>
                    <a:pt x="43" y="0"/>
                  </a:lnTo>
                  <a:lnTo>
                    <a:pt x="37" y="2"/>
                  </a:lnTo>
                  <a:lnTo>
                    <a:pt x="29" y="2"/>
                  </a:lnTo>
                  <a:lnTo>
                    <a:pt x="23" y="5"/>
                  </a:lnTo>
                  <a:lnTo>
                    <a:pt x="17" y="9"/>
                  </a:lnTo>
                  <a:lnTo>
                    <a:pt x="13" y="13"/>
                  </a:lnTo>
                  <a:lnTo>
                    <a:pt x="7" y="16"/>
                  </a:lnTo>
                  <a:lnTo>
                    <a:pt x="4" y="22"/>
                  </a:lnTo>
                  <a:lnTo>
                    <a:pt x="4" y="26"/>
                  </a:lnTo>
                  <a:lnTo>
                    <a:pt x="2" y="29"/>
                  </a:lnTo>
                  <a:lnTo>
                    <a:pt x="2" y="33"/>
                  </a:lnTo>
                  <a:lnTo>
                    <a:pt x="0" y="37"/>
                  </a:lnTo>
                  <a:lnTo>
                    <a:pt x="0" y="42"/>
                  </a:lnTo>
                  <a:lnTo>
                    <a:pt x="0" y="46"/>
                  </a:lnTo>
                  <a:lnTo>
                    <a:pt x="2" y="50"/>
                  </a:lnTo>
                  <a:lnTo>
                    <a:pt x="2" y="55"/>
                  </a:lnTo>
                  <a:close/>
                </a:path>
              </a:pathLst>
            </a:custGeom>
            <a:solidFill>
              <a:srgbClr val="FCEF00"/>
            </a:solidFill>
            <a:ln w="9525">
              <a:noFill/>
              <a:round/>
              <a:headEnd/>
              <a:tailEnd/>
            </a:ln>
          </p:spPr>
          <p:txBody>
            <a:bodyPr>
              <a:prstTxWarp prst="textNoShape">
                <a:avLst/>
              </a:prstTxWarp>
            </a:bodyPr>
            <a:lstStyle/>
            <a:p>
              <a:endParaRPr lang="en-US"/>
            </a:p>
          </p:txBody>
        </p:sp>
        <p:sp>
          <p:nvSpPr>
            <p:cNvPr id="16400" name="Freeform 14"/>
            <p:cNvSpPr>
              <a:spLocks/>
            </p:cNvSpPr>
            <p:nvPr/>
          </p:nvSpPr>
          <p:spPr bwMode="auto">
            <a:xfrm>
              <a:off x="2170" y="1837"/>
              <a:ext cx="72" cy="41"/>
            </a:xfrm>
            <a:custGeom>
              <a:avLst/>
              <a:gdLst>
                <a:gd name="T0" fmla="*/ 2 w 72"/>
                <a:gd name="T1" fmla="*/ 41 h 41"/>
                <a:gd name="T2" fmla="*/ 10 w 72"/>
                <a:gd name="T3" fmla="*/ 39 h 41"/>
                <a:gd name="T4" fmla="*/ 18 w 72"/>
                <a:gd name="T5" fmla="*/ 37 h 41"/>
                <a:gd name="T6" fmla="*/ 28 w 72"/>
                <a:gd name="T7" fmla="*/ 35 h 41"/>
                <a:gd name="T8" fmla="*/ 38 w 72"/>
                <a:gd name="T9" fmla="*/ 32 h 41"/>
                <a:gd name="T10" fmla="*/ 46 w 72"/>
                <a:gd name="T11" fmla="*/ 30 h 41"/>
                <a:gd name="T12" fmla="*/ 54 w 72"/>
                <a:gd name="T13" fmla="*/ 26 h 41"/>
                <a:gd name="T14" fmla="*/ 62 w 72"/>
                <a:gd name="T15" fmla="*/ 21 h 41"/>
                <a:gd name="T16" fmla="*/ 68 w 72"/>
                <a:gd name="T17" fmla="*/ 13 h 41"/>
                <a:gd name="T18" fmla="*/ 68 w 72"/>
                <a:gd name="T19" fmla="*/ 13 h 41"/>
                <a:gd name="T20" fmla="*/ 70 w 72"/>
                <a:gd name="T21" fmla="*/ 11 h 41"/>
                <a:gd name="T22" fmla="*/ 70 w 72"/>
                <a:gd name="T23" fmla="*/ 10 h 41"/>
                <a:gd name="T24" fmla="*/ 72 w 72"/>
                <a:gd name="T25" fmla="*/ 10 h 41"/>
                <a:gd name="T26" fmla="*/ 72 w 72"/>
                <a:gd name="T27" fmla="*/ 8 h 41"/>
                <a:gd name="T28" fmla="*/ 72 w 72"/>
                <a:gd name="T29" fmla="*/ 8 h 41"/>
                <a:gd name="T30" fmla="*/ 72 w 72"/>
                <a:gd name="T31" fmla="*/ 6 h 41"/>
                <a:gd name="T32" fmla="*/ 72 w 72"/>
                <a:gd name="T33" fmla="*/ 6 h 41"/>
                <a:gd name="T34" fmla="*/ 72 w 72"/>
                <a:gd name="T35" fmla="*/ 4 h 41"/>
                <a:gd name="T36" fmla="*/ 68 w 72"/>
                <a:gd name="T37" fmla="*/ 4 h 41"/>
                <a:gd name="T38" fmla="*/ 66 w 72"/>
                <a:gd name="T39" fmla="*/ 2 h 41"/>
                <a:gd name="T40" fmla="*/ 64 w 72"/>
                <a:gd name="T41" fmla="*/ 2 h 41"/>
                <a:gd name="T42" fmla="*/ 60 w 72"/>
                <a:gd name="T43" fmla="*/ 2 h 41"/>
                <a:gd name="T44" fmla="*/ 58 w 72"/>
                <a:gd name="T45" fmla="*/ 2 h 41"/>
                <a:gd name="T46" fmla="*/ 54 w 72"/>
                <a:gd name="T47" fmla="*/ 0 h 41"/>
                <a:gd name="T48" fmla="*/ 52 w 72"/>
                <a:gd name="T49" fmla="*/ 0 h 41"/>
                <a:gd name="T50" fmla="*/ 46 w 72"/>
                <a:gd name="T51" fmla="*/ 0 h 41"/>
                <a:gd name="T52" fmla="*/ 40 w 72"/>
                <a:gd name="T53" fmla="*/ 0 h 41"/>
                <a:gd name="T54" fmla="*/ 34 w 72"/>
                <a:gd name="T55" fmla="*/ 2 h 41"/>
                <a:gd name="T56" fmla="*/ 28 w 72"/>
                <a:gd name="T57" fmla="*/ 4 h 41"/>
                <a:gd name="T58" fmla="*/ 24 w 72"/>
                <a:gd name="T59" fmla="*/ 6 h 41"/>
                <a:gd name="T60" fmla="*/ 18 w 72"/>
                <a:gd name="T61" fmla="*/ 8 h 41"/>
                <a:gd name="T62" fmla="*/ 14 w 72"/>
                <a:gd name="T63" fmla="*/ 10 h 41"/>
                <a:gd name="T64" fmla="*/ 8 w 72"/>
                <a:gd name="T65" fmla="*/ 13 h 41"/>
                <a:gd name="T66" fmla="*/ 6 w 72"/>
                <a:gd name="T67" fmla="*/ 17 h 41"/>
                <a:gd name="T68" fmla="*/ 4 w 72"/>
                <a:gd name="T69" fmla="*/ 19 h 41"/>
                <a:gd name="T70" fmla="*/ 2 w 72"/>
                <a:gd name="T71" fmla="*/ 22 h 41"/>
                <a:gd name="T72" fmla="*/ 2 w 72"/>
                <a:gd name="T73" fmla="*/ 26 h 41"/>
                <a:gd name="T74" fmla="*/ 0 w 72"/>
                <a:gd name="T75" fmla="*/ 30 h 41"/>
                <a:gd name="T76" fmla="*/ 0 w 72"/>
                <a:gd name="T77" fmla="*/ 34 h 41"/>
                <a:gd name="T78" fmla="*/ 0 w 72"/>
                <a:gd name="T79" fmla="*/ 37 h 41"/>
                <a:gd name="T80" fmla="*/ 0 w 72"/>
                <a:gd name="T81" fmla="*/ 41 h 41"/>
                <a:gd name="T82" fmla="*/ 0 w 72"/>
                <a:gd name="T83" fmla="*/ 41 h 41"/>
                <a:gd name="T84" fmla="*/ 0 w 72"/>
                <a:gd name="T85" fmla="*/ 41 h 41"/>
                <a:gd name="T86" fmla="*/ 0 w 72"/>
                <a:gd name="T87" fmla="*/ 41 h 41"/>
                <a:gd name="T88" fmla="*/ 2 w 72"/>
                <a:gd name="T89" fmla="*/ 41 h 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
                <a:gd name="T136" fmla="*/ 0 h 41"/>
                <a:gd name="T137" fmla="*/ 72 w 72"/>
                <a:gd name="T138" fmla="*/ 41 h 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 h="41">
                  <a:moveTo>
                    <a:pt x="2" y="41"/>
                  </a:moveTo>
                  <a:lnTo>
                    <a:pt x="10" y="39"/>
                  </a:lnTo>
                  <a:lnTo>
                    <a:pt x="18" y="37"/>
                  </a:lnTo>
                  <a:lnTo>
                    <a:pt x="28" y="35"/>
                  </a:lnTo>
                  <a:lnTo>
                    <a:pt x="38" y="32"/>
                  </a:lnTo>
                  <a:lnTo>
                    <a:pt x="46" y="30"/>
                  </a:lnTo>
                  <a:lnTo>
                    <a:pt x="54" y="26"/>
                  </a:lnTo>
                  <a:lnTo>
                    <a:pt x="62" y="21"/>
                  </a:lnTo>
                  <a:lnTo>
                    <a:pt x="68" y="13"/>
                  </a:lnTo>
                  <a:lnTo>
                    <a:pt x="70" y="11"/>
                  </a:lnTo>
                  <a:lnTo>
                    <a:pt x="70" y="10"/>
                  </a:lnTo>
                  <a:lnTo>
                    <a:pt x="72" y="10"/>
                  </a:lnTo>
                  <a:lnTo>
                    <a:pt x="72" y="8"/>
                  </a:lnTo>
                  <a:lnTo>
                    <a:pt x="72" y="6"/>
                  </a:lnTo>
                  <a:lnTo>
                    <a:pt x="72" y="4"/>
                  </a:lnTo>
                  <a:lnTo>
                    <a:pt x="68" y="4"/>
                  </a:lnTo>
                  <a:lnTo>
                    <a:pt x="66" y="2"/>
                  </a:lnTo>
                  <a:lnTo>
                    <a:pt x="64" y="2"/>
                  </a:lnTo>
                  <a:lnTo>
                    <a:pt x="60" y="2"/>
                  </a:lnTo>
                  <a:lnTo>
                    <a:pt x="58" y="2"/>
                  </a:lnTo>
                  <a:lnTo>
                    <a:pt x="54" y="0"/>
                  </a:lnTo>
                  <a:lnTo>
                    <a:pt x="52" y="0"/>
                  </a:lnTo>
                  <a:lnTo>
                    <a:pt x="46" y="0"/>
                  </a:lnTo>
                  <a:lnTo>
                    <a:pt x="40" y="0"/>
                  </a:lnTo>
                  <a:lnTo>
                    <a:pt x="34" y="2"/>
                  </a:lnTo>
                  <a:lnTo>
                    <a:pt x="28" y="4"/>
                  </a:lnTo>
                  <a:lnTo>
                    <a:pt x="24" y="6"/>
                  </a:lnTo>
                  <a:lnTo>
                    <a:pt x="18" y="8"/>
                  </a:lnTo>
                  <a:lnTo>
                    <a:pt x="14" y="10"/>
                  </a:lnTo>
                  <a:lnTo>
                    <a:pt x="8" y="13"/>
                  </a:lnTo>
                  <a:lnTo>
                    <a:pt x="6" y="17"/>
                  </a:lnTo>
                  <a:lnTo>
                    <a:pt x="4" y="19"/>
                  </a:lnTo>
                  <a:lnTo>
                    <a:pt x="2" y="22"/>
                  </a:lnTo>
                  <a:lnTo>
                    <a:pt x="2" y="26"/>
                  </a:lnTo>
                  <a:lnTo>
                    <a:pt x="0" y="30"/>
                  </a:lnTo>
                  <a:lnTo>
                    <a:pt x="0" y="34"/>
                  </a:lnTo>
                  <a:lnTo>
                    <a:pt x="0" y="37"/>
                  </a:lnTo>
                  <a:lnTo>
                    <a:pt x="0" y="41"/>
                  </a:lnTo>
                  <a:lnTo>
                    <a:pt x="2" y="41"/>
                  </a:lnTo>
                  <a:close/>
                </a:path>
              </a:pathLst>
            </a:custGeom>
            <a:solidFill>
              <a:srgbClr val="FCEF00"/>
            </a:solidFill>
            <a:ln w="9525">
              <a:noFill/>
              <a:round/>
              <a:headEnd/>
              <a:tailEnd/>
            </a:ln>
          </p:spPr>
          <p:txBody>
            <a:bodyPr>
              <a:prstTxWarp prst="textNoShape">
                <a:avLst/>
              </a:prstTxWarp>
            </a:bodyPr>
            <a:lstStyle/>
            <a:p>
              <a:endParaRPr lang="en-US"/>
            </a:p>
          </p:txBody>
        </p:sp>
        <p:sp>
          <p:nvSpPr>
            <p:cNvPr id="16401" name="Freeform 15"/>
            <p:cNvSpPr>
              <a:spLocks/>
            </p:cNvSpPr>
            <p:nvPr/>
          </p:nvSpPr>
          <p:spPr bwMode="auto">
            <a:xfrm>
              <a:off x="2204" y="1524"/>
              <a:ext cx="430" cy="456"/>
            </a:xfrm>
            <a:custGeom>
              <a:avLst/>
              <a:gdLst>
                <a:gd name="T0" fmla="*/ 4 w 430"/>
                <a:gd name="T1" fmla="*/ 454 h 456"/>
                <a:gd name="T2" fmla="*/ 4 w 430"/>
                <a:gd name="T3" fmla="*/ 456 h 456"/>
                <a:gd name="T4" fmla="*/ 46 w 430"/>
                <a:gd name="T5" fmla="*/ 417 h 456"/>
                <a:gd name="T6" fmla="*/ 99 w 430"/>
                <a:gd name="T7" fmla="*/ 363 h 456"/>
                <a:gd name="T8" fmla="*/ 154 w 430"/>
                <a:gd name="T9" fmla="*/ 308 h 456"/>
                <a:gd name="T10" fmla="*/ 208 w 430"/>
                <a:gd name="T11" fmla="*/ 252 h 456"/>
                <a:gd name="T12" fmla="*/ 228 w 430"/>
                <a:gd name="T13" fmla="*/ 232 h 456"/>
                <a:gd name="T14" fmla="*/ 236 w 430"/>
                <a:gd name="T15" fmla="*/ 223 h 456"/>
                <a:gd name="T16" fmla="*/ 240 w 430"/>
                <a:gd name="T17" fmla="*/ 219 h 456"/>
                <a:gd name="T18" fmla="*/ 242 w 430"/>
                <a:gd name="T19" fmla="*/ 219 h 456"/>
                <a:gd name="T20" fmla="*/ 273 w 430"/>
                <a:gd name="T21" fmla="*/ 187 h 456"/>
                <a:gd name="T22" fmla="*/ 370 w 430"/>
                <a:gd name="T23" fmla="*/ 97 h 456"/>
                <a:gd name="T24" fmla="*/ 339 w 430"/>
                <a:gd name="T25" fmla="*/ 80 h 456"/>
                <a:gd name="T26" fmla="*/ 331 w 430"/>
                <a:gd name="T27" fmla="*/ 58 h 456"/>
                <a:gd name="T28" fmla="*/ 337 w 430"/>
                <a:gd name="T29" fmla="*/ 41 h 456"/>
                <a:gd name="T30" fmla="*/ 348 w 430"/>
                <a:gd name="T31" fmla="*/ 30 h 456"/>
                <a:gd name="T32" fmla="*/ 358 w 430"/>
                <a:gd name="T33" fmla="*/ 26 h 456"/>
                <a:gd name="T34" fmla="*/ 368 w 430"/>
                <a:gd name="T35" fmla="*/ 24 h 456"/>
                <a:gd name="T36" fmla="*/ 384 w 430"/>
                <a:gd name="T37" fmla="*/ 28 h 456"/>
                <a:gd name="T38" fmla="*/ 398 w 430"/>
                <a:gd name="T39" fmla="*/ 39 h 456"/>
                <a:gd name="T40" fmla="*/ 404 w 430"/>
                <a:gd name="T41" fmla="*/ 54 h 456"/>
                <a:gd name="T42" fmla="*/ 406 w 430"/>
                <a:gd name="T43" fmla="*/ 67 h 456"/>
                <a:gd name="T44" fmla="*/ 424 w 430"/>
                <a:gd name="T45" fmla="*/ 84 h 456"/>
                <a:gd name="T46" fmla="*/ 428 w 430"/>
                <a:gd name="T47" fmla="*/ 71 h 456"/>
                <a:gd name="T48" fmla="*/ 428 w 430"/>
                <a:gd name="T49" fmla="*/ 48 h 456"/>
                <a:gd name="T50" fmla="*/ 414 w 430"/>
                <a:gd name="T51" fmla="*/ 21 h 456"/>
                <a:gd name="T52" fmla="*/ 390 w 430"/>
                <a:gd name="T53" fmla="*/ 4 h 456"/>
                <a:gd name="T54" fmla="*/ 362 w 430"/>
                <a:gd name="T55" fmla="*/ 0 h 456"/>
                <a:gd name="T56" fmla="*/ 344 w 430"/>
                <a:gd name="T57" fmla="*/ 4 h 456"/>
                <a:gd name="T58" fmla="*/ 341 w 430"/>
                <a:gd name="T59" fmla="*/ 6 h 456"/>
                <a:gd name="T60" fmla="*/ 325 w 430"/>
                <a:gd name="T61" fmla="*/ 15 h 456"/>
                <a:gd name="T62" fmla="*/ 309 w 430"/>
                <a:gd name="T63" fmla="*/ 41 h 456"/>
                <a:gd name="T64" fmla="*/ 307 w 430"/>
                <a:gd name="T65" fmla="*/ 63 h 456"/>
                <a:gd name="T66" fmla="*/ 309 w 430"/>
                <a:gd name="T67" fmla="*/ 78 h 456"/>
                <a:gd name="T68" fmla="*/ 313 w 430"/>
                <a:gd name="T69" fmla="*/ 86 h 456"/>
                <a:gd name="T70" fmla="*/ 313 w 430"/>
                <a:gd name="T71" fmla="*/ 87 h 456"/>
                <a:gd name="T72" fmla="*/ 236 w 430"/>
                <a:gd name="T73" fmla="*/ 150 h 456"/>
                <a:gd name="T74" fmla="*/ 210 w 430"/>
                <a:gd name="T75" fmla="*/ 128 h 456"/>
                <a:gd name="T76" fmla="*/ 186 w 430"/>
                <a:gd name="T77" fmla="*/ 104 h 456"/>
                <a:gd name="T78" fmla="*/ 154 w 430"/>
                <a:gd name="T79" fmla="*/ 74 h 456"/>
                <a:gd name="T80" fmla="*/ 109 w 430"/>
                <a:gd name="T81" fmla="*/ 30 h 456"/>
                <a:gd name="T82" fmla="*/ 184 w 430"/>
                <a:gd name="T83" fmla="*/ 215 h 456"/>
                <a:gd name="T84" fmla="*/ 131 w 430"/>
                <a:gd name="T85" fmla="*/ 269 h 456"/>
                <a:gd name="T86" fmla="*/ 79 w 430"/>
                <a:gd name="T87" fmla="*/ 321 h 456"/>
                <a:gd name="T88" fmla="*/ 30 w 430"/>
                <a:gd name="T89" fmla="*/ 369 h 456"/>
                <a:gd name="T90" fmla="*/ 4 w 430"/>
                <a:gd name="T91" fmla="*/ 398 h 456"/>
                <a:gd name="T92" fmla="*/ 2 w 430"/>
                <a:gd name="T93" fmla="*/ 402 h 456"/>
                <a:gd name="T94" fmla="*/ 6 w 430"/>
                <a:gd name="T95" fmla="*/ 413 h 456"/>
                <a:gd name="T96" fmla="*/ 10 w 430"/>
                <a:gd name="T97" fmla="*/ 434 h 456"/>
                <a:gd name="T98" fmla="*/ 6 w 430"/>
                <a:gd name="T99" fmla="*/ 447 h 456"/>
                <a:gd name="T100" fmla="*/ 2 w 430"/>
                <a:gd name="T101" fmla="*/ 452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0"/>
                <a:gd name="T154" fmla="*/ 0 h 456"/>
                <a:gd name="T155" fmla="*/ 430 w 430"/>
                <a:gd name="T156" fmla="*/ 456 h 4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0" h="456">
                  <a:moveTo>
                    <a:pt x="4" y="454"/>
                  </a:moveTo>
                  <a:lnTo>
                    <a:pt x="4" y="454"/>
                  </a:lnTo>
                  <a:lnTo>
                    <a:pt x="4" y="456"/>
                  </a:lnTo>
                  <a:lnTo>
                    <a:pt x="18" y="443"/>
                  </a:lnTo>
                  <a:lnTo>
                    <a:pt x="32" y="430"/>
                  </a:lnTo>
                  <a:lnTo>
                    <a:pt x="46" y="417"/>
                  </a:lnTo>
                  <a:lnTo>
                    <a:pt x="59" y="404"/>
                  </a:lnTo>
                  <a:lnTo>
                    <a:pt x="73" y="391"/>
                  </a:lnTo>
                  <a:lnTo>
                    <a:pt x="87" y="376"/>
                  </a:lnTo>
                  <a:lnTo>
                    <a:pt x="99" y="363"/>
                  </a:lnTo>
                  <a:lnTo>
                    <a:pt x="113" y="348"/>
                  </a:lnTo>
                  <a:lnTo>
                    <a:pt x="127" y="335"/>
                  </a:lnTo>
                  <a:lnTo>
                    <a:pt x="141" y="321"/>
                  </a:lnTo>
                  <a:lnTo>
                    <a:pt x="154" y="308"/>
                  </a:lnTo>
                  <a:lnTo>
                    <a:pt x="168" y="295"/>
                  </a:lnTo>
                  <a:lnTo>
                    <a:pt x="180" y="280"/>
                  </a:lnTo>
                  <a:lnTo>
                    <a:pt x="194" y="267"/>
                  </a:lnTo>
                  <a:lnTo>
                    <a:pt x="208" y="252"/>
                  </a:lnTo>
                  <a:lnTo>
                    <a:pt x="220" y="239"/>
                  </a:lnTo>
                  <a:lnTo>
                    <a:pt x="224" y="237"/>
                  </a:lnTo>
                  <a:lnTo>
                    <a:pt x="226" y="234"/>
                  </a:lnTo>
                  <a:lnTo>
                    <a:pt x="228" y="232"/>
                  </a:lnTo>
                  <a:lnTo>
                    <a:pt x="230" y="230"/>
                  </a:lnTo>
                  <a:lnTo>
                    <a:pt x="232" y="226"/>
                  </a:lnTo>
                  <a:lnTo>
                    <a:pt x="234" y="224"/>
                  </a:lnTo>
                  <a:lnTo>
                    <a:pt x="236" y="223"/>
                  </a:lnTo>
                  <a:lnTo>
                    <a:pt x="238" y="219"/>
                  </a:lnTo>
                  <a:lnTo>
                    <a:pt x="240" y="219"/>
                  </a:lnTo>
                  <a:lnTo>
                    <a:pt x="242" y="219"/>
                  </a:lnTo>
                  <a:lnTo>
                    <a:pt x="376" y="341"/>
                  </a:lnTo>
                  <a:lnTo>
                    <a:pt x="404" y="315"/>
                  </a:lnTo>
                  <a:lnTo>
                    <a:pt x="273" y="187"/>
                  </a:lnTo>
                  <a:lnTo>
                    <a:pt x="285" y="176"/>
                  </a:lnTo>
                  <a:lnTo>
                    <a:pt x="346" y="111"/>
                  </a:lnTo>
                  <a:lnTo>
                    <a:pt x="366" y="117"/>
                  </a:lnTo>
                  <a:lnTo>
                    <a:pt x="370" y="97"/>
                  </a:lnTo>
                  <a:lnTo>
                    <a:pt x="352" y="93"/>
                  </a:lnTo>
                  <a:lnTo>
                    <a:pt x="348" y="89"/>
                  </a:lnTo>
                  <a:lnTo>
                    <a:pt x="343" y="86"/>
                  </a:lnTo>
                  <a:lnTo>
                    <a:pt x="339" y="80"/>
                  </a:lnTo>
                  <a:lnTo>
                    <a:pt x="337" y="74"/>
                  </a:lnTo>
                  <a:lnTo>
                    <a:pt x="333" y="69"/>
                  </a:lnTo>
                  <a:lnTo>
                    <a:pt x="331" y="63"/>
                  </a:lnTo>
                  <a:lnTo>
                    <a:pt x="331" y="58"/>
                  </a:lnTo>
                  <a:lnTo>
                    <a:pt x="333" y="50"/>
                  </a:lnTo>
                  <a:lnTo>
                    <a:pt x="333" y="47"/>
                  </a:lnTo>
                  <a:lnTo>
                    <a:pt x="335" y="43"/>
                  </a:lnTo>
                  <a:lnTo>
                    <a:pt x="337" y="41"/>
                  </a:lnTo>
                  <a:lnTo>
                    <a:pt x="339" y="37"/>
                  </a:lnTo>
                  <a:lnTo>
                    <a:pt x="343" y="36"/>
                  </a:lnTo>
                  <a:lnTo>
                    <a:pt x="344" y="32"/>
                  </a:lnTo>
                  <a:lnTo>
                    <a:pt x="348" y="30"/>
                  </a:lnTo>
                  <a:lnTo>
                    <a:pt x="352" y="28"/>
                  </a:lnTo>
                  <a:lnTo>
                    <a:pt x="354" y="28"/>
                  </a:lnTo>
                  <a:lnTo>
                    <a:pt x="356" y="28"/>
                  </a:lnTo>
                  <a:lnTo>
                    <a:pt x="358" y="26"/>
                  </a:lnTo>
                  <a:lnTo>
                    <a:pt x="362" y="26"/>
                  </a:lnTo>
                  <a:lnTo>
                    <a:pt x="364" y="26"/>
                  </a:lnTo>
                  <a:lnTo>
                    <a:pt x="366" y="24"/>
                  </a:lnTo>
                  <a:lnTo>
                    <a:pt x="368" y="24"/>
                  </a:lnTo>
                  <a:lnTo>
                    <a:pt x="370" y="24"/>
                  </a:lnTo>
                  <a:lnTo>
                    <a:pt x="376" y="26"/>
                  </a:lnTo>
                  <a:lnTo>
                    <a:pt x="380" y="26"/>
                  </a:lnTo>
                  <a:lnTo>
                    <a:pt x="384" y="28"/>
                  </a:lnTo>
                  <a:lnTo>
                    <a:pt x="388" y="30"/>
                  </a:lnTo>
                  <a:lnTo>
                    <a:pt x="392" y="34"/>
                  </a:lnTo>
                  <a:lnTo>
                    <a:pt x="396" y="36"/>
                  </a:lnTo>
                  <a:lnTo>
                    <a:pt x="398" y="39"/>
                  </a:lnTo>
                  <a:lnTo>
                    <a:pt x="402" y="43"/>
                  </a:lnTo>
                  <a:lnTo>
                    <a:pt x="402" y="47"/>
                  </a:lnTo>
                  <a:lnTo>
                    <a:pt x="404" y="50"/>
                  </a:lnTo>
                  <a:lnTo>
                    <a:pt x="404" y="54"/>
                  </a:lnTo>
                  <a:lnTo>
                    <a:pt x="406" y="58"/>
                  </a:lnTo>
                  <a:lnTo>
                    <a:pt x="406" y="60"/>
                  </a:lnTo>
                  <a:lnTo>
                    <a:pt x="406" y="63"/>
                  </a:lnTo>
                  <a:lnTo>
                    <a:pt x="406" y="67"/>
                  </a:lnTo>
                  <a:lnTo>
                    <a:pt x="406" y="71"/>
                  </a:lnTo>
                  <a:lnTo>
                    <a:pt x="420" y="87"/>
                  </a:lnTo>
                  <a:lnTo>
                    <a:pt x="422" y="86"/>
                  </a:lnTo>
                  <a:lnTo>
                    <a:pt x="424" y="84"/>
                  </a:lnTo>
                  <a:lnTo>
                    <a:pt x="426" y="80"/>
                  </a:lnTo>
                  <a:lnTo>
                    <a:pt x="428" y="78"/>
                  </a:lnTo>
                  <a:lnTo>
                    <a:pt x="428" y="74"/>
                  </a:lnTo>
                  <a:lnTo>
                    <a:pt x="428" y="71"/>
                  </a:lnTo>
                  <a:lnTo>
                    <a:pt x="428" y="67"/>
                  </a:lnTo>
                  <a:lnTo>
                    <a:pt x="430" y="65"/>
                  </a:lnTo>
                  <a:lnTo>
                    <a:pt x="430" y="56"/>
                  </a:lnTo>
                  <a:lnTo>
                    <a:pt x="428" y="48"/>
                  </a:lnTo>
                  <a:lnTo>
                    <a:pt x="426" y="41"/>
                  </a:lnTo>
                  <a:lnTo>
                    <a:pt x="424" y="34"/>
                  </a:lnTo>
                  <a:lnTo>
                    <a:pt x="420" y="26"/>
                  </a:lnTo>
                  <a:lnTo>
                    <a:pt x="414" y="21"/>
                  </a:lnTo>
                  <a:lnTo>
                    <a:pt x="410" y="15"/>
                  </a:lnTo>
                  <a:lnTo>
                    <a:pt x="404" y="10"/>
                  </a:lnTo>
                  <a:lnTo>
                    <a:pt x="398" y="6"/>
                  </a:lnTo>
                  <a:lnTo>
                    <a:pt x="390" y="4"/>
                  </a:lnTo>
                  <a:lnTo>
                    <a:pt x="384" y="2"/>
                  </a:lnTo>
                  <a:lnTo>
                    <a:pt x="376" y="0"/>
                  </a:lnTo>
                  <a:lnTo>
                    <a:pt x="370" y="0"/>
                  </a:lnTo>
                  <a:lnTo>
                    <a:pt x="362" y="0"/>
                  </a:lnTo>
                  <a:lnTo>
                    <a:pt x="354" y="2"/>
                  </a:lnTo>
                  <a:lnTo>
                    <a:pt x="346" y="4"/>
                  </a:lnTo>
                  <a:lnTo>
                    <a:pt x="344" y="4"/>
                  </a:lnTo>
                  <a:lnTo>
                    <a:pt x="343" y="6"/>
                  </a:lnTo>
                  <a:lnTo>
                    <a:pt x="341" y="6"/>
                  </a:lnTo>
                  <a:lnTo>
                    <a:pt x="339" y="6"/>
                  </a:lnTo>
                  <a:lnTo>
                    <a:pt x="337" y="6"/>
                  </a:lnTo>
                  <a:lnTo>
                    <a:pt x="331" y="10"/>
                  </a:lnTo>
                  <a:lnTo>
                    <a:pt x="325" y="15"/>
                  </a:lnTo>
                  <a:lnTo>
                    <a:pt x="321" y="21"/>
                  </a:lnTo>
                  <a:lnTo>
                    <a:pt x="315" y="26"/>
                  </a:lnTo>
                  <a:lnTo>
                    <a:pt x="313" y="34"/>
                  </a:lnTo>
                  <a:lnTo>
                    <a:pt x="309" y="41"/>
                  </a:lnTo>
                  <a:lnTo>
                    <a:pt x="307" y="48"/>
                  </a:lnTo>
                  <a:lnTo>
                    <a:pt x="307" y="54"/>
                  </a:lnTo>
                  <a:lnTo>
                    <a:pt x="307" y="60"/>
                  </a:lnTo>
                  <a:lnTo>
                    <a:pt x="307" y="63"/>
                  </a:lnTo>
                  <a:lnTo>
                    <a:pt x="307" y="67"/>
                  </a:lnTo>
                  <a:lnTo>
                    <a:pt x="307" y="71"/>
                  </a:lnTo>
                  <a:lnTo>
                    <a:pt x="309" y="74"/>
                  </a:lnTo>
                  <a:lnTo>
                    <a:pt x="309" y="78"/>
                  </a:lnTo>
                  <a:lnTo>
                    <a:pt x="311" y="80"/>
                  </a:lnTo>
                  <a:lnTo>
                    <a:pt x="313" y="84"/>
                  </a:lnTo>
                  <a:lnTo>
                    <a:pt x="313" y="86"/>
                  </a:lnTo>
                  <a:lnTo>
                    <a:pt x="313" y="87"/>
                  </a:lnTo>
                  <a:lnTo>
                    <a:pt x="242" y="156"/>
                  </a:lnTo>
                  <a:lnTo>
                    <a:pt x="236" y="150"/>
                  </a:lnTo>
                  <a:lnTo>
                    <a:pt x="228" y="147"/>
                  </a:lnTo>
                  <a:lnTo>
                    <a:pt x="222" y="141"/>
                  </a:lnTo>
                  <a:lnTo>
                    <a:pt x="216" y="134"/>
                  </a:lnTo>
                  <a:lnTo>
                    <a:pt x="210" y="128"/>
                  </a:lnTo>
                  <a:lnTo>
                    <a:pt x="206" y="123"/>
                  </a:lnTo>
                  <a:lnTo>
                    <a:pt x="198" y="117"/>
                  </a:lnTo>
                  <a:lnTo>
                    <a:pt x="192" y="111"/>
                  </a:lnTo>
                  <a:lnTo>
                    <a:pt x="186" y="104"/>
                  </a:lnTo>
                  <a:lnTo>
                    <a:pt x="178" y="97"/>
                  </a:lnTo>
                  <a:lnTo>
                    <a:pt x="170" y="89"/>
                  </a:lnTo>
                  <a:lnTo>
                    <a:pt x="162" y="82"/>
                  </a:lnTo>
                  <a:lnTo>
                    <a:pt x="154" y="74"/>
                  </a:lnTo>
                  <a:lnTo>
                    <a:pt x="147" y="67"/>
                  </a:lnTo>
                  <a:lnTo>
                    <a:pt x="139" y="60"/>
                  </a:lnTo>
                  <a:lnTo>
                    <a:pt x="133" y="52"/>
                  </a:lnTo>
                  <a:lnTo>
                    <a:pt x="109" y="30"/>
                  </a:lnTo>
                  <a:lnTo>
                    <a:pt x="75" y="58"/>
                  </a:lnTo>
                  <a:lnTo>
                    <a:pt x="210" y="187"/>
                  </a:lnTo>
                  <a:lnTo>
                    <a:pt x="196" y="200"/>
                  </a:lnTo>
                  <a:lnTo>
                    <a:pt x="184" y="215"/>
                  </a:lnTo>
                  <a:lnTo>
                    <a:pt x="170" y="228"/>
                  </a:lnTo>
                  <a:lnTo>
                    <a:pt x="158" y="241"/>
                  </a:lnTo>
                  <a:lnTo>
                    <a:pt x="145" y="256"/>
                  </a:lnTo>
                  <a:lnTo>
                    <a:pt x="131" y="269"/>
                  </a:lnTo>
                  <a:lnTo>
                    <a:pt x="117" y="282"/>
                  </a:lnTo>
                  <a:lnTo>
                    <a:pt x="103" y="295"/>
                  </a:lnTo>
                  <a:lnTo>
                    <a:pt x="91" y="308"/>
                  </a:lnTo>
                  <a:lnTo>
                    <a:pt x="79" y="321"/>
                  </a:lnTo>
                  <a:lnTo>
                    <a:pt x="65" y="334"/>
                  </a:lnTo>
                  <a:lnTo>
                    <a:pt x="54" y="345"/>
                  </a:lnTo>
                  <a:lnTo>
                    <a:pt x="42" y="358"/>
                  </a:lnTo>
                  <a:lnTo>
                    <a:pt x="30" y="369"/>
                  </a:lnTo>
                  <a:lnTo>
                    <a:pt x="18" y="382"/>
                  </a:lnTo>
                  <a:lnTo>
                    <a:pt x="8" y="397"/>
                  </a:lnTo>
                  <a:lnTo>
                    <a:pt x="6" y="397"/>
                  </a:lnTo>
                  <a:lnTo>
                    <a:pt x="4" y="398"/>
                  </a:lnTo>
                  <a:lnTo>
                    <a:pt x="4" y="400"/>
                  </a:lnTo>
                  <a:lnTo>
                    <a:pt x="2" y="400"/>
                  </a:lnTo>
                  <a:lnTo>
                    <a:pt x="2" y="402"/>
                  </a:lnTo>
                  <a:lnTo>
                    <a:pt x="0" y="404"/>
                  </a:lnTo>
                  <a:lnTo>
                    <a:pt x="0" y="406"/>
                  </a:lnTo>
                  <a:lnTo>
                    <a:pt x="2" y="410"/>
                  </a:lnTo>
                  <a:lnTo>
                    <a:pt x="6" y="413"/>
                  </a:lnTo>
                  <a:lnTo>
                    <a:pt x="8" y="419"/>
                  </a:lnTo>
                  <a:lnTo>
                    <a:pt x="10" y="422"/>
                  </a:lnTo>
                  <a:lnTo>
                    <a:pt x="10" y="428"/>
                  </a:lnTo>
                  <a:lnTo>
                    <a:pt x="10" y="434"/>
                  </a:lnTo>
                  <a:lnTo>
                    <a:pt x="8" y="439"/>
                  </a:lnTo>
                  <a:lnTo>
                    <a:pt x="8" y="443"/>
                  </a:lnTo>
                  <a:lnTo>
                    <a:pt x="6" y="445"/>
                  </a:lnTo>
                  <a:lnTo>
                    <a:pt x="6" y="447"/>
                  </a:lnTo>
                  <a:lnTo>
                    <a:pt x="4" y="448"/>
                  </a:lnTo>
                  <a:lnTo>
                    <a:pt x="4" y="450"/>
                  </a:lnTo>
                  <a:lnTo>
                    <a:pt x="2" y="452"/>
                  </a:lnTo>
                  <a:lnTo>
                    <a:pt x="4" y="454"/>
                  </a:lnTo>
                  <a:close/>
                </a:path>
              </a:pathLst>
            </a:custGeom>
            <a:solidFill>
              <a:srgbClr val="FFFFFF"/>
            </a:solidFill>
            <a:ln w="9525">
              <a:noFill/>
              <a:round/>
              <a:headEnd/>
              <a:tailEnd/>
            </a:ln>
          </p:spPr>
          <p:txBody>
            <a:bodyPr>
              <a:prstTxWarp prst="textNoShape">
                <a:avLst/>
              </a:prstTxWarp>
            </a:bodyPr>
            <a:lstStyle/>
            <a:p>
              <a:endParaRPr lang="en-US"/>
            </a:p>
          </p:txBody>
        </p:sp>
        <p:sp>
          <p:nvSpPr>
            <p:cNvPr id="16402" name="Freeform 16"/>
            <p:cNvSpPr>
              <a:spLocks/>
            </p:cNvSpPr>
            <p:nvPr/>
          </p:nvSpPr>
          <p:spPr bwMode="auto">
            <a:xfrm>
              <a:off x="2222" y="1824"/>
              <a:ext cx="61" cy="60"/>
            </a:xfrm>
            <a:custGeom>
              <a:avLst/>
              <a:gdLst>
                <a:gd name="T0" fmla="*/ 0 w 61"/>
                <a:gd name="T1" fmla="*/ 60 h 60"/>
                <a:gd name="T2" fmla="*/ 61 w 61"/>
                <a:gd name="T3" fmla="*/ 0 h 60"/>
                <a:gd name="T4" fmla="*/ 37 w 61"/>
                <a:gd name="T5" fmla="*/ 8 h 60"/>
                <a:gd name="T6" fmla="*/ 36 w 61"/>
                <a:gd name="T7" fmla="*/ 15 h 60"/>
                <a:gd name="T8" fmla="*/ 34 w 61"/>
                <a:gd name="T9" fmla="*/ 21 h 60"/>
                <a:gd name="T10" fmla="*/ 30 w 61"/>
                <a:gd name="T11" fmla="*/ 28 h 60"/>
                <a:gd name="T12" fmla="*/ 26 w 61"/>
                <a:gd name="T13" fmla="*/ 34 h 60"/>
                <a:gd name="T14" fmla="*/ 20 w 61"/>
                <a:gd name="T15" fmla="*/ 39 h 60"/>
                <a:gd name="T16" fmla="*/ 14 w 61"/>
                <a:gd name="T17" fmla="*/ 45 h 60"/>
                <a:gd name="T18" fmla="*/ 8 w 61"/>
                <a:gd name="T19" fmla="*/ 48 h 60"/>
                <a:gd name="T20" fmla="*/ 0 w 61"/>
                <a:gd name="T21" fmla="*/ 52 h 60"/>
                <a:gd name="T22" fmla="*/ 0 w 61"/>
                <a:gd name="T23" fmla="*/ 6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60"/>
                <a:gd name="T38" fmla="*/ 61 w 61"/>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60">
                  <a:moveTo>
                    <a:pt x="0" y="60"/>
                  </a:moveTo>
                  <a:lnTo>
                    <a:pt x="61" y="0"/>
                  </a:lnTo>
                  <a:lnTo>
                    <a:pt x="37" y="8"/>
                  </a:lnTo>
                  <a:lnTo>
                    <a:pt x="36" y="15"/>
                  </a:lnTo>
                  <a:lnTo>
                    <a:pt x="34" y="21"/>
                  </a:lnTo>
                  <a:lnTo>
                    <a:pt x="30" y="28"/>
                  </a:lnTo>
                  <a:lnTo>
                    <a:pt x="26" y="34"/>
                  </a:lnTo>
                  <a:lnTo>
                    <a:pt x="20" y="39"/>
                  </a:lnTo>
                  <a:lnTo>
                    <a:pt x="14" y="45"/>
                  </a:lnTo>
                  <a:lnTo>
                    <a:pt x="8" y="48"/>
                  </a:lnTo>
                  <a:lnTo>
                    <a:pt x="0" y="52"/>
                  </a:lnTo>
                  <a:lnTo>
                    <a:pt x="0" y="60"/>
                  </a:lnTo>
                  <a:close/>
                </a:path>
              </a:pathLst>
            </a:custGeom>
            <a:solidFill>
              <a:srgbClr val="FFFFFF"/>
            </a:solidFill>
            <a:ln w="9525">
              <a:noFill/>
              <a:round/>
              <a:headEnd/>
              <a:tailEnd/>
            </a:ln>
          </p:spPr>
          <p:txBody>
            <a:bodyPr>
              <a:prstTxWarp prst="textNoShape">
                <a:avLst/>
              </a:prstTxWarp>
            </a:bodyPr>
            <a:lstStyle/>
            <a:p>
              <a:endParaRPr lang="en-US"/>
            </a:p>
          </p:txBody>
        </p:sp>
        <p:sp>
          <p:nvSpPr>
            <p:cNvPr id="16403" name="Freeform 17"/>
            <p:cNvSpPr>
              <a:spLocks/>
            </p:cNvSpPr>
            <p:nvPr/>
          </p:nvSpPr>
          <p:spPr bwMode="auto">
            <a:xfrm>
              <a:off x="2228" y="1787"/>
              <a:ext cx="75" cy="34"/>
            </a:xfrm>
            <a:custGeom>
              <a:avLst/>
              <a:gdLst>
                <a:gd name="T0" fmla="*/ 0 w 75"/>
                <a:gd name="T1" fmla="*/ 32 h 34"/>
                <a:gd name="T2" fmla="*/ 10 w 75"/>
                <a:gd name="T3" fmla="*/ 34 h 34"/>
                <a:gd name="T4" fmla="*/ 20 w 75"/>
                <a:gd name="T5" fmla="*/ 34 h 34"/>
                <a:gd name="T6" fmla="*/ 31 w 75"/>
                <a:gd name="T7" fmla="*/ 34 h 34"/>
                <a:gd name="T8" fmla="*/ 41 w 75"/>
                <a:gd name="T9" fmla="*/ 30 h 34"/>
                <a:gd name="T10" fmla="*/ 51 w 75"/>
                <a:gd name="T11" fmla="*/ 28 h 34"/>
                <a:gd name="T12" fmla="*/ 59 w 75"/>
                <a:gd name="T13" fmla="*/ 24 h 34"/>
                <a:gd name="T14" fmla="*/ 67 w 75"/>
                <a:gd name="T15" fmla="*/ 19 h 34"/>
                <a:gd name="T16" fmla="*/ 75 w 75"/>
                <a:gd name="T17" fmla="*/ 11 h 34"/>
                <a:gd name="T18" fmla="*/ 69 w 75"/>
                <a:gd name="T19" fmla="*/ 8 h 34"/>
                <a:gd name="T20" fmla="*/ 63 w 75"/>
                <a:gd name="T21" fmla="*/ 6 h 34"/>
                <a:gd name="T22" fmla="*/ 55 w 75"/>
                <a:gd name="T23" fmla="*/ 2 h 34"/>
                <a:gd name="T24" fmla="*/ 49 w 75"/>
                <a:gd name="T25" fmla="*/ 0 h 34"/>
                <a:gd name="T26" fmla="*/ 41 w 75"/>
                <a:gd name="T27" fmla="*/ 0 h 34"/>
                <a:gd name="T28" fmla="*/ 35 w 75"/>
                <a:gd name="T29" fmla="*/ 0 h 34"/>
                <a:gd name="T30" fmla="*/ 28 w 75"/>
                <a:gd name="T31" fmla="*/ 2 h 34"/>
                <a:gd name="T32" fmla="*/ 20 w 75"/>
                <a:gd name="T33" fmla="*/ 6 h 34"/>
                <a:gd name="T34" fmla="*/ 16 w 75"/>
                <a:gd name="T35" fmla="*/ 10 h 34"/>
                <a:gd name="T36" fmla="*/ 12 w 75"/>
                <a:gd name="T37" fmla="*/ 11 h 34"/>
                <a:gd name="T38" fmla="*/ 10 w 75"/>
                <a:gd name="T39" fmla="*/ 15 h 34"/>
                <a:gd name="T40" fmla="*/ 6 w 75"/>
                <a:gd name="T41" fmla="*/ 17 h 34"/>
                <a:gd name="T42" fmla="*/ 4 w 75"/>
                <a:gd name="T43" fmla="*/ 21 h 34"/>
                <a:gd name="T44" fmla="*/ 2 w 75"/>
                <a:gd name="T45" fmla="*/ 24 h 34"/>
                <a:gd name="T46" fmla="*/ 0 w 75"/>
                <a:gd name="T47" fmla="*/ 28 h 34"/>
                <a:gd name="T48" fmla="*/ 0 w 75"/>
                <a:gd name="T49" fmla="*/ 32 h 34"/>
                <a:gd name="T50" fmla="*/ 0 w 75"/>
                <a:gd name="T51" fmla="*/ 32 h 34"/>
                <a:gd name="T52" fmla="*/ 0 w 75"/>
                <a:gd name="T53" fmla="*/ 32 h 34"/>
                <a:gd name="T54" fmla="*/ 0 w 75"/>
                <a:gd name="T55" fmla="*/ 32 h 34"/>
                <a:gd name="T56" fmla="*/ 0 w 75"/>
                <a:gd name="T57" fmla="*/ 32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
                <a:gd name="T88" fmla="*/ 0 h 34"/>
                <a:gd name="T89" fmla="*/ 75 w 75"/>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 h="34">
                  <a:moveTo>
                    <a:pt x="0" y="32"/>
                  </a:moveTo>
                  <a:lnTo>
                    <a:pt x="10" y="34"/>
                  </a:lnTo>
                  <a:lnTo>
                    <a:pt x="20" y="34"/>
                  </a:lnTo>
                  <a:lnTo>
                    <a:pt x="31" y="34"/>
                  </a:lnTo>
                  <a:lnTo>
                    <a:pt x="41" y="30"/>
                  </a:lnTo>
                  <a:lnTo>
                    <a:pt x="51" y="28"/>
                  </a:lnTo>
                  <a:lnTo>
                    <a:pt x="59" y="24"/>
                  </a:lnTo>
                  <a:lnTo>
                    <a:pt x="67" y="19"/>
                  </a:lnTo>
                  <a:lnTo>
                    <a:pt x="75" y="11"/>
                  </a:lnTo>
                  <a:lnTo>
                    <a:pt x="69" y="8"/>
                  </a:lnTo>
                  <a:lnTo>
                    <a:pt x="63" y="6"/>
                  </a:lnTo>
                  <a:lnTo>
                    <a:pt x="55" y="2"/>
                  </a:lnTo>
                  <a:lnTo>
                    <a:pt x="49" y="0"/>
                  </a:lnTo>
                  <a:lnTo>
                    <a:pt x="41" y="0"/>
                  </a:lnTo>
                  <a:lnTo>
                    <a:pt x="35" y="0"/>
                  </a:lnTo>
                  <a:lnTo>
                    <a:pt x="28" y="2"/>
                  </a:lnTo>
                  <a:lnTo>
                    <a:pt x="20" y="6"/>
                  </a:lnTo>
                  <a:lnTo>
                    <a:pt x="16" y="10"/>
                  </a:lnTo>
                  <a:lnTo>
                    <a:pt x="12" y="11"/>
                  </a:lnTo>
                  <a:lnTo>
                    <a:pt x="10" y="15"/>
                  </a:lnTo>
                  <a:lnTo>
                    <a:pt x="6" y="17"/>
                  </a:lnTo>
                  <a:lnTo>
                    <a:pt x="4" y="21"/>
                  </a:lnTo>
                  <a:lnTo>
                    <a:pt x="2" y="24"/>
                  </a:lnTo>
                  <a:lnTo>
                    <a:pt x="0" y="28"/>
                  </a:lnTo>
                  <a:lnTo>
                    <a:pt x="0" y="32"/>
                  </a:lnTo>
                  <a:close/>
                </a:path>
              </a:pathLst>
            </a:custGeom>
            <a:solidFill>
              <a:srgbClr val="FCEF00"/>
            </a:solidFill>
            <a:ln w="9525">
              <a:noFill/>
              <a:round/>
              <a:headEnd/>
              <a:tailEnd/>
            </a:ln>
          </p:spPr>
          <p:txBody>
            <a:bodyPr>
              <a:prstTxWarp prst="textNoShape">
                <a:avLst/>
              </a:prstTxWarp>
            </a:bodyPr>
            <a:lstStyle/>
            <a:p>
              <a:endParaRPr lang="en-US"/>
            </a:p>
          </p:txBody>
        </p:sp>
        <p:sp>
          <p:nvSpPr>
            <p:cNvPr id="16404" name="Freeform 18"/>
            <p:cNvSpPr>
              <a:spLocks/>
            </p:cNvSpPr>
            <p:nvPr/>
          </p:nvSpPr>
          <p:spPr bwMode="auto">
            <a:xfrm>
              <a:off x="2287" y="1750"/>
              <a:ext cx="64" cy="37"/>
            </a:xfrm>
            <a:custGeom>
              <a:avLst/>
              <a:gdLst>
                <a:gd name="T0" fmla="*/ 0 w 64"/>
                <a:gd name="T1" fmla="*/ 26 h 37"/>
                <a:gd name="T2" fmla="*/ 4 w 64"/>
                <a:gd name="T3" fmla="*/ 28 h 37"/>
                <a:gd name="T4" fmla="*/ 8 w 64"/>
                <a:gd name="T5" fmla="*/ 30 h 37"/>
                <a:gd name="T6" fmla="*/ 12 w 64"/>
                <a:gd name="T7" fmla="*/ 34 h 37"/>
                <a:gd name="T8" fmla="*/ 16 w 64"/>
                <a:gd name="T9" fmla="*/ 35 h 37"/>
                <a:gd name="T10" fmla="*/ 20 w 64"/>
                <a:gd name="T11" fmla="*/ 37 h 37"/>
                <a:gd name="T12" fmla="*/ 24 w 64"/>
                <a:gd name="T13" fmla="*/ 37 h 37"/>
                <a:gd name="T14" fmla="*/ 30 w 64"/>
                <a:gd name="T15" fmla="*/ 37 h 37"/>
                <a:gd name="T16" fmla="*/ 36 w 64"/>
                <a:gd name="T17" fmla="*/ 37 h 37"/>
                <a:gd name="T18" fmla="*/ 40 w 64"/>
                <a:gd name="T19" fmla="*/ 34 h 37"/>
                <a:gd name="T20" fmla="*/ 42 w 64"/>
                <a:gd name="T21" fmla="*/ 30 h 37"/>
                <a:gd name="T22" fmla="*/ 46 w 64"/>
                <a:gd name="T23" fmla="*/ 26 h 37"/>
                <a:gd name="T24" fmla="*/ 50 w 64"/>
                <a:gd name="T25" fmla="*/ 22 h 37"/>
                <a:gd name="T26" fmla="*/ 54 w 64"/>
                <a:gd name="T27" fmla="*/ 19 h 37"/>
                <a:gd name="T28" fmla="*/ 56 w 64"/>
                <a:gd name="T29" fmla="*/ 15 h 37"/>
                <a:gd name="T30" fmla="*/ 60 w 64"/>
                <a:gd name="T31" fmla="*/ 11 h 37"/>
                <a:gd name="T32" fmla="*/ 64 w 64"/>
                <a:gd name="T33" fmla="*/ 8 h 37"/>
                <a:gd name="T34" fmla="*/ 64 w 64"/>
                <a:gd name="T35" fmla="*/ 8 h 37"/>
                <a:gd name="T36" fmla="*/ 64 w 64"/>
                <a:gd name="T37" fmla="*/ 8 h 37"/>
                <a:gd name="T38" fmla="*/ 64 w 64"/>
                <a:gd name="T39" fmla="*/ 8 h 37"/>
                <a:gd name="T40" fmla="*/ 64 w 64"/>
                <a:gd name="T41" fmla="*/ 8 h 37"/>
                <a:gd name="T42" fmla="*/ 64 w 64"/>
                <a:gd name="T43" fmla="*/ 6 h 37"/>
                <a:gd name="T44" fmla="*/ 64 w 64"/>
                <a:gd name="T45" fmla="*/ 6 h 37"/>
                <a:gd name="T46" fmla="*/ 64 w 64"/>
                <a:gd name="T47" fmla="*/ 6 h 37"/>
                <a:gd name="T48" fmla="*/ 64 w 64"/>
                <a:gd name="T49" fmla="*/ 6 h 37"/>
                <a:gd name="T50" fmla="*/ 60 w 64"/>
                <a:gd name="T51" fmla="*/ 4 h 37"/>
                <a:gd name="T52" fmla="*/ 56 w 64"/>
                <a:gd name="T53" fmla="*/ 2 h 37"/>
                <a:gd name="T54" fmla="*/ 50 w 64"/>
                <a:gd name="T55" fmla="*/ 0 h 37"/>
                <a:gd name="T56" fmla="*/ 44 w 64"/>
                <a:gd name="T57" fmla="*/ 0 h 37"/>
                <a:gd name="T58" fmla="*/ 40 w 64"/>
                <a:gd name="T59" fmla="*/ 0 h 37"/>
                <a:gd name="T60" fmla="*/ 34 w 64"/>
                <a:gd name="T61" fmla="*/ 0 h 37"/>
                <a:gd name="T62" fmla="*/ 28 w 64"/>
                <a:gd name="T63" fmla="*/ 2 h 37"/>
                <a:gd name="T64" fmla="*/ 24 w 64"/>
                <a:gd name="T65" fmla="*/ 4 h 37"/>
                <a:gd name="T66" fmla="*/ 20 w 64"/>
                <a:gd name="T67" fmla="*/ 6 h 37"/>
                <a:gd name="T68" fmla="*/ 16 w 64"/>
                <a:gd name="T69" fmla="*/ 8 h 37"/>
                <a:gd name="T70" fmla="*/ 12 w 64"/>
                <a:gd name="T71" fmla="*/ 11 h 37"/>
                <a:gd name="T72" fmla="*/ 8 w 64"/>
                <a:gd name="T73" fmla="*/ 13 h 37"/>
                <a:gd name="T74" fmla="*/ 6 w 64"/>
                <a:gd name="T75" fmla="*/ 17 h 37"/>
                <a:gd name="T76" fmla="*/ 2 w 64"/>
                <a:gd name="T77" fmla="*/ 21 h 37"/>
                <a:gd name="T78" fmla="*/ 0 w 64"/>
                <a:gd name="T79" fmla="*/ 22 h 37"/>
                <a:gd name="T80" fmla="*/ 0 w 64"/>
                <a:gd name="T81" fmla="*/ 26 h 37"/>
                <a:gd name="T82" fmla="*/ 0 w 64"/>
                <a:gd name="T83" fmla="*/ 26 h 37"/>
                <a:gd name="T84" fmla="*/ 0 w 64"/>
                <a:gd name="T85" fmla="*/ 26 h 37"/>
                <a:gd name="T86" fmla="*/ 0 w 64"/>
                <a:gd name="T87" fmla="*/ 26 h 37"/>
                <a:gd name="T88" fmla="*/ 0 w 64"/>
                <a:gd name="T89" fmla="*/ 26 h 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
                <a:gd name="T136" fmla="*/ 0 h 37"/>
                <a:gd name="T137" fmla="*/ 64 w 64"/>
                <a:gd name="T138" fmla="*/ 37 h 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 h="37">
                  <a:moveTo>
                    <a:pt x="0" y="26"/>
                  </a:moveTo>
                  <a:lnTo>
                    <a:pt x="4" y="28"/>
                  </a:lnTo>
                  <a:lnTo>
                    <a:pt x="8" y="30"/>
                  </a:lnTo>
                  <a:lnTo>
                    <a:pt x="12" y="34"/>
                  </a:lnTo>
                  <a:lnTo>
                    <a:pt x="16" y="35"/>
                  </a:lnTo>
                  <a:lnTo>
                    <a:pt x="20" y="37"/>
                  </a:lnTo>
                  <a:lnTo>
                    <a:pt x="24" y="37"/>
                  </a:lnTo>
                  <a:lnTo>
                    <a:pt x="30" y="37"/>
                  </a:lnTo>
                  <a:lnTo>
                    <a:pt x="36" y="37"/>
                  </a:lnTo>
                  <a:lnTo>
                    <a:pt x="40" y="34"/>
                  </a:lnTo>
                  <a:lnTo>
                    <a:pt x="42" y="30"/>
                  </a:lnTo>
                  <a:lnTo>
                    <a:pt x="46" y="26"/>
                  </a:lnTo>
                  <a:lnTo>
                    <a:pt x="50" y="22"/>
                  </a:lnTo>
                  <a:lnTo>
                    <a:pt x="54" y="19"/>
                  </a:lnTo>
                  <a:lnTo>
                    <a:pt x="56" y="15"/>
                  </a:lnTo>
                  <a:lnTo>
                    <a:pt x="60" y="11"/>
                  </a:lnTo>
                  <a:lnTo>
                    <a:pt x="64" y="8"/>
                  </a:lnTo>
                  <a:lnTo>
                    <a:pt x="64" y="6"/>
                  </a:lnTo>
                  <a:lnTo>
                    <a:pt x="60" y="4"/>
                  </a:lnTo>
                  <a:lnTo>
                    <a:pt x="56" y="2"/>
                  </a:lnTo>
                  <a:lnTo>
                    <a:pt x="50" y="0"/>
                  </a:lnTo>
                  <a:lnTo>
                    <a:pt x="44" y="0"/>
                  </a:lnTo>
                  <a:lnTo>
                    <a:pt x="40" y="0"/>
                  </a:lnTo>
                  <a:lnTo>
                    <a:pt x="34" y="0"/>
                  </a:lnTo>
                  <a:lnTo>
                    <a:pt x="28" y="2"/>
                  </a:lnTo>
                  <a:lnTo>
                    <a:pt x="24" y="4"/>
                  </a:lnTo>
                  <a:lnTo>
                    <a:pt x="20" y="6"/>
                  </a:lnTo>
                  <a:lnTo>
                    <a:pt x="16" y="8"/>
                  </a:lnTo>
                  <a:lnTo>
                    <a:pt x="12" y="11"/>
                  </a:lnTo>
                  <a:lnTo>
                    <a:pt x="8" y="13"/>
                  </a:lnTo>
                  <a:lnTo>
                    <a:pt x="6" y="17"/>
                  </a:lnTo>
                  <a:lnTo>
                    <a:pt x="2" y="21"/>
                  </a:lnTo>
                  <a:lnTo>
                    <a:pt x="0" y="22"/>
                  </a:lnTo>
                  <a:lnTo>
                    <a:pt x="0" y="26"/>
                  </a:lnTo>
                  <a:close/>
                </a:path>
              </a:pathLst>
            </a:custGeom>
            <a:solidFill>
              <a:srgbClr val="FCEF00"/>
            </a:solidFill>
            <a:ln w="9525">
              <a:noFill/>
              <a:round/>
              <a:headEnd/>
              <a:tailEnd/>
            </a:ln>
          </p:spPr>
          <p:txBody>
            <a:bodyPr>
              <a:prstTxWarp prst="textNoShape">
                <a:avLst/>
              </a:prstTxWarp>
            </a:bodyPr>
            <a:lstStyle/>
            <a:p>
              <a:endParaRPr lang="en-US"/>
            </a:p>
          </p:txBody>
        </p:sp>
        <p:sp>
          <p:nvSpPr>
            <p:cNvPr id="16405" name="Freeform 19"/>
            <p:cNvSpPr>
              <a:spLocks/>
            </p:cNvSpPr>
            <p:nvPr/>
          </p:nvSpPr>
          <p:spPr bwMode="auto">
            <a:xfrm>
              <a:off x="2416" y="1778"/>
              <a:ext cx="53" cy="28"/>
            </a:xfrm>
            <a:custGeom>
              <a:avLst/>
              <a:gdLst>
                <a:gd name="T0" fmla="*/ 0 w 53"/>
                <a:gd name="T1" fmla="*/ 17 h 28"/>
                <a:gd name="T2" fmla="*/ 2 w 53"/>
                <a:gd name="T3" fmla="*/ 19 h 28"/>
                <a:gd name="T4" fmla="*/ 2 w 53"/>
                <a:gd name="T5" fmla="*/ 20 h 28"/>
                <a:gd name="T6" fmla="*/ 4 w 53"/>
                <a:gd name="T7" fmla="*/ 22 h 28"/>
                <a:gd name="T8" fmla="*/ 6 w 53"/>
                <a:gd name="T9" fmla="*/ 24 h 28"/>
                <a:gd name="T10" fmla="*/ 8 w 53"/>
                <a:gd name="T11" fmla="*/ 26 h 28"/>
                <a:gd name="T12" fmla="*/ 10 w 53"/>
                <a:gd name="T13" fmla="*/ 26 h 28"/>
                <a:gd name="T14" fmla="*/ 12 w 53"/>
                <a:gd name="T15" fmla="*/ 28 h 28"/>
                <a:gd name="T16" fmla="*/ 16 w 53"/>
                <a:gd name="T17" fmla="*/ 28 h 28"/>
                <a:gd name="T18" fmla="*/ 22 w 53"/>
                <a:gd name="T19" fmla="*/ 28 h 28"/>
                <a:gd name="T20" fmla="*/ 26 w 53"/>
                <a:gd name="T21" fmla="*/ 28 h 28"/>
                <a:gd name="T22" fmla="*/ 32 w 53"/>
                <a:gd name="T23" fmla="*/ 28 h 28"/>
                <a:gd name="T24" fmla="*/ 35 w 53"/>
                <a:gd name="T25" fmla="*/ 26 h 28"/>
                <a:gd name="T26" fmla="*/ 41 w 53"/>
                <a:gd name="T27" fmla="*/ 24 h 28"/>
                <a:gd name="T28" fmla="*/ 45 w 53"/>
                <a:gd name="T29" fmla="*/ 22 h 28"/>
                <a:gd name="T30" fmla="*/ 49 w 53"/>
                <a:gd name="T31" fmla="*/ 20 h 28"/>
                <a:gd name="T32" fmla="*/ 53 w 53"/>
                <a:gd name="T33" fmla="*/ 19 h 28"/>
                <a:gd name="T34" fmla="*/ 53 w 53"/>
                <a:gd name="T35" fmla="*/ 19 h 28"/>
                <a:gd name="T36" fmla="*/ 53 w 53"/>
                <a:gd name="T37" fmla="*/ 19 h 28"/>
                <a:gd name="T38" fmla="*/ 53 w 53"/>
                <a:gd name="T39" fmla="*/ 17 h 28"/>
                <a:gd name="T40" fmla="*/ 53 w 53"/>
                <a:gd name="T41" fmla="*/ 17 h 28"/>
                <a:gd name="T42" fmla="*/ 53 w 53"/>
                <a:gd name="T43" fmla="*/ 17 h 28"/>
                <a:gd name="T44" fmla="*/ 53 w 53"/>
                <a:gd name="T45" fmla="*/ 17 h 28"/>
                <a:gd name="T46" fmla="*/ 51 w 53"/>
                <a:gd name="T47" fmla="*/ 13 h 28"/>
                <a:gd name="T48" fmla="*/ 49 w 53"/>
                <a:gd name="T49" fmla="*/ 11 h 28"/>
                <a:gd name="T50" fmla="*/ 45 w 53"/>
                <a:gd name="T51" fmla="*/ 7 h 28"/>
                <a:gd name="T52" fmla="*/ 41 w 53"/>
                <a:gd name="T53" fmla="*/ 6 h 28"/>
                <a:gd name="T54" fmla="*/ 37 w 53"/>
                <a:gd name="T55" fmla="*/ 4 h 28"/>
                <a:gd name="T56" fmla="*/ 34 w 53"/>
                <a:gd name="T57" fmla="*/ 2 h 28"/>
                <a:gd name="T58" fmla="*/ 30 w 53"/>
                <a:gd name="T59" fmla="*/ 0 h 28"/>
                <a:gd name="T60" fmla="*/ 26 w 53"/>
                <a:gd name="T61" fmla="*/ 0 h 28"/>
                <a:gd name="T62" fmla="*/ 22 w 53"/>
                <a:gd name="T63" fmla="*/ 0 h 28"/>
                <a:gd name="T64" fmla="*/ 18 w 53"/>
                <a:gd name="T65" fmla="*/ 0 h 28"/>
                <a:gd name="T66" fmla="*/ 14 w 53"/>
                <a:gd name="T67" fmla="*/ 2 h 28"/>
                <a:gd name="T68" fmla="*/ 12 w 53"/>
                <a:gd name="T69" fmla="*/ 4 h 28"/>
                <a:gd name="T70" fmla="*/ 8 w 53"/>
                <a:gd name="T71" fmla="*/ 6 h 28"/>
                <a:gd name="T72" fmla="*/ 6 w 53"/>
                <a:gd name="T73" fmla="*/ 7 h 28"/>
                <a:gd name="T74" fmla="*/ 2 w 53"/>
                <a:gd name="T75" fmla="*/ 11 h 28"/>
                <a:gd name="T76" fmla="*/ 0 w 53"/>
                <a:gd name="T77" fmla="*/ 13 h 28"/>
                <a:gd name="T78" fmla="*/ 0 w 53"/>
                <a:gd name="T79" fmla="*/ 13 h 28"/>
                <a:gd name="T80" fmla="*/ 0 w 53"/>
                <a:gd name="T81" fmla="*/ 15 h 28"/>
                <a:gd name="T82" fmla="*/ 0 w 53"/>
                <a:gd name="T83" fmla="*/ 15 h 28"/>
                <a:gd name="T84" fmla="*/ 0 w 53"/>
                <a:gd name="T85" fmla="*/ 15 h 28"/>
                <a:gd name="T86" fmla="*/ 0 w 53"/>
                <a:gd name="T87" fmla="*/ 15 h 28"/>
                <a:gd name="T88" fmla="*/ 0 w 53"/>
                <a:gd name="T89" fmla="*/ 15 h 28"/>
                <a:gd name="T90" fmla="*/ 0 w 53"/>
                <a:gd name="T91" fmla="*/ 15 h 28"/>
                <a:gd name="T92" fmla="*/ 0 w 53"/>
                <a:gd name="T93" fmla="*/ 17 h 28"/>
                <a:gd name="T94" fmla="*/ 0 w 53"/>
                <a:gd name="T95" fmla="*/ 17 h 28"/>
                <a:gd name="T96" fmla="*/ 0 w 53"/>
                <a:gd name="T97" fmla="*/ 17 h 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28"/>
                <a:gd name="T149" fmla="*/ 53 w 53"/>
                <a:gd name="T150" fmla="*/ 28 h 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28">
                  <a:moveTo>
                    <a:pt x="0" y="17"/>
                  </a:moveTo>
                  <a:lnTo>
                    <a:pt x="2" y="19"/>
                  </a:lnTo>
                  <a:lnTo>
                    <a:pt x="2" y="20"/>
                  </a:lnTo>
                  <a:lnTo>
                    <a:pt x="4" y="22"/>
                  </a:lnTo>
                  <a:lnTo>
                    <a:pt x="6" y="24"/>
                  </a:lnTo>
                  <a:lnTo>
                    <a:pt x="8" y="26"/>
                  </a:lnTo>
                  <a:lnTo>
                    <a:pt x="10" y="26"/>
                  </a:lnTo>
                  <a:lnTo>
                    <a:pt x="12" y="28"/>
                  </a:lnTo>
                  <a:lnTo>
                    <a:pt x="16" y="28"/>
                  </a:lnTo>
                  <a:lnTo>
                    <a:pt x="22" y="28"/>
                  </a:lnTo>
                  <a:lnTo>
                    <a:pt x="26" y="28"/>
                  </a:lnTo>
                  <a:lnTo>
                    <a:pt x="32" y="28"/>
                  </a:lnTo>
                  <a:lnTo>
                    <a:pt x="35" y="26"/>
                  </a:lnTo>
                  <a:lnTo>
                    <a:pt x="41" y="24"/>
                  </a:lnTo>
                  <a:lnTo>
                    <a:pt x="45" y="22"/>
                  </a:lnTo>
                  <a:lnTo>
                    <a:pt x="49" y="20"/>
                  </a:lnTo>
                  <a:lnTo>
                    <a:pt x="53" y="19"/>
                  </a:lnTo>
                  <a:lnTo>
                    <a:pt x="53" y="17"/>
                  </a:lnTo>
                  <a:lnTo>
                    <a:pt x="51" y="13"/>
                  </a:lnTo>
                  <a:lnTo>
                    <a:pt x="49" y="11"/>
                  </a:lnTo>
                  <a:lnTo>
                    <a:pt x="45" y="7"/>
                  </a:lnTo>
                  <a:lnTo>
                    <a:pt x="41" y="6"/>
                  </a:lnTo>
                  <a:lnTo>
                    <a:pt x="37" y="4"/>
                  </a:lnTo>
                  <a:lnTo>
                    <a:pt x="34" y="2"/>
                  </a:lnTo>
                  <a:lnTo>
                    <a:pt x="30" y="0"/>
                  </a:lnTo>
                  <a:lnTo>
                    <a:pt x="26" y="0"/>
                  </a:lnTo>
                  <a:lnTo>
                    <a:pt x="22" y="0"/>
                  </a:lnTo>
                  <a:lnTo>
                    <a:pt x="18" y="0"/>
                  </a:lnTo>
                  <a:lnTo>
                    <a:pt x="14" y="2"/>
                  </a:lnTo>
                  <a:lnTo>
                    <a:pt x="12" y="4"/>
                  </a:lnTo>
                  <a:lnTo>
                    <a:pt x="8" y="6"/>
                  </a:lnTo>
                  <a:lnTo>
                    <a:pt x="6" y="7"/>
                  </a:lnTo>
                  <a:lnTo>
                    <a:pt x="2" y="11"/>
                  </a:lnTo>
                  <a:lnTo>
                    <a:pt x="0" y="13"/>
                  </a:lnTo>
                  <a:lnTo>
                    <a:pt x="0" y="15"/>
                  </a:lnTo>
                  <a:lnTo>
                    <a:pt x="0" y="17"/>
                  </a:lnTo>
                  <a:close/>
                </a:path>
              </a:pathLst>
            </a:custGeom>
            <a:solidFill>
              <a:srgbClr val="FCEF00"/>
            </a:solidFill>
            <a:ln w="9525">
              <a:noFill/>
              <a:round/>
              <a:headEnd/>
              <a:tailEnd/>
            </a:ln>
          </p:spPr>
          <p:txBody>
            <a:bodyPr>
              <a:prstTxWarp prst="textNoShape">
                <a:avLst/>
              </a:prstTxWarp>
            </a:bodyPr>
            <a:lstStyle/>
            <a:p>
              <a:endParaRPr lang="en-US"/>
            </a:p>
          </p:txBody>
        </p:sp>
        <p:sp>
          <p:nvSpPr>
            <p:cNvPr id="16406" name="Freeform 20"/>
            <p:cNvSpPr>
              <a:spLocks/>
            </p:cNvSpPr>
            <p:nvPr/>
          </p:nvSpPr>
          <p:spPr bwMode="auto">
            <a:xfrm>
              <a:off x="2442" y="1763"/>
              <a:ext cx="15" cy="8"/>
            </a:xfrm>
            <a:custGeom>
              <a:avLst/>
              <a:gdLst>
                <a:gd name="T0" fmla="*/ 2 w 15"/>
                <a:gd name="T1" fmla="*/ 4 h 8"/>
                <a:gd name="T2" fmla="*/ 15 w 15"/>
                <a:gd name="T3" fmla="*/ 8 h 8"/>
                <a:gd name="T4" fmla="*/ 6 w 15"/>
                <a:gd name="T5" fmla="*/ 0 h 8"/>
                <a:gd name="T6" fmla="*/ 0 w 15"/>
                <a:gd name="T7" fmla="*/ 4 h 8"/>
                <a:gd name="T8" fmla="*/ 0 w 15"/>
                <a:gd name="T9" fmla="*/ 4 h 8"/>
                <a:gd name="T10" fmla="*/ 0 w 15"/>
                <a:gd name="T11" fmla="*/ 4 h 8"/>
                <a:gd name="T12" fmla="*/ 2 w 15"/>
                <a:gd name="T13" fmla="*/ 4 h 8"/>
                <a:gd name="T14" fmla="*/ 2 w 15"/>
                <a:gd name="T15" fmla="*/ 4 h 8"/>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8"/>
                <a:gd name="T26" fmla="*/ 15 w 1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8">
                  <a:moveTo>
                    <a:pt x="2" y="4"/>
                  </a:moveTo>
                  <a:lnTo>
                    <a:pt x="15" y="8"/>
                  </a:lnTo>
                  <a:lnTo>
                    <a:pt x="6" y="0"/>
                  </a:lnTo>
                  <a:lnTo>
                    <a:pt x="0" y="4"/>
                  </a:lnTo>
                  <a:lnTo>
                    <a:pt x="2" y="4"/>
                  </a:lnTo>
                  <a:close/>
                </a:path>
              </a:pathLst>
            </a:custGeom>
            <a:solidFill>
              <a:srgbClr val="FFFFFF"/>
            </a:solidFill>
            <a:ln w="9525">
              <a:noFill/>
              <a:round/>
              <a:headEnd/>
              <a:tailEnd/>
            </a:ln>
          </p:spPr>
          <p:txBody>
            <a:bodyPr>
              <a:prstTxWarp prst="textNoShape">
                <a:avLst/>
              </a:prstTxWarp>
            </a:bodyPr>
            <a:lstStyle/>
            <a:p>
              <a:endParaRPr lang="en-US"/>
            </a:p>
          </p:txBody>
        </p:sp>
        <p:sp>
          <p:nvSpPr>
            <p:cNvPr id="16407" name="Freeform 21"/>
            <p:cNvSpPr>
              <a:spLocks/>
            </p:cNvSpPr>
            <p:nvPr/>
          </p:nvSpPr>
          <p:spPr bwMode="auto">
            <a:xfrm>
              <a:off x="2497" y="1650"/>
              <a:ext cx="81" cy="85"/>
            </a:xfrm>
            <a:custGeom>
              <a:avLst/>
              <a:gdLst>
                <a:gd name="T0" fmla="*/ 0 w 81"/>
                <a:gd name="T1" fmla="*/ 63 h 85"/>
                <a:gd name="T2" fmla="*/ 26 w 81"/>
                <a:gd name="T3" fmla="*/ 85 h 85"/>
                <a:gd name="T4" fmla="*/ 36 w 81"/>
                <a:gd name="T5" fmla="*/ 84 h 85"/>
                <a:gd name="T6" fmla="*/ 38 w 81"/>
                <a:gd name="T7" fmla="*/ 78 h 85"/>
                <a:gd name="T8" fmla="*/ 40 w 81"/>
                <a:gd name="T9" fmla="*/ 74 h 85"/>
                <a:gd name="T10" fmla="*/ 44 w 81"/>
                <a:gd name="T11" fmla="*/ 69 h 85"/>
                <a:gd name="T12" fmla="*/ 46 w 81"/>
                <a:gd name="T13" fmla="*/ 65 h 85"/>
                <a:gd name="T14" fmla="*/ 50 w 81"/>
                <a:gd name="T15" fmla="*/ 61 h 85"/>
                <a:gd name="T16" fmla="*/ 53 w 81"/>
                <a:gd name="T17" fmla="*/ 56 h 85"/>
                <a:gd name="T18" fmla="*/ 57 w 81"/>
                <a:gd name="T19" fmla="*/ 54 h 85"/>
                <a:gd name="T20" fmla="*/ 63 w 81"/>
                <a:gd name="T21" fmla="*/ 50 h 85"/>
                <a:gd name="T22" fmla="*/ 63 w 81"/>
                <a:gd name="T23" fmla="*/ 50 h 85"/>
                <a:gd name="T24" fmla="*/ 65 w 81"/>
                <a:gd name="T25" fmla="*/ 50 h 85"/>
                <a:gd name="T26" fmla="*/ 65 w 81"/>
                <a:gd name="T27" fmla="*/ 48 h 85"/>
                <a:gd name="T28" fmla="*/ 67 w 81"/>
                <a:gd name="T29" fmla="*/ 48 h 85"/>
                <a:gd name="T30" fmla="*/ 67 w 81"/>
                <a:gd name="T31" fmla="*/ 48 h 85"/>
                <a:gd name="T32" fmla="*/ 69 w 81"/>
                <a:gd name="T33" fmla="*/ 48 h 85"/>
                <a:gd name="T34" fmla="*/ 69 w 81"/>
                <a:gd name="T35" fmla="*/ 47 h 85"/>
                <a:gd name="T36" fmla="*/ 69 w 81"/>
                <a:gd name="T37" fmla="*/ 47 h 85"/>
                <a:gd name="T38" fmla="*/ 69 w 81"/>
                <a:gd name="T39" fmla="*/ 41 h 85"/>
                <a:gd name="T40" fmla="*/ 67 w 81"/>
                <a:gd name="T41" fmla="*/ 35 h 85"/>
                <a:gd name="T42" fmla="*/ 69 w 81"/>
                <a:gd name="T43" fmla="*/ 30 h 85"/>
                <a:gd name="T44" fmla="*/ 71 w 81"/>
                <a:gd name="T45" fmla="*/ 24 h 85"/>
                <a:gd name="T46" fmla="*/ 73 w 81"/>
                <a:gd name="T47" fmla="*/ 21 h 85"/>
                <a:gd name="T48" fmla="*/ 75 w 81"/>
                <a:gd name="T49" fmla="*/ 15 h 85"/>
                <a:gd name="T50" fmla="*/ 79 w 81"/>
                <a:gd name="T51" fmla="*/ 10 h 85"/>
                <a:gd name="T52" fmla="*/ 81 w 81"/>
                <a:gd name="T53" fmla="*/ 6 h 85"/>
                <a:gd name="T54" fmla="*/ 81 w 81"/>
                <a:gd name="T55" fmla="*/ 6 h 85"/>
                <a:gd name="T56" fmla="*/ 81 w 81"/>
                <a:gd name="T57" fmla="*/ 4 h 85"/>
                <a:gd name="T58" fmla="*/ 81 w 81"/>
                <a:gd name="T59" fmla="*/ 4 h 85"/>
                <a:gd name="T60" fmla="*/ 81 w 81"/>
                <a:gd name="T61" fmla="*/ 4 h 85"/>
                <a:gd name="T62" fmla="*/ 81 w 81"/>
                <a:gd name="T63" fmla="*/ 4 h 85"/>
                <a:gd name="T64" fmla="*/ 79 w 81"/>
                <a:gd name="T65" fmla="*/ 4 h 85"/>
                <a:gd name="T66" fmla="*/ 79 w 81"/>
                <a:gd name="T67" fmla="*/ 2 h 85"/>
                <a:gd name="T68" fmla="*/ 79 w 81"/>
                <a:gd name="T69" fmla="*/ 2 h 85"/>
                <a:gd name="T70" fmla="*/ 79 w 81"/>
                <a:gd name="T71" fmla="*/ 2 h 85"/>
                <a:gd name="T72" fmla="*/ 79 w 81"/>
                <a:gd name="T73" fmla="*/ 2 h 85"/>
                <a:gd name="T74" fmla="*/ 77 w 81"/>
                <a:gd name="T75" fmla="*/ 2 h 85"/>
                <a:gd name="T76" fmla="*/ 77 w 81"/>
                <a:gd name="T77" fmla="*/ 2 h 85"/>
                <a:gd name="T78" fmla="*/ 59 w 81"/>
                <a:gd name="T79" fmla="*/ 0 h 85"/>
                <a:gd name="T80" fmla="*/ 0 w 81"/>
                <a:gd name="T81" fmla="*/ 61 h 85"/>
                <a:gd name="T82" fmla="*/ 0 w 81"/>
                <a:gd name="T83" fmla="*/ 61 h 85"/>
                <a:gd name="T84" fmla="*/ 0 w 81"/>
                <a:gd name="T85" fmla="*/ 61 h 85"/>
                <a:gd name="T86" fmla="*/ 0 w 81"/>
                <a:gd name="T87" fmla="*/ 63 h 85"/>
                <a:gd name="T88" fmla="*/ 0 w 81"/>
                <a:gd name="T89" fmla="*/ 63 h 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1"/>
                <a:gd name="T136" fmla="*/ 0 h 85"/>
                <a:gd name="T137" fmla="*/ 81 w 81"/>
                <a:gd name="T138" fmla="*/ 85 h 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1" h="85">
                  <a:moveTo>
                    <a:pt x="0" y="63"/>
                  </a:moveTo>
                  <a:lnTo>
                    <a:pt x="26" y="85"/>
                  </a:lnTo>
                  <a:lnTo>
                    <a:pt x="36" y="84"/>
                  </a:lnTo>
                  <a:lnTo>
                    <a:pt x="38" y="78"/>
                  </a:lnTo>
                  <a:lnTo>
                    <a:pt x="40" y="74"/>
                  </a:lnTo>
                  <a:lnTo>
                    <a:pt x="44" y="69"/>
                  </a:lnTo>
                  <a:lnTo>
                    <a:pt x="46" y="65"/>
                  </a:lnTo>
                  <a:lnTo>
                    <a:pt x="50" y="61"/>
                  </a:lnTo>
                  <a:lnTo>
                    <a:pt x="53" y="56"/>
                  </a:lnTo>
                  <a:lnTo>
                    <a:pt x="57" y="54"/>
                  </a:lnTo>
                  <a:lnTo>
                    <a:pt x="63" y="50"/>
                  </a:lnTo>
                  <a:lnTo>
                    <a:pt x="65" y="50"/>
                  </a:lnTo>
                  <a:lnTo>
                    <a:pt x="65" y="48"/>
                  </a:lnTo>
                  <a:lnTo>
                    <a:pt x="67" y="48"/>
                  </a:lnTo>
                  <a:lnTo>
                    <a:pt x="69" y="48"/>
                  </a:lnTo>
                  <a:lnTo>
                    <a:pt x="69" y="47"/>
                  </a:lnTo>
                  <a:lnTo>
                    <a:pt x="69" y="41"/>
                  </a:lnTo>
                  <a:lnTo>
                    <a:pt x="67" y="35"/>
                  </a:lnTo>
                  <a:lnTo>
                    <a:pt x="69" y="30"/>
                  </a:lnTo>
                  <a:lnTo>
                    <a:pt x="71" y="24"/>
                  </a:lnTo>
                  <a:lnTo>
                    <a:pt x="73" y="21"/>
                  </a:lnTo>
                  <a:lnTo>
                    <a:pt x="75" y="15"/>
                  </a:lnTo>
                  <a:lnTo>
                    <a:pt x="79" y="10"/>
                  </a:lnTo>
                  <a:lnTo>
                    <a:pt x="81" y="6"/>
                  </a:lnTo>
                  <a:lnTo>
                    <a:pt x="81" y="4"/>
                  </a:lnTo>
                  <a:lnTo>
                    <a:pt x="79" y="4"/>
                  </a:lnTo>
                  <a:lnTo>
                    <a:pt x="79" y="2"/>
                  </a:lnTo>
                  <a:lnTo>
                    <a:pt x="77" y="2"/>
                  </a:lnTo>
                  <a:lnTo>
                    <a:pt x="59" y="0"/>
                  </a:lnTo>
                  <a:lnTo>
                    <a:pt x="0" y="61"/>
                  </a:lnTo>
                  <a:lnTo>
                    <a:pt x="0" y="63"/>
                  </a:lnTo>
                  <a:close/>
                </a:path>
              </a:pathLst>
            </a:custGeom>
            <a:solidFill>
              <a:srgbClr val="FFFFFF"/>
            </a:solidFill>
            <a:ln w="9525">
              <a:noFill/>
              <a:round/>
              <a:headEnd/>
              <a:tailEnd/>
            </a:ln>
          </p:spPr>
          <p:txBody>
            <a:bodyPr>
              <a:prstTxWarp prst="textNoShape">
                <a:avLst/>
              </a:prstTxWarp>
            </a:bodyPr>
            <a:lstStyle/>
            <a:p>
              <a:endParaRPr lang="en-US"/>
            </a:p>
          </p:txBody>
        </p:sp>
        <p:sp>
          <p:nvSpPr>
            <p:cNvPr id="16408" name="Freeform 22"/>
            <p:cNvSpPr>
              <a:spLocks/>
            </p:cNvSpPr>
            <p:nvPr/>
          </p:nvSpPr>
          <p:spPr bwMode="auto">
            <a:xfrm>
              <a:off x="2533" y="1745"/>
              <a:ext cx="39" cy="22"/>
            </a:xfrm>
            <a:custGeom>
              <a:avLst/>
              <a:gdLst>
                <a:gd name="T0" fmla="*/ 2 w 39"/>
                <a:gd name="T1" fmla="*/ 3 h 22"/>
                <a:gd name="T2" fmla="*/ 21 w 39"/>
                <a:gd name="T3" fmla="*/ 22 h 22"/>
                <a:gd name="T4" fmla="*/ 23 w 39"/>
                <a:gd name="T5" fmla="*/ 22 h 22"/>
                <a:gd name="T6" fmla="*/ 27 w 39"/>
                <a:gd name="T7" fmla="*/ 22 h 22"/>
                <a:gd name="T8" fmla="*/ 29 w 39"/>
                <a:gd name="T9" fmla="*/ 22 h 22"/>
                <a:gd name="T10" fmla="*/ 31 w 39"/>
                <a:gd name="T11" fmla="*/ 20 h 22"/>
                <a:gd name="T12" fmla="*/ 33 w 39"/>
                <a:gd name="T13" fmla="*/ 18 h 22"/>
                <a:gd name="T14" fmla="*/ 35 w 39"/>
                <a:gd name="T15" fmla="*/ 16 h 22"/>
                <a:gd name="T16" fmla="*/ 37 w 39"/>
                <a:gd name="T17" fmla="*/ 14 h 22"/>
                <a:gd name="T18" fmla="*/ 37 w 39"/>
                <a:gd name="T19" fmla="*/ 13 h 22"/>
                <a:gd name="T20" fmla="*/ 37 w 39"/>
                <a:gd name="T21" fmla="*/ 11 h 22"/>
                <a:gd name="T22" fmla="*/ 37 w 39"/>
                <a:gd name="T23" fmla="*/ 11 h 22"/>
                <a:gd name="T24" fmla="*/ 37 w 39"/>
                <a:gd name="T25" fmla="*/ 11 h 22"/>
                <a:gd name="T26" fmla="*/ 37 w 39"/>
                <a:gd name="T27" fmla="*/ 9 h 22"/>
                <a:gd name="T28" fmla="*/ 37 w 39"/>
                <a:gd name="T29" fmla="*/ 9 h 22"/>
                <a:gd name="T30" fmla="*/ 37 w 39"/>
                <a:gd name="T31" fmla="*/ 9 h 22"/>
                <a:gd name="T32" fmla="*/ 39 w 39"/>
                <a:gd name="T33" fmla="*/ 9 h 22"/>
                <a:gd name="T34" fmla="*/ 39 w 39"/>
                <a:gd name="T35" fmla="*/ 9 h 22"/>
                <a:gd name="T36" fmla="*/ 37 w 39"/>
                <a:gd name="T37" fmla="*/ 7 h 22"/>
                <a:gd name="T38" fmla="*/ 35 w 39"/>
                <a:gd name="T39" fmla="*/ 5 h 22"/>
                <a:gd name="T40" fmla="*/ 31 w 39"/>
                <a:gd name="T41" fmla="*/ 3 h 22"/>
                <a:gd name="T42" fmla="*/ 29 w 39"/>
                <a:gd name="T43" fmla="*/ 3 h 22"/>
                <a:gd name="T44" fmla="*/ 25 w 39"/>
                <a:gd name="T45" fmla="*/ 3 h 22"/>
                <a:gd name="T46" fmla="*/ 23 w 39"/>
                <a:gd name="T47" fmla="*/ 2 h 22"/>
                <a:gd name="T48" fmla="*/ 19 w 39"/>
                <a:gd name="T49" fmla="*/ 2 h 22"/>
                <a:gd name="T50" fmla="*/ 17 w 39"/>
                <a:gd name="T51" fmla="*/ 0 h 22"/>
                <a:gd name="T52" fmla="*/ 15 w 39"/>
                <a:gd name="T53" fmla="*/ 0 h 22"/>
                <a:gd name="T54" fmla="*/ 14 w 39"/>
                <a:gd name="T55" fmla="*/ 2 h 22"/>
                <a:gd name="T56" fmla="*/ 12 w 39"/>
                <a:gd name="T57" fmla="*/ 2 h 22"/>
                <a:gd name="T58" fmla="*/ 10 w 39"/>
                <a:gd name="T59" fmla="*/ 2 h 22"/>
                <a:gd name="T60" fmla="*/ 6 w 39"/>
                <a:gd name="T61" fmla="*/ 2 h 22"/>
                <a:gd name="T62" fmla="*/ 4 w 39"/>
                <a:gd name="T63" fmla="*/ 2 h 22"/>
                <a:gd name="T64" fmla="*/ 2 w 39"/>
                <a:gd name="T65" fmla="*/ 2 h 22"/>
                <a:gd name="T66" fmla="*/ 0 w 39"/>
                <a:gd name="T67" fmla="*/ 2 h 22"/>
                <a:gd name="T68" fmla="*/ 0 w 39"/>
                <a:gd name="T69" fmla="*/ 2 h 22"/>
                <a:gd name="T70" fmla="*/ 2 w 39"/>
                <a:gd name="T71" fmla="*/ 3 h 22"/>
                <a:gd name="T72" fmla="*/ 2 w 39"/>
                <a:gd name="T73" fmla="*/ 3 h 22"/>
                <a:gd name="T74" fmla="*/ 2 w 39"/>
                <a:gd name="T75" fmla="*/ 3 h 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
                <a:gd name="T115" fmla="*/ 0 h 22"/>
                <a:gd name="T116" fmla="*/ 39 w 39"/>
                <a:gd name="T117" fmla="*/ 22 h 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 h="22">
                  <a:moveTo>
                    <a:pt x="2" y="3"/>
                  </a:moveTo>
                  <a:lnTo>
                    <a:pt x="21" y="22"/>
                  </a:lnTo>
                  <a:lnTo>
                    <a:pt x="23" y="22"/>
                  </a:lnTo>
                  <a:lnTo>
                    <a:pt x="27" y="22"/>
                  </a:lnTo>
                  <a:lnTo>
                    <a:pt x="29" y="22"/>
                  </a:lnTo>
                  <a:lnTo>
                    <a:pt x="31" y="20"/>
                  </a:lnTo>
                  <a:lnTo>
                    <a:pt x="33" y="18"/>
                  </a:lnTo>
                  <a:lnTo>
                    <a:pt x="35" y="16"/>
                  </a:lnTo>
                  <a:lnTo>
                    <a:pt x="37" y="14"/>
                  </a:lnTo>
                  <a:lnTo>
                    <a:pt x="37" y="13"/>
                  </a:lnTo>
                  <a:lnTo>
                    <a:pt x="37" y="11"/>
                  </a:lnTo>
                  <a:lnTo>
                    <a:pt x="37" y="9"/>
                  </a:lnTo>
                  <a:lnTo>
                    <a:pt x="39" y="9"/>
                  </a:lnTo>
                  <a:lnTo>
                    <a:pt x="37" y="7"/>
                  </a:lnTo>
                  <a:lnTo>
                    <a:pt x="35" y="5"/>
                  </a:lnTo>
                  <a:lnTo>
                    <a:pt x="31" y="3"/>
                  </a:lnTo>
                  <a:lnTo>
                    <a:pt x="29" y="3"/>
                  </a:lnTo>
                  <a:lnTo>
                    <a:pt x="25" y="3"/>
                  </a:lnTo>
                  <a:lnTo>
                    <a:pt x="23" y="2"/>
                  </a:lnTo>
                  <a:lnTo>
                    <a:pt x="19" y="2"/>
                  </a:lnTo>
                  <a:lnTo>
                    <a:pt x="17" y="0"/>
                  </a:lnTo>
                  <a:lnTo>
                    <a:pt x="15" y="0"/>
                  </a:lnTo>
                  <a:lnTo>
                    <a:pt x="14" y="2"/>
                  </a:lnTo>
                  <a:lnTo>
                    <a:pt x="12" y="2"/>
                  </a:lnTo>
                  <a:lnTo>
                    <a:pt x="10" y="2"/>
                  </a:lnTo>
                  <a:lnTo>
                    <a:pt x="6" y="2"/>
                  </a:lnTo>
                  <a:lnTo>
                    <a:pt x="4" y="2"/>
                  </a:lnTo>
                  <a:lnTo>
                    <a:pt x="2" y="2"/>
                  </a:lnTo>
                  <a:lnTo>
                    <a:pt x="0" y="2"/>
                  </a:lnTo>
                  <a:lnTo>
                    <a:pt x="2" y="3"/>
                  </a:lnTo>
                  <a:close/>
                </a:path>
              </a:pathLst>
            </a:custGeom>
            <a:solidFill>
              <a:srgbClr val="FCEF00"/>
            </a:solidFill>
            <a:ln w="9525">
              <a:noFill/>
              <a:round/>
              <a:headEnd/>
              <a:tailEnd/>
            </a:ln>
          </p:spPr>
          <p:txBody>
            <a:bodyPr>
              <a:prstTxWarp prst="textNoShape">
                <a:avLst/>
              </a:prstTxWarp>
            </a:bodyPr>
            <a:lstStyle/>
            <a:p>
              <a:endParaRPr lang="en-US"/>
            </a:p>
          </p:txBody>
        </p:sp>
        <p:sp>
          <p:nvSpPr>
            <p:cNvPr id="16409" name="Freeform 23"/>
            <p:cNvSpPr>
              <a:spLocks/>
            </p:cNvSpPr>
            <p:nvPr/>
          </p:nvSpPr>
          <p:spPr bwMode="auto">
            <a:xfrm>
              <a:off x="2552" y="1704"/>
              <a:ext cx="52" cy="35"/>
            </a:xfrm>
            <a:custGeom>
              <a:avLst/>
              <a:gdLst>
                <a:gd name="T0" fmla="*/ 0 w 52"/>
                <a:gd name="T1" fmla="*/ 31 h 35"/>
                <a:gd name="T2" fmla="*/ 4 w 52"/>
                <a:gd name="T3" fmla="*/ 33 h 35"/>
                <a:gd name="T4" fmla="*/ 8 w 52"/>
                <a:gd name="T5" fmla="*/ 33 h 35"/>
                <a:gd name="T6" fmla="*/ 12 w 52"/>
                <a:gd name="T7" fmla="*/ 35 h 35"/>
                <a:gd name="T8" fmla="*/ 18 w 52"/>
                <a:gd name="T9" fmla="*/ 35 h 35"/>
                <a:gd name="T10" fmla="*/ 22 w 52"/>
                <a:gd name="T11" fmla="*/ 35 h 35"/>
                <a:gd name="T12" fmla="*/ 26 w 52"/>
                <a:gd name="T13" fmla="*/ 35 h 35"/>
                <a:gd name="T14" fmla="*/ 32 w 52"/>
                <a:gd name="T15" fmla="*/ 33 h 35"/>
                <a:gd name="T16" fmla="*/ 36 w 52"/>
                <a:gd name="T17" fmla="*/ 30 h 35"/>
                <a:gd name="T18" fmla="*/ 40 w 52"/>
                <a:gd name="T19" fmla="*/ 28 h 35"/>
                <a:gd name="T20" fmla="*/ 42 w 52"/>
                <a:gd name="T21" fmla="*/ 24 h 35"/>
                <a:gd name="T22" fmla="*/ 46 w 52"/>
                <a:gd name="T23" fmla="*/ 20 h 35"/>
                <a:gd name="T24" fmla="*/ 48 w 52"/>
                <a:gd name="T25" fmla="*/ 17 h 35"/>
                <a:gd name="T26" fmla="*/ 50 w 52"/>
                <a:gd name="T27" fmla="*/ 13 h 35"/>
                <a:gd name="T28" fmla="*/ 52 w 52"/>
                <a:gd name="T29" fmla="*/ 9 h 35"/>
                <a:gd name="T30" fmla="*/ 52 w 52"/>
                <a:gd name="T31" fmla="*/ 6 h 35"/>
                <a:gd name="T32" fmla="*/ 52 w 52"/>
                <a:gd name="T33" fmla="*/ 0 h 35"/>
                <a:gd name="T34" fmla="*/ 46 w 52"/>
                <a:gd name="T35" fmla="*/ 0 h 35"/>
                <a:gd name="T36" fmla="*/ 40 w 52"/>
                <a:gd name="T37" fmla="*/ 0 h 35"/>
                <a:gd name="T38" fmla="*/ 32 w 52"/>
                <a:gd name="T39" fmla="*/ 2 h 35"/>
                <a:gd name="T40" fmla="*/ 26 w 52"/>
                <a:gd name="T41" fmla="*/ 2 h 35"/>
                <a:gd name="T42" fmla="*/ 20 w 52"/>
                <a:gd name="T43" fmla="*/ 6 h 35"/>
                <a:gd name="T44" fmla="*/ 16 w 52"/>
                <a:gd name="T45" fmla="*/ 7 h 35"/>
                <a:gd name="T46" fmla="*/ 10 w 52"/>
                <a:gd name="T47" fmla="*/ 11 h 35"/>
                <a:gd name="T48" fmla="*/ 6 w 52"/>
                <a:gd name="T49" fmla="*/ 15 h 35"/>
                <a:gd name="T50" fmla="*/ 4 w 52"/>
                <a:gd name="T51" fmla="*/ 17 h 35"/>
                <a:gd name="T52" fmla="*/ 2 w 52"/>
                <a:gd name="T53" fmla="*/ 20 h 35"/>
                <a:gd name="T54" fmla="*/ 2 w 52"/>
                <a:gd name="T55" fmla="*/ 22 h 35"/>
                <a:gd name="T56" fmla="*/ 0 w 52"/>
                <a:gd name="T57" fmla="*/ 24 h 35"/>
                <a:gd name="T58" fmla="*/ 0 w 52"/>
                <a:gd name="T59" fmla="*/ 26 h 35"/>
                <a:gd name="T60" fmla="*/ 0 w 52"/>
                <a:gd name="T61" fmla="*/ 28 h 35"/>
                <a:gd name="T62" fmla="*/ 0 w 52"/>
                <a:gd name="T63" fmla="*/ 30 h 35"/>
                <a:gd name="T64" fmla="*/ 0 w 52"/>
                <a:gd name="T65" fmla="*/ 31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35"/>
                <a:gd name="T101" fmla="*/ 52 w 52"/>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35">
                  <a:moveTo>
                    <a:pt x="0" y="31"/>
                  </a:moveTo>
                  <a:lnTo>
                    <a:pt x="4" y="33"/>
                  </a:lnTo>
                  <a:lnTo>
                    <a:pt x="8" y="33"/>
                  </a:lnTo>
                  <a:lnTo>
                    <a:pt x="12" y="35"/>
                  </a:lnTo>
                  <a:lnTo>
                    <a:pt x="18" y="35"/>
                  </a:lnTo>
                  <a:lnTo>
                    <a:pt x="22" y="35"/>
                  </a:lnTo>
                  <a:lnTo>
                    <a:pt x="26" y="35"/>
                  </a:lnTo>
                  <a:lnTo>
                    <a:pt x="32" y="33"/>
                  </a:lnTo>
                  <a:lnTo>
                    <a:pt x="36" y="30"/>
                  </a:lnTo>
                  <a:lnTo>
                    <a:pt x="40" y="28"/>
                  </a:lnTo>
                  <a:lnTo>
                    <a:pt x="42" y="24"/>
                  </a:lnTo>
                  <a:lnTo>
                    <a:pt x="46" y="20"/>
                  </a:lnTo>
                  <a:lnTo>
                    <a:pt x="48" y="17"/>
                  </a:lnTo>
                  <a:lnTo>
                    <a:pt x="50" y="13"/>
                  </a:lnTo>
                  <a:lnTo>
                    <a:pt x="52" y="9"/>
                  </a:lnTo>
                  <a:lnTo>
                    <a:pt x="52" y="6"/>
                  </a:lnTo>
                  <a:lnTo>
                    <a:pt x="52" y="0"/>
                  </a:lnTo>
                  <a:lnTo>
                    <a:pt x="46" y="0"/>
                  </a:lnTo>
                  <a:lnTo>
                    <a:pt x="40" y="0"/>
                  </a:lnTo>
                  <a:lnTo>
                    <a:pt x="32" y="2"/>
                  </a:lnTo>
                  <a:lnTo>
                    <a:pt x="26" y="2"/>
                  </a:lnTo>
                  <a:lnTo>
                    <a:pt x="20" y="6"/>
                  </a:lnTo>
                  <a:lnTo>
                    <a:pt x="16" y="7"/>
                  </a:lnTo>
                  <a:lnTo>
                    <a:pt x="10" y="11"/>
                  </a:lnTo>
                  <a:lnTo>
                    <a:pt x="6" y="15"/>
                  </a:lnTo>
                  <a:lnTo>
                    <a:pt x="4" y="17"/>
                  </a:lnTo>
                  <a:lnTo>
                    <a:pt x="2" y="20"/>
                  </a:lnTo>
                  <a:lnTo>
                    <a:pt x="2" y="22"/>
                  </a:lnTo>
                  <a:lnTo>
                    <a:pt x="0" y="24"/>
                  </a:lnTo>
                  <a:lnTo>
                    <a:pt x="0" y="26"/>
                  </a:lnTo>
                  <a:lnTo>
                    <a:pt x="0" y="28"/>
                  </a:lnTo>
                  <a:lnTo>
                    <a:pt x="0" y="30"/>
                  </a:lnTo>
                  <a:lnTo>
                    <a:pt x="0" y="31"/>
                  </a:lnTo>
                  <a:close/>
                </a:path>
              </a:pathLst>
            </a:custGeom>
            <a:solidFill>
              <a:srgbClr val="FCEF00"/>
            </a:solidFill>
            <a:ln w="9525">
              <a:noFill/>
              <a:round/>
              <a:headEnd/>
              <a:tailEnd/>
            </a:ln>
          </p:spPr>
          <p:txBody>
            <a:bodyPr>
              <a:prstTxWarp prst="textNoShape">
                <a:avLst/>
              </a:prstTxWarp>
            </a:bodyPr>
            <a:lstStyle/>
            <a:p>
              <a:endParaRPr lang="en-US"/>
            </a:p>
          </p:txBody>
        </p:sp>
        <p:sp>
          <p:nvSpPr>
            <p:cNvPr id="16410" name="Freeform 24"/>
            <p:cNvSpPr>
              <a:spLocks/>
            </p:cNvSpPr>
            <p:nvPr/>
          </p:nvSpPr>
          <p:spPr bwMode="auto">
            <a:xfrm>
              <a:off x="2547" y="1569"/>
              <a:ext cx="11" cy="37"/>
            </a:xfrm>
            <a:custGeom>
              <a:avLst/>
              <a:gdLst>
                <a:gd name="T0" fmla="*/ 0 w 11"/>
                <a:gd name="T1" fmla="*/ 24 h 37"/>
                <a:gd name="T2" fmla="*/ 5 w 11"/>
                <a:gd name="T3" fmla="*/ 33 h 37"/>
                <a:gd name="T4" fmla="*/ 11 w 11"/>
                <a:gd name="T5" fmla="*/ 37 h 37"/>
                <a:gd name="T6" fmla="*/ 9 w 11"/>
                <a:gd name="T7" fmla="*/ 33 h 37"/>
                <a:gd name="T8" fmla="*/ 7 w 11"/>
                <a:gd name="T9" fmla="*/ 29 h 37"/>
                <a:gd name="T10" fmla="*/ 5 w 11"/>
                <a:gd name="T11" fmla="*/ 26 h 37"/>
                <a:gd name="T12" fmla="*/ 5 w 11"/>
                <a:gd name="T13" fmla="*/ 22 h 37"/>
                <a:gd name="T14" fmla="*/ 5 w 11"/>
                <a:gd name="T15" fmla="*/ 18 h 37"/>
                <a:gd name="T16" fmla="*/ 3 w 11"/>
                <a:gd name="T17" fmla="*/ 15 h 37"/>
                <a:gd name="T18" fmla="*/ 3 w 11"/>
                <a:gd name="T19" fmla="*/ 11 h 37"/>
                <a:gd name="T20" fmla="*/ 3 w 11"/>
                <a:gd name="T21" fmla="*/ 5 h 37"/>
                <a:gd name="T22" fmla="*/ 5 w 11"/>
                <a:gd name="T23" fmla="*/ 0 h 37"/>
                <a:gd name="T24" fmla="*/ 3 w 11"/>
                <a:gd name="T25" fmla="*/ 3 h 37"/>
                <a:gd name="T26" fmla="*/ 1 w 11"/>
                <a:gd name="T27" fmla="*/ 5 h 37"/>
                <a:gd name="T28" fmla="*/ 1 w 11"/>
                <a:gd name="T29" fmla="*/ 9 h 37"/>
                <a:gd name="T30" fmla="*/ 0 w 11"/>
                <a:gd name="T31" fmla="*/ 11 h 37"/>
                <a:gd name="T32" fmla="*/ 0 w 11"/>
                <a:gd name="T33" fmla="*/ 15 h 37"/>
                <a:gd name="T34" fmla="*/ 0 w 11"/>
                <a:gd name="T35" fmla="*/ 18 h 37"/>
                <a:gd name="T36" fmla="*/ 0 w 11"/>
                <a:gd name="T37" fmla="*/ 20 h 37"/>
                <a:gd name="T38" fmla="*/ 0 w 11"/>
                <a:gd name="T39" fmla="*/ 24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
                <a:gd name="T61" fmla="*/ 0 h 37"/>
                <a:gd name="T62" fmla="*/ 11 w 11"/>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 h="37">
                  <a:moveTo>
                    <a:pt x="0" y="24"/>
                  </a:moveTo>
                  <a:lnTo>
                    <a:pt x="5" y="33"/>
                  </a:lnTo>
                  <a:lnTo>
                    <a:pt x="11" y="37"/>
                  </a:lnTo>
                  <a:lnTo>
                    <a:pt x="9" y="33"/>
                  </a:lnTo>
                  <a:lnTo>
                    <a:pt x="7" y="29"/>
                  </a:lnTo>
                  <a:lnTo>
                    <a:pt x="5" y="26"/>
                  </a:lnTo>
                  <a:lnTo>
                    <a:pt x="5" y="22"/>
                  </a:lnTo>
                  <a:lnTo>
                    <a:pt x="5" y="18"/>
                  </a:lnTo>
                  <a:lnTo>
                    <a:pt x="3" y="15"/>
                  </a:lnTo>
                  <a:lnTo>
                    <a:pt x="3" y="11"/>
                  </a:lnTo>
                  <a:lnTo>
                    <a:pt x="3" y="5"/>
                  </a:lnTo>
                  <a:lnTo>
                    <a:pt x="5" y="0"/>
                  </a:lnTo>
                  <a:lnTo>
                    <a:pt x="3" y="3"/>
                  </a:lnTo>
                  <a:lnTo>
                    <a:pt x="1" y="5"/>
                  </a:lnTo>
                  <a:lnTo>
                    <a:pt x="1" y="9"/>
                  </a:lnTo>
                  <a:lnTo>
                    <a:pt x="0" y="11"/>
                  </a:lnTo>
                  <a:lnTo>
                    <a:pt x="0" y="15"/>
                  </a:lnTo>
                  <a:lnTo>
                    <a:pt x="0" y="18"/>
                  </a:lnTo>
                  <a:lnTo>
                    <a:pt x="0" y="20"/>
                  </a:lnTo>
                  <a:lnTo>
                    <a:pt x="0" y="24"/>
                  </a:lnTo>
                  <a:close/>
                </a:path>
              </a:pathLst>
            </a:custGeom>
            <a:solidFill>
              <a:srgbClr val="FFFFFF"/>
            </a:solidFill>
            <a:ln w="9525">
              <a:noFill/>
              <a:round/>
              <a:headEnd/>
              <a:tailEnd/>
            </a:ln>
          </p:spPr>
          <p:txBody>
            <a:bodyPr>
              <a:prstTxWarp prst="textNoShape">
                <a:avLst/>
              </a:prstTxWarp>
            </a:bodyPr>
            <a:lstStyle/>
            <a:p>
              <a:endParaRPr lang="en-US"/>
            </a:p>
          </p:txBody>
        </p:sp>
        <p:sp>
          <p:nvSpPr>
            <p:cNvPr id="16411" name="Freeform 25"/>
            <p:cNvSpPr>
              <a:spLocks/>
            </p:cNvSpPr>
            <p:nvPr/>
          </p:nvSpPr>
          <p:spPr bwMode="auto">
            <a:xfrm>
              <a:off x="2578" y="1650"/>
              <a:ext cx="40" cy="43"/>
            </a:xfrm>
            <a:custGeom>
              <a:avLst/>
              <a:gdLst>
                <a:gd name="T0" fmla="*/ 0 w 40"/>
                <a:gd name="T1" fmla="*/ 34 h 43"/>
                <a:gd name="T2" fmla="*/ 4 w 40"/>
                <a:gd name="T3" fmla="*/ 43 h 43"/>
                <a:gd name="T4" fmla="*/ 8 w 40"/>
                <a:gd name="T5" fmla="*/ 43 h 43"/>
                <a:gd name="T6" fmla="*/ 10 w 40"/>
                <a:gd name="T7" fmla="*/ 43 h 43"/>
                <a:gd name="T8" fmla="*/ 14 w 40"/>
                <a:gd name="T9" fmla="*/ 43 h 43"/>
                <a:gd name="T10" fmla="*/ 18 w 40"/>
                <a:gd name="T11" fmla="*/ 41 h 43"/>
                <a:gd name="T12" fmla="*/ 20 w 40"/>
                <a:gd name="T13" fmla="*/ 41 h 43"/>
                <a:gd name="T14" fmla="*/ 24 w 40"/>
                <a:gd name="T15" fmla="*/ 39 h 43"/>
                <a:gd name="T16" fmla="*/ 26 w 40"/>
                <a:gd name="T17" fmla="*/ 37 h 43"/>
                <a:gd name="T18" fmla="*/ 28 w 40"/>
                <a:gd name="T19" fmla="*/ 34 h 43"/>
                <a:gd name="T20" fmla="*/ 32 w 40"/>
                <a:gd name="T21" fmla="*/ 32 h 43"/>
                <a:gd name="T22" fmla="*/ 34 w 40"/>
                <a:gd name="T23" fmla="*/ 28 h 43"/>
                <a:gd name="T24" fmla="*/ 36 w 40"/>
                <a:gd name="T25" fmla="*/ 24 h 43"/>
                <a:gd name="T26" fmla="*/ 38 w 40"/>
                <a:gd name="T27" fmla="*/ 21 h 43"/>
                <a:gd name="T28" fmla="*/ 38 w 40"/>
                <a:gd name="T29" fmla="*/ 17 h 43"/>
                <a:gd name="T30" fmla="*/ 40 w 40"/>
                <a:gd name="T31" fmla="*/ 11 h 43"/>
                <a:gd name="T32" fmla="*/ 40 w 40"/>
                <a:gd name="T33" fmla="*/ 8 h 43"/>
                <a:gd name="T34" fmla="*/ 40 w 40"/>
                <a:gd name="T35" fmla="*/ 2 h 43"/>
                <a:gd name="T36" fmla="*/ 40 w 40"/>
                <a:gd name="T37" fmla="*/ 2 h 43"/>
                <a:gd name="T38" fmla="*/ 40 w 40"/>
                <a:gd name="T39" fmla="*/ 2 h 43"/>
                <a:gd name="T40" fmla="*/ 38 w 40"/>
                <a:gd name="T41" fmla="*/ 0 h 43"/>
                <a:gd name="T42" fmla="*/ 38 w 40"/>
                <a:gd name="T43" fmla="*/ 0 h 43"/>
                <a:gd name="T44" fmla="*/ 38 w 40"/>
                <a:gd name="T45" fmla="*/ 0 h 43"/>
                <a:gd name="T46" fmla="*/ 38 w 40"/>
                <a:gd name="T47" fmla="*/ 0 h 43"/>
                <a:gd name="T48" fmla="*/ 38 w 40"/>
                <a:gd name="T49" fmla="*/ 0 h 43"/>
                <a:gd name="T50" fmla="*/ 38 w 40"/>
                <a:gd name="T51" fmla="*/ 0 h 43"/>
                <a:gd name="T52" fmla="*/ 34 w 40"/>
                <a:gd name="T53" fmla="*/ 0 h 43"/>
                <a:gd name="T54" fmla="*/ 28 w 40"/>
                <a:gd name="T55" fmla="*/ 2 h 43"/>
                <a:gd name="T56" fmla="*/ 24 w 40"/>
                <a:gd name="T57" fmla="*/ 4 h 43"/>
                <a:gd name="T58" fmla="*/ 18 w 40"/>
                <a:gd name="T59" fmla="*/ 6 h 43"/>
                <a:gd name="T60" fmla="*/ 14 w 40"/>
                <a:gd name="T61" fmla="*/ 8 h 43"/>
                <a:gd name="T62" fmla="*/ 10 w 40"/>
                <a:gd name="T63" fmla="*/ 11 h 43"/>
                <a:gd name="T64" fmla="*/ 6 w 40"/>
                <a:gd name="T65" fmla="*/ 15 h 43"/>
                <a:gd name="T66" fmla="*/ 4 w 40"/>
                <a:gd name="T67" fmla="*/ 19 h 43"/>
                <a:gd name="T68" fmla="*/ 2 w 40"/>
                <a:gd name="T69" fmla="*/ 21 h 43"/>
                <a:gd name="T70" fmla="*/ 2 w 40"/>
                <a:gd name="T71" fmla="*/ 22 h 43"/>
                <a:gd name="T72" fmla="*/ 2 w 40"/>
                <a:gd name="T73" fmla="*/ 24 h 43"/>
                <a:gd name="T74" fmla="*/ 2 w 40"/>
                <a:gd name="T75" fmla="*/ 26 h 43"/>
                <a:gd name="T76" fmla="*/ 2 w 40"/>
                <a:gd name="T77" fmla="*/ 28 h 43"/>
                <a:gd name="T78" fmla="*/ 0 w 40"/>
                <a:gd name="T79" fmla="*/ 30 h 43"/>
                <a:gd name="T80" fmla="*/ 0 w 40"/>
                <a:gd name="T81" fmla="*/ 32 h 43"/>
                <a:gd name="T82" fmla="*/ 0 w 40"/>
                <a:gd name="T83" fmla="*/ 34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43"/>
                <a:gd name="T128" fmla="*/ 40 w 40"/>
                <a:gd name="T129" fmla="*/ 43 h 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43">
                  <a:moveTo>
                    <a:pt x="0" y="34"/>
                  </a:moveTo>
                  <a:lnTo>
                    <a:pt x="4" y="43"/>
                  </a:lnTo>
                  <a:lnTo>
                    <a:pt x="8" y="43"/>
                  </a:lnTo>
                  <a:lnTo>
                    <a:pt x="10" y="43"/>
                  </a:lnTo>
                  <a:lnTo>
                    <a:pt x="14" y="43"/>
                  </a:lnTo>
                  <a:lnTo>
                    <a:pt x="18" y="41"/>
                  </a:lnTo>
                  <a:lnTo>
                    <a:pt x="20" y="41"/>
                  </a:lnTo>
                  <a:lnTo>
                    <a:pt x="24" y="39"/>
                  </a:lnTo>
                  <a:lnTo>
                    <a:pt x="26" y="37"/>
                  </a:lnTo>
                  <a:lnTo>
                    <a:pt x="28" y="34"/>
                  </a:lnTo>
                  <a:lnTo>
                    <a:pt x="32" y="32"/>
                  </a:lnTo>
                  <a:lnTo>
                    <a:pt x="34" y="28"/>
                  </a:lnTo>
                  <a:lnTo>
                    <a:pt x="36" y="24"/>
                  </a:lnTo>
                  <a:lnTo>
                    <a:pt x="38" y="21"/>
                  </a:lnTo>
                  <a:lnTo>
                    <a:pt x="38" y="17"/>
                  </a:lnTo>
                  <a:lnTo>
                    <a:pt x="40" y="11"/>
                  </a:lnTo>
                  <a:lnTo>
                    <a:pt x="40" y="8"/>
                  </a:lnTo>
                  <a:lnTo>
                    <a:pt x="40" y="2"/>
                  </a:lnTo>
                  <a:lnTo>
                    <a:pt x="38" y="0"/>
                  </a:lnTo>
                  <a:lnTo>
                    <a:pt x="34" y="0"/>
                  </a:lnTo>
                  <a:lnTo>
                    <a:pt x="28" y="2"/>
                  </a:lnTo>
                  <a:lnTo>
                    <a:pt x="24" y="4"/>
                  </a:lnTo>
                  <a:lnTo>
                    <a:pt x="18" y="6"/>
                  </a:lnTo>
                  <a:lnTo>
                    <a:pt x="14" y="8"/>
                  </a:lnTo>
                  <a:lnTo>
                    <a:pt x="10" y="11"/>
                  </a:lnTo>
                  <a:lnTo>
                    <a:pt x="6" y="15"/>
                  </a:lnTo>
                  <a:lnTo>
                    <a:pt x="4" y="19"/>
                  </a:lnTo>
                  <a:lnTo>
                    <a:pt x="2" y="21"/>
                  </a:lnTo>
                  <a:lnTo>
                    <a:pt x="2" y="22"/>
                  </a:lnTo>
                  <a:lnTo>
                    <a:pt x="2" y="24"/>
                  </a:lnTo>
                  <a:lnTo>
                    <a:pt x="2" y="26"/>
                  </a:lnTo>
                  <a:lnTo>
                    <a:pt x="2" y="28"/>
                  </a:lnTo>
                  <a:lnTo>
                    <a:pt x="0" y="30"/>
                  </a:lnTo>
                  <a:lnTo>
                    <a:pt x="0" y="32"/>
                  </a:lnTo>
                  <a:lnTo>
                    <a:pt x="0" y="34"/>
                  </a:lnTo>
                  <a:close/>
                </a:path>
              </a:pathLst>
            </a:custGeom>
            <a:solidFill>
              <a:srgbClr val="FCEF00"/>
            </a:solidFill>
            <a:ln w="9525">
              <a:noFill/>
              <a:round/>
              <a:headEnd/>
              <a:tailEnd/>
            </a:ln>
          </p:spPr>
          <p:txBody>
            <a:bodyPr>
              <a:prstTxWarp prst="textNoShape">
                <a:avLst/>
              </a:prstTxWarp>
            </a:bodyPr>
            <a:lstStyle/>
            <a:p>
              <a:endParaRPr lang="en-US"/>
            </a:p>
          </p:txBody>
        </p:sp>
        <p:sp>
          <p:nvSpPr>
            <p:cNvPr id="16412" name="Freeform 26"/>
            <p:cNvSpPr>
              <a:spLocks/>
            </p:cNvSpPr>
            <p:nvPr/>
          </p:nvSpPr>
          <p:spPr bwMode="auto">
            <a:xfrm>
              <a:off x="2562" y="1560"/>
              <a:ext cx="36" cy="48"/>
            </a:xfrm>
            <a:custGeom>
              <a:avLst/>
              <a:gdLst>
                <a:gd name="T0" fmla="*/ 0 w 36"/>
                <a:gd name="T1" fmla="*/ 24 h 48"/>
                <a:gd name="T2" fmla="*/ 2 w 36"/>
                <a:gd name="T3" fmla="*/ 27 h 48"/>
                <a:gd name="T4" fmla="*/ 2 w 36"/>
                <a:gd name="T5" fmla="*/ 31 h 48"/>
                <a:gd name="T6" fmla="*/ 4 w 36"/>
                <a:gd name="T7" fmla="*/ 35 h 48"/>
                <a:gd name="T8" fmla="*/ 6 w 36"/>
                <a:gd name="T9" fmla="*/ 37 h 48"/>
                <a:gd name="T10" fmla="*/ 8 w 36"/>
                <a:gd name="T11" fmla="*/ 40 h 48"/>
                <a:gd name="T12" fmla="*/ 10 w 36"/>
                <a:gd name="T13" fmla="*/ 44 h 48"/>
                <a:gd name="T14" fmla="*/ 14 w 36"/>
                <a:gd name="T15" fmla="*/ 46 h 48"/>
                <a:gd name="T16" fmla="*/ 16 w 36"/>
                <a:gd name="T17" fmla="*/ 48 h 48"/>
                <a:gd name="T18" fmla="*/ 34 w 36"/>
                <a:gd name="T19" fmla="*/ 38 h 48"/>
                <a:gd name="T20" fmla="*/ 36 w 36"/>
                <a:gd name="T21" fmla="*/ 35 h 48"/>
                <a:gd name="T22" fmla="*/ 36 w 36"/>
                <a:gd name="T23" fmla="*/ 29 h 48"/>
                <a:gd name="T24" fmla="*/ 36 w 36"/>
                <a:gd name="T25" fmla="*/ 25 h 48"/>
                <a:gd name="T26" fmla="*/ 36 w 36"/>
                <a:gd name="T27" fmla="*/ 22 h 48"/>
                <a:gd name="T28" fmla="*/ 36 w 36"/>
                <a:gd name="T29" fmla="*/ 16 h 48"/>
                <a:gd name="T30" fmla="*/ 34 w 36"/>
                <a:gd name="T31" fmla="*/ 12 h 48"/>
                <a:gd name="T32" fmla="*/ 32 w 36"/>
                <a:gd name="T33" fmla="*/ 9 h 48"/>
                <a:gd name="T34" fmla="*/ 28 w 36"/>
                <a:gd name="T35" fmla="*/ 5 h 48"/>
                <a:gd name="T36" fmla="*/ 26 w 36"/>
                <a:gd name="T37" fmla="*/ 5 h 48"/>
                <a:gd name="T38" fmla="*/ 26 w 36"/>
                <a:gd name="T39" fmla="*/ 3 h 48"/>
                <a:gd name="T40" fmla="*/ 24 w 36"/>
                <a:gd name="T41" fmla="*/ 1 h 48"/>
                <a:gd name="T42" fmla="*/ 22 w 36"/>
                <a:gd name="T43" fmla="*/ 1 h 48"/>
                <a:gd name="T44" fmla="*/ 20 w 36"/>
                <a:gd name="T45" fmla="*/ 1 h 48"/>
                <a:gd name="T46" fmla="*/ 18 w 36"/>
                <a:gd name="T47" fmla="*/ 0 h 48"/>
                <a:gd name="T48" fmla="*/ 16 w 36"/>
                <a:gd name="T49" fmla="*/ 0 h 48"/>
                <a:gd name="T50" fmla="*/ 14 w 36"/>
                <a:gd name="T51" fmla="*/ 0 h 48"/>
                <a:gd name="T52" fmla="*/ 4 w 36"/>
                <a:gd name="T53" fmla="*/ 9 h 48"/>
                <a:gd name="T54" fmla="*/ 0 w 36"/>
                <a:gd name="T55" fmla="*/ 24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
                <a:gd name="T85" fmla="*/ 0 h 48"/>
                <a:gd name="T86" fmla="*/ 36 w 36"/>
                <a:gd name="T87" fmla="*/ 48 h 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 h="48">
                  <a:moveTo>
                    <a:pt x="0" y="24"/>
                  </a:moveTo>
                  <a:lnTo>
                    <a:pt x="2" y="27"/>
                  </a:lnTo>
                  <a:lnTo>
                    <a:pt x="2" y="31"/>
                  </a:lnTo>
                  <a:lnTo>
                    <a:pt x="4" y="35"/>
                  </a:lnTo>
                  <a:lnTo>
                    <a:pt x="6" y="37"/>
                  </a:lnTo>
                  <a:lnTo>
                    <a:pt x="8" y="40"/>
                  </a:lnTo>
                  <a:lnTo>
                    <a:pt x="10" y="44"/>
                  </a:lnTo>
                  <a:lnTo>
                    <a:pt x="14" y="46"/>
                  </a:lnTo>
                  <a:lnTo>
                    <a:pt x="16" y="48"/>
                  </a:lnTo>
                  <a:lnTo>
                    <a:pt x="34" y="38"/>
                  </a:lnTo>
                  <a:lnTo>
                    <a:pt x="36" y="35"/>
                  </a:lnTo>
                  <a:lnTo>
                    <a:pt x="36" y="29"/>
                  </a:lnTo>
                  <a:lnTo>
                    <a:pt x="36" y="25"/>
                  </a:lnTo>
                  <a:lnTo>
                    <a:pt x="36" y="22"/>
                  </a:lnTo>
                  <a:lnTo>
                    <a:pt x="36" y="16"/>
                  </a:lnTo>
                  <a:lnTo>
                    <a:pt x="34" y="12"/>
                  </a:lnTo>
                  <a:lnTo>
                    <a:pt x="32" y="9"/>
                  </a:lnTo>
                  <a:lnTo>
                    <a:pt x="28" y="5"/>
                  </a:lnTo>
                  <a:lnTo>
                    <a:pt x="26" y="5"/>
                  </a:lnTo>
                  <a:lnTo>
                    <a:pt x="26" y="3"/>
                  </a:lnTo>
                  <a:lnTo>
                    <a:pt x="24" y="1"/>
                  </a:lnTo>
                  <a:lnTo>
                    <a:pt x="22" y="1"/>
                  </a:lnTo>
                  <a:lnTo>
                    <a:pt x="20" y="1"/>
                  </a:lnTo>
                  <a:lnTo>
                    <a:pt x="18" y="0"/>
                  </a:lnTo>
                  <a:lnTo>
                    <a:pt x="16" y="0"/>
                  </a:lnTo>
                  <a:lnTo>
                    <a:pt x="14" y="0"/>
                  </a:lnTo>
                  <a:lnTo>
                    <a:pt x="4" y="9"/>
                  </a:lnTo>
                  <a:lnTo>
                    <a:pt x="0" y="24"/>
                  </a:lnTo>
                  <a:close/>
                </a:path>
              </a:pathLst>
            </a:custGeom>
            <a:solidFill>
              <a:srgbClr val="FCEF00"/>
            </a:solidFill>
            <a:ln w="9525">
              <a:noFill/>
              <a:round/>
              <a:headEnd/>
              <a:tailEnd/>
            </a:ln>
          </p:spPr>
          <p:txBody>
            <a:bodyPr>
              <a:prstTxWarp prst="textNoShape">
                <a:avLst/>
              </a:prstTxWarp>
            </a:bodyPr>
            <a:lstStyle/>
            <a:p>
              <a:endParaRPr lang="en-US"/>
            </a:p>
          </p:txBody>
        </p:sp>
        <p:sp>
          <p:nvSpPr>
            <p:cNvPr id="16413" name="Freeform 27"/>
            <p:cNvSpPr>
              <a:spLocks/>
            </p:cNvSpPr>
            <p:nvPr/>
          </p:nvSpPr>
          <p:spPr bwMode="auto">
            <a:xfrm>
              <a:off x="2543" y="1463"/>
              <a:ext cx="31" cy="50"/>
            </a:xfrm>
            <a:custGeom>
              <a:avLst/>
              <a:gdLst>
                <a:gd name="T0" fmla="*/ 0 w 31"/>
                <a:gd name="T1" fmla="*/ 37 h 50"/>
                <a:gd name="T2" fmla="*/ 5 w 31"/>
                <a:gd name="T3" fmla="*/ 50 h 50"/>
                <a:gd name="T4" fmla="*/ 31 w 31"/>
                <a:gd name="T5" fmla="*/ 48 h 50"/>
                <a:gd name="T6" fmla="*/ 31 w 31"/>
                <a:gd name="T7" fmla="*/ 48 h 50"/>
                <a:gd name="T8" fmla="*/ 31 w 31"/>
                <a:gd name="T9" fmla="*/ 47 h 50"/>
                <a:gd name="T10" fmla="*/ 31 w 31"/>
                <a:gd name="T11" fmla="*/ 47 h 50"/>
                <a:gd name="T12" fmla="*/ 31 w 31"/>
                <a:gd name="T13" fmla="*/ 47 h 50"/>
                <a:gd name="T14" fmla="*/ 31 w 31"/>
                <a:gd name="T15" fmla="*/ 47 h 50"/>
                <a:gd name="T16" fmla="*/ 31 w 31"/>
                <a:gd name="T17" fmla="*/ 47 h 50"/>
                <a:gd name="T18" fmla="*/ 31 w 31"/>
                <a:gd name="T19" fmla="*/ 47 h 50"/>
                <a:gd name="T20" fmla="*/ 31 w 31"/>
                <a:gd name="T21" fmla="*/ 47 h 50"/>
                <a:gd name="T22" fmla="*/ 13 w 31"/>
                <a:gd name="T23" fmla="*/ 0 h 50"/>
                <a:gd name="T24" fmla="*/ 11 w 31"/>
                <a:gd name="T25" fmla="*/ 0 h 50"/>
                <a:gd name="T26" fmla="*/ 9 w 31"/>
                <a:gd name="T27" fmla="*/ 2 h 50"/>
                <a:gd name="T28" fmla="*/ 7 w 31"/>
                <a:gd name="T29" fmla="*/ 4 h 50"/>
                <a:gd name="T30" fmla="*/ 7 w 31"/>
                <a:gd name="T31" fmla="*/ 6 h 50"/>
                <a:gd name="T32" fmla="*/ 5 w 31"/>
                <a:gd name="T33" fmla="*/ 8 h 50"/>
                <a:gd name="T34" fmla="*/ 4 w 31"/>
                <a:gd name="T35" fmla="*/ 10 h 50"/>
                <a:gd name="T36" fmla="*/ 2 w 31"/>
                <a:gd name="T37" fmla="*/ 11 h 50"/>
                <a:gd name="T38" fmla="*/ 2 w 31"/>
                <a:gd name="T39" fmla="*/ 15 h 50"/>
                <a:gd name="T40" fmla="*/ 0 w 31"/>
                <a:gd name="T41" fmla="*/ 17 h 50"/>
                <a:gd name="T42" fmla="*/ 0 w 31"/>
                <a:gd name="T43" fmla="*/ 21 h 50"/>
                <a:gd name="T44" fmla="*/ 0 w 31"/>
                <a:gd name="T45" fmla="*/ 22 h 50"/>
                <a:gd name="T46" fmla="*/ 0 w 31"/>
                <a:gd name="T47" fmla="*/ 26 h 50"/>
                <a:gd name="T48" fmla="*/ 0 w 31"/>
                <a:gd name="T49" fmla="*/ 28 h 50"/>
                <a:gd name="T50" fmla="*/ 0 w 31"/>
                <a:gd name="T51" fmla="*/ 32 h 50"/>
                <a:gd name="T52" fmla="*/ 0 w 31"/>
                <a:gd name="T53" fmla="*/ 34 h 50"/>
                <a:gd name="T54" fmla="*/ 0 w 31"/>
                <a:gd name="T55" fmla="*/ 37 h 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
                <a:gd name="T85" fmla="*/ 0 h 50"/>
                <a:gd name="T86" fmla="*/ 31 w 31"/>
                <a:gd name="T87" fmla="*/ 50 h 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 h="50">
                  <a:moveTo>
                    <a:pt x="0" y="37"/>
                  </a:moveTo>
                  <a:lnTo>
                    <a:pt x="5" y="50"/>
                  </a:lnTo>
                  <a:lnTo>
                    <a:pt x="31" y="48"/>
                  </a:lnTo>
                  <a:lnTo>
                    <a:pt x="31" y="47"/>
                  </a:lnTo>
                  <a:lnTo>
                    <a:pt x="13" y="0"/>
                  </a:lnTo>
                  <a:lnTo>
                    <a:pt x="11" y="0"/>
                  </a:lnTo>
                  <a:lnTo>
                    <a:pt x="9" y="2"/>
                  </a:lnTo>
                  <a:lnTo>
                    <a:pt x="7" y="4"/>
                  </a:lnTo>
                  <a:lnTo>
                    <a:pt x="7" y="6"/>
                  </a:lnTo>
                  <a:lnTo>
                    <a:pt x="5" y="8"/>
                  </a:lnTo>
                  <a:lnTo>
                    <a:pt x="4" y="10"/>
                  </a:lnTo>
                  <a:lnTo>
                    <a:pt x="2" y="11"/>
                  </a:lnTo>
                  <a:lnTo>
                    <a:pt x="2" y="15"/>
                  </a:lnTo>
                  <a:lnTo>
                    <a:pt x="0" y="17"/>
                  </a:lnTo>
                  <a:lnTo>
                    <a:pt x="0" y="21"/>
                  </a:lnTo>
                  <a:lnTo>
                    <a:pt x="0" y="22"/>
                  </a:lnTo>
                  <a:lnTo>
                    <a:pt x="0" y="26"/>
                  </a:lnTo>
                  <a:lnTo>
                    <a:pt x="0" y="28"/>
                  </a:lnTo>
                  <a:lnTo>
                    <a:pt x="0" y="32"/>
                  </a:lnTo>
                  <a:lnTo>
                    <a:pt x="0" y="34"/>
                  </a:lnTo>
                  <a:lnTo>
                    <a:pt x="0" y="37"/>
                  </a:lnTo>
                  <a:close/>
                </a:path>
              </a:pathLst>
            </a:custGeom>
            <a:solidFill>
              <a:srgbClr val="FCEF00"/>
            </a:solidFill>
            <a:ln w="9525">
              <a:noFill/>
              <a:round/>
              <a:headEnd/>
              <a:tailEnd/>
            </a:ln>
          </p:spPr>
          <p:txBody>
            <a:bodyPr>
              <a:prstTxWarp prst="textNoShape">
                <a:avLst/>
              </a:prstTxWarp>
            </a:bodyPr>
            <a:lstStyle/>
            <a:p>
              <a:endParaRPr lang="en-US"/>
            </a:p>
          </p:txBody>
        </p:sp>
        <p:sp>
          <p:nvSpPr>
            <p:cNvPr id="16414" name="Freeform 28"/>
            <p:cNvSpPr>
              <a:spLocks/>
            </p:cNvSpPr>
            <p:nvPr/>
          </p:nvSpPr>
          <p:spPr bwMode="auto">
            <a:xfrm>
              <a:off x="2586" y="1604"/>
              <a:ext cx="32" cy="41"/>
            </a:xfrm>
            <a:custGeom>
              <a:avLst/>
              <a:gdLst>
                <a:gd name="T0" fmla="*/ 0 w 32"/>
                <a:gd name="T1" fmla="*/ 33 h 41"/>
                <a:gd name="T2" fmla="*/ 4 w 32"/>
                <a:gd name="T3" fmla="*/ 41 h 41"/>
                <a:gd name="T4" fmla="*/ 26 w 32"/>
                <a:gd name="T5" fmla="*/ 37 h 41"/>
                <a:gd name="T6" fmla="*/ 28 w 32"/>
                <a:gd name="T7" fmla="*/ 35 h 41"/>
                <a:gd name="T8" fmla="*/ 28 w 32"/>
                <a:gd name="T9" fmla="*/ 31 h 41"/>
                <a:gd name="T10" fmla="*/ 30 w 32"/>
                <a:gd name="T11" fmla="*/ 28 h 41"/>
                <a:gd name="T12" fmla="*/ 30 w 32"/>
                <a:gd name="T13" fmla="*/ 24 h 41"/>
                <a:gd name="T14" fmla="*/ 32 w 32"/>
                <a:gd name="T15" fmla="*/ 20 h 41"/>
                <a:gd name="T16" fmla="*/ 32 w 32"/>
                <a:gd name="T17" fmla="*/ 17 h 41"/>
                <a:gd name="T18" fmla="*/ 30 w 32"/>
                <a:gd name="T19" fmla="*/ 13 h 41"/>
                <a:gd name="T20" fmla="*/ 30 w 32"/>
                <a:gd name="T21" fmla="*/ 9 h 41"/>
                <a:gd name="T22" fmla="*/ 28 w 32"/>
                <a:gd name="T23" fmla="*/ 7 h 41"/>
                <a:gd name="T24" fmla="*/ 28 w 32"/>
                <a:gd name="T25" fmla="*/ 7 h 41"/>
                <a:gd name="T26" fmla="*/ 26 w 32"/>
                <a:gd name="T27" fmla="*/ 6 h 41"/>
                <a:gd name="T28" fmla="*/ 26 w 32"/>
                <a:gd name="T29" fmla="*/ 4 h 41"/>
                <a:gd name="T30" fmla="*/ 26 w 32"/>
                <a:gd name="T31" fmla="*/ 4 h 41"/>
                <a:gd name="T32" fmla="*/ 24 w 32"/>
                <a:gd name="T33" fmla="*/ 2 h 41"/>
                <a:gd name="T34" fmla="*/ 24 w 32"/>
                <a:gd name="T35" fmla="*/ 0 h 41"/>
                <a:gd name="T36" fmla="*/ 24 w 32"/>
                <a:gd name="T37" fmla="*/ 0 h 41"/>
                <a:gd name="T38" fmla="*/ 20 w 32"/>
                <a:gd name="T39" fmla="*/ 0 h 41"/>
                <a:gd name="T40" fmla="*/ 16 w 32"/>
                <a:gd name="T41" fmla="*/ 2 h 41"/>
                <a:gd name="T42" fmla="*/ 14 w 32"/>
                <a:gd name="T43" fmla="*/ 4 h 41"/>
                <a:gd name="T44" fmla="*/ 10 w 32"/>
                <a:gd name="T45" fmla="*/ 7 h 41"/>
                <a:gd name="T46" fmla="*/ 8 w 32"/>
                <a:gd name="T47" fmla="*/ 9 h 41"/>
                <a:gd name="T48" fmla="*/ 6 w 32"/>
                <a:gd name="T49" fmla="*/ 11 h 41"/>
                <a:gd name="T50" fmla="*/ 4 w 32"/>
                <a:gd name="T51" fmla="*/ 15 h 41"/>
                <a:gd name="T52" fmla="*/ 2 w 32"/>
                <a:gd name="T53" fmla="*/ 17 h 41"/>
                <a:gd name="T54" fmla="*/ 2 w 32"/>
                <a:gd name="T55" fmla="*/ 20 h 41"/>
                <a:gd name="T56" fmla="*/ 2 w 32"/>
                <a:gd name="T57" fmla="*/ 22 h 41"/>
                <a:gd name="T58" fmla="*/ 2 w 32"/>
                <a:gd name="T59" fmla="*/ 24 h 41"/>
                <a:gd name="T60" fmla="*/ 0 w 32"/>
                <a:gd name="T61" fmla="*/ 26 h 41"/>
                <a:gd name="T62" fmla="*/ 0 w 32"/>
                <a:gd name="T63" fmla="*/ 28 h 41"/>
                <a:gd name="T64" fmla="*/ 0 w 32"/>
                <a:gd name="T65" fmla="*/ 30 h 41"/>
                <a:gd name="T66" fmla="*/ 0 w 32"/>
                <a:gd name="T67" fmla="*/ 31 h 41"/>
                <a:gd name="T68" fmla="*/ 0 w 32"/>
                <a:gd name="T69" fmla="*/ 33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41"/>
                <a:gd name="T107" fmla="*/ 32 w 32"/>
                <a:gd name="T108" fmla="*/ 41 h 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41">
                  <a:moveTo>
                    <a:pt x="0" y="33"/>
                  </a:moveTo>
                  <a:lnTo>
                    <a:pt x="4" y="41"/>
                  </a:lnTo>
                  <a:lnTo>
                    <a:pt x="26" y="37"/>
                  </a:lnTo>
                  <a:lnTo>
                    <a:pt x="28" y="35"/>
                  </a:lnTo>
                  <a:lnTo>
                    <a:pt x="28" y="31"/>
                  </a:lnTo>
                  <a:lnTo>
                    <a:pt x="30" y="28"/>
                  </a:lnTo>
                  <a:lnTo>
                    <a:pt x="30" y="24"/>
                  </a:lnTo>
                  <a:lnTo>
                    <a:pt x="32" y="20"/>
                  </a:lnTo>
                  <a:lnTo>
                    <a:pt x="32" y="17"/>
                  </a:lnTo>
                  <a:lnTo>
                    <a:pt x="30" y="13"/>
                  </a:lnTo>
                  <a:lnTo>
                    <a:pt x="30" y="9"/>
                  </a:lnTo>
                  <a:lnTo>
                    <a:pt x="28" y="7"/>
                  </a:lnTo>
                  <a:lnTo>
                    <a:pt x="26" y="6"/>
                  </a:lnTo>
                  <a:lnTo>
                    <a:pt x="26" y="4"/>
                  </a:lnTo>
                  <a:lnTo>
                    <a:pt x="24" y="2"/>
                  </a:lnTo>
                  <a:lnTo>
                    <a:pt x="24" y="0"/>
                  </a:lnTo>
                  <a:lnTo>
                    <a:pt x="20" y="0"/>
                  </a:lnTo>
                  <a:lnTo>
                    <a:pt x="16" y="2"/>
                  </a:lnTo>
                  <a:lnTo>
                    <a:pt x="14" y="4"/>
                  </a:lnTo>
                  <a:lnTo>
                    <a:pt x="10" y="7"/>
                  </a:lnTo>
                  <a:lnTo>
                    <a:pt x="8" y="9"/>
                  </a:lnTo>
                  <a:lnTo>
                    <a:pt x="6" y="11"/>
                  </a:lnTo>
                  <a:lnTo>
                    <a:pt x="4" y="15"/>
                  </a:lnTo>
                  <a:lnTo>
                    <a:pt x="2" y="17"/>
                  </a:lnTo>
                  <a:lnTo>
                    <a:pt x="2" y="20"/>
                  </a:lnTo>
                  <a:lnTo>
                    <a:pt x="2" y="22"/>
                  </a:lnTo>
                  <a:lnTo>
                    <a:pt x="2" y="24"/>
                  </a:lnTo>
                  <a:lnTo>
                    <a:pt x="0" y="26"/>
                  </a:lnTo>
                  <a:lnTo>
                    <a:pt x="0" y="28"/>
                  </a:lnTo>
                  <a:lnTo>
                    <a:pt x="0" y="30"/>
                  </a:lnTo>
                  <a:lnTo>
                    <a:pt x="0" y="31"/>
                  </a:lnTo>
                  <a:lnTo>
                    <a:pt x="0" y="33"/>
                  </a:lnTo>
                  <a:close/>
                </a:path>
              </a:pathLst>
            </a:custGeom>
            <a:solidFill>
              <a:srgbClr val="FCEF00"/>
            </a:solidFill>
            <a:ln w="9525">
              <a:noFill/>
              <a:round/>
              <a:headEnd/>
              <a:tailEnd/>
            </a:ln>
          </p:spPr>
          <p:txBody>
            <a:bodyPr>
              <a:prstTxWarp prst="textNoShape">
                <a:avLst/>
              </a:prstTxWarp>
            </a:bodyPr>
            <a:lstStyle/>
            <a:p>
              <a:endParaRPr lang="en-US"/>
            </a:p>
          </p:txBody>
        </p:sp>
        <p:sp>
          <p:nvSpPr>
            <p:cNvPr id="16415" name="Freeform 29"/>
            <p:cNvSpPr>
              <a:spLocks/>
            </p:cNvSpPr>
            <p:nvPr/>
          </p:nvSpPr>
          <p:spPr bwMode="auto">
            <a:xfrm>
              <a:off x="2570" y="1421"/>
              <a:ext cx="28" cy="61"/>
            </a:xfrm>
            <a:custGeom>
              <a:avLst/>
              <a:gdLst>
                <a:gd name="T0" fmla="*/ 0 w 28"/>
                <a:gd name="T1" fmla="*/ 44 h 61"/>
                <a:gd name="T2" fmla="*/ 12 w 28"/>
                <a:gd name="T3" fmla="*/ 61 h 61"/>
                <a:gd name="T4" fmla="*/ 26 w 28"/>
                <a:gd name="T5" fmla="*/ 53 h 61"/>
                <a:gd name="T6" fmla="*/ 28 w 28"/>
                <a:gd name="T7" fmla="*/ 46 h 61"/>
                <a:gd name="T8" fmla="*/ 28 w 28"/>
                <a:gd name="T9" fmla="*/ 40 h 61"/>
                <a:gd name="T10" fmla="*/ 28 w 28"/>
                <a:gd name="T11" fmla="*/ 33 h 61"/>
                <a:gd name="T12" fmla="*/ 28 w 28"/>
                <a:gd name="T13" fmla="*/ 27 h 61"/>
                <a:gd name="T14" fmla="*/ 28 w 28"/>
                <a:gd name="T15" fmla="*/ 20 h 61"/>
                <a:gd name="T16" fmla="*/ 26 w 28"/>
                <a:gd name="T17" fmla="*/ 13 h 61"/>
                <a:gd name="T18" fmla="*/ 24 w 28"/>
                <a:gd name="T19" fmla="*/ 7 h 61"/>
                <a:gd name="T20" fmla="*/ 24 w 28"/>
                <a:gd name="T21" fmla="*/ 0 h 61"/>
                <a:gd name="T22" fmla="*/ 20 w 28"/>
                <a:gd name="T23" fmla="*/ 2 h 61"/>
                <a:gd name="T24" fmla="*/ 18 w 28"/>
                <a:gd name="T25" fmla="*/ 2 h 61"/>
                <a:gd name="T26" fmla="*/ 16 w 28"/>
                <a:gd name="T27" fmla="*/ 3 h 61"/>
                <a:gd name="T28" fmla="*/ 12 w 28"/>
                <a:gd name="T29" fmla="*/ 5 h 61"/>
                <a:gd name="T30" fmla="*/ 10 w 28"/>
                <a:gd name="T31" fmla="*/ 7 h 61"/>
                <a:gd name="T32" fmla="*/ 8 w 28"/>
                <a:gd name="T33" fmla="*/ 9 h 61"/>
                <a:gd name="T34" fmla="*/ 6 w 28"/>
                <a:gd name="T35" fmla="*/ 13 h 61"/>
                <a:gd name="T36" fmla="*/ 4 w 28"/>
                <a:gd name="T37" fmla="*/ 14 h 61"/>
                <a:gd name="T38" fmla="*/ 4 w 28"/>
                <a:gd name="T39" fmla="*/ 18 h 61"/>
                <a:gd name="T40" fmla="*/ 2 w 28"/>
                <a:gd name="T41" fmla="*/ 22 h 61"/>
                <a:gd name="T42" fmla="*/ 2 w 28"/>
                <a:gd name="T43" fmla="*/ 26 h 61"/>
                <a:gd name="T44" fmla="*/ 2 w 28"/>
                <a:gd name="T45" fmla="*/ 29 h 61"/>
                <a:gd name="T46" fmla="*/ 0 w 28"/>
                <a:gd name="T47" fmla="*/ 33 h 61"/>
                <a:gd name="T48" fmla="*/ 0 w 28"/>
                <a:gd name="T49" fmla="*/ 37 h 61"/>
                <a:gd name="T50" fmla="*/ 0 w 28"/>
                <a:gd name="T51" fmla="*/ 40 h 61"/>
                <a:gd name="T52" fmla="*/ 0 w 28"/>
                <a:gd name="T53" fmla="*/ 44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
                <a:gd name="T82" fmla="*/ 0 h 61"/>
                <a:gd name="T83" fmla="*/ 28 w 28"/>
                <a:gd name="T84" fmla="*/ 61 h 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 h="61">
                  <a:moveTo>
                    <a:pt x="0" y="44"/>
                  </a:moveTo>
                  <a:lnTo>
                    <a:pt x="12" y="61"/>
                  </a:lnTo>
                  <a:lnTo>
                    <a:pt x="26" y="53"/>
                  </a:lnTo>
                  <a:lnTo>
                    <a:pt x="28" y="46"/>
                  </a:lnTo>
                  <a:lnTo>
                    <a:pt x="28" y="40"/>
                  </a:lnTo>
                  <a:lnTo>
                    <a:pt x="28" y="33"/>
                  </a:lnTo>
                  <a:lnTo>
                    <a:pt x="28" y="27"/>
                  </a:lnTo>
                  <a:lnTo>
                    <a:pt x="28" y="20"/>
                  </a:lnTo>
                  <a:lnTo>
                    <a:pt x="26" y="13"/>
                  </a:lnTo>
                  <a:lnTo>
                    <a:pt x="24" y="7"/>
                  </a:lnTo>
                  <a:lnTo>
                    <a:pt x="24" y="0"/>
                  </a:lnTo>
                  <a:lnTo>
                    <a:pt x="20" y="2"/>
                  </a:lnTo>
                  <a:lnTo>
                    <a:pt x="18" y="2"/>
                  </a:lnTo>
                  <a:lnTo>
                    <a:pt x="16" y="3"/>
                  </a:lnTo>
                  <a:lnTo>
                    <a:pt x="12" y="5"/>
                  </a:lnTo>
                  <a:lnTo>
                    <a:pt x="10" y="7"/>
                  </a:lnTo>
                  <a:lnTo>
                    <a:pt x="8" y="9"/>
                  </a:lnTo>
                  <a:lnTo>
                    <a:pt x="6" y="13"/>
                  </a:lnTo>
                  <a:lnTo>
                    <a:pt x="4" y="14"/>
                  </a:lnTo>
                  <a:lnTo>
                    <a:pt x="4" y="18"/>
                  </a:lnTo>
                  <a:lnTo>
                    <a:pt x="2" y="22"/>
                  </a:lnTo>
                  <a:lnTo>
                    <a:pt x="2" y="26"/>
                  </a:lnTo>
                  <a:lnTo>
                    <a:pt x="2" y="29"/>
                  </a:lnTo>
                  <a:lnTo>
                    <a:pt x="0" y="33"/>
                  </a:lnTo>
                  <a:lnTo>
                    <a:pt x="0" y="37"/>
                  </a:lnTo>
                  <a:lnTo>
                    <a:pt x="0" y="40"/>
                  </a:lnTo>
                  <a:lnTo>
                    <a:pt x="0" y="44"/>
                  </a:lnTo>
                  <a:close/>
                </a:path>
              </a:pathLst>
            </a:custGeom>
            <a:solidFill>
              <a:srgbClr val="FCEF00"/>
            </a:solidFill>
            <a:ln w="9525">
              <a:noFill/>
              <a:round/>
              <a:headEnd/>
              <a:tailEnd/>
            </a:ln>
          </p:spPr>
          <p:txBody>
            <a:bodyPr>
              <a:prstTxWarp prst="textNoShape">
                <a:avLst/>
              </a:prstTxWarp>
            </a:bodyPr>
            <a:lstStyle/>
            <a:p>
              <a:endParaRPr lang="en-US"/>
            </a:p>
          </p:txBody>
        </p:sp>
        <p:sp>
          <p:nvSpPr>
            <p:cNvPr id="16416" name="Freeform 30"/>
            <p:cNvSpPr>
              <a:spLocks/>
            </p:cNvSpPr>
            <p:nvPr/>
          </p:nvSpPr>
          <p:spPr bwMode="auto">
            <a:xfrm>
              <a:off x="2608" y="1404"/>
              <a:ext cx="32" cy="52"/>
            </a:xfrm>
            <a:custGeom>
              <a:avLst/>
              <a:gdLst>
                <a:gd name="T0" fmla="*/ 2 w 32"/>
                <a:gd name="T1" fmla="*/ 48 h 52"/>
                <a:gd name="T2" fmla="*/ 2 w 32"/>
                <a:gd name="T3" fmla="*/ 48 h 52"/>
                <a:gd name="T4" fmla="*/ 2 w 32"/>
                <a:gd name="T5" fmla="*/ 48 h 52"/>
                <a:gd name="T6" fmla="*/ 2 w 32"/>
                <a:gd name="T7" fmla="*/ 48 h 52"/>
                <a:gd name="T8" fmla="*/ 2 w 32"/>
                <a:gd name="T9" fmla="*/ 50 h 52"/>
                <a:gd name="T10" fmla="*/ 2 w 32"/>
                <a:gd name="T11" fmla="*/ 50 h 52"/>
                <a:gd name="T12" fmla="*/ 4 w 32"/>
                <a:gd name="T13" fmla="*/ 50 h 52"/>
                <a:gd name="T14" fmla="*/ 4 w 32"/>
                <a:gd name="T15" fmla="*/ 50 h 52"/>
                <a:gd name="T16" fmla="*/ 4 w 32"/>
                <a:gd name="T17" fmla="*/ 52 h 52"/>
                <a:gd name="T18" fmla="*/ 20 w 32"/>
                <a:gd name="T19" fmla="*/ 44 h 52"/>
                <a:gd name="T20" fmla="*/ 22 w 32"/>
                <a:gd name="T21" fmla="*/ 39 h 52"/>
                <a:gd name="T22" fmla="*/ 24 w 32"/>
                <a:gd name="T23" fmla="*/ 35 h 52"/>
                <a:gd name="T24" fmla="*/ 26 w 32"/>
                <a:gd name="T25" fmla="*/ 30 h 52"/>
                <a:gd name="T26" fmla="*/ 28 w 32"/>
                <a:gd name="T27" fmla="*/ 22 h 52"/>
                <a:gd name="T28" fmla="*/ 28 w 32"/>
                <a:gd name="T29" fmla="*/ 17 h 52"/>
                <a:gd name="T30" fmla="*/ 28 w 32"/>
                <a:gd name="T31" fmla="*/ 11 h 52"/>
                <a:gd name="T32" fmla="*/ 30 w 32"/>
                <a:gd name="T33" fmla="*/ 6 h 52"/>
                <a:gd name="T34" fmla="*/ 32 w 32"/>
                <a:gd name="T35" fmla="*/ 0 h 52"/>
                <a:gd name="T36" fmla="*/ 28 w 32"/>
                <a:gd name="T37" fmla="*/ 0 h 52"/>
                <a:gd name="T38" fmla="*/ 26 w 32"/>
                <a:gd name="T39" fmla="*/ 0 h 52"/>
                <a:gd name="T40" fmla="*/ 22 w 32"/>
                <a:gd name="T41" fmla="*/ 2 h 52"/>
                <a:gd name="T42" fmla="*/ 18 w 32"/>
                <a:gd name="T43" fmla="*/ 4 h 52"/>
                <a:gd name="T44" fmla="*/ 16 w 32"/>
                <a:gd name="T45" fmla="*/ 6 h 52"/>
                <a:gd name="T46" fmla="*/ 12 w 32"/>
                <a:gd name="T47" fmla="*/ 7 h 52"/>
                <a:gd name="T48" fmla="*/ 10 w 32"/>
                <a:gd name="T49" fmla="*/ 9 h 52"/>
                <a:gd name="T50" fmla="*/ 8 w 32"/>
                <a:gd name="T51" fmla="*/ 11 h 52"/>
                <a:gd name="T52" fmla="*/ 6 w 32"/>
                <a:gd name="T53" fmla="*/ 13 h 52"/>
                <a:gd name="T54" fmla="*/ 6 w 32"/>
                <a:gd name="T55" fmla="*/ 15 h 52"/>
                <a:gd name="T56" fmla="*/ 4 w 32"/>
                <a:gd name="T57" fmla="*/ 15 h 52"/>
                <a:gd name="T58" fmla="*/ 4 w 32"/>
                <a:gd name="T59" fmla="*/ 17 h 52"/>
                <a:gd name="T60" fmla="*/ 2 w 32"/>
                <a:gd name="T61" fmla="*/ 19 h 52"/>
                <a:gd name="T62" fmla="*/ 2 w 32"/>
                <a:gd name="T63" fmla="*/ 19 h 52"/>
                <a:gd name="T64" fmla="*/ 0 w 32"/>
                <a:gd name="T65" fmla="*/ 20 h 52"/>
                <a:gd name="T66" fmla="*/ 0 w 32"/>
                <a:gd name="T67" fmla="*/ 20 h 52"/>
                <a:gd name="T68" fmla="*/ 2 w 32"/>
                <a:gd name="T69" fmla="*/ 48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52"/>
                <a:gd name="T107" fmla="*/ 32 w 32"/>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52">
                  <a:moveTo>
                    <a:pt x="2" y="48"/>
                  </a:moveTo>
                  <a:lnTo>
                    <a:pt x="2" y="48"/>
                  </a:lnTo>
                  <a:lnTo>
                    <a:pt x="2" y="50"/>
                  </a:lnTo>
                  <a:lnTo>
                    <a:pt x="4" y="50"/>
                  </a:lnTo>
                  <a:lnTo>
                    <a:pt x="4" y="52"/>
                  </a:lnTo>
                  <a:lnTo>
                    <a:pt x="20" y="44"/>
                  </a:lnTo>
                  <a:lnTo>
                    <a:pt x="22" y="39"/>
                  </a:lnTo>
                  <a:lnTo>
                    <a:pt x="24" y="35"/>
                  </a:lnTo>
                  <a:lnTo>
                    <a:pt x="26" y="30"/>
                  </a:lnTo>
                  <a:lnTo>
                    <a:pt x="28" y="22"/>
                  </a:lnTo>
                  <a:lnTo>
                    <a:pt x="28" y="17"/>
                  </a:lnTo>
                  <a:lnTo>
                    <a:pt x="28" y="11"/>
                  </a:lnTo>
                  <a:lnTo>
                    <a:pt x="30" y="6"/>
                  </a:lnTo>
                  <a:lnTo>
                    <a:pt x="32" y="0"/>
                  </a:lnTo>
                  <a:lnTo>
                    <a:pt x="28" y="0"/>
                  </a:lnTo>
                  <a:lnTo>
                    <a:pt x="26" y="0"/>
                  </a:lnTo>
                  <a:lnTo>
                    <a:pt x="22" y="2"/>
                  </a:lnTo>
                  <a:lnTo>
                    <a:pt x="18" y="4"/>
                  </a:lnTo>
                  <a:lnTo>
                    <a:pt x="16" y="6"/>
                  </a:lnTo>
                  <a:lnTo>
                    <a:pt x="12" y="7"/>
                  </a:lnTo>
                  <a:lnTo>
                    <a:pt x="10" y="9"/>
                  </a:lnTo>
                  <a:lnTo>
                    <a:pt x="8" y="11"/>
                  </a:lnTo>
                  <a:lnTo>
                    <a:pt x="6" y="13"/>
                  </a:lnTo>
                  <a:lnTo>
                    <a:pt x="6" y="15"/>
                  </a:lnTo>
                  <a:lnTo>
                    <a:pt x="4" y="15"/>
                  </a:lnTo>
                  <a:lnTo>
                    <a:pt x="4" y="17"/>
                  </a:lnTo>
                  <a:lnTo>
                    <a:pt x="2" y="19"/>
                  </a:lnTo>
                  <a:lnTo>
                    <a:pt x="0" y="20"/>
                  </a:lnTo>
                  <a:lnTo>
                    <a:pt x="2" y="48"/>
                  </a:lnTo>
                  <a:close/>
                </a:path>
              </a:pathLst>
            </a:custGeom>
            <a:solidFill>
              <a:srgbClr val="FCEF00"/>
            </a:solidFill>
            <a:ln w="9525">
              <a:noFill/>
              <a:round/>
              <a:headEnd/>
              <a:tailEnd/>
            </a:ln>
          </p:spPr>
          <p:txBody>
            <a:bodyPr>
              <a:prstTxWarp prst="textNoShape">
                <a:avLst/>
              </a:prstTxWarp>
            </a:bodyPr>
            <a:lstStyle/>
            <a:p>
              <a:endParaRPr lang="en-US"/>
            </a:p>
          </p:txBody>
        </p:sp>
        <p:sp>
          <p:nvSpPr>
            <p:cNvPr id="16417" name="Freeform 31"/>
            <p:cNvSpPr>
              <a:spLocks/>
            </p:cNvSpPr>
            <p:nvPr/>
          </p:nvSpPr>
          <p:spPr bwMode="auto">
            <a:xfrm>
              <a:off x="2645" y="1395"/>
              <a:ext cx="48" cy="44"/>
            </a:xfrm>
            <a:custGeom>
              <a:avLst/>
              <a:gdLst>
                <a:gd name="T0" fmla="*/ 0 w 48"/>
                <a:gd name="T1" fmla="*/ 40 h 44"/>
                <a:gd name="T2" fmla="*/ 2 w 48"/>
                <a:gd name="T3" fmla="*/ 42 h 44"/>
                <a:gd name="T4" fmla="*/ 4 w 48"/>
                <a:gd name="T5" fmla="*/ 44 h 44"/>
                <a:gd name="T6" fmla="*/ 8 w 48"/>
                <a:gd name="T7" fmla="*/ 44 h 44"/>
                <a:gd name="T8" fmla="*/ 10 w 48"/>
                <a:gd name="T9" fmla="*/ 44 h 44"/>
                <a:gd name="T10" fmla="*/ 14 w 48"/>
                <a:gd name="T11" fmla="*/ 42 h 44"/>
                <a:gd name="T12" fmla="*/ 16 w 48"/>
                <a:gd name="T13" fmla="*/ 42 h 44"/>
                <a:gd name="T14" fmla="*/ 20 w 48"/>
                <a:gd name="T15" fmla="*/ 40 h 44"/>
                <a:gd name="T16" fmla="*/ 22 w 48"/>
                <a:gd name="T17" fmla="*/ 39 h 44"/>
                <a:gd name="T18" fmla="*/ 28 w 48"/>
                <a:gd name="T19" fmla="*/ 37 h 44"/>
                <a:gd name="T20" fmla="*/ 32 w 48"/>
                <a:gd name="T21" fmla="*/ 31 h 44"/>
                <a:gd name="T22" fmla="*/ 36 w 48"/>
                <a:gd name="T23" fmla="*/ 28 h 44"/>
                <a:gd name="T24" fmla="*/ 38 w 48"/>
                <a:gd name="T25" fmla="*/ 24 h 44"/>
                <a:gd name="T26" fmla="*/ 42 w 48"/>
                <a:gd name="T27" fmla="*/ 18 h 44"/>
                <a:gd name="T28" fmla="*/ 44 w 48"/>
                <a:gd name="T29" fmla="*/ 13 h 44"/>
                <a:gd name="T30" fmla="*/ 46 w 48"/>
                <a:gd name="T31" fmla="*/ 7 h 44"/>
                <a:gd name="T32" fmla="*/ 48 w 48"/>
                <a:gd name="T33" fmla="*/ 2 h 44"/>
                <a:gd name="T34" fmla="*/ 44 w 48"/>
                <a:gd name="T35" fmla="*/ 2 h 44"/>
                <a:gd name="T36" fmla="*/ 38 w 48"/>
                <a:gd name="T37" fmla="*/ 0 h 44"/>
                <a:gd name="T38" fmla="*/ 32 w 48"/>
                <a:gd name="T39" fmla="*/ 2 h 44"/>
                <a:gd name="T40" fmla="*/ 28 w 48"/>
                <a:gd name="T41" fmla="*/ 3 h 44"/>
                <a:gd name="T42" fmla="*/ 22 w 48"/>
                <a:gd name="T43" fmla="*/ 5 h 44"/>
                <a:gd name="T44" fmla="*/ 16 w 48"/>
                <a:gd name="T45" fmla="*/ 7 h 44"/>
                <a:gd name="T46" fmla="*/ 12 w 48"/>
                <a:gd name="T47" fmla="*/ 11 h 44"/>
                <a:gd name="T48" fmla="*/ 8 w 48"/>
                <a:gd name="T49" fmla="*/ 15 h 44"/>
                <a:gd name="T50" fmla="*/ 6 w 48"/>
                <a:gd name="T51" fmla="*/ 15 h 44"/>
                <a:gd name="T52" fmla="*/ 6 w 48"/>
                <a:gd name="T53" fmla="*/ 15 h 44"/>
                <a:gd name="T54" fmla="*/ 6 w 48"/>
                <a:gd name="T55" fmla="*/ 16 h 44"/>
                <a:gd name="T56" fmla="*/ 4 w 48"/>
                <a:gd name="T57" fmla="*/ 16 h 44"/>
                <a:gd name="T58" fmla="*/ 4 w 48"/>
                <a:gd name="T59" fmla="*/ 16 h 44"/>
                <a:gd name="T60" fmla="*/ 4 w 48"/>
                <a:gd name="T61" fmla="*/ 18 h 44"/>
                <a:gd name="T62" fmla="*/ 4 w 48"/>
                <a:gd name="T63" fmla="*/ 18 h 44"/>
                <a:gd name="T64" fmla="*/ 4 w 48"/>
                <a:gd name="T65" fmla="*/ 18 h 44"/>
                <a:gd name="T66" fmla="*/ 0 w 48"/>
                <a:gd name="T67" fmla="*/ 40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44"/>
                <a:gd name="T104" fmla="*/ 48 w 48"/>
                <a:gd name="T105" fmla="*/ 44 h 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44">
                  <a:moveTo>
                    <a:pt x="0" y="40"/>
                  </a:moveTo>
                  <a:lnTo>
                    <a:pt x="2" y="42"/>
                  </a:lnTo>
                  <a:lnTo>
                    <a:pt x="4" y="44"/>
                  </a:lnTo>
                  <a:lnTo>
                    <a:pt x="8" y="44"/>
                  </a:lnTo>
                  <a:lnTo>
                    <a:pt x="10" y="44"/>
                  </a:lnTo>
                  <a:lnTo>
                    <a:pt x="14" y="42"/>
                  </a:lnTo>
                  <a:lnTo>
                    <a:pt x="16" y="42"/>
                  </a:lnTo>
                  <a:lnTo>
                    <a:pt x="20" y="40"/>
                  </a:lnTo>
                  <a:lnTo>
                    <a:pt x="22" y="39"/>
                  </a:lnTo>
                  <a:lnTo>
                    <a:pt x="28" y="37"/>
                  </a:lnTo>
                  <a:lnTo>
                    <a:pt x="32" y="31"/>
                  </a:lnTo>
                  <a:lnTo>
                    <a:pt x="36" y="28"/>
                  </a:lnTo>
                  <a:lnTo>
                    <a:pt x="38" y="24"/>
                  </a:lnTo>
                  <a:lnTo>
                    <a:pt x="42" y="18"/>
                  </a:lnTo>
                  <a:lnTo>
                    <a:pt x="44" y="13"/>
                  </a:lnTo>
                  <a:lnTo>
                    <a:pt x="46" y="7"/>
                  </a:lnTo>
                  <a:lnTo>
                    <a:pt x="48" y="2"/>
                  </a:lnTo>
                  <a:lnTo>
                    <a:pt x="44" y="2"/>
                  </a:lnTo>
                  <a:lnTo>
                    <a:pt x="38" y="0"/>
                  </a:lnTo>
                  <a:lnTo>
                    <a:pt x="32" y="2"/>
                  </a:lnTo>
                  <a:lnTo>
                    <a:pt x="28" y="3"/>
                  </a:lnTo>
                  <a:lnTo>
                    <a:pt x="22" y="5"/>
                  </a:lnTo>
                  <a:lnTo>
                    <a:pt x="16" y="7"/>
                  </a:lnTo>
                  <a:lnTo>
                    <a:pt x="12" y="11"/>
                  </a:lnTo>
                  <a:lnTo>
                    <a:pt x="8" y="15"/>
                  </a:lnTo>
                  <a:lnTo>
                    <a:pt x="6" y="15"/>
                  </a:lnTo>
                  <a:lnTo>
                    <a:pt x="6" y="16"/>
                  </a:lnTo>
                  <a:lnTo>
                    <a:pt x="4" y="16"/>
                  </a:lnTo>
                  <a:lnTo>
                    <a:pt x="4" y="18"/>
                  </a:lnTo>
                  <a:lnTo>
                    <a:pt x="0" y="40"/>
                  </a:lnTo>
                  <a:close/>
                </a:path>
              </a:pathLst>
            </a:custGeom>
            <a:solidFill>
              <a:srgbClr val="FCEF00"/>
            </a:solidFill>
            <a:ln w="9525">
              <a:noFill/>
              <a:round/>
              <a:headEnd/>
              <a:tailEnd/>
            </a:ln>
          </p:spPr>
          <p:txBody>
            <a:bodyPr>
              <a:prstTxWarp prst="textNoShape">
                <a:avLst/>
              </a:prstTxWarp>
            </a:bodyPr>
            <a:lstStyle/>
            <a:p>
              <a:endParaRPr lang="en-US"/>
            </a:p>
          </p:txBody>
        </p:sp>
        <p:sp>
          <p:nvSpPr>
            <p:cNvPr id="16418" name="Freeform 32"/>
            <p:cNvSpPr>
              <a:spLocks/>
            </p:cNvSpPr>
            <p:nvPr/>
          </p:nvSpPr>
          <p:spPr bwMode="auto">
            <a:xfrm>
              <a:off x="2697" y="1389"/>
              <a:ext cx="51" cy="35"/>
            </a:xfrm>
            <a:custGeom>
              <a:avLst/>
              <a:gdLst>
                <a:gd name="T0" fmla="*/ 0 w 51"/>
                <a:gd name="T1" fmla="*/ 34 h 35"/>
                <a:gd name="T2" fmla="*/ 4 w 51"/>
                <a:gd name="T3" fmla="*/ 35 h 35"/>
                <a:gd name="T4" fmla="*/ 8 w 51"/>
                <a:gd name="T5" fmla="*/ 35 h 35"/>
                <a:gd name="T6" fmla="*/ 10 w 51"/>
                <a:gd name="T7" fmla="*/ 35 h 35"/>
                <a:gd name="T8" fmla="*/ 14 w 51"/>
                <a:gd name="T9" fmla="*/ 35 h 35"/>
                <a:gd name="T10" fmla="*/ 18 w 51"/>
                <a:gd name="T11" fmla="*/ 35 h 35"/>
                <a:gd name="T12" fmla="*/ 22 w 51"/>
                <a:gd name="T13" fmla="*/ 35 h 35"/>
                <a:gd name="T14" fmla="*/ 26 w 51"/>
                <a:gd name="T15" fmla="*/ 34 h 35"/>
                <a:gd name="T16" fmla="*/ 30 w 51"/>
                <a:gd name="T17" fmla="*/ 32 h 35"/>
                <a:gd name="T18" fmla="*/ 32 w 51"/>
                <a:gd name="T19" fmla="*/ 28 h 35"/>
                <a:gd name="T20" fmla="*/ 36 w 51"/>
                <a:gd name="T21" fmla="*/ 26 h 35"/>
                <a:gd name="T22" fmla="*/ 40 w 51"/>
                <a:gd name="T23" fmla="*/ 22 h 35"/>
                <a:gd name="T24" fmla="*/ 42 w 51"/>
                <a:gd name="T25" fmla="*/ 19 h 35"/>
                <a:gd name="T26" fmla="*/ 43 w 51"/>
                <a:gd name="T27" fmla="*/ 15 h 35"/>
                <a:gd name="T28" fmla="*/ 45 w 51"/>
                <a:gd name="T29" fmla="*/ 11 h 35"/>
                <a:gd name="T30" fmla="*/ 49 w 51"/>
                <a:gd name="T31" fmla="*/ 8 h 35"/>
                <a:gd name="T32" fmla="*/ 51 w 51"/>
                <a:gd name="T33" fmla="*/ 4 h 35"/>
                <a:gd name="T34" fmla="*/ 49 w 51"/>
                <a:gd name="T35" fmla="*/ 4 h 35"/>
                <a:gd name="T36" fmla="*/ 49 w 51"/>
                <a:gd name="T37" fmla="*/ 2 h 35"/>
                <a:gd name="T38" fmla="*/ 49 w 51"/>
                <a:gd name="T39" fmla="*/ 2 h 35"/>
                <a:gd name="T40" fmla="*/ 49 w 51"/>
                <a:gd name="T41" fmla="*/ 2 h 35"/>
                <a:gd name="T42" fmla="*/ 49 w 51"/>
                <a:gd name="T43" fmla="*/ 2 h 35"/>
                <a:gd name="T44" fmla="*/ 47 w 51"/>
                <a:gd name="T45" fmla="*/ 2 h 35"/>
                <a:gd name="T46" fmla="*/ 42 w 51"/>
                <a:gd name="T47" fmla="*/ 0 h 35"/>
                <a:gd name="T48" fmla="*/ 36 w 51"/>
                <a:gd name="T49" fmla="*/ 0 h 35"/>
                <a:gd name="T50" fmla="*/ 30 w 51"/>
                <a:gd name="T51" fmla="*/ 2 h 35"/>
                <a:gd name="T52" fmla="*/ 24 w 51"/>
                <a:gd name="T53" fmla="*/ 2 h 35"/>
                <a:gd name="T54" fmla="*/ 20 w 51"/>
                <a:gd name="T55" fmla="*/ 6 h 35"/>
                <a:gd name="T56" fmla="*/ 14 w 51"/>
                <a:gd name="T57" fmla="*/ 9 h 35"/>
                <a:gd name="T58" fmla="*/ 10 w 51"/>
                <a:gd name="T59" fmla="*/ 11 h 35"/>
                <a:gd name="T60" fmla="*/ 4 w 51"/>
                <a:gd name="T61" fmla="*/ 17 h 35"/>
                <a:gd name="T62" fmla="*/ 0 w 51"/>
                <a:gd name="T63" fmla="*/ 32 h 35"/>
                <a:gd name="T64" fmla="*/ 0 w 51"/>
                <a:gd name="T65" fmla="*/ 32 h 35"/>
                <a:gd name="T66" fmla="*/ 0 w 51"/>
                <a:gd name="T67" fmla="*/ 32 h 35"/>
                <a:gd name="T68" fmla="*/ 0 w 51"/>
                <a:gd name="T69" fmla="*/ 34 h 35"/>
                <a:gd name="T70" fmla="*/ 0 w 51"/>
                <a:gd name="T71" fmla="*/ 34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
                <a:gd name="T109" fmla="*/ 0 h 35"/>
                <a:gd name="T110" fmla="*/ 51 w 51"/>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 h="35">
                  <a:moveTo>
                    <a:pt x="0" y="34"/>
                  </a:moveTo>
                  <a:lnTo>
                    <a:pt x="4" y="35"/>
                  </a:lnTo>
                  <a:lnTo>
                    <a:pt x="8" y="35"/>
                  </a:lnTo>
                  <a:lnTo>
                    <a:pt x="10" y="35"/>
                  </a:lnTo>
                  <a:lnTo>
                    <a:pt x="14" y="35"/>
                  </a:lnTo>
                  <a:lnTo>
                    <a:pt x="18" y="35"/>
                  </a:lnTo>
                  <a:lnTo>
                    <a:pt x="22" y="35"/>
                  </a:lnTo>
                  <a:lnTo>
                    <a:pt x="26" y="34"/>
                  </a:lnTo>
                  <a:lnTo>
                    <a:pt x="30" y="32"/>
                  </a:lnTo>
                  <a:lnTo>
                    <a:pt x="32" y="28"/>
                  </a:lnTo>
                  <a:lnTo>
                    <a:pt x="36" y="26"/>
                  </a:lnTo>
                  <a:lnTo>
                    <a:pt x="40" y="22"/>
                  </a:lnTo>
                  <a:lnTo>
                    <a:pt x="42" y="19"/>
                  </a:lnTo>
                  <a:lnTo>
                    <a:pt x="43" y="15"/>
                  </a:lnTo>
                  <a:lnTo>
                    <a:pt x="45" y="11"/>
                  </a:lnTo>
                  <a:lnTo>
                    <a:pt x="49" y="8"/>
                  </a:lnTo>
                  <a:lnTo>
                    <a:pt x="51" y="4"/>
                  </a:lnTo>
                  <a:lnTo>
                    <a:pt x="49" y="4"/>
                  </a:lnTo>
                  <a:lnTo>
                    <a:pt x="49" y="2"/>
                  </a:lnTo>
                  <a:lnTo>
                    <a:pt x="47" y="2"/>
                  </a:lnTo>
                  <a:lnTo>
                    <a:pt x="42" y="0"/>
                  </a:lnTo>
                  <a:lnTo>
                    <a:pt x="36" y="0"/>
                  </a:lnTo>
                  <a:lnTo>
                    <a:pt x="30" y="2"/>
                  </a:lnTo>
                  <a:lnTo>
                    <a:pt x="24" y="2"/>
                  </a:lnTo>
                  <a:lnTo>
                    <a:pt x="20" y="6"/>
                  </a:lnTo>
                  <a:lnTo>
                    <a:pt x="14" y="9"/>
                  </a:lnTo>
                  <a:lnTo>
                    <a:pt x="10" y="11"/>
                  </a:lnTo>
                  <a:lnTo>
                    <a:pt x="4" y="17"/>
                  </a:lnTo>
                  <a:lnTo>
                    <a:pt x="0" y="32"/>
                  </a:lnTo>
                  <a:lnTo>
                    <a:pt x="0" y="34"/>
                  </a:lnTo>
                  <a:close/>
                </a:path>
              </a:pathLst>
            </a:custGeom>
            <a:solidFill>
              <a:srgbClr val="FCEF00"/>
            </a:solidFill>
            <a:ln w="9525">
              <a:noFill/>
              <a:round/>
              <a:headEnd/>
              <a:tailEnd/>
            </a:ln>
          </p:spPr>
          <p:txBody>
            <a:bodyPr>
              <a:prstTxWarp prst="textNoShape">
                <a:avLst/>
              </a:prstTxWarp>
            </a:bodyPr>
            <a:lstStyle/>
            <a:p>
              <a:endParaRPr lang="en-US"/>
            </a:p>
          </p:txBody>
        </p:sp>
        <p:sp>
          <p:nvSpPr>
            <p:cNvPr id="16419" name="Freeform 33"/>
            <p:cNvSpPr>
              <a:spLocks/>
            </p:cNvSpPr>
            <p:nvPr/>
          </p:nvSpPr>
          <p:spPr bwMode="auto">
            <a:xfrm>
              <a:off x="2746" y="1389"/>
              <a:ext cx="52" cy="30"/>
            </a:xfrm>
            <a:custGeom>
              <a:avLst/>
              <a:gdLst>
                <a:gd name="T0" fmla="*/ 2 w 52"/>
                <a:gd name="T1" fmla="*/ 26 h 30"/>
                <a:gd name="T2" fmla="*/ 4 w 52"/>
                <a:gd name="T3" fmla="*/ 28 h 30"/>
                <a:gd name="T4" fmla="*/ 8 w 52"/>
                <a:gd name="T5" fmla="*/ 30 h 30"/>
                <a:gd name="T6" fmla="*/ 12 w 52"/>
                <a:gd name="T7" fmla="*/ 30 h 30"/>
                <a:gd name="T8" fmla="*/ 14 w 52"/>
                <a:gd name="T9" fmla="*/ 30 h 30"/>
                <a:gd name="T10" fmla="*/ 18 w 52"/>
                <a:gd name="T11" fmla="*/ 30 h 30"/>
                <a:gd name="T12" fmla="*/ 24 w 52"/>
                <a:gd name="T13" fmla="*/ 30 h 30"/>
                <a:gd name="T14" fmla="*/ 28 w 52"/>
                <a:gd name="T15" fmla="*/ 28 h 30"/>
                <a:gd name="T16" fmla="*/ 30 w 52"/>
                <a:gd name="T17" fmla="*/ 28 h 30"/>
                <a:gd name="T18" fmla="*/ 34 w 52"/>
                <a:gd name="T19" fmla="*/ 24 h 30"/>
                <a:gd name="T20" fmla="*/ 38 w 52"/>
                <a:gd name="T21" fmla="*/ 22 h 30"/>
                <a:gd name="T22" fmla="*/ 40 w 52"/>
                <a:gd name="T23" fmla="*/ 19 h 30"/>
                <a:gd name="T24" fmla="*/ 44 w 52"/>
                <a:gd name="T25" fmla="*/ 17 h 30"/>
                <a:gd name="T26" fmla="*/ 46 w 52"/>
                <a:gd name="T27" fmla="*/ 13 h 30"/>
                <a:gd name="T28" fmla="*/ 48 w 52"/>
                <a:gd name="T29" fmla="*/ 11 h 30"/>
                <a:gd name="T30" fmla="*/ 50 w 52"/>
                <a:gd name="T31" fmla="*/ 8 h 30"/>
                <a:gd name="T32" fmla="*/ 52 w 52"/>
                <a:gd name="T33" fmla="*/ 6 h 30"/>
                <a:gd name="T34" fmla="*/ 52 w 52"/>
                <a:gd name="T35" fmla="*/ 6 h 30"/>
                <a:gd name="T36" fmla="*/ 52 w 52"/>
                <a:gd name="T37" fmla="*/ 4 h 30"/>
                <a:gd name="T38" fmla="*/ 52 w 52"/>
                <a:gd name="T39" fmla="*/ 4 h 30"/>
                <a:gd name="T40" fmla="*/ 52 w 52"/>
                <a:gd name="T41" fmla="*/ 4 h 30"/>
                <a:gd name="T42" fmla="*/ 52 w 52"/>
                <a:gd name="T43" fmla="*/ 4 h 30"/>
                <a:gd name="T44" fmla="*/ 52 w 52"/>
                <a:gd name="T45" fmla="*/ 4 h 30"/>
                <a:gd name="T46" fmla="*/ 52 w 52"/>
                <a:gd name="T47" fmla="*/ 4 h 30"/>
                <a:gd name="T48" fmla="*/ 52 w 52"/>
                <a:gd name="T49" fmla="*/ 4 h 30"/>
                <a:gd name="T50" fmla="*/ 48 w 52"/>
                <a:gd name="T51" fmla="*/ 2 h 30"/>
                <a:gd name="T52" fmla="*/ 42 w 52"/>
                <a:gd name="T53" fmla="*/ 0 h 30"/>
                <a:gd name="T54" fmla="*/ 38 w 52"/>
                <a:gd name="T55" fmla="*/ 0 h 30"/>
                <a:gd name="T56" fmla="*/ 32 w 52"/>
                <a:gd name="T57" fmla="*/ 2 h 30"/>
                <a:gd name="T58" fmla="*/ 28 w 52"/>
                <a:gd name="T59" fmla="*/ 2 h 30"/>
                <a:gd name="T60" fmla="*/ 24 w 52"/>
                <a:gd name="T61" fmla="*/ 4 h 30"/>
                <a:gd name="T62" fmla="*/ 18 w 52"/>
                <a:gd name="T63" fmla="*/ 6 h 30"/>
                <a:gd name="T64" fmla="*/ 16 w 52"/>
                <a:gd name="T65" fmla="*/ 9 h 30"/>
                <a:gd name="T66" fmla="*/ 12 w 52"/>
                <a:gd name="T67" fmla="*/ 11 h 30"/>
                <a:gd name="T68" fmla="*/ 10 w 52"/>
                <a:gd name="T69" fmla="*/ 11 h 30"/>
                <a:gd name="T70" fmla="*/ 8 w 52"/>
                <a:gd name="T71" fmla="*/ 13 h 30"/>
                <a:gd name="T72" fmla="*/ 6 w 52"/>
                <a:gd name="T73" fmla="*/ 15 h 30"/>
                <a:gd name="T74" fmla="*/ 4 w 52"/>
                <a:gd name="T75" fmla="*/ 17 h 30"/>
                <a:gd name="T76" fmla="*/ 4 w 52"/>
                <a:gd name="T77" fmla="*/ 19 h 30"/>
                <a:gd name="T78" fmla="*/ 2 w 52"/>
                <a:gd name="T79" fmla="*/ 21 h 30"/>
                <a:gd name="T80" fmla="*/ 0 w 52"/>
                <a:gd name="T81" fmla="*/ 22 h 30"/>
                <a:gd name="T82" fmla="*/ 0 w 52"/>
                <a:gd name="T83" fmla="*/ 24 h 30"/>
                <a:gd name="T84" fmla="*/ 0 w 52"/>
                <a:gd name="T85" fmla="*/ 24 h 30"/>
                <a:gd name="T86" fmla="*/ 0 w 52"/>
                <a:gd name="T87" fmla="*/ 24 h 30"/>
                <a:gd name="T88" fmla="*/ 0 w 52"/>
                <a:gd name="T89" fmla="*/ 24 h 30"/>
                <a:gd name="T90" fmla="*/ 2 w 52"/>
                <a:gd name="T91" fmla="*/ 24 h 30"/>
                <a:gd name="T92" fmla="*/ 2 w 52"/>
                <a:gd name="T93" fmla="*/ 24 h 30"/>
                <a:gd name="T94" fmla="*/ 2 w 52"/>
                <a:gd name="T95" fmla="*/ 26 h 30"/>
                <a:gd name="T96" fmla="*/ 2 w 52"/>
                <a:gd name="T97" fmla="*/ 26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30"/>
                <a:gd name="T149" fmla="*/ 52 w 52"/>
                <a:gd name="T150" fmla="*/ 30 h 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30">
                  <a:moveTo>
                    <a:pt x="2" y="26"/>
                  </a:moveTo>
                  <a:lnTo>
                    <a:pt x="4" y="28"/>
                  </a:lnTo>
                  <a:lnTo>
                    <a:pt x="8" y="30"/>
                  </a:lnTo>
                  <a:lnTo>
                    <a:pt x="12" y="30"/>
                  </a:lnTo>
                  <a:lnTo>
                    <a:pt x="14" y="30"/>
                  </a:lnTo>
                  <a:lnTo>
                    <a:pt x="18" y="30"/>
                  </a:lnTo>
                  <a:lnTo>
                    <a:pt x="24" y="30"/>
                  </a:lnTo>
                  <a:lnTo>
                    <a:pt x="28" y="28"/>
                  </a:lnTo>
                  <a:lnTo>
                    <a:pt x="30" y="28"/>
                  </a:lnTo>
                  <a:lnTo>
                    <a:pt x="34" y="24"/>
                  </a:lnTo>
                  <a:lnTo>
                    <a:pt x="38" y="22"/>
                  </a:lnTo>
                  <a:lnTo>
                    <a:pt x="40" y="19"/>
                  </a:lnTo>
                  <a:lnTo>
                    <a:pt x="44" y="17"/>
                  </a:lnTo>
                  <a:lnTo>
                    <a:pt x="46" y="13"/>
                  </a:lnTo>
                  <a:lnTo>
                    <a:pt x="48" y="11"/>
                  </a:lnTo>
                  <a:lnTo>
                    <a:pt x="50" y="8"/>
                  </a:lnTo>
                  <a:lnTo>
                    <a:pt x="52" y="6"/>
                  </a:lnTo>
                  <a:lnTo>
                    <a:pt x="52" y="4"/>
                  </a:lnTo>
                  <a:lnTo>
                    <a:pt x="48" y="2"/>
                  </a:lnTo>
                  <a:lnTo>
                    <a:pt x="42" y="0"/>
                  </a:lnTo>
                  <a:lnTo>
                    <a:pt x="38" y="0"/>
                  </a:lnTo>
                  <a:lnTo>
                    <a:pt x="32" y="2"/>
                  </a:lnTo>
                  <a:lnTo>
                    <a:pt x="28" y="2"/>
                  </a:lnTo>
                  <a:lnTo>
                    <a:pt x="24" y="4"/>
                  </a:lnTo>
                  <a:lnTo>
                    <a:pt x="18" y="6"/>
                  </a:lnTo>
                  <a:lnTo>
                    <a:pt x="16" y="9"/>
                  </a:lnTo>
                  <a:lnTo>
                    <a:pt x="12" y="11"/>
                  </a:lnTo>
                  <a:lnTo>
                    <a:pt x="10" y="11"/>
                  </a:lnTo>
                  <a:lnTo>
                    <a:pt x="8" y="13"/>
                  </a:lnTo>
                  <a:lnTo>
                    <a:pt x="6" y="15"/>
                  </a:lnTo>
                  <a:lnTo>
                    <a:pt x="4" y="17"/>
                  </a:lnTo>
                  <a:lnTo>
                    <a:pt x="4" y="19"/>
                  </a:lnTo>
                  <a:lnTo>
                    <a:pt x="2" y="21"/>
                  </a:lnTo>
                  <a:lnTo>
                    <a:pt x="0" y="22"/>
                  </a:lnTo>
                  <a:lnTo>
                    <a:pt x="0" y="24"/>
                  </a:lnTo>
                  <a:lnTo>
                    <a:pt x="2" y="24"/>
                  </a:lnTo>
                  <a:lnTo>
                    <a:pt x="2" y="26"/>
                  </a:lnTo>
                  <a:close/>
                </a:path>
              </a:pathLst>
            </a:custGeom>
            <a:solidFill>
              <a:srgbClr val="FCEF00"/>
            </a:solidFill>
            <a:ln w="9525">
              <a:noFill/>
              <a:round/>
              <a:headEnd/>
              <a:tailEnd/>
            </a:ln>
          </p:spPr>
          <p:txBody>
            <a:bodyPr>
              <a:prstTxWarp prst="textNoShape">
                <a:avLst/>
              </a:prstTxWarp>
            </a:bodyPr>
            <a:lstStyle/>
            <a:p>
              <a:endParaRPr lang="en-US"/>
            </a:p>
          </p:txBody>
        </p:sp>
        <p:sp>
          <p:nvSpPr>
            <p:cNvPr id="16420" name="Freeform 34"/>
            <p:cNvSpPr>
              <a:spLocks/>
            </p:cNvSpPr>
            <p:nvPr/>
          </p:nvSpPr>
          <p:spPr bwMode="auto">
            <a:xfrm>
              <a:off x="2802" y="1384"/>
              <a:ext cx="61" cy="31"/>
            </a:xfrm>
            <a:custGeom>
              <a:avLst/>
              <a:gdLst>
                <a:gd name="T0" fmla="*/ 0 w 61"/>
                <a:gd name="T1" fmla="*/ 22 h 31"/>
                <a:gd name="T2" fmla="*/ 4 w 61"/>
                <a:gd name="T3" fmla="*/ 24 h 31"/>
                <a:gd name="T4" fmla="*/ 6 w 61"/>
                <a:gd name="T5" fmla="*/ 26 h 31"/>
                <a:gd name="T6" fmla="*/ 8 w 61"/>
                <a:gd name="T7" fmla="*/ 27 h 31"/>
                <a:gd name="T8" fmla="*/ 12 w 61"/>
                <a:gd name="T9" fmla="*/ 29 h 31"/>
                <a:gd name="T10" fmla="*/ 14 w 61"/>
                <a:gd name="T11" fmla="*/ 29 h 31"/>
                <a:gd name="T12" fmla="*/ 18 w 61"/>
                <a:gd name="T13" fmla="*/ 31 h 31"/>
                <a:gd name="T14" fmla="*/ 20 w 61"/>
                <a:gd name="T15" fmla="*/ 31 h 31"/>
                <a:gd name="T16" fmla="*/ 24 w 61"/>
                <a:gd name="T17" fmla="*/ 31 h 31"/>
                <a:gd name="T18" fmla="*/ 30 w 61"/>
                <a:gd name="T19" fmla="*/ 29 h 31"/>
                <a:gd name="T20" fmla="*/ 34 w 61"/>
                <a:gd name="T21" fmla="*/ 27 h 31"/>
                <a:gd name="T22" fmla="*/ 39 w 61"/>
                <a:gd name="T23" fmla="*/ 26 h 31"/>
                <a:gd name="T24" fmla="*/ 43 w 61"/>
                <a:gd name="T25" fmla="*/ 24 h 31"/>
                <a:gd name="T26" fmla="*/ 49 w 61"/>
                <a:gd name="T27" fmla="*/ 20 h 31"/>
                <a:gd name="T28" fmla="*/ 53 w 61"/>
                <a:gd name="T29" fmla="*/ 18 h 31"/>
                <a:gd name="T30" fmla="*/ 57 w 61"/>
                <a:gd name="T31" fmla="*/ 14 h 31"/>
                <a:gd name="T32" fmla="*/ 61 w 61"/>
                <a:gd name="T33" fmla="*/ 11 h 31"/>
                <a:gd name="T34" fmla="*/ 59 w 61"/>
                <a:gd name="T35" fmla="*/ 9 h 31"/>
                <a:gd name="T36" fmla="*/ 57 w 61"/>
                <a:gd name="T37" fmla="*/ 7 h 31"/>
                <a:gd name="T38" fmla="*/ 55 w 61"/>
                <a:gd name="T39" fmla="*/ 5 h 31"/>
                <a:gd name="T40" fmla="*/ 51 w 61"/>
                <a:gd name="T41" fmla="*/ 3 h 31"/>
                <a:gd name="T42" fmla="*/ 49 w 61"/>
                <a:gd name="T43" fmla="*/ 1 h 31"/>
                <a:gd name="T44" fmla="*/ 47 w 61"/>
                <a:gd name="T45" fmla="*/ 1 h 31"/>
                <a:gd name="T46" fmla="*/ 43 w 61"/>
                <a:gd name="T47" fmla="*/ 1 h 31"/>
                <a:gd name="T48" fmla="*/ 41 w 61"/>
                <a:gd name="T49" fmla="*/ 0 h 31"/>
                <a:gd name="T50" fmla="*/ 37 w 61"/>
                <a:gd name="T51" fmla="*/ 1 h 31"/>
                <a:gd name="T52" fmla="*/ 34 w 61"/>
                <a:gd name="T53" fmla="*/ 1 h 31"/>
                <a:gd name="T54" fmla="*/ 30 w 61"/>
                <a:gd name="T55" fmla="*/ 1 h 31"/>
                <a:gd name="T56" fmla="*/ 26 w 61"/>
                <a:gd name="T57" fmla="*/ 3 h 31"/>
                <a:gd name="T58" fmla="*/ 22 w 61"/>
                <a:gd name="T59" fmla="*/ 3 h 31"/>
                <a:gd name="T60" fmla="*/ 18 w 61"/>
                <a:gd name="T61" fmla="*/ 5 h 31"/>
                <a:gd name="T62" fmla="*/ 14 w 61"/>
                <a:gd name="T63" fmla="*/ 7 h 31"/>
                <a:gd name="T64" fmla="*/ 10 w 61"/>
                <a:gd name="T65" fmla="*/ 7 h 31"/>
                <a:gd name="T66" fmla="*/ 8 w 61"/>
                <a:gd name="T67" fmla="*/ 9 h 31"/>
                <a:gd name="T68" fmla="*/ 8 w 61"/>
                <a:gd name="T69" fmla="*/ 11 h 31"/>
                <a:gd name="T70" fmla="*/ 6 w 61"/>
                <a:gd name="T71" fmla="*/ 13 h 31"/>
                <a:gd name="T72" fmla="*/ 6 w 61"/>
                <a:gd name="T73" fmla="*/ 14 h 31"/>
                <a:gd name="T74" fmla="*/ 4 w 61"/>
                <a:gd name="T75" fmla="*/ 16 h 31"/>
                <a:gd name="T76" fmla="*/ 4 w 61"/>
                <a:gd name="T77" fmla="*/ 18 h 31"/>
                <a:gd name="T78" fmla="*/ 2 w 61"/>
                <a:gd name="T79" fmla="*/ 20 h 31"/>
                <a:gd name="T80" fmla="*/ 0 w 61"/>
                <a:gd name="T81" fmla="*/ 22 h 31"/>
                <a:gd name="T82" fmla="*/ 0 w 61"/>
                <a:gd name="T83" fmla="*/ 22 h 31"/>
                <a:gd name="T84" fmla="*/ 0 w 61"/>
                <a:gd name="T85" fmla="*/ 22 h 31"/>
                <a:gd name="T86" fmla="*/ 0 w 61"/>
                <a:gd name="T87" fmla="*/ 22 h 31"/>
                <a:gd name="T88" fmla="*/ 0 w 61"/>
                <a:gd name="T89" fmla="*/ 22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
                <a:gd name="T136" fmla="*/ 0 h 31"/>
                <a:gd name="T137" fmla="*/ 61 w 61"/>
                <a:gd name="T138" fmla="*/ 31 h 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 h="31">
                  <a:moveTo>
                    <a:pt x="0" y="22"/>
                  </a:moveTo>
                  <a:lnTo>
                    <a:pt x="4" y="24"/>
                  </a:lnTo>
                  <a:lnTo>
                    <a:pt x="6" y="26"/>
                  </a:lnTo>
                  <a:lnTo>
                    <a:pt x="8" y="27"/>
                  </a:lnTo>
                  <a:lnTo>
                    <a:pt x="12" y="29"/>
                  </a:lnTo>
                  <a:lnTo>
                    <a:pt x="14" y="29"/>
                  </a:lnTo>
                  <a:lnTo>
                    <a:pt x="18" y="31"/>
                  </a:lnTo>
                  <a:lnTo>
                    <a:pt x="20" y="31"/>
                  </a:lnTo>
                  <a:lnTo>
                    <a:pt x="24" y="31"/>
                  </a:lnTo>
                  <a:lnTo>
                    <a:pt x="30" y="29"/>
                  </a:lnTo>
                  <a:lnTo>
                    <a:pt x="34" y="27"/>
                  </a:lnTo>
                  <a:lnTo>
                    <a:pt x="39" y="26"/>
                  </a:lnTo>
                  <a:lnTo>
                    <a:pt x="43" y="24"/>
                  </a:lnTo>
                  <a:lnTo>
                    <a:pt x="49" y="20"/>
                  </a:lnTo>
                  <a:lnTo>
                    <a:pt x="53" y="18"/>
                  </a:lnTo>
                  <a:lnTo>
                    <a:pt x="57" y="14"/>
                  </a:lnTo>
                  <a:lnTo>
                    <a:pt x="61" y="11"/>
                  </a:lnTo>
                  <a:lnTo>
                    <a:pt x="59" y="9"/>
                  </a:lnTo>
                  <a:lnTo>
                    <a:pt x="57" y="7"/>
                  </a:lnTo>
                  <a:lnTo>
                    <a:pt x="55" y="5"/>
                  </a:lnTo>
                  <a:lnTo>
                    <a:pt x="51" y="3"/>
                  </a:lnTo>
                  <a:lnTo>
                    <a:pt x="49" y="1"/>
                  </a:lnTo>
                  <a:lnTo>
                    <a:pt x="47" y="1"/>
                  </a:lnTo>
                  <a:lnTo>
                    <a:pt x="43" y="1"/>
                  </a:lnTo>
                  <a:lnTo>
                    <a:pt x="41" y="0"/>
                  </a:lnTo>
                  <a:lnTo>
                    <a:pt x="37" y="1"/>
                  </a:lnTo>
                  <a:lnTo>
                    <a:pt x="34" y="1"/>
                  </a:lnTo>
                  <a:lnTo>
                    <a:pt x="30" y="1"/>
                  </a:lnTo>
                  <a:lnTo>
                    <a:pt x="26" y="3"/>
                  </a:lnTo>
                  <a:lnTo>
                    <a:pt x="22" y="3"/>
                  </a:lnTo>
                  <a:lnTo>
                    <a:pt x="18" y="5"/>
                  </a:lnTo>
                  <a:lnTo>
                    <a:pt x="14" y="7"/>
                  </a:lnTo>
                  <a:lnTo>
                    <a:pt x="10" y="7"/>
                  </a:lnTo>
                  <a:lnTo>
                    <a:pt x="8" y="9"/>
                  </a:lnTo>
                  <a:lnTo>
                    <a:pt x="8" y="11"/>
                  </a:lnTo>
                  <a:lnTo>
                    <a:pt x="6" y="13"/>
                  </a:lnTo>
                  <a:lnTo>
                    <a:pt x="6" y="14"/>
                  </a:lnTo>
                  <a:lnTo>
                    <a:pt x="4" y="16"/>
                  </a:lnTo>
                  <a:lnTo>
                    <a:pt x="4" y="18"/>
                  </a:lnTo>
                  <a:lnTo>
                    <a:pt x="2" y="20"/>
                  </a:lnTo>
                  <a:lnTo>
                    <a:pt x="0" y="22"/>
                  </a:lnTo>
                  <a:close/>
                </a:path>
              </a:pathLst>
            </a:custGeom>
            <a:solidFill>
              <a:srgbClr val="FCEF00"/>
            </a:solidFill>
            <a:ln w="9525">
              <a:noFill/>
              <a:round/>
              <a:headEnd/>
              <a:tailEnd/>
            </a:ln>
          </p:spPr>
          <p:txBody>
            <a:bodyPr>
              <a:prstTxWarp prst="textNoShape">
                <a:avLst/>
              </a:prstTxWarp>
            </a:bodyPr>
            <a:lstStyle/>
            <a:p>
              <a:endParaRPr lang="en-US"/>
            </a:p>
          </p:txBody>
        </p:sp>
        <p:sp>
          <p:nvSpPr>
            <p:cNvPr id="16421" name="Freeform 35"/>
            <p:cNvSpPr>
              <a:spLocks/>
            </p:cNvSpPr>
            <p:nvPr/>
          </p:nvSpPr>
          <p:spPr bwMode="auto">
            <a:xfrm>
              <a:off x="2861" y="1398"/>
              <a:ext cx="50" cy="26"/>
            </a:xfrm>
            <a:custGeom>
              <a:avLst/>
              <a:gdLst>
                <a:gd name="T0" fmla="*/ 0 w 50"/>
                <a:gd name="T1" fmla="*/ 13 h 26"/>
                <a:gd name="T2" fmla="*/ 0 w 50"/>
                <a:gd name="T3" fmla="*/ 15 h 26"/>
                <a:gd name="T4" fmla="*/ 2 w 50"/>
                <a:gd name="T5" fmla="*/ 19 h 26"/>
                <a:gd name="T6" fmla="*/ 4 w 50"/>
                <a:gd name="T7" fmla="*/ 21 h 26"/>
                <a:gd name="T8" fmla="*/ 8 w 50"/>
                <a:gd name="T9" fmla="*/ 23 h 26"/>
                <a:gd name="T10" fmla="*/ 10 w 50"/>
                <a:gd name="T11" fmla="*/ 23 h 26"/>
                <a:gd name="T12" fmla="*/ 12 w 50"/>
                <a:gd name="T13" fmla="*/ 25 h 26"/>
                <a:gd name="T14" fmla="*/ 16 w 50"/>
                <a:gd name="T15" fmla="*/ 26 h 26"/>
                <a:gd name="T16" fmla="*/ 18 w 50"/>
                <a:gd name="T17" fmla="*/ 26 h 26"/>
                <a:gd name="T18" fmla="*/ 22 w 50"/>
                <a:gd name="T19" fmla="*/ 26 h 26"/>
                <a:gd name="T20" fmla="*/ 26 w 50"/>
                <a:gd name="T21" fmla="*/ 26 h 26"/>
                <a:gd name="T22" fmla="*/ 30 w 50"/>
                <a:gd name="T23" fmla="*/ 26 h 26"/>
                <a:gd name="T24" fmla="*/ 34 w 50"/>
                <a:gd name="T25" fmla="*/ 25 h 26"/>
                <a:gd name="T26" fmla="*/ 38 w 50"/>
                <a:gd name="T27" fmla="*/ 23 h 26"/>
                <a:gd name="T28" fmla="*/ 42 w 50"/>
                <a:gd name="T29" fmla="*/ 23 h 26"/>
                <a:gd name="T30" fmla="*/ 44 w 50"/>
                <a:gd name="T31" fmla="*/ 19 h 26"/>
                <a:gd name="T32" fmla="*/ 48 w 50"/>
                <a:gd name="T33" fmla="*/ 17 h 26"/>
                <a:gd name="T34" fmla="*/ 48 w 50"/>
                <a:gd name="T35" fmla="*/ 17 h 26"/>
                <a:gd name="T36" fmla="*/ 50 w 50"/>
                <a:gd name="T37" fmla="*/ 15 h 26"/>
                <a:gd name="T38" fmla="*/ 50 w 50"/>
                <a:gd name="T39" fmla="*/ 15 h 26"/>
                <a:gd name="T40" fmla="*/ 50 w 50"/>
                <a:gd name="T41" fmla="*/ 13 h 26"/>
                <a:gd name="T42" fmla="*/ 50 w 50"/>
                <a:gd name="T43" fmla="*/ 13 h 26"/>
                <a:gd name="T44" fmla="*/ 50 w 50"/>
                <a:gd name="T45" fmla="*/ 13 h 26"/>
                <a:gd name="T46" fmla="*/ 50 w 50"/>
                <a:gd name="T47" fmla="*/ 12 h 26"/>
                <a:gd name="T48" fmla="*/ 50 w 50"/>
                <a:gd name="T49" fmla="*/ 12 h 26"/>
                <a:gd name="T50" fmla="*/ 50 w 50"/>
                <a:gd name="T51" fmla="*/ 10 h 26"/>
                <a:gd name="T52" fmla="*/ 48 w 50"/>
                <a:gd name="T53" fmla="*/ 8 h 26"/>
                <a:gd name="T54" fmla="*/ 46 w 50"/>
                <a:gd name="T55" fmla="*/ 6 h 26"/>
                <a:gd name="T56" fmla="*/ 44 w 50"/>
                <a:gd name="T57" fmla="*/ 4 h 26"/>
                <a:gd name="T58" fmla="*/ 42 w 50"/>
                <a:gd name="T59" fmla="*/ 2 h 26"/>
                <a:gd name="T60" fmla="*/ 40 w 50"/>
                <a:gd name="T61" fmla="*/ 2 h 26"/>
                <a:gd name="T62" fmla="*/ 38 w 50"/>
                <a:gd name="T63" fmla="*/ 0 h 26"/>
                <a:gd name="T64" fmla="*/ 36 w 50"/>
                <a:gd name="T65" fmla="*/ 0 h 26"/>
                <a:gd name="T66" fmla="*/ 32 w 50"/>
                <a:gd name="T67" fmla="*/ 0 h 26"/>
                <a:gd name="T68" fmla="*/ 26 w 50"/>
                <a:gd name="T69" fmla="*/ 0 h 26"/>
                <a:gd name="T70" fmla="*/ 22 w 50"/>
                <a:gd name="T71" fmla="*/ 0 h 26"/>
                <a:gd name="T72" fmla="*/ 16 w 50"/>
                <a:gd name="T73" fmla="*/ 2 h 26"/>
                <a:gd name="T74" fmla="*/ 12 w 50"/>
                <a:gd name="T75" fmla="*/ 4 h 26"/>
                <a:gd name="T76" fmla="*/ 8 w 50"/>
                <a:gd name="T77" fmla="*/ 6 h 26"/>
                <a:gd name="T78" fmla="*/ 4 w 50"/>
                <a:gd name="T79" fmla="*/ 10 h 26"/>
                <a:gd name="T80" fmla="*/ 0 w 50"/>
                <a:gd name="T81" fmla="*/ 12 h 26"/>
                <a:gd name="T82" fmla="*/ 0 w 50"/>
                <a:gd name="T83" fmla="*/ 12 h 26"/>
                <a:gd name="T84" fmla="*/ 0 w 50"/>
                <a:gd name="T85" fmla="*/ 12 h 26"/>
                <a:gd name="T86" fmla="*/ 0 w 50"/>
                <a:gd name="T87" fmla="*/ 13 h 26"/>
                <a:gd name="T88" fmla="*/ 0 w 50"/>
                <a:gd name="T89" fmla="*/ 13 h 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
                <a:gd name="T136" fmla="*/ 0 h 26"/>
                <a:gd name="T137" fmla="*/ 50 w 50"/>
                <a:gd name="T138" fmla="*/ 26 h 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 h="26">
                  <a:moveTo>
                    <a:pt x="0" y="13"/>
                  </a:moveTo>
                  <a:lnTo>
                    <a:pt x="0" y="15"/>
                  </a:lnTo>
                  <a:lnTo>
                    <a:pt x="2" y="19"/>
                  </a:lnTo>
                  <a:lnTo>
                    <a:pt x="4" y="21"/>
                  </a:lnTo>
                  <a:lnTo>
                    <a:pt x="8" y="23"/>
                  </a:lnTo>
                  <a:lnTo>
                    <a:pt x="10" y="23"/>
                  </a:lnTo>
                  <a:lnTo>
                    <a:pt x="12" y="25"/>
                  </a:lnTo>
                  <a:lnTo>
                    <a:pt x="16" y="26"/>
                  </a:lnTo>
                  <a:lnTo>
                    <a:pt x="18" y="26"/>
                  </a:lnTo>
                  <a:lnTo>
                    <a:pt x="22" y="26"/>
                  </a:lnTo>
                  <a:lnTo>
                    <a:pt x="26" y="26"/>
                  </a:lnTo>
                  <a:lnTo>
                    <a:pt x="30" y="26"/>
                  </a:lnTo>
                  <a:lnTo>
                    <a:pt x="34" y="25"/>
                  </a:lnTo>
                  <a:lnTo>
                    <a:pt x="38" y="23"/>
                  </a:lnTo>
                  <a:lnTo>
                    <a:pt x="42" y="23"/>
                  </a:lnTo>
                  <a:lnTo>
                    <a:pt x="44" y="19"/>
                  </a:lnTo>
                  <a:lnTo>
                    <a:pt x="48" y="17"/>
                  </a:lnTo>
                  <a:lnTo>
                    <a:pt x="50" y="15"/>
                  </a:lnTo>
                  <a:lnTo>
                    <a:pt x="50" y="13"/>
                  </a:lnTo>
                  <a:lnTo>
                    <a:pt x="50" y="12"/>
                  </a:lnTo>
                  <a:lnTo>
                    <a:pt x="50" y="10"/>
                  </a:lnTo>
                  <a:lnTo>
                    <a:pt x="48" y="8"/>
                  </a:lnTo>
                  <a:lnTo>
                    <a:pt x="46" y="6"/>
                  </a:lnTo>
                  <a:lnTo>
                    <a:pt x="44" y="4"/>
                  </a:lnTo>
                  <a:lnTo>
                    <a:pt x="42" y="2"/>
                  </a:lnTo>
                  <a:lnTo>
                    <a:pt x="40" y="2"/>
                  </a:lnTo>
                  <a:lnTo>
                    <a:pt x="38" y="0"/>
                  </a:lnTo>
                  <a:lnTo>
                    <a:pt x="36" y="0"/>
                  </a:lnTo>
                  <a:lnTo>
                    <a:pt x="32" y="0"/>
                  </a:lnTo>
                  <a:lnTo>
                    <a:pt x="26" y="0"/>
                  </a:lnTo>
                  <a:lnTo>
                    <a:pt x="22" y="0"/>
                  </a:lnTo>
                  <a:lnTo>
                    <a:pt x="16" y="2"/>
                  </a:lnTo>
                  <a:lnTo>
                    <a:pt x="12" y="4"/>
                  </a:lnTo>
                  <a:lnTo>
                    <a:pt x="8" y="6"/>
                  </a:lnTo>
                  <a:lnTo>
                    <a:pt x="4" y="10"/>
                  </a:lnTo>
                  <a:lnTo>
                    <a:pt x="0" y="12"/>
                  </a:lnTo>
                  <a:lnTo>
                    <a:pt x="0" y="13"/>
                  </a:lnTo>
                  <a:close/>
                </a:path>
              </a:pathLst>
            </a:custGeom>
            <a:solidFill>
              <a:srgbClr val="FCEF00"/>
            </a:solidFill>
            <a:ln w="9525">
              <a:noFill/>
              <a:round/>
              <a:headEnd/>
              <a:tailEnd/>
            </a:ln>
          </p:spPr>
          <p:txBody>
            <a:bodyPr>
              <a:prstTxWarp prst="textNoShape">
                <a:avLst/>
              </a:prstTxWarp>
            </a:bodyPr>
            <a:lstStyle/>
            <a:p>
              <a:endParaRPr lang="en-US"/>
            </a:p>
          </p:txBody>
        </p:sp>
        <p:sp>
          <p:nvSpPr>
            <p:cNvPr id="16422" name="Freeform 36"/>
            <p:cNvSpPr>
              <a:spLocks/>
            </p:cNvSpPr>
            <p:nvPr/>
          </p:nvSpPr>
          <p:spPr bwMode="auto">
            <a:xfrm>
              <a:off x="2913" y="1385"/>
              <a:ext cx="41" cy="43"/>
            </a:xfrm>
            <a:custGeom>
              <a:avLst/>
              <a:gdLst>
                <a:gd name="T0" fmla="*/ 0 w 41"/>
                <a:gd name="T1" fmla="*/ 41 h 43"/>
                <a:gd name="T2" fmla="*/ 4 w 41"/>
                <a:gd name="T3" fmla="*/ 43 h 43"/>
                <a:gd name="T4" fmla="*/ 8 w 41"/>
                <a:gd name="T5" fmla="*/ 43 h 43"/>
                <a:gd name="T6" fmla="*/ 12 w 41"/>
                <a:gd name="T7" fmla="*/ 43 h 43"/>
                <a:gd name="T8" fmla="*/ 18 w 41"/>
                <a:gd name="T9" fmla="*/ 41 h 43"/>
                <a:gd name="T10" fmla="*/ 21 w 41"/>
                <a:gd name="T11" fmla="*/ 41 h 43"/>
                <a:gd name="T12" fmla="*/ 25 w 41"/>
                <a:gd name="T13" fmla="*/ 39 h 43"/>
                <a:gd name="T14" fmla="*/ 29 w 41"/>
                <a:gd name="T15" fmla="*/ 38 h 43"/>
                <a:gd name="T16" fmla="*/ 33 w 41"/>
                <a:gd name="T17" fmla="*/ 36 h 43"/>
                <a:gd name="T18" fmla="*/ 35 w 41"/>
                <a:gd name="T19" fmla="*/ 32 h 43"/>
                <a:gd name="T20" fmla="*/ 37 w 41"/>
                <a:gd name="T21" fmla="*/ 28 h 43"/>
                <a:gd name="T22" fmla="*/ 39 w 41"/>
                <a:gd name="T23" fmla="*/ 25 h 43"/>
                <a:gd name="T24" fmla="*/ 39 w 41"/>
                <a:gd name="T25" fmla="*/ 21 h 43"/>
                <a:gd name="T26" fmla="*/ 41 w 41"/>
                <a:gd name="T27" fmla="*/ 17 h 43"/>
                <a:gd name="T28" fmla="*/ 41 w 41"/>
                <a:gd name="T29" fmla="*/ 13 h 43"/>
                <a:gd name="T30" fmla="*/ 41 w 41"/>
                <a:gd name="T31" fmla="*/ 8 h 43"/>
                <a:gd name="T32" fmla="*/ 41 w 41"/>
                <a:gd name="T33" fmla="*/ 4 h 43"/>
                <a:gd name="T34" fmla="*/ 41 w 41"/>
                <a:gd name="T35" fmla="*/ 4 h 43"/>
                <a:gd name="T36" fmla="*/ 39 w 41"/>
                <a:gd name="T37" fmla="*/ 4 h 43"/>
                <a:gd name="T38" fmla="*/ 39 w 41"/>
                <a:gd name="T39" fmla="*/ 2 h 43"/>
                <a:gd name="T40" fmla="*/ 39 w 41"/>
                <a:gd name="T41" fmla="*/ 2 h 43"/>
                <a:gd name="T42" fmla="*/ 39 w 41"/>
                <a:gd name="T43" fmla="*/ 2 h 43"/>
                <a:gd name="T44" fmla="*/ 39 w 41"/>
                <a:gd name="T45" fmla="*/ 2 h 43"/>
                <a:gd name="T46" fmla="*/ 39 w 41"/>
                <a:gd name="T47" fmla="*/ 2 h 43"/>
                <a:gd name="T48" fmla="*/ 37 w 41"/>
                <a:gd name="T49" fmla="*/ 0 h 43"/>
                <a:gd name="T50" fmla="*/ 35 w 41"/>
                <a:gd name="T51" fmla="*/ 0 h 43"/>
                <a:gd name="T52" fmla="*/ 31 w 41"/>
                <a:gd name="T53" fmla="*/ 0 h 43"/>
                <a:gd name="T54" fmla="*/ 29 w 41"/>
                <a:gd name="T55" fmla="*/ 2 h 43"/>
                <a:gd name="T56" fmla="*/ 27 w 41"/>
                <a:gd name="T57" fmla="*/ 4 h 43"/>
                <a:gd name="T58" fmla="*/ 23 w 41"/>
                <a:gd name="T59" fmla="*/ 6 h 43"/>
                <a:gd name="T60" fmla="*/ 21 w 41"/>
                <a:gd name="T61" fmla="*/ 8 h 43"/>
                <a:gd name="T62" fmla="*/ 20 w 41"/>
                <a:gd name="T63" fmla="*/ 10 h 43"/>
                <a:gd name="T64" fmla="*/ 18 w 41"/>
                <a:gd name="T65" fmla="*/ 12 h 43"/>
                <a:gd name="T66" fmla="*/ 14 w 41"/>
                <a:gd name="T67" fmla="*/ 15 h 43"/>
                <a:gd name="T68" fmla="*/ 12 w 41"/>
                <a:gd name="T69" fmla="*/ 19 h 43"/>
                <a:gd name="T70" fmla="*/ 10 w 41"/>
                <a:gd name="T71" fmla="*/ 23 h 43"/>
                <a:gd name="T72" fmla="*/ 8 w 41"/>
                <a:gd name="T73" fmla="*/ 26 h 43"/>
                <a:gd name="T74" fmla="*/ 6 w 41"/>
                <a:gd name="T75" fmla="*/ 30 h 43"/>
                <a:gd name="T76" fmla="*/ 4 w 41"/>
                <a:gd name="T77" fmla="*/ 34 h 43"/>
                <a:gd name="T78" fmla="*/ 2 w 41"/>
                <a:gd name="T79" fmla="*/ 38 h 43"/>
                <a:gd name="T80" fmla="*/ 0 w 41"/>
                <a:gd name="T81" fmla="*/ 39 h 43"/>
                <a:gd name="T82" fmla="*/ 0 w 41"/>
                <a:gd name="T83" fmla="*/ 39 h 43"/>
                <a:gd name="T84" fmla="*/ 0 w 41"/>
                <a:gd name="T85" fmla="*/ 41 h 43"/>
                <a:gd name="T86" fmla="*/ 0 w 41"/>
                <a:gd name="T87" fmla="*/ 41 h 43"/>
                <a:gd name="T88" fmla="*/ 0 w 41"/>
                <a:gd name="T89" fmla="*/ 41 h 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
                <a:gd name="T136" fmla="*/ 0 h 43"/>
                <a:gd name="T137" fmla="*/ 41 w 41"/>
                <a:gd name="T138" fmla="*/ 43 h 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 h="43">
                  <a:moveTo>
                    <a:pt x="0" y="41"/>
                  </a:moveTo>
                  <a:lnTo>
                    <a:pt x="4" y="43"/>
                  </a:lnTo>
                  <a:lnTo>
                    <a:pt x="8" y="43"/>
                  </a:lnTo>
                  <a:lnTo>
                    <a:pt x="12" y="43"/>
                  </a:lnTo>
                  <a:lnTo>
                    <a:pt x="18" y="41"/>
                  </a:lnTo>
                  <a:lnTo>
                    <a:pt x="21" y="41"/>
                  </a:lnTo>
                  <a:lnTo>
                    <a:pt x="25" y="39"/>
                  </a:lnTo>
                  <a:lnTo>
                    <a:pt x="29" y="38"/>
                  </a:lnTo>
                  <a:lnTo>
                    <a:pt x="33" y="36"/>
                  </a:lnTo>
                  <a:lnTo>
                    <a:pt x="35" y="32"/>
                  </a:lnTo>
                  <a:lnTo>
                    <a:pt x="37" y="28"/>
                  </a:lnTo>
                  <a:lnTo>
                    <a:pt x="39" y="25"/>
                  </a:lnTo>
                  <a:lnTo>
                    <a:pt x="39" y="21"/>
                  </a:lnTo>
                  <a:lnTo>
                    <a:pt x="41" y="17"/>
                  </a:lnTo>
                  <a:lnTo>
                    <a:pt x="41" y="13"/>
                  </a:lnTo>
                  <a:lnTo>
                    <a:pt x="41" y="8"/>
                  </a:lnTo>
                  <a:lnTo>
                    <a:pt x="41" y="4"/>
                  </a:lnTo>
                  <a:lnTo>
                    <a:pt x="39" y="4"/>
                  </a:lnTo>
                  <a:lnTo>
                    <a:pt x="39" y="2"/>
                  </a:lnTo>
                  <a:lnTo>
                    <a:pt x="37" y="0"/>
                  </a:lnTo>
                  <a:lnTo>
                    <a:pt x="35" y="0"/>
                  </a:lnTo>
                  <a:lnTo>
                    <a:pt x="31" y="0"/>
                  </a:lnTo>
                  <a:lnTo>
                    <a:pt x="29" y="2"/>
                  </a:lnTo>
                  <a:lnTo>
                    <a:pt x="27" y="4"/>
                  </a:lnTo>
                  <a:lnTo>
                    <a:pt x="23" y="6"/>
                  </a:lnTo>
                  <a:lnTo>
                    <a:pt x="21" y="8"/>
                  </a:lnTo>
                  <a:lnTo>
                    <a:pt x="20" y="10"/>
                  </a:lnTo>
                  <a:lnTo>
                    <a:pt x="18" y="12"/>
                  </a:lnTo>
                  <a:lnTo>
                    <a:pt x="14" y="15"/>
                  </a:lnTo>
                  <a:lnTo>
                    <a:pt x="12" y="19"/>
                  </a:lnTo>
                  <a:lnTo>
                    <a:pt x="10" y="23"/>
                  </a:lnTo>
                  <a:lnTo>
                    <a:pt x="8" y="26"/>
                  </a:lnTo>
                  <a:lnTo>
                    <a:pt x="6" y="30"/>
                  </a:lnTo>
                  <a:lnTo>
                    <a:pt x="4" y="34"/>
                  </a:lnTo>
                  <a:lnTo>
                    <a:pt x="2" y="38"/>
                  </a:lnTo>
                  <a:lnTo>
                    <a:pt x="0" y="39"/>
                  </a:lnTo>
                  <a:lnTo>
                    <a:pt x="0" y="41"/>
                  </a:lnTo>
                  <a:close/>
                </a:path>
              </a:pathLst>
            </a:custGeom>
            <a:solidFill>
              <a:srgbClr val="FCEF00"/>
            </a:solidFill>
            <a:ln w="9525">
              <a:noFill/>
              <a:round/>
              <a:headEnd/>
              <a:tailEnd/>
            </a:ln>
          </p:spPr>
          <p:txBody>
            <a:bodyPr>
              <a:prstTxWarp prst="textNoShape">
                <a:avLst/>
              </a:prstTxWarp>
            </a:bodyPr>
            <a:lstStyle/>
            <a:p>
              <a:endParaRPr lang="en-US"/>
            </a:p>
          </p:txBody>
        </p:sp>
        <p:sp>
          <p:nvSpPr>
            <p:cNvPr id="16423" name="Freeform 37"/>
            <p:cNvSpPr>
              <a:spLocks/>
            </p:cNvSpPr>
            <p:nvPr/>
          </p:nvSpPr>
          <p:spPr bwMode="auto">
            <a:xfrm>
              <a:off x="2964" y="1350"/>
              <a:ext cx="28" cy="54"/>
            </a:xfrm>
            <a:custGeom>
              <a:avLst/>
              <a:gdLst>
                <a:gd name="T0" fmla="*/ 0 w 28"/>
                <a:gd name="T1" fmla="*/ 52 h 54"/>
                <a:gd name="T2" fmla="*/ 0 w 28"/>
                <a:gd name="T3" fmla="*/ 52 h 54"/>
                <a:gd name="T4" fmla="*/ 0 w 28"/>
                <a:gd name="T5" fmla="*/ 54 h 54"/>
                <a:gd name="T6" fmla="*/ 2 w 28"/>
                <a:gd name="T7" fmla="*/ 54 h 54"/>
                <a:gd name="T8" fmla="*/ 2 w 28"/>
                <a:gd name="T9" fmla="*/ 54 h 54"/>
                <a:gd name="T10" fmla="*/ 4 w 28"/>
                <a:gd name="T11" fmla="*/ 54 h 54"/>
                <a:gd name="T12" fmla="*/ 6 w 28"/>
                <a:gd name="T13" fmla="*/ 54 h 54"/>
                <a:gd name="T14" fmla="*/ 8 w 28"/>
                <a:gd name="T15" fmla="*/ 52 h 54"/>
                <a:gd name="T16" fmla="*/ 12 w 28"/>
                <a:gd name="T17" fmla="*/ 50 h 54"/>
                <a:gd name="T18" fmla="*/ 14 w 28"/>
                <a:gd name="T19" fmla="*/ 50 h 54"/>
                <a:gd name="T20" fmla="*/ 16 w 28"/>
                <a:gd name="T21" fmla="*/ 48 h 54"/>
                <a:gd name="T22" fmla="*/ 18 w 28"/>
                <a:gd name="T23" fmla="*/ 47 h 54"/>
                <a:gd name="T24" fmla="*/ 20 w 28"/>
                <a:gd name="T25" fmla="*/ 45 h 54"/>
                <a:gd name="T26" fmla="*/ 24 w 28"/>
                <a:gd name="T27" fmla="*/ 39 h 54"/>
                <a:gd name="T28" fmla="*/ 26 w 28"/>
                <a:gd name="T29" fmla="*/ 34 h 54"/>
                <a:gd name="T30" fmla="*/ 28 w 28"/>
                <a:gd name="T31" fmla="*/ 28 h 54"/>
                <a:gd name="T32" fmla="*/ 28 w 28"/>
                <a:gd name="T33" fmla="*/ 23 h 54"/>
                <a:gd name="T34" fmla="*/ 28 w 28"/>
                <a:gd name="T35" fmla="*/ 17 h 54"/>
                <a:gd name="T36" fmla="*/ 28 w 28"/>
                <a:gd name="T37" fmla="*/ 11 h 54"/>
                <a:gd name="T38" fmla="*/ 28 w 28"/>
                <a:gd name="T39" fmla="*/ 6 h 54"/>
                <a:gd name="T40" fmla="*/ 28 w 28"/>
                <a:gd name="T41" fmla="*/ 0 h 54"/>
                <a:gd name="T42" fmla="*/ 24 w 28"/>
                <a:gd name="T43" fmla="*/ 2 h 54"/>
                <a:gd name="T44" fmla="*/ 20 w 28"/>
                <a:gd name="T45" fmla="*/ 4 h 54"/>
                <a:gd name="T46" fmla="*/ 16 w 28"/>
                <a:gd name="T47" fmla="*/ 6 h 54"/>
                <a:gd name="T48" fmla="*/ 12 w 28"/>
                <a:gd name="T49" fmla="*/ 8 h 54"/>
                <a:gd name="T50" fmla="*/ 10 w 28"/>
                <a:gd name="T51" fmla="*/ 11 h 54"/>
                <a:gd name="T52" fmla="*/ 6 w 28"/>
                <a:gd name="T53" fmla="*/ 13 h 54"/>
                <a:gd name="T54" fmla="*/ 4 w 28"/>
                <a:gd name="T55" fmla="*/ 17 h 54"/>
                <a:gd name="T56" fmla="*/ 2 w 28"/>
                <a:gd name="T57" fmla="*/ 21 h 54"/>
                <a:gd name="T58" fmla="*/ 0 w 28"/>
                <a:gd name="T59" fmla="*/ 24 h 54"/>
                <a:gd name="T60" fmla="*/ 0 w 28"/>
                <a:gd name="T61" fmla="*/ 28 h 54"/>
                <a:gd name="T62" fmla="*/ 0 w 28"/>
                <a:gd name="T63" fmla="*/ 32 h 54"/>
                <a:gd name="T64" fmla="*/ 0 w 28"/>
                <a:gd name="T65" fmla="*/ 35 h 54"/>
                <a:gd name="T66" fmla="*/ 0 w 28"/>
                <a:gd name="T67" fmla="*/ 39 h 54"/>
                <a:gd name="T68" fmla="*/ 0 w 28"/>
                <a:gd name="T69" fmla="*/ 45 h 54"/>
                <a:gd name="T70" fmla="*/ 0 w 28"/>
                <a:gd name="T71" fmla="*/ 48 h 54"/>
                <a:gd name="T72" fmla="*/ 0 w 28"/>
                <a:gd name="T73" fmla="*/ 52 h 54"/>
                <a:gd name="T74" fmla="*/ 0 w 28"/>
                <a:gd name="T75" fmla="*/ 52 h 54"/>
                <a:gd name="T76" fmla="*/ 0 w 28"/>
                <a:gd name="T77" fmla="*/ 52 h 54"/>
                <a:gd name="T78" fmla="*/ 0 w 28"/>
                <a:gd name="T79" fmla="*/ 52 h 54"/>
                <a:gd name="T80" fmla="*/ 0 w 28"/>
                <a:gd name="T81" fmla="*/ 52 h 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
                <a:gd name="T124" fmla="*/ 0 h 54"/>
                <a:gd name="T125" fmla="*/ 28 w 28"/>
                <a:gd name="T126" fmla="*/ 54 h 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 h="54">
                  <a:moveTo>
                    <a:pt x="0" y="52"/>
                  </a:moveTo>
                  <a:lnTo>
                    <a:pt x="0" y="52"/>
                  </a:lnTo>
                  <a:lnTo>
                    <a:pt x="0" y="54"/>
                  </a:lnTo>
                  <a:lnTo>
                    <a:pt x="2" y="54"/>
                  </a:lnTo>
                  <a:lnTo>
                    <a:pt x="4" y="54"/>
                  </a:lnTo>
                  <a:lnTo>
                    <a:pt x="6" y="54"/>
                  </a:lnTo>
                  <a:lnTo>
                    <a:pt x="8" y="52"/>
                  </a:lnTo>
                  <a:lnTo>
                    <a:pt x="12" y="50"/>
                  </a:lnTo>
                  <a:lnTo>
                    <a:pt x="14" y="50"/>
                  </a:lnTo>
                  <a:lnTo>
                    <a:pt x="16" y="48"/>
                  </a:lnTo>
                  <a:lnTo>
                    <a:pt x="18" y="47"/>
                  </a:lnTo>
                  <a:lnTo>
                    <a:pt x="20" y="45"/>
                  </a:lnTo>
                  <a:lnTo>
                    <a:pt x="24" y="39"/>
                  </a:lnTo>
                  <a:lnTo>
                    <a:pt x="26" y="34"/>
                  </a:lnTo>
                  <a:lnTo>
                    <a:pt x="28" y="28"/>
                  </a:lnTo>
                  <a:lnTo>
                    <a:pt x="28" y="23"/>
                  </a:lnTo>
                  <a:lnTo>
                    <a:pt x="28" y="17"/>
                  </a:lnTo>
                  <a:lnTo>
                    <a:pt x="28" y="11"/>
                  </a:lnTo>
                  <a:lnTo>
                    <a:pt x="28" y="6"/>
                  </a:lnTo>
                  <a:lnTo>
                    <a:pt x="28" y="0"/>
                  </a:lnTo>
                  <a:lnTo>
                    <a:pt x="24" y="2"/>
                  </a:lnTo>
                  <a:lnTo>
                    <a:pt x="20" y="4"/>
                  </a:lnTo>
                  <a:lnTo>
                    <a:pt x="16" y="6"/>
                  </a:lnTo>
                  <a:lnTo>
                    <a:pt x="12" y="8"/>
                  </a:lnTo>
                  <a:lnTo>
                    <a:pt x="10" y="11"/>
                  </a:lnTo>
                  <a:lnTo>
                    <a:pt x="6" y="13"/>
                  </a:lnTo>
                  <a:lnTo>
                    <a:pt x="4" y="17"/>
                  </a:lnTo>
                  <a:lnTo>
                    <a:pt x="2" y="21"/>
                  </a:lnTo>
                  <a:lnTo>
                    <a:pt x="0" y="24"/>
                  </a:lnTo>
                  <a:lnTo>
                    <a:pt x="0" y="28"/>
                  </a:lnTo>
                  <a:lnTo>
                    <a:pt x="0" y="32"/>
                  </a:lnTo>
                  <a:lnTo>
                    <a:pt x="0" y="35"/>
                  </a:lnTo>
                  <a:lnTo>
                    <a:pt x="0" y="39"/>
                  </a:lnTo>
                  <a:lnTo>
                    <a:pt x="0" y="45"/>
                  </a:lnTo>
                  <a:lnTo>
                    <a:pt x="0" y="48"/>
                  </a:lnTo>
                  <a:lnTo>
                    <a:pt x="0" y="52"/>
                  </a:lnTo>
                  <a:close/>
                </a:path>
              </a:pathLst>
            </a:custGeom>
            <a:solidFill>
              <a:srgbClr val="FCEF00"/>
            </a:solidFill>
            <a:ln w="9525">
              <a:noFill/>
              <a:round/>
              <a:headEnd/>
              <a:tailEnd/>
            </a:ln>
          </p:spPr>
          <p:txBody>
            <a:bodyPr>
              <a:prstTxWarp prst="textNoShape">
                <a:avLst/>
              </a:prstTxWarp>
            </a:bodyPr>
            <a:lstStyle/>
            <a:p>
              <a:endParaRPr lang="en-US"/>
            </a:p>
          </p:txBody>
        </p:sp>
        <p:sp>
          <p:nvSpPr>
            <p:cNvPr id="16424" name="Freeform 38"/>
            <p:cNvSpPr>
              <a:spLocks/>
            </p:cNvSpPr>
            <p:nvPr/>
          </p:nvSpPr>
          <p:spPr bwMode="auto">
            <a:xfrm>
              <a:off x="3006" y="1326"/>
              <a:ext cx="20" cy="45"/>
            </a:xfrm>
            <a:custGeom>
              <a:avLst/>
              <a:gdLst>
                <a:gd name="T0" fmla="*/ 0 w 20"/>
                <a:gd name="T1" fmla="*/ 43 h 45"/>
                <a:gd name="T2" fmla="*/ 0 w 20"/>
                <a:gd name="T3" fmla="*/ 43 h 45"/>
                <a:gd name="T4" fmla="*/ 0 w 20"/>
                <a:gd name="T5" fmla="*/ 43 h 45"/>
                <a:gd name="T6" fmla="*/ 0 w 20"/>
                <a:gd name="T7" fmla="*/ 45 h 45"/>
                <a:gd name="T8" fmla="*/ 0 w 20"/>
                <a:gd name="T9" fmla="*/ 45 h 45"/>
                <a:gd name="T10" fmla="*/ 4 w 20"/>
                <a:gd name="T11" fmla="*/ 43 h 45"/>
                <a:gd name="T12" fmla="*/ 8 w 20"/>
                <a:gd name="T13" fmla="*/ 41 h 45"/>
                <a:gd name="T14" fmla="*/ 10 w 20"/>
                <a:gd name="T15" fmla="*/ 39 h 45"/>
                <a:gd name="T16" fmla="*/ 14 w 20"/>
                <a:gd name="T17" fmla="*/ 35 h 45"/>
                <a:gd name="T18" fmla="*/ 16 w 20"/>
                <a:gd name="T19" fmla="*/ 34 h 45"/>
                <a:gd name="T20" fmla="*/ 18 w 20"/>
                <a:gd name="T21" fmla="*/ 30 h 45"/>
                <a:gd name="T22" fmla="*/ 18 w 20"/>
                <a:gd name="T23" fmla="*/ 26 h 45"/>
                <a:gd name="T24" fmla="*/ 20 w 20"/>
                <a:gd name="T25" fmla="*/ 22 h 45"/>
                <a:gd name="T26" fmla="*/ 20 w 20"/>
                <a:gd name="T27" fmla="*/ 21 h 45"/>
                <a:gd name="T28" fmla="*/ 20 w 20"/>
                <a:gd name="T29" fmla="*/ 17 h 45"/>
                <a:gd name="T30" fmla="*/ 20 w 20"/>
                <a:gd name="T31" fmla="*/ 15 h 45"/>
                <a:gd name="T32" fmla="*/ 20 w 20"/>
                <a:gd name="T33" fmla="*/ 11 h 45"/>
                <a:gd name="T34" fmla="*/ 20 w 20"/>
                <a:gd name="T35" fmla="*/ 10 h 45"/>
                <a:gd name="T36" fmla="*/ 20 w 20"/>
                <a:gd name="T37" fmla="*/ 8 h 45"/>
                <a:gd name="T38" fmla="*/ 20 w 20"/>
                <a:gd name="T39" fmla="*/ 4 h 45"/>
                <a:gd name="T40" fmla="*/ 20 w 20"/>
                <a:gd name="T41" fmla="*/ 2 h 45"/>
                <a:gd name="T42" fmla="*/ 18 w 20"/>
                <a:gd name="T43" fmla="*/ 0 h 45"/>
                <a:gd name="T44" fmla="*/ 16 w 20"/>
                <a:gd name="T45" fmla="*/ 0 h 45"/>
                <a:gd name="T46" fmla="*/ 12 w 20"/>
                <a:gd name="T47" fmla="*/ 2 h 45"/>
                <a:gd name="T48" fmla="*/ 10 w 20"/>
                <a:gd name="T49" fmla="*/ 2 h 45"/>
                <a:gd name="T50" fmla="*/ 6 w 20"/>
                <a:gd name="T51" fmla="*/ 4 h 45"/>
                <a:gd name="T52" fmla="*/ 4 w 20"/>
                <a:gd name="T53" fmla="*/ 6 h 45"/>
                <a:gd name="T54" fmla="*/ 2 w 20"/>
                <a:gd name="T55" fmla="*/ 8 h 45"/>
                <a:gd name="T56" fmla="*/ 0 w 20"/>
                <a:gd name="T57" fmla="*/ 10 h 45"/>
                <a:gd name="T58" fmla="*/ 0 w 20"/>
                <a:gd name="T59" fmla="*/ 43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
                <a:gd name="T91" fmla="*/ 0 h 45"/>
                <a:gd name="T92" fmla="*/ 20 w 20"/>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 h="45">
                  <a:moveTo>
                    <a:pt x="0" y="43"/>
                  </a:moveTo>
                  <a:lnTo>
                    <a:pt x="0" y="43"/>
                  </a:lnTo>
                  <a:lnTo>
                    <a:pt x="0" y="45"/>
                  </a:lnTo>
                  <a:lnTo>
                    <a:pt x="4" y="43"/>
                  </a:lnTo>
                  <a:lnTo>
                    <a:pt x="8" y="41"/>
                  </a:lnTo>
                  <a:lnTo>
                    <a:pt x="10" y="39"/>
                  </a:lnTo>
                  <a:lnTo>
                    <a:pt x="14" y="35"/>
                  </a:lnTo>
                  <a:lnTo>
                    <a:pt x="16" y="34"/>
                  </a:lnTo>
                  <a:lnTo>
                    <a:pt x="18" y="30"/>
                  </a:lnTo>
                  <a:lnTo>
                    <a:pt x="18" y="26"/>
                  </a:lnTo>
                  <a:lnTo>
                    <a:pt x="20" y="22"/>
                  </a:lnTo>
                  <a:lnTo>
                    <a:pt x="20" y="21"/>
                  </a:lnTo>
                  <a:lnTo>
                    <a:pt x="20" y="17"/>
                  </a:lnTo>
                  <a:lnTo>
                    <a:pt x="20" y="15"/>
                  </a:lnTo>
                  <a:lnTo>
                    <a:pt x="20" y="11"/>
                  </a:lnTo>
                  <a:lnTo>
                    <a:pt x="20" y="10"/>
                  </a:lnTo>
                  <a:lnTo>
                    <a:pt x="20" y="8"/>
                  </a:lnTo>
                  <a:lnTo>
                    <a:pt x="20" y="4"/>
                  </a:lnTo>
                  <a:lnTo>
                    <a:pt x="20" y="2"/>
                  </a:lnTo>
                  <a:lnTo>
                    <a:pt x="18" y="0"/>
                  </a:lnTo>
                  <a:lnTo>
                    <a:pt x="16" y="0"/>
                  </a:lnTo>
                  <a:lnTo>
                    <a:pt x="12" y="2"/>
                  </a:lnTo>
                  <a:lnTo>
                    <a:pt x="10" y="2"/>
                  </a:lnTo>
                  <a:lnTo>
                    <a:pt x="6" y="4"/>
                  </a:lnTo>
                  <a:lnTo>
                    <a:pt x="4" y="6"/>
                  </a:lnTo>
                  <a:lnTo>
                    <a:pt x="2" y="8"/>
                  </a:lnTo>
                  <a:lnTo>
                    <a:pt x="0" y="10"/>
                  </a:lnTo>
                  <a:lnTo>
                    <a:pt x="0" y="43"/>
                  </a:lnTo>
                  <a:close/>
                </a:path>
              </a:pathLst>
            </a:custGeom>
            <a:solidFill>
              <a:srgbClr val="FCEF00"/>
            </a:solidFill>
            <a:ln w="9525">
              <a:noFill/>
              <a:round/>
              <a:headEnd/>
              <a:tailEnd/>
            </a:ln>
          </p:spPr>
          <p:txBody>
            <a:bodyPr>
              <a:prstTxWarp prst="textNoShape">
                <a:avLst/>
              </a:prstTxWarp>
            </a:bodyPr>
            <a:lstStyle/>
            <a:p>
              <a:endParaRPr lang="en-US"/>
            </a:p>
          </p:txBody>
        </p:sp>
        <p:sp>
          <p:nvSpPr>
            <p:cNvPr id="16425" name="Freeform 39"/>
            <p:cNvSpPr>
              <a:spLocks/>
            </p:cNvSpPr>
            <p:nvPr/>
          </p:nvSpPr>
          <p:spPr bwMode="auto">
            <a:xfrm>
              <a:off x="3043" y="1354"/>
              <a:ext cx="22" cy="54"/>
            </a:xfrm>
            <a:custGeom>
              <a:avLst/>
              <a:gdLst>
                <a:gd name="T0" fmla="*/ 0 w 22"/>
                <a:gd name="T1" fmla="*/ 37 h 54"/>
                <a:gd name="T2" fmla="*/ 8 w 22"/>
                <a:gd name="T3" fmla="*/ 54 h 54"/>
                <a:gd name="T4" fmla="*/ 10 w 22"/>
                <a:gd name="T5" fmla="*/ 50 h 54"/>
                <a:gd name="T6" fmla="*/ 12 w 22"/>
                <a:gd name="T7" fmla="*/ 46 h 54"/>
                <a:gd name="T8" fmla="*/ 16 w 22"/>
                <a:gd name="T9" fmla="*/ 44 h 54"/>
                <a:gd name="T10" fmla="*/ 16 w 22"/>
                <a:gd name="T11" fmla="*/ 41 h 54"/>
                <a:gd name="T12" fmla="*/ 18 w 22"/>
                <a:gd name="T13" fmla="*/ 37 h 54"/>
                <a:gd name="T14" fmla="*/ 20 w 22"/>
                <a:gd name="T15" fmla="*/ 31 h 54"/>
                <a:gd name="T16" fmla="*/ 20 w 22"/>
                <a:gd name="T17" fmla="*/ 28 h 54"/>
                <a:gd name="T18" fmla="*/ 22 w 22"/>
                <a:gd name="T19" fmla="*/ 24 h 54"/>
                <a:gd name="T20" fmla="*/ 22 w 22"/>
                <a:gd name="T21" fmla="*/ 20 h 54"/>
                <a:gd name="T22" fmla="*/ 22 w 22"/>
                <a:gd name="T23" fmla="*/ 17 h 54"/>
                <a:gd name="T24" fmla="*/ 20 w 22"/>
                <a:gd name="T25" fmla="*/ 15 h 54"/>
                <a:gd name="T26" fmla="*/ 20 w 22"/>
                <a:gd name="T27" fmla="*/ 11 h 54"/>
                <a:gd name="T28" fmla="*/ 20 w 22"/>
                <a:gd name="T29" fmla="*/ 7 h 54"/>
                <a:gd name="T30" fmla="*/ 18 w 22"/>
                <a:gd name="T31" fmla="*/ 6 h 54"/>
                <a:gd name="T32" fmla="*/ 16 w 22"/>
                <a:gd name="T33" fmla="*/ 2 h 54"/>
                <a:gd name="T34" fmla="*/ 14 w 22"/>
                <a:gd name="T35" fmla="*/ 0 h 54"/>
                <a:gd name="T36" fmla="*/ 4 w 22"/>
                <a:gd name="T37" fmla="*/ 7 h 54"/>
                <a:gd name="T38" fmla="*/ 0 w 22"/>
                <a:gd name="T39" fmla="*/ 37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54"/>
                <a:gd name="T62" fmla="*/ 22 w 22"/>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54">
                  <a:moveTo>
                    <a:pt x="0" y="37"/>
                  </a:moveTo>
                  <a:lnTo>
                    <a:pt x="8" y="54"/>
                  </a:lnTo>
                  <a:lnTo>
                    <a:pt x="10" y="50"/>
                  </a:lnTo>
                  <a:lnTo>
                    <a:pt x="12" y="46"/>
                  </a:lnTo>
                  <a:lnTo>
                    <a:pt x="16" y="44"/>
                  </a:lnTo>
                  <a:lnTo>
                    <a:pt x="16" y="41"/>
                  </a:lnTo>
                  <a:lnTo>
                    <a:pt x="18" y="37"/>
                  </a:lnTo>
                  <a:lnTo>
                    <a:pt x="20" y="31"/>
                  </a:lnTo>
                  <a:lnTo>
                    <a:pt x="20" y="28"/>
                  </a:lnTo>
                  <a:lnTo>
                    <a:pt x="22" y="24"/>
                  </a:lnTo>
                  <a:lnTo>
                    <a:pt x="22" y="20"/>
                  </a:lnTo>
                  <a:lnTo>
                    <a:pt x="22" y="17"/>
                  </a:lnTo>
                  <a:lnTo>
                    <a:pt x="20" y="15"/>
                  </a:lnTo>
                  <a:lnTo>
                    <a:pt x="20" y="11"/>
                  </a:lnTo>
                  <a:lnTo>
                    <a:pt x="20" y="7"/>
                  </a:lnTo>
                  <a:lnTo>
                    <a:pt x="18" y="6"/>
                  </a:lnTo>
                  <a:lnTo>
                    <a:pt x="16" y="2"/>
                  </a:lnTo>
                  <a:lnTo>
                    <a:pt x="14" y="0"/>
                  </a:lnTo>
                  <a:lnTo>
                    <a:pt x="4" y="7"/>
                  </a:lnTo>
                  <a:lnTo>
                    <a:pt x="0" y="37"/>
                  </a:lnTo>
                  <a:close/>
                </a:path>
              </a:pathLst>
            </a:custGeom>
            <a:solidFill>
              <a:srgbClr val="FCEF00"/>
            </a:solidFill>
            <a:ln w="9525">
              <a:noFill/>
              <a:round/>
              <a:headEnd/>
              <a:tailEnd/>
            </a:ln>
          </p:spPr>
          <p:txBody>
            <a:bodyPr>
              <a:prstTxWarp prst="textNoShape">
                <a:avLst/>
              </a:prstTxWarp>
            </a:bodyPr>
            <a:lstStyle/>
            <a:p>
              <a:endParaRPr lang="en-US"/>
            </a:p>
          </p:txBody>
        </p:sp>
        <p:sp>
          <p:nvSpPr>
            <p:cNvPr id="16426" name="Freeform 40"/>
            <p:cNvSpPr>
              <a:spLocks/>
            </p:cNvSpPr>
            <p:nvPr/>
          </p:nvSpPr>
          <p:spPr bwMode="auto">
            <a:xfrm>
              <a:off x="3037" y="1308"/>
              <a:ext cx="32" cy="40"/>
            </a:xfrm>
            <a:custGeom>
              <a:avLst/>
              <a:gdLst>
                <a:gd name="T0" fmla="*/ 2 w 32"/>
                <a:gd name="T1" fmla="*/ 40 h 40"/>
                <a:gd name="T2" fmla="*/ 2 w 32"/>
                <a:gd name="T3" fmla="*/ 40 h 40"/>
                <a:gd name="T4" fmla="*/ 2 w 32"/>
                <a:gd name="T5" fmla="*/ 40 h 40"/>
                <a:gd name="T6" fmla="*/ 2 w 32"/>
                <a:gd name="T7" fmla="*/ 40 h 40"/>
                <a:gd name="T8" fmla="*/ 2 w 32"/>
                <a:gd name="T9" fmla="*/ 40 h 40"/>
                <a:gd name="T10" fmla="*/ 6 w 32"/>
                <a:gd name="T11" fmla="*/ 40 h 40"/>
                <a:gd name="T12" fmla="*/ 10 w 32"/>
                <a:gd name="T13" fmla="*/ 39 h 40"/>
                <a:gd name="T14" fmla="*/ 14 w 32"/>
                <a:gd name="T15" fmla="*/ 37 h 40"/>
                <a:gd name="T16" fmla="*/ 18 w 32"/>
                <a:gd name="T17" fmla="*/ 35 h 40"/>
                <a:gd name="T18" fmla="*/ 22 w 32"/>
                <a:gd name="T19" fmla="*/ 31 h 40"/>
                <a:gd name="T20" fmla="*/ 24 w 32"/>
                <a:gd name="T21" fmla="*/ 29 h 40"/>
                <a:gd name="T22" fmla="*/ 26 w 32"/>
                <a:gd name="T23" fmla="*/ 26 h 40"/>
                <a:gd name="T24" fmla="*/ 28 w 32"/>
                <a:gd name="T25" fmla="*/ 22 h 40"/>
                <a:gd name="T26" fmla="*/ 30 w 32"/>
                <a:gd name="T27" fmla="*/ 20 h 40"/>
                <a:gd name="T28" fmla="*/ 30 w 32"/>
                <a:gd name="T29" fmla="*/ 16 h 40"/>
                <a:gd name="T30" fmla="*/ 32 w 32"/>
                <a:gd name="T31" fmla="*/ 15 h 40"/>
                <a:gd name="T32" fmla="*/ 32 w 32"/>
                <a:gd name="T33" fmla="*/ 11 h 40"/>
                <a:gd name="T34" fmla="*/ 32 w 32"/>
                <a:gd name="T35" fmla="*/ 7 h 40"/>
                <a:gd name="T36" fmla="*/ 32 w 32"/>
                <a:gd name="T37" fmla="*/ 5 h 40"/>
                <a:gd name="T38" fmla="*/ 30 w 32"/>
                <a:gd name="T39" fmla="*/ 2 h 40"/>
                <a:gd name="T40" fmla="*/ 30 w 32"/>
                <a:gd name="T41" fmla="*/ 0 h 40"/>
                <a:gd name="T42" fmla="*/ 26 w 32"/>
                <a:gd name="T43" fmla="*/ 0 h 40"/>
                <a:gd name="T44" fmla="*/ 22 w 32"/>
                <a:gd name="T45" fmla="*/ 0 h 40"/>
                <a:gd name="T46" fmla="*/ 18 w 32"/>
                <a:gd name="T47" fmla="*/ 2 h 40"/>
                <a:gd name="T48" fmla="*/ 14 w 32"/>
                <a:gd name="T49" fmla="*/ 3 h 40"/>
                <a:gd name="T50" fmla="*/ 12 w 32"/>
                <a:gd name="T51" fmla="*/ 7 h 40"/>
                <a:gd name="T52" fmla="*/ 10 w 32"/>
                <a:gd name="T53" fmla="*/ 9 h 40"/>
                <a:gd name="T54" fmla="*/ 6 w 32"/>
                <a:gd name="T55" fmla="*/ 13 h 40"/>
                <a:gd name="T56" fmla="*/ 4 w 32"/>
                <a:gd name="T57" fmla="*/ 15 h 40"/>
                <a:gd name="T58" fmla="*/ 4 w 32"/>
                <a:gd name="T59" fmla="*/ 18 h 40"/>
                <a:gd name="T60" fmla="*/ 2 w 32"/>
                <a:gd name="T61" fmla="*/ 20 h 40"/>
                <a:gd name="T62" fmla="*/ 2 w 32"/>
                <a:gd name="T63" fmla="*/ 24 h 40"/>
                <a:gd name="T64" fmla="*/ 0 w 32"/>
                <a:gd name="T65" fmla="*/ 26 h 40"/>
                <a:gd name="T66" fmla="*/ 0 w 32"/>
                <a:gd name="T67" fmla="*/ 29 h 40"/>
                <a:gd name="T68" fmla="*/ 0 w 32"/>
                <a:gd name="T69" fmla="*/ 33 h 40"/>
                <a:gd name="T70" fmla="*/ 0 w 32"/>
                <a:gd name="T71" fmla="*/ 37 h 40"/>
                <a:gd name="T72" fmla="*/ 0 w 32"/>
                <a:gd name="T73" fmla="*/ 39 h 40"/>
                <a:gd name="T74" fmla="*/ 0 w 32"/>
                <a:gd name="T75" fmla="*/ 40 h 40"/>
                <a:gd name="T76" fmla="*/ 0 w 32"/>
                <a:gd name="T77" fmla="*/ 40 h 40"/>
                <a:gd name="T78" fmla="*/ 0 w 32"/>
                <a:gd name="T79" fmla="*/ 40 h 40"/>
                <a:gd name="T80" fmla="*/ 2 w 32"/>
                <a:gd name="T81" fmla="*/ 40 h 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40"/>
                <a:gd name="T125" fmla="*/ 32 w 32"/>
                <a:gd name="T126" fmla="*/ 40 h 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40">
                  <a:moveTo>
                    <a:pt x="2" y="40"/>
                  </a:moveTo>
                  <a:lnTo>
                    <a:pt x="2" y="40"/>
                  </a:lnTo>
                  <a:lnTo>
                    <a:pt x="6" y="40"/>
                  </a:lnTo>
                  <a:lnTo>
                    <a:pt x="10" y="39"/>
                  </a:lnTo>
                  <a:lnTo>
                    <a:pt x="14" y="37"/>
                  </a:lnTo>
                  <a:lnTo>
                    <a:pt x="18" y="35"/>
                  </a:lnTo>
                  <a:lnTo>
                    <a:pt x="22" y="31"/>
                  </a:lnTo>
                  <a:lnTo>
                    <a:pt x="24" y="29"/>
                  </a:lnTo>
                  <a:lnTo>
                    <a:pt x="26" y="26"/>
                  </a:lnTo>
                  <a:lnTo>
                    <a:pt x="28" y="22"/>
                  </a:lnTo>
                  <a:lnTo>
                    <a:pt x="30" y="20"/>
                  </a:lnTo>
                  <a:lnTo>
                    <a:pt x="30" y="16"/>
                  </a:lnTo>
                  <a:lnTo>
                    <a:pt x="32" y="15"/>
                  </a:lnTo>
                  <a:lnTo>
                    <a:pt x="32" y="11"/>
                  </a:lnTo>
                  <a:lnTo>
                    <a:pt x="32" y="7"/>
                  </a:lnTo>
                  <a:lnTo>
                    <a:pt x="32" y="5"/>
                  </a:lnTo>
                  <a:lnTo>
                    <a:pt x="30" y="2"/>
                  </a:lnTo>
                  <a:lnTo>
                    <a:pt x="30" y="0"/>
                  </a:lnTo>
                  <a:lnTo>
                    <a:pt x="26" y="0"/>
                  </a:lnTo>
                  <a:lnTo>
                    <a:pt x="22" y="0"/>
                  </a:lnTo>
                  <a:lnTo>
                    <a:pt x="18" y="2"/>
                  </a:lnTo>
                  <a:lnTo>
                    <a:pt x="14" y="3"/>
                  </a:lnTo>
                  <a:lnTo>
                    <a:pt x="12" y="7"/>
                  </a:lnTo>
                  <a:lnTo>
                    <a:pt x="10" y="9"/>
                  </a:lnTo>
                  <a:lnTo>
                    <a:pt x="6" y="13"/>
                  </a:lnTo>
                  <a:lnTo>
                    <a:pt x="4" y="15"/>
                  </a:lnTo>
                  <a:lnTo>
                    <a:pt x="4" y="18"/>
                  </a:lnTo>
                  <a:lnTo>
                    <a:pt x="2" y="20"/>
                  </a:lnTo>
                  <a:lnTo>
                    <a:pt x="2" y="24"/>
                  </a:lnTo>
                  <a:lnTo>
                    <a:pt x="0" y="26"/>
                  </a:lnTo>
                  <a:lnTo>
                    <a:pt x="0" y="29"/>
                  </a:lnTo>
                  <a:lnTo>
                    <a:pt x="0" y="33"/>
                  </a:lnTo>
                  <a:lnTo>
                    <a:pt x="0" y="37"/>
                  </a:lnTo>
                  <a:lnTo>
                    <a:pt x="0" y="39"/>
                  </a:lnTo>
                  <a:lnTo>
                    <a:pt x="0" y="40"/>
                  </a:lnTo>
                  <a:lnTo>
                    <a:pt x="2" y="40"/>
                  </a:lnTo>
                  <a:close/>
                </a:path>
              </a:pathLst>
            </a:custGeom>
            <a:solidFill>
              <a:srgbClr val="FCEF00"/>
            </a:solidFill>
            <a:ln w="9525">
              <a:noFill/>
              <a:round/>
              <a:headEnd/>
              <a:tailEnd/>
            </a:ln>
          </p:spPr>
          <p:txBody>
            <a:bodyPr>
              <a:prstTxWarp prst="textNoShape">
                <a:avLst/>
              </a:prstTxWarp>
            </a:bodyPr>
            <a:lstStyle/>
            <a:p>
              <a:endParaRPr lang="en-US"/>
            </a:p>
          </p:txBody>
        </p:sp>
        <p:sp>
          <p:nvSpPr>
            <p:cNvPr id="16427" name="Freeform 41"/>
            <p:cNvSpPr>
              <a:spLocks/>
            </p:cNvSpPr>
            <p:nvPr/>
          </p:nvSpPr>
          <p:spPr bwMode="auto">
            <a:xfrm>
              <a:off x="3065" y="1397"/>
              <a:ext cx="24" cy="63"/>
            </a:xfrm>
            <a:custGeom>
              <a:avLst/>
              <a:gdLst>
                <a:gd name="T0" fmla="*/ 0 w 24"/>
                <a:gd name="T1" fmla="*/ 35 h 63"/>
                <a:gd name="T2" fmla="*/ 2 w 24"/>
                <a:gd name="T3" fmla="*/ 38 h 63"/>
                <a:gd name="T4" fmla="*/ 2 w 24"/>
                <a:gd name="T5" fmla="*/ 44 h 63"/>
                <a:gd name="T6" fmla="*/ 6 w 24"/>
                <a:gd name="T7" fmla="*/ 48 h 63"/>
                <a:gd name="T8" fmla="*/ 8 w 24"/>
                <a:gd name="T9" fmla="*/ 51 h 63"/>
                <a:gd name="T10" fmla="*/ 10 w 24"/>
                <a:gd name="T11" fmla="*/ 55 h 63"/>
                <a:gd name="T12" fmla="*/ 14 w 24"/>
                <a:gd name="T13" fmla="*/ 59 h 63"/>
                <a:gd name="T14" fmla="*/ 18 w 24"/>
                <a:gd name="T15" fmla="*/ 61 h 63"/>
                <a:gd name="T16" fmla="*/ 22 w 24"/>
                <a:gd name="T17" fmla="*/ 63 h 63"/>
                <a:gd name="T18" fmla="*/ 22 w 24"/>
                <a:gd name="T19" fmla="*/ 57 h 63"/>
                <a:gd name="T20" fmla="*/ 20 w 24"/>
                <a:gd name="T21" fmla="*/ 51 h 63"/>
                <a:gd name="T22" fmla="*/ 20 w 24"/>
                <a:gd name="T23" fmla="*/ 48 h 63"/>
                <a:gd name="T24" fmla="*/ 20 w 24"/>
                <a:gd name="T25" fmla="*/ 42 h 63"/>
                <a:gd name="T26" fmla="*/ 22 w 24"/>
                <a:gd name="T27" fmla="*/ 37 h 63"/>
                <a:gd name="T28" fmla="*/ 22 w 24"/>
                <a:gd name="T29" fmla="*/ 31 h 63"/>
                <a:gd name="T30" fmla="*/ 22 w 24"/>
                <a:gd name="T31" fmla="*/ 26 h 63"/>
                <a:gd name="T32" fmla="*/ 24 w 24"/>
                <a:gd name="T33" fmla="*/ 20 h 63"/>
                <a:gd name="T34" fmla="*/ 24 w 24"/>
                <a:gd name="T35" fmla="*/ 16 h 63"/>
                <a:gd name="T36" fmla="*/ 22 w 24"/>
                <a:gd name="T37" fmla="*/ 14 h 63"/>
                <a:gd name="T38" fmla="*/ 20 w 24"/>
                <a:gd name="T39" fmla="*/ 11 h 63"/>
                <a:gd name="T40" fmla="*/ 20 w 24"/>
                <a:gd name="T41" fmla="*/ 9 h 63"/>
                <a:gd name="T42" fmla="*/ 18 w 24"/>
                <a:gd name="T43" fmla="*/ 5 h 63"/>
                <a:gd name="T44" fmla="*/ 16 w 24"/>
                <a:gd name="T45" fmla="*/ 3 h 63"/>
                <a:gd name="T46" fmla="*/ 14 w 24"/>
                <a:gd name="T47" fmla="*/ 1 h 63"/>
                <a:gd name="T48" fmla="*/ 10 w 24"/>
                <a:gd name="T49" fmla="*/ 0 h 63"/>
                <a:gd name="T50" fmla="*/ 10 w 24"/>
                <a:gd name="T51" fmla="*/ 0 h 63"/>
                <a:gd name="T52" fmla="*/ 10 w 24"/>
                <a:gd name="T53" fmla="*/ 0 h 63"/>
                <a:gd name="T54" fmla="*/ 10 w 24"/>
                <a:gd name="T55" fmla="*/ 0 h 63"/>
                <a:gd name="T56" fmla="*/ 10 w 24"/>
                <a:gd name="T57" fmla="*/ 0 h 63"/>
                <a:gd name="T58" fmla="*/ 8 w 24"/>
                <a:gd name="T59" fmla="*/ 0 h 63"/>
                <a:gd name="T60" fmla="*/ 8 w 24"/>
                <a:gd name="T61" fmla="*/ 0 h 63"/>
                <a:gd name="T62" fmla="*/ 8 w 24"/>
                <a:gd name="T63" fmla="*/ 0 h 63"/>
                <a:gd name="T64" fmla="*/ 8 w 24"/>
                <a:gd name="T65" fmla="*/ 0 h 63"/>
                <a:gd name="T66" fmla="*/ 4 w 24"/>
                <a:gd name="T67" fmla="*/ 3 h 63"/>
                <a:gd name="T68" fmla="*/ 4 w 24"/>
                <a:gd name="T69" fmla="*/ 7 h 63"/>
                <a:gd name="T70" fmla="*/ 2 w 24"/>
                <a:gd name="T71" fmla="*/ 11 h 63"/>
                <a:gd name="T72" fmla="*/ 2 w 24"/>
                <a:gd name="T73" fmla="*/ 16 h 63"/>
                <a:gd name="T74" fmla="*/ 0 w 24"/>
                <a:gd name="T75" fmla="*/ 20 h 63"/>
                <a:gd name="T76" fmla="*/ 0 w 24"/>
                <a:gd name="T77" fmla="*/ 26 h 63"/>
                <a:gd name="T78" fmla="*/ 0 w 24"/>
                <a:gd name="T79" fmla="*/ 29 h 63"/>
                <a:gd name="T80" fmla="*/ 0 w 24"/>
                <a:gd name="T81" fmla="*/ 35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
                <a:gd name="T124" fmla="*/ 0 h 63"/>
                <a:gd name="T125" fmla="*/ 24 w 24"/>
                <a:gd name="T126" fmla="*/ 63 h 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 h="63">
                  <a:moveTo>
                    <a:pt x="0" y="35"/>
                  </a:moveTo>
                  <a:lnTo>
                    <a:pt x="2" y="38"/>
                  </a:lnTo>
                  <a:lnTo>
                    <a:pt x="2" y="44"/>
                  </a:lnTo>
                  <a:lnTo>
                    <a:pt x="6" y="48"/>
                  </a:lnTo>
                  <a:lnTo>
                    <a:pt x="8" y="51"/>
                  </a:lnTo>
                  <a:lnTo>
                    <a:pt x="10" y="55"/>
                  </a:lnTo>
                  <a:lnTo>
                    <a:pt x="14" y="59"/>
                  </a:lnTo>
                  <a:lnTo>
                    <a:pt x="18" y="61"/>
                  </a:lnTo>
                  <a:lnTo>
                    <a:pt x="22" y="63"/>
                  </a:lnTo>
                  <a:lnTo>
                    <a:pt x="22" y="57"/>
                  </a:lnTo>
                  <a:lnTo>
                    <a:pt x="20" y="51"/>
                  </a:lnTo>
                  <a:lnTo>
                    <a:pt x="20" y="48"/>
                  </a:lnTo>
                  <a:lnTo>
                    <a:pt x="20" y="42"/>
                  </a:lnTo>
                  <a:lnTo>
                    <a:pt x="22" y="37"/>
                  </a:lnTo>
                  <a:lnTo>
                    <a:pt x="22" y="31"/>
                  </a:lnTo>
                  <a:lnTo>
                    <a:pt x="22" y="26"/>
                  </a:lnTo>
                  <a:lnTo>
                    <a:pt x="24" y="20"/>
                  </a:lnTo>
                  <a:lnTo>
                    <a:pt x="24" y="16"/>
                  </a:lnTo>
                  <a:lnTo>
                    <a:pt x="22" y="14"/>
                  </a:lnTo>
                  <a:lnTo>
                    <a:pt x="20" y="11"/>
                  </a:lnTo>
                  <a:lnTo>
                    <a:pt x="20" y="9"/>
                  </a:lnTo>
                  <a:lnTo>
                    <a:pt x="18" y="5"/>
                  </a:lnTo>
                  <a:lnTo>
                    <a:pt x="16" y="3"/>
                  </a:lnTo>
                  <a:lnTo>
                    <a:pt x="14" y="1"/>
                  </a:lnTo>
                  <a:lnTo>
                    <a:pt x="10" y="0"/>
                  </a:lnTo>
                  <a:lnTo>
                    <a:pt x="8" y="0"/>
                  </a:lnTo>
                  <a:lnTo>
                    <a:pt x="4" y="3"/>
                  </a:lnTo>
                  <a:lnTo>
                    <a:pt x="4" y="7"/>
                  </a:lnTo>
                  <a:lnTo>
                    <a:pt x="2" y="11"/>
                  </a:lnTo>
                  <a:lnTo>
                    <a:pt x="2" y="16"/>
                  </a:lnTo>
                  <a:lnTo>
                    <a:pt x="0" y="20"/>
                  </a:lnTo>
                  <a:lnTo>
                    <a:pt x="0" y="26"/>
                  </a:lnTo>
                  <a:lnTo>
                    <a:pt x="0" y="29"/>
                  </a:lnTo>
                  <a:lnTo>
                    <a:pt x="0" y="35"/>
                  </a:lnTo>
                  <a:close/>
                </a:path>
              </a:pathLst>
            </a:custGeom>
            <a:solidFill>
              <a:srgbClr val="FCEF00"/>
            </a:solidFill>
            <a:ln w="9525">
              <a:noFill/>
              <a:round/>
              <a:headEnd/>
              <a:tailEnd/>
            </a:ln>
          </p:spPr>
          <p:txBody>
            <a:bodyPr>
              <a:prstTxWarp prst="textNoShape">
                <a:avLst/>
              </a:prstTxWarp>
            </a:bodyPr>
            <a:lstStyle/>
            <a:p>
              <a:endParaRPr lang="en-US"/>
            </a:p>
          </p:txBody>
        </p:sp>
        <p:sp>
          <p:nvSpPr>
            <p:cNvPr id="16428" name="Freeform 42"/>
            <p:cNvSpPr>
              <a:spLocks/>
            </p:cNvSpPr>
            <p:nvPr/>
          </p:nvSpPr>
          <p:spPr bwMode="auto">
            <a:xfrm>
              <a:off x="3097" y="1428"/>
              <a:ext cx="47" cy="50"/>
            </a:xfrm>
            <a:custGeom>
              <a:avLst/>
              <a:gdLst>
                <a:gd name="T0" fmla="*/ 0 w 47"/>
                <a:gd name="T1" fmla="*/ 17 h 50"/>
                <a:gd name="T2" fmla="*/ 2 w 47"/>
                <a:gd name="T3" fmla="*/ 22 h 50"/>
                <a:gd name="T4" fmla="*/ 4 w 47"/>
                <a:gd name="T5" fmla="*/ 28 h 50"/>
                <a:gd name="T6" fmla="*/ 8 w 47"/>
                <a:gd name="T7" fmla="*/ 32 h 50"/>
                <a:gd name="T8" fmla="*/ 12 w 47"/>
                <a:gd name="T9" fmla="*/ 35 h 50"/>
                <a:gd name="T10" fmla="*/ 16 w 47"/>
                <a:gd name="T11" fmla="*/ 39 h 50"/>
                <a:gd name="T12" fmla="*/ 22 w 47"/>
                <a:gd name="T13" fmla="*/ 43 h 50"/>
                <a:gd name="T14" fmla="*/ 26 w 47"/>
                <a:gd name="T15" fmla="*/ 46 h 50"/>
                <a:gd name="T16" fmla="*/ 31 w 47"/>
                <a:gd name="T17" fmla="*/ 48 h 50"/>
                <a:gd name="T18" fmla="*/ 33 w 47"/>
                <a:gd name="T19" fmla="*/ 48 h 50"/>
                <a:gd name="T20" fmla="*/ 35 w 47"/>
                <a:gd name="T21" fmla="*/ 50 h 50"/>
                <a:gd name="T22" fmla="*/ 37 w 47"/>
                <a:gd name="T23" fmla="*/ 50 h 50"/>
                <a:gd name="T24" fmla="*/ 39 w 47"/>
                <a:gd name="T25" fmla="*/ 50 h 50"/>
                <a:gd name="T26" fmla="*/ 41 w 47"/>
                <a:gd name="T27" fmla="*/ 50 h 50"/>
                <a:gd name="T28" fmla="*/ 43 w 47"/>
                <a:gd name="T29" fmla="*/ 50 h 50"/>
                <a:gd name="T30" fmla="*/ 45 w 47"/>
                <a:gd name="T31" fmla="*/ 50 h 50"/>
                <a:gd name="T32" fmla="*/ 47 w 47"/>
                <a:gd name="T33" fmla="*/ 48 h 50"/>
                <a:gd name="T34" fmla="*/ 43 w 47"/>
                <a:gd name="T35" fmla="*/ 43 h 50"/>
                <a:gd name="T36" fmla="*/ 41 w 47"/>
                <a:gd name="T37" fmla="*/ 35 h 50"/>
                <a:gd name="T38" fmla="*/ 39 w 47"/>
                <a:gd name="T39" fmla="*/ 28 h 50"/>
                <a:gd name="T40" fmla="*/ 35 w 47"/>
                <a:gd name="T41" fmla="*/ 20 h 50"/>
                <a:gd name="T42" fmla="*/ 31 w 47"/>
                <a:gd name="T43" fmla="*/ 13 h 50"/>
                <a:gd name="T44" fmla="*/ 28 w 47"/>
                <a:gd name="T45" fmla="*/ 7 h 50"/>
                <a:gd name="T46" fmla="*/ 20 w 47"/>
                <a:gd name="T47" fmla="*/ 4 h 50"/>
                <a:gd name="T48" fmla="*/ 12 w 47"/>
                <a:gd name="T49" fmla="*/ 0 h 50"/>
                <a:gd name="T50" fmla="*/ 12 w 47"/>
                <a:gd name="T51" fmla="*/ 0 h 50"/>
                <a:gd name="T52" fmla="*/ 10 w 47"/>
                <a:gd name="T53" fmla="*/ 0 h 50"/>
                <a:gd name="T54" fmla="*/ 8 w 47"/>
                <a:gd name="T55" fmla="*/ 0 h 50"/>
                <a:gd name="T56" fmla="*/ 8 w 47"/>
                <a:gd name="T57" fmla="*/ 0 h 50"/>
                <a:gd name="T58" fmla="*/ 6 w 47"/>
                <a:gd name="T59" fmla="*/ 0 h 50"/>
                <a:gd name="T60" fmla="*/ 4 w 47"/>
                <a:gd name="T61" fmla="*/ 0 h 50"/>
                <a:gd name="T62" fmla="*/ 4 w 47"/>
                <a:gd name="T63" fmla="*/ 0 h 50"/>
                <a:gd name="T64" fmla="*/ 2 w 47"/>
                <a:gd name="T65" fmla="*/ 0 h 50"/>
                <a:gd name="T66" fmla="*/ 0 w 47"/>
                <a:gd name="T67" fmla="*/ 17 h 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
                <a:gd name="T103" fmla="*/ 0 h 50"/>
                <a:gd name="T104" fmla="*/ 47 w 47"/>
                <a:gd name="T105" fmla="*/ 50 h 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 h="50">
                  <a:moveTo>
                    <a:pt x="0" y="17"/>
                  </a:moveTo>
                  <a:lnTo>
                    <a:pt x="2" y="22"/>
                  </a:lnTo>
                  <a:lnTo>
                    <a:pt x="4" y="28"/>
                  </a:lnTo>
                  <a:lnTo>
                    <a:pt x="8" y="32"/>
                  </a:lnTo>
                  <a:lnTo>
                    <a:pt x="12" y="35"/>
                  </a:lnTo>
                  <a:lnTo>
                    <a:pt x="16" y="39"/>
                  </a:lnTo>
                  <a:lnTo>
                    <a:pt x="22" y="43"/>
                  </a:lnTo>
                  <a:lnTo>
                    <a:pt x="26" y="46"/>
                  </a:lnTo>
                  <a:lnTo>
                    <a:pt x="31" y="48"/>
                  </a:lnTo>
                  <a:lnTo>
                    <a:pt x="33" y="48"/>
                  </a:lnTo>
                  <a:lnTo>
                    <a:pt x="35" y="50"/>
                  </a:lnTo>
                  <a:lnTo>
                    <a:pt x="37" y="50"/>
                  </a:lnTo>
                  <a:lnTo>
                    <a:pt x="39" y="50"/>
                  </a:lnTo>
                  <a:lnTo>
                    <a:pt x="41" y="50"/>
                  </a:lnTo>
                  <a:lnTo>
                    <a:pt x="43" y="50"/>
                  </a:lnTo>
                  <a:lnTo>
                    <a:pt x="45" y="50"/>
                  </a:lnTo>
                  <a:lnTo>
                    <a:pt x="47" y="48"/>
                  </a:lnTo>
                  <a:lnTo>
                    <a:pt x="43" y="43"/>
                  </a:lnTo>
                  <a:lnTo>
                    <a:pt x="41" y="35"/>
                  </a:lnTo>
                  <a:lnTo>
                    <a:pt x="39" y="28"/>
                  </a:lnTo>
                  <a:lnTo>
                    <a:pt x="35" y="20"/>
                  </a:lnTo>
                  <a:lnTo>
                    <a:pt x="31" y="13"/>
                  </a:lnTo>
                  <a:lnTo>
                    <a:pt x="28" y="7"/>
                  </a:lnTo>
                  <a:lnTo>
                    <a:pt x="20" y="4"/>
                  </a:lnTo>
                  <a:lnTo>
                    <a:pt x="12" y="0"/>
                  </a:lnTo>
                  <a:lnTo>
                    <a:pt x="10" y="0"/>
                  </a:lnTo>
                  <a:lnTo>
                    <a:pt x="8" y="0"/>
                  </a:lnTo>
                  <a:lnTo>
                    <a:pt x="6" y="0"/>
                  </a:lnTo>
                  <a:lnTo>
                    <a:pt x="4" y="0"/>
                  </a:lnTo>
                  <a:lnTo>
                    <a:pt x="2" y="0"/>
                  </a:lnTo>
                  <a:lnTo>
                    <a:pt x="0" y="17"/>
                  </a:lnTo>
                  <a:close/>
                </a:path>
              </a:pathLst>
            </a:custGeom>
            <a:solidFill>
              <a:srgbClr val="FCEF00"/>
            </a:solidFill>
            <a:ln w="9525">
              <a:noFill/>
              <a:round/>
              <a:headEnd/>
              <a:tailEnd/>
            </a:ln>
          </p:spPr>
          <p:txBody>
            <a:bodyPr>
              <a:prstTxWarp prst="textNoShape">
                <a:avLst/>
              </a:prstTxWarp>
            </a:bodyPr>
            <a:lstStyle/>
            <a:p>
              <a:endParaRPr lang="en-US"/>
            </a:p>
          </p:txBody>
        </p:sp>
        <p:sp>
          <p:nvSpPr>
            <p:cNvPr id="16429" name="Freeform 43"/>
            <p:cNvSpPr>
              <a:spLocks/>
            </p:cNvSpPr>
            <p:nvPr/>
          </p:nvSpPr>
          <p:spPr bwMode="auto">
            <a:xfrm>
              <a:off x="3057" y="1260"/>
              <a:ext cx="40" cy="31"/>
            </a:xfrm>
            <a:custGeom>
              <a:avLst/>
              <a:gdLst>
                <a:gd name="T0" fmla="*/ 0 w 40"/>
                <a:gd name="T1" fmla="*/ 31 h 31"/>
                <a:gd name="T2" fmla="*/ 6 w 40"/>
                <a:gd name="T3" fmla="*/ 31 h 31"/>
                <a:gd name="T4" fmla="*/ 12 w 40"/>
                <a:gd name="T5" fmla="*/ 29 h 31"/>
                <a:gd name="T6" fmla="*/ 18 w 40"/>
                <a:gd name="T7" fmla="*/ 27 h 31"/>
                <a:gd name="T8" fmla="*/ 24 w 40"/>
                <a:gd name="T9" fmla="*/ 26 h 31"/>
                <a:gd name="T10" fmla="*/ 28 w 40"/>
                <a:gd name="T11" fmla="*/ 22 h 31"/>
                <a:gd name="T12" fmla="*/ 32 w 40"/>
                <a:gd name="T13" fmla="*/ 20 h 31"/>
                <a:gd name="T14" fmla="*/ 36 w 40"/>
                <a:gd name="T15" fmla="*/ 16 h 31"/>
                <a:gd name="T16" fmla="*/ 38 w 40"/>
                <a:gd name="T17" fmla="*/ 11 h 31"/>
                <a:gd name="T18" fmla="*/ 40 w 40"/>
                <a:gd name="T19" fmla="*/ 11 h 31"/>
                <a:gd name="T20" fmla="*/ 40 w 40"/>
                <a:gd name="T21" fmla="*/ 9 h 31"/>
                <a:gd name="T22" fmla="*/ 40 w 40"/>
                <a:gd name="T23" fmla="*/ 7 h 31"/>
                <a:gd name="T24" fmla="*/ 40 w 40"/>
                <a:gd name="T25" fmla="*/ 5 h 31"/>
                <a:gd name="T26" fmla="*/ 40 w 40"/>
                <a:gd name="T27" fmla="*/ 5 h 31"/>
                <a:gd name="T28" fmla="*/ 40 w 40"/>
                <a:gd name="T29" fmla="*/ 3 h 31"/>
                <a:gd name="T30" fmla="*/ 40 w 40"/>
                <a:gd name="T31" fmla="*/ 1 h 31"/>
                <a:gd name="T32" fmla="*/ 40 w 40"/>
                <a:gd name="T33" fmla="*/ 0 h 31"/>
                <a:gd name="T34" fmla="*/ 36 w 40"/>
                <a:gd name="T35" fmla="*/ 0 h 31"/>
                <a:gd name="T36" fmla="*/ 32 w 40"/>
                <a:gd name="T37" fmla="*/ 0 h 31"/>
                <a:gd name="T38" fmla="*/ 28 w 40"/>
                <a:gd name="T39" fmla="*/ 1 h 31"/>
                <a:gd name="T40" fmla="*/ 24 w 40"/>
                <a:gd name="T41" fmla="*/ 3 h 31"/>
                <a:gd name="T42" fmla="*/ 20 w 40"/>
                <a:gd name="T43" fmla="*/ 5 h 31"/>
                <a:gd name="T44" fmla="*/ 16 w 40"/>
                <a:gd name="T45" fmla="*/ 7 h 31"/>
                <a:gd name="T46" fmla="*/ 12 w 40"/>
                <a:gd name="T47" fmla="*/ 9 h 31"/>
                <a:gd name="T48" fmla="*/ 10 w 40"/>
                <a:gd name="T49" fmla="*/ 11 h 31"/>
                <a:gd name="T50" fmla="*/ 8 w 40"/>
                <a:gd name="T51" fmla="*/ 14 h 31"/>
                <a:gd name="T52" fmla="*/ 6 w 40"/>
                <a:gd name="T53" fmla="*/ 16 h 31"/>
                <a:gd name="T54" fmla="*/ 6 w 40"/>
                <a:gd name="T55" fmla="*/ 18 h 31"/>
                <a:gd name="T56" fmla="*/ 4 w 40"/>
                <a:gd name="T57" fmla="*/ 22 h 31"/>
                <a:gd name="T58" fmla="*/ 2 w 40"/>
                <a:gd name="T59" fmla="*/ 24 h 31"/>
                <a:gd name="T60" fmla="*/ 2 w 40"/>
                <a:gd name="T61" fmla="*/ 26 h 31"/>
                <a:gd name="T62" fmla="*/ 0 w 40"/>
                <a:gd name="T63" fmla="*/ 27 h 31"/>
                <a:gd name="T64" fmla="*/ 0 w 40"/>
                <a:gd name="T65" fmla="*/ 31 h 31"/>
                <a:gd name="T66" fmla="*/ 0 w 40"/>
                <a:gd name="T67" fmla="*/ 31 h 31"/>
                <a:gd name="T68" fmla="*/ 0 w 40"/>
                <a:gd name="T69" fmla="*/ 31 h 31"/>
                <a:gd name="T70" fmla="*/ 0 w 40"/>
                <a:gd name="T71" fmla="*/ 31 h 31"/>
                <a:gd name="T72" fmla="*/ 0 w 40"/>
                <a:gd name="T73" fmla="*/ 31 h 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31"/>
                <a:gd name="T113" fmla="*/ 40 w 40"/>
                <a:gd name="T114" fmla="*/ 31 h 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31">
                  <a:moveTo>
                    <a:pt x="0" y="31"/>
                  </a:moveTo>
                  <a:lnTo>
                    <a:pt x="6" y="31"/>
                  </a:lnTo>
                  <a:lnTo>
                    <a:pt x="12" y="29"/>
                  </a:lnTo>
                  <a:lnTo>
                    <a:pt x="18" y="27"/>
                  </a:lnTo>
                  <a:lnTo>
                    <a:pt x="24" y="26"/>
                  </a:lnTo>
                  <a:lnTo>
                    <a:pt x="28" y="22"/>
                  </a:lnTo>
                  <a:lnTo>
                    <a:pt x="32" y="20"/>
                  </a:lnTo>
                  <a:lnTo>
                    <a:pt x="36" y="16"/>
                  </a:lnTo>
                  <a:lnTo>
                    <a:pt x="38" y="11"/>
                  </a:lnTo>
                  <a:lnTo>
                    <a:pt x="40" y="11"/>
                  </a:lnTo>
                  <a:lnTo>
                    <a:pt x="40" y="9"/>
                  </a:lnTo>
                  <a:lnTo>
                    <a:pt x="40" y="7"/>
                  </a:lnTo>
                  <a:lnTo>
                    <a:pt x="40" y="5"/>
                  </a:lnTo>
                  <a:lnTo>
                    <a:pt x="40" y="3"/>
                  </a:lnTo>
                  <a:lnTo>
                    <a:pt x="40" y="1"/>
                  </a:lnTo>
                  <a:lnTo>
                    <a:pt x="40" y="0"/>
                  </a:lnTo>
                  <a:lnTo>
                    <a:pt x="36" y="0"/>
                  </a:lnTo>
                  <a:lnTo>
                    <a:pt x="32" y="0"/>
                  </a:lnTo>
                  <a:lnTo>
                    <a:pt x="28" y="1"/>
                  </a:lnTo>
                  <a:lnTo>
                    <a:pt x="24" y="3"/>
                  </a:lnTo>
                  <a:lnTo>
                    <a:pt x="20" y="5"/>
                  </a:lnTo>
                  <a:lnTo>
                    <a:pt x="16" y="7"/>
                  </a:lnTo>
                  <a:lnTo>
                    <a:pt x="12" y="9"/>
                  </a:lnTo>
                  <a:lnTo>
                    <a:pt x="10" y="11"/>
                  </a:lnTo>
                  <a:lnTo>
                    <a:pt x="8" y="14"/>
                  </a:lnTo>
                  <a:lnTo>
                    <a:pt x="6" y="16"/>
                  </a:lnTo>
                  <a:lnTo>
                    <a:pt x="6" y="18"/>
                  </a:lnTo>
                  <a:lnTo>
                    <a:pt x="4" y="22"/>
                  </a:lnTo>
                  <a:lnTo>
                    <a:pt x="2" y="24"/>
                  </a:lnTo>
                  <a:lnTo>
                    <a:pt x="2" y="26"/>
                  </a:lnTo>
                  <a:lnTo>
                    <a:pt x="0" y="27"/>
                  </a:lnTo>
                  <a:lnTo>
                    <a:pt x="0" y="31"/>
                  </a:lnTo>
                  <a:close/>
                </a:path>
              </a:pathLst>
            </a:custGeom>
            <a:solidFill>
              <a:srgbClr val="FCEF00"/>
            </a:solidFill>
            <a:ln w="9525">
              <a:noFill/>
              <a:round/>
              <a:headEnd/>
              <a:tailEnd/>
            </a:ln>
          </p:spPr>
          <p:txBody>
            <a:bodyPr>
              <a:prstTxWarp prst="textNoShape">
                <a:avLst/>
              </a:prstTxWarp>
            </a:bodyPr>
            <a:lstStyle/>
            <a:p>
              <a:endParaRPr lang="en-US"/>
            </a:p>
          </p:txBody>
        </p:sp>
        <p:sp>
          <p:nvSpPr>
            <p:cNvPr id="16430" name="Freeform 44"/>
            <p:cNvSpPr>
              <a:spLocks/>
            </p:cNvSpPr>
            <p:nvPr/>
          </p:nvSpPr>
          <p:spPr bwMode="auto">
            <a:xfrm>
              <a:off x="3077" y="1313"/>
              <a:ext cx="57" cy="28"/>
            </a:xfrm>
            <a:custGeom>
              <a:avLst/>
              <a:gdLst>
                <a:gd name="T0" fmla="*/ 0 w 57"/>
                <a:gd name="T1" fmla="*/ 23 h 28"/>
                <a:gd name="T2" fmla="*/ 4 w 57"/>
                <a:gd name="T3" fmla="*/ 24 h 28"/>
                <a:gd name="T4" fmla="*/ 6 w 57"/>
                <a:gd name="T5" fmla="*/ 26 h 28"/>
                <a:gd name="T6" fmla="*/ 10 w 57"/>
                <a:gd name="T7" fmla="*/ 26 h 28"/>
                <a:gd name="T8" fmla="*/ 14 w 57"/>
                <a:gd name="T9" fmla="*/ 28 h 28"/>
                <a:gd name="T10" fmla="*/ 18 w 57"/>
                <a:gd name="T11" fmla="*/ 28 h 28"/>
                <a:gd name="T12" fmla="*/ 22 w 57"/>
                <a:gd name="T13" fmla="*/ 28 h 28"/>
                <a:gd name="T14" fmla="*/ 26 w 57"/>
                <a:gd name="T15" fmla="*/ 28 h 28"/>
                <a:gd name="T16" fmla="*/ 30 w 57"/>
                <a:gd name="T17" fmla="*/ 28 h 28"/>
                <a:gd name="T18" fmla="*/ 34 w 57"/>
                <a:gd name="T19" fmla="*/ 26 h 28"/>
                <a:gd name="T20" fmla="*/ 38 w 57"/>
                <a:gd name="T21" fmla="*/ 24 h 28"/>
                <a:gd name="T22" fmla="*/ 42 w 57"/>
                <a:gd name="T23" fmla="*/ 23 h 28"/>
                <a:gd name="T24" fmla="*/ 46 w 57"/>
                <a:gd name="T25" fmla="*/ 21 h 28"/>
                <a:gd name="T26" fmla="*/ 49 w 57"/>
                <a:gd name="T27" fmla="*/ 17 h 28"/>
                <a:gd name="T28" fmla="*/ 51 w 57"/>
                <a:gd name="T29" fmla="*/ 15 h 28"/>
                <a:gd name="T30" fmla="*/ 53 w 57"/>
                <a:gd name="T31" fmla="*/ 13 h 28"/>
                <a:gd name="T32" fmla="*/ 57 w 57"/>
                <a:gd name="T33" fmla="*/ 10 h 28"/>
                <a:gd name="T34" fmla="*/ 57 w 57"/>
                <a:gd name="T35" fmla="*/ 10 h 28"/>
                <a:gd name="T36" fmla="*/ 57 w 57"/>
                <a:gd name="T37" fmla="*/ 8 h 28"/>
                <a:gd name="T38" fmla="*/ 57 w 57"/>
                <a:gd name="T39" fmla="*/ 8 h 28"/>
                <a:gd name="T40" fmla="*/ 57 w 57"/>
                <a:gd name="T41" fmla="*/ 8 h 28"/>
                <a:gd name="T42" fmla="*/ 57 w 57"/>
                <a:gd name="T43" fmla="*/ 8 h 28"/>
                <a:gd name="T44" fmla="*/ 57 w 57"/>
                <a:gd name="T45" fmla="*/ 8 h 28"/>
                <a:gd name="T46" fmla="*/ 53 w 57"/>
                <a:gd name="T47" fmla="*/ 4 h 28"/>
                <a:gd name="T48" fmla="*/ 51 w 57"/>
                <a:gd name="T49" fmla="*/ 2 h 28"/>
                <a:gd name="T50" fmla="*/ 48 w 57"/>
                <a:gd name="T51" fmla="*/ 2 h 28"/>
                <a:gd name="T52" fmla="*/ 44 w 57"/>
                <a:gd name="T53" fmla="*/ 0 h 28"/>
                <a:gd name="T54" fmla="*/ 42 w 57"/>
                <a:gd name="T55" fmla="*/ 0 h 28"/>
                <a:gd name="T56" fmla="*/ 38 w 57"/>
                <a:gd name="T57" fmla="*/ 0 h 28"/>
                <a:gd name="T58" fmla="*/ 34 w 57"/>
                <a:gd name="T59" fmla="*/ 0 h 28"/>
                <a:gd name="T60" fmla="*/ 30 w 57"/>
                <a:gd name="T61" fmla="*/ 0 h 28"/>
                <a:gd name="T62" fmla="*/ 26 w 57"/>
                <a:gd name="T63" fmla="*/ 2 h 28"/>
                <a:gd name="T64" fmla="*/ 20 w 57"/>
                <a:gd name="T65" fmla="*/ 4 h 28"/>
                <a:gd name="T66" fmla="*/ 16 w 57"/>
                <a:gd name="T67" fmla="*/ 6 h 28"/>
                <a:gd name="T68" fmla="*/ 12 w 57"/>
                <a:gd name="T69" fmla="*/ 8 h 28"/>
                <a:gd name="T70" fmla="*/ 10 w 57"/>
                <a:gd name="T71" fmla="*/ 11 h 28"/>
                <a:gd name="T72" fmla="*/ 6 w 57"/>
                <a:gd name="T73" fmla="*/ 13 h 28"/>
                <a:gd name="T74" fmla="*/ 4 w 57"/>
                <a:gd name="T75" fmla="*/ 17 h 28"/>
                <a:gd name="T76" fmla="*/ 0 w 57"/>
                <a:gd name="T77" fmla="*/ 21 h 28"/>
                <a:gd name="T78" fmla="*/ 0 w 57"/>
                <a:gd name="T79" fmla="*/ 21 h 28"/>
                <a:gd name="T80" fmla="*/ 0 w 57"/>
                <a:gd name="T81" fmla="*/ 21 h 28"/>
                <a:gd name="T82" fmla="*/ 0 w 57"/>
                <a:gd name="T83" fmla="*/ 21 h 28"/>
                <a:gd name="T84" fmla="*/ 0 w 57"/>
                <a:gd name="T85" fmla="*/ 21 h 28"/>
                <a:gd name="T86" fmla="*/ 0 w 57"/>
                <a:gd name="T87" fmla="*/ 21 h 28"/>
                <a:gd name="T88" fmla="*/ 0 w 57"/>
                <a:gd name="T89" fmla="*/ 21 h 28"/>
                <a:gd name="T90" fmla="*/ 0 w 57"/>
                <a:gd name="T91" fmla="*/ 23 h 28"/>
                <a:gd name="T92" fmla="*/ 0 w 57"/>
                <a:gd name="T93" fmla="*/ 23 h 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7"/>
                <a:gd name="T142" fmla="*/ 0 h 28"/>
                <a:gd name="T143" fmla="*/ 57 w 57"/>
                <a:gd name="T144" fmla="*/ 28 h 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7" h="28">
                  <a:moveTo>
                    <a:pt x="0" y="23"/>
                  </a:moveTo>
                  <a:lnTo>
                    <a:pt x="4" y="24"/>
                  </a:lnTo>
                  <a:lnTo>
                    <a:pt x="6" y="26"/>
                  </a:lnTo>
                  <a:lnTo>
                    <a:pt x="10" y="26"/>
                  </a:lnTo>
                  <a:lnTo>
                    <a:pt x="14" y="28"/>
                  </a:lnTo>
                  <a:lnTo>
                    <a:pt x="18" y="28"/>
                  </a:lnTo>
                  <a:lnTo>
                    <a:pt x="22" y="28"/>
                  </a:lnTo>
                  <a:lnTo>
                    <a:pt x="26" y="28"/>
                  </a:lnTo>
                  <a:lnTo>
                    <a:pt x="30" y="28"/>
                  </a:lnTo>
                  <a:lnTo>
                    <a:pt x="34" y="26"/>
                  </a:lnTo>
                  <a:lnTo>
                    <a:pt x="38" y="24"/>
                  </a:lnTo>
                  <a:lnTo>
                    <a:pt x="42" y="23"/>
                  </a:lnTo>
                  <a:lnTo>
                    <a:pt x="46" y="21"/>
                  </a:lnTo>
                  <a:lnTo>
                    <a:pt x="49" y="17"/>
                  </a:lnTo>
                  <a:lnTo>
                    <a:pt x="51" y="15"/>
                  </a:lnTo>
                  <a:lnTo>
                    <a:pt x="53" y="13"/>
                  </a:lnTo>
                  <a:lnTo>
                    <a:pt x="57" y="10"/>
                  </a:lnTo>
                  <a:lnTo>
                    <a:pt x="57" y="8"/>
                  </a:lnTo>
                  <a:lnTo>
                    <a:pt x="53" y="4"/>
                  </a:lnTo>
                  <a:lnTo>
                    <a:pt x="51" y="2"/>
                  </a:lnTo>
                  <a:lnTo>
                    <a:pt x="48" y="2"/>
                  </a:lnTo>
                  <a:lnTo>
                    <a:pt x="44" y="0"/>
                  </a:lnTo>
                  <a:lnTo>
                    <a:pt x="42" y="0"/>
                  </a:lnTo>
                  <a:lnTo>
                    <a:pt x="38" y="0"/>
                  </a:lnTo>
                  <a:lnTo>
                    <a:pt x="34" y="0"/>
                  </a:lnTo>
                  <a:lnTo>
                    <a:pt x="30" y="0"/>
                  </a:lnTo>
                  <a:lnTo>
                    <a:pt x="26" y="2"/>
                  </a:lnTo>
                  <a:lnTo>
                    <a:pt x="20" y="4"/>
                  </a:lnTo>
                  <a:lnTo>
                    <a:pt x="16" y="6"/>
                  </a:lnTo>
                  <a:lnTo>
                    <a:pt x="12" y="8"/>
                  </a:lnTo>
                  <a:lnTo>
                    <a:pt x="10" y="11"/>
                  </a:lnTo>
                  <a:lnTo>
                    <a:pt x="6" y="13"/>
                  </a:lnTo>
                  <a:lnTo>
                    <a:pt x="4" y="17"/>
                  </a:lnTo>
                  <a:lnTo>
                    <a:pt x="0" y="21"/>
                  </a:lnTo>
                  <a:lnTo>
                    <a:pt x="0" y="23"/>
                  </a:lnTo>
                  <a:close/>
                </a:path>
              </a:pathLst>
            </a:custGeom>
            <a:solidFill>
              <a:srgbClr val="FCEF00"/>
            </a:solidFill>
            <a:ln w="9525">
              <a:noFill/>
              <a:round/>
              <a:headEnd/>
              <a:tailEnd/>
            </a:ln>
          </p:spPr>
          <p:txBody>
            <a:bodyPr>
              <a:prstTxWarp prst="textNoShape">
                <a:avLst/>
              </a:prstTxWarp>
            </a:bodyPr>
            <a:lstStyle/>
            <a:p>
              <a:endParaRPr lang="en-US"/>
            </a:p>
          </p:txBody>
        </p:sp>
        <p:sp>
          <p:nvSpPr>
            <p:cNvPr id="16431" name="Freeform 45"/>
            <p:cNvSpPr>
              <a:spLocks/>
            </p:cNvSpPr>
            <p:nvPr/>
          </p:nvSpPr>
          <p:spPr bwMode="auto">
            <a:xfrm>
              <a:off x="3148" y="1450"/>
              <a:ext cx="56" cy="32"/>
            </a:xfrm>
            <a:custGeom>
              <a:avLst/>
              <a:gdLst>
                <a:gd name="T0" fmla="*/ 0 w 56"/>
                <a:gd name="T1" fmla="*/ 6 h 32"/>
                <a:gd name="T2" fmla="*/ 2 w 56"/>
                <a:gd name="T3" fmla="*/ 10 h 32"/>
                <a:gd name="T4" fmla="*/ 2 w 56"/>
                <a:gd name="T5" fmla="*/ 13 h 32"/>
                <a:gd name="T6" fmla="*/ 4 w 56"/>
                <a:gd name="T7" fmla="*/ 15 h 32"/>
                <a:gd name="T8" fmla="*/ 6 w 56"/>
                <a:gd name="T9" fmla="*/ 19 h 32"/>
                <a:gd name="T10" fmla="*/ 8 w 56"/>
                <a:gd name="T11" fmla="*/ 21 h 32"/>
                <a:gd name="T12" fmla="*/ 12 w 56"/>
                <a:gd name="T13" fmla="*/ 23 h 32"/>
                <a:gd name="T14" fmla="*/ 14 w 56"/>
                <a:gd name="T15" fmla="*/ 24 h 32"/>
                <a:gd name="T16" fmla="*/ 18 w 56"/>
                <a:gd name="T17" fmla="*/ 26 h 32"/>
                <a:gd name="T18" fmla="*/ 22 w 56"/>
                <a:gd name="T19" fmla="*/ 28 h 32"/>
                <a:gd name="T20" fmla="*/ 26 w 56"/>
                <a:gd name="T21" fmla="*/ 30 h 32"/>
                <a:gd name="T22" fmla="*/ 30 w 56"/>
                <a:gd name="T23" fmla="*/ 32 h 32"/>
                <a:gd name="T24" fmla="*/ 36 w 56"/>
                <a:gd name="T25" fmla="*/ 32 h 32"/>
                <a:gd name="T26" fmla="*/ 40 w 56"/>
                <a:gd name="T27" fmla="*/ 32 h 32"/>
                <a:gd name="T28" fmla="*/ 46 w 56"/>
                <a:gd name="T29" fmla="*/ 32 h 32"/>
                <a:gd name="T30" fmla="*/ 50 w 56"/>
                <a:gd name="T31" fmla="*/ 32 h 32"/>
                <a:gd name="T32" fmla="*/ 54 w 56"/>
                <a:gd name="T33" fmla="*/ 30 h 32"/>
                <a:gd name="T34" fmla="*/ 56 w 56"/>
                <a:gd name="T35" fmla="*/ 26 h 32"/>
                <a:gd name="T36" fmla="*/ 54 w 56"/>
                <a:gd name="T37" fmla="*/ 24 h 32"/>
                <a:gd name="T38" fmla="*/ 54 w 56"/>
                <a:gd name="T39" fmla="*/ 21 h 32"/>
                <a:gd name="T40" fmla="*/ 52 w 56"/>
                <a:gd name="T41" fmla="*/ 19 h 32"/>
                <a:gd name="T42" fmla="*/ 52 w 56"/>
                <a:gd name="T43" fmla="*/ 17 h 32"/>
                <a:gd name="T44" fmla="*/ 50 w 56"/>
                <a:gd name="T45" fmla="*/ 13 h 32"/>
                <a:gd name="T46" fmla="*/ 48 w 56"/>
                <a:gd name="T47" fmla="*/ 11 h 32"/>
                <a:gd name="T48" fmla="*/ 44 w 56"/>
                <a:gd name="T49" fmla="*/ 10 h 32"/>
                <a:gd name="T50" fmla="*/ 40 w 56"/>
                <a:gd name="T51" fmla="*/ 8 h 32"/>
                <a:gd name="T52" fmla="*/ 34 w 56"/>
                <a:gd name="T53" fmla="*/ 4 h 32"/>
                <a:gd name="T54" fmla="*/ 30 w 56"/>
                <a:gd name="T55" fmla="*/ 2 h 32"/>
                <a:gd name="T56" fmla="*/ 24 w 56"/>
                <a:gd name="T57" fmla="*/ 2 h 32"/>
                <a:gd name="T58" fmla="*/ 18 w 56"/>
                <a:gd name="T59" fmla="*/ 0 h 32"/>
                <a:gd name="T60" fmla="*/ 14 w 56"/>
                <a:gd name="T61" fmla="*/ 0 h 32"/>
                <a:gd name="T62" fmla="*/ 8 w 56"/>
                <a:gd name="T63" fmla="*/ 0 h 32"/>
                <a:gd name="T64" fmla="*/ 4 w 56"/>
                <a:gd name="T65" fmla="*/ 2 h 32"/>
                <a:gd name="T66" fmla="*/ 2 w 56"/>
                <a:gd name="T67" fmla="*/ 2 h 32"/>
                <a:gd name="T68" fmla="*/ 2 w 56"/>
                <a:gd name="T69" fmla="*/ 2 h 32"/>
                <a:gd name="T70" fmla="*/ 2 w 56"/>
                <a:gd name="T71" fmla="*/ 4 h 32"/>
                <a:gd name="T72" fmla="*/ 0 w 56"/>
                <a:gd name="T73" fmla="*/ 4 h 32"/>
                <a:gd name="T74" fmla="*/ 0 w 56"/>
                <a:gd name="T75" fmla="*/ 4 h 32"/>
                <a:gd name="T76" fmla="*/ 0 w 56"/>
                <a:gd name="T77" fmla="*/ 4 h 32"/>
                <a:gd name="T78" fmla="*/ 0 w 56"/>
                <a:gd name="T79" fmla="*/ 4 h 32"/>
                <a:gd name="T80" fmla="*/ 0 w 56"/>
                <a:gd name="T81" fmla="*/ 4 h 32"/>
                <a:gd name="T82" fmla="*/ 0 w 56"/>
                <a:gd name="T83" fmla="*/ 4 h 32"/>
                <a:gd name="T84" fmla="*/ 0 w 56"/>
                <a:gd name="T85" fmla="*/ 6 h 32"/>
                <a:gd name="T86" fmla="*/ 0 w 56"/>
                <a:gd name="T87" fmla="*/ 6 h 32"/>
                <a:gd name="T88" fmla="*/ 0 w 56"/>
                <a:gd name="T89" fmla="*/ 6 h 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32"/>
                <a:gd name="T137" fmla="*/ 56 w 56"/>
                <a:gd name="T138" fmla="*/ 32 h 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32">
                  <a:moveTo>
                    <a:pt x="0" y="6"/>
                  </a:moveTo>
                  <a:lnTo>
                    <a:pt x="2" y="10"/>
                  </a:lnTo>
                  <a:lnTo>
                    <a:pt x="2" y="13"/>
                  </a:lnTo>
                  <a:lnTo>
                    <a:pt x="4" y="15"/>
                  </a:lnTo>
                  <a:lnTo>
                    <a:pt x="6" y="19"/>
                  </a:lnTo>
                  <a:lnTo>
                    <a:pt x="8" y="21"/>
                  </a:lnTo>
                  <a:lnTo>
                    <a:pt x="12" y="23"/>
                  </a:lnTo>
                  <a:lnTo>
                    <a:pt x="14" y="24"/>
                  </a:lnTo>
                  <a:lnTo>
                    <a:pt x="18" y="26"/>
                  </a:lnTo>
                  <a:lnTo>
                    <a:pt x="22" y="28"/>
                  </a:lnTo>
                  <a:lnTo>
                    <a:pt x="26" y="30"/>
                  </a:lnTo>
                  <a:lnTo>
                    <a:pt x="30" y="32"/>
                  </a:lnTo>
                  <a:lnTo>
                    <a:pt x="36" y="32"/>
                  </a:lnTo>
                  <a:lnTo>
                    <a:pt x="40" y="32"/>
                  </a:lnTo>
                  <a:lnTo>
                    <a:pt x="46" y="32"/>
                  </a:lnTo>
                  <a:lnTo>
                    <a:pt x="50" y="32"/>
                  </a:lnTo>
                  <a:lnTo>
                    <a:pt x="54" y="30"/>
                  </a:lnTo>
                  <a:lnTo>
                    <a:pt x="56" y="26"/>
                  </a:lnTo>
                  <a:lnTo>
                    <a:pt x="54" y="24"/>
                  </a:lnTo>
                  <a:lnTo>
                    <a:pt x="54" y="21"/>
                  </a:lnTo>
                  <a:lnTo>
                    <a:pt x="52" y="19"/>
                  </a:lnTo>
                  <a:lnTo>
                    <a:pt x="52" y="17"/>
                  </a:lnTo>
                  <a:lnTo>
                    <a:pt x="50" y="13"/>
                  </a:lnTo>
                  <a:lnTo>
                    <a:pt x="48" y="11"/>
                  </a:lnTo>
                  <a:lnTo>
                    <a:pt x="44" y="10"/>
                  </a:lnTo>
                  <a:lnTo>
                    <a:pt x="40" y="8"/>
                  </a:lnTo>
                  <a:lnTo>
                    <a:pt x="34" y="4"/>
                  </a:lnTo>
                  <a:lnTo>
                    <a:pt x="30" y="2"/>
                  </a:lnTo>
                  <a:lnTo>
                    <a:pt x="24" y="2"/>
                  </a:lnTo>
                  <a:lnTo>
                    <a:pt x="18" y="0"/>
                  </a:lnTo>
                  <a:lnTo>
                    <a:pt x="14" y="0"/>
                  </a:lnTo>
                  <a:lnTo>
                    <a:pt x="8" y="0"/>
                  </a:lnTo>
                  <a:lnTo>
                    <a:pt x="4" y="2"/>
                  </a:lnTo>
                  <a:lnTo>
                    <a:pt x="2" y="2"/>
                  </a:lnTo>
                  <a:lnTo>
                    <a:pt x="2" y="4"/>
                  </a:lnTo>
                  <a:lnTo>
                    <a:pt x="0" y="4"/>
                  </a:lnTo>
                  <a:lnTo>
                    <a:pt x="0" y="6"/>
                  </a:lnTo>
                  <a:close/>
                </a:path>
              </a:pathLst>
            </a:custGeom>
            <a:solidFill>
              <a:srgbClr val="FCEF00"/>
            </a:solidFill>
            <a:ln w="9525">
              <a:noFill/>
              <a:round/>
              <a:headEnd/>
              <a:tailEnd/>
            </a:ln>
          </p:spPr>
          <p:txBody>
            <a:bodyPr>
              <a:prstTxWarp prst="textNoShape">
                <a:avLst/>
              </a:prstTxWarp>
            </a:bodyPr>
            <a:lstStyle/>
            <a:p>
              <a:endParaRPr lang="en-US"/>
            </a:p>
          </p:txBody>
        </p:sp>
        <p:sp>
          <p:nvSpPr>
            <p:cNvPr id="16432" name="Freeform 46"/>
            <p:cNvSpPr>
              <a:spLocks/>
            </p:cNvSpPr>
            <p:nvPr/>
          </p:nvSpPr>
          <p:spPr bwMode="auto">
            <a:xfrm>
              <a:off x="3093" y="1236"/>
              <a:ext cx="41" cy="18"/>
            </a:xfrm>
            <a:custGeom>
              <a:avLst/>
              <a:gdLst>
                <a:gd name="T0" fmla="*/ 2 w 41"/>
                <a:gd name="T1" fmla="*/ 16 h 18"/>
                <a:gd name="T2" fmla="*/ 2 w 41"/>
                <a:gd name="T3" fmla="*/ 18 h 18"/>
                <a:gd name="T4" fmla="*/ 2 w 41"/>
                <a:gd name="T5" fmla="*/ 18 h 18"/>
                <a:gd name="T6" fmla="*/ 2 w 41"/>
                <a:gd name="T7" fmla="*/ 18 h 18"/>
                <a:gd name="T8" fmla="*/ 4 w 41"/>
                <a:gd name="T9" fmla="*/ 18 h 18"/>
                <a:gd name="T10" fmla="*/ 4 w 41"/>
                <a:gd name="T11" fmla="*/ 18 h 18"/>
                <a:gd name="T12" fmla="*/ 4 w 41"/>
                <a:gd name="T13" fmla="*/ 18 h 18"/>
                <a:gd name="T14" fmla="*/ 32 w 41"/>
                <a:gd name="T15" fmla="*/ 18 h 18"/>
                <a:gd name="T16" fmla="*/ 32 w 41"/>
                <a:gd name="T17" fmla="*/ 18 h 18"/>
                <a:gd name="T18" fmla="*/ 32 w 41"/>
                <a:gd name="T19" fmla="*/ 16 h 18"/>
                <a:gd name="T20" fmla="*/ 33 w 41"/>
                <a:gd name="T21" fmla="*/ 14 h 18"/>
                <a:gd name="T22" fmla="*/ 33 w 41"/>
                <a:gd name="T23" fmla="*/ 14 h 18"/>
                <a:gd name="T24" fmla="*/ 33 w 41"/>
                <a:gd name="T25" fmla="*/ 12 h 18"/>
                <a:gd name="T26" fmla="*/ 33 w 41"/>
                <a:gd name="T27" fmla="*/ 11 h 18"/>
                <a:gd name="T28" fmla="*/ 33 w 41"/>
                <a:gd name="T29" fmla="*/ 11 h 18"/>
                <a:gd name="T30" fmla="*/ 33 w 41"/>
                <a:gd name="T31" fmla="*/ 9 h 18"/>
                <a:gd name="T32" fmla="*/ 41 w 41"/>
                <a:gd name="T33" fmla="*/ 1 h 18"/>
                <a:gd name="T34" fmla="*/ 37 w 41"/>
                <a:gd name="T35" fmla="*/ 1 h 18"/>
                <a:gd name="T36" fmla="*/ 33 w 41"/>
                <a:gd name="T37" fmla="*/ 0 h 18"/>
                <a:gd name="T38" fmla="*/ 28 w 41"/>
                <a:gd name="T39" fmla="*/ 1 h 18"/>
                <a:gd name="T40" fmla="*/ 24 w 41"/>
                <a:gd name="T41" fmla="*/ 1 h 18"/>
                <a:gd name="T42" fmla="*/ 18 w 41"/>
                <a:gd name="T43" fmla="*/ 3 h 18"/>
                <a:gd name="T44" fmla="*/ 14 w 41"/>
                <a:gd name="T45" fmla="*/ 5 h 18"/>
                <a:gd name="T46" fmla="*/ 10 w 41"/>
                <a:gd name="T47" fmla="*/ 9 h 18"/>
                <a:gd name="T48" fmla="*/ 4 w 41"/>
                <a:gd name="T49" fmla="*/ 11 h 18"/>
                <a:gd name="T50" fmla="*/ 4 w 41"/>
                <a:gd name="T51" fmla="*/ 11 h 18"/>
                <a:gd name="T52" fmla="*/ 4 w 41"/>
                <a:gd name="T53" fmla="*/ 12 h 18"/>
                <a:gd name="T54" fmla="*/ 2 w 41"/>
                <a:gd name="T55" fmla="*/ 12 h 18"/>
                <a:gd name="T56" fmla="*/ 2 w 41"/>
                <a:gd name="T57" fmla="*/ 12 h 18"/>
                <a:gd name="T58" fmla="*/ 2 w 41"/>
                <a:gd name="T59" fmla="*/ 12 h 18"/>
                <a:gd name="T60" fmla="*/ 2 w 41"/>
                <a:gd name="T61" fmla="*/ 14 h 18"/>
                <a:gd name="T62" fmla="*/ 0 w 41"/>
                <a:gd name="T63" fmla="*/ 14 h 18"/>
                <a:gd name="T64" fmla="*/ 0 w 41"/>
                <a:gd name="T65" fmla="*/ 14 h 18"/>
                <a:gd name="T66" fmla="*/ 0 w 41"/>
                <a:gd name="T67" fmla="*/ 16 h 18"/>
                <a:gd name="T68" fmla="*/ 0 w 41"/>
                <a:gd name="T69" fmla="*/ 16 h 18"/>
                <a:gd name="T70" fmla="*/ 2 w 41"/>
                <a:gd name="T71" fmla="*/ 16 h 18"/>
                <a:gd name="T72" fmla="*/ 2 w 41"/>
                <a:gd name="T73" fmla="*/ 16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
                <a:gd name="T112" fmla="*/ 0 h 18"/>
                <a:gd name="T113" fmla="*/ 41 w 41"/>
                <a:gd name="T114" fmla="*/ 18 h 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 h="18">
                  <a:moveTo>
                    <a:pt x="2" y="16"/>
                  </a:moveTo>
                  <a:lnTo>
                    <a:pt x="2" y="18"/>
                  </a:lnTo>
                  <a:lnTo>
                    <a:pt x="4" y="18"/>
                  </a:lnTo>
                  <a:lnTo>
                    <a:pt x="32" y="18"/>
                  </a:lnTo>
                  <a:lnTo>
                    <a:pt x="32" y="16"/>
                  </a:lnTo>
                  <a:lnTo>
                    <a:pt x="33" y="14"/>
                  </a:lnTo>
                  <a:lnTo>
                    <a:pt x="33" y="12"/>
                  </a:lnTo>
                  <a:lnTo>
                    <a:pt x="33" y="11"/>
                  </a:lnTo>
                  <a:lnTo>
                    <a:pt x="33" y="9"/>
                  </a:lnTo>
                  <a:lnTo>
                    <a:pt x="41" y="1"/>
                  </a:lnTo>
                  <a:lnTo>
                    <a:pt x="37" y="1"/>
                  </a:lnTo>
                  <a:lnTo>
                    <a:pt x="33" y="0"/>
                  </a:lnTo>
                  <a:lnTo>
                    <a:pt x="28" y="1"/>
                  </a:lnTo>
                  <a:lnTo>
                    <a:pt x="24" y="1"/>
                  </a:lnTo>
                  <a:lnTo>
                    <a:pt x="18" y="3"/>
                  </a:lnTo>
                  <a:lnTo>
                    <a:pt x="14" y="5"/>
                  </a:lnTo>
                  <a:lnTo>
                    <a:pt x="10" y="9"/>
                  </a:lnTo>
                  <a:lnTo>
                    <a:pt x="4" y="11"/>
                  </a:lnTo>
                  <a:lnTo>
                    <a:pt x="4" y="12"/>
                  </a:lnTo>
                  <a:lnTo>
                    <a:pt x="2" y="12"/>
                  </a:lnTo>
                  <a:lnTo>
                    <a:pt x="2" y="14"/>
                  </a:lnTo>
                  <a:lnTo>
                    <a:pt x="0" y="14"/>
                  </a:lnTo>
                  <a:lnTo>
                    <a:pt x="0" y="16"/>
                  </a:lnTo>
                  <a:lnTo>
                    <a:pt x="2" y="16"/>
                  </a:lnTo>
                  <a:close/>
                </a:path>
              </a:pathLst>
            </a:custGeom>
            <a:solidFill>
              <a:srgbClr val="FCEF00"/>
            </a:solidFill>
            <a:ln w="9525">
              <a:noFill/>
              <a:round/>
              <a:headEnd/>
              <a:tailEnd/>
            </a:ln>
          </p:spPr>
          <p:txBody>
            <a:bodyPr>
              <a:prstTxWarp prst="textNoShape">
                <a:avLst/>
              </a:prstTxWarp>
            </a:bodyPr>
            <a:lstStyle/>
            <a:p>
              <a:endParaRPr lang="en-US"/>
            </a:p>
          </p:txBody>
        </p:sp>
        <p:sp>
          <p:nvSpPr>
            <p:cNvPr id="16433" name="Freeform 47"/>
            <p:cNvSpPr>
              <a:spLocks/>
            </p:cNvSpPr>
            <p:nvPr/>
          </p:nvSpPr>
          <p:spPr bwMode="auto">
            <a:xfrm>
              <a:off x="3126" y="1297"/>
              <a:ext cx="48" cy="16"/>
            </a:xfrm>
            <a:custGeom>
              <a:avLst/>
              <a:gdLst>
                <a:gd name="T0" fmla="*/ 2 w 48"/>
                <a:gd name="T1" fmla="*/ 11 h 16"/>
                <a:gd name="T2" fmla="*/ 6 w 48"/>
                <a:gd name="T3" fmla="*/ 13 h 16"/>
                <a:gd name="T4" fmla="*/ 12 w 48"/>
                <a:gd name="T5" fmla="*/ 14 h 16"/>
                <a:gd name="T6" fmla="*/ 16 w 48"/>
                <a:gd name="T7" fmla="*/ 14 h 16"/>
                <a:gd name="T8" fmla="*/ 22 w 48"/>
                <a:gd name="T9" fmla="*/ 16 h 16"/>
                <a:gd name="T10" fmla="*/ 26 w 48"/>
                <a:gd name="T11" fmla="*/ 16 h 16"/>
                <a:gd name="T12" fmla="*/ 32 w 48"/>
                <a:gd name="T13" fmla="*/ 14 h 16"/>
                <a:gd name="T14" fmla="*/ 36 w 48"/>
                <a:gd name="T15" fmla="*/ 13 h 16"/>
                <a:gd name="T16" fmla="*/ 42 w 48"/>
                <a:gd name="T17" fmla="*/ 11 h 16"/>
                <a:gd name="T18" fmla="*/ 42 w 48"/>
                <a:gd name="T19" fmla="*/ 9 h 16"/>
                <a:gd name="T20" fmla="*/ 44 w 48"/>
                <a:gd name="T21" fmla="*/ 9 h 16"/>
                <a:gd name="T22" fmla="*/ 44 w 48"/>
                <a:gd name="T23" fmla="*/ 7 h 16"/>
                <a:gd name="T24" fmla="*/ 46 w 48"/>
                <a:gd name="T25" fmla="*/ 7 h 16"/>
                <a:gd name="T26" fmla="*/ 46 w 48"/>
                <a:gd name="T27" fmla="*/ 5 h 16"/>
                <a:gd name="T28" fmla="*/ 48 w 48"/>
                <a:gd name="T29" fmla="*/ 5 h 16"/>
                <a:gd name="T30" fmla="*/ 48 w 48"/>
                <a:gd name="T31" fmla="*/ 3 h 16"/>
                <a:gd name="T32" fmla="*/ 48 w 48"/>
                <a:gd name="T33" fmla="*/ 3 h 16"/>
                <a:gd name="T34" fmla="*/ 44 w 48"/>
                <a:gd name="T35" fmla="*/ 1 h 16"/>
                <a:gd name="T36" fmla="*/ 40 w 48"/>
                <a:gd name="T37" fmla="*/ 0 h 16"/>
                <a:gd name="T38" fmla="*/ 36 w 48"/>
                <a:gd name="T39" fmla="*/ 0 h 16"/>
                <a:gd name="T40" fmla="*/ 32 w 48"/>
                <a:gd name="T41" fmla="*/ 0 h 16"/>
                <a:gd name="T42" fmla="*/ 28 w 48"/>
                <a:gd name="T43" fmla="*/ 0 h 16"/>
                <a:gd name="T44" fmla="*/ 24 w 48"/>
                <a:gd name="T45" fmla="*/ 0 h 16"/>
                <a:gd name="T46" fmla="*/ 18 w 48"/>
                <a:gd name="T47" fmla="*/ 1 h 16"/>
                <a:gd name="T48" fmla="*/ 14 w 48"/>
                <a:gd name="T49" fmla="*/ 1 h 16"/>
                <a:gd name="T50" fmla="*/ 12 w 48"/>
                <a:gd name="T51" fmla="*/ 1 h 16"/>
                <a:gd name="T52" fmla="*/ 10 w 48"/>
                <a:gd name="T53" fmla="*/ 3 h 16"/>
                <a:gd name="T54" fmla="*/ 8 w 48"/>
                <a:gd name="T55" fmla="*/ 3 h 16"/>
                <a:gd name="T56" fmla="*/ 6 w 48"/>
                <a:gd name="T57" fmla="*/ 5 h 16"/>
                <a:gd name="T58" fmla="*/ 6 w 48"/>
                <a:gd name="T59" fmla="*/ 7 h 16"/>
                <a:gd name="T60" fmla="*/ 4 w 48"/>
                <a:gd name="T61" fmla="*/ 7 h 16"/>
                <a:gd name="T62" fmla="*/ 2 w 48"/>
                <a:gd name="T63" fmla="*/ 9 h 16"/>
                <a:gd name="T64" fmla="*/ 0 w 48"/>
                <a:gd name="T65" fmla="*/ 11 h 16"/>
                <a:gd name="T66" fmla="*/ 2 w 48"/>
                <a:gd name="T67" fmla="*/ 11 h 16"/>
                <a:gd name="T68" fmla="*/ 2 w 48"/>
                <a:gd name="T69" fmla="*/ 11 h 16"/>
                <a:gd name="T70" fmla="*/ 2 w 48"/>
                <a:gd name="T71" fmla="*/ 11 h 16"/>
                <a:gd name="T72" fmla="*/ 2 w 48"/>
                <a:gd name="T73" fmla="*/ 11 h 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16"/>
                <a:gd name="T113" fmla="*/ 48 w 48"/>
                <a:gd name="T114" fmla="*/ 16 h 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16">
                  <a:moveTo>
                    <a:pt x="2" y="11"/>
                  </a:moveTo>
                  <a:lnTo>
                    <a:pt x="6" y="13"/>
                  </a:lnTo>
                  <a:lnTo>
                    <a:pt x="12" y="14"/>
                  </a:lnTo>
                  <a:lnTo>
                    <a:pt x="16" y="14"/>
                  </a:lnTo>
                  <a:lnTo>
                    <a:pt x="22" y="16"/>
                  </a:lnTo>
                  <a:lnTo>
                    <a:pt x="26" y="16"/>
                  </a:lnTo>
                  <a:lnTo>
                    <a:pt x="32" y="14"/>
                  </a:lnTo>
                  <a:lnTo>
                    <a:pt x="36" y="13"/>
                  </a:lnTo>
                  <a:lnTo>
                    <a:pt x="42" y="11"/>
                  </a:lnTo>
                  <a:lnTo>
                    <a:pt x="42" y="9"/>
                  </a:lnTo>
                  <a:lnTo>
                    <a:pt x="44" y="9"/>
                  </a:lnTo>
                  <a:lnTo>
                    <a:pt x="44" y="7"/>
                  </a:lnTo>
                  <a:lnTo>
                    <a:pt x="46" y="7"/>
                  </a:lnTo>
                  <a:lnTo>
                    <a:pt x="46" y="5"/>
                  </a:lnTo>
                  <a:lnTo>
                    <a:pt x="48" y="5"/>
                  </a:lnTo>
                  <a:lnTo>
                    <a:pt x="48" y="3"/>
                  </a:lnTo>
                  <a:lnTo>
                    <a:pt x="44" y="1"/>
                  </a:lnTo>
                  <a:lnTo>
                    <a:pt x="40" y="0"/>
                  </a:lnTo>
                  <a:lnTo>
                    <a:pt x="36" y="0"/>
                  </a:lnTo>
                  <a:lnTo>
                    <a:pt x="32" y="0"/>
                  </a:lnTo>
                  <a:lnTo>
                    <a:pt x="28" y="0"/>
                  </a:lnTo>
                  <a:lnTo>
                    <a:pt x="24" y="0"/>
                  </a:lnTo>
                  <a:lnTo>
                    <a:pt x="18" y="1"/>
                  </a:lnTo>
                  <a:lnTo>
                    <a:pt x="14" y="1"/>
                  </a:lnTo>
                  <a:lnTo>
                    <a:pt x="12" y="1"/>
                  </a:lnTo>
                  <a:lnTo>
                    <a:pt x="10" y="3"/>
                  </a:lnTo>
                  <a:lnTo>
                    <a:pt x="8" y="3"/>
                  </a:lnTo>
                  <a:lnTo>
                    <a:pt x="6" y="5"/>
                  </a:lnTo>
                  <a:lnTo>
                    <a:pt x="6" y="7"/>
                  </a:lnTo>
                  <a:lnTo>
                    <a:pt x="4" y="7"/>
                  </a:lnTo>
                  <a:lnTo>
                    <a:pt x="2" y="9"/>
                  </a:lnTo>
                  <a:lnTo>
                    <a:pt x="0" y="11"/>
                  </a:lnTo>
                  <a:lnTo>
                    <a:pt x="2" y="11"/>
                  </a:lnTo>
                  <a:close/>
                </a:path>
              </a:pathLst>
            </a:custGeom>
            <a:solidFill>
              <a:srgbClr val="FCEF00"/>
            </a:solidFill>
            <a:ln w="9525">
              <a:noFill/>
              <a:round/>
              <a:headEnd/>
              <a:tailEnd/>
            </a:ln>
          </p:spPr>
          <p:txBody>
            <a:bodyPr>
              <a:prstTxWarp prst="textNoShape">
                <a:avLst/>
              </a:prstTxWarp>
            </a:bodyPr>
            <a:lstStyle/>
            <a:p>
              <a:endParaRPr lang="en-US"/>
            </a:p>
          </p:txBody>
        </p:sp>
        <p:sp>
          <p:nvSpPr>
            <p:cNvPr id="16434" name="Freeform 48"/>
            <p:cNvSpPr>
              <a:spLocks/>
            </p:cNvSpPr>
            <p:nvPr/>
          </p:nvSpPr>
          <p:spPr bwMode="auto">
            <a:xfrm>
              <a:off x="3142" y="1239"/>
              <a:ext cx="36" cy="19"/>
            </a:xfrm>
            <a:custGeom>
              <a:avLst/>
              <a:gdLst>
                <a:gd name="T0" fmla="*/ 0 w 36"/>
                <a:gd name="T1" fmla="*/ 9 h 19"/>
                <a:gd name="T2" fmla="*/ 2 w 36"/>
                <a:gd name="T3" fmla="*/ 11 h 19"/>
                <a:gd name="T4" fmla="*/ 2 w 36"/>
                <a:gd name="T5" fmla="*/ 13 h 19"/>
                <a:gd name="T6" fmla="*/ 4 w 36"/>
                <a:gd name="T7" fmla="*/ 13 h 19"/>
                <a:gd name="T8" fmla="*/ 6 w 36"/>
                <a:gd name="T9" fmla="*/ 15 h 19"/>
                <a:gd name="T10" fmla="*/ 6 w 36"/>
                <a:gd name="T11" fmla="*/ 17 h 19"/>
                <a:gd name="T12" fmla="*/ 8 w 36"/>
                <a:gd name="T13" fmla="*/ 17 h 19"/>
                <a:gd name="T14" fmla="*/ 10 w 36"/>
                <a:gd name="T15" fmla="*/ 17 h 19"/>
                <a:gd name="T16" fmla="*/ 12 w 36"/>
                <a:gd name="T17" fmla="*/ 17 h 19"/>
                <a:gd name="T18" fmla="*/ 14 w 36"/>
                <a:gd name="T19" fmla="*/ 17 h 19"/>
                <a:gd name="T20" fmla="*/ 14 w 36"/>
                <a:gd name="T21" fmla="*/ 17 h 19"/>
                <a:gd name="T22" fmla="*/ 16 w 36"/>
                <a:gd name="T23" fmla="*/ 17 h 19"/>
                <a:gd name="T24" fmla="*/ 16 w 36"/>
                <a:gd name="T25" fmla="*/ 19 h 19"/>
                <a:gd name="T26" fmla="*/ 16 w 36"/>
                <a:gd name="T27" fmla="*/ 19 h 19"/>
                <a:gd name="T28" fmla="*/ 18 w 36"/>
                <a:gd name="T29" fmla="*/ 19 h 19"/>
                <a:gd name="T30" fmla="*/ 18 w 36"/>
                <a:gd name="T31" fmla="*/ 19 h 19"/>
                <a:gd name="T32" fmla="*/ 20 w 36"/>
                <a:gd name="T33" fmla="*/ 19 h 19"/>
                <a:gd name="T34" fmla="*/ 36 w 36"/>
                <a:gd name="T35" fmla="*/ 13 h 19"/>
                <a:gd name="T36" fmla="*/ 36 w 36"/>
                <a:gd name="T37" fmla="*/ 11 h 19"/>
                <a:gd name="T38" fmla="*/ 36 w 36"/>
                <a:gd name="T39" fmla="*/ 9 h 19"/>
                <a:gd name="T40" fmla="*/ 36 w 36"/>
                <a:gd name="T41" fmla="*/ 9 h 19"/>
                <a:gd name="T42" fmla="*/ 36 w 36"/>
                <a:gd name="T43" fmla="*/ 8 h 19"/>
                <a:gd name="T44" fmla="*/ 34 w 36"/>
                <a:gd name="T45" fmla="*/ 8 h 19"/>
                <a:gd name="T46" fmla="*/ 34 w 36"/>
                <a:gd name="T47" fmla="*/ 6 h 19"/>
                <a:gd name="T48" fmla="*/ 34 w 36"/>
                <a:gd name="T49" fmla="*/ 6 h 19"/>
                <a:gd name="T50" fmla="*/ 32 w 36"/>
                <a:gd name="T51" fmla="*/ 4 h 19"/>
                <a:gd name="T52" fmla="*/ 32 w 36"/>
                <a:gd name="T53" fmla="*/ 4 h 19"/>
                <a:gd name="T54" fmla="*/ 30 w 36"/>
                <a:gd name="T55" fmla="*/ 4 h 19"/>
                <a:gd name="T56" fmla="*/ 28 w 36"/>
                <a:gd name="T57" fmla="*/ 2 h 19"/>
                <a:gd name="T58" fmla="*/ 28 w 36"/>
                <a:gd name="T59" fmla="*/ 2 h 19"/>
                <a:gd name="T60" fmla="*/ 26 w 36"/>
                <a:gd name="T61" fmla="*/ 2 h 19"/>
                <a:gd name="T62" fmla="*/ 26 w 36"/>
                <a:gd name="T63" fmla="*/ 2 h 19"/>
                <a:gd name="T64" fmla="*/ 26 w 36"/>
                <a:gd name="T65" fmla="*/ 2 h 19"/>
                <a:gd name="T66" fmla="*/ 24 w 36"/>
                <a:gd name="T67" fmla="*/ 0 h 19"/>
                <a:gd name="T68" fmla="*/ 8 w 36"/>
                <a:gd name="T69" fmla="*/ 2 h 19"/>
                <a:gd name="T70" fmla="*/ 0 w 36"/>
                <a:gd name="T71" fmla="*/ 4 h 19"/>
                <a:gd name="T72" fmla="*/ 0 w 36"/>
                <a:gd name="T73" fmla="*/ 4 h 19"/>
                <a:gd name="T74" fmla="*/ 0 w 36"/>
                <a:gd name="T75" fmla="*/ 4 h 19"/>
                <a:gd name="T76" fmla="*/ 0 w 36"/>
                <a:gd name="T77" fmla="*/ 6 h 19"/>
                <a:gd name="T78" fmla="*/ 0 w 36"/>
                <a:gd name="T79" fmla="*/ 6 h 19"/>
                <a:gd name="T80" fmla="*/ 0 w 36"/>
                <a:gd name="T81" fmla="*/ 6 h 19"/>
                <a:gd name="T82" fmla="*/ 0 w 36"/>
                <a:gd name="T83" fmla="*/ 6 h 19"/>
                <a:gd name="T84" fmla="*/ 0 w 36"/>
                <a:gd name="T85" fmla="*/ 6 h 19"/>
                <a:gd name="T86" fmla="*/ 0 w 36"/>
                <a:gd name="T87" fmla="*/ 8 h 19"/>
                <a:gd name="T88" fmla="*/ 0 w 36"/>
                <a:gd name="T89" fmla="*/ 8 h 19"/>
                <a:gd name="T90" fmla="*/ 0 w 36"/>
                <a:gd name="T91" fmla="*/ 8 h 19"/>
                <a:gd name="T92" fmla="*/ 0 w 36"/>
                <a:gd name="T93" fmla="*/ 9 h 19"/>
                <a:gd name="T94" fmla="*/ 0 w 36"/>
                <a:gd name="T95" fmla="*/ 9 h 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19"/>
                <a:gd name="T146" fmla="*/ 36 w 36"/>
                <a:gd name="T147" fmla="*/ 19 h 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19">
                  <a:moveTo>
                    <a:pt x="0" y="9"/>
                  </a:moveTo>
                  <a:lnTo>
                    <a:pt x="2" y="11"/>
                  </a:lnTo>
                  <a:lnTo>
                    <a:pt x="2" y="13"/>
                  </a:lnTo>
                  <a:lnTo>
                    <a:pt x="4" y="13"/>
                  </a:lnTo>
                  <a:lnTo>
                    <a:pt x="6" y="15"/>
                  </a:lnTo>
                  <a:lnTo>
                    <a:pt x="6" y="17"/>
                  </a:lnTo>
                  <a:lnTo>
                    <a:pt x="8" y="17"/>
                  </a:lnTo>
                  <a:lnTo>
                    <a:pt x="10" y="17"/>
                  </a:lnTo>
                  <a:lnTo>
                    <a:pt x="12" y="17"/>
                  </a:lnTo>
                  <a:lnTo>
                    <a:pt x="14" y="17"/>
                  </a:lnTo>
                  <a:lnTo>
                    <a:pt x="16" y="17"/>
                  </a:lnTo>
                  <a:lnTo>
                    <a:pt x="16" y="19"/>
                  </a:lnTo>
                  <a:lnTo>
                    <a:pt x="18" y="19"/>
                  </a:lnTo>
                  <a:lnTo>
                    <a:pt x="20" y="19"/>
                  </a:lnTo>
                  <a:lnTo>
                    <a:pt x="36" y="13"/>
                  </a:lnTo>
                  <a:lnTo>
                    <a:pt x="36" y="11"/>
                  </a:lnTo>
                  <a:lnTo>
                    <a:pt x="36" y="9"/>
                  </a:lnTo>
                  <a:lnTo>
                    <a:pt x="36" y="8"/>
                  </a:lnTo>
                  <a:lnTo>
                    <a:pt x="34" y="8"/>
                  </a:lnTo>
                  <a:lnTo>
                    <a:pt x="34" y="6"/>
                  </a:lnTo>
                  <a:lnTo>
                    <a:pt x="32" y="4"/>
                  </a:lnTo>
                  <a:lnTo>
                    <a:pt x="30" y="4"/>
                  </a:lnTo>
                  <a:lnTo>
                    <a:pt x="28" y="2"/>
                  </a:lnTo>
                  <a:lnTo>
                    <a:pt x="26" y="2"/>
                  </a:lnTo>
                  <a:lnTo>
                    <a:pt x="24" y="0"/>
                  </a:lnTo>
                  <a:lnTo>
                    <a:pt x="8" y="2"/>
                  </a:lnTo>
                  <a:lnTo>
                    <a:pt x="0" y="4"/>
                  </a:lnTo>
                  <a:lnTo>
                    <a:pt x="0" y="6"/>
                  </a:lnTo>
                  <a:lnTo>
                    <a:pt x="0" y="8"/>
                  </a:lnTo>
                  <a:lnTo>
                    <a:pt x="0" y="9"/>
                  </a:lnTo>
                  <a:close/>
                </a:path>
              </a:pathLst>
            </a:custGeom>
            <a:solidFill>
              <a:srgbClr val="FCEF00"/>
            </a:solidFill>
            <a:ln w="9525">
              <a:noFill/>
              <a:round/>
              <a:headEnd/>
              <a:tailEnd/>
            </a:ln>
          </p:spPr>
          <p:txBody>
            <a:bodyPr>
              <a:prstTxWarp prst="textNoShape">
                <a:avLst/>
              </a:prstTxWarp>
            </a:bodyPr>
            <a:lstStyle/>
            <a:p>
              <a:endParaRPr lang="en-US"/>
            </a:p>
          </p:txBody>
        </p:sp>
        <p:sp>
          <p:nvSpPr>
            <p:cNvPr id="16435" name="Freeform 49"/>
            <p:cNvSpPr>
              <a:spLocks/>
            </p:cNvSpPr>
            <p:nvPr/>
          </p:nvSpPr>
          <p:spPr bwMode="auto">
            <a:xfrm>
              <a:off x="3208" y="1460"/>
              <a:ext cx="45" cy="25"/>
            </a:xfrm>
            <a:custGeom>
              <a:avLst/>
              <a:gdLst>
                <a:gd name="T0" fmla="*/ 0 w 45"/>
                <a:gd name="T1" fmla="*/ 3 h 25"/>
                <a:gd name="T2" fmla="*/ 2 w 45"/>
                <a:gd name="T3" fmla="*/ 9 h 25"/>
                <a:gd name="T4" fmla="*/ 6 w 45"/>
                <a:gd name="T5" fmla="*/ 13 h 25"/>
                <a:gd name="T6" fmla="*/ 8 w 45"/>
                <a:gd name="T7" fmla="*/ 16 h 25"/>
                <a:gd name="T8" fmla="*/ 12 w 45"/>
                <a:gd name="T9" fmla="*/ 18 h 25"/>
                <a:gd name="T10" fmla="*/ 14 w 45"/>
                <a:gd name="T11" fmla="*/ 22 h 25"/>
                <a:gd name="T12" fmla="*/ 17 w 45"/>
                <a:gd name="T13" fmla="*/ 24 h 25"/>
                <a:gd name="T14" fmla="*/ 21 w 45"/>
                <a:gd name="T15" fmla="*/ 25 h 25"/>
                <a:gd name="T16" fmla="*/ 27 w 45"/>
                <a:gd name="T17" fmla="*/ 25 h 25"/>
                <a:gd name="T18" fmla="*/ 29 w 45"/>
                <a:gd name="T19" fmla="*/ 25 h 25"/>
                <a:gd name="T20" fmla="*/ 31 w 45"/>
                <a:gd name="T21" fmla="*/ 25 h 25"/>
                <a:gd name="T22" fmla="*/ 35 w 45"/>
                <a:gd name="T23" fmla="*/ 25 h 25"/>
                <a:gd name="T24" fmla="*/ 37 w 45"/>
                <a:gd name="T25" fmla="*/ 25 h 25"/>
                <a:gd name="T26" fmla="*/ 39 w 45"/>
                <a:gd name="T27" fmla="*/ 25 h 25"/>
                <a:gd name="T28" fmla="*/ 41 w 45"/>
                <a:gd name="T29" fmla="*/ 25 h 25"/>
                <a:gd name="T30" fmla="*/ 43 w 45"/>
                <a:gd name="T31" fmla="*/ 24 h 25"/>
                <a:gd name="T32" fmla="*/ 45 w 45"/>
                <a:gd name="T33" fmla="*/ 24 h 25"/>
                <a:gd name="T34" fmla="*/ 43 w 45"/>
                <a:gd name="T35" fmla="*/ 18 h 25"/>
                <a:gd name="T36" fmla="*/ 41 w 45"/>
                <a:gd name="T37" fmla="*/ 14 h 25"/>
                <a:gd name="T38" fmla="*/ 39 w 45"/>
                <a:gd name="T39" fmla="*/ 13 h 25"/>
                <a:gd name="T40" fmla="*/ 35 w 45"/>
                <a:gd name="T41" fmla="*/ 9 h 25"/>
                <a:gd name="T42" fmla="*/ 31 w 45"/>
                <a:gd name="T43" fmla="*/ 7 h 25"/>
                <a:gd name="T44" fmla="*/ 27 w 45"/>
                <a:gd name="T45" fmla="*/ 5 h 25"/>
                <a:gd name="T46" fmla="*/ 23 w 45"/>
                <a:gd name="T47" fmla="*/ 3 h 25"/>
                <a:gd name="T48" fmla="*/ 19 w 45"/>
                <a:gd name="T49" fmla="*/ 1 h 25"/>
                <a:gd name="T50" fmla="*/ 15 w 45"/>
                <a:gd name="T51" fmla="*/ 0 h 25"/>
                <a:gd name="T52" fmla="*/ 14 w 45"/>
                <a:gd name="T53" fmla="*/ 0 h 25"/>
                <a:gd name="T54" fmla="*/ 12 w 45"/>
                <a:gd name="T55" fmla="*/ 0 h 25"/>
                <a:gd name="T56" fmla="*/ 10 w 45"/>
                <a:gd name="T57" fmla="*/ 1 h 25"/>
                <a:gd name="T58" fmla="*/ 8 w 45"/>
                <a:gd name="T59" fmla="*/ 1 h 25"/>
                <a:gd name="T60" fmla="*/ 6 w 45"/>
                <a:gd name="T61" fmla="*/ 1 h 25"/>
                <a:gd name="T62" fmla="*/ 2 w 45"/>
                <a:gd name="T63" fmla="*/ 1 h 25"/>
                <a:gd name="T64" fmla="*/ 0 w 45"/>
                <a:gd name="T65" fmla="*/ 3 h 25"/>
                <a:gd name="T66" fmla="*/ 0 w 45"/>
                <a:gd name="T67" fmla="*/ 3 h 25"/>
                <a:gd name="T68" fmla="*/ 0 w 45"/>
                <a:gd name="T69" fmla="*/ 3 h 25"/>
                <a:gd name="T70" fmla="*/ 0 w 45"/>
                <a:gd name="T71" fmla="*/ 3 h 25"/>
                <a:gd name="T72" fmla="*/ 0 w 45"/>
                <a:gd name="T73" fmla="*/ 3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
                <a:gd name="T112" fmla="*/ 0 h 25"/>
                <a:gd name="T113" fmla="*/ 45 w 45"/>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 h="25">
                  <a:moveTo>
                    <a:pt x="0" y="3"/>
                  </a:moveTo>
                  <a:lnTo>
                    <a:pt x="2" y="9"/>
                  </a:lnTo>
                  <a:lnTo>
                    <a:pt x="6" y="13"/>
                  </a:lnTo>
                  <a:lnTo>
                    <a:pt x="8" y="16"/>
                  </a:lnTo>
                  <a:lnTo>
                    <a:pt x="12" y="18"/>
                  </a:lnTo>
                  <a:lnTo>
                    <a:pt x="14" y="22"/>
                  </a:lnTo>
                  <a:lnTo>
                    <a:pt x="17" y="24"/>
                  </a:lnTo>
                  <a:lnTo>
                    <a:pt x="21" y="25"/>
                  </a:lnTo>
                  <a:lnTo>
                    <a:pt x="27" y="25"/>
                  </a:lnTo>
                  <a:lnTo>
                    <a:pt x="29" y="25"/>
                  </a:lnTo>
                  <a:lnTo>
                    <a:pt x="31" y="25"/>
                  </a:lnTo>
                  <a:lnTo>
                    <a:pt x="35" y="25"/>
                  </a:lnTo>
                  <a:lnTo>
                    <a:pt x="37" y="25"/>
                  </a:lnTo>
                  <a:lnTo>
                    <a:pt x="39" y="25"/>
                  </a:lnTo>
                  <a:lnTo>
                    <a:pt x="41" y="25"/>
                  </a:lnTo>
                  <a:lnTo>
                    <a:pt x="43" y="24"/>
                  </a:lnTo>
                  <a:lnTo>
                    <a:pt x="45" y="24"/>
                  </a:lnTo>
                  <a:lnTo>
                    <a:pt x="43" y="18"/>
                  </a:lnTo>
                  <a:lnTo>
                    <a:pt x="41" y="14"/>
                  </a:lnTo>
                  <a:lnTo>
                    <a:pt x="39" y="13"/>
                  </a:lnTo>
                  <a:lnTo>
                    <a:pt x="35" y="9"/>
                  </a:lnTo>
                  <a:lnTo>
                    <a:pt x="31" y="7"/>
                  </a:lnTo>
                  <a:lnTo>
                    <a:pt x="27" y="5"/>
                  </a:lnTo>
                  <a:lnTo>
                    <a:pt x="23" y="3"/>
                  </a:lnTo>
                  <a:lnTo>
                    <a:pt x="19" y="1"/>
                  </a:lnTo>
                  <a:lnTo>
                    <a:pt x="15" y="0"/>
                  </a:lnTo>
                  <a:lnTo>
                    <a:pt x="14" y="0"/>
                  </a:lnTo>
                  <a:lnTo>
                    <a:pt x="12" y="0"/>
                  </a:lnTo>
                  <a:lnTo>
                    <a:pt x="10" y="1"/>
                  </a:lnTo>
                  <a:lnTo>
                    <a:pt x="8" y="1"/>
                  </a:lnTo>
                  <a:lnTo>
                    <a:pt x="6" y="1"/>
                  </a:lnTo>
                  <a:lnTo>
                    <a:pt x="2" y="1"/>
                  </a:lnTo>
                  <a:lnTo>
                    <a:pt x="0" y="3"/>
                  </a:lnTo>
                  <a:close/>
                </a:path>
              </a:pathLst>
            </a:custGeom>
            <a:solidFill>
              <a:srgbClr val="FCEF00"/>
            </a:solidFill>
            <a:ln w="9525">
              <a:noFill/>
              <a:round/>
              <a:headEnd/>
              <a:tailEnd/>
            </a:ln>
          </p:spPr>
          <p:txBody>
            <a:bodyPr>
              <a:prstTxWarp prst="textNoShape">
                <a:avLst/>
              </a:prstTxWarp>
            </a:bodyPr>
            <a:lstStyle/>
            <a:p>
              <a:endParaRPr lang="en-US"/>
            </a:p>
          </p:txBody>
        </p:sp>
        <p:sp>
          <p:nvSpPr>
            <p:cNvPr id="16436" name="Freeform 50"/>
            <p:cNvSpPr>
              <a:spLocks/>
            </p:cNvSpPr>
            <p:nvPr/>
          </p:nvSpPr>
          <p:spPr bwMode="auto">
            <a:xfrm>
              <a:off x="3156" y="1261"/>
              <a:ext cx="40" cy="30"/>
            </a:xfrm>
            <a:custGeom>
              <a:avLst/>
              <a:gdLst>
                <a:gd name="T0" fmla="*/ 2 w 40"/>
                <a:gd name="T1" fmla="*/ 23 h 30"/>
                <a:gd name="T2" fmla="*/ 24 w 40"/>
                <a:gd name="T3" fmla="*/ 30 h 30"/>
                <a:gd name="T4" fmla="*/ 26 w 40"/>
                <a:gd name="T5" fmla="*/ 28 h 30"/>
                <a:gd name="T6" fmla="*/ 30 w 40"/>
                <a:gd name="T7" fmla="*/ 26 h 30"/>
                <a:gd name="T8" fmla="*/ 32 w 40"/>
                <a:gd name="T9" fmla="*/ 25 h 30"/>
                <a:gd name="T10" fmla="*/ 34 w 40"/>
                <a:gd name="T11" fmla="*/ 23 h 30"/>
                <a:gd name="T12" fmla="*/ 36 w 40"/>
                <a:gd name="T13" fmla="*/ 21 h 30"/>
                <a:gd name="T14" fmla="*/ 38 w 40"/>
                <a:gd name="T15" fmla="*/ 17 h 30"/>
                <a:gd name="T16" fmla="*/ 38 w 40"/>
                <a:gd name="T17" fmla="*/ 15 h 30"/>
                <a:gd name="T18" fmla="*/ 40 w 40"/>
                <a:gd name="T19" fmla="*/ 12 h 30"/>
                <a:gd name="T20" fmla="*/ 40 w 40"/>
                <a:gd name="T21" fmla="*/ 10 h 30"/>
                <a:gd name="T22" fmla="*/ 40 w 40"/>
                <a:gd name="T23" fmla="*/ 10 h 30"/>
                <a:gd name="T24" fmla="*/ 40 w 40"/>
                <a:gd name="T25" fmla="*/ 8 h 30"/>
                <a:gd name="T26" fmla="*/ 40 w 40"/>
                <a:gd name="T27" fmla="*/ 6 h 30"/>
                <a:gd name="T28" fmla="*/ 40 w 40"/>
                <a:gd name="T29" fmla="*/ 4 h 30"/>
                <a:gd name="T30" fmla="*/ 40 w 40"/>
                <a:gd name="T31" fmla="*/ 4 h 30"/>
                <a:gd name="T32" fmla="*/ 40 w 40"/>
                <a:gd name="T33" fmla="*/ 2 h 30"/>
                <a:gd name="T34" fmla="*/ 40 w 40"/>
                <a:gd name="T35" fmla="*/ 0 h 30"/>
                <a:gd name="T36" fmla="*/ 36 w 40"/>
                <a:gd name="T37" fmla="*/ 0 h 30"/>
                <a:gd name="T38" fmla="*/ 32 w 40"/>
                <a:gd name="T39" fmla="*/ 0 h 30"/>
                <a:gd name="T40" fmla="*/ 28 w 40"/>
                <a:gd name="T41" fmla="*/ 0 h 30"/>
                <a:gd name="T42" fmla="*/ 24 w 40"/>
                <a:gd name="T43" fmla="*/ 0 h 30"/>
                <a:gd name="T44" fmla="*/ 20 w 40"/>
                <a:gd name="T45" fmla="*/ 2 h 30"/>
                <a:gd name="T46" fmla="*/ 16 w 40"/>
                <a:gd name="T47" fmla="*/ 4 h 30"/>
                <a:gd name="T48" fmla="*/ 12 w 40"/>
                <a:gd name="T49" fmla="*/ 6 h 30"/>
                <a:gd name="T50" fmla="*/ 8 w 40"/>
                <a:gd name="T51" fmla="*/ 8 h 30"/>
                <a:gd name="T52" fmla="*/ 8 w 40"/>
                <a:gd name="T53" fmla="*/ 10 h 30"/>
                <a:gd name="T54" fmla="*/ 6 w 40"/>
                <a:gd name="T55" fmla="*/ 12 h 30"/>
                <a:gd name="T56" fmla="*/ 4 w 40"/>
                <a:gd name="T57" fmla="*/ 13 h 30"/>
                <a:gd name="T58" fmla="*/ 4 w 40"/>
                <a:gd name="T59" fmla="*/ 15 h 30"/>
                <a:gd name="T60" fmla="*/ 2 w 40"/>
                <a:gd name="T61" fmla="*/ 17 h 30"/>
                <a:gd name="T62" fmla="*/ 2 w 40"/>
                <a:gd name="T63" fmla="*/ 19 h 30"/>
                <a:gd name="T64" fmla="*/ 2 w 40"/>
                <a:gd name="T65" fmla="*/ 19 h 30"/>
                <a:gd name="T66" fmla="*/ 0 w 40"/>
                <a:gd name="T67" fmla="*/ 21 h 30"/>
                <a:gd name="T68" fmla="*/ 0 w 40"/>
                <a:gd name="T69" fmla="*/ 23 h 30"/>
                <a:gd name="T70" fmla="*/ 2 w 40"/>
                <a:gd name="T71" fmla="*/ 23 h 30"/>
                <a:gd name="T72" fmla="*/ 2 w 40"/>
                <a:gd name="T73" fmla="*/ 23 h 30"/>
                <a:gd name="T74" fmla="*/ 2 w 40"/>
                <a:gd name="T75" fmla="*/ 23 h 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
                <a:gd name="T115" fmla="*/ 0 h 30"/>
                <a:gd name="T116" fmla="*/ 40 w 40"/>
                <a:gd name="T117" fmla="*/ 30 h 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 h="30">
                  <a:moveTo>
                    <a:pt x="2" y="23"/>
                  </a:moveTo>
                  <a:lnTo>
                    <a:pt x="24" y="30"/>
                  </a:lnTo>
                  <a:lnTo>
                    <a:pt x="26" y="28"/>
                  </a:lnTo>
                  <a:lnTo>
                    <a:pt x="30" y="26"/>
                  </a:lnTo>
                  <a:lnTo>
                    <a:pt x="32" y="25"/>
                  </a:lnTo>
                  <a:lnTo>
                    <a:pt x="34" y="23"/>
                  </a:lnTo>
                  <a:lnTo>
                    <a:pt x="36" y="21"/>
                  </a:lnTo>
                  <a:lnTo>
                    <a:pt x="38" y="17"/>
                  </a:lnTo>
                  <a:lnTo>
                    <a:pt x="38" y="15"/>
                  </a:lnTo>
                  <a:lnTo>
                    <a:pt x="40" y="12"/>
                  </a:lnTo>
                  <a:lnTo>
                    <a:pt x="40" y="10"/>
                  </a:lnTo>
                  <a:lnTo>
                    <a:pt x="40" y="8"/>
                  </a:lnTo>
                  <a:lnTo>
                    <a:pt x="40" y="6"/>
                  </a:lnTo>
                  <a:lnTo>
                    <a:pt x="40" y="4"/>
                  </a:lnTo>
                  <a:lnTo>
                    <a:pt x="40" y="2"/>
                  </a:lnTo>
                  <a:lnTo>
                    <a:pt x="40" y="0"/>
                  </a:lnTo>
                  <a:lnTo>
                    <a:pt x="36" y="0"/>
                  </a:lnTo>
                  <a:lnTo>
                    <a:pt x="32" y="0"/>
                  </a:lnTo>
                  <a:lnTo>
                    <a:pt x="28" y="0"/>
                  </a:lnTo>
                  <a:lnTo>
                    <a:pt x="24" y="0"/>
                  </a:lnTo>
                  <a:lnTo>
                    <a:pt x="20" y="2"/>
                  </a:lnTo>
                  <a:lnTo>
                    <a:pt x="16" y="4"/>
                  </a:lnTo>
                  <a:lnTo>
                    <a:pt x="12" y="6"/>
                  </a:lnTo>
                  <a:lnTo>
                    <a:pt x="8" y="8"/>
                  </a:lnTo>
                  <a:lnTo>
                    <a:pt x="8" y="10"/>
                  </a:lnTo>
                  <a:lnTo>
                    <a:pt x="6" y="12"/>
                  </a:lnTo>
                  <a:lnTo>
                    <a:pt x="4" y="13"/>
                  </a:lnTo>
                  <a:lnTo>
                    <a:pt x="4" y="15"/>
                  </a:lnTo>
                  <a:lnTo>
                    <a:pt x="2" y="17"/>
                  </a:lnTo>
                  <a:lnTo>
                    <a:pt x="2" y="19"/>
                  </a:lnTo>
                  <a:lnTo>
                    <a:pt x="0" y="21"/>
                  </a:lnTo>
                  <a:lnTo>
                    <a:pt x="0" y="23"/>
                  </a:lnTo>
                  <a:lnTo>
                    <a:pt x="2" y="23"/>
                  </a:lnTo>
                  <a:close/>
                </a:path>
              </a:pathLst>
            </a:custGeom>
            <a:solidFill>
              <a:srgbClr val="FCEF00"/>
            </a:solidFill>
            <a:ln w="9525">
              <a:noFill/>
              <a:round/>
              <a:headEnd/>
              <a:tailEnd/>
            </a:ln>
          </p:spPr>
          <p:txBody>
            <a:bodyPr>
              <a:prstTxWarp prst="textNoShape">
                <a:avLst/>
              </a:prstTxWarp>
            </a:bodyPr>
            <a:lstStyle/>
            <a:p>
              <a:endParaRPr lang="en-US"/>
            </a:p>
          </p:txBody>
        </p:sp>
        <p:sp>
          <p:nvSpPr>
            <p:cNvPr id="16437" name="Freeform 51"/>
            <p:cNvSpPr>
              <a:spLocks/>
            </p:cNvSpPr>
            <p:nvPr/>
          </p:nvSpPr>
          <p:spPr bwMode="auto">
            <a:xfrm>
              <a:off x="3249" y="1452"/>
              <a:ext cx="60" cy="32"/>
            </a:xfrm>
            <a:custGeom>
              <a:avLst/>
              <a:gdLst>
                <a:gd name="T0" fmla="*/ 2 w 60"/>
                <a:gd name="T1" fmla="*/ 8 h 32"/>
                <a:gd name="T2" fmla="*/ 6 w 60"/>
                <a:gd name="T3" fmla="*/ 11 h 32"/>
                <a:gd name="T4" fmla="*/ 10 w 60"/>
                <a:gd name="T5" fmla="*/ 15 h 32"/>
                <a:gd name="T6" fmla="*/ 16 w 60"/>
                <a:gd name="T7" fmla="*/ 19 h 32"/>
                <a:gd name="T8" fmla="*/ 20 w 60"/>
                <a:gd name="T9" fmla="*/ 22 h 32"/>
                <a:gd name="T10" fmla="*/ 26 w 60"/>
                <a:gd name="T11" fmla="*/ 26 h 32"/>
                <a:gd name="T12" fmla="*/ 32 w 60"/>
                <a:gd name="T13" fmla="*/ 30 h 32"/>
                <a:gd name="T14" fmla="*/ 38 w 60"/>
                <a:gd name="T15" fmla="*/ 32 h 32"/>
                <a:gd name="T16" fmla="*/ 44 w 60"/>
                <a:gd name="T17" fmla="*/ 32 h 32"/>
                <a:gd name="T18" fmla="*/ 46 w 60"/>
                <a:gd name="T19" fmla="*/ 32 h 32"/>
                <a:gd name="T20" fmla="*/ 48 w 60"/>
                <a:gd name="T21" fmla="*/ 32 h 32"/>
                <a:gd name="T22" fmla="*/ 50 w 60"/>
                <a:gd name="T23" fmla="*/ 32 h 32"/>
                <a:gd name="T24" fmla="*/ 52 w 60"/>
                <a:gd name="T25" fmla="*/ 32 h 32"/>
                <a:gd name="T26" fmla="*/ 54 w 60"/>
                <a:gd name="T27" fmla="*/ 30 h 32"/>
                <a:gd name="T28" fmla="*/ 56 w 60"/>
                <a:gd name="T29" fmla="*/ 30 h 32"/>
                <a:gd name="T30" fmla="*/ 58 w 60"/>
                <a:gd name="T31" fmla="*/ 30 h 32"/>
                <a:gd name="T32" fmla="*/ 60 w 60"/>
                <a:gd name="T33" fmla="*/ 28 h 32"/>
                <a:gd name="T34" fmla="*/ 58 w 60"/>
                <a:gd name="T35" fmla="*/ 24 h 32"/>
                <a:gd name="T36" fmla="*/ 56 w 60"/>
                <a:gd name="T37" fmla="*/ 21 h 32"/>
                <a:gd name="T38" fmla="*/ 54 w 60"/>
                <a:gd name="T39" fmla="*/ 17 h 32"/>
                <a:gd name="T40" fmla="*/ 52 w 60"/>
                <a:gd name="T41" fmla="*/ 13 h 32"/>
                <a:gd name="T42" fmla="*/ 48 w 60"/>
                <a:gd name="T43" fmla="*/ 11 h 32"/>
                <a:gd name="T44" fmla="*/ 46 w 60"/>
                <a:gd name="T45" fmla="*/ 8 h 32"/>
                <a:gd name="T46" fmla="*/ 42 w 60"/>
                <a:gd name="T47" fmla="*/ 6 h 32"/>
                <a:gd name="T48" fmla="*/ 38 w 60"/>
                <a:gd name="T49" fmla="*/ 4 h 32"/>
                <a:gd name="T50" fmla="*/ 34 w 60"/>
                <a:gd name="T51" fmla="*/ 2 h 32"/>
                <a:gd name="T52" fmla="*/ 30 w 60"/>
                <a:gd name="T53" fmla="*/ 0 h 32"/>
                <a:gd name="T54" fmla="*/ 24 w 60"/>
                <a:gd name="T55" fmla="*/ 0 h 32"/>
                <a:gd name="T56" fmla="*/ 20 w 60"/>
                <a:gd name="T57" fmla="*/ 0 h 32"/>
                <a:gd name="T58" fmla="*/ 14 w 60"/>
                <a:gd name="T59" fmla="*/ 0 h 32"/>
                <a:gd name="T60" fmla="*/ 10 w 60"/>
                <a:gd name="T61" fmla="*/ 2 h 32"/>
                <a:gd name="T62" fmla="*/ 4 w 60"/>
                <a:gd name="T63" fmla="*/ 4 h 32"/>
                <a:gd name="T64" fmla="*/ 0 w 60"/>
                <a:gd name="T65" fmla="*/ 6 h 32"/>
                <a:gd name="T66" fmla="*/ 0 w 60"/>
                <a:gd name="T67" fmla="*/ 6 h 32"/>
                <a:gd name="T68" fmla="*/ 0 w 60"/>
                <a:gd name="T69" fmla="*/ 8 h 32"/>
                <a:gd name="T70" fmla="*/ 2 w 60"/>
                <a:gd name="T71" fmla="*/ 8 h 32"/>
                <a:gd name="T72" fmla="*/ 2 w 60"/>
                <a:gd name="T73" fmla="*/ 8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32"/>
                <a:gd name="T113" fmla="*/ 60 w 60"/>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32">
                  <a:moveTo>
                    <a:pt x="2" y="8"/>
                  </a:moveTo>
                  <a:lnTo>
                    <a:pt x="6" y="11"/>
                  </a:lnTo>
                  <a:lnTo>
                    <a:pt x="10" y="15"/>
                  </a:lnTo>
                  <a:lnTo>
                    <a:pt x="16" y="19"/>
                  </a:lnTo>
                  <a:lnTo>
                    <a:pt x="20" y="22"/>
                  </a:lnTo>
                  <a:lnTo>
                    <a:pt x="26" y="26"/>
                  </a:lnTo>
                  <a:lnTo>
                    <a:pt x="32" y="30"/>
                  </a:lnTo>
                  <a:lnTo>
                    <a:pt x="38" y="32"/>
                  </a:lnTo>
                  <a:lnTo>
                    <a:pt x="44" y="32"/>
                  </a:lnTo>
                  <a:lnTo>
                    <a:pt x="46" y="32"/>
                  </a:lnTo>
                  <a:lnTo>
                    <a:pt x="48" y="32"/>
                  </a:lnTo>
                  <a:lnTo>
                    <a:pt x="50" y="32"/>
                  </a:lnTo>
                  <a:lnTo>
                    <a:pt x="52" y="32"/>
                  </a:lnTo>
                  <a:lnTo>
                    <a:pt x="54" y="30"/>
                  </a:lnTo>
                  <a:lnTo>
                    <a:pt x="56" y="30"/>
                  </a:lnTo>
                  <a:lnTo>
                    <a:pt x="58" y="30"/>
                  </a:lnTo>
                  <a:lnTo>
                    <a:pt x="60" y="28"/>
                  </a:lnTo>
                  <a:lnTo>
                    <a:pt x="58" y="24"/>
                  </a:lnTo>
                  <a:lnTo>
                    <a:pt x="56" y="21"/>
                  </a:lnTo>
                  <a:lnTo>
                    <a:pt x="54" y="17"/>
                  </a:lnTo>
                  <a:lnTo>
                    <a:pt x="52" y="13"/>
                  </a:lnTo>
                  <a:lnTo>
                    <a:pt x="48" y="11"/>
                  </a:lnTo>
                  <a:lnTo>
                    <a:pt x="46" y="8"/>
                  </a:lnTo>
                  <a:lnTo>
                    <a:pt x="42" y="6"/>
                  </a:lnTo>
                  <a:lnTo>
                    <a:pt x="38" y="4"/>
                  </a:lnTo>
                  <a:lnTo>
                    <a:pt x="34" y="2"/>
                  </a:lnTo>
                  <a:lnTo>
                    <a:pt x="30" y="0"/>
                  </a:lnTo>
                  <a:lnTo>
                    <a:pt x="24" y="0"/>
                  </a:lnTo>
                  <a:lnTo>
                    <a:pt x="20" y="0"/>
                  </a:lnTo>
                  <a:lnTo>
                    <a:pt x="14" y="0"/>
                  </a:lnTo>
                  <a:lnTo>
                    <a:pt x="10" y="2"/>
                  </a:lnTo>
                  <a:lnTo>
                    <a:pt x="4" y="4"/>
                  </a:lnTo>
                  <a:lnTo>
                    <a:pt x="0" y="6"/>
                  </a:lnTo>
                  <a:lnTo>
                    <a:pt x="0" y="8"/>
                  </a:lnTo>
                  <a:lnTo>
                    <a:pt x="2" y="8"/>
                  </a:lnTo>
                  <a:close/>
                </a:path>
              </a:pathLst>
            </a:custGeom>
            <a:solidFill>
              <a:srgbClr val="FCEF00"/>
            </a:solidFill>
            <a:ln w="9525">
              <a:noFill/>
              <a:round/>
              <a:headEnd/>
              <a:tailEnd/>
            </a:ln>
          </p:spPr>
          <p:txBody>
            <a:bodyPr>
              <a:prstTxWarp prst="textNoShape">
                <a:avLst/>
              </a:prstTxWarp>
            </a:bodyPr>
            <a:lstStyle/>
            <a:p>
              <a:endParaRPr lang="en-US"/>
            </a:p>
          </p:txBody>
        </p:sp>
        <p:sp>
          <p:nvSpPr>
            <p:cNvPr id="16438" name="Freeform 52"/>
            <p:cNvSpPr>
              <a:spLocks/>
            </p:cNvSpPr>
            <p:nvPr/>
          </p:nvSpPr>
          <p:spPr bwMode="auto">
            <a:xfrm>
              <a:off x="3305" y="1448"/>
              <a:ext cx="59" cy="26"/>
            </a:xfrm>
            <a:custGeom>
              <a:avLst/>
              <a:gdLst>
                <a:gd name="T0" fmla="*/ 0 w 59"/>
                <a:gd name="T1" fmla="*/ 10 h 26"/>
                <a:gd name="T2" fmla="*/ 6 w 59"/>
                <a:gd name="T3" fmla="*/ 17 h 26"/>
                <a:gd name="T4" fmla="*/ 17 w 59"/>
                <a:gd name="T5" fmla="*/ 25 h 26"/>
                <a:gd name="T6" fmla="*/ 21 w 59"/>
                <a:gd name="T7" fmla="*/ 26 h 26"/>
                <a:gd name="T8" fmla="*/ 27 w 59"/>
                <a:gd name="T9" fmla="*/ 26 h 26"/>
                <a:gd name="T10" fmla="*/ 33 w 59"/>
                <a:gd name="T11" fmla="*/ 26 h 26"/>
                <a:gd name="T12" fmla="*/ 39 w 59"/>
                <a:gd name="T13" fmla="*/ 26 h 26"/>
                <a:gd name="T14" fmla="*/ 43 w 59"/>
                <a:gd name="T15" fmla="*/ 25 h 26"/>
                <a:gd name="T16" fmla="*/ 49 w 59"/>
                <a:gd name="T17" fmla="*/ 23 h 26"/>
                <a:gd name="T18" fmla="*/ 53 w 59"/>
                <a:gd name="T19" fmla="*/ 19 h 26"/>
                <a:gd name="T20" fmla="*/ 59 w 59"/>
                <a:gd name="T21" fmla="*/ 15 h 26"/>
                <a:gd name="T22" fmla="*/ 53 w 59"/>
                <a:gd name="T23" fmla="*/ 12 h 26"/>
                <a:gd name="T24" fmla="*/ 49 w 59"/>
                <a:gd name="T25" fmla="*/ 8 h 26"/>
                <a:gd name="T26" fmla="*/ 43 w 59"/>
                <a:gd name="T27" fmla="*/ 4 h 26"/>
                <a:gd name="T28" fmla="*/ 39 w 59"/>
                <a:gd name="T29" fmla="*/ 2 h 26"/>
                <a:gd name="T30" fmla="*/ 33 w 59"/>
                <a:gd name="T31" fmla="*/ 0 h 26"/>
                <a:gd name="T32" fmla="*/ 27 w 59"/>
                <a:gd name="T33" fmla="*/ 0 h 26"/>
                <a:gd name="T34" fmla="*/ 19 w 59"/>
                <a:gd name="T35" fmla="*/ 0 h 26"/>
                <a:gd name="T36" fmla="*/ 13 w 59"/>
                <a:gd name="T37" fmla="*/ 0 h 26"/>
                <a:gd name="T38" fmla="*/ 12 w 59"/>
                <a:gd name="T39" fmla="*/ 0 h 26"/>
                <a:gd name="T40" fmla="*/ 10 w 59"/>
                <a:gd name="T41" fmla="*/ 0 h 26"/>
                <a:gd name="T42" fmla="*/ 10 w 59"/>
                <a:gd name="T43" fmla="*/ 2 h 26"/>
                <a:gd name="T44" fmla="*/ 8 w 59"/>
                <a:gd name="T45" fmla="*/ 2 h 26"/>
                <a:gd name="T46" fmla="*/ 6 w 59"/>
                <a:gd name="T47" fmla="*/ 2 h 26"/>
                <a:gd name="T48" fmla="*/ 6 w 59"/>
                <a:gd name="T49" fmla="*/ 4 h 26"/>
                <a:gd name="T50" fmla="*/ 4 w 59"/>
                <a:gd name="T51" fmla="*/ 4 h 26"/>
                <a:gd name="T52" fmla="*/ 4 w 59"/>
                <a:gd name="T53" fmla="*/ 4 h 26"/>
                <a:gd name="T54" fmla="*/ 0 w 59"/>
                <a:gd name="T55" fmla="*/ 8 h 26"/>
                <a:gd name="T56" fmla="*/ 0 w 59"/>
                <a:gd name="T57" fmla="*/ 10 h 26"/>
                <a:gd name="T58" fmla="*/ 0 w 59"/>
                <a:gd name="T59" fmla="*/ 10 h 26"/>
                <a:gd name="T60" fmla="*/ 0 w 59"/>
                <a:gd name="T61" fmla="*/ 10 h 26"/>
                <a:gd name="T62" fmla="*/ 0 w 59"/>
                <a:gd name="T63" fmla="*/ 10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26"/>
                <a:gd name="T98" fmla="*/ 59 w 59"/>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26">
                  <a:moveTo>
                    <a:pt x="0" y="10"/>
                  </a:moveTo>
                  <a:lnTo>
                    <a:pt x="6" y="17"/>
                  </a:lnTo>
                  <a:lnTo>
                    <a:pt x="17" y="25"/>
                  </a:lnTo>
                  <a:lnTo>
                    <a:pt x="21" y="26"/>
                  </a:lnTo>
                  <a:lnTo>
                    <a:pt x="27" y="26"/>
                  </a:lnTo>
                  <a:lnTo>
                    <a:pt x="33" y="26"/>
                  </a:lnTo>
                  <a:lnTo>
                    <a:pt x="39" y="26"/>
                  </a:lnTo>
                  <a:lnTo>
                    <a:pt x="43" y="25"/>
                  </a:lnTo>
                  <a:lnTo>
                    <a:pt x="49" y="23"/>
                  </a:lnTo>
                  <a:lnTo>
                    <a:pt x="53" y="19"/>
                  </a:lnTo>
                  <a:lnTo>
                    <a:pt x="59" y="15"/>
                  </a:lnTo>
                  <a:lnTo>
                    <a:pt x="53" y="12"/>
                  </a:lnTo>
                  <a:lnTo>
                    <a:pt x="49" y="8"/>
                  </a:lnTo>
                  <a:lnTo>
                    <a:pt x="43" y="4"/>
                  </a:lnTo>
                  <a:lnTo>
                    <a:pt x="39" y="2"/>
                  </a:lnTo>
                  <a:lnTo>
                    <a:pt x="33" y="0"/>
                  </a:lnTo>
                  <a:lnTo>
                    <a:pt x="27" y="0"/>
                  </a:lnTo>
                  <a:lnTo>
                    <a:pt x="19" y="0"/>
                  </a:lnTo>
                  <a:lnTo>
                    <a:pt x="13" y="0"/>
                  </a:lnTo>
                  <a:lnTo>
                    <a:pt x="12" y="0"/>
                  </a:lnTo>
                  <a:lnTo>
                    <a:pt x="10" y="0"/>
                  </a:lnTo>
                  <a:lnTo>
                    <a:pt x="10" y="2"/>
                  </a:lnTo>
                  <a:lnTo>
                    <a:pt x="8" y="2"/>
                  </a:lnTo>
                  <a:lnTo>
                    <a:pt x="6" y="2"/>
                  </a:lnTo>
                  <a:lnTo>
                    <a:pt x="6" y="4"/>
                  </a:lnTo>
                  <a:lnTo>
                    <a:pt x="4" y="4"/>
                  </a:lnTo>
                  <a:lnTo>
                    <a:pt x="0" y="8"/>
                  </a:lnTo>
                  <a:lnTo>
                    <a:pt x="0" y="10"/>
                  </a:lnTo>
                  <a:close/>
                </a:path>
              </a:pathLst>
            </a:custGeom>
            <a:solidFill>
              <a:srgbClr val="FCEF00"/>
            </a:solidFill>
            <a:ln w="9525">
              <a:noFill/>
              <a:round/>
              <a:headEnd/>
              <a:tailEnd/>
            </a:ln>
          </p:spPr>
          <p:txBody>
            <a:bodyPr>
              <a:prstTxWarp prst="textNoShape">
                <a:avLst/>
              </a:prstTxWarp>
            </a:bodyPr>
            <a:lstStyle/>
            <a:p>
              <a:endParaRPr lang="en-US"/>
            </a:p>
          </p:txBody>
        </p:sp>
        <p:sp>
          <p:nvSpPr>
            <p:cNvPr id="16439" name="Freeform 53"/>
            <p:cNvSpPr>
              <a:spLocks/>
            </p:cNvSpPr>
            <p:nvPr/>
          </p:nvSpPr>
          <p:spPr bwMode="auto">
            <a:xfrm>
              <a:off x="3350" y="1432"/>
              <a:ext cx="60" cy="26"/>
            </a:xfrm>
            <a:custGeom>
              <a:avLst/>
              <a:gdLst>
                <a:gd name="T0" fmla="*/ 0 w 60"/>
                <a:gd name="T1" fmla="*/ 13 h 26"/>
                <a:gd name="T2" fmla="*/ 0 w 60"/>
                <a:gd name="T3" fmla="*/ 15 h 26"/>
                <a:gd name="T4" fmla="*/ 0 w 60"/>
                <a:gd name="T5" fmla="*/ 15 h 26"/>
                <a:gd name="T6" fmla="*/ 0 w 60"/>
                <a:gd name="T7" fmla="*/ 15 h 26"/>
                <a:gd name="T8" fmla="*/ 2 w 60"/>
                <a:gd name="T9" fmla="*/ 15 h 26"/>
                <a:gd name="T10" fmla="*/ 2 w 60"/>
                <a:gd name="T11" fmla="*/ 15 h 26"/>
                <a:gd name="T12" fmla="*/ 2 w 60"/>
                <a:gd name="T13" fmla="*/ 16 h 26"/>
                <a:gd name="T14" fmla="*/ 2 w 60"/>
                <a:gd name="T15" fmla="*/ 16 h 26"/>
                <a:gd name="T16" fmla="*/ 2 w 60"/>
                <a:gd name="T17" fmla="*/ 16 h 26"/>
                <a:gd name="T18" fmla="*/ 10 w 60"/>
                <a:gd name="T19" fmla="*/ 20 h 26"/>
                <a:gd name="T20" fmla="*/ 16 w 60"/>
                <a:gd name="T21" fmla="*/ 24 h 26"/>
                <a:gd name="T22" fmla="*/ 24 w 60"/>
                <a:gd name="T23" fmla="*/ 26 h 26"/>
                <a:gd name="T24" fmla="*/ 30 w 60"/>
                <a:gd name="T25" fmla="*/ 26 h 26"/>
                <a:gd name="T26" fmla="*/ 38 w 60"/>
                <a:gd name="T27" fmla="*/ 26 h 26"/>
                <a:gd name="T28" fmla="*/ 46 w 60"/>
                <a:gd name="T29" fmla="*/ 26 h 26"/>
                <a:gd name="T30" fmla="*/ 54 w 60"/>
                <a:gd name="T31" fmla="*/ 22 h 26"/>
                <a:gd name="T32" fmla="*/ 60 w 60"/>
                <a:gd name="T33" fmla="*/ 18 h 26"/>
                <a:gd name="T34" fmla="*/ 48 w 60"/>
                <a:gd name="T35" fmla="*/ 5 h 26"/>
                <a:gd name="T36" fmla="*/ 44 w 60"/>
                <a:gd name="T37" fmla="*/ 3 h 26"/>
                <a:gd name="T38" fmla="*/ 38 w 60"/>
                <a:gd name="T39" fmla="*/ 2 h 26"/>
                <a:gd name="T40" fmla="*/ 34 w 60"/>
                <a:gd name="T41" fmla="*/ 0 h 26"/>
                <a:gd name="T42" fmla="*/ 28 w 60"/>
                <a:gd name="T43" fmla="*/ 0 h 26"/>
                <a:gd name="T44" fmla="*/ 22 w 60"/>
                <a:gd name="T45" fmla="*/ 0 h 26"/>
                <a:gd name="T46" fmla="*/ 16 w 60"/>
                <a:gd name="T47" fmla="*/ 2 h 26"/>
                <a:gd name="T48" fmla="*/ 10 w 60"/>
                <a:gd name="T49" fmla="*/ 3 h 26"/>
                <a:gd name="T50" fmla="*/ 6 w 60"/>
                <a:gd name="T51" fmla="*/ 5 h 26"/>
                <a:gd name="T52" fmla="*/ 4 w 60"/>
                <a:gd name="T53" fmla="*/ 7 h 26"/>
                <a:gd name="T54" fmla="*/ 2 w 60"/>
                <a:gd name="T55" fmla="*/ 7 h 26"/>
                <a:gd name="T56" fmla="*/ 2 w 60"/>
                <a:gd name="T57" fmla="*/ 9 h 26"/>
                <a:gd name="T58" fmla="*/ 0 w 60"/>
                <a:gd name="T59" fmla="*/ 9 h 26"/>
                <a:gd name="T60" fmla="*/ 0 w 60"/>
                <a:gd name="T61" fmla="*/ 9 h 26"/>
                <a:gd name="T62" fmla="*/ 0 w 60"/>
                <a:gd name="T63" fmla="*/ 11 h 26"/>
                <a:gd name="T64" fmla="*/ 0 w 60"/>
                <a:gd name="T65" fmla="*/ 11 h 26"/>
                <a:gd name="T66" fmla="*/ 0 w 60"/>
                <a:gd name="T67" fmla="*/ 13 h 26"/>
                <a:gd name="T68" fmla="*/ 0 w 60"/>
                <a:gd name="T69" fmla="*/ 13 h 26"/>
                <a:gd name="T70" fmla="*/ 0 w 60"/>
                <a:gd name="T71" fmla="*/ 13 h 26"/>
                <a:gd name="T72" fmla="*/ 0 w 60"/>
                <a:gd name="T73" fmla="*/ 13 h 26"/>
                <a:gd name="T74" fmla="*/ 0 w 60"/>
                <a:gd name="T75" fmla="*/ 13 h 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
                <a:gd name="T115" fmla="*/ 0 h 26"/>
                <a:gd name="T116" fmla="*/ 60 w 60"/>
                <a:gd name="T117" fmla="*/ 26 h 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 h="26">
                  <a:moveTo>
                    <a:pt x="0" y="13"/>
                  </a:moveTo>
                  <a:lnTo>
                    <a:pt x="0" y="15"/>
                  </a:lnTo>
                  <a:lnTo>
                    <a:pt x="2" y="15"/>
                  </a:lnTo>
                  <a:lnTo>
                    <a:pt x="2" y="16"/>
                  </a:lnTo>
                  <a:lnTo>
                    <a:pt x="10" y="20"/>
                  </a:lnTo>
                  <a:lnTo>
                    <a:pt x="16" y="24"/>
                  </a:lnTo>
                  <a:lnTo>
                    <a:pt x="24" y="26"/>
                  </a:lnTo>
                  <a:lnTo>
                    <a:pt x="30" y="26"/>
                  </a:lnTo>
                  <a:lnTo>
                    <a:pt x="38" y="26"/>
                  </a:lnTo>
                  <a:lnTo>
                    <a:pt x="46" y="26"/>
                  </a:lnTo>
                  <a:lnTo>
                    <a:pt x="54" y="22"/>
                  </a:lnTo>
                  <a:lnTo>
                    <a:pt x="60" y="18"/>
                  </a:lnTo>
                  <a:lnTo>
                    <a:pt x="48" y="5"/>
                  </a:lnTo>
                  <a:lnTo>
                    <a:pt x="44" y="3"/>
                  </a:lnTo>
                  <a:lnTo>
                    <a:pt x="38" y="2"/>
                  </a:lnTo>
                  <a:lnTo>
                    <a:pt x="34" y="0"/>
                  </a:lnTo>
                  <a:lnTo>
                    <a:pt x="28" y="0"/>
                  </a:lnTo>
                  <a:lnTo>
                    <a:pt x="22" y="0"/>
                  </a:lnTo>
                  <a:lnTo>
                    <a:pt x="16" y="2"/>
                  </a:lnTo>
                  <a:lnTo>
                    <a:pt x="10" y="3"/>
                  </a:lnTo>
                  <a:lnTo>
                    <a:pt x="6" y="5"/>
                  </a:lnTo>
                  <a:lnTo>
                    <a:pt x="4" y="7"/>
                  </a:lnTo>
                  <a:lnTo>
                    <a:pt x="2" y="7"/>
                  </a:lnTo>
                  <a:lnTo>
                    <a:pt x="2" y="9"/>
                  </a:lnTo>
                  <a:lnTo>
                    <a:pt x="0" y="9"/>
                  </a:lnTo>
                  <a:lnTo>
                    <a:pt x="0" y="11"/>
                  </a:lnTo>
                  <a:lnTo>
                    <a:pt x="0" y="13"/>
                  </a:lnTo>
                  <a:close/>
                </a:path>
              </a:pathLst>
            </a:custGeom>
            <a:solidFill>
              <a:srgbClr val="FCEF00"/>
            </a:solidFill>
            <a:ln w="9525">
              <a:noFill/>
              <a:round/>
              <a:headEnd/>
              <a:tailEnd/>
            </a:ln>
          </p:spPr>
          <p:txBody>
            <a:bodyPr>
              <a:prstTxWarp prst="textNoShape">
                <a:avLst/>
              </a:prstTxWarp>
            </a:bodyPr>
            <a:lstStyle/>
            <a:p>
              <a:endParaRPr lang="en-US"/>
            </a:p>
          </p:txBody>
        </p:sp>
        <p:sp>
          <p:nvSpPr>
            <p:cNvPr id="16440" name="Freeform 54"/>
            <p:cNvSpPr>
              <a:spLocks/>
            </p:cNvSpPr>
            <p:nvPr/>
          </p:nvSpPr>
          <p:spPr bwMode="auto">
            <a:xfrm>
              <a:off x="3398" y="1413"/>
              <a:ext cx="63" cy="26"/>
            </a:xfrm>
            <a:custGeom>
              <a:avLst/>
              <a:gdLst>
                <a:gd name="T0" fmla="*/ 2 w 63"/>
                <a:gd name="T1" fmla="*/ 17 h 26"/>
                <a:gd name="T2" fmla="*/ 6 w 63"/>
                <a:gd name="T3" fmla="*/ 21 h 26"/>
                <a:gd name="T4" fmla="*/ 12 w 63"/>
                <a:gd name="T5" fmla="*/ 22 h 26"/>
                <a:gd name="T6" fmla="*/ 16 w 63"/>
                <a:gd name="T7" fmla="*/ 24 h 26"/>
                <a:gd name="T8" fmla="*/ 21 w 63"/>
                <a:gd name="T9" fmla="*/ 26 h 26"/>
                <a:gd name="T10" fmla="*/ 27 w 63"/>
                <a:gd name="T11" fmla="*/ 26 h 26"/>
                <a:gd name="T12" fmla="*/ 35 w 63"/>
                <a:gd name="T13" fmla="*/ 26 h 26"/>
                <a:gd name="T14" fmla="*/ 41 w 63"/>
                <a:gd name="T15" fmla="*/ 26 h 26"/>
                <a:gd name="T16" fmla="*/ 47 w 63"/>
                <a:gd name="T17" fmla="*/ 26 h 26"/>
                <a:gd name="T18" fmla="*/ 51 w 63"/>
                <a:gd name="T19" fmla="*/ 24 h 26"/>
                <a:gd name="T20" fmla="*/ 53 w 63"/>
                <a:gd name="T21" fmla="*/ 22 h 26"/>
                <a:gd name="T22" fmla="*/ 55 w 63"/>
                <a:gd name="T23" fmla="*/ 21 h 26"/>
                <a:gd name="T24" fmla="*/ 59 w 63"/>
                <a:gd name="T25" fmla="*/ 19 h 26"/>
                <a:gd name="T26" fmla="*/ 61 w 63"/>
                <a:gd name="T27" fmla="*/ 17 h 26"/>
                <a:gd name="T28" fmla="*/ 63 w 63"/>
                <a:gd name="T29" fmla="*/ 13 h 26"/>
                <a:gd name="T30" fmla="*/ 63 w 63"/>
                <a:gd name="T31" fmla="*/ 11 h 26"/>
                <a:gd name="T32" fmla="*/ 63 w 63"/>
                <a:gd name="T33" fmla="*/ 10 h 26"/>
                <a:gd name="T34" fmla="*/ 59 w 63"/>
                <a:gd name="T35" fmla="*/ 6 h 26"/>
                <a:gd name="T36" fmla="*/ 55 w 63"/>
                <a:gd name="T37" fmla="*/ 4 h 26"/>
                <a:gd name="T38" fmla="*/ 51 w 63"/>
                <a:gd name="T39" fmla="*/ 2 h 26"/>
                <a:gd name="T40" fmla="*/ 47 w 63"/>
                <a:gd name="T41" fmla="*/ 0 h 26"/>
                <a:gd name="T42" fmla="*/ 41 w 63"/>
                <a:gd name="T43" fmla="*/ 0 h 26"/>
                <a:gd name="T44" fmla="*/ 37 w 63"/>
                <a:gd name="T45" fmla="*/ 0 h 26"/>
                <a:gd name="T46" fmla="*/ 31 w 63"/>
                <a:gd name="T47" fmla="*/ 0 h 26"/>
                <a:gd name="T48" fmla="*/ 25 w 63"/>
                <a:gd name="T49" fmla="*/ 0 h 26"/>
                <a:gd name="T50" fmla="*/ 21 w 63"/>
                <a:gd name="T51" fmla="*/ 0 h 26"/>
                <a:gd name="T52" fmla="*/ 17 w 63"/>
                <a:gd name="T53" fmla="*/ 2 h 26"/>
                <a:gd name="T54" fmla="*/ 14 w 63"/>
                <a:gd name="T55" fmla="*/ 4 h 26"/>
                <a:gd name="T56" fmla="*/ 10 w 63"/>
                <a:gd name="T57" fmla="*/ 6 h 26"/>
                <a:gd name="T58" fmla="*/ 8 w 63"/>
                <a:gd name="T59" fmla="*/ 8 h 26"/>
                <a:gd name="T60" fmla="*/ 4 w 63"/>
                <a:gd name="T61" fmla="*/ 11 h 26"/>
                <a:gd name="T62" fmla="*/ 2 w 63"/>
                <a:gd name="T63" fmla="*/ 13 h 26"/>
                <a:gd name="T64" fmla="*/ 0 w 63"/>
                <a:gd name="T65" fmla="*/ 15 h 26"/>
                <a:gd name="T66" fmla="*/ 0 w 63"/>
                <a:gd name="T67" fmla="*/ 17 h 26"/>
                <a:gd name="T68" fmla="*/ 0 w 63"/>
                <a:gd name="T69" fmla="*/ 17 h 26"/>
                <a:gd name="T70" fmla="*/ 0 w 63"/>
                <a:gd name="T71" fmla="*/ 17 h 26"/>
                <a:gd name="T72" fmla="*/ 2 w 63"/>
                <a:gd name="T73" fmla="*/ 17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26"/>
                <a:gd name="T113" fmla="*/ 63 w 63"/>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26">
                  <a:moveTo>
                    <a:pt x="2" y="17"/>
                  </a:moveTo>
                  <a:lnTo>
                    <a:pt x="6" y="21"/>
                  </a:lnTo>
                  <a:lnTo>
                    <a:pt x="12" y="22"/>
                  </a:lnTo>
                  <a:lnTo>
                    <a:pt x="16" y="24"/>
                  </a:lnTo>
                  <a:lnTo>
                    <a:pt x="21" y="26"/>
                  </a:lnTo>
                  <a:lnTo>
                    <a:pt x="27" y="26"/>
                  </a:lnTo>
                  <a:lnTo>
                    <a:pt x="35" y="26"/>
                  </a:lnTo>
                  <a:lnTo>
                    <a:pt x="41" y="26"/>
                  </a:lnTo>
                  <a:lnTo>
                    <a:pt x="47" y="26"/>
                  </a:lnTo>
                  <a:lnTo>
                    <a:pt x="51" y="24"/>
                  </a:lnTo>
                  <a:lnTo>
                    <a:pt x="53" y="22"/>
                  </a:lnTo>
                  <a:lnTo>
                    <a:pt x="55" y="21"/>
                  </a:lnTo>
                  <a:lnTo>
                    <a:pt x="59" y="19"/>
                  </a:lnTo>
                  <a:lnTo>
                    <a:pt x="61" y="17"/>
                  </a:lnTo>
                  <a:lnTo>
                    <a:pt x="63" y="13"/>
                  </a:lnTo>
                  <a:lnTo>
                    <a:pt x="63" y="11"/>
                  </a:lnTo>
                  <a:lnTo>
                    <a:pt x="63" y="10"/>
                  </a:lnTo>
                  <a:lnTo>
                    <a:pt x="59" y="6"/>
                  </a:lnTo>
                  <a:lnTo>
                    <a:pt x="55" y="4"/>
                  </a:lnTo>
                  <a:lnTo>
                    <a:pt x="51" y="2"/>
                  </a:lnTo>
                  <a:lnTo>
                    <a:pt x="47" y="0"/>
                  </a:lnTo>
                  <a:lnTo>
                    <a:pt x="41" y="0"/>
                  </a:lnTo>
                  <a:lnTo>
                    <a:pt x="37" y="0"/>
                  </a:lnTo>
                  <a:lnTo>
                    <a:pt x="31" y="0"/>
                  </a:lnTo>
                  <a:lnTo>
                    <a:pt x="25" y="0"/>
                  </a:lnTo>
                  <a:lnTo>
                    <a:pt x="21" y="0"/>
                  </a:lnTo>
                  <a:lnTo>
                    <a:pt x="17" y="2"/>
                  </a:lnTo>
                  <a:lnTo>
                    <a:pt x="14" y="4"/>
                  </a:lnTo>
                  <a:lnTo>
                    <a:pt x="10" y="6"/>
                  </a:lnTo>
                  <a:lnTo>
                    <a:pt x="8" y="8"/>
                  </a:lnTo>
                  <a:lnTo>
                    <a:pt x="4" y="11"/>
                  </a:lnTo>
                  <a:lnTo>
                    <a:pt x="2" y="13"/>
                  </a:lnTo>
                  <a:lnTo>
                    <a:pt x="0" y="15"/>
                  </a:lnTo>
                  <a:lnTo>
                    <a:pt x="0" y="17"/>
                  </a:lnTo>
                  <a:lnTo>
                    <a:pt x="2" y="17"/>
                  </a:lnTo>
                  <a:close/>
                </a:path>
              </a:pathLst>
            </a:custGeom>
            <a:solidFill>
              <a:srgbClr val="FCEF00"/>
            </a:solidFill>
            <a:ln w="9525">
              <a:noFill/>
              <a:round/>
              <a:headEnd/>
              <a:tailEnd/>
            </a:ln>
          </p:spPr>
          <p:txBody>
            <a:bodyPr>
              <a:prstTxWarp prst="textNoShape">
                <a:avLst/>
              </a:prstTxWarp>
            </a:bodyPr>
            <a:lstStyle/>
            <a:p>
              <a:endParaRPr lang="en-US"/>
            </a:p>
          </p:txBody>
        </p:sp>
        <p:sp>
          <p:nvSpPr>
            <p:cNvPr id="16441" name="Freeform 55"/>
            <p:cNvSpPr>
              <a:spLocks/>
            </p:cNvSpPr>
            <p:nvPr/>
          </p:nvSpPr>
          <p:spPr bwMode="auto">
            <a:xfrm>
              <a:off x="3451" y="1387"/>
              <a:ext cx="58" cy="24"/>
            </a:xfrm>
            <a:custGeom>
              <a:avLst/>
              <a:gdLst>
                <a:gd name="T0" fmla="*/ 0 w 58"/>
                <a:gd name="T1" fmla="*/ 19 h 24"/>
                <a:gd name="T2" fmla="*/ 6 w 58"/>
                <a:gd name="T3" fmla="*/ 21 h 24"/>
                <a:gd name="T4" fmla="*/ 14 w 58"/>
                <a:gd name="T5" fmla="*/ 23 h 24"/>
                <a:gd name="T6" fmla="*/ 20 w 58"/>
                <a:gd name="T7" fmla="*/ 24 h 24"/>
                <a:gd name="T8" fmla="*/ 26 w 58"/>
                <a:gd name="T9" fmla="*/ 24 h 24"/>
                <a:gd name="T10" fmla="*/ 34 w 58"/>
                <a:gd name="T11" fmla="*/ 23 h 24"/>
                <a:gd name="T12" fmla="*/ 40 w 58"/>
                <a:gd name="T13" fmla="*/ 23 h 24"/>
                <a:gd name="T14" fmla="*/ 48 w 58"/>
                <a:gd name="T15" fmla="*/ 19 h 24"/>
                <a:gd name="T16" fmla="*/ 54 w 58"/>
                <a:gd name="T17" fmla="*/ 17 h 24"/>
                <a:gd name="T18" fmla="*/ 54 w 58"/>
                <a:gd name="T19" fmla="*/ 15 h 24"/>
                <a:gd name="T20" fmla="*/ 56 w 58"/>
                <a:gd name="T21" fmla="*/ 15 h 24"/>
                <a:gd name="T22" fmla="*/ 56 w 58"/>
                <a:gd name="T23" fmla="*/ 15 h 24"/>
                <a:gd name="T24" fmla="*/ 56 w 58"/>
                <a:gd name="T25" fmla="*/ 15 h 24"/>
                <a:gd name="T26" fmla="*/ 56 w 58"/>
                <a:gd name="T27" fmla="*/ 13 h 24"/>
                <a:gd name="T28" fmla="*/ 56 w 58"/>
                <a:gd name="T29" fmla="*/ 13 h 24"/>
                <a:gd name="T30" fmla="*/ 58 w 58"/>
                <a:gd name="T31" fmla="*/ 13 h 24"/>
                <a:gd name="T32" fmla="*/ 58 w 58"/>
                <a:gd name="T33" fmla="*/ 13 h 24"/>
                <a:gd name="T34" fmla="*/ 58 w 58"/>
                <a:gd name="T35" fmla="*/ 11 h 24"/>
                <a:gd name="T36" fmla="*/ 56 w 58"/>
                <a:gd name="T37" fmla="*/ 10 h 24"/>
                <a:gd name="T38" fmla="*/ 56 w 58"/>
                <a:gd name="T39" fmla="*/ 8 h 24"/>
                <a:gd name="T40" fmla="*/ 54 w 58"/>
                <a:gd name="T41" fmla="*/ 8 h 24"/>
                <a:gd name="T42" fmla="*/ 52 w 58"/>
                <a:gd name="T43" fmla="*/ 6 h 24"/>
                <a:gd name="T44" fmla="*/ 50 w 58"/>
                <a:gd name="T45" fmla="*/ 6 h 24"/>
                <a:gd name="T46" fmla="*/ 50 w 58"/>
                <a:gd name="T47" fmla="*/ 4 h 24"/>
                <a:gd name="T48" fmla="*/ 48 w 58"/>
                <a:gd name="T49" fmla="*/ 2 h 24"/>
                <a:gd name="T50" fmla="*/ 42 w 58"/>
                <a:gd name="T51" fmla="*/ 0 h 24"/>
                <a:gd name="T52" fmla="*/ 36 w 58"/>
                <a:gd name="T53" fmla="*/ 0 h 24"/>
                <a:gd name="T54" fmla="*/ 30 w 58"/>
                <a:gd name="T55" fmla="*/ 0 h 24"/>
                <a:gd name="T56" fmla="*/ 24 w 58"/>
                <a:gd name="T57" fmla="*/ 0 h 24"/>
                <a:gd name="T58" fmla="*/ 18 w 58"/>
                <a:gd name="T59" fmla="*/ 4 h 24"/>
                <a:gd name="T60" fmla="*/ 12 w 58"/>
                <a:gd name="T61" fmla="*/ 6 h 24"/>
                <a:gd name="T62" fmla="*/ 6 w 58"/>
                <a:gd name="T63" fmla="*/ 10 h 24"/>
                <a:gd name="T64" fmla="*/ 2 w 58"/>
                <a:gd name="T65" fmla="*/ 15 h 24"/>
                <a:gd name="T66" fmla="*/ 0 w 58"/>
                <a:gd name="T67" fmla="*/ 15 h 24"/>
                <a:gd name="T68" fmla="*/ 0 w 58"/>
                <a:gd name="T69" fmla="*/ 15 h 24"/>
                <a:gd name="T70" fmla="*/ 0 w 58"/>
                <a:gd name="T71" fmla="*/ 15 h 24"/>
                <a:gd name="T72" fmla="*/ 0 w 58"/>
                <a:gd name="T73" fmla="*/ 15 h 24"/>
                <a:gd name="T74" fmla="*/ 0 w 58"/>
                <a:gd name="T75" fmla="*/ 17 h 24"/>
                <a:gd name="T76" fmla="*/ 0 w 58"/>
                <a:gd name="T77" fmla="*/ 17 h 24"/>
                <a:gd name="T78" fmla="*/ 0 w 58"/>
                <a:gd name="T79" fmla="*/ 17 h 24"/>
                <a:gd name="T80" fmla="*/ 0 w 58"/>
                <a:gd name="T81" fmla="*/ 17 h 24"/>
                <a:gd name="T82" fmla="*/ 0 w 58"/>
                <a:gd name="T83" fmla="*/ 17 h 24"/>
                <a:gd name="T84" fmla="*/ 0 w 58"/>
                <a:gd name="T85" fmla="*/ 19 h 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
                <a:gd name="T130" fmla="*/ 0 h 24"/>
                <a:gd name="T131" fmla="*/ 58 w 58"/>
                <a:gd name="T132" fmla="*/ 24 h 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 h="24">
                  <a:moveTo>
                    <a:pt x="0" y="19"/>
                  </a:moveTo>
                  <a:lnTo>
                    <a:pt x="6" y="21"/>
                  </a:lnTo>
                  <a:lnTo>
                    <a:pt x="14" y="23"/>
                  </a:lnTo>
                  <a:lnTo>
                    <a:pt x="20" y="24"/>
                  </a:lnTo>
                  <a:lnTo>
                    <a:pt x="26" y="24"/>
                  </a:lnTo>
                  <a:lnTo>
                    <a:pt x="34" y="23"/>
                  </a:lnTo>
                  <a:lnTo>
                    <a:pt x="40" y="23"/>
                  </a:lnTo>
                  <a:lnTo>
                    <a:pt x="48" y="19"/>
                  </a:lnTo>
                  <a:lnTo>
                    <a:pt x="54" y="17"/>
                  </a:lnTo>
                  <a:lnTo>
                    <a:pt x="54" y="15"/>
                  </a:lnTo>
                  <a:lnTo>
                    <a:pt x="56" y="15"/>
                  </a:lnTo>
                  <a:lnTo>
                    <a:pt x="56" y="13"/>
                  </a:lnTo>
                  <a:lnTo>
                    <a:pt x="58" y="13"/>
                  </a:lnTo>
                  <a:lnTo>
                    <a:pt x="58" y="11"/>
                  </a:lnTo>
                  <a:lnTo>
                    <a:pt x="56" y="10"/>
                  </a:lnTo>
                  <a:lnTo>
                    <a:pt x="56" y="8"/>
                  </a:lnTo>
                  <a:lnTo>
                    <a:pt x="54" y="8"/>
                  </a:lnTo>
                  <a:lnTo>
                    <a:pt x="52" y="6"/>
                  </a:lnTo>
                  <a:lnTo>
                    <a:pt x="50" y="6"/>
                  </a:lnTo>
                  <a:lnTo>
                    <a:pt x="50" y="4"/>
                  </a:lnTo>
                  <a:lnTo>
                    <a:pt x="48" y="2"/>
                  </a:lnTo>
                  <a:lnTo>
                    <a:pt x="42" y="0"/>
                  </a:lnTo>
                  <a:lnTo>
                    <a:pt x="36" y="0"/>
                  </a:lnTo>
                  <a:lnTo>
                    <a:pt x="30" y="0"/>
                  </a:lnTo>
                  <a:lnTo>
                    <a:pt x="24" y="0"/>
                  </a:lnTo>
                  <a:lnTo>
                    <a:pt x="18" y="4"/>
                  </a:lnTo>
                  <a:lnTo>
                    <a:pt x="12" y="6"/>
                  </a:lnTo>
                  <a:lnTo>
                    <a:pt x="6" y="10"/>
                  </a:lnTo>
                  <a:lnTo>
                    <a:pt x="2" y="15"/>
                  </a:lnTo>
                  <a:lnTo>
                    <a:pt x="0" y="15"/>
                  </a:lnTo>
                  <a:lnTo>
                    <a:pt x="0" y="17"/>
                  </a:lnTo>
                  <a:lnTo>
                    <a:pt x="0" y="19"/>
                  </a:lnTo>
                  <a:close/>
                </a:path>
              </a:pathLst>
            </a:custGeom>
            <a:solidFill>
              <a:srgbClr val="FCEF00"/>
            </a:solidFill>
            <a:ln w="9525">
              <a:noFill/>
              <a:round/>
              <a:headEnd/>
              <a:tailEnd/>
            </a:ln>
          </p:spPr>
          <p:txBody>
            <a:bodyPr>
              <a:prstTxWarp prst="textNoShape">
                <a:avLst/>
              </a:prstTxWarp>
            </a:bodyPr>
            <a:lstStyle/>
            <a:p>
              <a:endParaRPr lang="en-US"/>
            </a:p>
          </p:txBody>
        </p:sp>
        <p:sp>
          <p:nvSpPr>
            <p:cNvPr id="16442" name="Freeform 56"/>
            <p:cNvSpPr>
              <a:spLocks/>
            </p:cNvSpPr>
            <p:nvPr/>
          </p:nvSpPr>
          <p:spPr bwMode="auto">
            <a:xfrm>
              <a:off x="3501" y="1369"/>
              <a:ext cx="57" cy="26"/>
            </a:xfrm>
            <a:custGeom>
              <a:avLst/>
              <a:gdLst>
                <a:gd name="T0" fmla="*/ 0 w 57"/>
                <a:gd name="T1" fmla="*/ 9 h 26"/>
                <a:gd name="T2" fmla="*/ 4 w 57"/>
                <a:gd name="T3" fmla="*/ 13 h 26"/>
                <a:gd name="T4" fmla="*/ 10 w 57"/>
                <a:gd name="T5" fmla="*/ 16 h 26"/>
                <a:gd name="T6" fmla="*/ 13 w 57"/>
                <a:gd name="T7" fmla="*/ 20 h 26"/>
                <a:gd name="T8" fmla="*/ 19 w 57"/>
                <a:gd name="T9" fmla="*/ 22 h 26"/>
                <a:gd name="T10" fmla="*/ 23 w 57"/>
                <a:gd name="T11" fmla="*/ 24 h 26"/>
                <a:gd name="T12" fmla="*/ 29 w 57"/>
                <a:gd name="T13" fmla="*/ 26 h 26"/>
                <a:gd name="T14" fmla="*/ 37 w 57"/>
                <a:gd name="T15" fmla="*/ 26 h 26"/>
                <a:gd name="T16" fmla="*/ 43 w 57"/>
                <a:gd name="T17" fmla="*/ 26 h 26"/>
                <a:gd name="T18" fmla="*/ 45 w 57"/>
                <a:gd name="T19" fmla="*/ 26 h 26"/>
                <a:gd name="T20" fmla="*/ 47 w 57"/>
                <a:gd name="T21" fmla="*/ 26 h 26"/>
                <a:gd name="T22" fmla="*/ 49 w 57"/>
                <a:gd name="T23" fmla="*/ 26 h 26"/>
                <a:gd name="T24" fmla="*/ 51 w 57"/>
                <a:gd name="T25" fmla="*/ 24 h 26"/>
                <a:gd name="T26" fmla="*/ 51 w 57"/>
                <a:gd name="T27" fmla="*/ 24 h 26"/>
                <a:gd name="T28" fmla="*/ 53 w 57"/>
                <a:gd name="T29" fmla="*/ 24 h 26"/>
                <a:gd name="T30" fmla="*/ 55 w 57"/>
                <a:gd name="T31" fmla="*/ 22 h 26"/>
                <a:gd name="T32" fmla="*/ 55 w 57"/>
                <a:gd name="T33" fmla="*/ 22 h 26"/>
                <a:gd name="T34" fmla="*/ 55 w 57"/>
                <a:gd name="T35" fmla="*/ 22 h 26"/>
                <a:gd name="T36" fmla="*/ 55 w 57"/>
                <a:gd name="T37" fmla="*/ 22 h 26"/>
                <a:gd name="T38" fmla="*/ 55 w 57"/>
                <a:gd name="T39" fmla="*/ 22 h 26"/>
                <a:gd name="T40" fmla="*/ 55 w 57"/>
                <a:gd name="T41" fmla="*/ 20 h 26"/>
                <a:gd name="T42" fmla="*/ 55 w 57"/>
                <a:gd name="T43" fmla="*/ 20 h 26"/>
                <a:gd name="T44" fmla="*/ 55 w 57"/>
                <a:gd name="T45" fmla="*/ 20 h 26"/>
                <a:gd name="T46" fmla="*/ 57 w 57"/>
                <a:gd name="T47" fmla="*/ 20 h 26"/>
                <a:gd name="T48" fmla="*/ 57 w 57"/>
                <a:gd name="T49" fmla="*/ 18 h 26"/>
                <a:gd name="T50" fmla="*/ 53 w 57"/>
                <a:gd name="T51" fmla="*/ 15 h 26"/>
                <a:gd name="T52" fmla="*/ 49 w 57"/>
                <a:gd name="T53" fmla="*/ 13 h 26"/>
                <a:gd name="T54" fmla="*/ 45 w 57"/>
                <a:gd name="T55" fmla="*/ 9 h 26"/>
                <a:gd name="T56" fmla="*/ 41 w 57"/>
                <a:gd name="T57" fmla="*/ 7 h 26"/>
                <a:gd name="T58" fmla="*/ 37 w 57"/>
                <a:gd name="T59" fmla="*/ 5 h 26"/>
                <a:gd name="T60" fmla="*/ 31 w 57"/>
                <a:gd name="T61" fmla="*/ 4 h 26"/>
                <a:gd name="T62" fmla="*/ 27 w 57"/>
                <a:gd name="T63" fmla="*/ 2 h 26"/>
                <a:gd name="T64" fmla="*/ 21 w 57"/>
                <a:gd name="T65" fmla="*/ 0 h 26"/>
                <a:gd name="T66" fmla="*/ 19 w 57"/>
                <a:gd name="T67" fmla="*/ 0 h 26"/>
                <a:gd name="T68" fmla="*/ 15 w 57"/>
                <a:gd name="T69" fmla="*/ 2 h 26"/>
                <a:gd name="T70" fmla="*/ 13 w 57"/>
                <a:gd name="T71" fmla="*/ 2 h 26"/>
                <a:gd name="T72" fmla="*/ 10 w 57"/>
                <a:gd name="T73" fmla="*/ 2 h 26"/>
                <a:gd name="T74" fmla="*/ 8 w 57"/>
                <a:gd name="T75" fmla="*/ 4 h 26"/>
                <a:gd name="T76" fmla="*/ 6 w 57"/>
                <a:gd name="T77" fmla="*/ 4 h 26"/>
                <a:gd name="T78" fmla="*/ 4 w 57"/>
                <a:gd name="T79" fmla="*/ 5 h 26"/>
                <a:gd name="T80" fmla="*/ 0 w 57"/>
                <a:gd name="T81" fmla="*/ 7 h 26"/>
                <a:gd name="T82" fmla="*/ 0 w 57"/>
                <a:gd name="T83" fmla="*/ 7 h 26"/>
                <a:gd name="T84" fmla="*/ 0 w 57"/>
                <a:gd name="T85" fmla="*/ 7 h 26"/>
                <a:gd name="T86" fmla="*/ 0 w 57"/>
                <a:gd name="T87" fmla="*/ 9 h 26"/>
                <a:gd name="T88" fmla="*/ 0 w 57"/>
                <a:gd name="T89" fmla="*/ 9 h 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26"/>
                <a:gd name="T137" fmla="*/ 57 w 57"/>
                <a:gd name="T138" fmla="*/ 26 h 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26">
                  <a:moveTo>
                    <a:pt x="0" y="9"/>
                  </a:moveTo>
                  <a:lnTo>
                    <a:pt x="4" y="13"/>
                  </a:lnTo>
                  <a:lnTo>
                    <a:pt x="10" y="16"/>
                  </a:lnTo>
                  <a:lnTo>
                    <a:pt x="13" y="20"/>
                  </a:lnTo>
                  <a:lnTo>
                    <a:pt x="19" y="22"/>
                  </a:lnTo>
                  <a:lnTo>
                    <a:pt x="23" y="24"/>
                  </a:lnTo>
                  <a:lnTo>
                    <a:pt x="29" y="26"/>
                  </a:lnTo>
                  <a:lnTo>
                    <a:pt x="37" y="26"/>
                  </a:lnTo>
                  <a:lnTo>
                    <a:pt x="43" y="26"/>
                  </a:lnTo>
                  <a:lnTo>
                    <a:pt x="45" y="26"/>
                  </a:lnTo>
                  <a:lnTo>
                    <a:pt x="47" y="26"/>
                  </a:lnTo>
                  <a:lnTo>
                    <a:pt x="49" y="26"/>
                  </a:lnTo>
                  <a:lnTo>
                    <a:pt x="51" y="24"/>
                  </a:lnTo>
                  <a:lnTo>
                    <a:pt x="53" y="24"/>
                  </a:lnTo>
                  <a:lnTo>
                    <a:pt x="55" y="22"/>
                  </a:lnTo>
                  <a:lnTo>
                    <a:pt x="55" y="20"/>
                  </a:lnTo>
                  <a:lnTo>
                    <a:pt x="57" y="20"/>
                  </a:lnTo>
                  <a:lnTo>
                    <a:pt x="57" y="18"/>
                  </a:lnTo>
                  <a:lnTo>
                    <a:pt x="53" y="15"/>
                  </a:lnTo>
                  <a:lnTo>
                    <a:pt x="49" y="13"/>
                  </a:lnTo>
                  <a:lnTo>
                    <a:pt x="45" y="9"/>
                  </a:lnTo>
                  <a:lnTo>
                    <a:pt x="41" y="7"/>
                  </a:lnTo>
                  <a:lnTo>
                    <a:pt x="37" y="5"/>
                  </a:lnTo>
                  <a:lnTo>
                    <a:pt x="31" y="4"/>
                  </a:lnTo>
                  <a:lnTo>
                    <a:pt x="27" y="2"/>
                  </a:lnTo>
                  <a:lnTo>
                    <a:pt x="21" y="0"/>
                  </a:lnTo>
                  <a:lnTo>
                    <a:pt x="19" y="0"/>
                  </a:lnTo>
                  <a:lnTo>
                    <a:pt x="15" y="2"/>
                  </a:lnTo>
                  <a:lnTo>
                    <a:pt x="13" y="2"/>
                  </a:lnTo>
                  <a:lnTo>
                    <a:pt x="10" y="2"/>
                  </a:lnTo>
                  <a:lnTo>
                    <a:pt x="8" y="4"/>
                  </a:lnTo>
                  <a:lnTo>
                    <a:pt x="6" y="4"/>
                  </a:lnTo>
                  <a:lnTo>
                    <a:pt x="4" y="5"/>
                  </a:lnTo>
                  <a:lnTo>
                    <a:pt x="0" y="7"/>
                  </a:lnTo>
                  <a:lnTo>
                    <a:pt x="0" y="9"/>
                  </a:lnTo>
                  <a:close/>
                </a:path>
              </a:pathLst>
            </a:custGeom>
            <a:solidFill>
              <a:srgbClr val="FCEF00"/>
            </a:solidFill>
            <a:ln w="9525">
              <a:noFill/>
              <a:round/>
              <a:headEnd/>
              <a:tailEnd/>
            </a:ln>
          </p:spPr>
          <p:txBody>
            <a:bodyPr>
              <a:prstTxWarp prst="textNoShape">
                <a:avLst/>
              </a:prstTxWarp>
            </a:bodyPr>
            <a:lstStyle/>
            <a:p>
              <a:endParaRPr lang="en-US"/>
            </a:p>
          </p:txBody>
        </p:sp>
        <p:sp>
          <p:nvSpPr>
            <p:cNvPr id="16443" name="Freeform 57"/>
            <p:cNvSpPr>
              <a:spLocks/>
            </p:cNvSpPr>
            <p:nvPr/>
          </p:nvSpPr>
          <p:spPr bwMode="auto">
            <a:xfrm>
              <a:off x="3554" y="1365"/>
              <a:ext cx="42" cy="43"/>
            </a:xfrm>
            <a:custGeom>
              <a:avLst/>
              <a:gdLst>
                <a:gd name="T0" fmla="*/ 0 w 42"/>
                <a:gd name="T1" fmla="*/ 6 h 43"/>
                <a:gd name="T2" fmla="*/ 6 w 42"/>
                <a:gd name="T3" fmla="*/ 9 h 43"/>
                <a:gd name="T4" fmla="*/ 8 w 42"/>
                <a:gd name="T5" fmla="*/ 15 h 43"/>
                <a:gd name="T6" fmla="*/ 12 w 42"/>
                <a:gd name="T7" fmla="*/ 22 h 43"/>
                <a:gd name="T8" fmla="*/ 16 w 42"/>
                <a:gd name="T9" fmla="*/ 28 h 43"/>
                <a:gd name="T10" fmla="*/ 20 w 42"/>
                <a:gd name="T11" fmla="*/ 32 h 43"/>
                <a:gd name="T12" fmla="*/ 24 w 42"/>
                <a:gd name="T13" fmla="*/ 37 h 43"/>
                <a:gd name="T14" fmla="*/ 30 w 42"/>
                <a:gd name="T15" fmla="*/ 41 h 43"/>
                <a:gd name="T16" fmla="*/ 36 w 42"/>
                <a:gd name="T17" fmla="*/ 43 h 43"/>
                <a:gd name="T18" fmla="*/ 38 w 42"/>
                <a:gd name="T19" fmla="*/ 43 h 43"/>
                <a:gd name="T20" fmla="*/ 38 w 42"/>
                <a:gd name="T21" fmla="*/ 43 h 43"/>
                <a:gd name="T22" fmla="*/ 38 w 42"/>
                <a:gd name="T23" fmla="*/ 43 h 43"/>
                <a:gd name="T24" fmla="*/ 38 w 42"/>
                <a:gd name="T25" fmla="*/ 43 h 43"/>
                <a:gd name="T26" fmla="*/ 40 w 42"/>
                <a:gd name="T27" fmla="*/ 43 h 43"/>
                <a:gd name="T28" fmla="*/ 40 w 42"/>
                <a:gd name="T29" fmla="*/ 43 h 43"/>
                <a:gd name="T30" fmla="*/ 40 w 42"/>
                <a:gd name="T31" fmla="*/ 43 h 43"/>
                <a:gd name="T32" fmla="*/ 40 w 42"/>
                <a:gd name="T33" fmla="*/ 43 h 43"/>
                <a:gd name="T34" fmla="*/ 42 w 42"/>
                <a:gd name="T35" fmla="*/ 39 h 43"/>
                <a:gd name="T36" fmla="*/ 42 w 42"/>
                <a:gd name="T37" fmla="*/ 35 h 43"/>
                <a:gd name="T38" fmla="*/ 42 w 42"/>
                <a:gd name="T39" fmla="*/ 30 h 43"/>
                <a:gd name="T40" fmla="*/ 42 w 42"/>
                <a:gd name="T41" fmla="*/ 26 h 43"/>
                <a:gd name="T42" fmla="*/ 40 w 42"/>
                <a:gd name="T43" fmla="*/ 22 h 43"/>
                <a:gd name="T44" fmla="*/ 40 w 42"/>
                <a:gd name="T45" fmla="*/ 17 h 43"/>
                <a:gd name="T46" fmla="*/ 36 w 42"/>
                <a:gd name="T47" fmla="*/ 13 h 43"/>
                <a:gd name="T48" fmla="*/ 34 w 42"/>
                <a:gd name="T49" fmla="*/ 9 h 43"/>
                <a:gd name="T50" fmla="*/ 30 w 42"/>
                <a:gd name="T51" fmla="*/ 8 h 43"/>
                <a:gd name="T52" fmla="*/ 28 w 42"/>
                <a:gd name="T53" fmla="*/ 4 h 43"/>
                <a:gd name="T54" fmla="*/ 24 w 42"/>
                <a:gd name="T55" fmla="*/ 4 h 43"/>
                <a:gd name="T56" fmla="*/ 20 w 42"/>
                <a:gd name="T57" fmla="*/ 2 h 43"/>
                <a:gd name="T58" fmla="*/ 16 w 42"/>
                <a:gd name="T59" fmla="*/ 0 h 43"/>
                <a:gd name="T60" fmla="*/ 12 w 42"/>
                <a:gd name="T61" fmla="*/ 0 h 43"/>
                <a:gd name="T62" fmla="*/ 10 w 42"/>
                <a:gd name="T63" fmla="*/ 0 h 43"/>
                <a:gd name="T64" fmla="*/ 6 w 42"/>
                <a:gd name="T65" fmla="*/ 0 h 43"/>
                <a:gd name="T66" fmla="*/ 4 w 42"/>
                <a:gd name="T67" fmla="*/ 0 h 43"/>
                <a:gd name="T68" fmla="*/ 4 w 42"/>
                <a:gd name="T69" fmla="*/ 0 h 43"/>
                <a:gd name="T70" fmla="*/ 2 w 42"/>
                <a:gd name="T71" fmla="*/ 2 h 43"/>
                <a:gd name="T72" fmla="*/ 2 w 42"/>
                <a:gd name="T73" fmla="*/ 2 h 43"/>
                <a:gd name="T74" fmla="*/ 2 w 42"/>
                <a:gd name="T75" fmla="*/ 2 h 43"/>
                <a:gd name="T76" fmla="*/ 2 w 42"/>
                <a:gd name="T77" fmla="*/ 2 h 43"/>
                <a:gd name="T78" fmla="*/ 2 w 42"/>
                <a:gd name="T79" fmla="*/ 4 h 43"/>
                <a:gd name="T80" fmla="*/ 0 w 42"/>
                <a:gd name="T81" fmla="*/ 4 h 43"/>
                <a:gd name="T82" fmla="*/ 0 w 42"/>
                <a:gd name="T83" fmla="*/ 4 h 43"/>
                <a:gd name="T84" fmla="*/ 0 w 42"/>
                <a:gd name="T85" fmla="*/ 4 h 43"/>
                <a:gd name="T86" fmla="*/ 0 w 42"/>
                <a:gd name="T87" fmla="*/ 6 h 43"/>
                <a:gd name="T88" fmla="*/ 0 w 42"/>
                <a:gd name="T89" fmla="*/ 6 h 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
                <a:gd name="T136" fmla="*/ 0 h 43"/>
                <a:gd name="T137" fmla="*/ 42 w 42"/>
                <a:gd name="T138" fmla="*/ 43 h 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 h="43">
                  <a:moveTo>
                    <a:pt x="0" y="6"/>
                  </a:moveTo>
                  <a:lnTo>
                    <a:pt x="6" y="9"/>
                  </a:lnTo>
                  <a:lnTo>
                    <a:pt x="8" y="15"/>
                  </a:lnTo>
                  <a:lnTo>
                    <a:pt x="12" y="22"/>
                  </a:lnTo>
                  <a:lnTo>
                    <a:pt x="16" y="28"/>
                  </a:lnTo>
                  <a:lnTo>
                    <a:pt x="20" y="32"/>
                  </a:lnTo>
                  <a:lnTo>
                    <a:pt x="24" y="37"/>
                  </a:lnTo>
                  <a:lnTo>
                    <a:pt x="30" y="41"/>
                  </a:lnTo>
                  <a:lnTo>
                    <a:pt x="36" y="43"/>
                  </a:lnTo>
                  <a:lnTo>
                    <a:pt x="38" y="43"/>
                  </a:lnTo>
                  <a:lnTo>
                    <a:pt x="40" y="43"/>
                  </a:lnTo>
                  <a:lnTo>
                    <a:pt x="42" y="39"/>
                  </a:lnTo>
                  <a:lnTo>
                    <a:pt x="42" y="35"/>
                  </a:lnTo>
                  <a:lnTo>
                    <a:pt x="42" y="30"/>
                  </a:lnTo>
                  <a:lnTo>
                    <a:pt x="42" y="26"/>
                  </a:lnTo>
                  <a:lnTo>
                    <a:pt x="40" y="22"/>
                  </a:lnTo>
                  <a:lnTo>
                    <a:pt x="40" y="17"/>
                  </a:lnTo>
                  <a:lnTo>
                    <a:pt x="36" y="13"/>
                  </a:lnTo>
                  <a:lnTo>
                    <a:pt x="34" y="9"/>
                  </a:lnTo>
                  <a:lnTo>
                    <a:pt x="30" y="8"/>
                  </a:lnTo>
                  <a:lnTo>
                    <a:pt x="28" y="4"/>
                  </a:lnTo>
                  <a:lnTo>
                    <a:pt x="24" y="4"/>
                  </a:lnTo>
                  <a:lnTo>
                    <a:pt x="20" y="2"/>
                  </a:lnTo>
                  <a:lnTo>
                    <a:pt x="16" y="0"/>
                  </a:lnTo>
                  <a:lnTo>
                    <a:pt x="12" y="0"/>
                  </a:lnTo>
                  <a:lnTo>
                    <a:pt x="10" y="0"/>
                  </a:lnTo>
                  <a:lnTo>
                    <a:pt x="6" y="0"/>
                  </a:lnTo>
                  <a:lnTo>
                    <a:pt x="4" y="0"/>
                  </a:lnTo>
                  <a:lnTo>
                    <a:pt x="2" y="2"/>
                  </a:lnTo>
                  <a:lnTo>
                    <a:pt x="2" y="4"/>
                  </a:lnTo>
                  <a:lnTo>
                    <a:pt x="0" y="4"/>
                  </a:lnTo>
                  <a:lnTo>
                    <a:pt x="0" y="6"/>
                  </a:lnTo>
                  <a:close/>
                </a:path>
              </a:pathLst>
            </a:custGeom>
            <a:solidFill>
              <a:srgbClr val="FCEF00"/>
            </a:solidFill>
            <a:ln w="9525">
              <a:noFill/>
              <a:round/>
              <a:headEnd/>
              <a:tailEnd/>
            </a:ln>
          </p:spPr>
          <p:txBody>
            <a:bodyPr>
              <a:prstTxWarp prst="textNoShape">
                <a:avLst/>
              </a:prstTxWarp>
            </a:bodyPr>
            <a:lstStyle/>
            <a:p>
              <a:endParaRPr lang="en-US"/>
            </a:p>
          </p:txBody>
        </p:sp>
        <p:sp>
          <p:nvSpPr>
            <p:cNvPr id="16444" name="Freeform 58"/>
            <p:cNvSpPr>
              <a:spLocks/>
            </p:cNvSpPr>
            <p:nvPr/>
          </p:nvSpPr>
          <p:spPr bwMode="auto">
            <a:xfrm>
              <a:off x="3602" y="1374"/>
              <a:ext cx="35" cy="54"/>
            </a:xfrm>
            <a:custGeom>
              <a:avLst/>
              <a:gdLst>
                <a:gd name="T0" fmla="*/ 4 w 35"/>
                <a:gd name="T1" fmla="*/ 23 h 54"/>
                <a:gd name="T2" fmla="*/ 5 w 35"/>
                <a:gd name="T3" fmla="*/ 28 h 54"/>
                <a:gd name="T4" fmla="*/ 7 w 35"/>
                <a:gd name="T5" fmla="*/ 34 h 54"/>
                <a:gd name="T6" fmla="*/ 11 w 35"/>
                <a:gd name="T7" fmla="*/ 37 h 54"/>
                <a:gd name="T8" fmla="*/ 13 w 35"/>
                <a:gd name="T9" fmla="*/ 41 h 54"/>
                <a:gd name="T10" fmla="*/ 17 w 35"/>
                <a:gd name="T11" fmla="*/ 45 h 54"/>
                <a:gd name="T12" fmla="*/ 21 w 35"/>
                <a:gd name="T13" fmla="*/ 49 h 54"/>
                <a:gd name="T14" fmla="*/ 25 w 35"/>
                <a:gd name="T15" fmla="*/ 52 h 54"/>
                <a:gd name="T16" fmla="*/ 31 w 35"/>
                <a:gd name="T17" fmla="*/ 54 h 54"/>
                <a:gd name="T18" fmla="*/ 33 w 35"/>
                <a:gd name="T19" fmla="*/ 50 h 54"/>
                <a:gd name="T20" fmla="*/ 33 w 35"/>
                <a:gd name="T21" fmla="*/ 47 h 54"/>
                <a:gd name="T22" fmla="*/ 35 w 35"/>
                <a:gd name="T23" fmla="*/ 41 h 54"/>
                <a:gd name="T24" fmla="*/ 35 w 35"/>
                <a:gd name="T25" fmla="*/ 37 h 54"/>
                <a:gd name="T26" fmla="*/ 35 w 35"/>
                <a:gd name="T27" fmla="*/ 32 h 54"/>
                <a:gd name="T28" fmla="*/ 35 w 35"/>
                <a:gd name="T29" fmla="*/ 28 h 54"/>
                <a:gd name="T30" fmla="*/ 33 w 35"/>
                <a:gd name="T31" fmla="*/ 23 h 54"/>
                <a:gd name="T32" fmla="*/ 31 w 35"/>
                <a:gd name="T33" fmla="*/ 19 h 54"/>
                <a:gd name="T34" fmla="*/ 29 w 35"/>
                <a:gd name="T35" fmla="*/ 15 h 54"/>
                <a:gd name="T36" fmla="*/ 27 w 35"/>
                <a:gd name="T37" fmla="*/ 13 h 54"/>
                <a:gd name="T38" fmla="*/ 25 w 35"/>
                <a:gd name="T39" fmla="*/ 10 h 54"/>
                <a:gd name="T40" fmla="*/ 23 w 35"/>
                <a:gd name="T41" fmla="*/ 8 h 54"/>
                <a:gd name="T42" fmla="*/ 21 w 35"/>
                <a:gd name="T43" fmla="*/ 6 h 54"/>
                <a:gd name="T44" fmla="*/ 17 w 35"/>
                <a:gd name="T45" fmla="*/ 4 h 54"/>
                <a:gd name="T46" fmla="*/ 15 w 35"/>
                <a:gd name="T47" fmla="*/ 2 h 54"/>
                <a:gd name="T48" fmla="*/ 11 w 35"/>
                <a:gd name="T49" fmla="*/ 0 h 54"/>
                <a:gd name="T50" fmla="*/ 9 w 35"/>
                <a:gd name="T51" fmla="*/ 0 h 54"/>
                <a:gd name="T52" fmla="*/ 7 w 35"/>
                <a:gd name="T53" fmla="*/ 0 h 54"/>
                <a:gd name="T54" fmla="*/ 5 w 35"/>
                <a:gd name="T55" fmla="*/ 0 h 54"/>
                <a:gd name="T56" fmla="*/ 5 w 35"/>
                <a:gd name="T57" fmla="*/ 0 h 54"/>
                <a:gd name="T58" fmla="*/ 4 w 35"/>
                <a:gd name="T59" fmla="*/ 0 h 54"/>
                <a:gd name="T60" fmla="*/ 2 w 35"/>
                <a:gd name="T61" fmla="*/ 0 h 54"/>
                <a:gd name="T62" fmla="*/ 2 w 35"/>
                <a:gd name="T63" fmla="*/ 2 h 54"/>
                <a:gd name="T64" fmla="*/ 0 w 35"/>
                <a:gd name="T65" fmla="*/ 2 h 54"/>
                <a:gd name="T66" fmla="*/ 4 w 35"/>
                <a:gd name="T67" fmla="*/ 23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
                <a:gd name="T103" fmla="*/ 0 h 54"/>
                <a:gd name="T104" fmla="*/ 35 w 35"/>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 h="54">
                  <a:moveTo>
                    <a:pt x="4" y="23"/>
                  </a:moveTo>
                  <a:lnTo>
                    <a:pt x="5" y="28"/>
                  </a:lnTo>
                  <a:lnTo>
                    <a:pt x="7" y="34"/>
                  </a:lnTo>
                  <a:lnTo>
                    <a:pt x="11" y="37"/>
                  </a:lnTo>
                  <a:lnTo>
                    <a:pt x="13" y="41"/>
                  </a:lnTo>
                  <a:lnTo>
                    <a:pt x="17" y="45"/>
                  </a:lnTo>
                  <a:lnTo>
                    <a:pt x="21" y="49"/>
                  </a:lnTo>
                  <a:lnTo>
                    <a:pt x="25" y="52"/>
                  </a:lnTo>
                  <a:lnTo>
                    <a:pt x="31" y="54"/>
                  </a:lnTo>
                  <a:lnTo>
                    <a:pt x="33" y="50"/>
                  </a:lnTo>
                  <a:lnTo>
                    <a:pt x="33" y="47"/>
                  </a:lnTo>
                  <a:lnTo>
                    <a:pt x="35" y="41"/>
                  </a:lnTo>
                  <a:lnTo>
                    <a:pt x="35" y="37"/>
                  </a:lnTo>
                  <a:lnTo>
                    <a:pt x="35" y="32"/>
                  </a:lnTo>
                  <a:lnTo>
                    <a:pt x="35" y="28"/>
                  </a:lnTo>
                  <a:lnTo>
                    <a:pt x="33" y="23"/>
                  </a:lnTo>
                  <a:lnTo>
                    <a:pt x="31" y="19"/>
                  </a:lnTo>
                  <a:lnTo>
                    <a:pt x="29" y="15"/>
                  </a:lnTo>
                  <a:lnTo>
                    <a:pt x="27" y="13"/>
                  </a:lnTo>
                  <a:lnTo>
                    <a:pt x="25" y="10"/>
                  </a:lnTo>
                  <a:lnTo>
                    <a:pt x="23" y="8"/>
                  </a:lnTo>
                  <a:lnTo>
                    <a:pt x="21" y="6"/>
                  </a:lnTo>
                  <a:lnTo>
                    <a:pt x="17" y="4"/>
                  </a:lnTo>
                  <a:lnTo>
                    <a:pt x="15" y="2"/>
                  </a:lnTo>
                  <a:lnTo>
                    <a:pt x="11" y="0"/>
                  </a:lnTo>
                  <a:lnTo>
                    <a:pt x="9" y="0"/>
                  </a:lnTo>
                  <a:lnTo>
                    <a:pt x="7" y="0"/>
                  </a:lnTo>
                  <a:lnTo>
                    <a:pt x="5" y="0"/>
                  </a:lnTo>
                  <a:lnTo>
                    <a:pt x="4" y="0"/>
                  </a:lnTo>
                  <a:lnTo>
                    <a:pt x="2" y="0"/>
                  </a:lnTo>
                  <a:lnTo>
                    <a:pt x="2" y="2"/>
                  </a:lnTo>
                  <a:lnTo>
                    <a:pt x="0" y="2"/>
                  </a:lnTo>
                  <a:lnTo>
                    <a:pt x="4" y="23"/>
                  </a:lnTo>
                  <a:close/>
                </a:path>
              </a:pathLst>
            </a:custGeom>
            <a:solidFill>
              <a:srgbClr val="FCEF00"/>
            </a:solidFill>
            <a:ln w="9525">
              <a:noFill/>
              <a:round/>
              <a:headEnd/>
              <a:tailEnd/>
            </a:ln>
          </p:spPr>
          <p:txBody>
            <a:bodyPr>
              <a:prstTxWarp prst="textNoShape">
                <a:avLst/>
              </a:prstTxWarp>
            </a:bodyPr>
            <a:lstStyle/>
            <a:p>
              <a:endParaRPr lang="en-US"/>
            </a:p>
          </p:txBody>
        </p:sp>
        <p:sp>
          <p:nvSpPr>
            <p:cNvPr id="16445" name="Freeform 59"/>
            <p:cNvSpPr>
              <a:spLocks/>
            </p:cNvSpPr>
            <p:nvPr/>
          </p:nvSpPr>
          <p:spPr bwMode="auto">
            <a:xfrm>
              <a:off x="3699" y="1610"/>
              <a:ext cx="27" cy="51"/>
            </a:xfrm>
            <a:custGeom>
              <a:avLst/>
              <a:gdLst>
                <a:gd name="T0" fmla="*/ 0 w 27"/>
                <a:gd name="T1" fmla="*/ 42 h 51"/>
                <a:gd name="T2" fmla="*/ 4 w 27"/>
                <a:gd name="T3" fmla="*/ 51 h 51"/>
                <a:gd name="T4" fmla="*/ 7 w 27"/>
                <a:gd name="T5" fmla="*/ 50 h 51"/>
                <a:gd name="T6" fmla="*/ 11 w 27"/>
                <a:gd name="T7" fmla="*/ 46 h 51"/>
                <a:gd name="T8" fmla="*/ 15 w 27"/>
                <a:gd name="T9" fmla="*/ 42 h 51"/>
                <a:gd name="T10" fmla="*/ 19 w 27"/>
                <a:gd name="T11" fmla="*/ 38 h 51"/>
                <a:gd name="T12" fmla="*/ 21 w 27"/>
                <a:gd name="T13" fmla="*/ 35 h 51"/>
                <a:gd name="T14" fmla="*/ 25 w 27"/>
                <a:gd name="T15" fmla="*/ 29 h 51"/>
                <a:gd name="T16" fmla="*/ 25 w 27"/>
                <a:gd name="T17" fmla="*/ 25 h 51"/>
                <a:gd name="T18" fmla="*/ 27 w 27"/>
                <a:gd name="T19" fmla="*/ 20 h 51"/>
                <a:gd name="T20" fmla="*/ 27 w 27"/>
                <a:gd name="T21" fmla="*/ 16 h 51"/>
                <a:gd name="T22" fmla="*/ 27 w 27"/>
                <a:gd name="T23" fmla="*/ 14 h 51"/>
                <a:gd name="T24" fmla="*/ 27 w 27"/>
                <a:gd name="T25" fmla="*/ 11 h 51"/>
                <a:gd name="T26" fmla="*/ 27 w 27"/>
                <a:gd name="T27" fmla="*/ 9 h 51"/>
                <a:gd name="T28" fmla="*/ 25 w 27"/>
                <a:gd name="T29" fmla="*/ 7 h 51"/>
                <a:gd name="T30" fmla="*/ 25 w 27"/>
                <a:gd name="T31" fmla="*/ 3 h 51"/>
                <a:gd name="T32" fmla="*/ 23 w 27"/>
                <a:gd name="T33" fmla="*/ 1 h 51"/>
                <a:gd name="T34" fmla="*/ 21 w 27"/>
                <a:gd name="T35" fmla="*/ 0 h 51"/>
                <a:gd name="T36" fmla="*/ 7 w 27"/>
                <a:gd name="T37" fmla="*/ 11 h 51"/>
                <a:gd name="T38" fmla="*/ 5 w 27"/>
                <a:gd name="T39" fmla="*/ 14 h 51"/>
                <a:gd name="T40" fmla="*/ 4 w 27"/>
                <a:gd name="T41" fmla="*/ 18 h 51"/>
                <a:gd name="T42" fmla="*/ 2 w 27"/>
                <a:gd name="T43" fmla="*/ 22 h 51"/>
                <a:gd name="T44" fmla="*/ 2 w 27"/>
                <a:gd name="T45" fmla="*/ 25 h 51"/>
                <a:gd name="T46" fmla="*/ 0 w 27"/>
                <a:gd name="T47" fmla="*/ 29 h 51"/>
                <a:gd name="T48" fmla="*/ 0 w 27"/>
                <a:gd name="T49" fmla="*/ 33 h 51"/>
                <a:gd name="T50" fmla="*/ 0 w 27"/>
                <a:gd name="T51" fmla="*/ 37 h 51"/>
                <a:gd name="T52" fmla="*/ 0 w 27"/>
                <a:gd name="T53" fmla="*/ 42 h 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
                <a:gd name="T82" fmla="*/ 0 h 51"/>
                <a:gd name="T83" fmla="*/ 27 w 27"/>
                <a:gd name="T84" fmla="*/ 51 h 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 h="51">
                  <a:moveTo>
                    <a:pt x="0" y="42"/>
                  </a:moveTo>
                  <a:lnTo>
                    <a:pt x="4" y="51"/>
                  </a:lnTo>
                  <a:lnTo>
                    <a:pt x="7" y="50"/>
                  </a:lnTo>
                  <a:lnTo>
                    <a:pt x="11" y="46"/>
                  </a:lnTo>
                  <a:lnTo>
                    <a:pt x="15" y="42"/>
                  </a:lnTo>
                  <a:lnTo>
                    <a:pt x="19" y="38"/>
                  </a:lnTo>
                  <a:lnTo>
                    <a:pt x="21" y="35"/>
                  </a:lnTo>
                  <a:lnTo>
                    <a:pt x="25" y="29"/>
                  </a:lnTo>
                  <a:lnTo>
                    <a:pt x="25" y="25"/>
                  </a:lnTo>
                  <a:lnTo>
                    <a:pt x="27" y="20"/>
                  </a:lnTo>
                  <a:lnTo>
                    <a:pt x="27" y="16"/>
                  </a:lnTo>
                  <a:lnTo>
                    <a:pt x="27" y="14"/>
                  </a:lnTo>
                  <a:lnTo>
                    <a:pt x="27" y="11"/>
                  </a:lnTo>
                  <a:lnTo>
                    <a:pt x="27" y="9"/>
                  </a:lnTo>
                  <a:lnTo>
                    <a:pt x="25" y="7"/>
                  </a:lnTo>
                  <a:lnTo>
                    <a:pt x="25" y="3"/>
                  </a:lnTo>
                  <a:lnTo>
                    <a:pt x="23" y="1"/>
                  </a:lnTo>
                  <a:lnTo>
                    <a:pt x="21" y="0"/>
                  </a:lnTo>
                  <a:lnTo>
                    <a:pt x="7" y="11"/>
                  </a:lnTo>
                  <a:lnTo>
                    <a:pt x="5" y="14"/>
                  </a:lnTo>
                  <a:lnTo>
                    <a:pt x="4" y="18"/>
                  </a:lnTo>
                  <a:lnTo>
                    <a:pt x="2" y="22"/>
                  </a:lnTo>
                  <a:lnTo>
                    <a:pt x="2" y="25"/>
                  </a:lnTo>
                  <a:lnTo>
                    <a:pt x="0" y="29"/>
                  </a:lnTo>
                  <a:lnTo>
                    <a:pt x="0" y="33"/>
                  </a:lnTo>
                  <a:lnTo>
                    <a:pt x="0" y="37"/>
                  </a:lnTo>
                  <a:lnTo>
                    <a:pt x="0" y="42"/>
                  </a:lnTo>
                  <a:close/>
                </a:path>
              </a:pathLst>
            </a:custGeom>
            <a:solidFill>
              <a:srgbClr val="FCEF00"/>
            </a:solidFill>
            <a:ln w="9525">
              <a:noFill/>
              <a:round/>
              <a:headEnd/>
              <a:tailEnd/>
            </a:ln>
          </p:spPr>
          <p:txBody>
            <a:bodyPr>
              <a:prstTxWarp prst="textNoShape">
                <a:avLst/>
              </a:prstTxWarp>
            </a:bodyPr>
            <a:lstStyle/>
            <a:p>
              <a:endParaRPr lang="en-US"/>
            </a:p>
          </p:txBody>
        </p:sp>
        <p:sp>
          <p:nvSpPr>
            <p:cNvPr id="16446" name="Freeform 60"/>
            <p:cNvSpPr>
              <a:spLocks/>
            </p:cNvSpPr>
            <p:nvPr/>
          </p:nvSpPr>
          <p:spPr bwMode="auto">
            <a:xfrm>
              <a:off x="3710" y="1656"/>
              <a:ext cx="20" cy="52"/>
            </a:xfrm>
            <a:custGeom>
              <a:avLst/>
              <a:gdLst>
                <a:gd name="T0" fmla="*/ 0 w 20"/>
                <a:gd name="T1" fmla="*/ 35 h 52"/>
                <a:gd name="T2" fmla="*/ 10 w 20"/>
                <a:gd name="T3" fmla="*/ 52 h 52"/>
                <a:gd name="T4" fmla="*/ 12 w 20"/>
                <a:gd name="T5" fmla="*/ 50 h 52"/>
                <a:gd name="T6" fmla="*/ 12 w 20"/>
                <a:gd name="T7" fmla="*/ 48 h 52"/>
                <a:gd name="T8" fmla="*/ 14 w 20"/>
                <a:gd name="T9" fmla="*/ 46 h 52"/>
                <a:gd name="T10" fmla="*/ 14 w 20"/>
                <a:gd name="T11" fmla="*/ 46 h 52"/>
                <a:gd name="T12" fmla="*/ 14 w 20"/>
                <a:gd name="T13" fmla="*/ 44 h 52"/>
                <a:gd name="T14" fmla="*/ 14 w 20"/>
                <a:gd name="T15" fmla="*/ 42 h 52"/>
                <a:gd name="T16" fmla="*/ 16 w 20"/>
                <a:gd name="T17" fmla="*/ 41 h 52"/>
                <a:gd name="T18" fmla="*/ 16 w 20"/>
                <a:gd name="T19" fmla="*/ 39 h 52"/>
                <a:gd name="T20" fmla="*/ 18 w 20"/>
                <a:gd name="T21" fmla="*/ 33 h 52"/>
                <a:gd name="T22" fmla="*/ 18 w 20"/>
                <a:gd name="T23" fmla="*/ 29 h 52"/>
                <a:gd name="T24" fmla="*/ 20 w 20"/>
                <a:gd name="T25" fmla="*/ 24 h 52"/>
                <a:gd name="T26" fmla="*/ 20 w 20"/>
                <a:gd name="T27" fmla="*/ 18 h 52"/>
                <a:gd name="T28" fmla="*/ 20 w 20"/>
                <a:gd name="T29" fmla="*/ 13 h 52"/>
                <a:gd name="T30" fmla="*/ 18 w 20"/>
                <a:gd name="T31" fmla="*/ 7 h 52"/>
                <a:gd name="T32" fmla="*/ 16 w 20"/>
                <a:gd name="T33" fmla="*/ 4 h 52"/>
                <a:gd name="T34" fmla="*/ 12 w 20"/>
                <a:gd name="T35" fmla="*/ 0 h 52"/>
                <a:gd name="T36" fmla="*/ 10 w 20"/>
                <a:gd name="T37" fmla="*/ 0 h 52"/>
                <a:gd name="T38" fmla="*/ 8 w 20"/>
                <a:gd name="T39" fmla="*/ 2 h 52"/>
                <a:gd name="T40" fmla="*/ 6 w 20"/>
                <a:gd name="T41" fmla="*/ 5 h 52"/>
                <a:gd name="T42" fmla="*/ 4 w 20"/>
                <a:gd name="T43" fmla="*/ 7 h 52"/>
                <a:gd name="T44" fmla="*/ 2 w 20"/>
                <a:gd name="T45" fmla="*/ 9 h 52"/>
                <a:gd name="T46" fmla="*/ 2 w 20"/>
                <a:gd name="T47" fmla="*/ 13 h 52"/>
                <a:gd name="T48" fmla="*/ 0 w 20"/>
                <a:gd name="T49" fmla="*/ 15 h 52"/>
                <a:gd name="T50" fmla="*/ 0 w 20"/>
                <a:gd name="T51" fmla="*/ 18 h 52"/>
                <a:gd name="T52" fmla="*/ 0 w 20"/>
                <a:gd name="T53" fmla="*/ 20 h 52"/>
                <a:gd name="T54" fmla="*/ 0 w 20"/>
                <a:gd name="T55" fmla="*/ 22 h 52"/>
                <a:gd name="T56" fmla="*/ 0 w 20"/>
                <a:gd name="T57" fmla="*/ 24 h 52"/>
                <a:gd name="T58" fmla="*/ 0 w 20"/>
                <a:gd name="T59" fmla="*/ 26 h 52"/>
                <a:gd name="T60" fmla="*/ 0 w 20"/>
                <a:gd name="T61" fmla="*/ 28 h 52"/>
                <a:gd name="T62" fmla="*/ 0 w 20"/>
                <a:gd name="T63" fmla="*/ 31 h 52"/>
                <a:gd name="T64" fmla="*/ 0 w 20"/>
                <a:gd name="T65" fmla="*/ 33 h 52"/>
                <a:gd name="T66" fmla="*/ 0 w 20"/>
                <a:gd name="T67" fmla="*/ 35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52"/>
                <a:gd name="T104" fmla="*/ 20 w 20"/>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52">
                  <a:moveTo>
                    <a:pt x="0" y="35"/>
                  </a:moveTo>
                  <a:lnTo>
                    <a:pt x="10" y="52"/>
                  </a:lnTo>
                  <a:lnTo>
                    <a:pt x="12" y="50"/>
                  </a:lnTo>
                  <a:lnTo>
                    <a:pt x="12" y="48"/>
                  </a:lnTo>
                  <a:lnTo>
                    <a:pt x="14" y="46"/>
                  </a:lnTo>
                  <a:lnTo>
                    <a:pt x="14" y="44"/>
                  </a:lnTo>
                  <a:lnTo>
                    <a:pt x="14" y="42"/>
                  </a:lnTo>
                  <a:lnTo>
                    <a:pt x="16" y="41"/>
                  </a:lnTo>
                  <a:lnTo>
                    <a:pt x="16" y="39"/>
                  </a:lnTo>
                  <a:lnTo>
                    <a:pt x="18" y="33"/>
                  </a:lnTo>
                  <a:lnTo>
                    <a:pt x="18" y="29"/>
                  </a:lnTo>
                  <a:lnTo>
                    <a:pt x="20" y="24"/>
                  </a:lnTo>
                  <a:lnTo>
                    <a:pt x="20" y="18"/>
                  </a:lnTo>
                  <a:lnTo>
                    <a:pt x="20" y="13"/>
                  </a:lnTo>
                  <a:lnTo>
                    <a:pt x="18" y="7"/>
                  </a:lnTo>
                  <a:lnTo>
                    <a:pt x="16" y="4"/>
                  </a:lnTo>
                  <a:lnTo>
                    <a:pt x="12" y="0"/>
                  </a:lnTo>
                  <a:lnTo>
                    <a:pt x="10" y="0"/>
                  </a:lnTo>
                  <a:lnTo>
                    <a:pt x="8" y="2"/>
                  </a:lnTo>
                  <a:lnTo>
                    <a:pt x="6" y="5"/>
                  </a:lnTo>
                  <a:lnTo>
                    <a:pt x="4" y="7"/>
                  </a:lnTo>
                  <a:lnTo>
                    <a:pt x="2" y="9"/>
                  </a:lnTo>
                  <a:lnTo>
                    <a:pt x="2" y="13"/>
                  </a:lnTo>
                  <a:lnTo>
                    <a:pt x="0" y="15"/>
                  </a:lnTo>
                  <a:lnTo>
                    <a:pt x="0" y="18"/>
                  </a:lnTo>
                  <a:lnTo>
                    <a:pt x="0" y="20"/>
                  </a:lnTo>
                  <a:lnTo>
                    <a:pt x="0" y="22"/>
                  </a:lnTo>
                  <a:lnTo>
                    <a:pt x="0" y="24"/>
                  </a:lnTo>
                  <a:lnTo>
                    <a:pt x="0" y="26"/>
                  </a:lnTo>
                  <a:lnTo>
                    <a:pt x="0" y="28"/>
                  </a:lnTo>
                  <a:lnTo>
                    <a:pt x="0" y="31"/>
                  </a:lnTo>
                  <a:lnTo>
                    <a:pt x="0" y="33"/>
                  </a:lnTo>
                  <a:lnTo>
                    <a:pt x="0" y="35"/>
                  </a:lnTo>
                  <a:close/>
                </a:path>
              </a:pathLst>
            </a:custGeom>
            <a:solidFill>
              <a:srgbClr val="FCEF00"/>
            </a:solidFill>
            <a:ln w="9525">
              <a:noFill/>
              <a:round/>
              <a:headEnd/>
              <a:tailEnd/>
            </a:ln>
          </p:spPr>
          <p:txBody>
            <a:bodyPr>
              <a:prstTxWarp prst="textNoShape">
                <a:avLst/>
              </a:prstTxWarp>
            </a:bodyPr>
            <a:lstStyle/>
            <a:p>
              <a:endParaRPr lang="en-US"/>
            </a:p>
          </p:txBody>
        </p:sp>
        <p:sp>
          <p:nvSpPr>
            <p:cNvPr id="16447" name="Freeform 61"/>
            <p:cNvSpPr>
              <a:spLocks/>
            </p:cNvSpPr>
            <p:nvPr/>
          </p:nvSpPr>
          <p:spPr bwMode="auto">
            <a:xfrm>
              <a:off x="3701" y="1563"/>
              <a:ext cx="25" cy="45"/>
            </a:xfrm>
            <a:custGeom>
              <a:avLst/>
              <a:gdLst>
                <a:gd name="T0" fmla="*/ 0 w 25"/>
                <a:gd name="T1" fmla="*/ 43 h 45"/>
                <a:gd name="T2" fmla="*/ 0 w 25"/>
                <a:gd name="T3" fmla="*/ 43 h 45"/>
                <a:gd name="T4" fmla="*/ 0 w 25"/>
                <a:gd name="T5" fmla="*/ 43 h 45"/>
                <a:gd name="T6" fmla="*/ 0 w 25"/>
                <a:gd name="T7" fmla="*/ 45 h 45"/>
                <a:gd name="T8" fmla="*/ 0 w 25"/>
                <a:gd name="T9" fmla="*/ 45 h 45"/>
                <a:gd name="T10" fmla="*/ 0 w 25"/>
                <a:gd name="T11" fmla="*/ 45 h 45"/>
                <a:gd name="T12" fmla="*/ 0 w 25"/>
                <a:gd name="T13" fmla="*/ 45 h 45"/>
                <a:gd name="T14" fmla="*/ 3 w 25"/>
                <a:gd name="T15" fmla="*/ 43 h 45"/>
                <a:gd name="T16" fmla="*/ 7 w 25"/>
                <a:gd name="T17" fmla="*/ 41 h 45"/>
                <a:gd name="T18" fmla="*/ 11 w 25"/>
                <a:gd name="T19" fmla="*/ 37 h 45"/>
                <a:gd name="T20" fmla="*/ 15 w 25"/>
                <a:gd name="T21" fmla="*/ 34 h 45"/>
                <a:gd name="T22" fmla="*/ 19 w 25"/>
                <a:gd name="T23" fmla="*/ 32 h 45"/>
                <a:gd name="T24" fmla="*/ 21 w 25"/>
                <a:gd name="T25" fmla="*/ 28 h 45"/>
                <a:gd name="T26" fmla="*/ 23 w 25"/>
                <a:gd name="T27" fmla="*/ 24 h 45"/>
                <a:gd name="T28" fmla="*/ 25 w 25"/>
                <a:gd name="T29" fmla="*/ 19 h 45"/>
                <a:gd name="T30" fmla="*/ 25 w 25"/>
                <a:gd name="T31" fmla="*/ 17 h 45"/>
                <a:gd name="T32" fmla="*/ 25 w 25"/>
                <a:gd name="T33" fmla="*/ 13 h 45"/>
                <a:gd name="T34" fmla="*/ 25 w 25"/>
                <a:gd name="T35" fmla="*/ 11 h 45"/>
                <a:gd name="T36" fmla="*/ 23 w 25"/>
                <a:gd name="T37" fmla="*/ 8 h 45"/>
                <a:gd name="T38" fmla="*/ 23 w 25"/>
                <a:gd name="T39" fmla="*/ 6 h 45"/>
                <a:gd name="T40" fmla="*/ 23 w 25"/>
                <a:gd name="T41" fmla="*/ 4 h 45"/>
                <a:gd name="T42" fmla="*/ 21 w 25"/>
                <a:gd name="T43" fmla="*/ 2 h 45"/>
                <a:gd name="T44" fmla="*/ 19 w 25"/>
                <a:gd name="T45" fmla="*/ 0 h 45"/>
                <a:gd name="T46" fmla="*/ 15 w 25"/>
                <a:gd name="T47" fmla="*/ 4 h 45"/>
                <a:gd name="T48" fmla="*/ 13 w 25"/>
                <a:gd name="T49" fmla="*/ 8 h 45"/>
                <a:gd name="T50" fmla="*/ 9 w 25"/>
                <a:gd name="T51" fmla="*/ 11 h 45"/>
                <a:gd name="T52" fmla="*/ 5 w 25"/>
                <a:gd name="T53" fmla="*/ 17 h 45"/>
                <a:gd name="T54" fmla="*/ 3 w 25"/>
                <a:gd name="T55" fmla="*/ 22 h 45"/>
                <a:gd name="T56" fmla="*/ 2 w 25"/>
                <a:gd name="T57" fmla="*/ 26 h 45"/>
                <a:gd name="T58" fmla="*/ 0 w 25"/>
                <a:gd name="T59" fmla="*/ 32 h 45"/>
                <a:gd name="T60" fmla="*/ 0 w 25"/>
                <a:gd name="T61" fmla="*/ 37 h 45"/>
                <a:gd name="T62" fmla="*/ 0 w 25"/>
                <a:gd name="T63" fmla="*/ 37 h 45"/>
                <a:gd name="T64" fmla="*/ 0 w 25"/>
                <a:gd name="T65" fmla="*/ 39 h 45"/>
                <a:gd name="T66" fmla="*/ 0 w 25"/>
                <a:gd name="T67" fmla="*/ 39 h 45"/>
                <a:gd name="T68" fmla="*/ 0 w 25"/>
                <a:gd name="T69" fmla="*/ 41 h 45"/>
                <a:gd name="T70" fmla="*/ 0 w 25"/>
                <a:gd name="T71" fmla="*/ 41 h 45"/>
                <a:gd name="T72" fmla="*/ 0 w 25"/>
                <a:gd name="T73" fmla="*/ 41 h 45"/>
                <a:gd name="T74" fmla="*/ 0 w 25"/>
                <a:gd name="T75" fmla="*/ 43 h 45"/>
                <a:gd name="T76" fmla="*/ 0 w 25"/>
                <a:gd name="T77" fmla="*/ 43 h 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
                <a:gd name="T118" fmla="*/ 0 h 45"/>
                <a:gd name="T119" fmla="*/ 25 w 25"/>
                <a:gd name="T120" fmla="*/ 45 h 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 h="45">
                  <a:moveTo>
                    <a:pt x="0" y="43"/>
                  </a:moveTo>
                  <a:lnTo>
                    <a:pt x="0" y="43"/>
                  </a:lnTo>
                  <a:lnTo>
                    <a:pt x="0" y="45"/>
                  </a:lnTo>
                  <a:lnTo>
                    <a:pt x="3" y="43"/>
                  </a:lnTo>
                  <a:lnTo>
                    <a:pt x="7" y="41"/>
                  </a:lnTo>
                  <a:lnTo>
                    <a:pt x="11" y="37"/>
                  </a:lnTo>
                  <a:lnTo>
                    <a:pt x="15" y="34"/>
                  </a:lnTo>
                  <a:lnTo>
                    <a:pt x="19" y="32"/>
                  </a:lnTo>
                  <a:lnTo>
                    <a:pt x="21" y="28"/>
                  </a:lnTo>
                  <a:lnTo>
                    <a:pt x="23" y="24"/>
                  </a:lnTo>
                  <a:lnTo>
                    <a:pt x="25" y="19"/>
                  </a:lnTo>
                  <a:lnTo>
                    <a:pt x="25" y="17"/>
                  </a:lnTo>
                  <a:lnTo>
                    <a:pt x="25" y="13"/>
                  </a:lnTo>
                  <a:lnTo>
                    <a:pt x="25" y="11"/>
                  </a:lnTo>
                  <a:lnTo>
                    <a:pt x="23" y="8"/>
                  </a:lnTo>
                  <a:lnTo>
                    <a:pt x="23" y="6"/>
                  </a:lnTo>
                  <a:lnTo>
                    <a:pt x="23" y="4"/>
                  </a:lnTo>
                  <a:lnTo>
                    <a:pt x="21" y="2"/>
                  </a:lnTo>
                  <a:lnTo>
                    <a:pt x="19" y="0"/>
                  </a:lnTo>
                  <a:lnTo>
                    <a:pt x="15" y="4"/>
                  </a:lnTo>
                  <a:lnTo>
                    <a:pt x="13" y="8"/>
                  </a:lnTo>
                  <a:lnTo>
                    <a:pt x="9" y="11"/>
                  </a:lnTo>
                  <a:lnTo>
                    <a:pt x="5" y="17"/>
                  </a:lnTo>
                  <a:lnTo>
                    <a:pt x="3" y="22"/>
                  </a:lnTo>
                  <a:lnTo>
                    <a:pt x="2" y="26"/>
                  </a:lnTo>
                  <a:lnTo>
                    <a:pt x="0" y="32"/>
                  </a:lnTo>
                  <a:lnTo>
                    <a:pt x="0" y="37"/>
                  </a:lnTo>
                  <a:lnTo>
                    <a:pt x="0" y="39"/>
                  </a:lnTo>
                  <a:lnTo>
                    <a:pt x="0" y="41"/>
                  </a:lnTo>
                  <a:lnTo>
                    <a:pt x="0" y="43"/>
                  </a:lnTo>
                  <a:close/>
                </a:path>
              </a:pathLst>
            </a:custGeom>
            <a:solidFill>
              <a:srgbClr val="FCEF00"/>
            </a:solidFill>
            <a:ln w="9525">
              <a:noFill/>
              <a:round/>
              <a:headEnd/>
              <a:tailEnd/>
            </a:ln>
          </p:spPr>
          <p:txBody>
            <a:bodyPr>
              <a:prstTxWarp prst="textNoShape">
                <a:avLst/>
              </a:prstTxWarp>
            </a:bodyPr>
            <a:lstStyle/>
            <a:p>
              <a:endParaRPr lang="en-US"/>
            </a:p>
          </p:txBody>
        </p:sp>
        <p:sp>
          <p:nvSpPr>
            <p:cNvPr id="16448" name="Freeform 62"/>
            <p:cNvSpPr>
              <a:spLocks/>
            </p:cNvSpPr>
            <p:nvPr/>
          </p:nvSpPr>
          <p:spPr bwMode="auto">
            <a:xfrm>
              <a:off x="3647" y="1402"/>
              <a:ext cx="22" cy="46"/>
            </a:xfrm>
            <a:custGeom>
              <a:avLst/>
              <a:gdLst>
                <a:gd name="T0" fmla="*/ 0 w 22"/>
                <a:gd name="T1" fmla="*/ 28 h 46"/>
                <a:gd name="T2" fmla="*/ 8 w 22"/>
                <a:gd name="T3" fmla="*/ 46 h 46"/>
                <a:gd name="T4" fmla="*/ 10 w 22"/>
                <a:gd name="T5" fmla="*/ 46 h 46"/>
                <a:gd name="T6" fmla="*/ 10 w 22"/>
                <a:gd name="T7" fmla="*/ 46 h 46"/>
                <a:gd name="T8" fmla="*/ 10 w 22"/>
                <a:gd name="T9" fmla="*/ 46 h 46"/>
                <a:gd name="T10" fmla="*/ 10 w 22"/>
                <a:gd name="T11" fmla="*/ 46 h 46"/>
                <a:gd name="T12" fmla="*/ 10 w 22"/>
                <a:gd name="T13" fmla="*/ 46 h 46"/>
                <a:gd name="T14" fmla="*/ 12 w 22"/>
                <a:gd name="T15" fmla="*/ 46 h 46"/>
                <a:gd name="T16" fmla="*/ 12 w 22"/>
                <a:gd name="T17" fmla="*/ 46 h 46"/>
                <a:gd name="T18" fmla="*/ 12 w 22"/>
                <a:gd name="T19" fmla="*/ 45 h 46"/>
                <a:gd name="T20" fmla="*/ 14 w 22"/>
                <a:gd name="T21" fmla="*/ 43 h 46"/>
                <a:gd name="T22" fmla="*/ 16 w 22"/>
                <a:gd name="T23" fmla="*/ 39 h 46"/>
                <a:gd name="T24" fmla="*/ 18 w 22"/>
                <a:gd name="T25" fmla="*/ 37 h 46"/>
                <a:gd name="T26" fmla="*/ 18 w 22"/>
                <a:gd name="T27" fmla="*/ 33 h 46"/>
                <a:gd name="T28" fmla="*/ 20 w 22"/>
                <a:gd name="T29" fmla="*/ 30 h 46"/>
                <a:gd name="T30" fmla="*/ 20 w 22"/>
                <a:gd name="T31" fmla="*/ 26 h 46"/>
                <a:gd name="T32" fmla="*/ 22 w 22"/>
                <a:gd name="T33" fmla="*/ 22 h 46"/>
                <a:gd name="T34" fmla="*/ 20 w 22"/>
                <a:gd name="T35" fmla="*/ 17 h 46"/>
                <a:gd name="T36" fmla="*/ 20 w 22"/>
                <a:gd name="T37" fmla="*/ 15 h 46"/>
                <a:gd name="T38" fmla="*/ 18 w 22"/>
                <a:gd name="T39" fmla="*/ 11 h 46"/>
                <a:gd name="T40" fmla="*/ 16 w 22"/>
                <a:gd name="T41" fmla="*/ 9 h 46"/>
                <a:gd name="T42" fmla="*/ 16 w 22"/>
                <a:gd name="T43" fmla="*/ 8 h 46"/>
                <a:gd name="T44" fmla="*/ 14 w 22"/>
                <a:gd name="T45" fmla="*/ 4 h 46"/>
                <a:gd name="T46" fmla="*/ 12 w 22"/>
                <a:gd name="T47" fmla="*/ 2 h 46"/>
                <a:gd name="T48" fmla="*/ 10 w 22"/>
                <a:gd name="T49" fmla="*/ 2 h 46"/>
                <a:gd name="T50" fmla="*/ 6 w 22"/>
                <a:gd name="T51" fmla="*/ 0 h 46"/>
                <a:gd name="T52" fmla="*/ 6 w 22"/>
                <a:gd name="T53" fmla="*/ 0 h 46"/>
                <a:gd name="T54" fmla="*/ 6 w 22"/>
                <a:gd name="T55" fmla="*/ 0 h 46"/>
                <a:gd name="T56" fmla="*/ 4 w 22"/>
                <a:gd name="T57" fmla="*/ 0 h 46"/>
                <a:gd name="T58" fmla="*/ 4 w 22"/>
                <a:gd name="T59" fmla="*/ 0 h 46"/>
                <a:gd name="T60" fmla="*/ 4 w 22"/>
                <a:gd name="T61" fmla="*/ 0 h 46"/>
                <a:gd name="T62" fmla="*/ 4 w 22"/>
                <a:gd name="T63" fmla="*/ 0 h 46"/>
                <a:gd name="T64" fmla="*/ 4 w 22"/>
                <a:gd name="T65" fmla="*/ 0 h 46"/>
                <a:gd name="T66" fmla="*/ 4 w 22"/>
                <a:gd name="T67" fmla="*/ 0 h 46"/>
                <a:gd name="T68" fmla="*/ 0 w 22"/>
                <a:gd name="T69" fmla="*/ 28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
                <a:gd name="T106" fmla="*/ 0 h 46"/>
                <a:gd name="T107" fmla="*/ 22 w 22"/>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 h="46">
                  <a:moveTo>
                    <a:pt x="0" y="28"/>
                  </a:moveTo>
                  <a:lnTo>
                    <a:pt x="8" y="46"/>
                  </a:lnTo>
                  <a:lnTo>
                    <a:pt x="10" y="46"/>
                  </a:lnTo>
                  <a:lnTo>
                    <a:pt x="12" y="46"/>
                  </a:lnTo>
                  <a:lnTo>
                    <a:pt x="12" y="45"/>
                  </a:lnTo>
                  <a:lnTo>
                    <a:pt x="14" y="43"/>
                  </a:lnTo>
                  <a:lnTo>
                    <a:pt x="16" y="39"/>
                  </a:lnTo>
                  <a:lnTo>
                    <a:pt x="18" y="37"/>
                  </a:lnTo>
                  <a:lnTo>
                    <a:pt x="18" y="33"/>
                  </a:lnTo>
                  <a:lnTo>
                    <a:pt x="20" y="30"/>
                  </a:lnTo>
                  <a:lnTo>
                    <a:pt x="20" y="26"/>
                  </a:lnTo>
                  <a:lnTo>
                    <a:pt x="22" y="22"/>
                  </a:lnTo>
                  <a:lnTo>
                    <a:pt x="20" y="17"/>
                  </a:lnTo>
                  <a:lnTo>
                    <a:pt x="20" y="15"/>
                  </a:lnTo>
                  <a:lnTo>
                    <a:pt x="18" y="11"/>
                  </a:lnTo>
                  <a:lnTo>
                    <a:pt x="16" y="9"/>
                  </a:lnTo>
                  <a:lnTo>
                    <a:pt x="16" y="8"/>
                  </a:lnTo>
                  <a:lnTo>
                    <a:pt x="14" y="4"/>
                  </a:lnTo>
                  <a:lnTo>
                    <a:pt x="12" y="2"/>
                  </a:lnTo>
                  <a:lnTo>
                    <a:pt x="10" y="2"/>
                  </a:lnTo>
                  <a:lnTo>
                    <a:pt x="6" y="0"/>
                  </a:lnTo>
                  <a:lnTo>
                    <a:pt x="4" y="0"/>
                  </a:lnTo>
                  <a:lnTo>
                    <a:pt x="0" y="28"/>
                  </a:lnTo>
                  <a:close/>
                </a:path>
              </a:pathLst>
            </a:custGeom>
            <a:solidFill>
              <a:srgbClr val="FCEF00"/>
            </a:solidFill>
            <a:ln w="9525">
              <a:noFill/>
              <a:round/>
              <a:headEnd/>
              <a:tailEnd/>
            </a:ln>
          </p:spPr>
          <p:txBody>
            <a:bodyPr>
              <a:prstTxWarp prst="textNoShape">
                <a:avLst/>
              </a:prstTxWarp>
            </a:bodyPr>
            <a:lstStyle/>
            <a:p>
              <a:endParaRPr lang="en-US"/>
            </a:p>
          </p:txBody>
        </p:sp>
        <p:sp>
          <p:nvSpPr>
            <p:cNvPr id="16449" name="Freeform 63"/>
            <p:cNvSpPr>
              <a:spLocks/>
            </p:cNvSpPr>
            <p:nvPr/>
          </p:nvSpPr>
          <p:spPr bwMode="auto">
            <a:xfrm>
              <a:off x="3691" y="1519"/>
              <a:ext cx="27" cy="52"/>
            </a:xfrm>
            <a:custGeom>
              <a:avLst/>
              <a:gdLst>
                <a:gd name="T0" fmla="*/ 0 w 27"/>
                <a:gd name="T1" fmla="*/ 41 h 52"/>
                <a:gd name="T2" fmla="*/ 6 w 27"/>
                <a:gd name="T3" fmla="*/ 52 h 52"/>
                <a:gd name="T4" fmla="*/ 12 w 27"/>
                <a:gd name="T5" fmla="*/ 46 h 52"/>
                <a:gd name="T6" fmla="*/ 15 w 27"/>
                <a:gd name="T7" fmla="*/ 41 h 52"/>
                <a:gd name="T8" fmla="*/ 21 w 27"/>
                <a:gd name="T9" fmla="*/ 35 h 52"/>
                <a:gd name="T10" fmla="*/ 23 w 27"/>
                <a:gd name="T11" fmla="*/ 29 h 52"/>
                <a:gd name="T12" fmla="*/ 27 w 27"/>
                <a:gd name="T13" fmla="*/ 22 h 52"/>
                <a:gd name="T14" fmla="*/ 27 w 27"/>
                <a:gd name="T15" fmla="*/ 16 h 52"/>
                <a:gd name="T16" fmla="*/ 27 w 27"/>
                <a:gd name="T17" fmla="*/ 9 h 52"/>
                <a:gd name="T18" fmla="*/ 25 w 27"/>
                <a:gd name="T19" fmla="*/ 0 h 52"/>
                <a:gd name="T20" fmla="*/ 23 w 27"/>
                <a:gd name="T21" fmla="*/ 2 h 52"/>
                <a:gd name="T22" fmla="*/ 19 w 27"/>
                <a:gd name="T23" fmla="*/ 4 h 52"/>
                <a:gd name="T24" fmla="*/ 17 w 27"/>
                <a:gd name="T25" fmla="*/ 5 h 52"/>
                <a:gd name="T26" fmla="*/ 15 w 27"/>
                <a:gd name="T27" fmla="*/ 9 h 52"/>
                <a:gd name="T28" fmla="*/ 12 w 27"/>
                <a:gd name="T29" fmla="*/ 13 h 52"/>
                <a:gd name="T30" fmla="*/ 10 w 27"/>
                <a:gd name="T31" fmla="*/ 16 h 52"/>
                <a:gd name="T32" fmla="*/ 6 w 27"/>
                <a:gd name="T33" fmla="*/ 18 h 52"/>
                <a:gd name="T34" fmla="*/ 2 w 27"/>
                <a:gd name="T35" fmla="*/ 20 h 52"/>
                <a:gd name="T36" fmla="*/ 2 w 27"/>
                <a:gd name="T37" fmla="*/ 24 h 52"/>
                <a:gd name="T38" fmla="*/ 0 w 27"/>
                <a:gd name="T39" fmla="*/ 26 h 52"/>
                <a:gd name="T40" fmla="*/ 0 w 27"/>
                <a:gd name="T41" fmla="*/ 28 h 52"/>
                <a:gd name="T42" fmla="*/ 0 w 27"/>
                <a:gd name="T43" fmla="*/ 31 h 52"/>
                <a:gd name="T44" fmla="*/ 0 w 27"/>
                <a:gd name="T45" fmla="*/ 33 h 52"/>
                <a:gd name="T46" fmla="*/ 0 w 27"/>
                <a:gd name="T47" fmla="*/ 35 h 52"/>
                <a:gd name="T48" fmla="*/ 0 w 27"/>
                <a:gd name="T49" fmla="*/ 37 h 52"/>
                <a:gd name="T50" fmla="*/ 0 w 27"/>
                <a:gd name="T51" fmla="*/ 41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
                <a:gd name="T79" fmla="*/ 0 h 52"/>
                <a:gd name="T80" fmla="*/ 27 w 27"/>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 h="52">
                  <a:moveTo>
                    <a:pt x="0" y="41"/>
                  </a:moveTo>
                  <a:lnTo>
                    <a:pt x="6" y="52"/>
                  </a:lnTo>
                  <a:lnTo>
                    <a:pt x="12" y="46"/>
                  </a:lnTo>
                  <a:lnTo>
                    <a:pt x="15" y="41"/>
                  </a:lnTo>
                  <a:lnTo>
                    <a:pt x="21" y="35"/>
                  </a:lnTo>
                  <a:lnTo>
                    <a:pt x="23" y="29"/>
                  </a:lnTo>
                  <a:lnTo>
                    <a:pt x="27" y="22"/>
                  </a:lnTo>
                  <a:lnTo>
                    <a:pt x="27" y="16"/>
                  </a:lnTo>
                  <a:lnTo>
                    <a:pt x="27" y="9"/>
                  </a:lnTo>
                  <a:lnTo>
                    <a:pt x="25" y="0"/>
                  </a:lnTo>
                  <a:lnTo>
                    <a:pt x="23" y="2"/>
                  </a:lnTo>
                  <a:lnTo>
                    <a:pt x="19" y="4"/>
                  </a:lnTo>
                  <a:lnTo>
                    <a:pt x="17" y="5"/>
                  </a:lnTo>
                  <a:lnTo>
                    <a:pt x="15" y="9"/>
                  </a:lnTo>
                  <a:lnTo>
                    <a:pt x="12" y="13"/>
                  </a:lnTo>
                  <a:lnTo>
                    <a:pt x="10" y="16"/>
                  </a:lnTo>
                  <a:lnTo>
                    <a:pt x="6" y="18"/>
                  </a:lnTo>
                  <a:lnTo>
                    <a:pt x="2" y="20"/>
                  </a:lnTo>
                  <a:lnTo>
                    <a:pt x="2" y="24"/>
                  </a:lnTo>
                  <a:lnTo>
                    <a:pt x="0" y="26"/>
                  </a:lnTo>
                  <a:lnTo>
                    <a:pt x="0" y="28"/>
                  </a:lnTo>
                  <a:lnTo>
                    <a:pt x="0" y="31"/>
                  </a:lnTo>
                  <a:lnTo>
                    <a:pt x="0" y="33"/>
                  </a:lnTo>
                  <a:lnTo>
                    <a:pt x="0" y="35"/>
                  </a:lnTo>
                  <a:lnTo>
                    <a:pt x="0" y="37"/>
                  </a:lnTo>
                  <a:lnTo>
                    <a:pt x="0" y="41"/>
                  </a:lnTo>
                  <a:close/>
                </a:path>
              </a:pathLst>
            </a:custGeom>
            <a:solidFill>
              <a:srgbClr val="FCEF00"/>
            </a:solidFill>
            <a:ln w="9525">
              <a:noFill/>
              <a:round/>
              <a:headEnd/>
              <a:tailEnd/>
            </a:ln>
          </p:spPr>
          <p:txBody>
            <a:bodyPr>
              <a:prstTxWarp prst="textNoShape">
                <a:avLst/>
              </a:prstTxWarp>
            </a:bodyPr>
            <a:lstStyle/>
            <a:p>
              <a:endParaRPr lang="en-US"/>
            </a:p>
          </p:txBody>
        </p:sp>
        <p:sp>
          <p:nvSpPr>
            <p:cNvPr id="16450" name="Freeform 64"/>
            <p:cNvSpPr>
              <a:spLocks/>
            </p:cNvSpPr>
            <p:nvPr/>
          </p:nvSpPr>
          <p:spPr bwMode="auto">
            <a:xfrm>
              <a:off x="3736" y="1691"/>
              <a:ext cx="30" cy="48"/>
            </a:xfrm>
            <a:custGeom>
              <a:avLst/>
              <a:gdLst>
                <a:gd name="T0" fmla="*/ 2 w 30"/>
                <a:gd name="T1" fmla="*/ 22 h 48"/>
                <a:gd name="T2" fmla="*/ 2 w 30"/>
                <a:gd name="T3" fmla="*/ 26 h 48"/>
                <a:gd name="T4" fmla="*/ 6 w 30"/>
                <a:gd name="T5" fmla="*/ 30 h 48"/>
                <a:gd name="T6" fmla="*/ 8 w 30"/>
                <a:gd name="T7" fmla="*/ 35 h 48"/>
                <a:gd name="T8" fmla="*/ 10 w 30"/>
                <a:gd name="T9" fmla="*/ 37 h 48"/>
                <a:gd name="T10" fmla="*/ 14 w 30"/>
                <a:gd name="T11" fmla="*/ 41 h 48"/>
                <a:gd name="T12" fmla="*/ 18 w 30"/>
                <a:gd name="T13" fmla="*/ 44 h 48"/>
                <a:gd name="T14" fmla="*/ 22 w 30"/>
                <a:gd name="T15" fmla="*/ 46 h 48"/>
                <a:gd name="T16" fmla="*/ 26 w 30"/>
                <a:gd name="T17" fmla="*/ 46 h 48"/>
                <a:gd name="T18" fmla="*/ 26 w 30"/>
                <a:gd name="T19" fmla="*/ 46 h 48"/>
                <a:gd name="T20" fmla="*/ 26 w 30"/>
                <a:gd name="T21" fmla="*/ 48 h 48"/>
                <a:gd name="T22" fmla="*/ 28 w 30"/>
                <a:gd name="T23" fmla="*/ 48 h 48"/>
                <a:gd name="T24" fmla="*/ 28 w 30"/>
                <a:gd name="T25" fmla="*/ 48 h 48"/>
                <a:gd name="T26" fmla="*/ 28 w 30"/>
                <a:gd name="T27" fmla="*/ 48 h 48"/>
                <a:gd name="T28" fmla="*/ 28 w 30"/>
                <a:gd name="T29" fmla="*/ 48 h 48"/>
                <a:gd name="T30" fmla="*/ 28 w 30"/>
                <a:gd name="T31" fmla="*/ 48 h 48"/>
                <a:gd name="T32" fmla="*/ 28 w 30"/>
                <a:gd name="T33" fmla="*/ 48 h 48"/>
                <a:gd name="T34" fmla="*/ 30 w 30"/>
                <a:gd name="T35" fmla="*/ 46 h 48"/>
                <a:gd name="T36" fmla="*/ 30 w 30"/>
                <a:gd name="T37" fmla="*/ 44 h 48"/>
                <a:gd name="T38" fmla="*/ 28 w 30"/>
                <a:gd name="T39" fmla="*/ 43 h 48"/>
                <a:gd name="T40" fmla="*/ 28 w 30"/>
                <a:gd name="T41" fmla="*/ 41 h 48"/>
                <a:gd name="T42" fmla="*/ 28 w 30"/>
                <a:gd name="T43" fmla="*/ 39 h 48"/>
                <a:gd name="T44" fmla="*/ 28 w 30"/>
                <a:gd name="T45" fmla="*/ 37 h 48"/>
                <a:gd name="T46" fmla="*/ 28 w 30"/>
                <a:gd name="T47" fmla="*/ 33 h 48"/>
                <a:gd name="T48" fmla="*/ 28 w 30"/>
                <a:gd name="T49" fmla="*/ 31 h 48"/>
                <a:gd name="T50" fmla="*/ 28 w 30"/>
                <a:gd name="T51" fmla="*/ 26 h 48"/>
                <a:gd name="T52" fmla="*/ 26 w 30"/>
                <a:gd name="T53" fmla="*/ 22 h 48"/>
                <a:gd name="T54" fmla="*/ 24 w 30"/>
                <a:gd name="T55" fmla="*/ 17 h 48"/>
                <a:gd name="T56" fmla="*/ 20 w 30"/>
                <a:gd name="T57" fmla="*/ 13 h 48"/>
                <a:gd name="T58" fmla="*/ 16 w 30"/>
                <a:gd name="T59" fmla="*/ 9 h 48"/>
                <a:gd name="T60" fmla="*/ 14 w 30"/>
                <a:gd name="T61" fmla="*/ 6 h 48"/>
                <a:gd name="T62" fmla="*/ 10 w 30"/>
                <a:gd name="T63" fmla="*/ 4 h 48"/>
                <a:gd name="T64" fmla="*/ 6 w 30"/>
                <a:gd name="T65" fmla="*/ 0 h 48"/>
                <a:gd name="T66" fmla="*/ 4 w 30"/>
                <a:gd name="T67" fmla="*/ 4 h 48"/>
                <a:gd name="T68" fmla="*/ 2 w 30"/>
                <a:gd name="T69" fmla="*/ 6 h 48"/>
                <a:gd name="T70" fmla="*/ 0 w 30"/>
                <a:gd name="T71" fmla="*/ 7 h 48"/>
                <a:gd name="T72" fmla="*/ 0 w 30"/>
                <a:gd name="T73" fmla="*/ 11 h 48"/>
                <a:gd name="T74" fmla="*/ 0 w 30"/>
                <a:gd name="T75" fmla="*/ 13 h 48"/>
                <a:gd name="T76" fmla="*/ 0 w 30"/>
                <a:gd name="T77" fmla="*/ 17 h 48"/>
                <a:gd name="T78" fmla="*/ 2 w 30"/>
                <a:gd name="T79" fmla="*/ 19 h 48"/>
                <a:gd name="T80" fmla="*/ 2 w 30"/>
                <a:gd name="T81" fmla="*/ 22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
                <a:gd name="T124" fmla="*/ 0 h 48"/>
                <a:gd name="T125" fmla="*/ 30 w 30"/>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 h="48">
                  <a:moveTo>
                    <a:pt x="2" y="22"/>
                  </a:moveTo>
                  <a:lnTo>
                    <a:pt x="2" y="26"/>
                  </a:lnTo>
                  <a:lnTo>
                    <a:pt x="6" y="30"/>
                  </a:lnTo>
                  <a:lnTo>
                    <a:pt x="8" y="35"/>
                  </a:lnTo>
                  <a:lnTo>
                    <a:pt x="10" y="37"/>
                  </a:lnTo>
                  <a:lnTo>
                    <a:pt x="14" y="41"/>
                  </a:lnTo>
                  <a:lnTo>
                    <a:pt x="18" y="44"/>
                  </a:lnTo>
                  <a:lnTo>
                    <a:pt x="22" y="46"/>
                  </a:lnTo>
                  <a:lnTo>
                    <a:pt x="26" y="46"/>
                  </a:lnTo>
                  <a:lnTo>
                    <a:pt x="26" y="48"/>
                  </a:lnTo>
                  <a:lnTo>
                    <a:pt x="28" y="48"/>
                  </a:lnTo>
                  <a:lnTo>
                    <a:pt x="30" y="46"/>
                  </a:lnTo>
                  <a:lnTo>
                    <a:pt x="30" y="44"/>
                  </a:lnTo>
                  <a:lnTo>
                    <a:pt x="28" y="43"/>
                  </a:lnTo>
                  <a:lnTo>
                    <a:pt x="28" y="41"/>
                  </a:lnTo>
                  <a:lnTo>
                    <a:pt x="28" y="39"/>
                  </a:lnTo>
                  <a:lnTo>
                    <a:pt x="28" y="37"/>
                  </a:lnTo>
                  <a:lnTo>
                    <a:pt x="28" y="33"/>
                  </a:lnTo>
                  <a:lnTo>
                    <a:pt x="28" y="31"/>
                  </a:lnTo>
                  <a:lnTo>
                    <a:pt x="28" y="26"/>
                  </a:lnTo>
                  <a:lnTo>
                    <a:pt x="26" y="22"/>
                  </a:lnTo>
                  <a:lnTo>
                    <a:pt x="24" y="17"/>
                  </a:lnTo>
                  <a:lnTo>
                    <a:pt x="20" y="13"/>
                  </a:lnTo>
                  <a:lnTo>
                    <a:pt x="16" y="9"/>
                  </a:lnTo>
                  <a:lnTo>
                    <a:pt x="14" y="6"/>
                  </a:lnTo>
                  <a:lnTo>
                    <a:pt x="10" y="4"/>
                  </a:lnTo>
                  <a:lnTo>
                    <a:pt x="6" y="0"/>
                  </a:lnTo>
                  <a:lnTo>
                    <a:pt x="4" y="4"/>
                  </a:lnTo>
                  <a:lnTo>
                    <a:pt x="2" y="6"/>
                  </a:lnTo>
                  <a:lnTo>
                    <a:pt x="0" y="7"/>
                  </a:lnTo>
                  <a:lnTo>
                    <a:pt x="0" y="11"/>
                  </a:lnTo>
                  <a:lnTo>
                    <a:pt x="0" y="13"/>
                  </a:lnTo>
                  <a:lnTo>
                    <a:pt x="0" y="17"/>
                  </a:lnTo>
                  <a:lnTo>
                    <a:pt x="2" y="19"/>
                  </a:lnTo>
                  <a:lnTo>
                    <a:pt x="2" y="22"/>
                  </a:lnTo>
                  <a:close/>
                </a:path>
              </a:pathLst>
            </a:custGeom>
            <a:solidFill>
              <a:srgbClr val="FCEF00"/>
            </a:solidFill>
            <a:ln w="9525">
              <a:noFill/>
              <a:round/>
              <a:headEnd/>
              <a:tailEnd/>
            </a:ln>
          </p:spPr>
          <p:txBody>
            <a:bodyPr>
              <a:prstTxWarp prst="textNoShape">
                <a:avLst/>
              </a:prstTxWarp>
            </a:bodyPr>
            <a:lstStyle/>
            <a:p>
              <a:endParaRPr lang="en-US"/>
            </a:p>
          </p:txBody>
        </p:sp>
        <p:sp>
          <p:nvSpPr>
            <p:cNvPr id="16451" name="Freeform 65"/>
            <p:cNvSpPr>
              <a:spLocks/>
            </p:cNvSpPr>
            <p:nvPr/>
          </p:nvSpPr>
          <p:spPr bwMode="auto">
            <a:xfrm>
              <a:off x="3681" y="1471"/>
              <a:ext cx="29" cy="57"/>
            </a:xfrm>
            <a:custGeom>
              <a:avLst/>
              <a:gdLst>
                <a:gd name="T0" fmla="*/ 0 w 29"/>
                <a:gd name="T1" fmla="*/ 52 h 57"/>
                <a:gd name="T2" fmla="*/ 2 w 29"/>
                <a:gd name="T3" fmla="*/ 52 h 57"/>
                <a:gd name="T4" fmla="*/ 2 w 29"/>
                <a:gd name="T5" fmla="*/ 53 h 57"/>
                <a:gd name="T6" fmla="*/ 2 w 29"/>
                <a:gd name="T7" fmla="*/ 53 h 57"/>
                <a:gd name="T8" fmla="*/ 2 w 29"/>
                <a:gd name="T9" fmla="*/ 55 h 57"/>
                <a:gd name="T10" fmla="*/ 4 w 29"/>
                <a:gd name="T11" fmla="*/ 55 h 57"/>
                <a:gd name="T12" fmla="*/ 4 w 29"/>
                <a:gd name="T13" fmla="*/ 57 h 57"/>
                <a:gd name="T14" fmla="*/ 6 w 29"/>
                <a:gd name="T15" fmla="*/ 57 h 57"/>
                <a:gd name="T16" fmla="*/ 6 w 29"/>
                <a:gd name="T17" fmla="*/ 57 h 57"/>
                <a:gd name="T18" fmla="*/ 10 w 29"/>
                <a:gd name="T19" fmla="*/ 55 h 57"/>
                <a:gd name="T20" fmla="*/ 14 w 29"/>
                <a:gd name="T21" fmla="*/ 53 h 57"/>
                <a:gd name="T22" fmla="*/ 16 w 29"/>
                <a:gd name="T23" fmla="*/ 50 h 57"/>
                <a:gd name="T24" fmla="*/ 20 w 29"/>
                <a:gd name="T25" fmla="*/ 48 h 57"/>
                <a:gd name="T26" fmla="*/ 23 w 29"/>
                <a:gd name="T27" fmla="*/ 44 h 57"/>
                <a:gd name="T28" fmla="*/ 25 w 29"/>
                <a:gd name="T29" fmla="*/ 40 h 57"/>
                <a:gd name="T30" fmla="*/ 27 w 29"/>
                <a:gd name="T31" fmla="*/ 37 h 57"/>
                <a:gd name="T32" fmla="*/ 27 w 29"/>
                <a:gd name="T33" fmla="*/ 31 h 57"/>
                <a:gd name="T34" fmla="*/ 29 w 29"/>
                <a:gd name="T35" fmla="*/ 27 h 57"/>
                <a:gd name="T36" fmla="*/ 29 w 29"/>
                <a:gd name="T37" fmla="*/ 24 h 57"/>
                <a:gd name="T38" fmla="*/ 29 w 29"/>
                <a:gd name="T39" fmla="*/ 20 h 57"/>
                <a:gd name="T40" fmla="*/ 29 w 29"/>
                <a:gd name="T41" fmla="*/ 16 h 57"/>
                <a:gd name="T42" fmla="*/ 27 w 29"/>
                <a:gd name="T43" fmla="*/ 13 h 57"/>
                <a:gd name="T44" fmla="*/ 27 w 29"/>
                <a:gd name="T45" fmla="*/ 9 h 57"/>
                <a:gd name="T46" fmla="*/ 25 w 29"/>
                <a:gd name="T47" fmla="*/ 5 h 57"/>
                <a:gd name="T48" fmla="*/ 23 w 29"/>
                <a:gd name="T49" fmla="*/ 2 h 57"/>
                <a:gd name="T50" fmla="*/ 23 w 29"/>
                <a:gd name="T51" fmla="*/ 2 h 57"/>
                <a:gd name="T52" fmla="*/ 22 w 29"/>
                <a:gd name="T53" fmla="*/ 2 h 57"/>
                <a:gd name="T54" fmla="*/ 22 w 29"/>
                <a:gd name="T55" fmla="*/ 2 h 57"/>
                <a:gd name="T56" fmla="*/ 22 w 29"/>
                <a:gd name="T57" fmla="*/ 2 h 57"/>
                <a:gd name="T58" fmla="*/ 22 w 29"/>
                <a:gd name="T59" fmla="*/ 0 h 57"/>
                <a:gd name="T60" fmla="*/ 22 w 29"/>
                <a:gd name="T61" fmla="*/ 0 h 57"/>
                <a:gd name="T62" fmla="*/ 22 w 29"/>
                <a:gd name="T63" fmla="*/ 0 h 57"/>
                <a:gd name="T64" fmla="*/ 22 w 29"/>
                <a:gd name="T65" fmla="*/ 0 h 57"/>
                <a:gd name="T66" fmla="*/ 16 w 29"/>
                <a:gd name="T67" fmla="*/ 5 h 57"/>
                <a:gd name="T68" fmla="*/ 12 w 29"/>
                <a:gd name="T69" fmla="*/ 11 h 57"/>
                <a:gd name="T70" fmla="*/ 8 w 29"/>
                <a:gd name="T71" fmla="*/ 16 h 57"/>
                <a:gd name="T72" fmla="*/ 4 w 29"/>
                <a:gd name="T73" fmla="*/ 24 h 57"/>
                <a:gd name="T74" fmla="*/ 2 w 29"/>
                <a:gd name="T75" fmla="*/ 29 h 57"/>
                <a:gd name="T76" fmla="*/ 0 w 29"/>
                <a:gd name="T77" fmla="*/ 37 h 57"/>
                <a:gd name="T78" fmla="*/ 0 w 29"/>
                <a:gd name="T79" fmla="*/ 44 h 57"/>
                <a:gd name="T80" fmla="*/ 0 w 29"/>
                <a:gd name="T81" fmla="*/ 52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
                <a:gd name="T124" fmla="*/ 0 h 57"/>
                <a:gd name="T125" fmla="*/ 29 w 29"/>
                <a:gd name="T126" fmla="*/ 57 h 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 h="57">
                  <a:moveTo>
                    <a:pt x="0" y="52"/>
                  </a:moveTo>
                  <a:lnTo>
                    <a:pt x="2" y="52"/>
                  </a:lnTo>
                  <a:lnTo>
                    <a:pt x="2" y="53"/>
                  </a:lnTo>
                  <a:lnTo>
                    <a:pt x="2" y="55"/>
                  </a:lnTo>
                  <a:lnTo>
                    <a:pt x="4" y="55"/>
                  </a:lnTo>
                  <a:lnTo>
                    <a:pt x="4" y="57"/>
                  </a:lnTo>
                  <a:lnTo>
                    <a:pt x="6" y="57"/>
                  </a:lnTo>
                  <a:lnTo>
                    <a:pt x="10" y="55"/>
                  </a:lnTo>
                  <a:lnTo>
                    <a:pt x="14" y="53"/>
                  </a:lnTo>
                  <a:lnTo>
                    <a:pt x="16" y="50"/>
                  </a:lnTo>
                  <a:lnTo>
                    <a:pt x="20" y="48"/>
                  </a:lnTo>
                  <a:lnTo>
                    <a:pt x="23" y="44"/>
                  </a:lnTo>
                  <a:lnTo>
                    <a:pt x="25" y="40"/>
                  </a:lnTo>
                  <a:lnTo>
                    <a:pt x="27" y="37"/>
                  </a:lnTo>
                  <a:lnTo>
                    <a:pt x="27" y="31"/>
                  </a:lnTo>
                  <a:lnTo>
                    <a:pt x="29" y="27"/>
                  </a:lnTo>
                  <a:lnTo>
                    <a:pt x="29" y="24"/>
                  </a:lnTo>
                  <a:lnTo>
                    <a:pt x="29" y="20"/>
                  </a:lnTo>
                  <a:lnTo>
                    <a:pt x="29" y="16"/>
                  </a:lnTo>
                  <a:lnTo>
                    <a:pt x="27" y="13"/>
                  </a:lnTo>
                  <a:lnTo>
                    <a:pt x="27" y="9"/>
                  </a:lnTo>
                  <a:lnTo>
                    <a:pt x="25" y="5"/>
                  </a:lnTo>
                  <a:lnTo>
                    <a:pt x="23" y="2"/>
                  </a:lnTo>
                  <a:lnTo>
                    <a:pt x="22" y="2"/>
                  </a:lnTo>
                  <a:lnTo>
                    <a:pt x="22" y="0"/>
                  </a:lnTo>
                  <a:lnTo>
                    <a:pt x="16" y="5"/>
                  </a:lnTo>
                  <a:lnTo>
                    <a:pt x="12" y="11"/>
                  </a:lnTo>
                  <a:lnTo>
                    <a:pt x="8" y="16"/>
                  </a:lnTo>
                  <a:lnTo>
                    <a:pt x="4" y="24"/>
                  </a:lnTo>
                  <a:lnTo>
                    <a:pt x="2" y="29"/>
                  </a:lnTo>
                  <a:lnTo>
                    <a:pt x="0" y="37"/>
                  </a:lnTo>
                  <a:lnTo>
                    <a:pt x="0" y="44"/>
                  </a:lnTo>
                  <a:lnTo>
                    <a:pt x="0" y="52"/>
                  </a:lnTo>
                  <a:close/>
                </a:path>
              </a:pathLst>
            </a:custGeom>
            <a:solidFill>
              <a:srgbClr val="FCEF00"/>
            </a:solidFill>
            <a:ln w="9525">
              <a:noFill/>
              <a:round/>
              <a:headEnd/>
              <a:tailEnd/>
            </a:ln>
          </p:spPr>
          <p:txBody>
            <a:bodyPr>
              <a:prstTxWarp prst="textNoShape">
                <a:avLst/>
              </a:prstTxWarp>
            </a:bodyPr>
            <a:lstStyle/>
            <a:p>
              <a:endParaRPr lang="en-US"/>
            </a:p>
          </p:txBody>
        </p:sp>
        <p:sp>
          <p:nvSpPr>
            <p:cNvPr id="16452" name="Freeform 66"/>
            <p:cNvSpPr>
              <a:spLocks/>
            </p:cNvSpPr>
            <p:nvPr/>
          </p:nvSpPr>
          <p:spPr bwMode="auto">
            <a:xfrm>
              <a:off x="3667" y="1426"/>
              <a:ext cx="28" cy="56"/>
            </a:xfrm>
            <a:custGeom>
              <a:avLst/>
              <a:gdLst>
                <a:gd name="T0" fmla="*/ 0 w 28"/>
                <a:gd name="T1" fmla="*/ 41 h 56"/>
                <a:gd name="T2" fmla="*/ 0 w 28"/>
                <a:gd name="T3" fmla="*/ 43 h 56"/>
                <a:gd name="T4" fmla="*/ 0 w 28"/>
                <a:gd name="T5" fmla="*/ 45 h 56"/>
                <a:gd name="T6" fmla="*/ 2 w 28"/>
                <a:gd name="T7" fmla="*/ 47 h 56"/>
                <a:gd name="T8" fmla="*/ 2 w 28"/>
                <a:gd name="T9" fmla="*/ 48 h 56"/>
                <a:gd name="T10" fmla="*/ 2 w 28"/>
                <a:gd name="T11" fmla="*/ 52 h 56"/>
                <a:gd name="T12" fmla="*/ 4 w 28"/>
                <a:gd name="T13" fmla="*/ 52 h 56"/>
                <a:gd name="T14" fmla="*/ 6 w 28"/>
                <a:gd name="T15" fmla="*/ 54 h 56"/>
                <a:gd name="T16" fmla="*/ 8 w 28"/>
                <a:gd name="T17" fmla="*/ 56 h 56"/>
                <a:gd name="T18" fmla="*/ 8 w 28"/>
                <a:gd name="T19" fmla="*/ 56 h 56"/>
                <a:gd name="T20" fmla="*/ 8 w 28"/>
                <a:gd name="T21" fmla="*/ 56 h 56"/>
                <a:gd name="T22" fmla="*/ 8 w 28"/>
                <a:gd name="T23" fmla="*/ 56 h 56"/>
                <a:gd name="T24" fmla="*/ 8 w 28"/>
                <a:gd name="T25" fmla="*/ 56 h 56"/>
                <a:gd name="T26" fmla="*/ 8 w 28"/>
                <a:gd name="T27" fmla="*/ 56 h 56"/>
                <a:gd name="T28" fmla="*/ 10 w 28"/>
                <a:gd name="T29" fmla="*/ 56 h 56"/>
                <a:gd name="T30" fmla="*/ 10 w 28"/>
                <a:gd name="T31" fmla="*/ 56 h 56"/>
                <a:gd name="T32" fmla="*/ 10 w 28"/>
                <a:gd name="T33" fmla="*/ 56 h 56"/>
                <a:gd name="T34" fmla="*/ 14 w 28"/>
                <a:gd name="T35" fmla="*/ 54 h 56"/>
                <a:gd name="T36" fmla="*/ 16 w 28"/>
                <a:gd name="T37" fmla="*/ 52 h 56"/>
                <a:gd name="T38" fmla="*/ 20 w 28"/>
                <a:gd name="T39" fmla="*/ 48 h 56"/>
                <a:gd name="T40" fmla="*/ 22 w 28"/>
                <a:gd name="T41" fmla="*/ 45 h 56"/>
                <a:gd name="T42" fmla="*/ 24 w 28"/>
                <a:gd name="T43" fmla="*/ 41 h 56"/>
                <a:gd name="T44" fmla="*/ 26 w 28"/>
                <a:gd name="T45" fmla="*/ 37 h 56"/>
                <a:gd name="T46" fmla="*/ 26 w 28"/>
                <a:gd name="T47" fmla="*/ 34 h 56"/>
                <a:gd name="T48" fmla="*/ 28 w 28"/>
                <a:gd name="T49" fmla="*/ 28 h 56"/>
                <a:gd name="T50" fmla="*/ 28 w 28"/>
                <a:gd name="T51" fmla="*/ 24 h 56"/>
                <a:gd name="T52" fmla="*/ 26 w 28"/>
                <a:gd name="T53" fmla="*/ 21 h 56"/>
                <a:gd name="T54" fmla="*/ 26 w 28"/>
                <a:gd name="T55" fmla="*/ 17 h 56"/>
                <a:gd name="T56" fmla="*/ 24 w 28"/>
                <a:gd name="T57" fmla="*/ 11 h 56"/>
                <a:gd name="T58" fmla="*/ 22 w 28"/>
                <a:gd name="T59" fmla="*/ 8 h 56"/>
                <a:gd name="T60" fmla="*/ 20 w 28"/>
                <a:gd name="T61" fmla="*/ 6 h 56"/>
                <a:gd name="T62" fmla="*/ 18 w 28"/>
                <a:gd name="T63" fmla="*/ 2 h 56"/>
                <a:gd name="T64" fmla="*/ 14 w 28"/>
                <a:gd name="T65" fmla="*/ 0 h 56"/>
                <a:gd name="T66" fmla="*/ 14 w 28"/>
                <a:gd name="T67" fmla="*/ 4 h 56"/>
                <a:gd name="T68" fmla="*/ 12 w 28"/>
                <a:gd name="T69" fmla="*/ 6 h 56"/>
                <a:gd name="T70" fmla="*/ 10 w 28"/>
                <a:gd name="T71" fmla="*/ 9 h 56"/>
                <a:gd name="T72" fmla="*/ 8 w 28"/>
                <a:gd name="T73" fmla="*/ 13 h 56"/>
                <a:gd name="T74" fmla="*/ 6 w 28"/>
                <a:gd name="T75" fmla="*/ 17 h 56"/>
                <a:gd name="T76" fmla="*/ 6 w 28"/>
                <a:gd name="T77" fmla="*/ 21 h 56"/>
                <a:gd name="T78" fmla="*/ 4 w 28"/>
                <a:gd name="T79" fmla="*/ 24 h 56"/>
                <a:gd name="T80" fmla="*/ 2 w 28"/>
                <a:gd name="T81" fmla="*/ 28 h 56"/>
                <a:gd name="T82" fmla="*/ 2 w 28"/>
                <a:gd name="T83" fmla="*/ 30 h 56"/>
                <a:gd name="T84" fmla="*/ 2 w 28"/>
                <a:gd name="T85" fmla="*/ 32 h 56"/>
                <a:gd name="T86" fmla="*/ 2 w 28"/>
                <a:gd name="T87" fmla="*/ 34 h 56"/>
                <a:gd name="T88" fmla="*/ 0 w 28"/>
                <a:gd name="T89" fmla="*/ 35 h 56"/>
                <a:gd name="T90" fmla="*/ 0 w 28"/>
                <a:gd name="T91" fmla="*/ 37 h 56"/>
                <a:gd name="T92" fmla="*/ 0 w 28"/>
                <a:gd name="T93" fmla="*/ 39 h 56"/>
                <a:gd name="T94" fmla="*/ 0 w 28"/>
                <a:gd name="T95" fmla="*/ 41 h 56"/>
                <a:gd name="T96" fmla="*/ 0 w 28"/>
                <a:gd name="T97" fmla="*/ 41 h 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56"/>
                <a:gd name="T149" fmla="*/ 28 w 28"/>
                <a:gd name="T150" fmla="*/ 56 h 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56">
                  <a:moveTo>
                    <a:pt x="0" y="41"/>
                  </a:moveTo>
                  <a:lnTo>
                    <a:pt x="0" y="43"/>
                  </a:lnTo>
                  <a:lnTo>
                    <a:pt x="0" y="45"/>
                  </a:lnTo>
                  <a:lnTo>
                    <a:pt x="2" y="47"/>
                  </a:lnTo>
                  <a:lnTo>
                    <a:pt x="2" y="48"/>
                  </a:lnTo>
                  <a:lnTo>
                    <a:pt x="2" y="52"/>
                  </a:lnTo>
                  <a:lnTo>
                    <a:pt x="4" y="52"/>
                  </a:lnTo>
                  <a:lnTo>
                    <a:pt x="6" y="54"/>
                  </a:lnTo>
                  <a:lnTo>
                    <a:pt x="8" y="56"/>
                  </a:lnTo>
                  <a:lnTo>
                    <a:pt x="10" y="56"/>
                  </a:lnTo>
                  <a:lnTo>
                    <a:pt x="14" y="54"/>
                  </a:lnTo>
                  <a:lnTo>
                    <a:pt x="16" y="52"/>
                  </a:lnTo>
                  <a:lnTo>
                    <a:pt x="20" y="48"/>
                  </a:lnTo>
                  <a:lnTo>
                    <a:pt x="22" y="45"/>
                  </a:lnTo>
                  <a:lnTo>
                    <a:pt x="24" y="41"/>
                  </a:lnTo>
                  <a:lnTo>
                    <a:pt x="26" y="37"/>
                  </a:lnTo>
                  <a:lnTo>
                    <a:pt x="26" y="34"/>
                  </a:lnTo>
                  <a:lnTo>
                    <a:pt x="28" y="28"/>
                  </a:lnTo>
                  <a:lnTo>
                    <a:pt x="28" y="24"/>
                  </a:lnTo>
                  <a:lnTo>
                    <a:pt x="26" y="21"/>
                  </a:lnTo>
                  <a:lnTo>
                    <a:pt x="26" y="17"/>
                  </a:lnTo>
                  <a:lnTo>
                    <a:pt x="24" y="11"/>
                  </a:lnTo>
                  <a:lnTo>
                    <a:pt x="22" y="8"/>
                  </a:lnTo>
                  <a:lnTo>
                    <a:pt x="20" y="6"/>
                  </a:lnTo>
                  <a:lnTo>
                    <a:pt x="18" y="2"/>
                  </a:lnTo>
                  <a:lnTo>
                    <a:pt x="14" y="0"/>
                  </a:lnTo>
                  <a:lnTo>
                    <a:pt x="14" y="4"/>
                  </a:lnTo>
                  <a:lnTo>
                    <a:pt x="12" y="6"/>
                  </a:lnTo>
                  <a:lnTo>
                    <a:pt x="10" y="9"/>
                  </a:lnTo>
                  <a:lnTo>
                    <a:pt x="8" y="13"/>
                  </a:lnTo>
                  <a:lnTo>
                    <a:pt x="6" y="17"/>
                  </a:lnTo>
                  <a:lnTo>
                    <a:pt x="6" y="21"/>
                  </a:lnTo>
                  <a:lnTo>
                    <a:pt x="4" y="24"/>
                  </a:lnTo>
                  <a:lnTo>
                    <a:pt x="2" y="28"/>
                  </a:lnTo>
                  <a:lnTo>
                    <a:pt x="2" y="30"/>
                  </a:lnTo>
                  <a:lnTo>
                    <a:pt x="2" y="32"/>
                  </a:lnTo>
                  <a:lnTo>
                    <a:pt x="2" y="34"/>
                  </a:lnTo>
                  <a:lnTo>
                    <a:pt x="0" y="35"/>
                  </a:lnTo>
                  <a:lnTo>
                    <a:pt x="0" y="37"/>
                  </a:lnTo>
                  <a:lnTo>
                    <a:pt x="0" y="39"/>
                  </a:lnTo>
                  <a:lnTo>
                    <a:pt x="0" y="41"/>
                  </a:lnTo>
                  <a:close/>
                </a:path>
              </a:pathLst>
            </a:custGeom>
            <a:solidFill>
              <a:srgbClr val="FCEF00"/>
            </a:solidFill>
            <a:ln w="9525">
              <a:noFill/>
              <a:round/>
              <a:headEnd/>
              <a:tailEnd/>
            </a:ln>
          </p:spPr>
          <p:txBody>
            <a:bodyPr>
              <a:prstTxWarp prst="textNoShape">
                <a:avLst/>
              </a:prstTxWarp>
            </a:bodyPr>
            <a:lstStyle/>
            <a:p>
              <a:endParaRPr lang="en-US"/>
            </a:p>
          </p:txBody>
        </p:sp>
        <p:sp>
          <p:nvSpPr>
            <p:cNvPr id="16453" name="Freeform 67"/>
            <p:cNvSpPr>
              <a:spLocks/>
            </p:cNvSpPr>
            <p:nvPr/>
          </p:nvSpPr>
          <p:spPr bwMode="auto">
            <a:xfrm>
              <a:off x="3772" y="1711"/>
              <a:ext cx="51" cy="32"/>
            </a:xfrm>
            <a:custGeom>
              <a:avLst/>
              <a:gdLst>
                <a:gd name="T0" fmla="*/ 2 w 51"/>
                <a:gd name="T1" fmla="*/ 11 h 32"/>
                <a:gd name="T2" fmla="*/ 14 w 51"/>
                <a:gd name="T3" fmla="*/ 28 h 32"/>
                <a:gd name="T4" fmla="*/ 18 w 51"/>
                <a:gd name="T5" fmla="*/ 28 h 32"/>
                <a:gd name="T6" fmla="*/ 22 w 51"/>
                <a:gd name="T7" fmla="*/ 30 h 32"/>
                <a:gd name="T8" fmla="*/ 26 w 51"/>
                <a:gd name="T9" fmla="*/ 32 h 32"/>
                <a:gd name="T10" fmla="*/ 29 w 51"/>
                <a:gd name="T11" fmla="*/ 32 h 32"/>
                <a:gd name="T12" fmla="*/ 35 w 51"/>
                <a:gd name="T13" fmla="*/ 32 h 32"/>
                <a:gd name="T14" fmla="*/ 39 w 51"/>
                <a:gd name="T15" fmla="*/ 32 h 32"/>
                <a:gd name="T16" fmla="*/ 45 w 51"/>
                <a:gd name="T17" fmla="*/ 32 h 32"/>
                <a:gd name="T18" fmla="*/ 49 w 51"/>
                <a:gd name="T19" fmla="*/ 30 h 32"/>
                <a:gd name="T20" fmla="*/ 49 w 51"/>
                <a:gd name="T21" fmla="*/ 28 h 32"/>
                <a:gd name="T22" fmla="*/ 49 w 51"/>
                <a:gd name="T23" fmla="*/ 28 h 32"/>
                <a:gd name="T24" fmla="*/ 49 w 51"/>
                <a:gd name="T25" fmla="*/ 28 h 32"/>
                <a:gd name="T26" fmla="*/ 51 w 51"/>
                <a:gd name="T27" fmla="*/ 28 h 32"/>
                <a:gd name="T28" fmla="*/ 51 w 51"/>
                <a:gd name="T29" fmla="*/ 28 h 32"/>
                <a:gd name="T30" fmla="*/ 51 w 51"/>
                <a:gd name="T31" fmla="*/ 28 h 32"/>
                <a:gd name="T32" fmla="*/ 49 w 51"/>
                <a:gd name="T33" fmla="*/ 23 h 32"/>
                <a:gd name="T34" fmla="*/ 45 w 51"/>
                <a:gd name="T35" fmla="*/ 17 h 32"/>
                <a:gd name="T36" fmla="*/ 43 w 51"/>
                <a:gd name="T37" fmla="*/ 13 h 32"/>
                <a:gd name="T38" fmla="*/ 39 w 51"/>
                <a:gd name="T39" fmla="*/ 10 h 32"/>
                <a:gd name="T40" fmla="*/ 35 w 51"/>
                <a:gd name="T41" fmla="*/ 8 h 32"/>
                <a:gd name="T42" fmla="*/ 29 w 51"/>
                <a:gd name="T43" fmla="*/ 4 h 32"/>
                <a:gd name="T44" fmla="*/ 26 w 51"/>
                <a:gd name="T45" fmla="*/ 2 h 32"/>
                <a:gd name="T46" fmla="*/ 20 w 51"/>
                <a:gd name="T47" fmla="*/ 2 h 32"/>
                <a:gd name="T48" fmla="*/ 18 w 51"/>
                <a:gd name="T49" fmla="*/ 0 h 32"/>
                <a:gd name="T50" fmla="*/ 14 w 51"/>
                <a:gd name="T51" fmla="*/ 0 h 32"/>
                <a:gd name="T52" fmla="*/ 12 w 51"/>
                <a:gd name="T53" fmla="*/ 0 h 32"/>
                <a:gd name="T54" fmla="*/ 10 w 51"/>
                <a:gd name="T55" fmla="*/ 0 h 32"/>
                <a:gd name="T56" fmla="*/ 8 w 51"/>
                <a:gd name="T57" fmla="*/ 0 h 32"/>
                <a:gd name="T58" fmla="*/ 4 w 51"/>
                <a:gd name="T59" fmla="*/ 0 h 32"/>
                <a:gd name="T60" fmla="*/ 2 w 51"/>
                <a:gd name="T61" fmla="*/ 2 h 32"/>
                <a:gd name="T62" fmla="*/ 0 w 51"/>
                <a:gd name="T63" fmla="*/ 2 h 32"/>
                <a:gd name="T64" fmla="*/ 2 w 51"/>
                <a:gd name="T65" fmla="*/ 11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
                <a:gd name="T100" fmla="*/ 0 h 32"/>
                <a:gd name="T101" fmla="*/ 51 w 51"/>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 h="32">
                  <a:moveTo>
                    <a:pt x="2" y="11"/>
                  </a:moveTo>
                  <a:lnTo>
                    <a:pt x="14" y="28"/>
                  </a:lnTo>
                  <a:lnTo>
                    <a:pt x="18" y="28"/>
                  </a:lnTo>
                  <a:lnTo>
                    <a:pt x="22" y="30"/>
                  </a:lnTo>
                  <a:lnTo>
                    <a:pt x="26" y="32"/>
                  </a:lnTo>
                  <a:lnTo>
                    <a:pt x="29" y="32"/>
                  </a:lnTo>
                  <a:lnTo>
                    <a:pt x="35" y="32"/>
                  </a:lnTo>
                  <a:lnTo>
                    <a:pt x="39" y="32"/>
                  </a:lnTo>
                  <a:lnTo>
                    <a:pt x="45" y="32"/>
                  </a:lnTo>
                  <a:lnTo>
                    <a:pt x="49" y="30"/>
                  </a:lnTo>
                  <a:lnTo>
                    <a:pt x="49" y="28"/>
                  </a:lnTo>
                  <a:lnTo>
                    <a:pt x="51" y="28"/>
                  </a:lnTo>
                  <a:lnTo>
                    <a:pt x="49" y="23"/>
                  </a:lnTo>
                  <a:lnTo>
                    <a:pt x="45" y="17"/>
                  </a:lnTo>
                  <a:lnTo>
                    <a:pt x="43" y="13"/>
                  </a:lnTo>
                  <a:lnTo>
                    <a:pt x="39" y="10"/>
                  </a:lnTo>
                  <a:lnTo>
                    <a:pt x="35" y="8"/>
                  </a:lnTo>
                  <a:lnTo>
                    <a:pt x="29" y="4"/>
                  </a:lnTo>
                  <a:lnTo>
                    <a:pt x="26" y="2"/>
                  </a:lnTo>
                  <a:lnTo>
                    <a:pt x="20" y="2"/>
                  </a:lnTo>
                  <a:lnTo>
                    <a:pt x="18" y="0"/>
                  </a:lnTo>
                  <a:lnTo>
                    <a:pt x="14" y="0"/>
                  </a:lnTo>
                  <a:lnTo>
                    <a:pt x="12" y="0"/>
                  </a:lnTo>
                  <a:lnTo>
                    <a:pt x="10" y="0"/>
                  </a:lnTo>
                  <a:lnTo>
                    <a:pt x="8" y="0"/>
                  </a:lnTo>
                  <a:lnTo>
                    <a:pt x="4" y="0"/>
                  </a:lnTo>
                  <a:lnTo>
                    <a:pt x="2" y="2"/>
                  </a:lnTo>
                  <a:lnTo>
                    <a:pt x="0" y="2"/>
                  </a:lnTo>
                  <a:lnTo>
                    <a:pt x="2" y="11"/>
                  </a:lnTo>
                  <a:close/>
                </a:path>
              </a:pathLst>
            </a:custGeom>
            <a:solidFill>
              <a:srgbClr val="FCEF00"/>
            </a:solidFill>
            <a:ln w="9525">
              <a:noFill/>
              <a:round/>
              <a:headEnd/>
              <a:tailEnd/>
            </a:ln>
          </p:spPr>
          <p:txBody>
            <a:bodyPr>
              <a:prstTxWarp prst="textNoShape">
                <a:avLst/>
              </a:prstTxWarp>
            </a:bodyPr>
            <a:lstStyle/>
            <a:p>
              <a:endParaRPr lang="en-US"/>
            </a:p>
          </p:txBody>
        </p:sp>
        <p:sp>
          <p:nvSpPr>
            <p:cNvPr id="16454" name="Freeform 68"/>
            <p:cNvSpPr>
              <a:spLocks/>
            </p:cNvSpPr>
            <p:nvPr/>
          </p:nvSpPr>
          <p:spPr bwMode="auto">
            <a:xfrm>
              <a:off x="3823" y="1711"/>
              <a:ext cx="56" cy="26"/>
            </a:xfrm>
            <a:custGeom>
              <a:avLst/>
              <a:gdLst>
                <a:gd name="T0" fmla="*/ 0 w 56"/>
                <a:gd name="T1" fmla="*/ 8 h 26"/>
                <a:gd name="T2" fmla="*/ 0 w 56"/>
                <a:gd name="T3" fmla="*/ 10 h 26"/>
                <a:gd name="T4" fmla="*/ 2 w 56"/>
                <a:gd name="T5" fmla="*/ 13 h 26"/>
                <a:gd name="T6" fmla="*/ 4 w 56"/>
                <a:gd name="T7" fmla="*/ 15 h 26"/>
                <a:gd name="T8" fmla="*/ 4 w 56"/>
                <a:gd name="T9" fmla="*/ 17 h 26"/>
                <a:gd name="T10" fmla="*/ 8 w 56"/>
                <a:gd name="T11" fmla="*/ 19 h 26"/>
                <a:gd name="T12" fmla="*/ 10 w 56"/>
                <a:gd name="T13" fmla="*/ 21 h 26"/>
                <a:gd name="T14" fmla="*/ 12 w 56"/>
                <a:gd name="T15" fmla="*/ 23 h 26"/>
                <a:gd name="T16" fmla="*/ 14 w 56"/>
                <a:gd name="T17" fmla="*/ 23 h 26"/>
                <a:gd name="T18" fmla="*/ 20 w 56"/>
                <a:gd name="T19" fmla="*/ 24 h 26"/>
                <a:gd name="T20" fmla="*/ 26 w 56"/>
                <a:gd name="T21" fmla="*/ 24 h 26"/>
                <a:gd name="T22" fmla="*/ 30 w 56"/>
                <a:gd name="T23" fmla="*/ 26 h 26"/>
                <a:gd name="T24" fmla="*/ 36 w 56"/>
                <a:gd name="T25" fmla="*/ 24 h 26"/>
                <a:gd name="T26" fmla="*/ 42 w 56"/>
                <a:gd name="T27" fmla="*/ 24 h 26"/>
                <a:gd name="T28" fmla="*/ 46 w 56"/>
                <a:gd name="T29" fmla="*/ 24 h 26"/>
                <a:gd name="T30" fmla="*/ 52 w 56"/>
                <a:gd name="T31" fmla="*/ 23 h 26"/>
                <a:gd name="T32" fmla="*/ 56 w 56"/>
                <a:gd name="T33" fmla="*/ 21 h 26"/>
                <a:gd name="T34" fmla="*/ 54 w 56"/>
                <a:gd name="T35" fmla="*/ 17 h 26"/>
                <a:gd name="T36" fmla="*/ 50 w 56"/>
                <a:gd name="T37" fmla="*/ 13 h 26"/>
                <a:gd name="T38" fmla="*/ 46 w 56"/>
                <a:gd name="T39" fmla="*/ 11 h 26"/>
                <a:gd name="T40" fmla="*/ 42 w 56"/>
                <a:gd name="T41" fmla="*/ 8 h 26"/>
                <a:gd name="T42" fmla="*/ 38 w 56"/>
                <a:gd name="T43" fmla="*/ 4 h 26"/>
                <a:gd name="T44" fmla="*/ 32 w 56"/>
                <a:gd name="T45" fmla="*/ 2 h 26"/>
                <a:gd name="T46" fmla="*/ 28 w 56"/>
                <a:gd name="T47" fmla="*/ 0 h 26"/>
                <a:gd name="T48" fmla="*/ 22 w 56"/>
                <a:gd name="T49" fmla="*/ 0 h 26"/>
                <a:gd name="T50" fmla="*/ 18 w 56"/>
                <a:gd name="T51" fmla="*/ 0 h 26"/>
                <a:gd name="T52" fmla="*/ 16 w 56"/>
                <a:gd name="T53" fmla="*/ 0 h 26"/>
                <a:gd name="T54" fmla="*/ 12 w 56"/>
                <a:gd name="T55" fmla="*/ 2 h 26"/>
                <a:gd name="T56" fmla="*/ 10 w 56"/>
                <a:gd name="T57" fmla="*/ 2 h 26"/>
                <a:gd name="T58" fmla="*/ 8 w 56"/>
                <a:gd name="T59" fmla="*/ 4 h 26"/>
                <a:gd name="T60" fmla="*/ 4 w 56"/>
                <a:gd name="T61" fmla="*/ 4 h 26"/>
                <a:gd name="T62" fmla="*/ 2 w 56"/>
                <a:gd name="T63" fmla="*/ 6 h 26"/>
                <a:gd name="T64" fmla="*/ 0 w 56"/>
                <a:gd name="T65" fmla="*/ 6 h 26"/>
                <a:gd name="T66" fmla="*/ 0 w 56"/>
                <a:gd name="T67" fmla="*/ 6 h 26"/>
                <a:gd name="T68" fmla="*/ 0 w 56"/>
                <a:gd name="T69" fmla="*/ 6 h 26"/>
                <a:gd name="T70" fmla="*/ 0 w 56"/>
                <a:gd name="T71" fmla="*/ 8 h 26"/>
                <a:gd name="T72" fmla="*/ 0 w 56"/>
                <a:gd name="T73" fmla="*/ 8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26"/>
                <a:gd name="T113" fmla="*/ 56 w 56"/>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26">
                  <a:moveTo>
                    <a:pt x="0" y="8"/>
                  </a:moveTo>
                  <a:lnTo>
                    <a:pt x="0" y="10"/>
                  </a:lnTo>
                  <a:lnTo>
                    <a:pt x="2" y="13"/>
                  </a:lnTo>
                  <a:lnTo>
                    <a:pt x="4" y="15"/>
                  </a:lnTo>
                  <a:lnTo>
                    <a:pt x="4" y="17"/>
                  </a:lnTo>
                  <a:lnTo>
                    <a:pt x="8" y="19"/>
                  </a:lnTo>
                  <a:lnTo>
                    <a:pt x="10" y="21"/>
                  </a:lnTo>
                  <a:lnTo>
                    <a:pt x="12" y="23"/>
                  </a:lnTo>
                  <a:lnTo>
                    <a:pt x="14" y="23"/>
                  </a:lnTo>
                  <a:lnTo>
                    <a:pt x="20" y="24"/>
                  </a:lnTo>
                  <a:lnTo>
                    <a:pt x="26" y="24"/>
                  </a:lnTo>
                  <a:lnTo>
                    <a:pt x="30" y="26"/>
                  </a:lnTo>
                  <a:lnTo>
                    <a:pt x="36" y="24"/>
                  </a:lnTo>
                  <a:lnTo>
                    <a:pt x="42" y="24"/>
                  </a:lnTo>
                  <a:lnTo>
                    <a:pt x="46" y="24"/>
                  </a:lnTo>
                  <a:lnTo>
                    <a:pt x="52" y="23"/>
                  </a:lnTo>
                  <a:lnTo>
                    <a:pt x="56" y="21"/>
                  </a:lnTo>
                  <a:lnTo>
                    <a:pt x="54" y="17"/>
                  </a:lnTo>
                  <a:lnTo>
                    <a:pt x="50" y="13"/>
                  </a:lnTo>
                  <a:lnTo>
                    <a:pt x="46" y="11"/>
                  </a:lnTo>
                  <a:lnTo>
                    <a:pt x="42" y="8"/>
                  </a:lnTo>
                  <a:lnTo>
                    <a:pt x="38" y="4"/>
                  </a:lnTo>
                  <a:lnTo>
                    <a:pt x="32" y="2"/>
                  </a:lnTo>
                  <a:lnTo>
                    <a:pt x="28" y="0"/>
                  </a:lnTo>
                  <a:lnTo>
                    <a:pt x="22" y="0"/>
                  </a:lnTo>
                  <a:lnTo>
                    <a:pt x="18" y="0"/>
                  </a:lnTo>
                  <a:lnTo>
                    <a:pt x="16" y="0"/>
                  </a:lnTo>
                  <a:lnTo>
                    <a:pt x="12" y="2"/>
                  </a:lnTo>
                  <a:lnTo>
                    <a:pt x="10" y="2"/>
                  </a:lnTo>
                  <a:lnTo>
                    <a:pt x="8" y="4"/>
                  </a:lnTo>
                  <a:lnTo>
                    <a:pt x="4" y="4"/>
                  </a:lnTo>
                  <a:lnTo>
                    <a:pt x="2" y="6"/>
                  </a:lnTo>
                  <a:lnTo>
                    <a:pt x="0" y="6"/>
                  </a:lnTo>
                  <a:lnTo>
                    <a:pt x="0" y="8"/>
                  </a:lnTo>
                  <a:close/>
                </a:path>
              </a:pathLst>
            </a:custGeom>
            <a:solidFill>
              <a:srgbClr val="FCEF00"/>
            </a:solidFill>
            <a:ln w="9525">
              <a:noFill/>
              <a:round/>
              <a:headEnd/>
              <a:tailEnd/>
            </a:ln>
          </p:spPr>
          <p:txBody>
            <a:bodyPr>
              <a:prstTxWarp prst="textNoShape">
                <a:avLst/>
              </a:prstTxWarp>
            </a:bodyPr>
            <a:lstStyle/>
            <a:p>
              <a:endParaRPr lang="en-US"/>
            </a:p>
          </p:txBody>
        </p:sp>
        <p:sp>
          <p:nvSpPr>
            <p:cNvPr id="16455" name="Freeform 69"/>
            <p:cNvSpPr>
              <a:spLocks/>
            </p:cNvSpPr>
            <p:nvPr/>
          </p:nvSpPr>
          <p:spPr bwMode="auto">
            <a:xfrm>
              <a:off x="3879" y="1713"/>
              <a:ext cx="27" cy="11"/>
            </a:xfrm>
            <a:custGeom>
              <a:avLst/>
              <a:gdLst>
                <a:gd name="T0" fmla="*/ 0 w 27"/>
                <a:gd name="T1" fmla="*/ 4 h 11"/>
                <a:gd name="T2" fmla="*/ 0 w 27"/>
                <a:gd name="T3" fmla="*/ 4 h 11"/>
                <a:gd name="T4" fmla="*/ 0 w 27"/>
                <a:gd name="T5" fmla="*/ 4 h 11"/>
                <a:gd name="T6" fmla="*/ 0 w 27"/>
                <a:gd name="T7" fmla="*/ 4 h 11"/>
                <a:gd name="T8" fmla="*/ 0 w 27"/>
                <a:gd name="T9" fmla="*/ 6 h 11"/>
                <a:gd name="T10" fmla="*/ 8 w 27"/>
                <a:gd name="T11" fmla="*/ 11 h 11"/>
                <a:gd name="T12" fmla="*/ 25 w 27"/>
                <a:gd name="T13" fmla="*/ 11 h 11"/>
                <a:gd name="T14" fmla="*/ 25 w 27"/>
                <a:gd name="T15" fmla="*/ 11 h 11"/>
                <a:gd name="T16" fmla="*/ 27 w 27"/>
                <a:gd name="T17" fmla="*/ 11 h 11"/>
                <a:gd name="T18" fmla="*/ 27 w 27"/>
                <a:gd name="T19" fmla="*/ 11 h 11"/>
                <a:gd name="T20" fmla="*/ 27 w 27"/>
                <a:gd name="T21" fmla="*/ 9 h 11"/>
                <a:gd name="T22" fmla="*/ 27 w 27"/>
                <a:gd name="T23" fmla="*/ 9 h 11"/>
                <a:gd name="T24" fmla="*/ 27 w 27"/>
                <a:gd name="T25" fmla="*/ 9 h 11"/>
                <a:gd name="T26" fmla="*/ 27 w 27"/>
                <a:gd name="T27" fmla="*/ 8 h 11"/>
                <a:gd name="T28" fmla="*/ 27 w 27"/>
                <a:gd name="T29" fmla="*/ 8 h 11"/>
                <a:gd name="T30" fmla="*/ 25 w 27"/>
                <a:gd name="T31" fmla="*/ 6 h 11"/>
                <a:gd name="T32" fmla="*/ 23 w 27"/>
                <a:gd name="T33" fmla="*/ 4 h 11"/>
                <a:gd name="T34" fmla="*/ 21 w 27"/>
                <a:gd name="T35" fmla="*/ 2 h 11"/>
                <a:gd name="T36" fmla="*/ 19 w 27"/>
                <a:gd name="T37" fmla="*/ 2 h 11"/>
                <a:gd name="T38" fmla="*/ 17 w 27"/>
                <a:gd name="T39" fmla="*/ 0 h 11"/>
                <a:gd name="T40" fmla="*/ 14 w 27"/>
                <a:gd name="T41" fmla="*/ 0 h 11"/>
                <a:gd name="T42" fmla="*/ 12 w 27"/>
                <a:gd name="T43" fmla="*/ 0 h 11"/>
                <a:gd name="T44" fmla="*/ 10 w 27"/>
                <a:gd name="T45" fmla="*/ 0 h 11"/>
                <a:gd name="T46" fmla="*/ 8 w 27"/>
                <a:gd name="T47" fmla="*/ 0 h 11"/>
                <a:gd name="T48" fmla="*/ 6 w 27"/>
                <a:gd name="T49" fmla="*/ 0 h 11"/>
                <a:gd name="T50" fmla="*/ 4 w 27"/>
                <a:gd name="T51" fmla="*/ 0 h 11"/>
                <a:gd name="T52" fmla="*/ 4 w 27"/>
                <a:gd name="T53" fmla="*/ 0 h 11"/>
                <a:gd name="T54" fmla="*/ 2 w 27"/>
                <a:gd name="T55" fmla="*/ 2 h 11"/>
                <a:gd name="T56" fmla="*/ 2 w 27"/>
                <a:gd name="T57" fmla="*/ 2 h 11"/>
                <a:gd name="T58" fmla="*/ 0 w 27"/>
                <a:gd name="T59" fmla="*/ 2 h 11"/>
                <a:gd name="T60" fmla="*/ 0 w 27"/>
                <a:gd name="T61" fmla="*/ 2 h 11"/>
                <a:gd name="T62" fmla="*/ 0 w 27"/>
                <a:gd name="T63" fmla="*/ 2 h 11"/>
                <a:gd name="T64" fmla="*/ 0 w 27"/>
                <a:gd name="T65" fmla="*/ 2 h 11"/>
                <a:gd name="T66" fmla="*/ 0 w 27"/>
                <a:gd name="T67" fmla="*/ 4 h 11"/>
                <a:gd name="T68" fmla="*/ 0 w 27"/>
                <a:gd name="T69" fmla="*/ 4 h 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
                <a:gd name="T106" fmla="*/ 0 h 11"/>
                <a:gd name="T107" fmla="*/ 27 w 27"/>
                <a:gd name="T108" fmla="*/ 11 h 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 h="11">
                  <a:moveTo>
                    <a:pt x="0" y="4"/>
                  </a:moveTo>
                  <a:lnTo>
                    <a:pt x="0" y="4"/>
                  </a:lnTo>
                  <a:lnTo>
                    <a:pt x="0" y="6"/>
                  </a:lnTo>
                  <a:lnTo>
                    <a:pt x="8" y="11"/>
                  </a:lnTo>
                  <a:lnTo>
                    <a:pt x="25" y="11"/>
                  </a:lnTo>
                  <a:lnTo>
                    <a:pt x="27" y="11"/>
                  </a:lnTo>
                  <a:lnTo>
                    <a:pt x="27" y="9"/>
                  </a:lnTo>
                  <a:lnTo>
                    <a:pt x="27" y="8"/>
                  </a:lnTo>
                  <a:lnTo>
                    <a:pt x="25" y="6"/>
                  </a:lnTo>
                  <a:lnTo>
                    <a:pt x="23" y="4"/>
                  </a:lnTo>
                  <a:lnTo>
                    <a:pt x="21" y="2"/>
                  </a:lnTo>
                  <a:lnTo>
                    <a:pt x="19" y="2"/>
                  </a:lnTo>
                  <a:lnTo>
                    <a:pt x="17" y="0"/>
                  </a:lnTo>
                  <a:lnTo>
                    <a:pt x="14" y="0"/>
                  </a:lnTo>
                  <a:lnTo>
                    <a:pt x="12" y="0"/>
                  </a:lnTo>
                  <a:lnTo>
                    <a:pt x="10" y="0"/>
                  </a:lnTo>
                  <a:lnTo>
                    <a:pt x="8" y="0"/>
                  </a:lnTo>
                  <a:lnTo>
                    <a:pt x="6" y="0"/>
                  </a:lnTo>
                  <a:lnTo>
                    <a:pt x="4" y="0"/>
                  </a:lnTo>
                  <a:lnTo>
                    <a:pt x="2" y="2"/>
                  </a:lnTo>
                  <a:lnTo>
                    <a:pt x="0" y="2"/>
                  </a:lnTo>
                  <a:lnTo>
                    <a:pt x="0" y="4"/>
                  </a:lnTo>
                  <a:close/>
                </a:path>
              </a:pathLst>
            </a:custGeom>
            <a:solidFill>
              <a:srgbClr val="FCEF00"/>
            </a:solidFill>
            <a:ln w="9525">
              <a:noFill/>
              <a:round/>
              <a:headEnd/>
              <a:tailEnd/>
            </a:ln>
          </p:spPr>
          <p:txBody>
            <a:bodyPr>
              <a:prstTxWarp prst="textNoShape">
                <a:avLst/>
              </a:prstTxWarp>
            </a:bodyPr>
            <a:lstStyle/>
            <a:p>
              <a:endParaRPr lang="en-US"/>
            </a:p>
          </p:txBody>
        </p:sp>
      </p:grpSp>
      <p:pic>
        <p:nvPicPr>
          <p:cNvPr id="16388" name="Picture 72" descr="Primary logo gold trans.png"/>
          <p:cNvPicPr>
            <a:picLocks noChangeAspect="1"/>
          </p:cNvPicPr>
          <p:nvPr/>
        </p:nvPicPr>
        <p:blipFill>
          <a:blip r:embed="rId2"/>
          <a:srcRect/>
          <a:stretch>
            <a:fillRect/>
          </a:stretch>
        </p:blipFill>
        <p:spPr bwMode="auto">
          <a:xfrm>
            <a:off x="304800" y="609600"/>
            <a:ext cx="3200400" cy="47307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Text Placeholder 2"/>
          <p:cNvSpPr>
            <a:spLocks noGrp="1"/>
          </p:cNvSpPr>
          <p:nvPr>
            <p:ph type="body" idx="1"/>
          </p:nvPr>
        </p:nvSpPr>
        <p:spPr>
          <a:xfrm>
            <a:off x="381000" y="4114800"/>
            <a:ext cx="7732713" cy="1509713"/>
          </a:xfrm>
        </p:spPr>
        <p:txBody>
          <a:bodyPr/>
          <a:lstStyle/>
          <a:p>
            <a:pPr marL="44450" eaLnBrk="1" hangingPunct="1"/>
            <a:r>
              <a:rPr lang="en-US" sz="3200">
                <a:solidFill>
                  <a:schemeClr val="tx1"/>
                </a:solidFill>
                <a:ea typeface="ＭＳ Ｐゴシック" charset="-128"/>
                <a:cs typeface="ＭＳ Ｐゴシック" charset="-128"/>
              </a:rPr>
              <a:t>David R. Finley, Ph.D., P.E.</a:t>
            </a:r>
          </a:p>
          <a:p>
            <a:pPr marL="44450" eaLnBrk="1" hangingPunct="1"/>
            <a:endParaRPr lang="en-US">
              <a:ea typeface="ＭＳ Ｐゴシック" charset="-128"/>
              <a:cs typeface="ＭＳ Ｐゴシック" charset="-128"/>
            </a:endParaRPr>
          </a:p>
        </p:txBody>
      </p:sp>
      <p:sp>
        <p:nvSpPr>
          <p:cNvPr id="4" name="Rectangle 2"/>
          <p:cNvSpPr txBox="1">
            <a:spLocks noChangeArrowheads="1"/>
          </p:cNvSpPr>
          <p:nvPr/>
        </p:nvSpPr>
        <p:spPr bwMode="auto">
          <a:xfrm>
            <a:off x="381000" y="1828800"/>
            <a:ext cx="8458200" cy="2057400"/>
          </a:xfrm>
          <a:prstGeom prst="rect">
            <a:avLst/>
          </a:prstGeom>
          <a:noFill/>
          <a:ln>
            <a:noFill/>
          </a:ln>
          <a:extLst>
            <a:ext uri="{909E8E84-426E-40dd-AFC4-6F175D3DCCD1}">
              <a14:hiddenFill xmlns:a14="http://schemas.microsoft.com/office/drawing/2010/main" xmlns:a="http://schemas.openxmlformats.org/drawingml/2006/main" xmlns:p="http://schemas.openxmlformats.org/presentationml/2006/main" xmlns="">
                <a:solidFill>
                  <a:srgbClr val="FFFFFF"/>
                </a:solidFill>
              </a14:hiddenFill>
            </a:ext>
            <a:ext uri="{91240B29-F687-4f45-9708-019B960494DF}">
              <a14:hiddenLine xmlns:a14="http://schemas.microsoft.com/office/drawing/2010/main" xmlns:a="http://schemas.openxmlformats.org/drawingml/2006/main" xmlns:p="http://schemas.openxmlformats.org/presentationml/2006/main" xmlns="" w="9525">
                <a:solidFill>
                  <a:srgbClr val="000000"/>
                </a:solidFill>
                <a:miter lim="800000"/>
                <a:headEnd/>
                <a:tailEnd/>
              </a14:hiddenLine>
            </a:ext>
            <a:ext uri="{FAA26D3D-D897-4be2-8F04-BA451C77F1D7}">
              <ma14:placeholderFlag xmlns:ma14="http://schemas.microsoft.com/office/mac/drawingml/2011/main" xmlns:a="http://schemas.openxmlformats.org/drawingml/2006/main" xmlns:p="http://schemas.openxmlformats.org/presentationml/2006/main" xmlns="" val="1"/>
            </a:ext>
          </a:extLst>
        </p:spPr>
        <p:txBody>
          <a:bodyPr anchor="b"/>
          <a:lstStyle>
            <a:lvl1pPr algn="l" rtl="0" fontAlgn="base">
              <a:spcBef>
                <a:spcPct val="0"/>
              </a:spcBef>
              <a:spcAft>
                <a:spcPct val="0"/>
              </a:spcAft>
              <a:buNone/>
              <a:defRPr sz="4300" b="1" kern="1200"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latin typeface="+mj-lt"/>
                <a:ea typeface="ＭＳ Ｐゴシック" charset="0"/>
                <a:cs typeface="+mj-cs"/>
              </a:defRPr>
            </a:lvl1pPr>
            <a:lvl2pPr algn="l" rtl="0" fontAlgn="base">
              <a:spcBef>
                <a:spcPct val="0"/>
              </a:spcBef>
              <a:spcAft>
                <a:spcPct val="0"/>
              </a:spcAft>
              <a:defRPr sz="4000">
                <a:solidFill>
                  <a:schemeClr val="tx2"/>
                </a:solidFill>
                <a:latin typeface="Trebuchet MS" charset="0"/>
                <a:ea typeface="ＭＳ Ｐゴシック" charset="0"/>
              </a:defRPr>
            </a:lvl2pPr>
            <a:lvl3pPr algn="l" rtl="0" fontAlgn="base">
              <a:spcBef>
                <a:spcPct val="0"/>
              </a:spcBef>
              <a:spcAft>
                <a:spcPct val="0"/>
              </a:spcAft>
              <a:defRPr sz="4000">
                <a:solidFill>
                  <a:schemeClr val="tx2"/>
                </a:solidFill>
                <a:latin typeface="Trebuchet MS" charset="0"/>
                <a:ea typeface="ＭＳ Ｐゴシック" charset="0"/>
              </a:defRPr>
            </a:lvl3pPr>
            <a:lvl4pPr algn="l" rtl="0" fontAlgn="base">
              <a:spcBef>
                <a:spcPct val="0"/>
              </a:spcBef>
              <a:spcAft>
                <a:spcPct val="0"/>
              </a:spcAft>
              <a:defRPr sz="4000">
                <a:solidFill>
                  <a:schemeClr val="tx2"/>
                </a:solidFill>
                <a:latin typeface="Trebuchet MS" charset="0"/>
                <a:ea typeface="ＭＳ Ｐゴシック" charset="0"/>
              </a:defRPr>
            </a:lvl4pPr>
            <a:lvl5pPr algn="l" rtl="0" fontAlgn="base">
              <a:spcBef>
                <a:spcPct val="0"/>
              </a:spcBef>
              <a:spcAft>
                <a:spcPct val="0"/>
              </a:spcAft>
              <a:defRPr sz="4000">
                <a:solidFill>
                  <a:schemeClr val="tx2"/>
                </a:solidFill>
                <a:latin typeface="Trebuchet MS" charset="0"/>
                <a:ea typeface="ＭＳ Ｐゴシック" charset="0"/>
              </a:defRPr>
            </a:lvl5pPr>
            <a:lvl6pPr marL="457200" algn="l" rtl="0" fontAlgn="base">
              <a:spcBef>
                <a:spcPct val="0"/>
              </a:spcBef>
              <a:spcAft>
                <a:spcPct val="0"/>
              </a:spcAft>
              <a:defRPr sz="4000">
                <a:solidFill>
                  <a:schemeClr val="tx2"/>
                </a:solidFill>
                <a:latin typeface="Trebuchet MS" charset="0"/>
                <a:ea typeface="ＭＳ Ｐゴシック" charset="0"/>
              </a:defRPr>
            </a:lvl6pPr>
            <a:lvl7pPr marL="914400" algn="l" rtl="0" fontAlgn="base">
              <a:spcBef>
                <a:spcPct val="0"/>
              </a:spcBef>
              <a:spcAft>
                <a:spcPct val="0"/>
              </a:spcAft>
              <a:defRPr sz="4000">
                <a:solidFill>
                  <a:schemeClr val="tx2"/>
                </a:solidFill>
                <a:latin typeface="Trebuchet MS" charset="0"/>
                <a:ea typeface="ＭＳ Ｐゴシック" charset="0"/>
              </a:defRPr>
            </a:lvl7pPr>
            <a:lvl8pPr marL="1371600" algn="l" rtl="0" fontAlgn="base">
              <a:spcBef>
                <a:spcPct val="0"/>
              </a:spcBef>
              <a:spcAft>
                <a:spcPct val="0"/>
              </a:spcAft>
              <a:defRPr sz="4000">
                <a:solidFill>
                  <a:schemeClr val="tx2"/>
                </a:solidFill>
                <a:latin typeface="Trebuchet MS" charset="0"/>
                <a:ea typeface="ＭＳ Ｐゴシック" charset="0"/>
              </a:defRPr>
            </a:lvl8pPr>
            <a:lvl9pPr marL="1828800" algn="l" rtl="0" fontAlgn="base">
              <a:spcBef>
                <a:spcPct val="0"/>
              </a:spcBef>
              <a:spcAft>
                <a:spcPct val="0"/>
              </a:spcAft>
              <a:defRPr sz="4000">
                <a:solidFill>
                  <a:schemeClr val="tx2"/>
                </a:solidFill>
                <a:latin typeface="Trebuchet MS" charset="0"/>
                <a:ea typeface="ＭＳ Ｐゴシック" charset="0"/>
              </a:defRPr>
            </a:lvl9pPr>
          </a:lstStyle>
          <a:p>
            <a:pPr>
              <a:defRPr/>
            </a:pPr>
            <a:r>
              <a:rPr lang="en-US" sz="3800" dirty="0" smtClean="0"/>
              <a:t>Vision for</a:t>
            </a:r>
            <a:br>
              <a:rPr lang="en-US" sz="3800" dirty="0" smtClean="0"/>
            </a:br>
            <a:r>
              <a:rPr lang="en-US" sz="3800" dirty="0" smtClean="0"/>
              <a:t>College of Business, Engineering, &amp; Economic Development</a:t>
            </a:r>
          </a:p>
        </p:txBody>
      </p:sp>
      <p:pic>
        <p:nvPicPr>
          <p:cNvPr id="39939" name="Picture 3" descr="Primary logo gold trans.png"/>
          <p:cNvPicPr>
            <a:picLocks noChangeAspect="1"/>
          </p:cNvPicPr>
          <p:nvPr/>
        </p:nvPicPr>
        <p:blipFill>
          <a:blip r:embed="rId2"/>
          <a:srcRect/>
          <a:stretch>
            <a:fillRect/>
          </a:stretch>
        </p:blipFill>
        <p:spPr bwMode="auto">
          <a:xfrm>
            <a:off x="304800" y="609600"/>
            <a:ext cx="3200400" cy="4730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61" name="Picture 5"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
        <p:nvSpPr>
          <p:cNvPr id="40962" name="Title 1"/>
          <p:cNvSpPr txBox="1">
            <a:spLocks/>
          </p:cNvSpPr>
          <p:nvPr/>
        </p:nvSpPr>
        <p:spPr bwMode="auto">
          <a:xfrm>
            <a:off x="228600" y="1905000"/>
            <a:ext cx="8686800" cy="1524000"/>
          </a:xfrm>
          <a:prstGeom prst="rect">
            <a:avLst/>
          </a:prstGeom>
          <a:noFill/>
          <a:ln w="9525">
            <a:noFill/>
            <a:miter lim="800000"/>
            <a:headEnd/>
            <a:tailEnd/>
          </a:ln>
        </p:spPr>
        <p:txBody>
          <a:bodyPr>
            <a:prstTxWarp prst="textNoShape">
              <a:avLst/>
            </a:prstTxWarp>
          </a:bodyPr>
          <a:lstStyle/>
          <a:p>
            <a:r>
              <a:rPr lang="en-US" sz="4000" b="1">
                <a:solidFill>
                  <a:srgbClr val="0365DB"/>
                </a:solidFill>
                <a:latin typeface="Trebuchet MS" pitchFamily="-68" charset="0"/>
              </a:rPr>
              <a:t>The Path to Collaboration, Synergism, &amp; Student Growth</a:t>
            </a:r>
            <a:endParaRPr lang="en-US" sz="2800" b="1">
              <a:solidFill>
                <a:srgbClr val="0365DB"/>
              </a:solidFill>
              <a:latin typeface="Trebuchet MS" pitchFamily="-68" charset="0"/>
            </a:endParaRPr>
          </a:p>
        </p:txBody>
      </p:sp>
      <p:sp>
        <p:nvSpPr>
          <p:cNvPr id="40963" name="Subtitle 2"/>
          <p:cNvSpPr txBox="1">
            <a:spLocks/>
          </p:cNvSpPr>
          <p:nvPr/>
        </p:nvSpPr>
        <p:spPr bwMode="auto">
          <a:xfrm>
            <a:off x="1066800" y="4114800"/>
            <a:ext cx="7772400" cy="731838"/>
          </a:xfrm>
          <a:prstGeom prst="rect">
            <a:avLst/>
          </a:prstGeom>
          <a:noFill/>
          <a:ln w="9525">
            <a:noFill/>
            <a:miter lim="800000"/>
            <a:headEnd/>
            <a:tailEnd/>
          </a:ln>
        </p:spPr>
        <p:txBody>
          <a:bodyPr>
            <a:prstTxWarp prst="textNoShape">
              <a:avLst/>
            </a:prstTxWarp>
          </a:bodyPr>
          <a:lstStyle/>
          <a:p>
            <a:pPr marL="107950">
              <a:spcBef>
                <a:spcPts val="300"/>
              </a:spcBef>
              <a:buClr>
                <a:srgbClr val="7276A0"/>
              </a:buClr>
              <a:buFont typeface="Georgia" pitchFamily="-68" charset="0"/>
              <a:buNone/>
            </a:pPr>
            <a:r>
              <a:rPr lang="en-US" sz="2800">
                <a:latin typeface="Georgia" pitchFamily="-68" charset="0"/>
              </a:rPr>
              <a:t>David R. Finley, Ph.D., P.E.</a:t>
            </a:r>
          </a:p>
        </p:txBody>
      </p:sp>
      <p:sp>
        <p:nvSpPr>
          <p:cNvPr id="9" name="Title 1"/>
          <p:cNvSpPr txBox="1">
            <a:spLocks/>
          </p:cNvSpPr>
          <p:nvPr/>
        </p:nvSpPr>
        <p:spPr bwMode="auto">
          <a:xfrm>
            <a:off x="457200" y="3429000"/>
            <a:ext cx="8686800" cy="533400"/>
          </a:xfrm>
          <a:prstGeom prst="rect">
            <a:avLst/>
          </a:prstGeom>
          <a:noFill/>
          <a:ln w="9525">
            <a:noFill/>
            <a:miter lim="800000"/>
            <a:headEnd/>
            <a:tailEnd/>
          </a:ln>
        </p:spPr>
        <p:txBody>
          <a:bodyPr anchor="ctr">
            <a:prstTxWarp prst="textNoShape">
              <a:avLst/>
            </a:prstTxWarp>
            <a:normAutofit/>
          </a:bodyPr>
          <a:lstStyle/>
          <a:p>
            <a:pPr algn="ctr" eaLnBrk="0" hangingPunct="0"/>
            <a:r>
              <a:rPr lang="en-US" sz="2800" b="1">
                <a:solidFill>
                  <a:srgbClr val="003F87"/>
                </a:solidFill>
                <a:latin typeface="Georgia" pitchFamily="-68" charset="0"/>
              </a:rPr>
              <a:t>(Enrollment Growth, Earnings Growth…)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985" name="Picture 5"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
        <p:nvSpPr>
          <p:cNvPr id="41986" name="Rectangle 2"/>
          <p:cNvSpPr txBox="1">
            <a:spLocks noChangeArrowheads="1"/>
          </p:cNvSpPr>
          <p:nvPr/>
        </p:nvSpPr>
        <p:spPr bwMode="auto">
          <a:xfrm>
            <a:off x="457200" y="1295400"/>
            <a:ext cx="2971800" cy="762000"/>
          </a:xfrm>
          <a:prstGeom prst="rect">
            <a:avLst/>
          </a:prstGeom>
          <a:noFill/>
          <a:ln w="9525">
            <a:noFill/>
            <a:miter lim="800000"/>
            <a:headEnd/>
            <a:tailEnd/>
          </a:ln>
        </p:spPr>
        <p:txBody>
          <a:bodyPr>
            <a:prstTxWarp prst="textNoShape">
              <a:avLst/>
            </a:prstTxWarp>
          </a:bodyPr>
          <a:lstStyle/>
          <a:p>
            <a:r>
              <a:rPr lang="en-US" sz="4000" b="1">
                <a:solidFill>
                  <a:srgbClr val="0365DB"/>
                </a:solidFill>
                <a:latin typeface="Trebuchet MS" pitchFamily="-68" charset="0"/>
              </a:rPr>
              <a:t>Questions</a:t>
            </a:r>
          </a:p>
        </p:txBody>
      </p:sp>
      <p:sp>
        <p:nvSpPr>
          <p:cNvPr id="41987" name="Rectangle 3"/>
          <p:cNvSpPr txBox="1">
            <a:spLocks noChangeArrowheads="1"/>
          </p:cNvSpPr>
          <p:nvPr/>
        </p:nvSpPr>
        <p:spPr bwMode="auto">
          <a:xfrm>
            <a:off x="457200" y="2590800"/>
            <a:ext cx="8305800" cy="2514600"/>
          </a:xfrm>
          <a:prstGeom prst="rect">
            <a:avLst/>
          </a:prstGeom>
          <a:noFill/>
          <a:ln w="9525">
            <a:noFill/>
            <a:miter lim="800000"/>
            <a:headEnd/>
            <a:tailEnd/>
          </a:ln>
        </p:spPr>
        <p:txBody>
          <a:bodyPr>
            <a:prstTxWarp prst="textNoShape">
              <a:avLst/>
            </a:prstTxWarp>
          </a:bodyPr>
          <a:lstStyle/>
          <a:p>
            <a:pPr marL="365125" indent="-255588">
              <a:spcBef>
                <a:spcPts val="300"/>
              </a:spcBef>
              <a:buClr>
                <a:srgbClr val="7276A0"/>
              </a:buClr>
              <a:buFont typeface="Arial" pitchFamily="-68" charset="0"/>
              <a:buChar char="•"/>
            </a:pPr>
            <a:r>
              <a:rPr lang="en-US" sz="2800">
                <a:latin typeface="Georgia" pitchFamily="-68" charset="0"/>
              </a:rPr>
              <a:t>Why are we here?</a:t>
            </a:r>
          </a:p>
          <a:p>
            <a:pPr marL="365125" indent="-255588">
              <a:spcBef>
                <a:spcPts val="300"/>
              </a:spcBef>
              <a:buClr>
                <a:srgbClr val="7276A0"/>
              </a:buClr>
              <a:buFont typeface="Arial" pitchFamily="-68" charset="0"/>
              <a:buChar char="•"/>
            </a:pPr>
            <a:r>
              <a:rPr lang="en-US" sz="2800">
                <a:latin typeface="Georgia" pitchFamily="-68" charset="0"/>
              </a:rPr>
              <a:t>Who am I (and why that even matters)?</a:t>
            </a:r>
          </a:p>
          <a:p>
            <a:pPr marL="365125" indent="-255588">
              <a:spcBef>
                <a:spcPts val="300"/>
              </a:spcBef>
              <a:buClr>
                <a:srgbClr val="7276A0"/>
              </a:buClr>
              <a:buFont typeface="Arial" pitchFamily="-68" charset="0"/>
              <a:buChar char="•"/>
            </a:pPr>
            <a:r>
              <a:rPr lang="en-US" sz="2800">
                <a:latin typeface="Georgia" pitchFamily="-68" charset="0"/>
              </a:rPr>
              <a:t>What is LSSU doing w.r.t. economic dev?</a:t>
            </a:r>
          </a:p>
          <a:p>
            <a:pPr marL="365125" indent="-255588">
              <a:spcBef>
                <a:spcPts val="300"/>
              </a:spcBef>
              <a:buClr>
                <a:srgbClr val="7276A0"/>
              </a:buClr>
              <a:buFont typeface="Arial" pitchFamily="-68" charset="0"/>
              <a:buChar char="•"/>
            </a:pPr>
            <a:r>
              <a:rPr lang="en-US" sz="2800">
                <a:latin typeface="Georgia" pitchFamily="-68" charset="0"/>
              </a:rPr>
              <a:t>How can we work together?</a:t>
            </a:r>
          </a:p>
          <a:p>
            <a:pPr marL="365125" indent="-255588">
              <a:spcBef>
                <a:spcPts val="300"/>
              </a:spcBef>
              <a:buClr>
                <a:srgbClr val="7276A0"/>
              </a:buClr>
              <a:buFont typeface="Georgia" pitchFamily="-68" charset="0"/>
              <a:buChar char="•"/>
            </a:pPr>
            <a:endParaRPr lang="en-US" sz="2800">
              <a:latin typeface="Georgia" pitchFamily="-6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09" name="Picture 5"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
        <p:nvSpPr>
          <p:cNvPr id="43010" name="Rectangle 2"/>
          <p:cNvSpPr txBox="1">
            <a:spLocks noChangeArrowheads="1"/>
          </p:cNvSpPr>
          <p:nvPr/>
        </p:nvSpPr>
        <p:spPr bwMode="auto">
          <a:xfrm>
            <a:off x="457200" y="1295400"/>
            <a:ext cx="5029200" cy="762000"/>
          </a:xfrm>
          <a:prstGeom prst="rect">
            <a:avLst/>
          </a:prstGeom>
          <a:noFill/>
          <a:ln w="9525">
            <a:noFill/>
            <a:miter lim="800000"/>
            <a:headEnd/>
            <a:tailEnd/>
          </a:ln>
        </p:spPr>
        <p:txBody>
          <a:bodyPr>
            <a:prstTxWarp prst="textNoShape">
              <a:avLst/>
            </a:prstTxWarp>
          </a:bodyPr>
          <a:lstStyle/>
          <a:p>
            <a:r>
              <a:rPr lang="en-US" sz="4000" b="1">
                <a:solidFill>
                  <a:srgbClr val="0365DB"/>
                </a:solidFill>
                <a:latin typeface="Trebuchet MS" pitchFamily="-68" charset="0"/>
              </a:rPr>
              <a:t>Why are we here?</a:t>
            </a:r>
          </a:p>
        </p:txBody>
      </p:sp>
      <p:sp>
        <p:nvSpPr>
          <p:cNvPr id="43011" name="Rectangle 3"/>
          <p:cNvSpPr txBox="1">
            <a:spLocks noChangeArrowheads="1"/>
          </p:cNvSpPr>
          <p:nvPr/>
        </p:nvSpPr>
        <p:spPr bwMode="auto">
          <a:xfrm>
            <a:off x="457200" y="2362200"/>
            <a:ext cx="8305800" cy="4038600"/>
          </a:xfrm>
          <a:prstGeom prst="rect">
            <a:avLst/>
          </a:prstGeom>
          <a:noFill/>
          <a:ln w="9525">
            <a:noFill/>
            <a:miter lim="800000"/>
            <a:headEnd/>
            <a:tailEnd/>
          </a:ln>
        </p:spPr>
        <p:txBody>
          <a:bodyPr>
            <a:prstTxWarp prst="textNoShape">
              <a:avLst/>
            </a:prstTxWarp>
          </a:bodyPr>
          <a:lstStyle/>
          <a:p>
            <a:pPr marL="236538" indent="-236538">
              <a:spcBef>
                <a:spcPts val="300"/>
              </a:spcBef>
              <a:buClr>
                <a:srgbClr val="7276A0"/>
              </a:buClr>
              <a:buFont typeface="Wingdings" pitchFamily="-68" charset="2"/>
              <a:buChar char="§"/>
            </a:pPr>
            <a:r>
              <a:rPr lang="en-US" sz="2800">
                <a:latin typeface="Georgia" pitchFamily="-68" charset="0"/>
              </a:rPr>
              <a:t>Craft a best path forward for the new College of Business, Engineering, and Econ Dev</a:t>
            </a:r>
          </a:p>
          <a:p>
            <a:pPr marL="236538" indent="-236538">
              <a:spcBef>
                <a:spcPts val="300"/>
              </a:spcBef>
              <a:buClr>
                <a:srgbClr val="7276A0"/>
              </a:buClr>
              <a:buFont typeface="Wingdings" pitchFamily="-68" charset="2"/>
              <a:buChar char="§"/>
            </a:pPr>
            <a:endParaRPr lang="en-US" sz="2800" i="1">
              <a:latin typeface="Georgia" pitchFamily="-68" charset="0"/>
            </a:endParaRPr>
          </a:p>
          <a:p>
            <a:pPr marL="236538" indent="-236538">
              <a:spcBef>
                <a:spcPts val="300"/>
              </a:spcBef>
              <a:buClr>
                <a:srgbClr val="7276A0"/>
              </a:buClr>
              <a:buFont typeface="Wingdings" pitchFamily="-68" charset="2"/>
              <a:buChar char="§"/>
            </a:pPr>
            <a:r>
              <a:rPr lang="en-US" sz="2800">
                <a:latin typeface="Georgia" pitchFamily="-68" charset="0"/>
              </a:rPr>
              <a:t>Provide input to build an even better School of Engineering &amp; Technology moving forward</a:t>
            </a:r>
          </a:p>
          <a:p>
            <a:pPr marL="236538" indent="-236538">
              <a:spcBef>
                <a:spcPts val="300"/>
              </a:spcBef>
              <a:buClr>
                <a:srgbClr val="7276A0"/>
              </a:buClr>
              <a:buFont typeface="Wingdings" pitchFamily="-68" charset="2"/>
              <a:buChar char="§"/>
            </a:pPr>
            <a:endParaRPr lang="en-US" sz="2800">
              <a:latin typeface="Georgia" pitchFamily="-68" charset="0"/>
            </a:endParaRPr>
          </a:p>
          <a:p>
            <a:pPr marL="236538" indent="-236538">
              <a:spcBef>
                <a:spcPts val="300"/>
              </a:spcBef>
              <a:buClr>
                <a:srgbClr val="7276A0"/>
              </a:buClr>
              <a:buFont typeface="Wingdings" pitchFamily="-68" charset="2"/>
              <a:buChar char="§"/>
            </a:pPr>
            <a:r>
              <a:rPr lang="en-US" sz="2800">
                <a:latin typeface="Georgia" pitchFamily="-68" charset="0"/>
              </a:rPr>
              <a:t>Discuss the South Hall Renovation Project</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033" name="Picture 5"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
        <p:nvSpPr>
          <p:cNvPr id="3" name="Content Placeholder 2"/>
          <p:cNvSpPr txBox="1">
            <a:spLocks/>
          </p:cNvSpPr>
          <p:nvPr/>
        </p:nvSpPr>
        <p:spPr bwMode="auto">
          <a:xfrm>
            <a:off x="292100" y="2590800"/>
            <a:ext cx="8839200" cy="3581400"/>
          </a:xfrm>
          <a:prstGeom prst="rect">
            <a:avLst/>
          </a:prstGeom>
          <a:noFill/>
          <a:ln w="9525">
            <a:noFill/>
            <a:miter lim="800000"/>
            <a:headEnd/>
            <a:tailEnd/>
          </a:ln>
        </p:spPr>
        <p:txBody>
          <a:bodyPr>
            <a:prstTxWarp prst="textNoShape">
              <a:avLst/>
            </a:prstTxWarp>
          </a:bodyPr>
          <a:lstStyle/>
          <a:p>
            <a:pPr eaLnBrk="0" hangingPunct="0">
              <a:spcBef>
                <a:spcPct val="20000"/>
              </a:spcBef>
              <a:buFont typeface="Wingdings" pitchFamily="-68" charset="2"/>
              <a:buChar char="§"/>
            </a:pPr>
            <a:r>
              <a:rPr lang="en-US" sz="2800">
                <a:latin typeface="Georgia" pitchFamily="-68" charset="0"/>
              </a:rPr>
              <a:t>B.S. &amp; M.S. at University of Michigan</a:t>
            </a:r>
          </a:p>
          <a:p>
            <a:pPr eaLnBrk="0" hangingPunct="0">
              <a:spcBef>
                <a:spcPct val="20000"/>
              </a:spcBef>
              <a:buFont typeface="Wingdings" pitchFamily="-68" charset="2"/>
              <a:buChar char="§"/>
            </a:pPr>
            <a:r>
              <a:rPr lang="en-US" sz="2800">
                <a:latin typeface="Georgia" pitchFamily="-68" charset="0"/>
              </a:rPr>
              <a:t>Environmental Scientist, ASTI</a:t>
            </a:r>
          </a:p>
          <a:p>
            <a:pPr eaLnBrk="0" hangingPunct="0">
              <a:spcBef>
                <a:spcPct val="20000"/>
              </a:spcBef>
              <a:buFont typeface="Wingdings" pitchFamily="-68" charset="2"/>
              <a:buChar char="§"/>
            </a:pPr>
            <a:r>
              <a:rPr lang="en-US" sz="2800">
                <a:latin typeface="Georgia" pitchFamily="-68" charset="0"/>
              </a:rPr>
              <a:t>Ph.D. in Chemical Engineering (Wayne State)</a:t>
            </a:r>
          </a:p>
          <a:p>
            <a:pPr eaLnBrk="0" hangingPunct="0">
              <a:spcBef>
                <a:spcPct val="20000"/>
              </a:spcBef>
              <a:buFont typeface="Wingdings" pitchFamily="-68" charset="2"/>
              <a:buChar char="§"/>
            </a:pPr>
            <a:endParaRPr lang="en-US" sz="2800">
              <a:latin typeface="Georgia" pitchFamily="-68" charset="0"/>
            </a:endParaRPr>
          </a:p>
          <a:p>
            <a:pPr eaLnBrk="0" hangingPunct="0">
              <a:spcBef>
                <a:spcPct val="20000"/>
              </a:spcBef>
              <a:buFont typeface="Wingdings" pitchFamily="-68" charset="2"/>
              <a:buChar char="§"/>
            </a:pPr>
            <a:r>
              <a:rPr lang="en-US" sz="2800">
                <a:latin typeface="Georgia" pitchFamily="-68" charset="0"/>
              </a:rPr>
              <a:t>Faculty &amp; Chair, Chemical Engineering at Trine U.</a:t>
            </a:r>
          </a:p>
          <a:p>
            <a:pPr eaLnBrk="0" hangingPunct="0">
              <a:spcBef>
                <a:spcPct val="20000"/>
              </a:spcBef>
              <a:buFont typeface="Wingdings" pitchFamily="-68" charset="2"/>
              <a:buChar char="§"/>
            </a:pPr>
            <a:r>
              <a:rPr lang="en-US" sz="2800">
                <a:latin typeface="Georgia" pitchFamily="-68" charset="0"/>
              </a:rPr>
              <a:t>Dean, Engineering &amp; Technology</a:t>
            </a:r>
          </a:p>
          <a:p>
            <a:pPr eaLnBrk="0" hangingPunct="0">
              <a:spcBef>
                <a:spcPct val="20000"/>
              </a:spcBef>
              <a:buFont typeface="Wingdings" pitchFamily="-68" charset="2"/>
              <a:buChar char="§"/>
            </a:pPr>
            <a:r>
              <a:rPr lang="en-US" sz="2800">
                <a:latin typeface="Georgia" pitchFamily="-68" charset="0"/>
              </a:rPr>
              <a:t>VP for Academic Affairs (Interim Dean, Business)</a:t>
            </a:r>
          </a:p>
          <a:p>
            <a:pPr algn="ctr" eaLnBrk="0" hangingPunct="0">
              <a:spcBef>
                <a:spcPct val="20000"/>
              </a:spcBef>
            </a:pPr>
            <a:endParaRPr lang="en-US" sz="3200">
              <a:solidFill>
                <a:srgbClr val="003F87"/>
              </a:solidFill>
              <a:latin typeface="Georgia" pitchFamily="-68" charset="0"/>
            </a:endParaRPr>
          </a:p>
          <a:p>
            <a:pPr algn="ctr" eaLnBrk="0" hangingPunct="0">
              <a:spcBef>
                <a:spcPct val="20000"/>
              </a:spcBef>
            </a:pPr>
            <a:endParaRPr lang="en-US" sz="3200">
              <a:solidFill>
                <a:srgbClr val="003F87"/>
              </a:solidFill>
              <a:latin typeface="Georgia" pitchFamily="-68" charset="0"/>
            </a:endParaRPr>
          </a:p>
        </p:txBody>
      </p:sp>
      <p:sp>
        <p:nvSpPr>
          <p:cNvPr id="4" name="Title 1"/>
          <p:cNvSpPr txBox="1">
            <a:spLocks/>
          </p:cNvSpPr>
          <p:nvPr/>
        </p:nvSpPr>
        <p:spPr bwMode="auto">
          <a:xfrm>
            <a:off x="1447800" y="1219200"/>
            <a:ext cx="4648200" cy="838200"/>
          </a:xfrm>
          <a:prstGeom prst="rect">
            <a:avLst/>
          </a:prstGeom>
          <a:noFill/>
          <a:ln w="9525">
            <a:noFill/>
            <a:miter lim="800000"/>
            <a:headEnd/>
            <a:tailEnd/>
          </a:ln>
        </p:spPr>
        <p:txBody>
          <a:bodyPr anchor="ctr">
            <a:prstTxWarp prst="textNoShape">
              <a:avLst/>
            </a:prstTxWarp>
          </a:bodyPr>
          <a:lstStyle/>
          <a:p>
            <a:pPr algn="ctr" eaLnBrk="0" hangingPunct="0"/>
            <a:r>
              <a:rPr lang="en-US" sz="3600" b="1">
                <a:solidFill>
                  <a:srgbClr val="0365DB"/>
                </a:solidFill>
                <a:latin typeface="Trebuchet MS" pitchFamily="-68" charset="0"/>
              </a:rPr>
              <a:t>Who am I?</a:t>
            </a:r>
          </a:p>
        </p:txBody>
      </p:sp>
      <p:pic>
        <p:nvPicPr>
          <p:cNvPr id="44036" name="Picture 4" descr="QHS Cross Country.jpg"/>
          <p:cNvPicPr>
            <a:picLocks noChangeAspect="1" noChangeArrowheads="1"/>
          </p:cNvPicPr>
          <p:nvPr/>
        </p:nvPicPr>
        <p:blipFill>
          <a:blip r:embed="rId3"/>
          <a:srcRect l="68022" t="42369" r="7735" b="30074"/>
          <a:stretch>
            <a:fillRect/>
          </a:stretch>
        </p:blipFill>
        <p:spPr bwMode="auto">
          <a:xfrm>
            <a:off x="0" y="0"/>
            <a:ext cx="1439863" cy="2163763"/>
          </a:xfrm>
          <a:prstGeom prst="rect">
            <a:avLst/>
          </a:prstGeom>
          <a:noFill/>
          <a:ln w="9525">
            <a:noFill/>
            <a:miter lim="800000"/>
            <a:headEnd/>
            <a:tailEnd/>
          </a:ln>
        </p:spPr>
      </p:pic>
      <p:pic>
        <p:nvPicPr>
          <p:cNvPr id="44037" name="Picture 6" descr="Finley, David 2010 JPEG.jpg"/>
          <p:cNvPicPr>
            <a:picLocks noChangeAspect="1"/>
          </p:cNvPicPr>
          <p:nvPr/>
        </p:nvPicPr>
        <p:blipFill>
          <a:blip r:embed="rId4"/>
          <a:srcRect t="4198" r="4501"/>
          <a:stretch>
            <a:fillRect/>
          </a:stretch>
        </p:blipFill>
        <p:spPr bwMode="auto">
          <a:xfrm>
            <a:off x="6248400" y="609600"/>
            <a:ext cx="2598738" cy="2008188"/>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5057" name="Picture 5"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
        <p:nvSpPr>
          <p:cNvPr id="3" name="Content Placeholder 2"/>
          <p:cNvSpPr txBox="1">
            <a:spLocks/>
          </p:cNvSpPr>
          <p:nvPr/>
        </p:nvSpPr>
        <p:spPr bwMode="auto">
          <a:xfrm>
            <a:off x="304800" y="3429000"/>
            <a:ext cx="8610600" cy="2209800"/>
          </a:xfrm>
          <a:prstGeom prst="rect">
            <a:avLst/>
          </a:prstGeom>
          <a:noFill/>
          <a:ln w="9525">
            <a:noFill/>
            <a:miter lim="800000"/>
            <a:headEnd/>
            <a:tailEnd/>
          </a:ln>
        </p:spPr>
        <p:txBody>
          <a:bodyPr>
            <a:prstTxWarp prst="textNoShape">
              <a:avLst/>
            </a:prstTxWarp>
          </a:bodyPr>
          <a:lstStyle/>
          <a:p>
            <a:pPr eaLnBrk="0" hangingPunct="0">
              <a:spcBef>
                <a:spcPct val="20000"/>
              </a:spcBef>
              <a:buFont typeface="Wingdings" pitchFamily="-68" charset="2"/>
              <a:buChar char="§"/>
            </a:pPr>
            <a:r>
              <a:rPr lang="en-US" sz="2800">
                <a:latin typeface="Georgia" pitchFamily="-68" charset="0"/>
              </a:rPr>
              <a:t>  My roots are here in Michigan</a:t>
            </a:r>
          </a:p>
          <a:p>
            <a:pPr eaLnBrk="0" hangingPunct="0">
              <a:spcBef>
                <a:spcPct val="20000"/>
              </a:spcBef>
              <a:buFont typeface="Wingdings" pitchFamily="-68" charset="2"/>
              <a:buChar char="§"/>
            </a:pPr>
            <a:r>
              <a:rPr lang="en-US" sz="2800">
                <a:latin typeface="Georgia" pitchFamily="-68" charset="0"/>
              </a:rPr>
              <a:t>  I helped take Trine U. from surviving to thriving</a:t>
            </a:r>
          </a:p>
          <a:p>
            <a:pPr eaLnBrk="0" hangingPunct="0">
              <a:spcBef>
                <a:spcPct val="20000"/>
              </a:spcBef>
              <a:buFont typeface="Wingdings" pitchFamily="-68" charset="2"/>
              <a:buChar char="§"/>
            </a:pPr>
            <a:r>
              <a:rPr lang="en-US" sz="2800">
                <a:latin typeface="Georgia" pitchFamily="-68" charset="0"/>
              </a:rPr>
              <a:t>  I am committed to growing this region</a:t>
            </a:r>
          </a:p>
          <a:p>
            <a:pPr eaLnBrk="0" hangingPunct="0">
              <a:spcBef>
                <a:spcPct val="20000"/>
              </a:spcBef>
              <a:buFont typeface="Wingdings" pitchFamily="-68" charset="2"/>
              <a:buChar char="§"/>
            </a:pPr>
            <a:r>
              <a:rPr lang="en-US" sz="2800">
                <a:latin typeface="Georgia" pitchFamily="-68" charset="0"/>
              </a:rPr>
              <a:t>  It is imperative to start </a:t>
            </a:r>
            <a:r>
              <a:rPr lang="en-US" sz="2800" u="sng">
                <a:latin typeface="Georgia" pitchFamily="-68" charset="0"/>
              </a:rPr>
              <a:t>now</a:t>
            </a:r>
            <a:r>
              <a:rPr lang="en-US" sz="2800">
                <a:latin typeface="Georgia" pitchFamily="-68" charset="0"/>
              </a:rPr>
              <a:t> (taking next steps)</a:t>
            </a:r>
          </a:p>
          <a:p>
            <a:pPr algn="ctr" eaLnBrk="0" hangingPunct="0">
              <a:spcBef>
                <a:spcPct val="20000"/>
              </a:spcBef>
            </a:pPr>
            <a:endParaRPr lang="en-US" sz="3200">
              <a:solidFill>
                <a:srgbClr val="003F87"/>
              </a:solidFill>
              <a:latin typeface="Georgia" pitchFamily="-68" charset="0"/>
            </a:endParaRPr>
          </a:p>
          <a:p>
            <a:pPr algn="ctr" eaLnBrk="0" hangingPunct="0">
              <a:spcBef>
                <a:spcPct val="20000"/>
              </a:spcBef>
            </a:pPr>
            <a:endParaRPr lang="en-US" sz="3200">
              <a:solidFill>
                <a:srgbClr val="003F87"/>
              </a:solidFill>
              <a:latin typeface="Georgia" pitchFamily="-68" charset="0"/>
            </a:endParaRPr>
          </a:p>
        </p:txBody>
      </p:sp>
      <p:sp>
        <p:nvSpPr>
          <p:cNvPr id="4" name="Title 1"/>
          <p:cNvSpPr txBox="1">
            <a:spLocks/>
          </p:cNvSpPr>
          <p:nvPr/>
        </p:nvSpPr>
        <p:spPr bwMode="auto">
          <a:xfrm>
            <a:off x="1447800" y="1752600"/>
            <a:ext cx="4800600" cy="1143000"/>
          </a:xfrm>
          <a:prstGeom prst="rect">
            <a:avLst/>
          </a:prstGeom>
          <a:noFill/>
          <a:ln w="9525">
            <a:noFill/>
            <a:miter lim="800000"/>
            <a:headEnd/>
            <a:tailEnd/>
          </a:ln>
        </p:spPr>
        <p:txBody>
          <a:bodyPr anchor="ctr">
            <a:prstTxWarp prst="textNoShape">
              <a:avLst/>
            </a:prstTxWarp>
          </a:bodyPr>
          <a:lstStyle/>
          <a:p>
            <a:pPr algn="ctr" eaLnBrk="0" hangingPunct="0"/>
            <a:r>
              <a:rPr lang="en-US" sz="3600" b="1">
                <a:solidFill>
                  <a:srgbClr val="0365DB"/>
                </a:solidFill>
                <a:latin typeface="Trebuchet MS" pitchFamily="-68" charset="0"/>
              </a:rPr>
              <a:t>Who I am, and</a:t>
            </a:r>
          </a:p>
          <a:p>
            <a:pPr algn="ctr" eaLnBrk="0" hangingPunct="0"/>
            <a:r>
              <a:rPr lang="en-US" sz="3600" b="1">
                <a:solidFill>
                  <a:srgbClr val="0365DB"/>
                </a:solidFill>
                <a:latin typeface="Trebuchet MS" pitchFamily="-68" charset="0"/>
              </a:rPr>
              <a:t> why it matters</a:t>
            </a:r>
          </a:p>
        </p:txBody>
      </p:sp>
      <p:pic>
        <p:nvPicPr>
          <p:cNvPr id="45060" name="Picture 4" descr="QHS Cross Country.jpg"/>
          <p:cNvPicPr>
            <a:picLocks noChangeAspect="1" noChangeArrowheads="1"/>
          </p:cNvPicPr>
          <p:nvPr/>
        </p:nvPicPr>
        <p:blipFill>
          <a:blip r:embed="rId3"/>
          <a:srcRect l="68022" t="42369" r="7735" b="30074"/>
          <a:stretch>
            <a:fillRect/>
          </a:stretch>
        </p:blipFill>
        <p:spPr bwMode="auto">
          <a:xfrm>
            <a:off x="0" y="762000"/>
            <a:ext cx="1439863" cy="2163763"/>
          </a:xfrm>
          <a:prstGeom prst="rect">
            <a:avLst/>
          </a:prstGeom>
          <a:noFill/>
          <a:ln w="9525">
            <a:noFill/>
            <a:miter lim="800000"/>
            <a:headEnd/>
            <a:tailEnd/>
          </a:ln>
        </p:spPr>
      </p:pic>
      <p:pic>
        <p:nvPicPr>
          <p:cNvPr id="45061" name="Picture 6" descr="Finley, David 2010 JPEG.jpg"/>
          <p:cNvPicPr>
            <a:picLocks noChangeAspect="1"/>
          </p:cNvPicPr>
          <p:nvPr/>
        </p:nvPicPr>
        <p:blipFill>
          <a:blip r:embed="rId4"/>
          <a:srcRect/>
          <a:stretch>
            <a:fillRect/>
          </a:stretch>
        </p:blipFill>
        <p:spPr bwMode="auto">
          <a:xfrm>
            <a:off x="6248400" y="685800"/>
            <a:ext cx="2720975" cy="20955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6081" name="Picture 5"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
        <p:nvSpPr>
          <p:cNvPr id="3" name="Content Placeholder 2"/>
          <p:cNvSpPr txBox="1">
            <a:spLocks/>
          </p:cNvSpPr>
          <p:nvPr/>
        </p:nvSpPr>
        <p:spPr bwMode="auto">
          <a:xfrm>
            <a:off x="457200" y="1981200"/>
            <a:ext cx="8686800" cy="4495800"/>
          </a:xfrm>
          <a:prstGeom prst="rect">
            <a:avLst/>
          </a:prstGeom>
          <a:noFill/>
          <a:ln w="9525">
            <a:noFill/>
            <a:miter lim="800000"/>
            <a:headEnd/>
            <a:tailEnd/>
          </a:ln>
        </p:spPr>
        <p:txBody>
          <a:bodyPr>
            <a:prstTxWarp prst="textNoShape">
              <a:avLst/>
            </a:prstTxWarp>
            <a:normAutofit/>
          </a:bodyPr>
          <a:lstStyle/>
          <a:p>
            <a:pPr marL="236538" indent="-236538" eaLnBrk="0" hangingPunct="0">
              <a:lnSpc>
                <a:spcPct val="90000"/>
              </a:lnSpc>
              <a:spcBef>
                <a:spcPct val="20000"/>
              </a:spcBef>
              <a:buFont typeface="Wingdings" pitchFamily="-68" charset="2"/>
              <a:buChar char="§"/>
            </a:pPr>
            <a:r>
              <a:rPr lang="en-US" sz="3000">
                <a:latin typeface="Georgia" pitchFamily="-68" charset="0"/>
              </a:rPr>
              <a:t>German economy wavers</a:t>
            </a:r>
          </a:p>
          <a:p>
            <a:pPr marL="236538" indent="-236538" eaLnBrk="0" hangingPunct="0">
              <a:lnSpc>
                <a:spcPct val="90000"/>
              </a:lnSpc>
              <a:spcBef>
                <a:spcPct val="20000"/>
              </a:spcBef>
              <a:buFont typeface="Wingdings" pitchFamily="-68" charset="2"/>
              <a:buChar char="§"/>
            </a:pPr>
            <a:r>
              <a:rPr lang="en-US" sz="3000">
                <a:latin typeface="Georgia" pitchFamily="-68" charset="0"/>
              </a:rPr>
              <a:t>Yemen president to quit amid unrest</a:t>
            </a:r>
          </a:p>
          <a:p>
            <a:pPr marL="236538" indent="-236538" eaLnBrk="0" hangingPunct="0">
              <a:lnSpc>
                <a:spcPct val="90000"/>
              </a:lnSpc>
              <a:spcBef>
                <a:spcPct val="20000"/>
              </a:spcBef>
              <a:buFont typeface="Wingdings" pitchFamily="-68" charset="2"/>
              <a:buChar char="§"/>
            </a:pPr>
            <a:r>
              <a:rPr lang="en-US" sz="3000">
                <a:latin typeface="Georgia" pitchFamily="-68" charset="0"/>
              </a:rPr>
              <a:t>Moody’s may lower grade again</a:t>
            </a:r>
          </a:p>
          <a:p>
            <a:pPr marL="236538" indent="-236538" eaLnBrk="0" hangingPunct="0">
              <a:lnSpc>
                <a:spcPct val="90000"/>
              </a:lnSpc>
              <a:spcBef>
                <a:spcPct val="20000"/>
              </a:spcBef>
              <a:buFont typeface="Wingdings" pitchFamily="-68" charset="2"/>
              <a:buChar char="§"/>
            </a:pPr>
            <a:r>
              <a:rPr lang="en-US" sz="3000">
                <a:latin typeface="Georgia" pitchFamily="-68" charset="0"/>
              </a:rPr>
              <a:t>Occupy protesters target Black Friday shopping</a:t>
            </a:r>
          </a:p>
          <a:p>
            <a:pPr marL="236538" indent="-236538" eaLnBrk="0" hangingPunct="0">
              <a:lnSpc>
                <a:spcPct val="90000"/>
              </a:lnSpc>
              <a:spcBef>
                <a:spcPct val="20000"/>
              </a:spcBef>
              <a:buFont typeface="Wingdings" pitchFamily="-68" charset="2"/>
              <a:buChar char="§"/>
            </a:pPr>
            <a:r>
              <a:rPr lang="en-US" sz="3000">
                <a:latin typeface="Georgia" pitchFamily="-68" charset="0"/>
              </a:rPr>
              <a:t>Retailers opening season early</a:t>
            </a:r>
          </a:p>
          <a:p>
            <a:pPr marL="236538" indent="-236538" eaLnBrk="0" hangingPunct="0">
              <a:lnSpc>
                <a:spcPct val="90000"/>
              </a:lnSpc>
              <a:spcBef>
                <a:spcPct val="20000"/>
              </a:spcBef>
              <a:buFont typeface="Wingdings" pitchFamily="-68" charset="2"/>
              <a:buChar char="§"/>
            </a:pPr>
            <a:r>
              <a:rPr lang="en-US" sz="3000">
                <a:latin typeface="Georgia" pitchFamily="-68" charset="0"/>
              </a:rPr>
              <a:t>Portugal strike spreads as credit rating junked</a:t>
            </a:r>
          </a:p>
          <a:p>
            <a:pPr marL="236538" indent="-236538" eaLnBrk="0" hangingPunct="0">
              <a:lnSpc>
                <a:spcPct val="90000"/>
              </a:lnSpc>
              <a:spcBef>
                <a:spcPct val="20000"/>
              </a:spcBef>
              <a:buFont typeface="Wingdings" pitchFamily="-68" charset="2"/>
              <a:buChar char="§"/>
            </a:pPr>
            <a:r>
              <a:rPr lang="en-US" sz="3000">
                <a:latin typeface="Georgia" pitchFamily="-68" charset="0"/>
              </a:rPr>
              <a:t>Fed to test bank stress capacity again</a:t>
            </a:r>
          </a:p>
          <a:p>
            <a:pPr marL="236538" indent="-236538" eaLnBrk="0" hangingPunct="0">
              <a:lnSpc>
                <a:spcPct val="90000"/>
              </a:lnSpc>
              <a:spcBef>
                <a:spcPct val="20000"/>
              </a:spcBef>
              <a:buFont typeface="Wingdings" pitchFamily="-68" charset="2"/>
              <a:buChar char="§"/>
            </a:pPr>
            <a:r>
              <a:rPr lang="en-US" sz="3000">
                <a:latin typeface="Georgia" pitchFamily="-68" charset="0"/>
              </a:rPr>
              <a:t>Durable goods orders fell for 2</a:t>
            </a:r>
            <a:r>
              <a:rPr lang="en-US" sz="3000" baseline="30000">
                <a:latin typeface="Georgia" pitchFamily="-68" charset="0"/>
              </a:rPr>
              <a:t>nd</a:t>
            </a:r>
            <a:r>
              <a:rPr lang="en-US" sz="3000">
                <a:latin typeface="Georgia" pitchFamily="-68" charset="0"/>
              </a:rPr>
              <a:t> month</a:t>
            </a:r>
          </a:p>
          <a:p>
            <a:pPr marL="693738" lvl="4" indent="-236538" eaLnBrk="0" hangingPunct="0">
              <a:lnSpc>
                <a:spcPct val="90000"/>
              </a:lnSpc>
              <a:spcBef>
                <a:spcPts val="400"/>
              </a:spcBef>
              <a:buSzPct val="100000"/>
              <a:buFont typeface="Arial" pitchFamily="-68" charset="0"/>
              <a:buChar char="•"/>
            </a:pPr>
            <a:r>
              <a:rPr lang="en-US" sz="1700">
                <a:latin typeface="Georgia" pitchFamily="-68" charset="0"/>
              </a:rPr>
              <a:t>select headlines in </a:t>
            </a:r>
            <a:r>
              <a:rPr lang="en-US" sz="1700" i="1">
                <a:latin typeface="Georgia" pitchFamily="-68" charset="0"/>
              </a:rPr>
              <a:t>The Journal Gazette, </a:t>
            </a:r>
            <a:r>
              <a:rPr lang="en-US" sz="1700">
                <a:latin typeface="Georgia" pitchFamily="-68" charset="0"/>
              </a:rPr>
              <a:t>Nov. 24-26, 2011</a:t>
            </a:r>
            <a:endParaRPr lang="en-US" sz="2000">
              <a:latin typeface="Georgia" pitchFamily="-68" charset="0"/>
            </a:endParaRPr>
          </a:p>
          <a:p>
            <a:pPr lvl="1" algn="ctr" eaLnBrk="0" hangingPunct="0">
              <a:lnSpc>
                <a:spcPct val="90000"/>
              </a:lnSpc>
              <a:spcBef>
                <a:spcPct val="20000"/>
              </a:spcBef>
              <a:buFont typeface="Wingdings" pitchFamily="-68" charset="2"/>
              <a:buChar char="§"/>
            </a:pPr>
            <a:endParaRPr lang="en-US" sz="2800">
              <a:solidFill>
                <a:srgbClr val="003F87"/>
              </a:solidFill>
              <a:latin typeface="Georgia" pitchFamily="-68" charset="0"/>
            </a:endParaRPr>
          </a:p>
        </p:txBody>
      </p:sp>
      <p:sp>
        <p:nvSpPr>
          <p:cNvPr id="4" name="Title 1"/>
          <p:cNvSpPr txBox="1">
            <a:spLocks/>
          </p:cNvSpPr>
          <p:nvPr/>
        </p:nvSpPr>
        <p:spPr bwMode="auto">
          <a:xfrm>
            <a:off x="228600" y="990600"/>
            <a:ext cx="8686800" cy="944563"/>
          </a:xfrm>
          <a:prstGeom prst="rect">
            <a:avLst/>
          </a:prstGeom>
          <a:noFill/>
          <a:ln w="9525">
            <a:noFill/>
            <a:miter lim="800000"/>
            <a:headEnd/>
            <a:tailEnd/>
          </a:ln>
        </p:spPr>
        <p:txBody>
          <a:bodyPr anchor="ctr">
            <a:prstTxWarp prst="textNoShape">
              <a:avLst/>
            </a:prstTxWarp>
            <a:normAutofit/>
          </a:bodyPr>
          <a:lstStyle/>
          <a:p>
            <a:pPr algn="ctr" eaLnBrk="0" hangingPunct="0"/>
            <a:r>
              <a:rPr lang="en-US" sz="3500" b="1" i="1">
                <a:solidFill>
                  <a:srgbClr val="0365DB"/>
                </a:solidFill>
                <a:latin typeface="Trebuchet MS" pitchFamily="-68" charset="0"/>
              </a:rPr>
              <a:t>Hot, Flat, and </a:t>
            </a:r>
            <a:r>
              <a:rPr lang="en-US" sz="3600" b="1" i="1">
                <a:solidFill>
                  <a:srgbClr val="0365DB"/>
                </a:solidFill>
                <a:latin typeface="Trebuchet MS" pitchFamily="-68" charset="0"/>
              </a:rPr>
              <a:t>Crowded</a:t>
            </a:r>
            <a:r>
              <a:rPr lang="en-US" sz="3600" b="1">
                <a:solidFill>
                  <a:srgbClr val="0365DB"/>
                </a:solidFill>
                <a:latin typeface="Trebuchet MS" pitchFamily="-68" charset="0"/>
              </a:rPr>
              <a:t>-Friedman</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105" name="Picture 5"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
        <p:nvSpPr>
          <p:cNvPr id="3" name="Content Placeholder 2"/>
          <p:cNvSpPr txBox="1">
            <a:spLocks/>
          </p:cNvSpPr>
          <p:nvPr/>
        </p:nvSpPr>
        <p:spPr bwMode="auto">
          <a:xfrm>
            <a:off x="304800" y="1752600"/>
            <a:ext cx="8839200" cy="4572000"/>
          </a:xfrm>
          <a:prstGeom prst="rect">
            <a:avLst/>
          </a:prstGeom>
          <a:noFill/>
          <a:ln w="9525">
            <a:noFill/>
            <a:miter lim="800000"/>
            <a:headEnd/>
            <a:tailEnd/>
          </a:ln>
        </p:spPr>
        <p:txBody>
          <a:bodyPr>
            <a:prstTxWarp prst="textNoShape">
              <a:avLst/>
            </a:prstTxWarp>
          </a:bodyPr>
          <a:lstStyle/>
          <a:p>
            <a:pPr eaLnBrk="0" hangingPunct="0">
              <a:spcBef>
                <a:spcPct val="20000"/>
              </a:spcBef>
              <a:buFont typeface="Wingdings" pitchFamily="-68" charset="2"/>
              <a:buChar char="§"/>
            </a:pPr>
            <a:r>
              <a:rPr lang="en-US" sz="2800">
                <a:latin typeface="Georgia" pitchFamily="-68" charset="0"/>
              </a:rPr>
              <a:t>Energy</a:t>
            </a:r>
          </a:p>
          <a:p>
            <a:pPr lvl="1" eaLnBrk="0" hangingPunct="0">
              <a:buFont typeface="Arial" pitchFamily="-68" charset="0"/>
              <a:buChar char="•"/>
            </a:pPr>
            <a:r>
              <a:rPr lang="en-US" sz="2400">
                <a:latin typeface="Georgia" pitchFamily="-68" charset="0"/>
              </a:rPr>
              <a:t>lessen oil dependence with safe, renewable sources</a:t>
            </a:r>
          </a:p>
          <a:p>
            <a:pPr eaLnBrk="0" hangingPunct="0">
              <a:spcBef>
                <a:spcPct val="20000"/>
              </a:spcBef>
              <a:buFont typeface="Wingdings" pitchFamily="-68" charset="2"/>
              <a:buChar char="§"/>
            </a:pPr>
            <a:r>
              <a:rPr lang="en-US" sz="2800">
                <a:latin typeface="Georgia" pitchFamily="-68" charset="0"/>
              </a:rPr>
              <a:t>Environment</a:t>
            </a:r>
          </a:p>
          <a:p>
            <a:pPr lvl="1" eaLnBrk="0" hangingPunct="0">
              <a:buFont typeface="Arial" pitchFamily="-68" charset="0"/>
              <a:buChar char="•"/>
            </a:pPr>
            <a:r>
              <a:rPr lang="en-US" sz="2400">
                <a:latin typeface="Georgia" pitchFamily="-68" charset="0"/>
              </a:rPr>
              <a:t>global warming, clean water, livable mega-cities</a:t>
            </a:r>
          </a:p>
          <a:p>
            <a:pPr eaLnBrk="0" hangingPunct="0">
              <a:spcBef>
                <a:spcPct val="20000"/>
              </a:spcBef>
              <a:buFont typeface="Wingdings" pitchFamily="-68" charset="2"/>
              <a:buChar char="§"/>
            </a:pPr>
            <a:r>
              <a:rPr lang="en-US" sz="2800">
                <a:latin typeface="Georgia" pitchFamily="-68" charset="0"/>
              </a:rPr>
              <a:t>Health</a:t>
            </a:r>
          </a:p>
          <a:p>
            <a:pPr lvl="1" eaLnBrk="0" hangingPunct="0">
              <a:buFont typeface="Arial" pitchFamily="-68" charset="0"/>
              <a:buChar char="•"/>
            </a:pPr>
            <a:r>
              <a:rPr lang="en-US" sz="2400">
                <a:latin typeface="Georgia" pitchFamily="-68" charset="0"/>
              </a:rPr>
              <a:t>better medicines &amp; rehabilitation, health informatics</a:t>
            </a:r>
          </a:p>
          <a:p>
            <a:pPr eaLnBrk="0" hangingPunct="0">
              <a:spcBef>
                <a:spcPct val="20000"/>
              </a:spcBef>
              <a:buFont typeface="Wingdings" pitchFamily="-68" charset="2"/>
              <a:buChar char="§"/>
            </a:pPr>
            <a:r>
              <a:rPr lang="en-US" sz="2800">
                <a:latin typeface="Georgia" pitchFamily="-68" charset="0"/>
              </a:rPr>
              <a:t>Infrastructure/Security</a:t>
            </a:r>
          </a:p>
          <a:p>
            <a:pPr lvl="1" eaLnBrk="0" hangingPunct="0">
              <a:buFont typeface="Arial" pitchFamily="-68" charset="0"/>
              <a:buChar char="•"/>
            </a:pPr>
            <a:r>
              <a:rPr lang="en-US" sz="2400">
                <a:latin typeface="Georgia" pitchFamily="-68" charset="0"/>
              </a:rPr>
              <a:t>roads, rail, air, power grid, Internet, thwart terrorism</a:t>
            </a:r>
          </a:p>
          <a:p>
            <a:pPr eaLnBrk="0" hangingPunct="0">
              <a:spcBef>
                <a:spcPct val="20000"/>
              </a:spcBef>
              <a:buFont typeface="Wingdings" pitchFamily="-68" charset="2"/>
              <a:buChar char="§"/>
            </a:pPr>
            <a:r>
              <a:rPr lang="en-US" sz="2800">
                <a:latin typeface="Georgia" pitchFamily="-68" charset="0"/>
              </a:rPr>
              <a:t>Learning/Computation</a:t>
            </a:r>
          </a:p>
          <a:p>
            <a:pPr lvl="1" eaLnBrk="0" hangingPunct="0">
              <a:buFont typeface="Arial" pitchFamily="-68" charset="0"/>
              <a:buChar char="•"/>
            </a:pPr>
            <a:r>
              <a:rPr lang="en-US" sz="2400">
                <a:latin typeface="Georgia" pitchFamily="-68" charset="0"/>
              </a:rPr>
              <a:t>personalized learning, virtual reality, reverse engineer</a:t>
            </a:r>
          </a:p>
        </p:txBody>
      </p:sp>
      <p:sp>
        <p:nvSpPr>
          <p:cNvPr id="4" name="Title 1"/>
          <p:cNvSpPr txBox="1">
            <a:spLocks/>
          </p:cNvSpPr>
          <p:nvPr/>
        </p:nvSpPr>
        <p:spPr bwMode="auto">
          <a:xfrm>
            <a:off x="457200" y="762000"/>
            <a:ext cx="8229600" cy="914400"/>
          </a:xfrm>
          <a:prstGeom prst="rect">
            <a:avLst/>
          </a:prstGeom>
          <a:noFill/>
          <a:ln w="9525">
            <a:noFill/>
            <a:miter lim="800000"/>
            <a:headEnd/>
            <a:tailEnd/>
          </a:ln>
        </p:spPr>
        <p:txBody>
          <a:bodyPr anchor="ctr">
            <a:prstTxWarp prst="textNoShape">
              <a:avLst/>
            </a:prstTxWarp>
            <a:normAutofit/>
          </a:bodyPr>
          <a:lstStyle/>
          <a:p>
            <a:pPr algn="ctr" eaLnBrk="0" hangingPunct="0"/>
            <a:r>
              <a:rPr lang="en-US" sz="3600" b="1" i="1">
                <a:solidFill>
                  <a:srgbClr val="0365DB"/>
                </a:solidFill>
                <a:latin typeface="Trebuchet MS" pitchFamily="-68" charset="0"/>
              </a:rPr>
              <a:t>Grand Challenges</a:t>
            </a:r>
            <a:r>
              <a:rPr lang="en-US" sz="3600" b="1">
                <a:solidFill>
                  <a:srgbClr val="0365DB"/>
                </a:solidFill>
                <a:latin typeface="Trebuchet MS" pitchFamily="-68" charset="0"/>
              </a:rPr>
              <a:t>—NAE</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29" name="Picture 5"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
        <p:nvSpPr>
          <p:cNvPr id="48130" name="Rectangle 2"/>
          <p:cNvSpPr txBox="1">
            <a:spLocks noChangeArrowheads="1"/>
          </p:cNvSpPr>
          <p:nvPr/>
        </p:nvSpPr>
        <p:spPr bwMode="auto">
          <a:xfrm>
            <a:off x="0" y="990600"/>
            <a:ext cx="9144000" cy="990600"/>
          </a:xfrm>
          <a:prstGeom prst="rect">
            <a:avLst/>
          </a:prstGeom>
          <a:noFill/>
          <a:ln w="9525">
            <a:noFill/>
            <a:miter lim="800000"/>
            <a:headEnd/>
            <a:tailEnd/>
          </a:ln>
        </p:spPr>
        <p:txBody>
          <a:bodyPr>
            <a:prstTxWarp prst="textNoShape">
              <a:avLst/>
            </a:prstTxWarp>
          </a:bodyPr>
          <a:lstStyle/>
          <a:p>
            <a:pPr algn="ctr"/>
            <a:r>
              <a:rPr lang="en-US" sz="4000" b="1">
                <a:solidFill>
                  <a:srgbClr val="0365DB"/>
                </a:solidFill>
                <a:latin typeface="Trebuchet MS" pitchFamily="-68" charset="0"/>
              </a:rPr>
              <a:t>What are we doing at LSSU?</a:t>
            </a:r>
          </a:p>
        </p:txBody>
      </p:sp>
      <p:pic>
        <p:nvPicPr>
          <p:cNvPr id="48131" name="Picture 3" descr="LSSUAerial1.jpg"/>
          <p:cNvPicPr>
            <a:picLocks noChangeAspect="1"/>
          </p:cNvPicPr>
          <p:nvPr/>
        </p:nvPicPr>
        <p:blipFill>
          <a:blip r:embed="rId3"/>
          <a:srcRect/>
          <a:stretch>
            <a:fillRect/>
          </a:stretch>
        </p:blipFill>
        <p:spPr bwMode="auto">
          <a:xfrm>
            <a:off x="1143000" y="1905000"/>
            <a:ext cx="6705600" cy="44704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9153" name="Picture 5"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
        <p:nvSpPr>
          <p:cNvPr id="3" name="Title 1"/>
          <p:cNvSpPr txBox="1">
            <a:spLocks/>
          </p:cNvSpPr>
          <p:nvPr/>
        </p:nvSpPr>
        <p:spPr bwMode="auto">
          <a:xfrm>
            <a:off x="457200" y="990600"/>
            <a:ext cx="8229600" cy="1143000"/>
          </a:xfrm>
          <a:prstGeom prst="rect">
            <a:avLst/>
          </a:prstGeom>
          <a:noFill/>
          <a:ln w="9525">
            <a:noFill/>
            <a:miter lim="800000"/>
            <a:headEnd/>
            <a:tailEnd/>
          </a:ln>
        </p:spPr>
        <p:txBody>
          <a:bodyPr anchor="ctr">
            <a:prstTxWarp prst="textNoShape">
              <a:avLst/>
            </a:prstTxWarp>
            <a:normAutofit/>
          </a:bodyPr>
          <a:lstStyle/>
          <a:p>
            <a:pPr algn="ctr" eaLnBrk="0" hangingPunct="0"/>
            <a:r>
              <a:rPr lang="en-US" sz="3600" b="1">
                <a:solidFill>
                  <a:srgbClr val="0365DB"/>
                </a:solidFill>
                <a:latin typeface="Trebuchet MS" pitchFamily="-68" charset="0"/>
              </a:rPr>
              <a:t>Typical University</a:t>
            </a:r>
          </a:p>
        </p:txBody>
      </p:sp>
      <p:sp>
        <p:nvSpPr>
          <p:cNvPr id="20" name="Oval 19"/>
          <p:cNvSpPr/>
          <p:nvPr/>
        </p:nvSpPr>
        <p:spPr>
          <a:xfrm>
            <a:off x="1006475" y="4648200"/>
            <a:ext cx="2209800"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21" name="Oval 20"/>
          <p:cNvSpPr/>
          <p:nvPr/>
        </p:nvSpPr>
        <p:spPr>
          <a:xfrm>
            <a:off x="6035675" y="4473575"/>
            <a:ext cx="2209800" cy="175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grpSp>
        <p:nvGrpSpPr>
          <p:cNvPr id="49157" name="Group 21"/>
          <p:cNvGrpSpPr>
            <a:grpSpLocks/>
          </p:cNvGrpSpPr>
          <p:nvPr/>
        </p:nvGrpSpPr>
        <p:grpSpPr bwMode="auto">
          <a:xfrm>
            <a:off x="1401763" y="2270125"/>
            <a:ext cx="6623050" cy="3513138"/>
            <a:chOff x="1402080" y="2270760"/>
            <a:chExt cx="6622093" cy="3511769"/>
          </a:xfrm>
        </p:grpSpPr>
        <p:sp>
          <p:nvSpPr>
            <p:cNvPr id="23" name="Oval 22"/>
            <p:cNvSpPr/>
            <p:nvPr/>
          </p:nvSpPr>
          <p:spPr>
            <a:xfrm>
              <a:off x="3581402" y="2819821"/>
              <a:ext cx="1980914" cy="15234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49159" name="TextBox 23"/>
            <p:cNvSpPr txBox="1">
              <a:spLocks noChangeArrowheads="1"/>
            </p:cNvSpPr>
            <p:nvPr/>
          </p:nvSpPr>
          <p:spPr bwMode="auto">
            <a:xfrm>
              <a:off x="1402080" y="5120639"/>
              <a:ext cx="1354858" cy="646331"/>
            </a:xfrm>
            <a:prstGeom prst="rect">
              <a:avLst/>
            </a:prstGeom>
            <a:noFill/>
            <a:ln w="9525">
              <a:noFill/>
              <a:miter lim="800000"/>
              <a:headEnd/>
              <a:tailEnd/>
            </a:ln>
          </p:spPr>
          <p:txBody>
            <a:bodyPr wrap="none">
              <a:prstTxWarp prst="textNoShape">
                <a:avLst/>
              </a:prstTxWarp>
              <a:spAutoFit/>
            </a:bodyPr>
            <a:lstStyle/>
            <a:p>
              <a:r>
                <a:rPr lang="en-US" b="1">
                  <a:latin typeface="Lucida Sans" pitchFamily="-68" charset="0"/>
                </a:rPr>
                <a:t>Business</a:t>
              </a:r>
            </a:p>
            <a:p>
              <a:r>
                <a:rPr lang="en-US" b="1">
                  <a:latin typeface="Lucida Sans" pitchFamily="-68" charset="0"/>
                </a:rPr>
                <a:t>Education</a:t>
              </a:r>
            </a:p>
          </p:txBody>
        </p:sp>
        <p:sp>
          <p:nvSpPr>
            <p:cNvPr id="49160" name="TextBox 24"/>
            <p:cNvSpPr txBox="1">
              <a:spLocks noChangeArrowheads="1"/>
            </p:cNvSpPr>
            <p:nvPr/>
          </p:nvSpPr>
          <p:spPr bwMode="auto">
            <a:xfrm>
              <a:off x="3962400" y="3200400"/>
              <a:ext cx="1350050" cy="646331"/>
            </a:xfrm>
            <a:prstGeom prst="rect">
              <a:avLst/>
            </a:prstGeom>
            <a:noFill/>
            <a:ln w="9525">
              <a:noFill/>
              <a:miter lim="800000"/>
              <a:headEnd/>
              <a:tailEnd/>
            </a:ln>
          </p:spPr>
          <p:txBody>
            <a:bodyPr wrap="none">
              <a:prstTxWarp prst="textNoShape">
                <a:avLst/>
              </a:prstTxWarp>
              <a:spAutoFit/>
            </a:bodyPr>
            <a:lstStyle/>
            <a:p>
              <a:r>
                <a:rPr lang="en-US" b="1">
                  <a:latin typeface="Lucida Sans" pitchFamily="-68" charset="0"/>
                </a:rPr>
                <a:t>Students/</a:t>
              </a:r>
            </a:p>
            <a:p>
              <a:r>
                <a:rPr lang="en-US" b="1">
                  <a:latin typeface="Lucida Sans" pitchFamily="-68" charset="0"/>
                </a:rPr>
                <a:t>Faculty</a:t>
              </a:r>
            </a:p>
          </p:txBody>
        </p:sp>
        <p:sp>
          <p:nvSpPr>
            <p:cNvPr id="49161" name="TextBox 25"/>
            <p:cNvSpPr txBox="1">
              <a:spLocks noChangeArrowheads="1"/>
            </p:cNvSpPr>
            <p:nvPr/>
          </p:nvSpPr>
          <p:spPr bwMode="auto">
            <a:xfrm>
              <a:off x="6416040" y="5136198"/>
              <a:ext cx="1608133" cy="646331"/>
            </a:xfrm>
            <a:prstGeom prst="rect">
              <a:avLst/>
            </a:prstGeom>
            <a:noFill/>
            <a:ln w="9525">
              <a:noFill/>
              <a:miter lim="800000"/>
              <a:headEnd/>
              <a:tailEnd/>
            </a:ln>
          </p:spPr>
          <p:txBody>
            <a:bodyPr wrap="none">
              <a:prstTxWarp prst="textNoShape">
                <a:avLst/>
              </a:prstTxWarp>
              <a:spAutoFit/>
            </a:bodyPr>
            <a:lstStyle/>
            <a:p>
              <a:r>
                <a:rPr lang="en-US" b="1">
                  <a:latin typeface="Lucida Sans" pitchFamily="-68" charset="0"/>
                </a:rPr>
                <a:t>Engineering</a:t>
              </a:r>
            </a:p>
            <a:p>
              <a:r>
                <a:rPr lang="en-US" b="1">
                  <a:latin typeface="Lucida Sans" pitchFamily="-68" charset="0"/>
                </a:rPr>
                <a:t>Education</a:t>
              </a:r>
            </a:p>
          </p:txBody>
        </p:sp>
        <p:cxnSp>
          <p:nvCxnSpPr>
            <p:cNvPr id="27" name="Straight Arrow Connector 26"/>
            <p:cNvCxnSpPr>
              <a:cxnSpLocks noChangeShapeType="1"/>
              <a:endCxn id="20" idx="7"/>
            </p:cNvCxnSpPr>
            <p:nvPr/>
          </p:nvCxnSpPr>
          <p:spPr bwMode="auto">
            <a:xfrm flipH="1">
              <a:off x="2892527" y="4038546"/>
              <a:ext cx="857126" cy="844221"/>
            </a:xfrm>
            <a:prstGeom prst="straightConnector1">
              <a:avLst/>
            </a:prstGeom>
            <a:noFill/>
            <a:ln w="25400">
              <a:solidFill>
                <a:schemeClr val="tx1"/>
              </a:solidFill>
              <a:round/>
              <a:headEnd/>
              <a:tailEnd type="arrow" w="med" len="med"/>
            </a:ln>
          </p:spPr>
        </p:cxnSp>
        <p:cxnSp>
          <p:nvCxnSpPr>
            <p:cNvPr id="28" name="Straight Arrow Connector 27"/>
            <p:cNvCxnSpPr>
              <a:endCxn id="21" idx="1"/>
            </p:cNvCxnSpPr>
            <p:nvPr/>
          </p:nvCxnSpPr>
          <p:spPr>
            <a:xfrm>
              <a:off x="5425811" y="3962376"/>
              <a:ext cx="933315" cy="7664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164" name="TextBox 28"/>
            <p:cNvSpPr txBox="1">
              <a:spLocks noChangeArrowheads="1"/>
            </p:cNvSpPr>
            <p:nvPr/>
          </p:nvSpPr>
          <p:spPr bwMode="auto">
            <a:xfrm>
              <a:off x="4130040" y="2270760"/>
              <a:ext cx="825867" cy="369332"/>
            </a:xfrm>
            <a:prstGeom prst="rect">
              <a:avLst/>
            </a:prstGeom>
            <a:noFill/>
            <a:ln w="9525">
              <a:noFill/>
              <a:miter lim="800000"/>
              <a:headEnd/>
              <a:tailEnd/>
            </a:ln>
          </p:spPr>
          <p:txBody>
            <a:bodyPr wrap="none">
              <a:prstTxWarp prst="textNoShape">
                <a:avLst/>
              </a:prstTxWarp>
              <a:spAutoFit/>
            </a:bodyPr>
            <a:lstStyle/>
            <a:p>
              <a:r>
                <a:rPr lang="en-US" b="1">
                  <a:latin typeface="Lucida Sans" pitchFamily="-68" charset="0"/>
                </a:rPr>
                <a:t>Who?</a:t>
              </a:r>
            </a:p>
          </p:txBody>
        </p:sp>
        <p:sp>
          <p:nvSpPr>
            <p:cNvPr id="49165" name="TextBox 29"/>
            <p:cNvSpPr txBox="1">
              <a:spLocks noChangeArrowheads="1"/>
            </p:cNvSpPr>
            <p:nvPr/>
          </p:nvSpPr>
          <p:spPr bwMode="auto">
            <a:xfrm>
              <a:off x="5562600" y="2640092"/>
              <a:ext cx="817853" cy="369332"/>
            </a:xfrm>
            <a:prstGeom prst="rect">
              <a:avLst/>
            </a:prstGeom>
            <a:noFill/>
            <a:ln w="9525">
              <a:noFill/>
              <a:miter lim="800000"/>
              <a:headEnd/>
              <a:tailEnd/>
            </a:ln>
          </p:spPr>
          <p:txBody>
            <a:bodyPr wrap="none">
              <a:prstTxWarp prst="textNoShape">
                <a:avLst/>
              </a:prstTxWarp>
              <a:spAutoFit/>
            </a:bodyPr>
            <a:lstStyle/>
            <a:p>
              <a:r>
                <a:rPr lang="en-US" b="1">
                  <a:latin typeface="Lucida Sans" pitchFamily="-68" charset="0"/>
                </a:rPr>
                <a:t>Skills</a:t>
              </a:r>
            </a:p>
          </p:txBody>
        </p:sp>
        <p:sp>
          <p:nvSpPr>
            <p:cNvPr id="49166" name="TextBox 30"/>
            <p:cNvSpPr txBox="1">
              <a:spLocks noChangeArrowheads="1"/>
            </p:cNvSpPr>
            <p:nvPr/>
          </p:nvSpPr>
          <p:spPr bwMode="auto">
            <a:xfrm>
              <a:off x="2557180" y="2658904"/>
              <a:ext cx="817853" cy="369332"/>
            </a:xfrm>
            <a:prstGeom prst="rect">
              <a:avLst/>
            </a:prstGeom>
            <a:noFill/>
            <a:ln w="9525">
              <a:noFill/>
              <a:miter lim="800000"/>
              <a:headEnd/>
              <a:tailEnd/>
            </a:ln>
          </p:spPr>
          <p:txBody>
            <a:bodyPr wrap="none">
              <a:prstTxWarp prst="textNoShape">
                <a:avLst/>
              </a:prstTxWarp>
              <a:spAutoFit/>
            </a:bodyPr>
            <a:lstStyle/>
            <a:p>
              <a:r>
                <a:rPr lang="en-US" b="1">
                  <a:latin typeface="Lucida Sans" pitchFamily="-68" charset="0"/>
                </a:rPr>
                <a:t>Skills</a:t>
              </a:r>
            </a:p>
          </p:txBody>
        </p:sp>
        <p:sp>
          <p:nvSpPr>
            <p:cNvPr id="49167" name="TextBox 31"/>
            <p:cNvSpPr txBox="1">
              <a:spLocks noChangeArrowheads="1"/>
            </p:cNvSpPr>
            <p:nvPr/>
          </p:nvSpPr>
          <p:spPr bwMode="auto">
            <a:xfrm>
              <a:off x="4271666" y="5397638"/>
              <a:ext cx="684803" cy="369332"/>
            </a:xfrm>
            <a:prstGeom prst="rect">
              <a:avLst/>
            </a:prstGeom>
            <a:noFill/>
            <a:ln w="9525">
              <a:noFill/>
              <a:miter lim="800000"/>
              <a:headEnd/>
              <a:tailEnd/>
            </a:ln>
          </p:spPr>
          <p:txBody>
            <a:bodyPr wrap="none">
              <a:prstTxWarp prst="textNoShape">
                <a:avLst/>
              </a:prstTxWarp>
              <a:spAutoFit/>
            </a:bodyPr>
            <a:lstStyle/>
            <a:p>
              <a:r>
                <a:rPr lang="en-US" b="1">
                  <a:latin typeface="Lucida Sans" pitchFamily="-68" charset="0"/>
                </a:rPr>
                <a:t>GAP</a:t>
              </a:r>
            </a:p>
          </p:txBody>
        </p:sp>
        <p:cxnSp>
          <p:nvCxnSpPr>
            <p:cNvPr id="33" name="Straight Arrow Connector 32"/>
            <p:cNvCxnSpPr/>
            <p:nvPr/>
          </p:nvCxnSpPr>
          <p:spPr>
            <a:xfrm>
              <a:off x="4832171" y="5582582"/>
              <a:ext cx="1187278" cy="19043"/>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49167" idx="1"/>
            </p:cNvCxnSpPr>
            <p:nvPr/>
          </p:nvCxnSpPr>
          <p:spPr>
            <a:xfrm>
              <a:off x="3216330" y="5571473"/>
              <a:ext cx="1055535" cy="11109"/>
            </a:xfrm>
            <a:prstGeom prst="straightConnector1">
              <a:avLst/>
            </a:prstGeom>
            <a:ln w="12700">
              <a:solidFill>
                <a:schemeClr val="tx1"/>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49170" name="TextBox 34"/>
            <p:cNvSpPr txBox="1">
              <a:spLocks noChangeArrowheads="1"/>
            </p:cNvSpPr>
            <p:nvPr/>
          </p:nvSpPr>
          <p:spPr bwMode="auto">
            <a:xfrm>
              <a:off x="1615440" y="3307398"/>
              <a:ext cx="1768433" cy="923330"/>
            </a:xfrm>
            <a:prstGeom prst="rect">
              <a:avLst/>
            </a:prstGeom>
            <a:noFill/>
            <a:ln w="9525">
              <a:noFill/>
              <a:miter lim="800000"/>
              <a:headEnd/>
              <a:tailEnd/>
            </a:ln>
          </p:spPr>
          <p:txBody>
            <a:bodyPr wrap="none">
              <a:prstTxWarp prst="textNoShape">
                <a:avLst/>
              </a:prstTxWarp>
              <a:spAutoFit/>
            </a:bodyPr>
            <a:lstStyle/>
            <a:p>
              <a:r>
                <a:rPr lang="en-US" b="1">
                  <a:latin typeface="Lucida Sans" pitchFamily="-68" charset="0"/>
                </a:rPr>
                <a:t>Analyst,</a:t>
              </a:r>
            </a:p>
            <a:p>
              <a:r>
                <a:rPr lang="en-US" b="1">
                  <a:latin typeface="Lucida Sans" pitchFamily="-68" charset="0"/>
                </a:rPr>
                <a:t>Management,</a:t>
              </a:r>
            </a:p>
            <a:p>
              <a:r>
                <a:rPr lang="en-US" b="1">
                  <a:latin typeface="Lucida Sans" pitchFamily="-68" charset="0"/>
                </a:rPr>
                <a:t>Etc.</a:t>
              </a:r>
            </a:p>
          </p:txBody>
        </p:sp>
        <p:sp>
          <p:nvSpPr>
            <p:cNvPr id="49171" name="TextBox 35"/>
            <p:cNvSpPr txBox="1">
              <a:spLocks noChangeArrowheads="1"/>
            </p:cNvSpPr>
            <p:nvPr/>
          </p:nvSpPr>
          <p:spPr bwMode="auto">
            <a:xfrm>
              <a:off x="6111240" y="3307398"/>
              <a:ext cx="1810111" cy="923330"/>
            </a:xfrm>
            <a:prstGeom prst="rect">
              <a:avLst/>
            </a:prstGeom>
            <a:noFill/>
            <a:ln w="9525">
              <a:noFill/>
              <a:miter lim="800000"/>
              <a:headEnd/>
              <a:tailEnd/>
            </a:ln>
          </p:spPr>
          <p:txBody>
            <a:bodyPr wrap="none">
              <a:prstTxWarp prst="textNoShape">
                <a:avLst/>
              </a:prstTxWarp>
              <a:spAutoFit/>
            </a:bodyPr>
            <a:lstStyle/>
            <a:p>
              <a:r>
                <a:rPr lang="en-US" b="1">
                  <a:latin typeface="Lucida Sans" pitchFamily="-68" charset="0"/>
                </a:rPr>
                <a:t>Design,</a:t>
              </a:r>
            </a:p>
            <a:p>
              <a:r>
                <a:rPr lang="en-US" b="1">
                  <a:latin typeface="Lucida Sans" pitchFamily="-68" charset="0"/>
                </a:rPr>
                <a:t>Development,</a:t>
              </a:r>
            </a:p>
            <a:p>
              <a:r>
                <a:rPr lang="en-US" b="1">
                  <a:latin typeface="Lucida Sans" pitchFamily="-68" charset="0"/>
                </a:rPr>
                <a:t>Testing, etc.</a:t>
              </a: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00199" y="2224088"/>
            <a:ext cx="7086601" cy="1362075"/>
          </a:xfrm>
          <a:extLst>
            <a:ext uri="{909E8E84-426E-40dd-AFC4-6F175D3DCCD1}">
              <a14:hiddenFill xmlns:a14="http://schemas.microsoft.com/office/drawing/2010/main" xmlns:a="http://schemas.openxmlformats.org/drawingml/2006/main" xmlns:p="http://schemas.openxmlformats.org/presentationml/2006/main" xmlns="">
                <a:solidFill>
                  <a:srgbClr val="FFFFFF"/>
                </a:solidFill>
              </a14:hiddenFill>
            </a:ext>
            <a:ext uri="{91240B29-F687-4f45-9708-019B960494DF}">
              <a14:hiddenLine xmlns:a14="http://schemas.microsoft.com/office/drawing/2010/main" xmlns:a="http://schemas.openxmlformats.org/drawingml/2006/main" xmlns:p="http://schemas.openxmlformats.org/presentationml/2006/main" xmlns="" w="9525">
                <a:solidFill>
                  <a:srgbClr val="000000"/>
                </a:solidFill>
                <a:miter lim="800000"/>
                <a:headEnd/>
                <a:tailEnd/>
              </a14:hiddenLine>
            </a:ext>
            <a:ext uri="{FAA26D3D-D897-4be2-8F04-BA451C77F1D7}">
              <ma14:placeholderFlag xmlns:ma14="http://schemas.microsoft.com/office/mac/drawingml/2011/main" xmlns:a="http://schemas.openxmlformats.org/drawingml/2006/main" xmlns:p="http://schemas.openxmlformats.org/presentationml/2006/main" xmlns="" val="1"/>
            </a:ext>
          </a:extLst>
        </p:spPr>
        <p:txBody>
          <a:bodyPr/>
          <a:lstStyle/>
          <a:p>
            <a:pPr eaLnBrk="1" fontAlgn="auto" hangingPunct="1">
              <a:spcAft>
                <a:spcPts val="0"/>
              </a:spcAft>
              <a:defRPr/>
            </a:pPr>
            <a:r>
              <a:rPr lang="en-US" sz="6000" dirty="0" smtClean="0">
                <a:ea typeface="+mj-ea"/>
                <a:cs typeface="+mj-cs"/>
              </a:rPr>
              <a:t>Chairman’s Report</a:t>
            </a:r>
            <a:endParaRPr lang="en-US" sz="6000" dirty="0">
              <a:ea typeface="+mj-ea"/>
              <a:cs typeface="+mj-cs"/>
            </a:endParaRPr>
          </a:p>
        </p:txBody>
      </p:sp>
      <p:sp>
        <p:nvSpPr>
          <p:cNvPr id="13315" name="Text Placeholder 2"/>
          <p:cNvSpPr>
            <a:spLocks noGrp="1"/>
          </p:cNvSpPr>
          <p:nvPr>
            <p:ph type="body" idx="1"/>
          </p:nvPr>
        </p:nvSpPr>
        <p:spPr>
          <a:xfrm>
            <a:off x="1752600" y="3595688"/>
            <a:ext cx="6589713" cy="2119312"/>
          </a:xfrm>
        </p:spPr>
        <p:txBody>
          <a:bodyPr/>
          <a:lstStyle/>
          <a:p>
            <a:pPr marL="44450" eaLnBrk="1" hangingPunct="1"/>
            <a:r>
              <a:rPr lang="en-US" sz="3200">
                <a:ea typeface="ＭＳ Ｐゴシック" charset="-128"/>
                <a:cs typeface="ＭＳ Ｐゴシック" charset="-128"/>
              </a:rPr>
              <a:t>Nathan Callaghan</a:t>
            </a:r>
          </a:p>
          <a:p>
            <a:pPr marL="44450" eaLnBrk="1" hangingPunct="1">
              <a:buFont typeface="Arial" pitchFamily="-68" charset="0"/>
              <a:buChar char="•"/>
            </a:pPr>
            <a:r>
              <a:rPr lang="en-US" sz="2400">
                <a:ea typeface="ＭＳ Ｐゴシック" charset="-128"/>
                <a:cs typeface="ＭＳ Ｐゴシック" charset="-128"/>
              </a:rPr>
              <a:t>Secretary Election</a:t>
            </a:r>
          </a:p>
          <a:p>
            <a:pPr marL="44450" eaLnBrk="1" hangingPunct="1">
              <a:buFont typeface="Arial" pitchFamily="-68" charset="0"/>
              <a:buChar char="•"/>
            </a:pPr>
            <a:r>
              <a:rPr lang="en-US" sz="2400">
                <a:ea typeface="ＭＳ Ｐゴシック" charset="-128"/>
                <a:cs typeface="ＭＳ Ｐゴシック" charset="-128"/>
              </a:rPr>
              <a:t>Role Statement</a:t>
            </a:r>
          </a:p>
          <a:p>
            <a:pPr marL="44450" eaLnBrk="1" hangingPunct="1">
              <a:buFont typeface="Arial" pitchFamily="-68" charset="0"/>
              <a:buChar char="•"/>
            </a:pPr>
            <a:r>
              <a:rPr lang="en-US" sz="2400">
                <a:ea typeface="ＭＳ Ｐゴシック" charset="-128"/>
                <a:cs typeface="ＭＳ Ｐゴシック" charset="-128"/>
              </a:rPr>
              <a:t>Scholarship Status</a:t>
            </a:r>
          </a:p>
          <a:p>
            <a:pPr marL="44450" eaLnBrk="1" hangingPunct="1"/>
            <a:endParaRPr lang="en-US">
              <a:ea typeface="ＭＳ Ｐゴシック" charset="-128"/>
              <a:cs typeface="ＭＳ Ｐゴシック" charset="-128"/>
            </a:endParaRPr>
          </a:p>
        </p:txBody>
      </p:sp>
      <p:grpSp>
        <p:nvGrpSpPr>
          <p:cNvPr id="17411" name="Group 2"/>
          <p:cNvGrpSpPr>
            <a:grpSpLocks/>
          </p:cNvGrpSpPr>
          <p:nvPr/>
        </p:nvGrpSpPr>
        <p:grpSpPr bwMode="auto">
          <a:xfrm>
            <a:off x="381000" y="1843088"/>
            <a:ext cx="3200400" cy="1600200"/>
            <a:chOff x="1901" y="1224"/>
            <a:chExt cx="2023" cy="1022"/>
          </a:xfrm>
        </p:grpSpPr>
        <p:sp>
          <p:nvSpPr>
            <p:cNvPr id="17413" name="Rectangle 3"/>
            <p:cNvSpPr>
              <a:spLocks noChangeArrowheads="1"/>
            </p:cNvSpPr>
            <p:nvPr/>
          </p:nvSpPr>
          <p:spPr bwMode="auto">
            <a:xfrm>
              <a:off x="1901" y="1224"/>
              <a:ext cx="2023" cy="1022"/>
            </a:xfrm>
            <a:prstGeom prst="rect">
              <a:avLst/>
            </a:prstGeom>
            <a:noFill/>
            <a:ln w="9525">
              <a:noFill/>
              <a:miter lim="800000"/>
              <a:headEnd/>
              <a:tailEnd/>
            </a:ln>
          </p:spPr>
          <p:txBody>
            <a:bodyPr>
              <a:prstTxWarp prst="textNoShape">
                <a:avLst/>
              </a:prstTxWarp>
            </a:bodyPr>
            <a:lstStyle/>
            <a:p>
              <a:endParaRPr lang="en-US">
                <a:latin typeface="Georgia" pitchFamily="-68" charset="0"/>
              </a:endParaRPr>
            </a:p>
          </p:txBody>
        </p:sp>
        <p:sp>
          <p:nvSpPr>
            <p:cNvPr id="17414" name="Freeform 4"/>
            <p:cNvSpPr>
              <a:spLocks/>
            </p:cNvSpPr>
            <p:nvPr/>
          </p:nvSpPr>
          <p:spPr bwMode="auto">
            <a:xfrm>
              <a:off x="3113" y="1354"/>
              <a:ext cx="803" cy="402"/>
            </a:xfrm>
            <a:custGeom>
              <a:avLst/>
              <a:gdLst>
                <a:gd name="T0" fmla="*/ 21 w 803"/>
                <a:gd name="T1" fmla="*/ 133 h 402"/>
                <a:gd name="T2" fmla="*/ 105 w 803"/>
                <a:gd name="T3" fmla="*/ 139 h 402"/>
                <a:gd name="T4" fmla="*/ 136 w 803"/>
                <a:gd name="T5" fmla="*/ 143 h 402"/>
                <a:gd name="T6" fmla="*/ 148 w 803"/>
                <a:gd name="T7" fmla="*/ 137 h 402"/>
                <a:gd name="T8" fmla="*/ 170 w 803"/>
                <a:gd name="T9" fmla="*/ 139 h 402"/>
                <a:gd name="T10" fmla="*/ 204 w 803"/>
                <a:gd name="T11" fmla="*/ 131 h 402"/>
                <a:gd name="T12" fmla="*/ 223 w 803"/>
                <a:gd name="T13" fmla="*/ 133 h 402"/>
                <a:gd name="T14" fmla="*/ 253 w 803"/>
                <a:gd name="T15" fmla="*/ 120 h 402"/>
                <a:gd name="T16" fmla="*/ 283 w 803"/>
                <a:gd name="T17" fmla="*/ 113 h 402"/>
                <a:gd name="T18" fmla="*/ 330 w 803"/>
                <a:gd name="T19" fmla="*/ 96 h 402"/>
                <a:gd name="T20" fmla="*/ 358 w 803"/>
                <a:gd name="T21" fmla="*/ 74 h 402"/>
                <a:gd name="T22" fmla="*/ 394 w 803"/>
                <a:gd name="T23" fmla="*/ 57 h 402"/>
                <a:gd name="T24" fmla="*/ 463 w 803"/>
                <a:gd name="T25" fmla="*/ 57 h 402"/>
                <a:gd name="T26" fmla="*/ 524 w 803"/>
                <a:gd name="T27" fmla="*/ 94 h 402"/>
                <a:gd name="T28" fmla="*/ 542 w 803"/>
                <a:gd name="T29" fmla="*/ 111 h 402"/>
                <a:gd name="T30" fmla="*/ 548 w 803"/>
                <a:gd name="T31" fmla="*/ 124 h 402"/>
                <a:gd name="T32" fmla="*/ 560 w 803"/>
                <a:gd name="T33" fmla="*/ 172 h 402"/>
                <a:gd name="T34" fmla="*/ 576 w 803"/>
                <a:gd name="T35" fmla="*/ 235 h 402"/>
                <a:gd name="T36" fmla="*/ 576 w 803"/>
                <a:gd name="T37" fmla="*/ 302 h 402"/>
                <a:gd name="T38" fmla="*/ 588 w 803"/>
                <a:gd name="T39" fmla="*/ 331 h 402"/>
                <a:gd name="T40" fmla="*/ 617 w 803"/>
                <a:gd name="T41" fmla="*/ 376 h 402"/>
                <a:gd name="T42" fmla="*/ 651 w 803"/>
                <a:gd name="T43" fmla="*/ 393 h 402"/>
                <a:gd name="T44" fmla="*/ 667 w 803"/>
                <a:gd name="T45" fmla="*/ 396 h 402"/>
                <a:gd name="T46" fmla="*/ 718 w 803"/>
                <a:gd name="T47" fmla="*/ 394 h 402"/>
                <a:gd name="T48" fmla="*/ 736 w 803"/>
                <a:gd name="T49" fmla="*/ 393 h 402"/>
                <a:gd name="T50" fmla="*/ 795 w 803"/>
                <a:gd name="T51" fmla="*/ 380 h 402"/>
                <a:gd name="T52" fmla="*/ 803 w 803"/>
                <a:gd name="T53" fmla="*/ 372 h 402"/>
                <a:gd name="T54" fmla="*/ 791 w 803"/>
                <a:gd name="T55" fmla="*/ 352 h 402"/>
                <a:gd name="T56" fmla="*/ 752 w 803"/>
                <a:gd name="T57" fmla="*/ 350 h 402"/>
                <a:gd name="T58" fmla="*/ 748 w 803"/>
                <a:gd name="T59" fmla="*/ 348 h 402"/>
                <a:gd name="T60" fmla="*/ 714 w 803"/>
                <a:gd name="T61" fmla="*/ 350 h 402"/>
                <a:gd name="T62" fmla="*/ 702 w 803"/>
                <a:gd name="T63" fmla="*/ 356 h 402"/>
                <a:gd name="T64" fmla="*/ 690 w 803"/>
                <a:gd name="T65" fmla="*/ 348 h 402"/>
                <a:gd name="T66" fmla="*/ 653 w 803"/>
                <a:gd name="T67" fmla="*/ 344 h 402"/>
                <a:gd name="T68" fmla="*/ 629 w 803"/>
                <a:gd name="T69" fmla="*/ 322 h 402"/>
                <a:gd name="T70" fmla="*/ 621 w 803"/>
                <a:gd name="T71" fmla="*/ 287 h 402"/>
                <a:gd name="T72" fmla="*/ 619 w 803"/>
                <a:gd name="T73" fmla="*/ 252 h 402"/>
                <a:gd name="T74" fmla="*/ 619 w 803"/>
                <a:gd name="T75" fmla="*/ 241 h 402"/>
                <a:gd name="T76" fmla="*/ 617 w 803"/>
                <a:gd name="T77" fmla="*/ 202 h 402"/>
                <a:gd name="T78" fmla="*/ 613 w 803"/>
                <a:gd name="T79" fmla="*/ 191 h 402"/>
                <a:gd name="T80" fmla="*/ 603 w 803"/>
                <a:gd name="T81" fmla="*/ 150 h 402"/>
                <a:gd name="T82" fmla="*/ 595 w 803"/>
                <a:gd name="T83" fmla="*/ 109 h 402"/>
                <a:gd name="T84" fmla="*/ 590 w 803"/>
                <a:gd name="T85" fmla="*/ 106 h 402"/>
                <a:gd name="T86" fmla="*/ 580 w 803"/>
                <a:gd name="T87" fmla="*/ 69 h 402"/>
                <a:gd name="T88" fmla="*/ 548 w 803"/>
                <a:gd name="T89" fmla="*/ 41 h 402"/>
                <a:gd name="T90" fmla="*/ 530 w 803"/>
                <a:gd name="T91" fmla="*/ 35 h 402"/>
                <a:gd name="T92" fmla="*/ 510 w 803"/>
                <a:gd name="T93" fmla="*/ 15 h 402"/>
                <a:gd name="T94" fmla="*/ 483 w 803"/>
                <a:gd name="T95" fmla="*/ 13 h 402"/>
                <a:gd name="T96" fmla="*/ 437 w 803"/>
                <a:gd name="T97" fmla="*/ 4 h 402"/>
                <a:gd name="T98" fmla="*/ 398 w 803"/>
                <a:gd name="T99" fmla="*/ 6 h 402"/>
                <a:gd name="T100" fmla="*/ 378 w 803"/>
                <a:gd name="T101" fmla="*/ 19 h 402"/>
                <a:gd name="T102" fmla="*/ 342 w 803"/>
                <a:gd name="T103" fmla="*/ 31 h 402"/>
                <a:gd name="T104" fmla="*/ 328 w 803"/>
                <a:gd name="T105" fmla="*/ 44 h 402"/>
                <a:gd name="T106" fmla="*/ 285 w 803"/>
                <a:gd name="T107" fmla="*/ 59 h 402"/>
                <a:gd name="T108" fmla="*/ 241 w 803"/>
                <a:gd name="T109" fmla="*/ 74 h 402"/>
                <a:gd name="T110" fmla="*/ 227 w 803"/>
                <a:gd name="T111" fmla="*/ 85 h 402"/>
                <a:gd name="T112" fmla="*/ 194 w 803"/>
                <a:gd name="T113" fmla="*/ 87 h 402"/>
                <a:gd name="T114" fmla="*/ 142 w 803"/>
                <a:gd name="T115" fmla="*/ 91 h 402"/>
                <a:gd name="T116" fmla="*/ 99 w 803"/>
                <a:gd name="T117" fmla="*/ 98 h 402"/>
                <a:gd name="T118" fmla="*/ 59 w 803"/>
                <a:gd name="T119" fmla="*/ 87 h 402"/>
                <a:gd name="T120" fmla="*/ 35 w 803"/>
                <a:gd name="T121" fmla="*/ 87 h 402"/>
                <a:gd name="T122" fmla="*/ 13 w 803"/>
                <a:gd name="T123" fmla="*/ 70 h 402"/>
                <a:gd name="T124" fmla="*/ 0 w 803"/>
                <a:gd name="T125" fmla="*/ 65 h 4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03"/>
                <a:gd name="T190" fmla="*/ 0 h 402"/>
                <a:gd name="T191" fmla="*/ 803 w 803"/>
                <a:gd name="T192" fmla="*/ 402 h 4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03" h="402">
                  <a:moveTo>
                    <a:pt x="0" y="65"/>
                  </a:moveTo>
                  <a:lnTo>
                    <a:pt x="0" y="126"/>
                  </a:lnTo>
                  <a:lnTo>
                    <a:pt x="4" y="130"/>
                  </a:lnTo>
                  <a:lnTo>
                    <a:pt x="10" y="131"/>
                  </a:lnTo>
                  <a:lnTo>
                    <a:pt x="15" y="133"/>
                  </a:lnTo>
                  <a:lnTo>
                    <a:pt x="21" y="133"/>
                  </a:lnTo>
                  <a:lnTo>
                    <a:pt x="29" y="133"/>
                  </a:lnTo>
                  <a:lnTo>
                    <a:pt x="35" y="131"/>
                  </a:lnTo>
                  <a:lnTo>
                    <a:pt x="41" y="130"/>
                  </a:lnTo>
                  <a:lnTo>
                    <a:pt x="47" y="128"/>
                  </a:lnTo>
                  <a:lnTo>
                    <a:pt x="71" y="137"/>
                  </a:lnTo>
                  <a:lnTo>
                    <a:pt x="95" y="133"/>
                  </a:lnTo>
                  <a:lnTo>
                    <a:pt x="99" y="135"/>
                  </a:lnTo>
                  <a:lnTo>
                    <a:pt x="105" y="139"/>
                  </a:lnTo>
                  <a:lnTo>
                    <a:pt x="109" y="141"/>
                  </a:lnTo>
                  <a:lnTo>
                    <a:pt x="112" y="141"/>
                  </a:lnTo>
                  <a:lnTo>
                    <a:pt x="116" y="143"/>
                  </a:lnTo>
                  <a:lnTo>
                    <a:pt x="122" y="144"/>
                  </a:lnTo>
                  <a:lnTo>
                    <a:pt x="128" y="144"/>
                  </a:lnTo>
                  <a:lnTo>
                    <a:pt x="132" y="143"/>
                  </a:lnTo>
                  <a:lnTo>
                    <a:pt x="134" y="143"/>
                  </a:lnTo>
                  <a:lnTo>
                    <a:pt x="136" y="143"/>
                  </a:lnTo>
                  <a:lnTo>
                    <a:pt x="138" y="141"/>
                  </a:lnTo>
                  <a:lnTo>
                    <a:pt x="140" y="141"/>
                  </a:lnTo>
                  <a:lnTo>
                    <a:pt x="142" y="139"/>
                  </a:lnTo>
                  <a:lnTo>
                    <a:pt x="144" y="137"/>
                  </a:lnTo>
                  <a:lnTo>
                    <a:pt x="146" y="137"/>
                  </a:lnTo>
                  <a:lnTo>
                    <a:pt x="148" y="137"/>
                  </a:lnTo>
                  <a:lnTo>
                    <a:pt x="148" y="135"/>
                  </a:lnTo>
                  <a:lnTo>
                    <a:pt x="152" y="131"/>
                  </a:lnTo>
                  <a:lnTo>
                    <a:pt x="156" y="133"/>
                  </a:lnTo>
                  <a:lnTo>
                    <a:pt x="162" y="137"/>
                  </a:lnTo>
                  <a:lnTo>
                    <a:pt x="170" y="139"/>
                  </a:lnTo>
                  <a:lnTo>
                    <a:pt x="176" y="139"/>
                  </a:lnTo>
                  <a:lnTo>
                    <a:pt x="182" y="139"/>
                  </a:lnTo>
                  <a:lnTo>
                    <a:pt x="190" y="137"/>
                  </a:lnTo>
                  <a:lnTo>
                    <a:pt x="196" y="135"/>
                  </a:lnTo>
                  <a:lnTo>
                    <a:pt x="202" y="133"/>
                  </a:lnTo>
                  <a:lnTo>
                    <a:pt x="204" y="131"/>
                  </a:lnTo>
                  <a:lnTo>
                    <a:pt x="205" y="130"/>
                  </a:lnTo>
                  <a:lnTo>
                    <a:pt x="207" y="130"/>
                  </a:lnTo>
                  <a:lnTo>
                    <a:pt x="211" y="131"/>
                  </a:lnTo>
                  <a:lnTo>
                    <a:pt x="217" y="133"/>
                  </a:lnTo>
                  <a:lnTo>
                    <a:pt x="223" y="133"/>
                  </a:lnTo>
                  <a:lnTo>
                    <a:pt x="227" y="133"/>
                  </a:lnTo>
                  <a:lnTo>
                    <a:pt x="233" y="131"/>
                  </a:lnTo>
                  <a:lnTo>
                    <a:pt x="239" y="130"/>
                  </a:lnTo>
                  <a:lnTo>
                    <a:pt x="243" y="128"/>
                  </a:lnTo>
                  <a:lnTo>
                    <a:pt x="249" y="126"/>
                  </a:lnTo>
                  <a:lnTo>
                    <a:pt x="251" y="124"/>
                  </a:lnTo>
                  <a:lnTo>
                    <a:pt x="253" y="122"/>
                  </a:lnTo>
                  <a:lnTo>
                    <a:pt x="253" y="120"/>
                  </a:lnTo>
                  <a:lnTo>
                    <a:pt x="255" y="119"/>
                  </a:lnTo>
                  <a:lnTo>
                    <a:pt x="257" y="117"/>
                  </a:lnTo>
                  <a:lnTo>
                    <a:pt x="257" y="115"/>
                  </a:lnTo>
                  <a:lnTo>
                    <a:pt x="259" y="115"/>
                  </a:lnTo>
                  <a:lnTo>
                    <a:pt x="261" y="113"/>
                  </a:lnTo>
                  <a:lnTo>
                    <a:pt x="269" y="115"/>
                  </a:lnTo>
                  <a:lnTo>
                    <a:pt x="275" y="115"/>
                  </a:lnTo>
                  <a:lnTo>
                    <a:pt x="283" y="113"/>
                  </a:lnTo>
                  <a:lnTo>
                    <a:pt x="289" y="111"/>
                  </a:lnTo>
                  <a:lnTo>
                    <a:pt x="295" y="109"/>
                  </a:lnTo>
                  <a:lnTo>
                    <a:pt x="302" y="106"/>
                  </a:lnTo>
                  <a:lnTo>
                    <a:pt x="308" y="104"/>
                  </a:lnTo>
                  <a:lnTo>
                    <a:pt x="312" y="98"/>
                  </a:lnTo>
                  <a:lnTo>
                    <a:pt x="318" y="98"/>
                  </a:lnTo>
                  <a:lnTo>
                    <a:pt x="324" y="98"/>
                  </a:lnTo>
                  <a:lnTo>
                    <a:pt x="330" y="96"/>
                  </a:lnTo>
                  <a:lnTo>
                    <a:pt x="336" y="93"/>
                  </a:lnTo>
                  <a:lnTo>
                    <a:pt x="342" y="91"/>
                  </a:lnTo>
                  <a:lnTo>
                    <a:pt x="346" y="87"/>
                  </a:lnTo>
                  <a:lnTo>
                    <a:pt x="352" y="83"/>
                  </a:lnTo>
                  <a:lnTo>
                    <a:pt x="356" y="78"/>
                  </a:lnTo>
                  <a:lnTo>
                    <a:pt x="358" y="76"/>
                  </a:lnTo>
                  <a:lnTo>
                    <a:pt x="358" y="74"/>
                  </a:lnTo>
                  <a:lnTo>
                    <a:pt x="360" y="72"/>
                  </a:lnTo>
                  <a:lnTo>
                    <a:pt x="360" y="70"/>
                  </a:lnTo>
                  <a:lnTo>
                    <a:pt x="362" y="69"/>
                  </a:lnTo>
                  <a:lnTo>
                    <a:pt x="364" y="67"/>
                  </a:lnTo>
                  <a:lnTo>
                    <a:pt x="374" y="65"/>
                  </a:lnTo>
                  <a:lnTo>
                    <a:pt x="384" y="61"/>
                  </a:lnTo>
                  <a:lnTo>
                    <a:pt x="394" y="57"/>
                  </a:lnTo>
                  <a:lnTo>
                    <a:pt x="403" y="54"/>
                  </a:lnTo>
                  <a:lnTo>
                    <a:pt x="413" y="52"/>
                  </a:lnTo>
                  <a:lnTo>
                    <a:pt x="423" y="50"/>
                  </a:lnTo>
                  <a:lnTo>
                    <a:pt x="433" y="50"/>
                  </a:lnTo>
                  <a:lnTo>
                    <a:pt x="445" y="52"/>
                  </a:lnTo>
                  <a:lnTo>
                    <a:pt x="451" y="52"/>
                  </a:lnTo>
                  <a:lnTo>
                    <a:pt x="457" y="54"/>
                  </a:lnTo>
                  <a:lnTo>
                    <a:pt x="463" y="57"/>
                  </a:lnTo>
                  <a:lnTo>
                    <a:pt x="469" y="59"/>
                  </a:lnTo>
                  <a:lnTo>
                    <a:pt x="473" y="63"/>
                  </a:lnTo>
                  <a:lnTo>
                    <a:pt x="479" y="65"/>
                  </a:lnTo>
                  <a:lnTo>
                    <a:pt x="485" y="65"/>
                  </a:lnTo>
                  <a:lnTo>
                    <a:pt x="493" y="65"/>
                  </a:lnTo>
                  <a:lnTo>
                    <a:pt x="522" y="87"/>
                  </a:lnTo>
                  <a:lnTo>
                    <a:pt x="522" y="91"/>
                  </a:lnTo>
                  <a:lnTo>
                    <a:pt x="524" y="94"/>
                  </a:lnTo>
                  <a:lnTo>
                    <a:pt x="526" y="96"/>
                  </a:lnTo>
                  <a:lnTo>
                    <a:pt x="528" y="100"/>
                  </a:lnTo>
                  <a:lnTo>
                    <a:pt x="530" y="104"/>
                  </a:lnTo>
                  <a:lnTo>
                    <a:pt x="534" y="106"/>
                  </a:lnTo>
                  <a:lnTo>
                    <a:pt x="536" y="107"/>
                  </a:lnTo>
                  <a:lnTo>
                    <a:pt x="540" y="109"/>
                  </a:lnTo>
                  <a:lnTo>
                    <a:pt x="542" y="111"/>
                  </a:lnTo>
                  <a:lnTo>
                    <a:pt x="542" y="113"/>
                  </a:lnTo>
                  <a:lnTo>
                    <a:pt x="544" y="119"/>
                  </a:lnTo>
                  <a:lnTo>
                    <a:pt x="548" y="124"/>
                  </a:lnTo>
                  <a:lnTo>
                    <a:pt x="550" y="130"/>
                  </a:lnTo>
                  <a:lnTo>
                    <a:pt x="552" y="135"/>
                  </a:lnTo>
                  <a:lnTo>
                    <a:pt x="556" y="141"/>
                  </a:lnTo>
                  <a:lnTo>
                    <a:pt x="556" y="146"/>
                  </a:lnTo>
                  <a:lnTo>
                    <a:pt x="558" y="152"/>
                  </a:lnTo>
                  <a:lnTo>
                    <a:pt x="558" y="157"/>
                  </a:lnTo>
                  <a:lnTo>
                    <a:pt x="556" y="163"/>
                  </a:lnTo>
                  <a:lnTo>
                    <a:pt x="560" y="172"/>
                  </a:lnTo>
                  <a:lnTo>
                    <a:pt x="562" y="180"/>
                  </a:lnTo>
                  <a:lnTo>
                    <a:pt x="564" y="189"/>
                  </a:lnTo>
                  <a:lnTo>
                    <a:pt x="566" y="196"/>
                  </a:lnTo>
                  <a:lnTo>
                    <a:pt x="568" y="204"/>
                  </a:lnTo>
                  <a:lnTo>
                    <a:pt x="570" y="211"/>
                  </a:lnTo>
                  <a:lnTo>
                    <a:pt x="574" y="220"/>
                  </a:lnTo>
                  <a:lnTo>
                    <a:pt x="580" y="226"/>
                  </a:lnTo>
                  <a:lnTo>
                    <a:pt x="576" y="235"/>
                  </a:lnTo>
                  <a:lnTo>
                    <a:pt x="574" y="243"/>
                  </a:lnTo>
                  <a:lnTo>
                    <a:pt x="574" y="252"/>
                  </a:lnTo>
                  <a:lnTo>
                    <a:pt x="574" y="261"/>
                  </a:lnTo>
                  <a:lnTo>
                    <a:pt x="576" y="270"/>
                  </a:lnTo>
                  <a:lnTo>
                    <a:pt x="576" y="280"/>
                  </a:lnTo>
                  <a:lnTo>
                    <a:pt x="576" y="289"/>
                  </a:lnTo>
                  <a:lnTo>
                    <a:pt x="576" y="296"/>
                  </a:lnTo>
                  <a:lnTo>
                    <a:pt x="576" y="302"/>
                  </a:lnTo>
                  <a:lnTo>
                    <a:pt x="576" y="306"/>
                  </a:lnTo>
                  <a:lnTo>
                    <a:pt x="576" y="309"/>
                  </a:lnTo>
                  <a:lnTo>
                    <a:pt x="578" y="313"/>
                  </a:lnTo>
                  <a:lnTo>
                    <a:pt x="578" y="317"/>
                  </a:lnTo>
                  <a:lnTo>
                    <a:pt x="580" y="318"/>
                  </a:lnTo>
                  <a:lnTo>
                    <a:pt x="582" y="322"/>
                  </a:lnTo>
                  <a:lnTo>
                    <a:pt x="586" y="324"/>
                  </a:lnTo>
                  <a:lnTo>
                    <a:pt x="588" y="331"/>
                  </a:lnTo>
                  <a:lnTo>
                    <a:pt x="590" y="339"/>
                  </a:lnTo>
                  <a:lnTo>
                    <a:pt x="591" y="344"/>
                  </a:lnTo>
                  <a:lnTo>
                    <a:pt x="595" y="352"/>
                  </a:lnTo>
                  <a:lnTo>
                    <a:pt x="599" y="357"/>
                  </a:lnTo>
                  <a:lnTo>
                    <a:pt x="603" y="363"/>
                  </a:lnTo>
                  <a:lnTo>
                    <a:pt x="607" y="368"/>
                  </a:lnTo>
                  <a:lnTo>
                    <a:pt x="613" y="374"/>
                  </a:lnTo>
                  <a:lnTo>
                    <a:pt x="617" y="376"/>
                  </a:lnTo>
                  <a:lnTo>
                    <a:pt x="621" y="378"/>
                  </a:lnTo>
                  <a:lnTo>
                    <a:pt x="625" y="381"/>
                  </a:lnTo>
                  <a:lnTo>
                    <a:pt x="629" y="385"/>
                  </a:lnTo>
                  <a:lnTo>
                    <a:pt x="635" y="389"/>
                  </a:lnTo>
                  <a:lnTo>
                    <a:pt x="639" y="391"/>
                  </a:lnTo>
                  <a:lnTo>
                    <a:pt x="645" y="393"/>
                  </a:lnTo>
                  <a:lnTo>
                    <a:pt x="651" y="393"/>
                  </a:lnTo>
                  <a:lnTo>
                    <a:pt x="653" y="393"/>
                  </a:lnTo>
                  <a:lnTo>
                    <a:pt x="655" y="393"/>
                  </a:lnTo>
                  <a:lnTo>
                    <a:pt x="657" y="393"/>
                  </a:lnTo>
                  <a:lnTo>
                    <a:pt x="659" y="393"/>
                  </a:lnTo>
                  <a:lnTo>
                    <a:pt x="661" y="393"/>
                  </a:lnTo>
                  <a:lnTo>
                    <a:pt x="663" y="393"/>
                  </a:lnTo>
                  <a:lnTo>
                    <a:pt x="667" y="396"/>
                  </a:lnTo>
                  <a:lnTo>
                    <a:pt x="673" y="398"/>
                  </a:lnTo>
                  <a:lnTo>
                    <a:pt x="681" y="400"/>
                  </a:lnTo>
                  <a:lnTo>
                    <a:pt x="688" y="402"/>
                  </a:lnTo>
                  <a:lnTo>
                    <a:pt x="694" y="402"/>
                  </a:lnTo>
                  <a:lnTo>
                    <a:pt x="702" y="402"/>
                  </a:lnTo>
                  <a:lnTo>
                    <a:pt x="710" y="400"/>
                  </a:lnTo>
                  <a:lnTo>
                    <a:pt x="716" y="396"/>
                  </a:lnTo>
                  <a:lnTo>
                    <a:pt x="718" y="394"/>
                  </a:lnTo>
                  <a:lnTo>
                    <a:pt x="720" y="393"/>
                  </a:lnTo>
                  <a:lnTo>
                    <a:pt x="722" y="393"/>
                  </a:lnTo>
                  <a:lnTo>
                    <a:pt x="724" y="391"/>
                  </a:lnTo>
                  <a:lnTo>
                    <a:pt x="726" y="391"/>
                  </a:lnTo>
                  <a:lnTo>
                    <a:pt x="736" y="393"/>
                  </a:lnTo>
                  <a:lnTo>
                    <a:pt x="744" y="393"/>
                  </a:lnTo>
                  <a:lnTo>
                    <a:pt x="752" y="391"/>
                  </a:lnTo>
                  <a:lnTo>
                    <a:pt x="762" y="389"/>
                  </a:lnTo>
                  <a:lnTo>
                    <a:pt x="770" y="385"/>
                  </a:lnTo>
                  <a:lnTo>
                    <a:pt x="778" y="383"/>
                  </a:lnTo>
                  <a:lnTo>
                    <a:pt x="785" y="381"/>
                  </a:lnTo>
                  <a:lnTo>
                    <a:pt x="795" y="381"/>
                  </a:lnTo>
                  <a:lnTo>
                    <a:pt x="795" y="380"/>
                  </a:lnTo>
                  <a:lnTo>
                    <a:pt x="797" y="380"/>
                  </a:lnTo>
                  <a:lnTo>
                    <a:pt x="797" y="378"/>
                  </a:lnTo>
                  <a:lnTo>
                    <a:pt x="799" y="378"/>
                  </a:lnTo>
                  <a:lnTo>
                    <a:pt x="801" y="376"/>
                  </a:lnTo>
                  <a:lnTo>
                    <a:pt x="803" y="372"/>
                  </a:lnTo>
                  <a:lnTo>
                    <a:pt x="803" y="370"/>
                  </a:lnTo>
                  <a:lnTo>
                    <a:pt x="803" y="368"/>
                  </a:lnTo>
                  <a:lnTo>
                    <a:pt x="801" y="365"/>
                  </a:lnTo>
                  <a:lnTo>
                    <a:pt x="801" y="363"/>
                  </a:lnTo>
                  <a:lnTo>
                    <a:pt x="799" y="361"/>
                  </a:lnTo>
                  <a:lnTo>
                    <a:pt x="797" y="357"/>
                  </a:lnTo>
                  <a:lnTo>
                    <a:pt x="795" y="356"/>
                  </a:lnTo>
                  <a:lnTo>
                    <a:pt x="791" y="352"/>
                  </a:lnTo>
                  <a:lnTo>
                    <a:pt x="785" y="350"/>
                  </a:lnTo>
                  <a:lnTo>
                    <a:pt x="782" y="348"/>
                  </a:lnTo>
                  <a:lnTo>
                    <a:pt x="776" y="348"/>
                  </a:lnTo>
                  <a:lnTo>
                    <a:pt x="770" y="346"/>
                  </a:lnTo>
                  <a:lnTo>
                    <a:pt x="764" y="348"/>
                  </a:lnTo>
                  <a:lnTo>
                    <a:pt x="758" y="348"/>
                  </a:lnTo>
                  <a:lnTo>
                    <a:pt x="752" y="350"/>
                  </a:lnTo>
                  <a:lnTo>
                    <a:pt x="752" y="348"/>
                  </a:lnTo>
                  <a:lnTo>
                    <a:pt x="752" y="350"/>
                  </a:lnTo>
                  <a:lnTo>
                    <a:pt x="748" y="348"/>
                  </a:lnTo>
                  <a:lnTo>
                    <a:pt x="742" y="348"/>
                  </a:lnTo>
                  <a:lnTo>
                    <a:pt x="738" y="346"/>
                  </a:lnTo>
                  <a:lnTo>
                    <a:pt x="734" y="346"/>
                  </a:lnTo>
                  <a:lnTo>
                    <a:pt x="730" y="346"/>
                  </a:lnTo>
                  <a:lnTo>
                    <a:pt x="726" y="346"/>
                  </a:lnTo>
                  <a:lnTo>
                    <a:pt x="722" y="348"/>
                  </a:lnTo>
                  <a:lnTo>
                    <a:pt x="716" y="348"/>
                  </a:lnTo>
                  <a:lnTo>
                    <a:pt x="714" y="350"/>
                  </a:lnTo>
                  <a:lnTo>
                    <a:pt x="712" y="350"/>
                  </a:lnTo>
                  <a:lnTo>
                    <a:pt x="712" y="352"/>
                  </a:lnTo>
                  <a:lnTo>
                    <a:pt x="710" y="352"/>
                  </a:lnTo>
                  <a:lnTo>
                    <a:pt x="708" y="354"/>
                  </a:lnTo>
                  <a:lnTo>
                    <a:pt x="706" y="354"/>
                  </a:lnTo>
                  <a:lnTo>
                    <a:pt x="704" y="356"/>
                  </a:lnTo>
                  <a:lnTo>
                    <a:pt x="702" y="356"/>
                  </a:lnTo>
                  <a:lnTo>
                    <a:pt x="700" y="356"/>
                  </a:lnTo>
                  <a:lnTo>
                    <a:pt x="698" y="356"/>
                  </a:lnTo>
                  <a:lnTo>
                    <a:pt x="698" y="354"/>
                  </a:lnTo>
                  <a:lnTo>
                    <a:pt x="696" y="354"/>
                  </a:lnTo>
                  <a:lnTo>
                    <a:pt x="696" y="352"/>
                  </a:lnTo>
                  <a:lnTo>
                    <a:pt x="690" y="348"/>
                  </a:lnTo>
                  <a:lnTo>
                    <a:pt x="687" y="346"/>
                  </a:lnTo>
                  <a:lnTo>
                    <a:pt x="681" y="346"/>
                  </a:lnTo>
                  <a:lnTo>
                    <a:pt x="677" y="346"/>
                  </a:lnTo>
                  <a:lnTo>
                    <a:pt x="671" y="346"/>
                  </a:lnTo>
                  <a:lnTo>
                    <a:pt x="665" y="346"/>
                  </a:lnTo>
                  <a:lnTo>
                    <a:pt x="659" y="348"/>
                  </a:lnTo>
                  <a:lnTo>
                    <a:pt x="655" y="348"/>
                  </a:lnTo>
                  <a:lnTo>
                    <a:pt x="653" y="344"/>
                  </a:lnTo>
                  <a:lnTo>
                    <a:pt x="649" y="341"/>
                  </a:lnTo>
                  <a:lnTo>
                    <a:pt x="647" y="339"/>
                  </a:lnTo>
                  <a:lnTo>
                    <a:pt x="643" y="335"/>
                  </a:lnTo>
                  <a:lnTo>
                    <a:pt x="641" y="331"/>
                  </a:lnTo>
                  <a:lnTo>
                    <a:pt x="637" y="330"/>
                  </a:lnTo>
                  <a:lnTo>
                    <a:pt x="633" y="328"/>
                  </a:lnTo>
                  <a:lnTo>
                    <a:pt x="629" y="328"/>
                  </a:lnTo>
                  <a:lnTo>
                    <a:pt x="629" y="322"/>
                  </a:lnTo>
                  <a:lnTo>
                    <a:pt x="629" y="318"/>
                  </a:lnTo>
                  <a:lnTo>
                    <a:pt x="629" y="313"/>
                  </a:lnTo>
                  <a:lnTo>
                    <a:pt x="627" y="309"/>
                  </a:lnTo>
                  <a:lnTo>
                    <a:pt x="627" y="304"/>
                  </a:lnTo>
                  <a:lnTo>
                    <a:pt x="625" y="300"/>
                  </a:lnTo>
                  <a:lnTo>
                    <a:pt x="623" y="294"/>
                  </a:lnTo>
                  <a:lnTo>
                    <a:pt x="619" y="291"/>
                  </a:lnTo>
                  <a:lnTo>
                    <a:pt x="621" y="287"/>
                  </a:lnTo>
                  <a:lnTo>
                    <a:pt x="621" y="281"/>
                  </a:lnTo>
                  <a:lnTo>
                    <a:pt x="623" y="278"/>
                  </a:lnTo>
                  <a:lnTo>
                    <a:pt x="625" y="272"/>
                  </a:lnTo>
                  <a:lnTo>
                    <a:pt x="625" y="267"/>
                  </a:lnTo>
                  <a:lnTo>
                    <a:pt x="623" y="263"/>
                  </a:lnTo>
                  <a:lnTo>
                    <a:pt x="621" y="257"/>
                  </a:lnTo>
                  <a:lnTo>
                    <a:pt x="619" y="252"/>
                  </a:lnTo>
                  <a:lnTo>
                    <a:pt x="617" y="252"/>
                  </a:lnTo>
                  <a:lnTo>
                    <a:pt x="617" y="250"/>
                  </a:lnTo>
                  <a:lnTo>
                    <a:pt x="615" y="248"/>
                  </a:lnTo>
                  <a:lnTo>
                    <a:pt x="615" y="246"/>
                  </a:lnTo>
                  <a:lnTo>
                    <a:pt x="619" y="241"/>
                  </a:lnTo>
                  <a:lnTo>
                    <a:pt x="621" y="237"/>
                  </a:lnTo>
                  <a:lnTo>
                    <a:pt x="623" y="231"/>
                  </a:lnTo>
                  <a:lnTo>
                    <a:pt x="623" y="226"/>
                  </a:lnTo>
                  <a:lnTo>
                    <a:pt x="621" y="220"/>
                  </a:lnTo>
                  <a:lnTo>
                    <a:pt x="621" y="215"/>
                  </a:lnTo>
                  <a:lnTo>
                    <a:pt x="619" y="209"/>
                  </a:lnTo>
                  <a:lnTo>
                    <a:pt x="617" y="204"/>
                  </a:lnTo>
                  <a:lnTo>
                    <a:pt x="617" y="202"/>
                  </a:lnTo>
                  <a:lnTo>
                    <a:pt x="615" y="202"/>
                  </a:lnTo>
                  <a:lnTo>
                    <a:pt x="615" y="200"/>
                  </a:lnTo>
                  <a:lnTo>
                    <a:pt x="613" y="198"/>
                  </a:lnTo>
                  <a:lnTo>
                    <a:pt x="613" y="196"/>
                  </a:lnTo>
                  <a:lnTo>
                    <a:pt x="613" y="191"/>
                  </a:lnTo>
                  <a:lnTo>
                    <a:pt x="615" y="187"/>
                  </a:lnTo>
                  <a:lnTo>
                    <a:pt x="615" y="181"/>
                  </a:lnTo>
                  <a:lnTo>
                    <a:pt x="617" y="176"/>
                  </a:lnTo>
                  <a:lnTo>
                    <a:pt x="615" y="170"/>
                  </a:lnTo>
                  <a:lnTo>
                    <a:pt x="615" y="165"/>
                  </a:lnTo>
                  <a:lnTo>
                    <a:pt x="613" y="161"/>
                  </a:lnTo>
                  <a:lnTo>
                    <a:pt x="611" y="156"/>
                  </a:lnTo>
                  <a:lnTo>
                    <a:pt x="603" y="150"/>
                  </a:lnTo>
                  <a:lnTo>
                    <a:pt x="605" y="146"/>
                  </a:lnTo>
                  <a:lnTo>
                    <a:pt x="605" y="141"/>
                  </a:lnTo>
                  <a:lnTo>
                    <a:pt x="607" y="133"/>
                  </a:lnTo>
                  <a:lnTo>
                    <a:pt x="605" y="128"/>
                  </a:lnTo>
                  <a:lnTo>
                    <a:pt x="605" y="122"/>
                  </a:lnTo>
                  <a:lnTo>
                    <a:pt x="603" y="119"/>
                  </a:lnTo>
                  <a:lnTo>
                    <a:pt x="599" y="113"/>
                  </a:lnTo>
                  <a:lnTo>
                    <a:pt x="595" y="109"/>
                  </a:lnTo>
                  <a:lnTo>
                    <a:pt x="593" y="109"/>
                  </a:lnTo>
                  <a:lnTo>
                    <a:pt x="593" y="107"/>
                  </a:lnTo>
                  <a:lnTo>
                    <a:pt x="591" y="107"/>
                  </a:lnTo>
                  <a:lnTo>
                    <a:pt x="591" y="106"/>
                  </a:lnTo>
                  <a:lnTo>
                    <a:pt x="590" y="106"/>
                  </a:lnTo>
                  <a:lnTo>
                    <a:pt x="591" y="100"/>
                  </a:lnTo>
                  <a:lnTo>
                    <a:pt x="591" y="96"/>
                  </a:lnTo>
                  <a:lnTo>
                    <a:pt x="590" y="91"/>
                  </a:lnTo>
                  <a:lnTo>
                    <a:pt x="590" y="85"/>
                  </a:lnTo>
                  <a:lnTo>
                    <a:pt x="588" y="81"/>
                  </a:lnTo>
                  <a:lnTo>
                    <a:pt x="586" y="76"/>
                  </a:lnTo>
                  <a:lnTo>
                    <a:pt x="584" y="72"/>
                  </a:lnTo>
                  <a:lnTo>
                    <a:pt x="580" y="69"/>
                  </a:lnTo>
                  <a:lnTo>
                    <a:pt x="562" y="57"/>
                  </a:lnTo>
                  <a:lnTo>
                    <a:pt x="562" y="56"/>
                  </a:lnTo>
                  <a:lnTo>
                    <a:pt x="560" y="52"/>
                  </a:lnTo>
                  <a:lnTo>
                    <a:pt x="558" y="50"/>
                  </a:lnTo>
                  <a:lnTo>
                    <a:pt x="556" y="46"/>
                  </a:lnTo>
                  <a:lnTo>
                    <a:pt x="554" y="44"/>
                  </a:lnTo>
                  <a:lnTo>
                    <a:pt x="550" y="43"/>
                  </a:lnTo>
                  <a:lnTo>
                    <a:pt x="548" y="41"/>
                  </a:lnTo>
                  <a:lnTo>
                    <a:pt x="544" y="39"/>
                  </a:lnTo>
                  <a:lnTo>
                    <a:pt x="542" y="39"/>
                  </a:lnTo>
                  <a:lnTo>
                    <a:pt x="540" y="37"/>
                  </a:lnTo>
                  <a:lnTo>
                    <a:pt x="538" y="37"/>
                  </a:lnTo>
                  <a:lnTo>
                    <a:pt x="536" y="37"/>
                  </a:lnTo>
                  <a:lnTo>
                    <a:pt x="534" y="37"/>
                  </a:lnTo>
                  <a:lnTo>
                    <a:pt x="532" y="35"/>
                  </a:lnTo>
                  <a:lnTo>
                    <a:pt x="530" y="35"/>
                  </a:lnTo>
                  <a:lnTo>
                    <a:pt x="528" y="33"/>
                  </a:lnTo>
                  <a:lnTo>
                    <a:pt x="528" y="30"/>
                  </a:lnTo>
                  <a:lnTo>
                    <a:pt x="526" y="26"/>
                  </a:lnTo>
                  <a:lnTo>
                    <a:pt x="522" y="24"/>
                  </a:lnTo>
                  <a:lnTo>
                    <a:pt x="520" y="20"/>
                  </a:lnTo>
                  <a:lnTo>
                    <a:pt x="518" y="19"/>
                  </a:lnTo>
                  <a:lnTo>
                    <a:pt x="514" y="17"/>
                  </a:lnTo>
                  <a:lnTo>
                    <a:pt x="510" y="15"/>
                  </a:lnTo>
                  <a:lnTo>
                    <a:pt x="506" y="13"/>
                  </a:lnTo>
                  <a:lnTo>
                    <a:pt x="504" y="11"/>
                  </a:lnTo>
                  <a:lnTo>
                    <a:pt x="500" y="11"/>
                  </a:lnTo>
                  <a:lnTo>
                    <a:pt x="496" y="11"/>
                  </a:lnTo>
                  <a:lnTo>
                    <a:pt x="493" y="11"/>
                  </a:lnTo>
                  <a:lnTo>
                    <a:pt x="491" y="11"/>
                  </a:lnTo>
                  <a:lnTo>
                    <a:pt x="487" y="13"/>
                  </a:lnTo>
                  <a:lnTo>
                    <a:pt x="483" y="13"/>
                  </a:lnTo>
                  <a:lnTo>
                    <a:pt x="481" y="13"/>
                  </a:lnTo>
                  <a:lnTo>
                    <a:pt x="463" y="2"/>
                  </a:lnTo>
                  <a:lnTo>
                    <a:pt x="459" y="0"/>
                  </a:lnTo>
                  <a:lnTo>
                    <a:pt x="455" y="0"/>
                  </a:lnTo>
                  <a:lnTo>
                    <a:pt x="449" y="0"/>
                  </a:lnTo>
                  <a:lnTo>
                    <a:pt x="445" y="2"/>
                  </a:lnTo>
                  <a:lnTo>
                    <a:pt x="441" y="2"/>
                  </a:lnTo>
                  <a:lnTo>
                    <a:pt x="437" y="4"/>
                  </a:lnTo>
                  <a:lnTo>
                    <a:pt x="433" y="6"/>
                  </a:lnTo>
                  <a:lnTo>
                    <a:pt x="431" y="9"/>
                  </a:lnTo>
                  <a:lnTo>
                    <a:pt x="425" y="7"/>
                  </a:lnTo>
                  <a:lnTo>
                    <a:pt x="419" y="7"/>
                  </a:lnTo>
                  <a:lnTo>
                    <a:pt x="413" y="6"/>
                  </a:lnTo>
                  <a:lnTo>
                    <a:pt x="409" y="6"/>
                  </a:lnTo>
                  <a:lnTo>
                    <a:pt x="403" y="6"/>
                  </a:lnTo>
                  <a:lnTo>
                    <a:pt x="398" y="6"/>
                  </a:lnTo>
                  <a:lnTo>
                    <a:pt x="392" y="7"/>
                  </a:lnTo>
                  <a:lnTo>
                    <a:pt x="386" y="11"/>
                  </a:lnTo>
                  <a:lnTo>
                    <a:pt x="384" y="13"/>
                  </a:lnTo>
                  <a:lnTo>
                    <a:pt x="384" y="15"/>
                  </a:lnTo>
                  <a:lnTo>
                    <a:pt x="382" y="15"/>
                  </a:lnTo>
                  <a:lnTo>
                    <a:pt x="380" y="17"/>
                  </a:lnTo>
                  <a:lnTo>
                    <a:pt x="380" y="19"/>
                  </a:lnTo>
                  <a:lnTo>
                    <a:pt x="378" y="19"/>
                  </a:lnTo>
                  <a:lnTo>
                    <a:pt x="376" y="20"/>
                  </a:lnTo>
                  <a:lnTo>
                    <a:pt x="370" y="20"/>
                  </a:lnTo>
                  <a:lnTo>
                    <a:pt x="364" y="22"/>
                  </a:lnTo>
                  <a:lnTo>
                    <a:pt x="358" y="24"/>
                  </a:lnTo>
                  <a:lnTo>
                    <a:pt x="352" y="26"/>
                  </a:lnTo>
                  <a:lnTo>
                    <a:pt x="348" y="30"/>
                  </a:lnTo>
                  <a:lnTo>
                    <a:pt x="342" y="31"/>
                  </a:lnTo>
                  <a:lnTo>
                    <a:pt x="336" y="35"/>
                  </a:lnTo>
                  <a:lnTo>
                    <a:pt x="332" y="39"/>
                  </a:lnTo>
                  <a:lnTo>
                    <a:pt x="332" y="41"/>
                  </a:lnTo>
                  <a:lnTo>
                    <a:pt x="330" y="41"/>
                  </a:lnTo>
                  <a:lnTo>
                    <a:pt x="330" y="43"/>
                  </a:lnTo>
                  <a:lnTo>
                    <a:pt x="328" y="43"/>
                  </a:lnTo>
                  <a:lnTo>
                    <a:pt x="328" y="44"/>
                  </a:lnTo>
                  <a:lnTo>
                    <a:pt x="326" y="44"/>
                  </a:lnTo>
                  <a:lnTo>
                    <a:pt x="326" y="46"/>
                  </a:lnTo>
                  <a:lnTo>
                    <a:pt x="318" y="46"/>
                  </a:lnTo>
                  <a:lnTo>
                    <a:pt x="310" y="48"/>
                  </a:lnTo>
                  <a:lnTo>
                    <a:pt x="304" y="50"/>
                  </a:lnTo>
                  <a:lnTo>
                    <a:pt x="297" y="52"/>
                  </a:lnTo>
                  <a:lnTo>
                    <a:pt x="291" y="56"/>
                  </a:lnTo>
                  <a:lnTo>
                    <a:pt x="285" y="59"/>
                  </a:lnTo>
                  <a:lnTo>
                    <a:pt x="281" y="65"/>
                  </a:lnTo>
                  <a:lnTo>
                    <a:pt x="277" y="70"/>
                  </a:lnTo>
                  <a:lnTo>
                    <a:pt x="271" y="69"/>
                  </a:lnTo>
                  <a:lnTo>
                    <a:pt x="265" y="69"/>
                  </a:lnTo>
                  <a:lnTo>
                    <a:pt x="259" y="69"/>
                  </a:lnTo>
                  <a:lnTo>
                    <a:pt x="253" y="70"/>
                  </a:lnTo>
                  <a:lnTo>
                    <a:pt x="247" y="72"/>
                  </a:lnTo>
                  <a:lnTo>
                    <a:pt x="241" y="74"/>
                  </a:lnTo>
                  <a:lnTo>
                    <a:pt x="235" y="78"/>
                  </a:lnTo>
                  <a:lnTo>
                    <a:pt x="231" y="80"/>
                  </a:lnTo>
                  <a:lnTo>
                    <a:pt x="231" y="81"/>
                  </a:lnTo>
                  <a:lnTo>
                    <a:pt x="229" y="81"/>
                  </a:lnTo>
                  <a:lnTo>
                    <a:pt x="229" y="83"/>
                  </a:lnTo>
                  <a:lnTo>
                    <a:pt x="227" y="83"/>
                  </a:lnTo>
                  <a:lnTo>
                    <a:pt x="227" y="85"/>
                  </a:lnTo>
                  <a:lnTo>
                    <a:pt x="225" y="85"/>
                  </a:lnTo>
                  <a:lnTo>
                    <a:pt x="219" y="83"/>
                  </a:lnTo>
                  <a:lnTo>
                    <a:pt x="215" y="83"/>
                  </a:lnTo>
                  <a:lnTo>
                    <a:pt x="209" y="83"/>
                  </a:lnTo>
                  <a:lnTo>
                    <a:pt x="205" y="83"/>
                  </a:lnTo>
                  <a:lnTo>
                    <a:pt x="200" y="85"/>
                  </a:lnTo>
                  <a:lnTo>
                    <a:pt x="194" y="87"/>
                  </a:lnTo>
                  <a:lnTo>
                    <a:pt x="190" y="91"/>
                  </a:lnTo>
                  <a:lnTo>
                    <a:pt x="184" y="94"/>
                  </a:lnTo>
                  <a:lnTo>
                    <a:pt x="178" y="91"/>
                  </a:lnTo>
                  <a:lnTo>
                    <a:pt x="172" y="89"/>
                  </a:lnTo>
                  <a:lnTo>
                    <a:pt x="164" y="89"/>
                  </a:lnTo>
                  <a:lnTo>
                    <a:pt x="156" y="87"/>
                  </a:lnTo>
                  <a:lnTo>
                    <a:pt x="148" y="89"/>
                  </a:lnTo>
                  <a:lnTo>
                    <a:pt x="142" y="91"/>
                  </a:lnTo>
                  <a:lnTo>
                    <a:pt x="134" y="93"/>
                  </a:lnTo>
                  <a:lnTo>
                    <a:pt x="128" y="98"/>
                  </a:lnTo>
                  <a:lnTo>
                    <a:pt x="122" y="96"/>
                  </a:lnTo>
                  <a:lnTo>
                    <a:pt x="118" y="96"/>
                  </a:lnTo>
                  <a:lnTo>
                    <a:pt x="114" y="96"/>
                  </a:lnTo>
                  <a:lnTo>
                    <a:pt x="109" y="96"/>
                  </a:lnTo>
                  <a:lnTo>
                    <a:pt x="103" y="96"/>
                  </a:lnTo>
                  <a:lnTo>
                    <a:pt x="99" y="98"/>
                  </a:lnTo>
                  <a:lnTo>
                    <a:pt x="93" y="100"/>
                  </a:lnTo>
                  <a:lnTo>
                    <a:pt x="89" y="102"/>
                  </a:lnTo>
                  <a:lnTo>
                    <a:pt x="85" y="98"/>
                  </a:lnTo>
                  <a:lnTo>
                    <a:pt x="79" y="96"/>
                  </a:lnTo>
                  <a:lnTo>
                    <a:pt x="75" y="93"/>
                  </a:lnTo>
                  <a:lnTo>
                    <a:pt x="69" y="91"/>
                  </a:lnTo>
                  <a:lnTo>
                    <a:pt x="65" y="89"/>
                  </a:lnTo>
                  <a:lnTo>
                    <a:pt x="59" y="87"/>
                  </a:lnTo>
                  <a:lnTo>
                    <a:pt x="53" y="85"/>
                  </a:lnTo>
                  <a:lnTo>
                    <a:pt x="47" y="85"/>
                  </a:lnTo>
                  <a:lnTo>
                    <a:pt x="45" y="87"/>
                  </a:lnTo>
                  <a:lnTo>
                    <a:pt x="43" y="87"/>
                  </a:lnTo>
                  <a:lnTo>
                    <a:pt x="41" y="87"/>
                  </a:lnTo>
                  <a:lnTo>
                    <a:pt x="39" y="87"/>
                  </a:lnTo>
                  <a:lnTo>
                    <a:pt x="37" y="87"/>
                  </a:lnTo>
                  <a:lnTo>
                    <a:pt x="35" y="87"/>
                  </a:lnTo>
                  <a:lnTo>
                    <a:pt x="33" y="87"/>
                  </a:lnTo>
                  <a:lnTo>
                    <a:pt x="31" y="89"/>
                  </a:lnTo>
                  <a:lnTo>
                    <a:pt x="29" y="85"/>
                  </a:lnTo>
                  <a:lnTo>
                    <a:pt x="25" y="81"/>
                  </a:lnTo>
                  <a:lnTo>
                    <a:pt x="23" y="78"/>
                  </a:lnTo>
                  <a:lnTo>
                    <a:pt x="19" y="74"/>
                  </a:lnTo>
                  <a:lnTo>
                    <a:pt x="17" y="72"/>
                  </a:lnTo>
                  <a:lnTo>
                    <a:pt x="13" y="70"/>
                  </a:lnTo>
                  <a:lnTo>
                    <a:pt x="10" y="67"/>
                  </a:lnTo>
                  <a:lnTo>
                    <a:pt x="6" y="67"/>
                  </a:lnTo>
                  <a:lnTo>
                    <a:pt x="4" y="67"/>
                  </a:lnTo>
                  <a:lnTo>
                    <a:pt x="2" y="67"/>
                  </a:lnTo>
                  <a:lnTo>
                    <a:pt x="2" y="65"/>
                  </a:lnTo>
                  <a:lnTo>
                    <a:pt x="0" y="65"/>
                  </a:lnTo>
                  <a:close/>
                </a:path>
              </a:pathLst>
            </a:custGeom>
            <a:solidFill>
              <a:srgbClr val="000000"/>
            </a:solidFill>
            <a:ln w="9525">
              <a:noFill/>
              <a:round/>
              <a:headEnd/>
              <a:tailEnd/>
            </a:ln>
          </p:spPr>
          <p:txBody>
            <a:bodyPr>
              <a:prstTxWarp prst="textNoShape">
                <a:avLst/>
              </a:prstTxWarp>
            </a:bodyPr>
            <a:lstStyle/>
            <a:p>
              <a:endParaRPr lang="en-US"/>
            </a:p>
          </p:txBody>
        </p:sp>
        <p:sp>
          <p:nvSpPr>
            <p:cNvPr id="17415" name="Freeform 5"/>
            <p:cNvSpPr>
              <a:spLocks/>
            </p:cNvSpPr>
            <p:nvPr/>
          </p:nvSpPr>
          <p:spPr bwMode="auto">
            <a:xfrm>
              <a:off x="3113" y="1228"/>
              <a:ext cx="91" cy="120"/>
            </a:xfrm>
            <a:custGeom>
              <a:avLst/>
              <a:gdLst>
                <a:gd name="T0" fmla="*/ 0 w 91"/>
                <a:gd name="T1" fmla="*/ 120 h 120"/>
                <a:gd name="T2" fmla="*/ 0 w 91"/>
                <a:gd name="T3" fmla="*/ 120 h 120"/>
                <a:gd name="T4" fmla="*/ 2 w 91"/>
                <a:gd name="T5" fmla="*/ 120 h 120"/>
                <a:gd name="T6" fmla="*/ 4 w 91"/>
                <a:gd name="T7" fmla="*/ 120 h 120"/>
                <a:gd name="T8" fmla="*/ 6 w 91"/>
                <a:gd name="T9" fmla="*/ 119 h 120"/>
                <a:gd name="T10" fmla="*/ 13 w 91"/>
                <a:gd name="T11" fmla="*/ 113 h 120"/>
                <a:gd name="T12" fmla="*/ 19 w 91"/>
                <a:gd name="T13" fmla="*/ 108 h 120"/>
                <a:gd name="T14" fmla="*/ 25 w 91"/>
                <a:gd name="T15" fmla="*/ 102 h 120"/>
                <a:gd name="T16" fmla="*/ 31 w 91"/>
                <a:gd name="T17" fmla="*/ 95 h 120"/>
                <a:gd name="T18" fmla="*/ 41 w 91"/>
                <a:gd name="T19" fmla="*/ 95 h 120"/>
                <a:gd name="T20" fmla="*/ 53 w 91"/>
                <a:gd name="T21" fmla="*/ 93 h 120"/>
                <a:gd name="T22" fmla="*/ 61 w 91"/>
                <a:gd name="T23" fmla="*/ 87 h 120"/>
                <a:gd name="T24" fmla="*/ 69 w 91"/>
                <a:gd name="T25" fmla="*/ 80 h 120"/>
                <a:gd name="T26" fmla="*/ 71 w 91"/>
                <a:gd name="T27" fmla="*/ 76 h 120"/>
                <a:gd name="T28" fmla="*/ 73 w 91"/>
                <a:gd name="T29" fmla="*/ 72 h 120"/>
                <a:gd name="T30" fmla="*/ 73 w 91"/>
                <a:gd name="T31" fmla="*/ 69 h 120"/>
                <a:gd name="T32" fmla="*/ 77 w 91"/>
                <a:gd name="T33" fmla="*/ 67 h 120"/>
                <a:gd name="T34" fmla="*/ 81 w 91"/>
                <a:gd name="T35" fmla="*/ 63 h 120"/>
                <a:gd name="T36" fmla="*/ 85 w 91"/>
                <a:gd name="T37" fmla="*/ 59 h 120"/>
                <a:gd name="T38" fmla="*/ 89 w 91"/>
                <a:gd name="T39" fmla="*/ 54 h 120"/>
                <a:gd name="T40" fmla="*/ 91 w 91"/>
                <a:gd name="T41" fmla="*/ 50 h 120"/>
                <a:gd name="T42" fmla="*/ 91 w 91"/>
                <a:gd name="T43" fmla="*/ 43 h 120"/>
                <a:gd name="T44" fmla="*/ 91 w 91"/>
                <a:gd name="T45" fmla="*/ 35 h 120"/>
                <a:gd name="T46" fmla="*/ 89 w 91"/>
                <a:gd name="T47" fmla="*/ 30 h 120"/>
                <a:gd name="T48" fmla="*/ 85 w 91"/>
                <a:gd name="T49" fmla="*/ 24 h 120"/>
                <a:gd name="T50" fmla="*/ 83 w 91"/>
                <a:gd name="T51" fmla="*/ 24 h 120"/>
                <a:gd name="T52" fmla="*/ 83 w 91"/>
                <a:gd name="T53" fmla="*/ 24 h 120"/>
                <a:gd name="T54" fmla="*/ 81 w 91"/>
                <a:gd name="T55" fmla="*/ 24 h 120"/>
                <a:gd name="T56" fmla="*/ 75 w 91"/>
                <a:gd name="T57" fmla="*/ 17 h 120"/>
                <a:gd name="T58" fmla="*/ 67 w 91"/>
                <a:gd name="T59" fmla="*/ 11 h 120"/>
                <a:gd name="T60" fmla="*/ 61 w 91"/>
                <a:gd name="T61" fmla="*/ 6 h 120"/>
                <a:gd name="T62" fmla="*/ 51 w 91"/>
                <a:gd name="T63" fmla="*/ 2 h 120"/>
                <a:gd name="T64" fmla="*/ 45 w 91"/>
                <a:gd name="T65" fmla="*/ 2 h 120"/>
                <a:gd name="T66" fmla="*/ 41 w 91"/>
                <a:gd name="T67" fmla="*/ 2 h 120"/>
                <a:gd name="T68" fmla="*/ 35 w 91"/>
                <a:gd name="T69" fmla="*/ 4 h 120"/>
                <a:gd name="T70" fmla="*/ 31 w 91"/>
                <a:gd name="T71" fmla="*/ 6 h 120"/>
                <a:gd name="T72" fmla="*/ 23 w 91"/>
                <a:gd name="T73" fmla="*/ 2 h 120"/>
                <a:gd name="T74" fmla="*/ 15 w 91"/>
                <a:gd name="T75" fmla="*/ 0 h 120"/>
                <a:gd name="T76" fmla="*/ 8 w 91"/>
                <a:gd name="T77" fmla="*/ 0 h 120"/>
                <a:gd name="T78" fmla="*/ 0 w 91"/>
                <a:gd name="T79" fmla="*/ 2 h 120"/>
                <a:gd name="T80" fmla="*/ 25 w 91"/>
                <a:gd name="T81" fmla="*/ 35 h 120"/>
                <a:gd name="T82" fmla="*/ 33 w 91"/>
                <a:gd name="T83" fmla="*/ 54 h 120"/>
                <a:gd name="T84" fmla="*/ 23 w 91"/>
                <a:gd name="T85" fmla="*/ 58 h 120"/>
                <a:gd name="T86" fmla="*/ 13 w 91"/>
                <a:gd name="T87" fmla="*/ 63 h 120"/>
                <a:gd name="T88" fmla="*/ 6 w 91"/>
                <a:gd name="T89" fmla="*/ 69 h 120"/>
                <a:gd name="T90" fmla="*/ 0 w 91"/>
                <a:gd name="T91" fmla="*/ 74 h 1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20"/>
                <a:gd name="T140" fmla="*/ 91 w 91"/>
                <a:gd name="T141" fmla="*/ 120 h 1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20">
                  <a:moveTo>
                    <a:pt x="0" y="74"/>
                  </a:moveTo>
                  <a:lnTo>
                    <a:pt x="0" y="120"/>
                  </a:lnTo>
                  <a:lnTo>
                    <a:pt x="2" y="120"/>
                  </a:lnTo>
                  <a:lnTo>
                    <a:pt x="4" y="120"/>
                  </a:lnTo>
                  <a:lnTo>
                    <a:pt x="4" y="119"/>
                  </a:lnTo>
                  <a:lnTo>
                    <a:pt x="6" y="119"/>
                  </a:lnTo>
                  <a:lnTo>
                    <a:pt x="10" y="117"/>
                  </a:lnTo>
                  <a:lnTo>
                    <a:pt x="13" y="113"/>
                  </a:lnTo>
                  <a:lnTo>
                    <a:pt x="15" y="111"/>
                  </a:lnTo>
                  <a:lnTo>
                    <a:pt x="19" y="108"/>
                  </a:lnTo>
                  <a:lnTo>
                    <a:pt x="21" y="104"/>
                  </a:lnTo>
                  <a:lnTo>
                    <a:pt x="25" y="102"/>
                  </a:lnTo>
                  <a:lnTo>
                    <a:pt x="27" y="98"/>
                  </a:lnTo>
                  <a:lnTo>
                    <a:pt x="31" y="95"/>
                  </a:lnTo>
                  <a:lnTo>
                    <a:pt x="35" y="95"/>
                  </a:lnTo>
                  <a:lnTo>
                    <a:pt x="41" y="95"/>
                  </a:lnTo>
                  <a:lnTo>
                    <a:pt x="47" y="95"/>
                  </a:lnTo>
                  <a:lnTo>
                    <a:pt x="53" y="93"/>
                  </a:lnTo>
                  <a:lnTo>
                    <a:pt x="57" y="91"/>
                  </a:lnTo>
                  <a:lnTo>
                    <a:pt x="61" y="87"/>
                  </a:lnTo>
                  <a:lnTo>
                    <a:pt x="65" y="83"/>
                  </a:lnTo>
                  <a:lnTo>
                    <a:pt x="69" y="80"/>
                  </a:lnTo>
                  <a:lnTo>
                    <a:pt x="69" y="78"/>
                  </a:lnTo>
                  <a:lnTo>
                    <a:pt x="71" y="76"/>
                  </a:lnTo>
                  <a:lnTo>
                    <a:pt x="71" y="74"/>
                  </a:lnTo>
                  <a:lnTo>
                    <a:pt x="73" y="72"/>
                  </a:lnTo>
                  <a:lnTo>
                    <a:pt x="73" y="70"/>
                  </a:lnTo>
                  <a:lnTo>
                    <a:pt x="73" y="69"/>
                  </a:lnTo>
                  <a:lnTo>
                    <a:pt x="75" y="69"/>
                  </a:lnTo>
                  <a:lnTo>
                    <a:pt x="77" y="67"/>
                  </a:lnTo>
                  <a:lnTo>
                    <a:pt x="79" y="65"/>
                  </a:lnTo>
                  <a:lnTo>
                    <a:pt x="81" y="63"/>
                  </a:lnTo>
                  <a:lnTo>
                    <a:pt x="83" y="61"/>
                  </a:lnTo>
                  <a:lnTo>
                    <a:pt x="85" y="59"/>
                  </a:lnTo>
                  <a:lnTo>
                    <a:pt x="87" y="58"/>
                  </a:lnTo>
                  <a:lnTo>
                    <a:pt x="89" y="54"/>
                  </a:lnTo>
                  <a:lnTo>
                    <a:pt x="91" y="52"/>
                  </a:lnTo>
                  <a:lnTo>
                    <a:pt x="91" y="50"/>
                  </a:lnTo>
                  <a:lnTo>
                    <a:pt x="91" y="46"/>
                  </a:lnTo>
                  <a:lnTo>
                    <a:pt x="91" y="43"/>
                  </a:lnTo>
                  <a:lnTo>
                    <a:pt x="91" y="39"/>
                  </a:lnTo>
                  <a:lnTo>
                    <a:pt x="91" y="35"/>
                  </a:lnTo>
                  <a:lnTo>
                    <a:pt x="91" y="32"/>
                  </a:lnTo>
                  <a:lnTo>
                    <a:pt x="89" y="30"/>
                  </a:lnTo>
                  <a:lnTo>
                    <a:pt x="87" y="26"/>
                  </a:lnTo>
                  <a:lnTo>
                    <a:pt x="85" y="24"/>
                  </a:lnTo>
                  <a:lnTo>
                    <a:pt x="83" y="24"/>
                  </a:lnTo>
                  <a:lnTo>
                    <a:pt x="81" y="24"/>
                  </a:lnTo>
                  <a:lnTo>
                    <a:pt x="79" y="20"/>
                  </a:lnTo>
                  <a:lnTo>
                    <a:pt x="75" y="17"/>
                  </a:lnTo>
                  <a:lnTo>
                    <a:pt x="71" y="13"/>
                  </a:lnTo>
                  <a:lnTo>
                    <a:pt x="67" y="11"/>
                  </a:lnTo>
                  <a:lnTo>
                    <a:pt x="65" y="8"/>
                  </a:lnTo>
                  <a:lnTo>
                    <a:pt x="61" y="6"/>
                  </a:lnTo>
                  <a:lnTo>
                    <a:pt x="55" y="4"/>
                  </a:lnTo>
                  <a:lnTo>
                    <a:pt x="51" y="2"/>
                  </a:lnTo>
                  <a:lnTo>
                    <a:pt x="47" y="2"/>
                  </a:lnTo>
                  <a:lnTo>
                    <a:pt x="45" y="2"/>
                  </a:lnTo>
                  <a:lnTo>
                    <a:pt x="43" y="2"/>
                  </a:lnTo>
                  <a:lnTo>
                    <a:pt x="41" y="2"/>
                  </a:lnTo>
                  <a:lnTo>
                    <a:pt x="39" y="4"/>
                  </a:lnTo>
                  <a:lnTo>
                    <a:pt x="35" y="4"/>
                  </a:lnTo>
                  <a:lnTo>
                    <a:pt x="33" y="4"/>
                  </a:lnTo>
                  <a:lnTo>
                    <a:pt x="31" y="6"/>
                  </a:lnTo>
                  <a:lnTo>
                    <a:pt x="27" y="4"/>
                  </a:lnTo>
                  <a:lnTo>
                    <a:pt x="23" y="2"/>
                  </a:lnTo>
                  <a:lnTo>
                    <a:pt x="19" y="0"/>
                  </a:lnTo>
                  <a:lnTo>
                    <a:pt x="15" y="0"/>
                  </a:lnTo>
                  <a:lnTo>
                    <a:pt x="12" y="0"/>
                  </a:lnTo>
                  <a:lnTo>
                    <a:pt x="8" y="0"/>
                  </a:lnTo>
                  <a:lnTo>
                    <a:pt x="4" y="2"/>
                  </a:lnTo>
                  <a:lnTo>
                    <a:pt x="0" y="2"/>
                  </a:lnTo>
                  <a:lnTo>
                    <a:pt x="0" y="37"/>
                  </a:lnTo>
                  <a:lnTo>
                    <a:pt x="25" y="35"/>
                  </a:lnTo>
                  <a:lnTo>
                    <a:pt x="35" y="43"/>
                  </a:lnTo>
                  <a:lnTo>
                    <a:pt x="33" y="54"/>
                  </a:lnTo>
                  <a:lnTo>
                    <a:pt x="29" y="56"/>
                  </a:lnTo>
                  <a:lnTo>
                    <a:pt x="23" y="58"/>
                  </a:lnTo>
                  <a:lnTo>
                    <a:pt x="19" y="59"/>
                  </a:lnTo>
                  <a:lnTo>
                    <a:pt x="13" y="63"/>
                  </a:lnTo>
                  <a:lnTo>
                    <a:pt x="10" y="65"/>
                  </a:lnTo>
                  <a:lnTo>
                    <a:pt x="6" y="69"/>
                  </a:lnTo>
                  <a:lnTo>
                    <a:pt x="2" y="72"/>
                  </a:lnTo>
                  <a:lnTo>
                    <a:pt x="0" y="74"/>
                  </a:lnTo>
                  <a:close/>
                </a:path>
              </a:pathLst>
            </a:custGeom>
            <a:solidFill>
              <a:srgbClr val="000000"/>
            </a:solidFill>
            <a:ln w="9525">
              <a:noFill/>
              <a:round/>
              <a:headEnd/>
              <a:tailEnd/>
            </a:ln>
          </p:spPr>
          <p:txBody>
            <a:bodyPr>
              <a:prstTxWarp prst="textNoShape">
                <a:avLst/>
              </a:prstTxWarp>
            </a:bodyPr>
            <a:lstStyle/>
            <a:p>
              <a:endParaRPr lang="en-US"/>
            </a:p>
          </p:txBody>
        </p:sp>
        <p:sp>
          <p:nvSpPr>
            <p:cNvPr id="17416" name="Freeform 6"/>
            <p:cNvSpPr>
              <a:spLocks/>
            </p:cNvSpPr>
            <p:nvPr/>
          </p:nvSpPr>
          <p:spPr bwMode="auto">
            <a:xfrm>
              <a:off x="1909" y="1230"/>
              <a:ext cx="1204" cy="1013"/>
            </a:xfrm>
            <a:custGeom>
              <a:avLst/>
              <a:gdLst>
                <a:gd name="T0" fmla="*/ 1176 w 1204"/>
                <a:gd name="T1" fmla="*/ 18 h 1013"/>
                <a:gd name="T2" fmla="*/ 1142 w 1204"/>
                <a:gd name="T3" fmla="*/ 57 h 1013"/>
                <a:gd name="T4" fmla="*/ 1093 w 1204"/>
                <a:gd name="T5" fmla="*/ 98 h 1013"/>
                <a:gd name="T6" fmla="*/ 1051 w 1204"/>
                <a:gd name="T7" fmla="*/ 133 h 1013"/>
                <a:gd name="T8" fmla="*/ 1012 w 1204"/>
                <a:gd name="T9" fmla="*/ 165 h 1013"/>
                <a:gd name="T10" fmla="*/ 946 w 1204"/>
                <a:gd name="T11" fmla="*/ 146 h 1013"/>
                <a:gd name="T12" fmla="*/ 907 w 1204"/>
                <a:gd name="T13" fmla="*/ 148 h 1013"/>
                <a:gd name="T14" fmla="*/ 869 w 1204"/>
                <a:gd name="T15" fmla="*/ 152 h 1013"/>
                <a:gd name="T16" fmla="*/ 810 w 1204"/>
                <a:gd name="T17" fmla="*/ 154 h 1013"/>
                <a:gd name="T18" fmla="*/ 707 w 1204"/>
                <a:gd name="T19" fmla="*/ 170 h 1013"/>
                <a:gd name="T20" fmla="*/ 681 w 1204"/>
                <a:gd name="T21" fmla="*/ 185 h 1013"/>
                <a:gd name="T22" fmla="*/ 645 w 1204"/>
                <a:gd name="T23" fmla="*/ 224 h 1013"/>
                <a:gd name="T24" fmla="*/ 626 w 1204"/>
                <a:gd name="T25" fmla="*/ 283 h 1013"/>
                <a:gd name="T26" fmla="*/ 594 w 1204"/>
                <a:gd name="T27" fmla="*/ 326 h 1013"/>
                <a:gd name="T28" fmla="*/ 451 w 1204"/>
                <a:gd name="T29" fmla="*/ 518 h 1013"/>
                <a:gd name="T30" fmla="*/ 382 w 1204"/>
                <a:gd name="T31" fmla="*/ 524 h 1013"/>
                <a:gd name="T32" fmla="*/ 317 w 1204"/>
                <a:gd name="T33" fmla="*/ 567 h 1013"/>
                <a:gd name="T34" fmla="*/ 281 w 1204"/>
                <a:gd name="T35" fmla="*/ 600 h 1013"/>
                <a:gd name="T36" fmla="*/ 250 w 1204"/>
                <a:gd name="T37" fmla="*/ 642 h 1013"/>
                <a:gd name="T38" fmla="*/ 244 w 1204"/>
                <a:gd name="T39" fmla="*/ 715 h 1013"/>
                <a:gd name="T40" fmla="*/ 77 w 1204"/>
                <a:gd name="T41" fmla="*/ 731 h 1013"/>
                <a:gd name="T42" fmla="*/ 103 w 1204"/>
                <a:gd name="T43" fmla="*/ 559 h 1013"/>
                <a:gd name="T44" fmla="*/ 158 w 1204"/>
                <a:gd name="T45" fmla="*/ 483 h 1013"/>
                <a:gd name="T46" fmla="*/ 95 w 1204"/>
                <a:gd name="T47" fmla="*/ 461 h 1013"/>
                <a:gd name="T48" fmla="*/ 2 w 1204"/>
                <a:gd name="T49" fmla="*/ 522 h 1013"/>
                <a:gd name="T50" fmla="*/ 0 w 1204"/>
                <a:gd name="T51" fmla="*/ 696 h 1013"/>
                <a:gd name="T52" fmla="*/ 56 w 1204"/>
                <a:gd name="T53" fmla="*/ 874 h 1013"/>
                <a:gd name="T54" fmla="*/ 58 w 1204"/>
                <a:gd name="T55" fmla="*/ 950 h 1013"/>
                <a:gd name="T56" fmla="*/ 327 w 1204"/>
                <a:gd name="T57" fmla="*/ 1011 h 1013"/>
                <a:gd name="T58" fmla="*/ 509 w 1204"/>
                <a:gd name="T59" fmla="*/ 1013 h 1013"/>
                <a:gd name="T60" fmla="*/ 655 w 1204"/>
                <a:gd name="T61" fmla="*/ 876 h 1013"/>
                <a:gd name="T62" fmla="*/ 483 w 1204"/>
                <a:gd name="T63" fmla="*/ 926 h 1013"/>
                <a:gd name="T64" fmla="*/ 352 w 1204"/>
                <a:gd name="T65" fmla="*/ 952 h 1013"/>
                <a:gd name="T66" fmla="*/ 283 w 1204"/>
                <a:gd name="T67" fmla="*/ 929 h 1013"/>
                <a:gd name="T68" fmla="*/ 293 w 1204"/>
                <a:gd name="T69" fmla="*/ 861 h 1013"/>
                <a:gd name="T70" fmla="*/ 303 w 1204"/>
                <a:gd name="T71" fmla="*/ 772 h 1013"/>
                <a:gd name="T72" fmla="*/ 453 w 1204"/>
                <a:gd name="T73" fmla="*/ 615 h 1013"/>
                <a:gd name="T74" fmla="*/ 568 w 1204"/>
                <a:gd name="T75" fmla="*/ 574 h 1013"/>
                <a:gd name="T76" fmla="*/ 661 w 1204"/>
                <a:gd name="T77" fmla="*/ 539 h 1013"/>
                <a:gd name="T78" fmla="*/ 713 w 1204"/>
                <a:gd name="T79" fmla="*/ 454 h 1013"/>
                <a:gd name="T80" fmla="*/ 719 w 1204"/>
                <a:gd name="T81" fmla="*/ 394 h 1013"/>
                <a:gd name="T82" fmla="*/ 715 w 1204"/>
                <a:gd name="T83" fmla="*/ 300 h 1013"/>
                <a:gd name="T84" fmla="*/ 709 w 1204"/>
                <a:gd name="T85" fmla="*/ 235 h 1013"/>
                <a:gd name="T86" fmla="*/ 770 w 1204"/>
                <a:gd name="T87" fmla="*/ 215 h 1013"/>
                <a:gd name="T88" fmla="*/ 782 w 1204"/>
                <a:gd name="T89" fmla="*/ 200 h 1013"/>
                <a:gd name="T90" fmla="*/ 831 w 1204"/>
                <a:gd name="T91" fmla="*/ 193 h 1013"/>
                <a:gd name="T92" fmla="*/ 887 w 1204"/>
                <a:gd name="T93" fmla="*/ 187 h 1013"/>
                <a:gd name="T94" fmla="*/ 936 w 1204"/>
                <a:gd name="T95" fmla="*/ 187 h 1013"/>
                <a:gd name="T96" fmla="*/ 1002 w 1204"/>
                <a:gd name="T97" fmla="*/ 207 h 1013"/>
                <a:gd name="T98" fmla="*/ 1065 w 1204"/>
                <a:gd name="T99" fmla="*/ 181 h 1013"/>
                <a:gd name="T100" fmla="*/ 1122 w 1204"/>
                <a:gd name="T101" fmla="*/ 128 h 1013"/>
                <a:gd name="T102" fmla="*/ 1126 w 1204"/>
                <a:gd name="T103" fmla="*/ 174 h 1013"/>
                <a:gd name="T104" fmla="*/ 1150 w 1204"/>
                <a:gd name="T105" fmla="*/ 222 h 1013"/>
                <a:gd name="T106" fmla="*/ 1196 w 1204"/>
                <a:gd name="T107" fmla="*/ 189 h 1013"/>
                <a:gd name="T108" fmla="*/ 1172 w 1204"/>
                <a:gd name="T109" fmla="*/ 159 h 1013"/>
                <a:gd name="T110" fmla="*/ 1158 w 1204"/>
                <a:gd name="T111" fmla="*/ 117 h 1013"/>
                <a:gd name="T112" fmla="*/ 1170 w 1204"/>
                <a:gd name="T113" fmla="*/ 118 h 1013"/>
                <a:gd name="T114" fmla="*/ 1202 w 1204"/>
                <a:gd name="T115" fmla="*/ 74 h 1013"/>
                <a:gd name="T116" fmla="*/ 1166 w 1204"/>
                <a:gd name="T117" fmla="*/ 72 h 1013"/>
                <a:gd name="T118" fmla="*/ 1198 w 1204"/>
                <a:gd name="T119" fmla="*/ 44 h 10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04"/>
                <a:gd name="T181" fmla="*/ 0 h 1013"/>
                <a:gd name="T182" fmla="*/ 1204 w 1204"/>
                <a:gd name="T183" fmla="*/ 1013 h 10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04" h="1013">
                  <a:moveTo>
                    <a:pt x="1204" y="35"/>
                  </a:moveTo>
                  <a:lnTo>
                    <a:pt x="1204" y="0"/>
                  </a:lnTo>
                  <a:lnTo>
                    <a:pt x="1202" y="2"/>
                  </a:lnTo>
                  <a:lnTo>
                    <a:pt x="1200" y="2"/>
                  </a:lnTo>
                  <a:lnTo>
                    <a:pt x="1198" y="2"/>
                  </a:lnTo>
                  <a:lnTo>
                    <a:pt x="1196" y="4"/>
                  </a:lnTo>
                  <a:lnTo>
                    <a:pt x="1194" y="4"/>
                  </a:lnTo>
                  <a:lnTo>
                    <a:pt x="1192" y="4"/>
                  </a:lnTo>
                  <a:lnTo>
                    <a:pt x="1190" y="6"/>
                  </a:lnTo>
                  <a:lnTo>
                    <a:pt x="1188" y="6"/>
                  </a:lnTo>
                  <a:lnTo>
                    <a:pt x="1186" y="7"/>
                  </a:lnTo>
                  <a:lnTo>
                    <a:pt x="1182" y="11"/>
                  </a:lnTo>
                  <a:lnTo>
                    <a:pt x="1180" y="13"/>
                  </a:lnTo>
                  <a:lnTo>
                    <a:pt x="1178" y="15"/>
                  </a:lnTo>
                  <a:lnTo>
                    <a:pt x="1176" y="18"/>
                  </a:lnTo>
                  <a:lnTo>
                    <a:pt x="1174" y="20"/>
                  </a:lnTo>
                  <a:lnTo>
                    <a:pt x="1174" y="24"/>
                  </a:lnTo>
                  <a:lnTo>
                    <a:pt x="1172" y="26"/>
                  </a:lnTo>
                  <a:lnTo>
                    <a:pt x="1168" y="28"/>
                  </a:lnTo>
                  <a:lnTo>
                    <a:pt x="1164" y="28"/>
                  </a:lnTo>
                  <a:lnTo>
                    <a:pt x="1160" y="30"/>
                  </a:lnTo>
                  <a:lnTo>
                    <a:pt x="1156" y="31"/>
                  </a:lnTo>
                  <a:lnTo>
                    <a:pt x="1152" y="35"/>
                  </a:lnTo>
                  <a:lnTo>
                    <a:pt x="1150" y="37"/>
                  </a:lnTo>
                  <a:lnTo>
                    <a:pt x="1146" y="41"/>
                  </a:lnTo>
                  <a:lnTo>
                    <a:pt x="1144" y="43"/>
                  </a:lnTo>
                  <a:lnTo>
                    <a:pt x="1142" y="46"/>
                  </a:lnTo>
                  <a:lnTo>
                    <a:pt x="1142" y="50"/>
                  </a:lnTo>
                  <a:lnTo>
                    <a:pt x="1142" y="54"/>
                  </a:lnTo>
                  <a:lnTo>
                    <a:pt x="1142" y="57"/>
                  </a:lnTo>
                  <a:lnTo>
                    <a:pt x="1140" y="61"/>
                  </a:lnTo>
                  <a:lnTo>
                    <a:pt x="1140" y="65"/>
                  </a:lnTo>
                  <a:lnTo>
                    <a:pt x="1140" y="68"/>
                  </a:lnTo>
                  <a:lnTo>
                    <a:pt x="1138" y="72"/>
                  </a:lnTo>
                  <a:lnTo>
                    <a:pt x="1124" y="83"/>
                  </a:lnTo>
                  <a:lnTo>
                    <a:pt x="1120" y="83"/>
                  </a:lnTo>
                  <a:lnTo>
                    <a:pt x="1117" y="83"/>
                  </a:lnTo>
                  <a:lnTo>
                    <a:pt x="1113" y="85"/>
                  </a:lnTo>
                  <a:lnTo>
                    <a:pt x="1109" y="85"/>
                  </a:lnTo>
                  <a:lnTo>
                    <a:pt x="1105" y="87"/>
                  </a:lnTo>
                  <a:lnTo>
                    <a:pt x="1103" y="91"/>
                  </a:lnTo>
                  <a:lnTo>
                    <a:pt x="1099" y="93"/>
                  </a:lnTo>
                  <a:lnTo>
                    <a:pt x="1097" y="94"/>
                  </a:lnTo>
                  <a:lnTo>
                    <a:pt x="1095" y="96"/>
                  </a:lnTo>
                  <a:lnTo>
                    <a:pt x="1093" y="98"/>
                  </a:lnTo>
                  <a:lnTo>
                    <a:pt x="1093" y="100"/>
                  </a:lnTo>
                  <a:lnTo>
                    <a:pt x="1091" y="102"/>
                  </a:lnTo>
                  <a:lnTo>
                    <a:pt x="1091" y="104"/>
                  </a:lnTo>
                  <a:lnTo>
                    <a:pt x="1089" y="106"/>
                  </a:lnTo>
                  <a:lnTo>
                    <a:pt x="1089" y="107"/>
                  </a:lnTo>
                  <a:lnTo>
                    <a:pt x="1087" y="107"/>
                  </a:lnTo>
                  <a:lnTo>
                    <a:pt x="1081" y="109"/>
                  </a:lnTo>
                  <a:lnTo>
                    <a:pt x="1075" y="111"/>
                  </a:lnTo>
                  <a:lnTo>
                    <a:pt x="1071" y="115"/>
                  </a:lnTo>
                  <a:lnTo>
                    <a:pt x="1065" y="117"/>
                  </a:lnTo>
                  <a:lnTo>
                    <a:pt x="1061" y="120"/>
                  </a:lnTo>
                  <a:lnTo>
                    <a:pt x="1057" y="124"/>
                  </a:lnTo>
                  <a:lnTo>
                    <a:pt x="1055" y="128"/>
                  </a:lnTo>
                  <a:lnTo>
                    <a:pt x="1051" y="131"/>
                  </a:lnTo>
                  <a:lnTo>
                    <a:pt x="1051" y="133"/>
                  </a:lnTo>
                  <a:lnTo>
                    <a:pt x="1051" y="135"/>
                  </a:lnTo>
                  <a:lnTo>
                    <a:pt x="1051" y="137"/>
                  </a:lnTo>
                  <a:lnTo>
                    <a:pt x="1049" y="137"/>
                  </a:lnTo>
                  <a:lnTo>
                    <a:pt x="1049" y="139"/>
                  </a:lnTo>
                  <a:lnTo>
                    <a:pt x="1049" y="141"/>
                  </a:lnTo>
                  <a:lnTo>
                    <a:pt x="1049" y="143"/>
                  </a:lnTo>
                  <a:lnTo>
                    <a:pt x="1043" y="143"/>
                  </a:lnTo>
                  <a:lnTo>
                    <a:pt x="1037" y="144"/>
                  </a:lnTo>
                  <a:lnTo>
                    <a:pt x="1031" y="146"/>
                  </a:lnTo>
                  <a:lnTo>
                    <a:pt x="1025" y="150"/>
                  </a:lnTo>
                  <a:lnTo>
                    <a:pt x="1022" y="154"/>
                  </a:lnTo>
                  <a:lnTo>
                    <a:pt x="1018" y="157"/>
                  </a:lnTo>
                  <a:lnTo>
                    <a:pt x="1014" y="161"/>
                  </a:lnTo>
                  <a:lnTo>
                    <a:pt x="1012" y="165"/>
                  </a:lnTo>
                  <a:lnTo>
                    <a:pt x="1006" y="165"/>
                  </a:lnTo>
                  <a:lnTo>
                    <a:pt x="1002" y="163"/>
                  </a:lnTo>
                  <a:lnTo>
                    <a:pt x="996" y="161"/>
                  </a:lnTo>
                  <a:lnTo>
                    <a:pt x="992" y="161"/>
                  </a:lnTo>
                  <a:lnTo>
                    <a:pt x="986" y="159"/>
                  </a:lnTo>
                  <a:lnTo>
                    <a:pt x="980" y="159"/>
                  </a:lnTo>
                  <a:lnTo>
                    <a:pt x="974" y="161"/>
                  </a:lnTo>
                  <a:lnTo>
                    <a:pt x="968" y="161"/>
                  </a:lnTo>
                  <a:lnTo>
                    <a:pt x="966" y="159"/>
                  </a:lnTo>
                  <a:lnTo>
                    <a:pt x="962" y="157"/>
                  </a:lnTo>
                  <a:lnTo>
                    <a:pt x="960" y="154"/>
                  </a:lnTo>
                  <a:lnTo>
                    <a:pt x="956" y="152"/>
                  </a:lnTo>
                  <a:lnTo>
                    <a:pt x="954" y="150"/>
                  </a:lnTo>
                  <a:lnTo>
                    <a:pt x="950" y="148"/>
                  </a:lnTo>
                  <a:lnTo>
                    <a:pt x="946" y="146"/>
                  </a:lnTo>
                  <a:lnTo>
                    <a:pt x="942" y="144"/>
                  </a:lnTo>
                  <a:lnTo>
                    <a:pt x="938" y="146"/>
                  </a:lnTo>
                  <a:lnTo>
                    <a:pt x="932" y="144"/>
                  </a:lnTo>
                  <a:lnTo>
                    <a:pt x="928" y="144"/>
                  </a:lnTo>
                  <a:lnTo>
                    <a:pt x="925" y="144"/>
                  </a:lnTo>
                  <a:lnTo>
                    <a:pt x="921" y="146"/>
                  </a:lnTo>
                  <a:lnTo>
                    <a:pt x="917" y="146"/>
                  </a:lnTo>
                  <a:lnTo>
                    <a:pt x="915" y="146"/>
                  </a:lnTo>
                  <a:lnTo>
                    <a:pt x="911" y="148"/>
                  </a:lnTo>
                  <a:lnTo>
                    <a:pt x="909" y="150"/>
                  </a:lnTo>
                  <a:lnTo>
                    <a:pt x="909" y="148"/>
                  </a:lnTo>
                  <a:lnTo>
                    <a:pt x="907" y="148"/>
                  </a:lnTo>
                  <a:lnTo>
                    <a:pt x="905" y="148"/>
                  </a:lnTo>
                  <a:lnTo>
                    <a:pt x="905" y="150"/>
                  </a:lnTo>
                  <a:lnTo>
                    <a:pt x="903" y="150"/>
                  </a:lnTo>
                  <a:lnTo>
                    <a:pt x="903" y="152"/>
                  </a:lnTo>
                  <a:lnTo>
                    <a:pt x="901" y="152"/>
                  </a:lnTo>
                  <a:lnTo>
                    <a:pt x="901" y="154"/>
                  </a:lnTo>
                  <a:lnTo>
                    <a:pt x="899" y="154"/>
                  </a:lnTo>
                  <a:lnTo>
                    <a:pt x="899" y="155"/>
                  </a:lnTo>
                  <a:lnTo>
                    <a:pt x="893" y="154"/>
                  </a:lnTo>
                  <a:lnTo>
                    <a:pt x="887" y="152"/>
                  </a:lnTo>
                  <a:lnTo>
                    <a:pt x="881" y="152"/>
                  </a:lnTo>
                  <a:lnTo>
                    <a:pt x="875" y="150"/>
                  </a:lnTo>
                  <a:lnTo>
                    <a:pt x="869" y="152"/>
                  </a:lnTo>
                  <a:lnTo>
                    <a:pt x="863" y="152"/>
                  </a:lnTo>
                  <a:lnTo>
                    <a:pt x="855" y="154"/>
                  </a:lnTo>
                  <a:lnTo>
                    <a:pt x="851" y="157"/>
                  </a:lnTo>
                  <a:lnTo>
                    <a:pt x="847" y="155"/>
                  </a:lnTo>
                  <a:lnTo>
                    <a:pt x="845" y="154"/>
                  </a:lnTo>
                  <a:lnTo>
                    <a:pt x="843" y="152"/>
                  </a:lnTo>
                  <a:lnTo>
                    <a:pt x="839" y="150"/>
                  </a:lnTo>
                  <a:lnTo>
                    <a:pt x="835" y="150"/>
                  </a:lnTo>
                  <a:lnTo>
                    <a:pt x="831" y="148"/>
                  </a:lnTo>
                  <a:lnTo>
                    <a:pt x="830" y="148"/>
                  </a:lnTo>
                  <a:lnTo>
                    <a:pt x="826" y="148"/>
                  </a:lnTo>
                  <a:lnTo>
                    <a:pt x="822" y="150"/>
                  </a:lnTo>
                  <a:lnTo>
                    <a:pt x="818" y="150"/>
                  </a:lnTo>
                  <a:lnTo>
                    <a:pt x="814" y="152"/>
                  </a:lnTo>
                  <a:lnTo>
                    <a:pt x="810" y="154"/>
                  </a:lnTo>
                  <a:lnTo>
                    <a:pt x="806" y="155"/>
                  </a:lnTo>
                  <a:lnTo>
                    <a:pt x="802" y="157"/>
                  </a:lnTo>
                  <a:lnTo>
                    <a:pt x="800" y="159"/>
                  </a:lnTo>
                  <a:lnTo>
                    <a:pt x="796" y="161"/>
                  </a:lnTo>
                  <a:lnTo>
                    <a:pt x="786" y="159"/>
                  </a:lnTo>
                  <a:lnTo>
                    <a:pt x="776" y="157"/>
                  </a:lnTo>
                  <a:lnTo>
                    <a:pt x="766" y="159"/>
                  </a:lnTo>
                  <a:lnTo>
                    <a:pt x="756" y="161"/>
                  </a:lnTo>
                  <a:lnTo>
                    <a:pt x="746" y="163"/>
                  </a:lnTo>
                  <a:lnTo>
                    <a:pt x="735" y="165"/>
                  </a:lnTo>
                  <a:lnTo>
                    <a:pt x="723" y="167"/>
                  </a:lnTo>
                  <a:lnTo>
                    <a:pt x="713" y="167"/>
                  </a:lnTo>
                  <a:lnTo>
                    <a:pt x="709" y="168"/>
                  </a:lnTo>
                  <a:lnTo>
                    <a:pt x="707" y="170"/>
                  </a:lnTo>
                  <a:lnTo>
                    <a:pt x="705" y="170"/>
                  </a:lnTo>
                  <a:lnTo>
                    <a:pt x="703" y="172"/>
                  </a:lnTo>
                  <a:lnTo>
                    <a:pt x="701" y="174"/>
                  </a:lnTo>
                  <a:lnTo>
                    <a:pt x="699" y="174"/>
                  </a:lnTo>
                  <a:lnTo>
                    <a:pt x="697" y="176"/>
                  </a:lnTo>
                  <a:lnTo>
                    <a:pt x="697" y="178"/>
                  </a:lnTo>
                  <a:lnTo>
                    <a:pt x="695" y="178"/>
                  </a:lnTo>
                  <a:lnTo>
                    <a:pt x="695" y="180"/>
                  </a:lnTo>
                  <a:lnTo>
                    <a:pt x="693" y="181"/>
                  </a:lnTo>
                  <a:lnTo>
                    <a:pt x="693" y="183"/>
                  </a:lnTo>
                  <a:lnTo>
                    <a:pt x="691" y="183"/>
                  </a:lnTo>
                  <a:lnTo>
                    <a:pt x="687" y="185"/>
                  </a:lnTo>
                  <a:lnTo>
                    <a:pt x="681" y="185"/>
                  </a:lnTo>
                  <a:lnTo>
                    <a:pt x="677" y="187"/>
                  </a:lnTo>
                  <a:lnTo>
                    <a:pt x="671" y="189"/>
                  </a:lnTo>
                  <a:lnTo>
                    <a:pt x="667" y="191"/>
                  </a:lnTo>
                  <a:lnTo>
                    <a:pt x="663" y="194"/>
                  </a:lnTo>
                  <a:lnTo>
                    <a:pt x="659" y="196"/>
                  </a:lnTo>
                  <a:lnTo>
                    <a:pt x="657" y="202"/>
                  </a:lnTo>
                  <a:lnTo>
                    <a:pt x="657" y="204"/>
                  </a:lnTo>
                  <a:lnTo>
                    <a:pt x="655" y="207"/>
                  </a:lnTo>
                  <a:lnTo>
                    <a:pt x="655" y="209"/>
                  </a:lnTo>
                  <a:lnTo>
                    <a:pt x="655" y="211"/>
                  </a:lnTo>
                  <a:lnTo>
                    <a:pt x="653" y="215"/>
                  </a:lnTo>
                  <a:lnTo>
                    <a:pt x="653" y="217"/>
                  </a:lnTo>
                  <a:lnTo>
                    <a:pt x="653" y="218"/>
                  </a:lnTo>
                  <a:lnTo>
                    <a:pt x="651" y="220"/>
                  </a:lnTo>
                  <a:lnTo>
                    <a:pt x="645" y="224"/>
                  </a:lnTo>
                  <a:lnTo>
                    <a:pt x="639" y="226"/>
                  </a:lnTo>
                  <a:lnTo>
                    <a:pt x="636" y="230"/>
                  </a:lnTo>
                  <a:lnTo>
                    <a:pt x="632" y="231"/>
                  </a:lnTo>
                  <a:lnTo>
                    <a:pt x="630" y="235"/>
                  </a:lnTo>
                  <a:lnTo>
                    <a:pt x="628" y="239"/>
                  </a:lnTo>
                  <a:lnTo>
                    <a:pt x="624" y="243"/>
                  </a:lnTo>
                  <a:lnTo>
                    <a:pt x="624" y="246"/>
                  </a:lnTo>
                  <a:lnTo>
                    <a:pt x="622" y="250"/>
                  </a:lnTo>
                  <a:lnTo>
                    <a:pt x="622" y="255"/>
                  </a:lnTo>
                  <a:lnTo>
                    <a:pt x="620" y="259"/>
                  </a:lnTo>
                  <a:lnTo>
                    <a:pt x="620" y="265"/>
                  </a:lnTo>
                  <a:lnTo>
                    <a:pt x="622" y="270"/>
                  </a:lnTo>
                  <a:lnTo>
                    <a:pt x="622" y="274"/>
                  </a:lnTo>
                  <a:lnTo>
                    <a:pt x="624" y="280"/>
                  </a:lnTo>
                  <a:lnTo>
                    <a:pt x="626" y="283"/>
                  </a:lnTo>
                  <a:lnTo>
                    <a:pt x="630" y="287"/>
                  </a:lnTo>
                  <a:lnTo>
                    <a:pt x="630" y="289"/>
                  </a:lnTo>
                  <a:lnTo>
                    <a:pt x="630" y="291"/>
                  </a:lnTo>
                  <a:lnTo>
                    <a:pt x="622" y="294"/>
                  </a:lnTo>
                  <a:lnTo>
                    <a:pt x="614" y="300"/>
                  </a:lnTo>
                  <a:lnTo>
                    <a:pt x="608" y="305"/>
                  </a:lnTo>
                  <a:lnTo>
                    <a:pt x="602" y="311"/>
                  </a:lnTo>
                  <a:lnTo>
                    <a:pt x="598" y="318"/>
                  </a:lnTo>
                  <a:lnTo>
                    <a:pt x="594" y="326"/>
                  </a:lnTo>
                  <a:lnTo>
                    <a:pt x="592" y="333"/>
                  </a:lnTo>
                  <a:lnTo>
                    <a:pt x="590" y="341"/>
                  </a:lnTo>
                  <a:lnTo>
                    <a:pt x="590" y="344"/>
                  </a:lnTo>
                  <a:lnTo>
                    <a:pt x="590" y="350"/>
                  </a:lnTo>
                  <a:lnTo>
                    <a:pt x="590" y="354"/>
                  </a:lnTo>
                  <a:lnTo>
                    <a:pt x="590" y="359"/>
                  </a:lnTo>
                  <a:lnTo>
                    <a:pt x="592" y="363"/>
                  </a:lnTo>
                  <a:lnTo>
                    <a:pt x="592" y="368"/>
                  </a:lnTo>
                  <a:lnTo>
                    <a:pt x="594" y="372"/>
                  </a:lnTo>
                  <a:lnTo>
                    <a:pt x="594" y="376"/>
                  </a:lnTo>
                  <a:lnTo>
                    <a:pt x="539" y="431"/>
                  </a:lnTo>
                  <a:lnTo>
                    <a:pt x="402" y="305"/>
                  </a:lnTo>
                  <a:lnTo>
                    <a:pt x="350" y="352"/>
                  </a:lnTo>
                  <a:lnTo>
                    <a:pt x="489" y="483"/>
                  </a:lnTo>
                  <a:lnTo>
                    <a:pt x="451" y="518"/>
                  </a:lnTo>
                  <a:lnTo>
                    <a:pt x="449" y="518"/>
                  </a:lnTo>
                  <a:lnTo>
                    <a:pt x="447" y="518"/>
                  </a:lnTo>
                  <a:lnTo>
                    <a:pt x="447" y="517"/>
                  </a:lnTo>
                  <a:lnTo>
                    <a:pt x="446" y="517"/>
                  </a:lnTo>
                  <a:lnTo>
                    <a:pt x="444" y="515"/>
                  </a:lnTo>
                  <a:lnTo>
                    <a:pt x="442" y="513"/>
                  </a:lnTo>
                  <a:lnTo>
                    <a:pt x="434" y="511"/>
                  </a:lnTo>
                  <a:lnTo>
                    <a:pt x="424" y="511"/>
                  </a:lnTo>
                  <a:lnTo>
                    <a:pt x="416" y="511"/>
                  </a:lnTo>
                  <a:lnTo>
                    <a:pt x="406" y="513"/>
                  </a:lnTo>
                  <a:lnTo>
                    <a:pt x="398" y="515"/>
                  </a:lnTo>
                  <a:lnTo>
                    <a:pt x="390" y="518"/>
                  </a:lnTo>
                  <a:lnTo>
                    <a:pt x="382" y="524"/>
                  </a:lnTo>
                  <a:lnTo>
                    <a:pt x="374" y="529"/>
                  </a:lnTo>
                  <a:lnTo>
                    <a:pt x="372" y="531"/>
                  </a:lnTo>
                  <a:lnTo>
                    <a:pt x="370" y="533"/>
                  </a:lnTo>
                  <a:lnTo>
                    <a:pt x="368" y="535"/>
                  </a:lnTo>
                  <a:lnTo>
                    <a:pt x="366" y="537"/>
                  </a:lnTo>
                  <a:lnTo>
                    <a:pt x="364" y="539"/>
                  </a:lnTo>
                  <a:lnTo>
                    <a:pt x="362" y="541"/>
                  </a:lnTo>
                  <a:lnTo>
                    <a:pt x="362" y="542"/>
                  </a:lnTo>
                  <a:lnTo>
                    <a:pt x="360" y="546"/>
                  </a:lnTo>
                  <a:lnTo>
                    <a:pt x="354" y="548"/>
                  </a:lnTo>
                  <a:lnTo>
                    <a:pt x="347" y="550"/>
                  </a:lnTo>
                  <a:lnTo>
                    <a:pt x="339" y="554"/>
                  </a:lnTo>
                  <a:lnTo>
                    <a:pt x="331" y="557"/>
                  </a:lnTo>
                  <a:lnTo>
                    <a:pt x="323" y="561"/>
                  </a:lnTo>
                  <a:lnTo>
                    <a:pt x="317" y="567"/>
                  </a:lnTo>
                  <a:lnTo>
                    <a:pt x="313" y="572"/>
                  </a:lnTo>
                  <a:lnTo>
                    <a:pt x="309" y="579"/>
                  </a:lnTo>
                  <a:lnTo>
                    <a:pt x="309" y="581"/>
                  </a:lnTo>
                  <a:lnTo>
                    <a:pt x="307" y="583"/>
                  </a:lnTo>
                  <a:lnTo>
                    <a:pt x="307" y="585"/>
                  </a:lnTo>
                  <a:lnTo>
                    <a:pt x="307" y="587"/>
                  </a:lnTo>
                  <a:lnTo>
                    <a:pt x="305" y="589"/>
                  </a:lnTo>
                  <a:lnTo>
                    <a:pt x="305" y="591"/>
                  </a:lnTo>
                  <a:lnTo>
                    <a:pt x="303" y="592"/>
                  </a:lnTo>
                  <a:lnTo>
                    <a:pt x="303" y="594"/>
                  </a:lnTo>
                  <a:lnTo>
                    <a:pt x="299" y="596"/>
                  </a:lnTo>
                  <a:lnTo>
                    <a:pt x="295" y="598"/>
                  </a:lnTo>
                  <a:lnTo>
                    <a:pt x="289" y="598"/>
                  </a:lnTo>
                  <a:lnTo>
                    <a:pt x="285" y="600"/>
                  </a:lnTo>
                  <a:lnTo>
                    <a:pt x="281" y="600"/>
                  </a:lnTo>
                  <a:lnTo>
                    <a:pt x="277" y="602"/>
                  </a:lnTo>
                  <a:lnTo>
                    <a:pt x="273" y="604"/>
                  </a:lnTo>
                  <a:lnTo>
                    <a:pt x="269" y="605"/>
                  </a:lnTo>
                  <a:lnTo>
                    <a:pt x="267" y="609"/>
                  </a:lnTo>
                  <a:lnTo>
                    <a:pt x="263" y="611"/>
                  </a:lnTo>
                  <a:lnTo>
                    <a:pt x="261" y="613"/>
                  </a:lnTo>
                  <a:lnTo>
                    <a:pt x="259" y="615"/>
                  </a:lnTo>
                  <a:lnTo>
                    <a:pt x="257" y="618"/>
                  </a:lnTo>
                  <a:lnTo>
                    <a:pt x="255" y="620"/>
                  </a:lnTo>
                  <a:lnTo>
                    <a:pt x="253" y="624"/>
                  </a:lnTo>
                  <a:lnTo>
                    <a:pt x="252" y="628"/>
                  </a:lnTo>
                  <a:lnTo>
                    <a:pt x="252" y="631"/>
                  </a:lnTo>
                  <a:lnTo>
                    <a:pt x="252" y="635"/>
                  </a:lnTo>
                  <a:lnTo>
                    <a:pt x="250" y="639"/>
                  </a:lnTo>
                  <a:lnTo>
                    <a:pt x="250" y="642"/>
                  </a:lnTo>
                  <a:lnTo>
                    <a:pt x="250" y="646"/>
                  </a:lnTo>
                  <a:lnTo>
                    <a:pt x="250" y="650"/>
                  </a:lnTo>
                  <a:lnTo>
                    <a:pt x="250" y="654"/>
                  </a:lnTo>
                  <a:lnTo>
                    <a:pt x="252" y="657"/>
                  </a:lnTo>
                  <a:lnTo>
                    <a:pt x="248" y="663"/>
                  </a:lnTo>
                  <a:lnTo>
                    <a:pt x="246" y="668"/>
                  </a:lnTo>
                  <a:lnTo>
                    <a:pt x="242" y="674"/>
                  </a:lnTo>
                  <a:lnTo>
                    <a:pt x="240" y="679"/>
                  </a:lnTo>
                  <a:lnTo>
                    <a:pt x="240" y="687"/>
                  </a:lnTo>
                  <a:lnTo>
                    <a:pt x="238" y="694"/>
                  </a:lnTo>
                  <a:lnTo>
                    <a:pt x="240" y="700"/>
                  </a:lnTo>
                  <a:lnTo>
                    <a:pt x="240" y="707"/>
                  </a:lnTo>
                  <a:lnTo>
                    <a:pt x="242" y="709"/>
                  </a:lnTo>
                  <a:lnTo>
                    <a:pt x="242" y="713"/>
                  </a:lnTo>
                  <a:lnTo>
                    <a:pt x="244" y="715"/>
                  </a:lnTo>
                  <a:lnTo>
                    <a:pt x="246" y="716"/>
                  </a:lnTo>
                  <a:lnTo>
                    <a:pt x="246" y="718"/>
                  </a:lnTo>
                  <a:lnTo>
                    <a:pt x="248" y="722"/>
                  </a:lnTo>
                  <a:lnTo>
                    <a:pt x="248" y="724"/>
                  </a:lnTo>
                  <a:lnTo>
                    <a:pt x="129" y="839"/>
                  </a:lnTo>
                  <a:lnTo>
                    <a:pt x="121" y="829"/>
                  </a:lnTo>
                  <a:lnTo>
                    <a:pt x="113" y="818"/>
                  </a:lnTo>
                  <a:lnTo>
                    <a:pt x="107" y="809"/>
                  </a:lnTo>
                  <a:lnTo>
                    <a:pt x="101" y="798"/>
                  </a:lnTo>
                  <a:lnTo>
                    <a:pt x="95" y="787"/>
                  </a:lnTo>
                  <a:lnTo>
                    <a:pt x="91" y="776"/>
                  </a:lnTo>
                  <a:lnTo>
                    <a:pt x="87" y="765"/>
                  </a:lnTo>
                  <a:lnTo>
                    <a:pt x="81" y="752"/>
                  </a:lnTo>
                  <a:lnTo>
                    <a:pt x="77" y="731"/>
                  </a:lnTo>
                  <a:lnTo>
                    <a:pt x="75" y="711"/>
                  </a:lnTo>
                  <a:lnTo>
                    <a:pt x="73" y="691"/>
                  </a:lnTo>
                  <a:lnTo>
                    <a:pt x="73" y="668"/>
                  </a:lnTo>
                  <a:lnTo>
                    <a:pt x="73" y="648"/>
                  </a:lnTo>
                  <a:lnTo>
                    <a:pt x="77" y="628"/>
                  </a:lnTo>
                  <a:lnTo>
                    <a:pt x="81" y="609"/>
                  </a:lnTo>
                  <a:lnTo>
                    <a:pt x="87" y="591"/>
                  </a:lnTo>
                  <a:lnTo>
                    <a:pt x="89" y="587"/>
                  </a:lnTo>
                  <a:lnTo>
                    <a:pt x="91" y="583"/>
                  </a:lnTo>
                  <a:lnTo>
                    <a:pt x="93" y="579"/>
                  </a:lnTo>
                  <a:lnTo>
                    <a:pt x="93" y="574"/>
                  </a:lnTo>
                  <a:lnTo>
                    <a:pt x="95" y="570"/>
                  </a:lnTo>
                  <a:lnTo>
                    <a:pt x="97" y="567"/>
                  </a:lnTo>
                  <a:lnTo>
                    <a:pt x="99" y="563"/>
                  </a:lnTo>
                  <a:lnTo>
                    <a:pt x="103" y="559"/>
                  </a:lnTo>
                  <a:lnTo>
                    <a:pt x="105" y="559"/>
                  </a:lnTo>
                  <a:lnTo>
                    <a:pt x="107" y="561"/>
                  </a:lnTo>
                  <a:lnTo>
                    <a:pt x="137" y="596"/>
                  </a:lnTo>
                  <a:lnTo>
                    <a:pt x="139" y="576"/>
                  </a:lnTo>
                  <a:lnTo>
                    <a:pt x="141" y="557"/>
                  </a:lnTo>
                  <a:lnTo>
                    <a:pt x="145" y="539"/>
                  </a:lnTo>
                  <a:lnTo>
                    <a:pt x="149" y="520"/>
                  </a:lnTo>
                  <a:lnTo>
                    <a:pt x="153" y="502"/>
                  </a:lnTo>
                  <a:lnTo>
                    <a:pt x="158" y="483"/>
                  </a:lnTo>
                  <a:lnTo>
                    <a:pt x="162" y="467"/>
                  </a:lnTo>
                  <a:lnTo>
                    <a:pt x="168" y="448"/>
                  </a:lnTo>
                  <a:lnTo>
                    <a:pt x="170" y="442"/>
                  </a:lnTo>
                  <a:lnTo>
                    <a:pt x="172" y="437"/>
                  </a:lnTo>
                  <a:lnTo>
                    <a:pt x="174" y="431"/>
                  </a:lnTo>
                  <a:lnTo>
                    <a:pt x="178" y="426"/>
                  </a:lnTo>
                  <a:lnTo>
                    <a:pt x="180" y="420"/>
                  </a:lnTo>
                  <a:lnTo>
                    <a:pt x="182" y="415"/>
                  </a:lnTo>
                  <a:lnTo>
                    <a:pt x="182" y="411"/>
                  </a:lnTo>
                  <a:lnTo>
                    <a:pt x="182" y="404"/>
                  </a:lnTo>
                  <a:lnTo>
                    <a:pt x="164" y="415"/>
                  </a:lnTo>
                  <a:lnTo>
                    <a:pt x="147" y="426"/>
                  </a:lnTo>
                  <a:lnTo>
                    <a:pt x="131" y="439"/>
                  </a:lnTo>
                  <a:lnTo>
                    <a:pt x="113" y="450"/>
                  </a:lnTo>
                  <a:lnTo>
                    <a:pt x="95" y="461"/>
                  </a:lnTo>
                  <a:lnTo>
                    <a:pt x="77" y="472"/>
                  </a:lnTo>
                  <a:lnTo>
                    <a:pt x="60" y="483"/>
                  </a:lnTo>
                  <a:lnTo>
                    <a:pt x="42" y="494"/>
                  </a:lnTo>
                  <a:lnTo>
                    <a:pt x="36" y="496"/>
                  </a:lnTo>
                  <a:lnTo>
                    <a:pt x="32" y="500"/>
                  </a:lnTo>
                  <a:lnTo>
                    <a:pt x="26" y="504"/>
                  </a:lnTo>
                  <a:lnTo>
                    <a:pt x="22" y="505"/>
                  </a:lnTo>
                  <a:lnTo>
                    <a:pt x="16" y="507"/>
                  </a:lnTo>
                  <a:lnTo>
                    <a:pt x="12" y="511"/>
                  </a:lnTo>
                  <a:lnTo>
                    <a:pt x="8" y="513"/>
                  </a:lnTo>
                  <a:lnTo>
                    <a:pt x="4" y="517"/>
                  </a:lnTo>
                  <a:lnTo>
                    <a:pt x="0" y="520"/>
                  </a:lnTo>
                  <a:lnTo>
                    <a:pt x="2" y="522"/>
                  </a:lnTo>
                  <a:lnTo>
                    <a:pt x="4" y="524"/>
                  </a:lnTo>
                  <a:lnTo>
                    <a:pt x="46" y="531"/>
                  </a:lnTo>
                  <a:lnTo>
                    <a:pt x="38" y="548"/>
                  </a:lnTo>
                  <a:lnTo>
                    <a:pt x="30" y="567"/>
                  </a:lnTo>
                  <a:lnTo>
                    <a:pt x="24" y="583"/>
                  </a:lnTo>
                  <a:lnTo>
                    <a:pt x="18" y="600"/>
                  </a:lnTo>
                  <a:lnTo>
                    <a:pt x="12" y="617"/>
                  </a:lnTo>
                  <a:lnTo>
                    <a:pt x="8" y="633"/>
                  </a:lnTo>
                  <a:lnTo>
                    <a:pt x="4" y="652"/>
                  </a:lnTo>
                  <a:lnTo>
                    <a:pt x="0" y="670"/>
                  </a:lnTo>
                  <a:lnTo>
                    <a:pt x="0" y="696"/>
                  </a:lnTo>
                  <a:lnTo>
                    <a:pt x="2" y="722"/>
                  </a:lnTo>
                  <a:lnTo>
                    <a:pt x="6" y="746"/>
                  </a:lnTo>
                  <a:lnTo>
                    <a:pt x="10" y="770"/>
                  </a:lnTo>
                  <a:lnTo>
                    <a:pt x="16" y="792"/>
                  </a:lnTo>
                  <a:lnTo>
                    <a:pt x="24" y="816"/>
                  </a:lnTo>
                  <a:lnTo>
                    <a:pt x="34" y="839"/>
                  </a:lnTo>
                  <a:lnTo>
                    <a:pt x="46" y="859"/>
                  </a:lnTo>
                  <a:lnTo>
                    <a:pt x="48" y="863"/>
                  </a:lnTo>
                  <a:lnTo>
                    <a:pt x="48" y="865"/>
                  </a:lnTo>
                  <a:lnTo>
                    <a:pt x="50" y="866"/>
                  </a:lnTo>
                  <a:lnTo>
                    <a:pt x="50" y="868"/>
                  </a:lnTo>
                  <a:lnTo>
                    <a:pt x="52" y="870"/>
                  </a:lnTo>
                  <a:lnTo>
                    <a:pt x="54" y="870"/>
                  </a:lnTo>
                  <a:lnTo>
                    <a:pt x="54" y="872"/>
                  </a:lnTo>
                  <a:lnTo>
                    <a:pt x="56" y="874"/>
                  </a:lnTo>
                  <a:lnTo>
                    <a:pt x="61" y="881"/>
                  </a:lnTo>
                  <a:lnTo>
                    <a:pt x="63" y="891"/>
                  </a:lnTo>
                  <a:lnTo>
                    <a:pt x="65" y="900"/>
                  </a:lnTo>
                  <a:lnTo>
                    <a:pt x="65" y="909"/>
                  </a:lnTo>
                  <a:lnTo>
                    <a:pt x="63" y="918"/>
                  </a:lnTo>
                  <a:lnTo>
                    <a:pt x="61" y="928"/>
                  </a:lnTo>
                  <a:lnTo>
                    <a:pt x="60" y="937"/>
                  </a:lnTo>
                  <a:lnTo>
                    <a:pt x="60" y="946"/>
                  </a:lnTo>
                  <a:lnTo>
                    <a:pt x="60" y="948"/>
                  </a:lnTo>
                  <a:lnTo>
                    <a:pt x="58" y="948"/>
                  </a:lnTo>
                  <a:lnTo>
                    <a:pt x="58" y="950"/>
                  </a:lnTo>
                  <a:lnTo>
                    <a:pt x="60" y="950"/>
                  </a:lnTo>
                  <a:lnTo>
                    <a:pt x="137" y="952"/>
                  </a:lnTo>
                  <a:lnTo>
                    <a:pt x="155" y="963"/>
                  </a:lnTo>
                  <a:lnTo>
                    <a:pt x="170" y="972"/>
                  </a:lnTo>
                  <a:lnTo>
                    <a:pt x="188" y="981"/>
                  </a:lnTo>
                  <a:lnTo>
                    <a:pt x="206" y="989"/>
                  </a:lnTo>
                  <a:lnTo>
                    <a:pt x="224" y="996"/>
                  </a:lnTo>
                  <a:lnTo>
                    <a:pt x="242" y="1002"/>
                  </a:lnTo>
                  <a:lnTo>
                    <a:pt x="259" y="1005"/>
                  </a:lnTo>
                  <a:lnTo>
                    <a:pt x="279" y="1007"/>
                  </a:lnTo>
                  <a:lnTo>
                    <a:pt x="303" y="1011"/>
                  </a:lnTo>
                  <a:lnTo>
                    <a:pt x="327" y="1011"/>
                  </a:lnTo>
                  <a:lnTo>
                    <a:pt x="350" y="1013"/>
                  </a:lnTo>
                  <a:lnTo>
                    <a:pt x="372" y="1011"/>
                  </a:lnTo>
                  <a:lnTo>
                    <a:pt x="396" y="1009"/>
                  </a:lnTo>
                  <a:lnTo>
                    <a:pt x="420" y="1005"/>
                  </a:lnTo>
                  <a:lnTo>
                    <a:pt x="442" y="1002"/>
                  </a:lnTo>
                  <a:lnTo>
                    <a:pt x="463" y="994"/>
                  </a:lnTo>
                  <a:lnTo>
                    <a:pt x="469" y="991"/>
                  </a:lnTo>
                  <a:lnTo>
                    <a:pt x="475" y="989"/>
                  </a:lnTo>
                  <a:lnTo>
                    <a:pt x="483" y="987"/>
                  </a:lnTo>
                  <a:lnTo>
                    <a:pt x="489" y="983"/>
                  </a:lnTo>
                  <a:lnTo>
                    <a:pt x="495" y="981"/>
                  </a:lnTo>
                  <a:lnTo>
                    <a:pt x="501" y="978"/>
                  </a:lnTo>
                  <a:lnTo>
                    <a:pt x="507" y="976"/>
                  </a:lnTo>
                  <a:lnTo>
                    <a:pt x="515" y="974"/>
                  </a:lnTo>
                  <a:lnTo>
                    <a:pt x="509" y="1013"/>
                  </a:lnTo>
                  <a:lnTo>
                    <a:pt x="523" y="1000"/>
                  </a:lnTo>
                  <a:lnTo>
                    <a:pt x="539" y="989"/>
                  </a:lnTo>
                  <a:lnTo>
                    <a:pt x="552" y="976"/>
                  </a:lnTo>
                  <a:lnTo>
                    <a:pt x="566" y="961"/>
                  </a:lnTo>
                  <a:lnTo>
                    <a:pt x="580" y="948"/>
                  </a:lnTo>
                  <a:lnTo>
                    <a:pt x="594" y="933"/>
                  </a:lnTo>
                  <a:lnTo>
                    <a:pt x="608" y="920"/>
                  </a:lnTo>
                  <a:lnTo>
                    <a:pt x="622" y="907"/>
                  </a:lnTo>
                  <a:lnTo>
                    <a:pt x="628" y="903"/>
                  </a:lnTo>
                  <a:lnTo>
                    <a:pt x="632" y="898"/>
                  </a:lnTo>
                  <a:lnTo>
                    <a:pt x="636" y="894"/>
                  </a:lnTo>
                  <a:lnTo>
                    <a:pt x="641" y="889"/>
                  </a:lnTo>
                  <a:lnTo>
                    <a:pt x="645" y="885"/>
                  </a:lnTo>
                  <a:lnTo>
                    <a:pt x="651" y="879"/>
                  </a:lnTo>
                  <a:lnTo>
                    <a:pt x="655" y="876"/>
                  </a:lnTo>
                  <a:lnTo>
                    <a:pt x="661" y="870"/>
                  </a:lnTo>
                  <a:lnTo>
                    <a:pt x="663" y="870"/>
                  </a:lnTo>
                  <a:lnTo>
                    <a:pt x="661" y="870"/>
                  </a:lnTo>
                  <a:lnTo>
                    <a:pt x="661" y="868"/>
                  </a:lnTo>
                  <a:lnTo>
                    <a:pt x="455" y="898"/>
                  </a:lnTo>
                  <a:lnTo>
                    <a:pt x="493" y="920"/>
                  </a:lnTo>
                  <a:lnTo>
                    <a:pt x="491" y="922"/>
                  </a:lnTo>
                  <a:lnTo>
                    <a:pt x="489" y="922"/>
                  </a:lnTo>
                  <a:lnTo>
                    <a:pt x="485" y="924"/>
                  </a:lnTo>
                  <a:lnTo>
                    <a:pt x="483" y="926"/>
                  </a:lnTo>
                  <a:lnTo>
                    <a:pt x="481" y="926"/>
                  </a:lnTo>
                  <a:lnTo>
                    <a:pt x="477" y="928"/>
                  </a:lnTo>
                  <a:lnTo>
                    <a:pt x="475" y="929"/>
                  </a:lnTo>
                  <a:lnTo>
                    <a:pt x="471" y="929"/>
                  </a:lnTo>
                  <a:lnTo>
                    <a:pt x="459" y="935"/>
                  </a:lnTo>
                  <a:lnTo>
                    <a:pt x="447" y="937"/>
                  </a:lnTo>
                  <a:lnTo>
                    <a:pt x="436" y="941"/>
                  </a:lnTo>
                  <a:lnTo>
                    <a:pt x="424" y="944"/>
                  </a:lnTo>
                  <a:lnTo>
                    <a:pt x="412" y="946"/>
                  </a:lnTo>
                  <a:lnTo>
                    <a:pt x="400" y="948"/>
                  </a:lnTo>
                  <a:lnTo>
                    <a:pt x="386" y="950"/>
                  </a:lnTo>
                  <a:lnTo>
                    <a:pt x="374" y="950"/>
                  </a:lnTo>
                  <a:lnTo>
                    <a:pt x="366" y="952"/>
                  </a:lnTo>
                  <a:lnTo>
                    <a:pt x="358" y="952"/>
                  </a:lnTo>
                  <a:lnTo>
                    <a:pt x="352" y="952"/>
                  </a:lnTo>
                  <a:lnTo>
                    <a:pt x="345" y="950"/>
                  </a:lnTo>
                  <a:lnTo>
                    <a:pt x="337" y="950"/>
                  </a:lnTo>
                  <a:lnTo>
                    <a:pt x="331" y="950"/>
                  </a:lnTo>
                  <a:lnTo>
                    <a:pt x="325" y="948"/>
                  </a:lnTo>
                  <a:lnTo>
                    <a:pt x="317" y="948"/>
                  </a:lnTo>
                  <a:lnTo>
                    <a:pt x="313" y="946"/>
                  </a:lnTo>
                  <a:lnTo>
                    <a:pt x="307" y="944"/>
                  </a:lnTo>
                  <a:lnTo>
                    <a:pt x="301" y="944"/>
                  </a:lnTo>
                  <a:lnTo>
                    <a:pt x="297" y="942"/>
                  </a:lnTo>
                  <a:lnTo>
                    <a:pt x="291" y="941"/>
                  </a:lnTo>
                  <a:lnTo>
                    <a:pt x="287" y="941"/>
                  </a:lnTo>
                  <a:lnTo>
                    <a:pt x="281" y="939"/>
                  </a:lnTo>
                  <a:lnTo>
                    <a:pt x="277" y="937"/>
                  </a:lnTo>
                  <a:lnTo>
                    <a:pt x="281" y="933"/>
                  </a:lnTo>
                  <a:lnTo>
                    <a:pt x="283" y="929"/>
                  </a:lnTo>
                  <a:lnTo>
                    <a:pt x="287" y="928"/>
                  </a:lnTo>
                  <a:lnTo>
                    <a:pt x="289" y="924"/>
                  </a:lnTo>
                  <a:lnTo>
                    <a:pt x="293" y="920"/>
                  </a:lnTo>
                  <a:lnTo>
                    <a:pt x="295" y="916"/>
                  </a:lnTo>
                  <a:lnTo>
                    <a:pt x="297" y="911"/>
                  </a:lnTo>
                  <a:lnTo>
                    <a:pt x="297" y="907"/>
                  </a:lnTo>
                  <a:lnTo>
                    <a:pt x="299" y="902"/>
                  </a:lnTo>
                  <a:lnTo>
                    <a:pt x="299" y="896"/>
                  </a:lnTo>
                  <a:lnTo>
                    <a:pt x="299" y="891"/>
                  </a:lnTo>
                  <a:lnTo>
                    <a:pt x="299" y="885"/>
                  </a:lnTo>
                  <a:lnTo>
                    <a:pt x="297" y="879"/>
                  </a:lnTo>
                  <a:lnTo>
                    <a:pt x="295" y="876"/>
                  </a:lnTo>
                  <a:lnTo>
                    <a:pt x="293" y="870"/>
                  </a:lnTo>
                  <a:lnTo>
                    <a:pt x="289" y="866"/>
                  </a:lnTo>
                  <a:lnTo>
                    <a:pt x="293" y="861"/>
                  </a:lnTo>
                  <a:lnTo>
                    <a:pt x="297" y="857"/>
                  </a:lnTo>
                  <a:lnTo>
                    <a:pt x="299" y="852"/>
                  </a:lnTo>
                  <a:lnTo>
                    <a:pt x="303" y="844"/>
                  </a:lnTo>
                  <a:lnTo>
                    <a:pt x="305" y="839"/>
                  </a:lnTo>
                  <a:lnTo>
                    <a:pt x="305" y="833"/>
                  </a:lnTo>
                  <a:lnTo>
                    <a:pt x="305" y="826"/>
                  </a:lnTo>
                  <a:lnTo>
                    <a:pt x="305" y="818"/>
                  </a:lnTo>
                  <a:lnTo>
                    <a:pt x="303" y="813"/>
                  </a:lnTo>
                  <a:lnTo>
                    <a:pt x="303" y="807"/>
                  </a:lnTo>
                  <a:lnTo>
                    <a:pt x="303" y="800"/>
                  </a:lnTo>
                  <a:lnTo>
                    <a:pt x="303" y="794"/>
                  </a:lnTo>
                  <a:lnTo>
                    <a:pt x="305" y="789"/>
                  </a:lnTo>
                  <a:lnTo>
                    <a:pt x="305" y="783"/>
                  </a:lnTo>
                  <a:lnTo>
                    <a:pt x="305" y="778"/>
                  </a:lnTo>
                  <a:lnTo>
                    <a:pt x="303" y="772"/>
                  </a:lnTo>
                  <a:lnTo>
                    <a:pt x="315" y="757"/>
                  </a:lnTo>
                  <a:lnTo>
                    <a:pt x="329" y="744"/>
                  </a:lnTo>
                  <a:lnTo>
                    <a:pt x="341" y="729"/>
                  </a:lnTo>
                  <a:lnTo>
                    <a:pt x="354" y="716"/>
                  </a:lnTo>
                  <a:lnTo>
                    <a:pt x="368" y="704"/>
                  </a:lnTo>
                  <a:lnTo>
                    <a:pt x="380" y="691"/>
                  </a:lnTo>
                  <a:lnTo>
                    <a:pt x="394" y="676"/>
                  </a:lnTo>
                  <a:lnTo>
                    <a:pt x="406" y="663"/>
                  </a:lnTo>
                  <a:lnTo>
                    <a:pt x="414" y="655"/>
                  </a:lnTo>
                  <a:lnTo>
                    <a:pt x="420" y="648"/>
                  </a:lnTo>
                  <a:lnTo>
                    <a:pt x="428" y="642"/>
                  </a:lnTo>
                  <a:lnTo>
                    <a:pt x="434" y="635"/>
                  </a:lnTo>
                  <a:lnTo>
                    <a:pt x="442" y="628"/>
                  </a:lnTo>
                  <a:lnTo>
                    <a:pt x="447" y="622"/>
                  </a:lnTo>
                  <a:lnTo>
                    <a:pt x="453" y="615"/>
                  </a:lnTo>
                  <a:lnTo>
                    <a:pt x="461" y="607"/>
                  </a:lnTo>
                  <a:lnTo>
                    <a:pt x="493" y="574"/>
                  </a:lnTo>
                  <a:lnTo>
                    <a:pt x="499" y="578"/>
                  </a:lnTo>
                  <a:lnTo>
                    <a:pt x="507" y="581"/>
                  </a:lnTo>
                  <a:lnTo>
                    <a:pt x="515" y="583"/>
                  </a:lnTo>
                  <a:lnTo>
                    <a:pt x="523" y="585"/>
                  </a:lnTo>
                  <a:lnTo>
                    <a:pt x="533" y="585"/>
                  </a:lnTo>
                  <a:lnTo>
                    <a:pt x="541" y="585"/>
                  </a:lnTo>
                  <a:lnTo>
                    <a:pt x="550" y="583"/>
                  </a:lnTo>
                  <a:lnTo>
                    <a:pt x="558" y="581"/>
                  </a:lnTo>
                  <a:lnTo>
                    <a:pt x="560" y="579"/>
                  </a:lnTo>
                  <a:lnTo>
                    <a:pt x="564" y="578"/>
                  </a:lnTo>
                  <a:lnTo>
                    <a:pt x="564" y="576"/>
                  </a:lnTo>
                  <a:lnTo>
                    <a:pt x="566" y="576"/>
                  </a:lnTo>
                  <a:lnTo>
                    <a:pt x="568" y="574"/>
                  </a:lnTo>
                  <a:lnTo>
                    <a:pt x="570" y="572"/>
                  </a:lnTo>
                  <a:lnTo>
                    <a:pt x="572" y="570"/>
                  </a:lnTo>
                  <a:lnTo>
                    <a:pt x="574" y="568"/>
                  </a:lnTo>
                  <a:lnTo>
                    <a:pt x="586" y="576"/>
                  </a:lnTo>
                  <a:lnTo>
                    <a:pt x="600" y="587"/>
                  </a:lnTo>
                  <a:lnTo>
                    <a:pt x="612" y="596"/>
                  </a:lnTo>
                  <a:lnTo>
                    <a:pt x="624" y="607"/>
                  </a:lnTo>
                  <a:lnTo>
                    <a:pt x="634" y="620"/>
                  </a:lnTo>
                  <a:lnTo>
                    <a:pt x="645" y="631"/>
                  </a:lnTo>
                  <a:lnTo>
                    <a:pt x="657" y="642"/>
                  </a:lnTo>
                  <a:lnTo>
                    <a:pt x="671" y="652"/>
                  </a:lnTo>
                  <a:lnTo>
                    <a:pt x="717" y="609"/>
                  </a:lnTo>
                  <a:lnTo>
                    <a:pt x="655" y="546"/>
                  </a:lnTo>
                  <a:lnTo>
                    <a:pt x="657" y="542"/>
                  </a:lnTo>
                  <a:lnTo>
                    <a:pt x="661" y="539"/>
                  </a:lnTo>
                  <a:lnTo>
                    <a:pt x="665" y="537"/>
                  </a:lnTo>
                  <a:lnTo>
                    <a:pt x="669" y="531"/>
                  </a:lnTo>
                  <a:lnTo>
                    <a:pt x="671" y="528"/>
                  </a:lnTo>
                  <a:lnTo>
                    <a:pt x="675" y="524"/>
                  </a:lnTo>
                  <a:lnTo>
                    <a:pt x="675" y="518"/>
                  </a:lnTo>
                  <a:lnTo>
                    <a:pt x="677" y="513"/>
                  </a:lnTo>
                  <a:lnTo>
                    <a:pt x="689" y="505"/>
                  </a:lnTo>
                  <a:lnTo>
                    <a:pt x="695" y="502"/>
                  </a:lnTo>
                  <a:lnTo>
                    <a:pt x="699" y="494"/>
                  </a:lnTo>
                  <a:lnTo>
                    <a:pt x="701" y="487"/>
                  </a:lnTo>
                  <a:lnTo>
                    <a:pt x="703" y="480"/>
                  </a:lnTo>
                  <a:lnTo>
                    <a:pt x="705" y="474"/>
                  </a:lnTo>
                  <a:lnTo>
                    <a:pt x="707" y="467"/>
                  </a:lnTo>
                  <a:lnTo>
                    <a:pt x="709" y="459"/>
                  </a:lnTo>
                  <a:lnTo>
                    <a:pt x="713" y="454"/>
                  </a:lnTo>
                  <a:lnTo>
                    <a:pt x="717" y="448"/>
                  </a:lnTo>
                  <a:lnTo>
                    <a:pt x="719" y="442"/>
                  </a:lnTo>
                  <a:lnTo>
                    <a:pt x="719" y="437"/>
                  </a:lnTo>
                  <a:lnTo>
                    <a:pt x="721" y="431"/>
                  </a:lnTo>
                  <a:lnTo>
                    <a:pt x="721" y="426"/>
                  </a:lnTo>
                  <a:lnTo>
                    <a:pt x="721" y="418"/>
                  </a:lnTo>
                  <a:lnTo>
                    <a:pt x="721" y="413"/>
                  </a:lnTo>
                  <a:lnTo>
                    <a:pt x="721" y="407"/>
                  </a:lnTo>
                  <a:lnTo>
                    <a:pt x="721" y="405"/>
                  </a:lnTo>
                  <a:lnTo>
                    <a:pt x="719" y="404"/>
                  </a:lnTo>
                  <a:lnTo>
                    <a:pt x="719" y="402"/>
                  </a:lnTo>
                  <a:lnTo>
                    <a:pt x="719" y="400"/>
                  </a:lnTo>
                  <a:lnTo>
                    <a:pt x="719" y="398"/>
                  </a:lnTo>
                  <a:lnTo>
                    <a:pt x="719" y="396"/>
                  </a:lnTo>
                  <a:lnTo>
                    <a:pt x="719" y="394"/>
                  </a:lnTo>
                  <a:lnTo>
                    <a:pt x="719" y="392"/>
                  </a:lnTo>
                  <a:lnTo>
                    <a:pt x="723" y="389"/>
                  </a:lnTo>
                  <a:lnTo>
                    <a:pt x="727" y="383"/>
                  </a:lnTo>
                  <a:lnTo>
                    <a:pt x="731" y="378"/>
                  </a:lnTo>
                  <a:lnTo>
                    <a:pt x="733" y="372"/>
                  </a:lnTo>
                  <a:lnTo>
                    <a:pt x="735" y="367"/>
                  </a:lnTo>
                  <a:lnTo>
                    <a:pt x="736" y="361"/>
                  </a:lnTo>
                  <a:lnTo>
                    <a:pt x="736" y="354"/>
                  </a:lnTo>
                  <a:lnTo>
                    <a:pt x="736" y="348"/>
                  </a:lnTo>
                  <a:lnTo>
                    <a:pt x="736" y="339"/>
                  </a:lnTo>
                  <a:lnTo>
                    <a:pt x="735" y="330"/>
                  </a:lnTo>
                  <a:lnTo>
                    <a:pt x="731" y="322"/>
                  </a:lnTo>
                  <a:lnTo>
                    <a:pt x="727" y="313"/>
                  </a:lnTo>
                  <a:lnTo>
                    <a:pt x="721" y="307"/>
                  </a:lnTo>
                  <a:lnTo>
                    <a:pt x="715" y="300"/>
                  </a:lnTo>
                  <a:lnTo>
                    <a:pt x="709" y="294"/>
                  </a:lnTo>
                  <a:lnTo>
                    <a:pt x="701" y="291"/>
                  </a:lnTo>
                  <a:lnTo>
                    <a:pt x="699" y="289"/>
                  </a:lnTo>
                  <a:lnTo>
                    <a:pt x="695" y="287"/>
                  </a:lnTo>
                  <a:lnTo>
                    <a:pt x="693" y="287"/>
                  </a:lnTo>
                  <a:lnTo>
                    <a:pt x="691" y="285"/>
                  </a:lnTo>
                  <a:lnTo>
                    <a:pt x="687" y="285"/>
                  </a:lnTo>
                  <a:lnTo>
                    <a:pt x="685" y="285"/>
                  </a:lnTo>
                  <a:lnTo>
                    <a:pt x="683" y="283"/>
                  </a:lnTo>
                  <a:lnTo>
                    <a:pt x="679" y="283"/>
                  </a:lnTo>
                  <a:lnTo>
                    <a:pt x="677" y="265"/>
                  </a:lnTo>
                  <a:lnTo>
                    <a:pt x="693" y="252"/>
                  </a:lnTo>
                  <a:lnTo>
                    <a:pt x="699" y="239"/>
                  </a:lnTo>
                  <a:lnTo>
                    <a:pt x="703" y="237"/>
                  </a:lnTo>
                  <a:lnTo>
                    <a:pt x="709" y="235"/>
                  </a:lnTo>
                  <a:lnTo>
                    <a:pt x="713" y="233"/>
                  </a:lnTo>
                  <a:lnTo>
                    <a:pt x="719" y="231"/>
                  </a:lnTo>
                  <a:lnTo>
                    <a:pt x="723" y="230"/>
                  </a:lnTo>
                  <a:lnTo>
                    <a:pt x="727" y="226"/>
                  </a:lnTo>
                  <a:lnTo>
                    <a:pt x="729" y="222"/>
                  </a:lnTo>
                  <a:lnTo>
                    <a:pt x="731" y="217"/>
                  </a:lnTo>
                  <a:lnTo>
                    <a:pt x="736" y="218"/>
                  </a:lnTo>
                  <a:lnTo>
                    <a:pt x="740" y="220"/>
                  </a:lnTo>
                  <a:lnTo>
                    <a:pt x="744" y="220"/>
                  </a:lnTo>
                  <a:lnTo>
                    <a:pt x="750" y="220"/>
                  </a:lnTo>
                  <a:lnTo>
                    <a:pt x="754" y="220"/>
                  </a:lnTo>
                  <a:lnTo>
                    <a:pt x="760" y="220"/>
                  </a:lnTo>
                  <a:lnTo>
                    <a:pt x="764" y="218"/>
                  </a:lnTo>
                  <a:lnTo>
                    <a:pt x="768" y="215"/>
                  </a:lnTo>
                  <a:lnTo>
                    <a:pt x="770" y="215"/>
                  </a:lnTo>
                  <a:lnTo>
                    <a:pt x="770" y="213"/>
                  </a:lnTo>
                  <a:lnTo>
                    <a:pt x="772" y="213"/>
                  </a:lnTo>
                  <a:lnTo>
                    <a:pt x="772" y="211"/>
                  </a:lnTo>
                  <a:lnTo>
                    <a:pt x="774" y="209"/>
                  </a:lnTo>
                  <a:lnTo>
                    <a:pt x="776" y="209"/>
                  </a:lnTo>
                  <a:lnTo>
                    <a:pt x="776" y="207"/>
                  </a:lnTo>
                  <a:lnTo>
                    <a:pt x="778" y="205"/>
                  </a:lnTo>
                  <a:lnTo>
                    <a:pt x="778" y="204"/>
                  </a:lnTo>
                  <a:lnTo>
                    <a:pt x="778" y="202"/>
                  </a:lnTo>
                  <a:lnTo>
                    <a:pt x="780" y="202"/>
                  </a:lnTo>
                  <a:lnTo>
                    <a:pt x="782" y="200"/>
                  </a:lnTo>
                  <a:lnTo>
                    <a:pt x="786" y="202"/>
                  </a:lnTo>
                  <a:lnTo>
                    <a:pt x="790" y="204"/>
                  </a:lnTo>
                  <a:lnTo>
                    <a:pt x="796" y="205"/>
                  </a:lnTo>
                  <a:lnTo>
                    <a:pt x="800" y="205"/>
                  </a:lnTo>
                  <a:lnTo>
                    <a:pt x="806" y="205"/>
                  </a:lnTo>
                  <a:lnTo>
                    <a:pt x="810" y="204"/>
                  </a:lnTo>
                  <a:lnTo>
                    <a:pt x="816" y="204"/>
                  </a:lnTo>
                  <a:lnTo>
                    <a:pt x="820" y="202"/>
                  </a:lnTo>
                  <a:lnTo>
                    <a:pt x="822" y="200"/>
                  </a:lnTo>
                  <a:lnTo>
                    <a:pt x="824" y="198"/>
                  </a:lnTo>
                  <a:lnTo>
                    <a:pt x="826" y="196"/>
                  </a:lnTo>
                  <a:lnTo>
                    <a:pt x="826" y="194"/>
                  </a:lnTo>
                  <a:lnTo>
                    <a:pt x="828" y="194"/>
                  </a:lnTo>
                  <a:lnTo>
                    <a:pt x="830" y="193"/>
                  </a:lnTo>
                  <a:lnTo>
                    <a:pt x="831" y="193"/>
                  </a:lnTo>
                  <a:lnTo>
                    <a:pt x="833" y="193"/>
                  </a:lnTo>
                  <a:lnTo>
                    <a:pt x="841" y="198"/>
                  </a:lnTo>
                  <a:lnTo>
                    <a:pt x="845" y="200"/>
                  </a:lnTo>
                  <a:lnTo>
                    <a:pt x="851" y="200"/>
                  </a:lnTo>
                  <a:lnTo>
                    <a:pt x="857" y="202"/>
                  </a:lnTo>
                  <a:lnTo>
                    <a:pt x="863" y="200"/>
                  </a:lnTo>
                  <a:lnTo>
                    <a:pt x="869" y="200"/>
                  </a:lnTo>
                  <a:lnTo>
                    <a:pt x="873" y="198"/>
                  </a:lnTo>
                  <a:lnTo>
                    <a:pt x="879" y="194"/>
                  </a:lnTo>
                  <a:lnTo>
                    <a:pt x="883" y="191"/>
                  </a:lnTo>
                  <a:lnTo>
                    <a:pt x="885" y="189"/>
                  </a:lnTo>
                  <a:lnTo>
                    <a:pt x="885" y="187"/>
                  </a:lnTo>
                  <a:lnTo>
                    <a:pt x="887" y="187"/>
                  </a:lnTo>
                  <a:lnTo>
                    <a:pt x="887" y="185"/>
                  </a:lnTo>
                  <a:lnTo>
                    <a:pt x="889" y="185"/>
                  </a:lnTo>
                  <a:lnTo>
                    <a:pt x="893" y="187"/>
                  </a:lnTo>
                  <a:lnTo>
                    <a:pt x="897" y="191"/>
                  </a:lnTo>
                  <a:lnTo>
                    <a:pt x="903" y="193"/>
                  </a:lnTo>
                  <a:lnTo>
                    <a:pt x="909" y="193"/>
                  </a:lnTo>
                  <a:lnTo>
                    <a:pt x="915" y="194"/>
                  </a:lnTo>
                  <a:lnTo>
                    <a:pt x="921" y="194"/>
                  </a:lnTo>
                  <a:lnTo>
                    <a:pt x="927" y="193"/>
                  </a:lnTo>
                  <a:lnTo>
                    <a:pt x="932" y="191"/>
                  </a:lnTo>
                  <a:lnTo>
                    <a:pt x="934" y="189"/>
                  </a:lnTo>
                  <a:lnTo>
                    <a:pt x="936" y="187"/>
                  </a:lnTo>
                  <a:lnTo>
                    <a:pt x="938" y="187"/>
                  </a:lnTo>
                  <a:lnTo>
                    <a:pt x="940" y="187"/>
                  </a:lnTo>
                  <a:lnTo>
                    <a:pt x="946" y="191"/>
                  </a:lnTo>
                  <a:lnTo>
                    <a:pt x="952" y="194"/>
                  </a:lnTo>
                  <a:lnTo>
                    <a:pt x="958" y="198"/>
                  </a:lnTo>
                  <a:lnTo>
                    <a:pt x="964" y="200"/>
                  </a:lnTo>
                  <a:lnTo>
                    <a:pt x="970" y="202"/>
                  </a:lnTo>
                  <a:lnTo>
                    <a:pt x="978" y="204"/>
                  </a:lnTo>
                  <a:lnTo>
                    <a:pt x="986" y="204"/>
                  </a:lnTo>
                  <a:lnTo>
                    <a:pt x="994" y="202"/>
                  </a:lnTo>
                  <a:lnTo>
                    <a:pt x="996" y="204"/>
                  </a:lnTo>
                  <a:lnTo>
                    <a:pt x="998" y="205"/>
                  </a:lnTo>
                  <a:lnTo>
                    <a:pt x="1002" y="207"/>
                  </a:lnTo>
                  <a:lnTo>
                    <a:pt x="1006" y="207"/>
                  </a:lnTo>
                  <a:lnTo>
                    <a:pt x="1010" y="209"/>
                  </a:lnTo>
                  <a:lnTo>
                    <a:pt x="1014" y="209"/>
                  </a:lnTo>
                  <a:lnTo>
                    <a:pt x="1018" y="209"/>
                  </a:lnTo>
                  <a:lnTo>
                    <a:pt x="1022" y="207"/>
                  </a:lnTo>
                  <a:lnTo>
                    <a:pt x="1027" y="205"/>
                  </a:lnTo>
                  <a:lnTo>
                    <a:pt x="1033" y="204"/>
                  </a:lnTo>
                  <a:lnTo>
                    <a:pt x="1039" y="202"/>
                  </a:lnTo>
                  <a:lnTo>
                    <a:pt x="1043" y="198"/>
                  </a:lnTo>
                  <a:lnTo>
                    <a:pt x="1047" y="194"/>
                  </a:lnTo>
                  <a:lnTo>
                    <a:pt x="1051" y="191"/>
                  </a:lnTo>
                  <a:lnTo>
                    <a:pt x="1055" y="187"/>
                  </a:lnTo>
                  <a:lnTo>
                    <a:pt x="1057" y="183"/>
                  </a:lnTo>
                  <a:lnTo>
                    <a:pt x="1061" y="183"/>
                  </a:lnTo>
                  <a:lnTo>
                    <a:pt x="1065" y="181"/>
                  </a:lnTo>
                  <a:lnTo>
                    <a:pt x="1069" y="181"/>
                  </a:lnTo>
                  <a:lnTo>
                    <a:pt x="1073" y="180"/>
                  </a:lnTo>
                  <a:lnTo>
                    <a:pt x="1077" y="178"/>
                  </a:lnTo>
                  <a:lnTo>
                    <a:pt x="1079" y="174"/>
                  </a:lnTo>
                  <a:lnTo>
                    <a:pt x="1083" y="172"/>
                  </a:lnTo>
                  <a:lnTo>
                    <a:pt x="1085" y="168"/>
                  </a:lnTo>
                  <a:lnTo>
                    <a:pt x="1087" y="165"/>
                  </a:lnTo>
                  <a:lnTo>
                    <a:pt x="1089" y="161"/>
                  </a:lnTo>
                  <a:lnTo>
                    <a:pt x="1091" y="157"/>
                  </a:lnTo>
                  <a:lnTo>
                    <a:pt x="1093" y="155"/>
                  </a:lnTo>
                  <a:lnTo>
                    <a:pt x="1097" y="152"/>
                  </a:lnTo>
                  <a:lnTo>
                    <a:pt x="1101" y="150"/>
                  </a:lnTo>
                  <a:lnTo>
                    <a:pt x="1105" y="148"/>
                  </a:lnTo>
                  <a:lnTo>
                    <a:pt x="1109" y="148"/>
                  </a:lnTo>
                  <a:lnTo>
                    <a:pt x="1122" y="128"/>
                  </a:lnTo>
                  <a:lnTo>
                    <a:pt x="1124" y="128"/>
                  </a:lnTo>
                  <a:lnTo>
                    <a:pt x="1124" y="130"/>
                  </a:lnTo>
                  <a:lnTo>
                    <a:pt x="1126" y="131"/>
                  </a:lnTo>
                  <a:lnTo>
                    <a:pt x="1126" y="133"/>
                  </a:lnTo>
                  <a:lnTo>
                    <a:pt x="1126" y="135"/>
                  </a:lnTo>
                  <a:lnTo>
                    <a:pt x="1126" y="137"/>
                  </a:lnTo>
                  <a:lnTo>
                    <a:pt x="1124" y="143"/>
                  </a:lnTo>
                  <a:lnTo>
                    <a:pt x="1122" y="148"/>
                  </a:lnTo>
                  <a:lnTo>
                    <a:pt x="1120" y="152"/>
                  </a:lnTo>
                  <a:lnTo>
                    <a:pt x="1122" y="157"/>
                  </a:lnTo>
                  <a:lnTo>
                    <a:pt x="1122" y="163"/>
                  </a:lnTo>
                  <a:lnTo>
                    <a:pt x="1124" y="168"/>
                  </a:lnTo>
                  <a:lnTo>
                    <a:pt x="1126" y="174"/>
                  </a:lnTo>
                  <a:lnTo>
                    <a:pt x="1128" y="178"/>
                  </a:lnTo>
                  <a:lnTo>
                    <a:pt x="1130" y="181"/>
                  </a:lnTo>
                  <a:lnTo>
                    <a:pt x="1132" y="183"/>
                  </a:lnTo>
                  <a:lnTo>
                    <a:pt x="1134" y="185"/>
                  </a:lnTo>
                  <a:lnTo>
                    <a:pt x="1136" y="187"/>
                  </a:lnTo>
                  <a:lnTo>
                    <a:pt x="1138" y="189"/>
                  </a:lnTo>
                  <a:lnTo>
                    <a:pt x="1140" y="191"/>
                  </a:lnTo>
                  <a:lnTo>
                    <a:pt x="1142" y="193"/>
                  </a:lnTo>
                  <a:lnTo>
                    <a:pt x="1144" y="194"/>
                  </a:lnTo>
                  <a:lnTo>
                    <a:pt x="1144" y="200"/>
                  </a:lnTo>
                  <a:lnTo>
                    <a:pt x="1144" y="204"/>
                  </a:lnTo>
                  <a:lnTo>
                    <a:pt x="1146" y="209"/>
                  </a:lnTo>
                  <a:lnTo>
                    <a:pt x="1146" y="213"/>
                  </a:lnTo>
                  <a:lnTo>
                    <a:pt x="1148" y="218"/>
                  </a:lnTo>
                  <a:lnTo>
                    <a:pt x="1150" y="222"/>
                  </a:lnTo>
                  <a:lnTo>
                    <a:pt x="1154" y="226"/>
                  </a:lnTo>
                  <a:lnTo>
                    <a:pt x="1158" y="228"/>
                  </a:lnTo>
                  <a:lnTo>
                    <a:pt x="1162" y="233"/>
                  </a:lnTo>
                  <a:lnTo>
                    <a:pt x="1168" y="235"/>
                  </a:lnTo>
                  <a:lnTo>
                    <a:pt x="1174" y="237"/>
                  </a:lnTo>
                  <a:lnTo>
                    <a:pt x="1180" y="239"/>
                  </a:lnTo>
                  <a:lnTo>
                    <a:pt x="1188" y="241"/>
                  </a:lnTo>
                  <a:lnTo>
                    <a:pt x="1194" y="243"/>
                  </a:lnTo>
                  <a:lnTo>
                    <a:pt x="1198" y="244"/>
                  </a:lnTo>
                  <a:lnTo>
                    <a:pt x="1204" y="250"/>
                  </a:lnTo>
                  <a:lnTo>
                    <a:pt x="1204" y="189"/>
                  </a:lnTo>
                  <a:lnTo>
                    <a:pt x="1202" y="189"/>
                  </a:lnTo>
                  <a:lnTo>
                    <a:pt x="1200" y="189"/>
                  </a:lnTo>
                  <a:lnTo>
                    <a:pt x="1198" y="189"/>
                  </a:lnTo>
                  <a:lnTo>
                    <a:pt x="1196" y="189"/>
                  </a:lnTo>
                  <a:lnTo>
                    <a:pt x="1194" y="189"/>
                  </a:lnTo>
                  <a:lnTo>
                    <a:pt x="1192" y="189"/>
                  </a:lnTo>
                  <a:lnTo>
                    <a:pt x="1190" y="189"/>
                  </a:lnTo>
                  <a:lnTo>
                    <a:pt x="1188" y="189"/>
                  </a:lnTo>
                  <a:lnTo>
                    <a:pt x="1188" y="185"/>
                  </a:lnTo>
                  <a:lnTo>
                    <a:pt x="1188" y="181"/>
                  </a:lnTo>
                  <a:lnTo>
                    <a:pt x="1186" y="178"/>
                  </a:lnTo>
                  <a:lnTo>
                    <a:pt x="1184" y="174"/>
                  </a:lnTo>
                  <a:lnTo>
                    <a:pt x="1184" y="170"/>
                  </a:lnTo>
                  <a:lnTo>
                    <a:pt x="1182" y="168"/>
                  </a:lnTo>
                  <a:lnTo>
                    <a:pt x="1178" y="165"/>
                  </a:lnTo>
                  <a:lnTo>
                    <a:pt x="1176" y="163"/>
                  </a:lnTo>
                  <a:lnTo>
                    <a:pt x="1174" y="161"/>
                  </a:lnTo>
                  <a:lnTo>
                    <a:pt x="1172" y="161"/>
                  </a:lnTo>
                  <a:lnTo>
                    <a:pt x="1172" y="159"/>
                  </a:lnTo>
                  <a:lnTo>
                    <a:pt x="1170" y="159"/>
                  </a:lnTo>
                  <a:lnTo>
                    <a:pt x="1168" y="159"/>
                  </a:lnTo>
                  <a:lnTo>
                    <a:pt x="1168" y="157"/>
                  </a:lnTo>
                  <a:lnTo>
                    <a:pt x="1168" y="155"/>
                  </a:lnTo>
                  <a:lnTo>
                    <a:pt x="1168" y="154"/>
                  </a:lnTo>
                  <a:lnTo>
                    <a:pt x="1168" y="150"/>
                  </a:lnTo>
                  <a:lnTo>
                    <a:pt x="1168" y="146"/>
                  </a:lnTo>
                  <a:lnTo>
                    <a:pt x="1168" y="141"/>
                  </a:lnTo>
                  <a:lnTo>
                    <a:pt x="1168" y="135"/>
                  </a:lnTo>
                  <a:lnTo>
                    <a:pt x="1166" y="131"/>
                  </a:lnTo>
                  <a:lnTo>
                    <a:pt x="1164" y="128"/>
                  </a:lnTo>
                  <a:lnTo>
                    <a:pt x="1162" y="122"/>
                  </a:lnTo>
                  <a:lnTo>
                    <a:pt x="1158" y="118"/>
                  </a:lnTo>
                  <a:lnTo>
                    <a:pt x="1158" y="117"/>
                  </a:lnTo>
                  <a:lnTo>
                    <a:pt x="1160" y="115"/>
                  </a:lnTo>
                  <a:lnTo>
                    <a:pt x="1162" y="113"/>
                  </a:lnTo>
                  <a:lnTo>
                    <a:pt x="1164" y="113"/>
                  </a:lnTo>
                  <a:lnTo>
                    <a:pt x="1166" y="115"/>
                  </a:lnTo>
                  <a:lnTo>
                    <a:pt x="1168" y="117"/>
                  </a:lnTo>
                  <a:lnTo>
                    <a:pt x="1170" y="118"/>
                  </a:lnTo>
                  <a:lnTo>
                    <a:pt x="1174" y="120"/>
                  </a:lnTo>
                  <a:lnTo>
                    <a:pt x="1176" y="122"/>
                  </a:lnTo>
                  <a:lnTo>
                    <a:pt x="1180" y="122"/>
                  </a:lnTo>
                  <a:lnTo>
                    <a:pt x="1184" y="124"/>
                  </a:lnTo>
                  <a:lnTo>
                    <a:pt x="1186" y="124"/>
                  </a:lnTo>
                  <a:lnTo>
                    <a:pt x="1190" y="122"/>
                  </a:lnTo>
                  <a:lnTo>
                    <a:pt x="1192" y="122"/>
                  </a:lnTo>
                  <a:lnTo>
                    <a:pt x="1194" y="122"/>
                  </a:lnTo>
                  <a:lnTo>
                    <a:pt x="1196" y="122"/>
                  </a:lnTo>
                  <a:lnTo>
                    <a:pt x="1198" y="120"/>
                  </a:lnTo>
                  <a:lnTo>
                    <a:pt x="1200" y="120"/>
                  </a:lnTo>
                  <a:lnTo>
                    <a:pt x="1204" y="118"/>
                  </a:lnTo>
                  <a:lnTo>
                    <a:pt x="1204" y="72"/>
                  </a:lnTo>
                  <a:lnTo>
                    <a:pt x="1202" y="74"/>
                  </a:lnTo>
                  <a:lnTo>
                    <a:pt x="1198" y="74"/>
                  </a:lnTo>
                  <a:lnTo>
                    <a:pt x="1194" y="74"/>
                  </a:lnTo>
                  <a:lnTo>
                    <a:pt x="1188" y="74"/>
                  </a:lnTo>
                  <a:lnTo>
                    <a:pt x="1184" y="76"/>
                  </a:lnTo>
                  <a:lnTo>
                    <a:pt x="1180" y="76"/>
                  </a:lnTo>
                  <a:lnTo>
                    <a:pt x="1178" y="78"/>
                  </a:lnTo>
                  <a:lnTo>
                    <a:pt x="1174" y="80"/>
                  </a:lnTo>
                  <a:lnTo>
                    <a:pt x="1170" y="81"/>
                  </a:lnTo>
                  <a:lnTo>
                    <a:pt x="1166" y="72"/>
                  </a:lnTo>
                  <a:lnTo>
                    <a:pt x="1166" y="70"/>
                  </a:lnTo>
                  <a:lnTo>
                    <a:pt x="1168" y="70"/>
                  </a:lnTo>
                  <a:lnTo>
                    <a:pt x="1168" y="68"/>
                  </a:lnTo>
                  <a:lnTo>
                    <a:pt x="1170" y="68"/>
                  </a:lnTo>
                  <a:lnTo>
                    <a:pt x="1172" y="68"/>
                  </a:lnTo>
                  <a:lnTo>
                    <a:pt x="1174" y="67"/>
                  </a:lnTo>
                  <a:lnTo>
                    <a:pt x="1176" y="67"/>
                  </a:lnTo>
                  <a:lnTo>
                    <a:pt x="1180" y="65"/>
                  </a:lnTo>
                  <a:lnTo>
                    <a:pt x="1186" y="61"/>
                  </a:lnTo>
                  <a:lnTo>
                    <a:pt x="1190" y="57"/>
                  </a:lnTo>
                  <a:lnTo>
                    <a:pt x="1194" y="54"/>
                  </a:lnTo>
                  <a:lnTo>
                    <a:pt x="1196" y="50"/>
                  </a:lnTo>
                  <a:lnTo>
                    <a:pt x="1198" y="44"/>
                  </a:lnTo>
                  <a:lnTo>
                    <a:pt x="1200" y="39"/>
                  </a:lnTo>
                  <a:lnTo>
                    <a:pt x="1202" y="35"/>
                  </a:lnTo>
                  <a:lnTo>
                    <a:pt x="1204" y="35"/>
                  </a:lnTo>
                  <a:close/>
                </a:path>
              </a:pathLst>
            </a:custGeom>
            <a:solidFill>
              <a:srgbClr val="000000"/>
            </a:solidFill>
            <a:ln w="9525">
              <a:noFill/>
              <a:round/>
              <a:headEnd/>
              <a:tailEnd/>
            </a:ln>
          </p:spPr>
          <p:txBody>
            <a:bodyPr>
              <a:prstTxWarp prst="textNoShape">
                <a:avLst/>
              </a:prstTxWarp>
            </a:bodyPr>
            <a:lstStyle/>
            <a:p>
              <a:endParaRPr lang="en-US"/>
            </a:p>
          </p:txBody>
        </p:sp>
        <p:sp>
          <p:nvSpPr>
            <p:cNvPr id="17417" name="Freeform 7"/>
            <p:cNvSpPr>
              <a:spLocks/>
            </p:cNvSpPr>
            <p:nvPr/>
          </p:nvSpPr>
          <p:spPr bwMode="auto">
            <a:xfrm>
              <a:off x="1921" y="1654"/>
              <a:ext cx="627" cy="581"/>
            </a:xfrm>
            <a:custGeom>
              <a:avLst/>
              <a:gdLst>
                <a:gd name="T0" fmla="*/ 61 w 627"/>
                <a:gd name="T1" fmla="*/ 518 h 581"/>
                <a:gd name="T2" fmla="*/ 61 w 627"/>
                <a:gd name="T3" fmla="*/ 518 h 581"/>
                <a:gd name="T4" fmla="*/ 154 w 627"/>
                <a:gd name="T5" fmla="*/ 537 h 581"/>
                <a:gd name="T6" fmla="*/ 226 w 627"/>
                <a:gd name="T7" fmla="*/ 567 h 581"/>
                <a:gd name="T8" fmla="*/ 307 w 627"/>
                <a:gd name="T9" fmla="*/ 579 h 581"/>
                <a:gd name="T10" fmla="*/ 402 w 627"/>
                <a:gd name="T11" fmla="*/ 576 h 581"/>
                <a:gd name="T12" fmla="*/ 463 w 627"/>
                <a:gd name="T13" fmla="*/ 557 h 581"/>
                <a:gd name="T14" fmla="*/ 499 w 627"/>
                <a:gd name="T15" fmla="*/ 541 h 581"/>
                <a:gd name="T16" fmla="*/ 525 w 627"/>
                <a:gd name="T17" fmla="*/ 552 h 581"/>
                <a:gd name="T18" fmla="*/ 578 w 627"/>
                <a:gd name="T19" fmla="*/ 500 h 581"/>
                <a:gd name="T20" fmla="*/ 624 w 627"/>
                <a:gd name="T21" fmla="*/ 459 h 581"/>
                <a:gd name="T22" fmla="*/ 626 w 627"/>
                <a:gd name="T23" fmla="*/ 457 h 581"/>
                <a:gd name="T24" fmla="*/ 475 w 627"/>
                <a:gd name="T25" fmla="*/ 481 h 581"/>
                <a:gd name="T26" fmla="*/ 501 w 627"/>
                <a:gd name="T27" fmla="*/ 496 h 581"/>
                <a:gd name="T28" fmla="*/ 477 w 627"/>
                <a:gd name="T29" fmla="*/ 509 h 581"/>
                <a:gd name="T30" fmla="*/ 380 w 627"/>
                <a:gd name="T31" fmla="*/ 535 h 581"/>
                <a:gd name="T32" fmla="*/ 285 w 627"/>
                <a:gd name="T33" fmla="*/ 531 h 581"/>
                <a:gd name="T34" fmla="*/ 212 w 627"/>
                <a:gd name="T35" fmla="*/ 507 h 581"/>
                <a:gd name="T36" fmla="*/ 160 w 627"/>
                <a:gd name="T37" fmla="*/ 476 h 581"/>
                <a:gd name="T38" fmla="*/ 154 w 627"/>
                <a:gd name="T39" fmla="*/ 472 h 581"/>
                <a:gd name="T40" fmla="*/ 162 w 627"/>
                <a:gd name="T41" fmla="*/ 457 h 581"/>
                <a:gd name="T42" fmla="*/ 204 w 627"/>
                <a:gd name="T43" fmla="*/ 417 h 581"/>
                <a:gd name="T44" fmla="*/ 236 w 627"/>
                <a:gd name="T45" fmla="*/ 381 h 581"/>
                <a:gd name="T46" fmla="*/ 236 w 627"/>
                <a:gd name="T47" fmla="*/ 372 h 581"/>
                <a:gd name="T48" fmla="*/ 240 w 627"/>
                <a:gd name="T49" fmla="*/ 363 h 581"/>
                <a:gd name="T50" fmla="*/ 236 w 627"/>
                <a:gd name="T51" fmla="*/ 357 h 581"/>
                <a:gd name="T52" fmla="*/ 222 w 627"/>
                <a:gd name="T53" fmla="*/ 333 h 581"/>
                <a:gd name="T54" fmla="*/ 101 w 627"/>
                <a:gd name="T55" fmla="*/ 417 h 581"/>
                <a:gd name="T56" fmla="*/ 83 w 627"/>
                <a:gd name="T57" fmla="*/ 389 h 581"/>
                <a:gd name="T58" fmla="*/ 63 w 627"/>
                <a:gd name="T59" fmla="*/ 342 h 581"/>
                <a:gd name="T60" fmla="*/ 51 w 627"/>
                <a:gd name="T61" fmla="*/ 291 h 581"/>
                <a:gd name="T62" fmla="*/ 51 w 627"/>
                <a:gd name="T63" fmla="*/ 217 h 581"/>
                <a:gd name="T64" fmla="*/ 73 w 627"/>
                <a:gd name="T65" fmla="*/ 146 h 581"/>
                <a:gd name="T66" fmla="*/ 85 w 627"/>
                <a:gd name="T67" fmla="*/ 124 h 581"/>
                <a:gd name="T68" fmla="*/ 91 w 627"/>
                <a:gd name="T69" fmla="*/ 118 h 581"/>
                <a:gd name="T70" fmla="*/ 121 w 627"/>
                <a:gd name="T71" fmla="*/ 109 h 581"/>
                <a:gd name="T72" fmla="*/ 141 w 627"/>
                <a:gd name="T73" fmla="*/ 37 h 581"/>
                <a:gd name="T74" fmla="*/ 154 w 627"/>
                <a:gd name="T75" fmla="*/ 2 h 581"/>
                <a:gd name="T76" fmla="*/ 154 w 627"/>
                <a:gd name="T77" fmla="*/ 0 h 581"/>
                <a:gd name="T78" fmla="*/ 53 w 627"/>
                <a:gd name="T79" fmla="*/ 100 h 581"/>
                <a:gd name="T80" fmla="*/ 53 w 627"/>
                <a:gd name="T81" fmla="*/ 100 h 581"/>
                <a:gd name="T82" fmla="*/ 55 w 627"/>
                <a:gd name="T83" fmla="*/ 102 h 581"/>
                <a:gd name="T84" fmla="*/ 53 w 627"/>
                <a:gd name="T85" fmla="*/ 105 h 581"/>
                <a:gd name="T86" fmla="*/ 49 w 627"/>
                <a:gd name="T87" fmla="*/ 107 h 581"/>
                <a:gd name="T88" fmla="*/ 26 w 627"/>
                <a:gd name="T89" fmla="*/ 155 h 581"/>
                <a:gd name="T90" fmla="*/ 8 w 627"/>
                <a:gd name="T91" fmla="*/ 205 h 581"/>
                <a:gd name="T92" fmla="*/ 0 w 627"/>
                <a:gd name="T93" fmla="*/ 292 h 581"/>
                <a:gd name="T94" fmla="*/ 18 w 627"/>
                <a:gd name="T95" fmla="*/ 378 h 581"/>
                <a:gd name="T96" fmla="*/ 40 w 627"/>
                <a:gd name="T97" fmla="*/ 420 h 581"/>
                <a:gd name="T98" fmla="*/ 61 w 627"/>
                <a:gd name="T99" fmla="*/ 461 h 581"/>
                <a:gd name="T100" fmla="*/ 63 w 627"/>
                <a:gd name="T101" fmla="*/ 491 h 581"/>
                <a:gd name="T102" fmla="*/ 59 w 627"/>
                <a:gd name="T103" fmla="*/ 517 h 5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7"/>
                <a:gd name="T157" fmla="*/ 0 h 581"/>
                <a:gd name="T158" fmla="*/ 627 w 627"/>
                <a:gd name="T159" fmla="*/ 581 h 5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7" h="581">
                  <a:moveTo>
                    <a:pt x="59" y="517"/>
                  </a:moveTo>
                  <a:lnTo>
                    <a:pt x="61" y="518"/>
                  </a:lnTo>
                  <a:lnTo>
                    <a:pt x="121" y="518"/>
                  </a:lnTo>
                  <a:lnTo>
                    <a:pt x="139" y="528"/>
                  </a:lnTo>
                  <a:lnTo>
                    <a:pt x="154" y="537"/>
                  </a:lnTo>
                  <a:lnTo>
                    <a:pt x="172" y="544"/>
                  </a:lnTo>
                  <a:lnTo>
                    <a:pt x="190" y="554"/>
                  </a:lnTo>
                  <a:lnTo>
                    <a:pt x="208" y="559"/>
                  </a:lnTo>
                  <a:lnTo>
                    <a:pt x="226" y="567"/>
                  </a:lnTo>
                  <a:lnTo>
                    <a:pt x="245" y="570"/>
                  </a:lnTo>
                  <a:lnTo>
                    <a:pt x="263" y="574"/>
                  </a:lnTo>
                  <a:lnTo>
                    <a:pt x="285" y="578"/>
                  </a:lnTo>
                  <a:lnTo>
                    <a:pt x="307" y="579"/>
                  </a:lnTo>
                  <a:lnTo>
                    <a:pt x="331" y="581"/>
                  </a:lnTo>
                  <a:lnTo>
                    <a:pt x="354" y="581"/>
                  </a:lnTo>
                  <a:lnTo>
                    <a:pt x="378" y="579"/>
                  </a:lnTo>
                  <a:lnTo>
                    <a:pt x="402" y="576"/>
                  </a:lnTo>
                  <a:lnTo>
                    <a:pt x="424" y="570"/>
                  </a:lnTo>
                  <a:lnTo>
                    <a:pt x="445" y="563"/>
                  </a:lnTo>
                  <a:lnTo>
                    <a:pt x="455" y="561"/>
                  </a:lnTo>
                  <a:lnTo>
                    <a:pt x="463" y="557"/>
                  </a:lnTo>
                  <a:lnTo>
                    <a:pt x="473" y="554"/>
                  </a:lnTo>
                  <a:lnTo>
                    <a:pt x="481" y="548"/>
                  </a:lnTo>
                  <a:lnTo>
                    <a:pt x="489" y="544"/>
                  </a:lnTo>
                  <a:lnTo>
                    <a:pt x="499" y="541"/>
                  </a:lnTo>
                  <a:lnTo>
                    <a:pt x="507" y="535"/>
                  </a:lnTo>
                  <a:lnTo>
                    <a:pt x="517" y="531"/>
                  </a:lnTo>
                  <a:lnTo>
                    <a:pt x="511" y="565"/>
                  </a:lnTo>
                  <a:lnTo>
                    <a:pt x="525" y="552"/>
                  </a:lnTo>
                  <a:lnTo>
                    <a:pt x="536" y="539"/>
                  </a:lnTo>
                  <a:lnTo>
                    <a:pt x="550" y="526"/>
                  </a:lnTo>
                  <a:lnTo>
                    <a:pt x="564" y="513"/>
                  </a:lnTo>
                  <a:lnTo>
                    <a:pt x="578" y="500"/>
                  </a:lnTo>
                  <a:lnTo>
                    <a:pt x="594" y="485"/>
                  </a:lnTo>
                  <a:lnTo>
                    <a:pt x="608" y="472"/>
                  </a:lnTo>
                  <a:lnTo>
                    <a:pt x="624" y="459"/>
                  </a:lnTo>
                  <a:lnTo>
                    <a:pt x="626" y="459"/>
                  </a:lnTo>
                  <a:lnTo>
                    <a:pt x="626" y="457"/>
                  </a:lnTo>
                  <a:lnTo>
                    <a:pt x="627" y="457"/>
                  </a:lnTo>
                  <a:lnTo>
                    <a:pt x="475" y="481"/>
                  </a:lnTo>
                  <a:lnTo>
                    <a:pt x="501" y="496"/>
                  </a:lnTo>
                  <a:lnTo>
                    <a:pt x="501" y="498"/>
                  </a:lnTo>
                  <a:lnTo>
                    <a:pt x="499" y="498"/>
                  </a:lnTo>
                  <a:lnTo>
                    <a:pt x="477" y="509"/>
                  </a:lnTo>
                  <a:lnTo>
                    <a:pt x="453" y="518"/>
                  </a:lnTo>
                  <a:lnTo>
                    <a:pt x="430" y="526"/>
                  </a:lnTo>
                  <a:lnTo>
                    <a:pt x="406" y="531"/>
                  </a:lnTo>
                  <a:lnTo>
                    <a:pt x="380" y="535"/>
                  </a:lnTo>
                  <a:lnTo>
                    <a:pt x="354" y="537"/>
                  </a:lnTo>
                  <a:lnTo>
                    <a:pt x="329" y="537"/>
                  </a:lnTo>
                  <a:lnTo>
                    <a:pt x="303" y="535"/>
                  </a:lnTo>
                  <a:lnTo>
                    <a:pt x="285" y="531"/>
                  </a:lnTo>
                  <a:lnTo>
                    <a:pt x="265" y="526"/>
                  </a:lnTo>
                  <a:lnTo>
                    <a:pt x="247" y="520"/>
                  </a:lnTo>
                  <a:lnTo>
                    <a:pt x="230" y="515"/>
                  </a:lnTo>
                  <a:lnTo>
                    <a:pt x="212" y="507"/>
                  </a:lnTo>
                  <a:lnTo>
                    <a:pt x="194" y="498"/>
                  </a:lnTo>
                  <a:lnTo>
                    <a:pt x="178" y="487"/>
                  </a:lnTo>
                  <a:lnTo>
                    <a:pt x="162" y="478"/>
                  </a:lnTo>
                  <a:lnTo>
                    <a:pt x="160" y="476"/>
                  </a:lnTo>
                  <a:lnTo>
                    <a:pt x="158" y="474"/>
                  </a:lnTo>
                  <a:lnTo>
                    <a:pt x="156" y="474"/>
                  </a:lnTo>
                  <a:lnTo>
                    <a:pt x="156" y="472"/>
                  </a:lnTo>
                  <a:lnTo>
                    <a:pt x="154" y="472"/>
                  </a:lnTo>
                  <a:lnTo>
                    <a:pt x="152" y="470"/>
                  </a:lnTo>
                  <a:lnTo>
                    <a:pt x="152" y="468"/>
                  </a:lnTo>
                  <a:lnTo>
                    <a:pt x="152" y="467"/>
                  </a:lnTo>
                  <a:lnTo>
                    <a:pt x="162" y="457"/>
                  </a:lnTo>
                  <a:lnTo>
                    <a:pt x="172" y="446"/>
                  </a:lnTo>
                  <a:lnTo>
                    <a:pt x="184" y="437"/>
                  </a:lnTo>
                  <a:lnTo>
                    <a:pt x="194" y="426"/>
                  </a:lnTo>
                  <a:lnTo>
                    <a:pt x="204" y="417"/>
                  </a:lnTo>
                  <a:lnTo>
                    <a:pt x="214" y="405"/>
                  </a:lnTo>
                  <a:lnTo>
                    <a:pt x="224" y="394"/>
                  </a:lnTo>
                  <a:lnTo>
                    <a:pt x="234" y="385"/>
                  </a:lnTo>
                  <a:lnTo>
                    <a:pt x="236" y="381"/>
                  </a:lnTo>
                  <a:lnTo>
                    <a:pt x="236" y="380"/>
                  </a:lnTo>
                  <a:lnTo>
                    <a:pt x="236" y="378"/>
                  </a:lnTo>
                  <a:lnTo>
                    <a:pt x="236" y="374"/>
                  </a:lnTo>
                  <a:lnTo>
                    <a:pt x="236" y="372"/>
                  </a:lnTo>
                  <a:lnTo>
                    <a:pt x="238" y="370"/>
                  </a:lnTo>
                  <a:lnTo>
                    <a:pt x="238" y="368"/>
                  </a:lnTo>
                  <a:lnTo>
                    <a:pt x="240" y="365"/>
                  </a:lnTo>
                  <a:lnTo>
                    <a:pt x="240" y="363"/>
                  </a:lnTo>
                  <a:lnTo>
                    <a:pt x="240" y="361"/>
                  </a:lnTo>
                  <a:lnTo>
                    <a:pt x="238" y="361"/>
                  </a:lnTo>
                  <a:lnTo>
                    <a:pt x="238" y="359"/>
                  </a:lnTo>
                  <a:lnTo>
                    <a:pt x="236" y="357"/>
                  </a:lnTo>
                  <a:lnTo>
                    <a:pt x="234" y="357"/>
                  </a:lnTo>
                  <a:lnTo>
                    <a:pt x="232" y="355"/>
                  </a:lnTo>
                  <a:lnTo>
                    <a:pt x="222" y="333"/>
                  </a:lnTo>
                  <a:lnTo>
                    <a:pt x="117" y="433"/>
                  </a:lnTo>
                  <a:lnTo>
                    <a:pt x="111" y="428"/>
                  </a:lnTo>
                  <a:lnTo>
                    <a:pt x="107" y="422"/>
                  </a:lnTo>
                  <a:lnTo>
                    <a:pt x="101" y="417"/>
                  </a:lnTo>
                  <a:lnTo>
                    <a:pt x="97" y="409"/>
                  </a:lnTo>
                  <a:lnTo>
                    <a:pt x="91" y="404"/>
                  </a:lnTo>
                  <a:lnTo>
                    <a:pt x="87" y="396"/>
                  </a:lnTo>
                  <a:lnTo>
                    <a:pt x="83" y="389"/>
                  </a:lnTo>
                  <a:lnTo>
                    <a:pt x="79" y="381"/>
                  </a:lnTo>
                  <a:lnTo>
                    <a:pt x="73" y="368"/>
                  </a:lnTo>
                  <a:lnTo>
                    <a:pt x="69" y="355"/>
                  </a:lnTo>
                  <a:lnTo>
                    <a:pt x="63" y="342"/>
                  </a:lnTo>
                  <a:lnTo>
                    <a:pt x="59" y="330"/>
                  </a:lnTo>
                  <a:lnTo>
                    <a:pt x="55" y="317"/>
                  </a:lnTo>
                  <a:lnTo>
                    <a:pt x="53" y="304"/>
                  </a:lnTo>
                  <a:lnTo>
                    <a:pt x="51" y="291"/>
                  </a:lnTo>
                  <a:lnTo>
                    <a:pt x="49" y="276"/>
                  </a:lnTo>
                  <a:lnTo>
                    <a:pt x="49" y="255"/>
                  </a:lnTo>
                  <a:lnTo>
                    <a:pt x="49" y="235"/>
                  </a:lnTo>
                  <a:lnTo>
                    <a:pt x="51" y="217"/>
                  </a:lnTo>
                  <a:lnTo>
                    <a:pt x="55" y="198"/>
                  </a:lnTo>
                  <a:lnTo>
                    <a:pt x="61" y="181"/>
                  </a:lnTo>
                  <a:lnTo>
                    <a:pt x="67" y="163"/>
                  </a:lnTo>
                  <a:lnTo>
                    <a:pt x="73" y="146"/>
                  </a:lnTo>
                  <a:lnTo>
                    <a:pt x="81" y="130"/>
                  </a:lnTo>
                  <a:lnTo>
                    <a:pt x="83" y="128"/>
                  </a:lnTo>
                  <a:lnTo>
                    <a:pt x="83" y="126"/>
                  </a:lnTo>
                  <a:lnTo>
                    <a:pt x="85" y="124"/>
                  </a:lnTo>
                  <a:lnTo>
                    <a:pt x="87" y="122"/>
                  </a:lnTo>
                  <a:lnTo>
                    <a:pt x="87" y="120"/>
                  </a:lnTo>
                  <a:lnTo>
                    <a:pt x="89" y="120"/>
                  </a:lnTo>
                  <a:lnTo>
                    <a:pt x="91" y="118"/>
                  </a:lnTo>
                  <a:lnTo>
                    <a:pt x="93" y="118"/>
                  </a:lnTo>
                  <a:lnTo>
                    <a:pt x="115" y="146"/>
                  </a:lnTo>
                  <a:lnTo>
                    <a:pt x="117" y="128"/>
                  </a:lnTo>
                  <a:lnTo>
                    <a:pt x="121" y="109"/>
                  </a:lnTo>
                  <a:lnTo>
                    <a:pt x="125" y="91"/>
                  </a:lnTo>
                  <a:lnTo>
                    <a:pt x="129" y="72"/>
                  </a:lnTo>
                  <a:lnTo>
                    <a:pt x="135" y="56"/>
                  </a:lnTo>
                  <a:lnTo>
                    <a:pt x="141" y="37"/>
                  </a:lnTo>
                  <a:lnTo>
                    <a:pt x="146" y="20"/>
                  </a:lnTo>
                  <a:lnTo>
                    <a:pt x="154" y="4"/>
                  </a:lnTo>
                  <a:lnTo>
                    <a:pt x="154" y="2"/>
                  </a:lnTo>
                  <a:lnTo>
                    <a:pt x="154" y="0"/>
                  </a:lnTo>
                  <a:lnTo>
                    <a:pt x="16" y="93"/>
                  </a:lnTo>
                  <a:lnTo>
                    <a:pt x="53" y="100"/>
                  </a:lnTo>
                  <a:lnTo>
                    <a:pt x="53" y="102"/>
                  </a:lnTo>
                  <a:lnTo>
                    <a:pt x="55" y="102"/>
                  </a:lnTo>
                  <a:lnTo>
                    <a:pt x="55" y="104"/>
                  </a:lnTo>
                  <a:lnTo>
                    <a:pt x="53" y="104"/>
                  </a:lnTo>
                  <a:lnTo>
                    <a:pt x="53" y="105"/>
                  </a:lnTo>
                  <a:lnTo>
                    <a:pt x="51" y="105"/>
                  </a:lnTo>
                  <a:lnTo>
                    <a:pt x="49" y="105"/>
                  </a:lnTo>
                  <a:lnTo>
                    <a:pt x="49" y="107"/>
                  </a:lnTo>
                  <a:lnTo>
                    <a:pt x="44" y="118"/>
                  </a:lnTo>
                  <a:lnTo>
                    <a:pt x="36" y="131"/>
                  </a:lnTo>
                  <a:lnTo>
                    <a:pt x="30" y="143"/>
                  </a:lnTo>
                  <a:lnTo>
                    <a:pt x="26" y="155"/>
                  </a:lnTo>
                  <a:lnTo>
                    <a:pt x="20" y="168"/>
                  </a:lnTo>
                  <a:lnTo>
                    <a:pt x="14" y="180"/>
                  </a:lnTo>
                  <a:lnTo>
                    <a:pt x="10" y="193"/>
                  </a:lnTo>
                  <a:lnTo>
                    <a:pt x="8" y="205"/>
                  </a:lnTo>
                  <a:lnTo>
                    <a:pt x="4" y="228"/>
                  </a:lnTo>
                  <a:lnTo>
                    <a:pt x="0" y="248"/>
                  </a:lnTo>
                  <a:lnTo>
                    <a:pt x="0" y="270"/>
                  </a:lnTo>
                  <a:lnTo>
                    <a:pt x="0" y="292"/>
                  </a:lnTo>
                  <a:lnTo>
                    <a:pt x="2" y="315"/>
                  </a:lnTo>
                  <a:lnTo>
                    <a:pt x="6" y="335"/>
                  </a:lnTo>
                  <a:lnTo>
                    <a:pt x="12" y="357"/>
                  </a:lnTo>
                  <a:lnTo>
                    <a:pt x="18" y="378"/>
                  </a:lnTo>
                  <a:lnTo>
                    <a:pt x="22" y="389"/>
                  </a:lnTo>
                  <a:lnTo>
                    <a:pt x="28" y="400"/>
                  </a:lnTo>
                  <a:lnTo>
                    <a:pt x="34" y="409"/>
                  </a:lnTo>
                  <a:lnTo>
                    <a:pt x="40" y="420"/>
                  </a:lnTo>
                  <a:lnTo>
                    <a:pt x="46" y="429"/>
                  </a:lnTo>
                  <a:lnTo>
                    <a:pt x="51" y="441"/>
                  </a:lnTo>
                  <a:lnTo>
                    <a:pt x="57" y="452"/>
                  </a:lnTo>
                  <a:lnTo>
                    <a:pt x="61" y="461"/>
                  </a:lnTo>
                  <a:lnTo>
                    <a:pt x="63" y="468"/>
                  </a:lnTo>
                  <a:lnTo>
                    <a:pt x="63" y="476"/>
                  </a:lnTo>
                  <a:lnTo>
                    <a:pt x="63" y="483"/>
                  </a:lnTo>
                  <a:lnTo>
                    <a:pt x="63" y="491"/>
                  </a:lnTo>
                  <a:lnTo>
                    <a:pt x="63" y="496"/>
                  </a:lnTo>
                  <a:lnTo>
                    <a:pt x="61" y="504"/>
                  </a:lnTo>
                  <a:lnTo>
                    <a:pt x="61" y="511"/>
                  </a:lnTo>
                  <a:lnTo>
                    <a:pt x="59" y="517"/>
                  </a:lnTo>
                  <a:close/>
                </a:path>
              </a:pathLst>
            </a:custGeom>
            <a:solidFill>
              <a:srgbClr val="FFFFFF"/>
            </a:solidFill>
            <a:ln w="9525">
              <a:noFill/>
              <a:round/>
              <a:headEnd/>
              <a:tailEnd/>
            </a:ln>
          </p:spPr>
          <p:txBody>
            <a:bodyPr>
              <a:prstTxWarp prst="textNoShape">
                <a:avLst/>
              </a:prstTxWarp>
            </a:bodyPr>
            <a:lstStyle/>
            <a:p>
              <a:endParaRPr lang="en-US"/>
            </a:p>
          </p:txBody>
        </p:sp>
        <p:sp>
          <p:nvSpPr>
            <p:cNvPr id="17418" name="Freeform 8"/>
            <p:cNvSpPr>
              <a:spLocks/>
            </p:cNvSpPr>
            <p:nvPr/>
          </p:nvSpPr>
          <p:spPr bwMode="auto">
            <a:xfrm>
              <a:off x="2089" y="2052"/>
              <a:ext cx="75" cy="102"/>
            </a:xfrm>
            <a:custGeom>
              <a:avLst/>
              <a:gdLst>
                <a:gd name="T0" fmla="*/ 2 w 75"/>
                <a:gd name="T1" fmla="*/ 70 h 102"/>
                <a:gd name="T2" fmla="*/ 8 w 75"/>
                <a:gd name="T3" fmla="*/ 74 h 102"/>
                <a:gd name="T4" fmla="*/ 14 w 75"/>
                <a:gd name="T5" fmla="*/ 80 h 102"/>
                <a:gd name="T6" fmla="*/ 20 w 75"/>
                <a:gd name="T7" fmla="*/ 83 h 102"/>
                <a:gd name="T8" fmla="*/ 28 w 75"/>
                <a:gd name="T9" fmla="*/ 87 h 102"/>
                <a:gd name="T10" fmla="*/ 34 w 75"/>
                <a:gd name="T11" fmla="*/ 91 h 102"/>
                <a:gd name="T12" fmla="*/ 42 w 75"/>
                <a:gd name="T13" fmla="*/ 94 h 102"/>
                <a:gd name="T14" fmla="*/ 48 w 75"/>
                <a:gd name="T15" fmla="*/ 98 h 102"/>
                <a:gd name="T16" fmla="*/ 56 w 75"/>
                <a:gd name="T17" fmla="*/ 102 h 102"/>
                <a:gd name="T18" fmla="*/ 66 w 75"/>
                <a:gd name="T19" fmla="*/ 67 h 102"/>
                <a:gd name="T20" fmla="*/ 62 w 75"/>
                <a:gd name="T21" fmla="*/ 30 h 102"/>
                <a:gd name="T22" fmla="*/ 75 w 75"/>
                <a:gd name="T23" fmla="*/ 9 h 102"/>
                <a:gd name="T24" fmla="*/ 70 w 75"/>
                <a:gd name="T25" fmla="*/ 0 h 102"/>
                <a:gd name="T26" fmla="*/ 0 w 75"/>
                <a:gd name="T27" fmla="*/ 70 h 102"/>
                <a:gd name="T28" fmla="*/ 2 w 75"/>
                <a:gd name="T29" fmla="*/ 70 h 102"/>
                <a:gd name="T30" fmla="*/ 2 w 75"/>
                <a:gd name="T31" fmla="*/ 70 h 102"/>
                <a:gd name="T32" fmla="*/ 2 w 75"/>
                <a:gd name="T33" fmla="*/ 70 h 102"/>
                <a:gd name="T34" fmla="*/ 2 w 75"/>
                <a:gd name="T35" fmla="*/ 70 h 1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
                <a:gd name="T55" fmla="*/ 0 h 102"/>
                <a:gd name="T56" fmla="*/ 75 w 75"/>
                <a:gd name="T57" fmla="*/ 102 h 1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 h="102">
                  <a:moveTo>
                    <a:pt x="2" y="70"/>
                  </a:moveTo>
                  <a:lnTo>
                    <a:pt x="8" y="74"/>
                  </a:lnTo>
                  <a:lnTo>
                    <a:pt x="14" y="80"/>
                  </a:lnTo>
                  <a:lnTo>
                    <a:pt x="20" y="83"/>
                  </a:lnTo>
                  <a:lnTo>
                    <a:pt x="28" y="87"/>
                  </a:lnTo>
                  <a:lnTo>
                    <a:pt x="34" y="91"/>
                  </a:lnTo>
                  <a:lnTo>
                    <a:pt x="42" y="94"/>
                  </a:lnTo>
                  <a:lnTo>
                    <a:pt x="48" y="98"/>
                  </a:lnTo>
                  <a:lnTo>
                    <a:pt x="56" y="102"/>
                  </a:lnTo>
                  <a:lnTo>
                    <a:pt x="66" y="67"/>
                  </a:lnTo>
                  <a:lnTo>
                    <a:pt x="62" y="30"/>
                  </a:lnTo>
                  <a:lnTo>
                    <a:pt x="75" y="9"/>
                  </a:lnTo>
                  <a:lnTo>
                    <a:pt x="70" y="0"/>
                  </a:lnTo>
                  <a:lnTo>
                    <a:pt x="0" y="70"/>
                  </a:lnTo>
                  <a:lnTo>
                    <a:pt x="2" y="70"/>
                  </a:lnTo>
                  <a:close/>
                </a:path>
              </a:pathLst>
            </a:custGeom>
            <a:solidFill>
              <a:srgbClr val="FFFFFF"/>
            </a:solidFill>
            <a:ln w="9525">
              <a:noFill/>
              <a:round/>
              <a:headEnd/>
              <a:tailEnd/>
            </a:ln>
          </p:spPr>
          <p:txBody>
            <a:bodyPr>
              <a:prstTxWarp prst="textNoShape">
                <a:avLst/>
              </a:prstTxWarp>
            </a:bodyPr>
            <a:lstStyle/>
            <a:p>
              <a:endParaRPr lang="en-US"/>
            </a:p>
          </p:txBody>
        </p:sp>
        <p:sp>
          <p:nvSpPr>
            <p:cNvPr id="17419" name="Freeform 9"/>
            <p:cNvSpPr>
              <a:spLocks/>
            </p:cNvSpPr>
            <p:nvPr/>
          </p:nvSpPr>
          <p:spPr bwMode="auto">
            <a:xfrm>
              <a:off x="2161" y="2106"/>
              <a:ext cx="33" cy="53"/>
            </a:xfrm>
            <a:custGeom>
              <a:avLst/>
              <a:gdLst>
                <a:gd name="T0" fmla="*/ 0 w 33"/>
                <a:gd name="T1" fmla="*/ 46 h 53"/>
                <a:gd name="T2" fmla="*/ 1 w 33"/>
                <a:gd name="T3" fmla="*/ 52 h 53"/>
                <a:gd name="T4" fmla="*/ 1 w 33"/>
                <a:gd name="T5" fmla="*/ 52 h 53"/>
                <a:gd name="T6" fmla="*/ 3 w 33"/>
                <a:gd name="T7" fmla="*/ 53 h 53"/>
                <a:gd name="T8" fmla="*/ 3 w 33"/>
                <a:gd name="T9" fmla="*/ 53 h 53"/>
                <a:gd name="T10" fmla="*/ 5 w 33"/>
                <a:gd name="T11" fmla="*/ 53 h 53"/>
                <a:gd name="T12" fmla="*/ 7 w 33"/>
                <a:gd name="T13" fmla="*/ 53 h 53"/>
                <a:gd name="T14" fmla="*/ 9 w 33"/>
                <a:gd name="T15" fmla="*/ 53 h 53"/>
                <a:gd name="T16" fmla="*/ 9 w 33"/>
                <a:gd name="T17" fmla="*/ 53 h 53"/>
                <a:gd name="T18" fmla="*/ 11 w 33"/>
                <a:gd name="T19" fmla="*/ 52 h 53"/>
                <a:gd name="T20" fmla="*/ 17 w 33"/>
                <a:gd name="T21" fmla="*/ 48 h 53"/>
                <a:gd name="T22" fmla="*/ 21 w 33"/>
                <a:gd name="T23" fmla="*/ 42 h 53"/>
                <a:gd name="T24" fmla="*/ 25 w 33"/>
                <a:gd name="T25" fmla="*/ 39 h 53"/>
                <a:gd name="T26" fmla="*/ 29 w 33"/>
                <a:gd name="T27" fmla="*/ 33 h 53"/>
                <a:gd name="T28" fmla="*/ 31 w 33"/>
                <a:gd name="T29" fmla="*/ 27 h 53"/>
                <a:gd name="T30" fmla="*/ 33 w 33"/>
                <a:gd name="T31" fmla="*/ 20 h 53"/>
                <a:gd name="T32" fmla="*/ 33 w 33"/>
                <a:gd name="T33" fmla="*/ 15 h 53"/>
                <a:gd name="T34" fmla="*/ 33 w 33"/>
                <a:gd name="T35" fmla="*/ 7 h 53"/>
                <a:gd name="T36" fmla="*/ 33 w 33"/>
                <a:gd name="T37" fmla="*/ 7 h 53"/>
                <a:gd name="T38" fmla="*/ 33 w 33"/>
                <a:gd name="T39" fmla="*/ 5 h 53"/>
                <a:gd name="T40" fmla="*/ 33 w 33"/>
                <a:gd name="T41" fmla="*/ 5 h 53"/>
                <a:gd name="T42" fmla="*/ 33 w 33"/>
                <a:gd name="T43" fmla="*/ 3 h 53"/>
                <a:gd name="T44" fmla="*/ 33 w 33"/>
                <a:gd name="T45" fmla="*/ 3 h 53"/>
                <a:gd name="T46" fmla="*/ 33 w 33"/>
                <a:gd name="T47" fmla="*/ 2 h 53"/>
                <a:gd name="T48" fmla="*/ 31 w 33"/>
                <a:gd name="T49" fmla="*/ 2 h 53"/>
                <a:gd name="T50" fmla="*/ 31 w 33"/>
                <a:gd name="T51" fmla="*/ 2 h 53"/>
                <a:gd name="T52" fmla="*/ 29 w 33"/>
                <a:gd name="T53" fmla="*/ 0 h 53"/>
                <a:gd name="T54" fmla="*/ 25 w 33"/>
                <a:gd name="T55" fmla="*/ 2 h 53"/>
                <a:gd name="T56" fmla="*/ 23 w 33"/>
                <a:gd name="T57" fmla="*/ 3 h 53"/>
                <a:gd name="T58" fmla="*/ 21 w 33"/>
                <a:gd name="T59" fmla="*/ 5 h 53"/>
                <a:gd name="T60" fmla="*/ 17 w 33"/>
                <a:gd name="T61" fmla="*/ 7 h 53"/>
                <a:gd name="T62" fmla="*/ 15 w 33"/>
                <a:gd name="T63" fmla="*/ 9 h 53"/>
                <a:gd name="T64" fmla="*/ 13 w 33"/>
                <a:gd name="T65" fmla="*/ 13 h 53"/>
                <a:gd name="T66" fmla="*/ 11 w 33"/>
                <a:gd name="T67" fmla="*/ 15 h 53"/>
                <a:gd name="T68" fmla="*/ 9 w 33"/>
                <a:gd name="T69" fmla="*/ 18 h 53"/>
                <a:gd name="T70" fmla="*/ 5 w 33"/>
                <a:gd name="T71" fmla="*/ 22 h 53"/>
                <a:gd name="T72" fmla="*/ 3 w 33"/>
                <a:gd name="T73" fmla="*/ 26 h 53"/>
                <a:gd name="T74" fmla="*/ 3 w 33"/>
                <a:gd name="T75" fmla="*/ 29 h 53"/>
                <a:gd name="T76" fmla="*/ 1 w 33"/>
                <a:gd name="T77" fmla="*/ 33 h 53"/>
                <a:gd name="T78" fmla="*/ 1 w 33"/>
                <a:gd name="T79" fmla="*/ 39 h 53"/>
                <a:gd name="T80" fmla="*/ 0 w 33"/>
                <a:gd name="T81" fmla="*/ 42 h 53"/>
                <a:gd name="T82" fmla="*/ 0 w 33"/>
                <a:gd name="T83" fmla="*/ 46 h 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53"/>
                <a:gd name="T128" fmla="*/ 33 w 33"/>
                <a:gd name="T129" fmla="*/ 53 h 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53">
                  <a:moveTo>
                    <a:pt x="0" y="46"/>
                  </a:moveTo>
                  <a:lnTo>
                    <a:pt x="1" y="52"/>
                  </a:lnTo>
                  <a:lnTo>
                    <a:pt x="3" y="53"/>
                  </a:lnTo>
                  <a:lnTo>
                    <a:pt x="5" y="53"/>
                  </a:lnTo>
                  <a:lnTo>
                    <a:pt x="7" y="53"/>
                  </a:lnTo>
                  <a:lnTo>
                    <a:pt x="9" y="53"/>
                  </a:lnTo>
                  <a:lnTo>
                    <a:pt x="11" y="52"/>
                  </a:lnTo>
                  <a:lnTo>
                    <a:pt x="17" y="48"/>
                  </a:lnTo>
                  <a:lnTo>
                    <a:pt x="21" y="42"/>
                  </a:lnTo>
                  <a:lnTo>
                    <a:pt x="25" y="39"/>
                  </a:lnTo>
                  <a:lnTo>
                    <a:pt x="29" y="33"/>
                  </a:lnTo>
                  <a:lnTo>
                    <a:pt x="31" y="27"/>
                  </a:lnTo>
                  <a:lnTo>
                    <a:pt x="33" y="20"/>
                  </a:lnTo>
                  <a:lnTo>
                    <a:pt x="33" y="15"/>
                  </a:lnTo>
                  <a:lnTo>
                    <a:pt x="33" y="7"/>
                  </a:lnTo>
                  <a:lnTo>
                    <a:pt x="33" y="5"/>
                  </a:lnTo>
                  <a:lnTo>
                    <a:pt x="33" y="3"/>
                  </a:lnTo>
                  <a:lnTo>
                    <a:pt x="33" y="2"/>
                  </a:lnTo>
                  <a:lnTo>
                    <a:pt x="31" y="2"/>
                  </a:lnTo>
                  <a:lnTo>
                    <a:pt x="29" y="0"/>
                  </a:lnTo>
                  <a:lnTo>
                    <a:pt x="25" y="2"/>
                  </a:lnTo>
                  <a:lnTo>
                    <a:pt x="23" y="3"/>
                  </a:lnTo>
                  <a:lnTo>
                    <a:pt x="21" y="5"/>
                  </a:lnTo>
                  <a:lnTo>
                    <a:pt x="17" y="7"/>
                  </a:lnTo>
                  <a:lnTo>
                    <a:pt x="15" y="9"/>
                  </a:lnTo>
                  <a:lnTo>
                    <a:pt x="13" y="13"/>
                  </a:lnTo>
                  <a:lnTo>
                    <a:pt x="11" y="15"/>
                  </a:lnTo>
                  <a:lnTo>
                    <a:pt x="9" y="18"/>
                  </a:lnTo>
                  <a:lnTo>
                    <a:pt x="5" y="22"/>
                  </a:lnTo>
                  <a:lnTo>
                    <a:pt x="3" y="26"/>
                  </a:lnTo>
                  <a:lnTo>
                    <a:pt x="3" y="29"/>
                  </a:lnTo>
                  <a:lnTo>
                    <a:pt x="1" y="33"/>
                  </a:lnTo>
                  <a:lnTo>
                    <a:pt x="1" y="39"/>
                  </a:lnTo>
                  <a:lnTo>
                    <a:pt x="0" y="42"/>
                  </a:lnTo>
                  <a:lnTo>
                    <a:pt x="0" y="46"/>
                  </a:lnTo>
                  <a:close/>
                </a:path>
              </a:pathLst>
            </a:custGeom>
            <a:solidFill>
              <a:srgbClr val="FCEF00"/>
            </a:solidFill>
            <a:ln w="9525">
              <a:noFill/>
              <a:round/>
              <a:headEnd/>
              <a:tailEnd/>
            </a:ln>
          </p:spPr>
          <p:txBody>
            <a:bodyPr>
              <a:prstTxWarp prst="textNoShape">
                <a:avLst/>
              </a:prstTxWarp>
            </a:bodyPr>
            <a:lstStyle/>
            <a:p>
              <a:endParaRPr lang="en-US"/>
            </a:p>
          </p:txBody>
        </p:sp>
        <p:sp>
          <p:nvSpPr>
            <p:cNvPr id="17420" name="Freeform 10"/>
            <p:cNvSpPr>
              <a:spLocks/>
            </p:cNvSpPr>
            <p:nvPr/>
          </p:nvSpPr>
          <p:spPr bwMode="auto">
            <a:xfrm>
              <a:off x="2164" y="2052"/>
              <a:ext cx="40" cy="48"/>
            </a:xfrm>
            <a:custGeom>
              <a:avLst/>
              <a:gdLst>
                <a:gd name="T0" fmla="*/ 0 w 40"/>
                <a:gd name="T1" fmla="*/ 48 h 48"/>
                <a:gd name="T2" fmla="*/ 34 w 40"/>
                <a:gd name="T3" fmla="*/ 28 h 48"/>
                <a:gd name="T4" fmla="*/ 34 w 40"/>
                <a:gd name="T5" fmla="*/ 24 h 48"/>
                <a:gd name="T6" fmla="*/ 36 w 40"/>
                <a:gd name="T7" fmla="*/ 22 h 48"/>
                <a:gd name="T8" fmla="*/ 38 w 40"/>
                <a:gd name="T9" fmla="*/ 19 h 48"/>
                <a:gd name="T10" fmla="*/ 40 w 40"/>
                <a:gd name="T11" fmla="*/ 15 h 48"/>
                <a:gd name="T12" fmla="*/ 40 w 40"/>
                <a:gd name="T13" fmla="*/ 11 h 48"/>
                <a:gd name="T14" fmla="*/ 40 w 40"/>
                <a:gd name="T15" fmla="*/ 7 h 48"/>
                <a:gd name="T16" fmla="*/ 40 w 40"/>
                <a:gd name="T17" fmla="*/ 4 h 48"/>
                <a:gd name="T18" fmla="*/ 40 w 40"/>
                <a:gd name="T19" fmla="*/ 0 h 48"/>
                <a:gd name="T20" fmla="*/ 34 w 40"/>
                <a:gd name="T21" fmla="*/ 4 h 48"/>
                <a:gd name="T22" fmla="*/ 26 w 40"/>
                <a:gd name="T23" fmla="*/ 6 h 48"/>
                <a:gd name="T24" fmla="*/ 20 w 40"/>
                <a:gd name="T25" fmla="*/ 9 h 48"/>
                <a:gd name="T26" fmla="*/ 16 w 40"/>
                <a:gd name="T27" fmla="*/ 13 h 48"/>
                <a:gd name="T28" fmla="*/ 10 w 40"/>
                <a:gd name="T29" fmla="*/ 17 h 48"/>
                <a:gd name="T30" fmla="*/ 6 w 40"/>
                <a:gd name="T31" fmla="*/ 20 h 48"/>
                <a:gd name="T32" fmla="*/ 2 w 40"/>
                <a:gd name="T33" fmla="*/ 26 h 48"/>
                <a:gd name="T34" fmla="*/ 0 w 40"/>
                <a:gd name="T35" fmla="*/ 31 h 48"/>
                <a:gd name="T36" fmla="*/ 0 w 40"/>
                <a:gd name="T37" fmla="*/ 35 h 48"/>
                <a:gd name="T38" fmla="*/ 0 w 40"/>
                <a:gd name="T39" fmla="*/ 37 h 48"/>
                <a:gd name="T40" fmla="*/ 0 w 40"/>
                <a:gd name="T41" fmla="*/ 39 h 48"/>
                <a:gd name="T42" fmla="*/ 0 w 40"/>
                <a:gd name="T43" fmla="*/ 41 h 48"/>
                <a:gd name="T44" fmla="*/ 0 w 40"/>
                <a:gd name="T45" fmla="*/ 43 h 48"/>
                <a:gd name="T46" fmla="*/ 0 w 40"/>
                <a:gd name="T47" fmla="*/ 44 h 48"/>
                <a:gd name="T48" fmla="*/ 0 w 40"/>
                <a:gd name="T49" fmla="*/ 46 h 48"/>
                <a:gd name="T50" fmla="*/ 0 w 40"/>
                <a:gd name="T51" fmla="*/ 48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48"/>
                <a:gd name="T80" fmla="*/ 40 w 40"/>
                <a:gd name="T81" fmla="*/ 48 h 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48">
                  <a:moveTo>
                    <a:pt x="0" y="48"/>
                  </a:moveTo>
                  <a:lnTo>
                    <a:pt x="34" y="28"/>
                  </a:lnTo>
                  <a:lnTo>
                    <a:pt x="34" y="24"/>
                  </a:lnTo>
                  <a:lnTo>
                    <a:pt x="36" y="22"/>
                  </a:lnTo>
                  <a:lnTo>
                    <a:pt x="38" y="19"/>
                  </a:lnTo>
                  <a:lnTo>
                    <a:pt x="40" y="15"/>
                  </a:lnTo>
                  <a:lnTo>
                    <a:pt x="40" y="11"/>
                  </a:lnTo>
                  <a:lnTo>
                    <a:pt x="40" y="7"/>
                  </a:lnTo>
                  <a:lnTo>
                    <a:pt x="40" y="4"/>
                  </a:lnTo>
                  <a:lnTo>
                    <a:pt x="40" y="0"/>
                  </a:lnTo>
                  <a:lnTo>
                    <a:pt x="34" y="4"/>
                  </a:lnTo>
                  <a:lnTo>
                    <a:pt x="26" y="6"/>
                  </a:lnTo>
                  <a:lnTo>
                    <a:pt x="20" y="9"/>
                  </a:lnTo>
                  <a:lnTo>
                    <a:pt x="16" y="13"/>
                  </a:lnTo>
                  <a:lnTo>
                    <a:pt x="10" y="17"/>
                  </a:lnTo>
                  <a:lnTo>
                    <a:pt x="6" y="20"/>
                  </a:lnTo>
                  <a:lnTo>
                    <a:pt x="2" y="26"/>
                  </a:lnTo>
                  <a:lnTo>
                    <a:pt x="0" y="31"/>
                  </a:lnTo>
                  <a:lnTo>
                    <a:pt x="0" y="35"/>
                  </a:lnTo>
                  <a:lnTo>
                    <a:pt x="0" y="37"/>
                  </a:lnTo>
                  <a:lnTo>
                    <a:pt x="0" y="39"/>
                  </a:lnTo>
                  <a:lnTo>
                    <a:pt x="0" y="41"/>
                  </a:lnTo>
                  <a:lnTo>
                    <a:pt x="0" y="43"/>
                  </a:lnTo>
                  <a:lnTo>
                    <a:pt x="0" y="44"/>
                  </a:lnTo>
                  <a:lnTo>
                    <a:pt x="0" y="46"/>
                  </a:lnTo>
                  <a:lnTo>
                    <a:pt x="0" y="48"/>
                  </a:lnTo>
                  <a:close/>
                </a:path>
              </a:pathLst>
            </a:custGeom>
            <a:solidFill>
              <a:srgbClr val="FCEF00"/>
            </a:solidFill>
            <a:ln w="9525">
              <a:noFill/>
              <a:round/>
              <a:headEnd/>
              <a:tailEnd/>
            </a:ln>
          </p:spPr>
          <p:txBody>
            <a:bodyPr>
              <a:prstTxWarp prst="textNoShape">
                <a:avLst/>
              </a:prstTxWarp>
            </a:bodyPr>
            <a:lstStyle/>
            <a:p>
              <a:endParaRPr lang="en-US"/>
            </a:p>
          </p:txBody>
        </p:sp>
        <p:sp>
          <p:nvSpPr>
            <p:cNvPr id="17421" name="Freeform 11"/>
            <p:cNvSpPr>
              <a:spLocks/>
            </p:cNvSpPr>
            <p:nvPr/>
          </p:nvSpPr>
          <p:spPr bwMode="auto">
            <a:xfrm>
              <a:off x="2168" y="1996"/>
              <a:ext cx="36" cy="52"/>
            </a:xfrm>
            <a:custGeom>
              <a:avLst/>
              <a:gdLst>
                <a:gd name="T0" fmla="*/ 0 w 36"/>
                <a:gd name="T1" fmla="*/ 45 h 52"/>
                <a:gd name="T2" fmla="*/ 4 w 36"/>
                <a:gd name="T3" fmla="*/ 52 h 52"/>
                <a:gd name="T4" fmla="*/ 8 w 36"/>
                <a:gd name="T5" fmla="*/ 52 h 52"/>
                <a:gd name="T6" fmla="*/ 12 w 36"/>
                <a:gd name="T7" fmla="*/ 50 h 52"/>
                <a:gd name="T8" fmla="*/ 14 w 36"/>
                <a:gd name="T9" fmla="*/ 50 h 52"/>
                <a:gd name="T10" fmla="*/ 18 w 36"/>
                <a:gd name="T11" fmla="*/ 47 h 52"/>
                <a:gd name="T12" fmla="*/ 22 w 36"/>
                <a:gd name="T13" fmla="*/ 45 h 52"/>
                <a:gd name="T14" fmla="*/ 26 w 36"/>
                <a:gd name="T15" fmla="*/ 41 h 52"/>
                <a:gd name="T16" fmla="*/ 28 w 36"/>
                <a:gd name="T17" fmla="*/ 39 h 52"/>
                <a:gd name="T18" fmla="*/ 30 w 36"/>
                <a:gd name="T19" fmla="*/ 38 h 52"/>
                <a:gd name="T20" fmla="*/ 32 w 36"/>
                <a:gd name="T21" fmla="*/ 34 h 52"/>
                <a:gd name="T22" fmla="*/ 34 w 36"/>
                <a:gd name="T23" fmla="*/ 28 h 52"/>
                <a:gd name="T24" fmla="*/ 36 w 36"/>
                <a:gd name="T25" fmla="*/ 25 h 52"/>
                <a:gd name="T26" fmla="*/ 36 w 36"/>
                <a:gd name="T27" fmla="*/ 19 h 52"/>
                <a:gd name="T28" fmla="*/ 36 w 36"/>
                <a:gd name="T29" fmla="*/ 15 h 52"/>
                <a:gd name="T30" fmla="*/ 34 w 36"/>
                <a:gd name="T31" fmla="*/ 10 h 52"/>
                <a:gd name="T32" fmla="*/ 34 w 36"/>
                <a:gd name="T33" fmla="*/ 6 h 52"/>
                <a:gd name="T34" fmla="*/ 32 w 36"/>
                <a:gd name="T35" fmla="*/ 0 h 52"/>
                <a:gd name="T36" fmla="*/ 28 w 36"/>
                <a:gd name="T37" fmla="*/ 4 h 52"/>
                <a:gd name="T38" fmla="*/ 22 w 36"/>
                <a:gd name="T39" fmla="*/ 6 h 52"/>
                <a:gd name="T40" fmla="*/ 18 w 36"/>
                <a:gd name="T41" fmla="*/ 10 h 52"/>
                <a:gd name="T42" fmla="*/ 14 w 36"/>
                <a:gd name="T43" fmla="*/ 13 h 52"/>
                <a:gd name="T44" fmla="*/ 10 w 36"/>
                <a:gd name="T45" fmla="*/ 19 h 52"/>
                <a:gd name="T46" fmla="*/ 8 w 36"/>
                <a:gd name="T47" fmla="*/ 23 h 52"/>
                <a:gd name="T48" fmla="*/ 4 w 36"/>
                <a:gd name="T49" fmla="*/ 28 h 52"/>
                <a:gd name="T50" fmla="*/ 2 w 36"/>
                <a:gd name="T51" fmla="*/ 32 h 52"/>
                <a:gd name="T52" fmla="*/ 2 w 36"/>
                <a:gd name="T53" fmla="*/ 34 h 52"/>
                <a:gd name="T54" fmla="*/ 2 w 36"/>
                <a:gd name="T55" fmla="*/ 36 h 52"/>
                <a:gd name="T56" fmla="*/ 2 w 36"/>
                <a:gd name="T57" fmla="*/ 38 h 52"/>
                <a:gd name="T58" fmla="*/ 2 w 36"/>
                <a:gd name="T59" fmla="*/ 39 h 52"/>
                <a:gd name="T60" fmla="*/ 2 w 36"/>
                <a:gd name="T61" fmla="*/ 41 h 52"/>
                <a:gd name="T62" fmla="*/ 0 w 36"/>
                <a:gd name="T63" fmla="*/ 41 h 52"/>
                <a:gd name="T64" fmla="*/ 0 w 36"/>
                <a:gd name="T65" fmla="*/ 43 h 52"/>
                <a:gd name="T66" fmla="*/ 0 w 36"/>
                <a:gd name="T67" fmla="*/ 45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
                <a:gd name="T103" fmla="*/ 0 h 52"/>
                <a:gd name="T104" fmla="*/ 36 w 36"/>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 h="52">
                  <a:moveTo>
                    <a:pt x="0" y="45"/>
                  </a:moveTo>
                  <a:lnTo>
                    <a:pt x="4" y="52"/>
                  </a:lnTo>
                  <a:lnTo>
                    <a:pt x="8" y="52"/>
                  </a:lnTo>
                  <a:lnTo>
                    <a:pt x="12" y="50"/>
                  </a:lnTo>
                  <a:lnTo>
                    <a:pt x="14" y="50"/>
                  </a:lnTo>
                  <a:lnTo>
                    <a:pt x="18" y="47"/>
                  </a:lnTo>
                  <a:lnTo>
                    <a:pt x="22" y="45"/>
                  </a:lnTo>
                  <a:lnTo>
                    <a:pt x="26" y="41"/>
                  </a:lnTo>
                  <a:lnTo>
                    <a:pt x="28" y="39"/>
                  </a:lnTo>
                  <a:lnTo>
                    <a:pt x="30" y="38"/>
                  </a:lnTo>
                  <a:lnTo>
                    <a:pt x="32" y="34"/>
                  </a:lnTo>
                  <a:lnTo>
                    <a:pt x="34" y="28"/>
                  </a:lnTo>
                  <a:lnTo>
                    <a:pt x="36" y="25"/>
                  </a:lnTo>
                  <a:lnTo>
                    <a:pt x="36" y="19"/>
                  </a:lnTo>
                  <a:lnTo>
                    <a:pt x="36" y="15"/>
                  </a:lnTo>
                  <a:lnTo>
                    <a:pt x="34" y="10"/>
                  </a:lnTo>
                  <a:lnTo>
                    <a:pt x="34" y="6"/>
                  </a:lnTo>
                  <a:lnTo>
                    <a:pt x="32" y="0"/>
                  </a:lnTo>
                  <a:lnTo>
                    <a:pt x="28" y="4"/>
                  </a:lnTo>
                  <a:lnTo>
                    <a:pt x="22" y="6"/>
                  </a:lnTo>
                  <a:lnTo>
                    <a:pt x="18" y="10"/>
                  </a:lnTo>
                  <a:lnTo>
                    <a:pt x="14" y="13"/>
                  </a:lnTo>
                  <a:lnTo>
                    <a:pt x="10" y="19"/>
                  </a:lnTo>
                  <a:lnTo>
                    <a:pt x="8" y="23"/>
                  </a:lnTo>
                  <a:lnTo>
                    <a:pt x="4" y="28"/>
                  </a:lnTo>
                  <a:lnTo>
                    <a:pt x="2" y="32"/>
                  </a:lnTo>
                  <a:lnTo>
                    <a:pt x="2" y="34"/>
                  </a:lnTo>
                  <a:lnTo>
                    <a:pt x="2" y="36"/>
                  </a:lnTo>
                  <a:lnTo>
                    <a:pt x="2" y="38"/>
                  </a:lnTo>
                  <a:lnTo>
                    <a:pt x="2" y="39"/>
                  </a:lnTo>
                  <a:lnTo>
                    <a:pt x="2" y="41"/>
                  </a:lnTo>
                  <a:lnTo>
                    <a:pt x="0" y="41"/>
                  </a:lnTo>
                  <a:lnTo>
                    <a:pt x="0" y="43"/>
                  </a:lnTo>
                  <a:lnTo>
                    <a:pt x="0" y="45"/>
                  </a:lnTo>
                  <a:close/>
                </a:path>
              </a:pathLst>
            </a:custGeom>
            <a:solidFill>
              <a:srgbClr val="FCEF00"/>
            </a:solidFill>
            <a:ln w="9525">
              <a:noFill/>
              <a:round/>
              <a:headEnd/>
              <a:tailEnd/>
            </a:ln>
          </p:spPr>
          <p:txBody>
            <a:bodyPr>
              <a:prstTxWarp prst="textNoShape">
                <a:avLst/>
              </a:prstTxWarp>
            </a:bodyPr>
            <a:lstStyle/>
            <a:p>
              <a:endParaRPr lang="en-US"/>
            </a:p>
          </p:txBody>
        </p:sp>
        <p:sp>
          <p:nvSpPr>
            <p:cNvPr id="17422" name="Freeform 12"/>
            <p:cNvSpPr>
              <a:spLocks/>
            </p:cNvSpPr>
            <p:nvPr/>
          </p:nvSpPr>
          <p:spPr bwMode="auto">
            <a:xfrm>
              <a:off x="2155" y="1941"/>
              <a:ext cx="45" cy="65"/>
            </a:xfrm>
            <a:custGeom>
              <a:avLst/>
              <a:gdLst>
                <a:gd name="T0" fmla="*/ 0 w 45"/>
                <a:gd name="T1" fmla="*/ 48 h 65"/>
                <a:gd name="T2" fmla="*/ 15 w 45"/>
                <a:gd name="T3" fmla="*/ 65 h 65"/>
                <a:gd name="T4" fmla="*/ 21 w 45"/>
                <a:gd name="T5" fmla="*/ 61 h 65"/>
                <a:gd name="T6" fmla="*/ 27 w 45"/>
                <a:gd name="T7" fmla="*/ 57 h 65"/>
                <a:gd name="T8" fmla="*/ 31 w 45"/>
                <a:gd name="T9" fmla="*/ 52 h 65"/>
                <a:gd name="T10" fmla="*/ 35 w 45"/>
                <a:gd name="T11" fmla="*/ 46 h 65"/>
                <a:gd name="T12" fmla="*/ 39 w 45"/>
                <a:gd name="T13" fmla="*/ 41 h 65"/>
                <a:gd name="T14" fmla="*/ 41 w 45"/>
                <a:gd name="T15" fmla="*/ 33 h 65"/>
                <a:gd name="T16" fmla="*/ 43 w 45"/>
                <a:gd name="T17" fmla="*/ 28 h 65"/>
                <a:gd name="T18" fmla="*/ 45 w 45"/>
                <a:gd name="T19" fmla="*/ 20 h 65"/>
                <a:gd name="T20" fmla="*/ 43 w 45"/>
                <a:gd name="T21" fmla="*/ 18 h 65"/>
                <a:gd name="T22" fmla="*/ 43 w 45"/>
                <a:gd name="T23" fmla="*/ 15 h 65"/>
                <a:gd name="T24" fmla="*/ 43 w 45"/>
                <a:gd name="T25" fmla="*/ 13 h 65"/>
                <a:gd name="T26" fmla="*/ 43 w 45"/>
                <a:gd name="T27" fmla="*/ 9 h 65"/>
                <a:gd name="T28" fmla="*/ 43 w 45"/>
                <a:gd name="T29" fmla="*/ 7 h 65"/>
                <a:gd name="T30" fmla="*/ 43 w 45"/>
                <a:gd name="T31" fmla="*/ 5 h 65"/>
                <a:gd name="T32" fmla="*/ 41 w 45"/>
                <a:gd name="T33" fmla="*/ 2 h 65"/>
                <a:gd name="T34" fmla="*/ 39 w 45"/>
                <a:gd name="T35" fmla="*/ 0 h 65"/>
                <a:gd name="T36" fmla="*/ 33 w 45"/>
                <a:gd name="T37" fmla="*/ 2 h 65"/>
                <a:gd name="T38" fmla="*/ 27 w 45"/>
                <a:gd name="T39" fmla="*/ 5 h 65"/>
                <a:gd name="T40" fmla="*/ 21 w 45"/>
                <a:gd name="T41" fmla="*/ 7 h 65"/>
                <a:gd name="T42" fmla="*/ 17 w 45"/>
                <a:gd name="T43" fmla="*/ 11 h 65"/>
                <a:gd name="T44" fmla="*/ 13 w 45"/>
                <a:gd name="T45" fmla="*/ 17 h 65"/>
                <a:gd name="T46" fmla="*/ 9 w 45"/>
                <a:gd name="T47" fmla="*/ 20 h 65"/>
                <a:gd name="T48" fmla="*/ 6 w 45"/>
                <a:gd name="T49" fmla="*/ 26 h 65"/>
                <a:gd name="T50" fmla="*/ 2 w 45"/>
                <a:gd name="T51" fmla="*/ 31 h 65"/>
                <a:gd name="T52" fmla="*/ 2 w 45"/>
                <a:gd name="T53" fmla="*/ 31 h 65"/>
                <a:gd name="T54" fmla="*/ 2 w 45"/>
                <a:gd name="T55" fmla="*/ 33 h 65"/>
                <a:gd name="T56" fmla="*/ 2 w 45"/>
                <a:gd name="T57" fmla="*/ 35 h 65"/>
                <a:gd name="T58" fmla="*/ 2 w 45"/>
                <a:gd name="T59" fmla="*/ 35 h 65"/>
                <a:gd name="T60" fmla="*/ 2 w 45"/>
                <a:gd name="T61" fmla="*/ 37 h 65"/>
                <a:gd name="T62" fmla="*/ 2 w 45"/>
                <a:gd name="T63" fmla="*/ 39 h 65"/>
                <a:gd name="T64" fmla="*/ 2 w 45"/>
                <a:gd name="T65" fmla="*/ 39 h 65"/>
                <a:gd name="T66" fmla="*/ 2 w 45"/>
                <a:gd name="T67" fmla="*/ 41 h 65"/>
                <a:gd name="T68" fmla="*/ 0 w 45"/>
                <a:gd name="T69" fmla="*/ 48 h 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65"/>
                <a:gd name="T107" fmla="*/ 45 w 45"/>
                <a:gd name="T108" fmla="*/ 65 h 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65">
                  <a:moveTo>
                    <a:pt x="0" y="48"/>
                  </a:moveTo>
                  <a:lnTo>
                    <a:pt x="15" y="65"/>
                  </a:lnTo>
                  <a:lnTo>
                    <a:pt x="21" y="61"/>
                  </a:lnTo>
                  <a:lnTo>
                    <a:pt x="27" y="57"/>
                  </a:lnTo>
                  <a:lnTo>
                    <a:pt x="31" y="52"/>
                  </a:lnTo>
                  <a:lnTo>
                    <a:pt x="35" y="46"/>
                  </a:lnTo>
                  <a:lnTo>
                    <a:pt x="39" y="41"/>
                  </a:lnTo>
                  <a:lnTo>
                    <a:pt x="41" y="33"/>
                  </a:lnTo>
                  <a:lnTo>
                    <a:pt x="43" y="28"/>
                  </a:lnTo>
                  <a:lnTo>
                    <a:pt x="45" y="20"/>
                  </a:lnTo>
                  <a:lnTo>
                    <a:pt x="43" y="18"/>
                  </a:lnTo>
                  <a:lnTo>
                    <a:pt x="43" y="15"/>
                  </a:lnTo>
                  <a:lnTo>
                    <a:pt x="43" y="13"/>
                  </a:lnTo>
                  <a:lnTo>
                    <a:pt x="43" y="9"/>
                  </a:lnTo>
                  <a:lnTo>
                    <a:pt x="43" y="7"/>
                  </a:lnTo>
                  <a:lnTo>
                    <a:pt x="43" y="5"/>
                  </a:lnTo>
                  <a:lnTo>
                    <a:pt x="41" y="2"/>
                  </a:lnTo>
                  <a:lnTo>
                    <a:pt x="39" y="0"/>
                  </a:lnTo>
                  <a:lnTo>
                    <a:pt x="33" y="2"/>
                  </a:lnTo>
                  <a:lnTo>
                    <a:pt x="27" y="5"/>
                  </a:lnTo>
                  <a:lnTo>
                    <a:pt x="21" y="7"/>
                  </a:lnTo>
                  <a:lnTo>
                    <a:pt x="17" y="11"/>
                  </a:lnTo>
                  <a:lnTo>
                    <a:pt x="13" y="17"/>
                  </a:lnTo>
                  <a:lnTo>
                    <a:pt x="9" y="20"/>
                  </a:lnTo>
                  <a:lnTo>
                    <a:pt x="6" y="26"/>
                  </a:lnTo>
                  <a:lnTo>
                    <a:pt x="2" y="31"/>
                  </a:lnTo>
                  <a:lnTo>
                    <a:pt x="2" y="33"/>
                  </a:lnTo>
                  <a:lnTo>
                    <a:pt x="2" y="35"/>
                  </a:lnTo>
                  <a:lnTo>
                    <a:pt x="2" y="37"/>
                  </a:lnTo>
                  <a:lnTo>
                    <a:pt x="2" y="39"/>
                  </a:lnTo>
                  <a:lnTo>
                    <a:pt x="2" y="41"/>
                  </a:lnTo>
                  <a:lnTo>
                    <a:pt x="0" y="48"/>
                  </a:lnTo>
                  <a:close/>
                </a:path>
              </a:pathLst>
            </a:custGeom>
            <a:solidFill>
              <a:srgbClr val="FCEF00"/>
            </a:solidFill>
            <a:ln w="9525">
              <a:noFill/>
              <a:round/>
              <a:headEnd/>
              <a:tailEnd/>
            </a:ln>
          </p:spPr>
          <p:txBody>
            <a:bodyPr>
              <a:prstTxWarp prst="textNoShape">
                <a:avLst/>
              </a:prstTxWarp>
            </a:bodyPr>
            <a:lstStyle/>
            <a:p>
              <a:endParaRPr lang="en-US"/>
            </a:p>
          </p:txBody>
        </p:sp>
        <p:sp>
          <p:nvSpPr>
            <p:cNvPr id="17423" name="Freeform 13"/>
            <p:cNvSpPr>
              <a:spLocks/>
            </p:cNvSpPr>
            <p:nvPr/>
          </p:nvSpPr>
          <p:spPr bwMode="auto">
            <a:xfrm>
              <a:off x="2157" y="1880"/>
              <a:ext cx="51" cy="63"/>
            </a:xfrm>
            <a:custGeom>
              <a:avLst/>
              <a:gdLst>
                <a:gd name="T0" fmla="*/ 2 w 51"/>
                <a:gd name="T1" fmla="*/ 55 h 63"/>
                <a:gd name="T2" fmla="*/ 5 w 51"/>
                <a:gd name="T3" fmla="*/ 61 h 63"/>
                <a:gd name="T4" fmla="*/ 7 w 51"/>
                <a:gd name="T5" fmla="*/ 63 h 63"/>
                <a:gd name="T6" fmla="*/ 9 w 51"/>
                <a:gd name="T7" fmla="*/ 61 h 63"/>
                <a:gd name="T8" fmla="*/ 11 w 51"/>
                <a:gd name="T9" fmla="*/ 61 h 63"/>
                <a:gd name="T10" fmla="*/ 15 w 51"/>
                <a:gd name="T11" fmla="*/ 59 h 63"/>
                <a:gd name="T12" fmla="*/ 17 w 51"/>
                <a:gd name="T13" fmla="*/ 57 h 63"/>
                <a:gd name="T14" fmla="*/ 19 w 51"/>
                <a:gd name="T15" fmla="*/ 55 h 63"/>
                <a:gd name="T16" fmla="*/ 23 w 51"/>
                <a:gd name="T17" fmla="*/ 54 h 63"/>
                <a:gd name="T18" fmla="*/ 25 w 51"/>
                <a:gd name="T19" fmla="*/ 52 h 63"/>
                <a:gd name="T20" fmla="*/ 29 w 51"/>
                <a:gd name="T21" fmla="*/ 48 h 63"/>
                <a:gd name="T22" fmla="*/ 35 w 51"/>
                <a:gd name="T23" fmla="*/ 42 h 63"/>
                <a:gd name="T24" fmla="*/ 39 w 51"/>
                <a:gd name="T25" fmla="*/ 37 h 63"/>
                <a:gd name="T26" fmla="*/ 43 w 51"/>
                <a:gd name="T27" fmla="*/ 29 h 63"/>
                <a:gd name="T28" fmla="*/ 47 w 51"/>
                <a:gd name="T29" fmla="*/ 24 h 63"/>
                <a:gd name="T30" fmla="*/ 49 w 51"/>
                <a:gd name="T31" fmla="*/ 16 h 63"/>
                <a:gd name="T32" fmla="*/ 51 w 51"/>
                <a:gd name="T33" fmla="*/ 11 h 63"/>
                <a:gd name="T34" fmla="*/ 51 w 51"/>
                <a:gd name="T35" fmla="*/ 4 h 63"/>
                <a:gd name="T36" fmla="*/ 51 w 51"/>
                <a:gd name="T37" fmla="*/ 2 h 63"/>
                <a:gd name="T38" fmla="*/ 51 w 51"/>
                <a:gd name="T39" fmla="*/ 2 h 63"/>
                <a:gd name="T40" fmla="*/ 51 w 51"/>
                <a:gd name="T41" fmla="*/ 2 h 63"/>
                <a:gd name="T42" fmla="*/ 51 w 51"/>
                <a:gd name="T43" fmla="*/ 2 h 63"/>
                <a:gd name="T44" fmla="*/ 51 w 51"/>
                <a:gd name="T45" fmla="*/ 2 h 63"/>
                <a:gd name="T46" fmla="*/ 51 w 51"/>
                <a:gd name="T47" fmla="*/ 2 h 63"/>
                <a:gd name="T48" fmla="*/ 43 w 51"/>
                <a:gd name="T49" fmla="*/ 0 h 63"/>
                <a:gd name="T50" fmla="*/ 37 w 51"/>
                <a:gd name="T51" fmla="*/ 2 h 63"/>
                <a:gd name="T52" fmla="*/ 29 w 51"/>
                <a:gd name="T53" fmla="*/ 2 h 63"/>
                <a:gd name="T54" fmla="*/ 23 w 51"/>
                <a:gd name="T55" fmla="*/ 5 h 63"/>
                <a:gd name="T56" fmla="*/ 17 w 51"/>
                <a:gd name="T57" fmla="*/ 9 h 63"/>
                <a:gd name="T58" fmla="*/ 13 w 51"/>
                <a:gd name="T59" fmla="*/ 13 h 63"/>
                <a:gd name="T60" fmla="*/ 7 w 51"/>
                <a:gd name="T61" fmla="*/ 16 h 63"/>
                <a:gd name="T62" fmla="*/ 4 w 51"/>
                <a:gd name="T63" fmla="*/ 22 h 63"/>
                <a:gd name="T64" fmla="*/ 4 w 51"/>
                <a:gd name="T65" fmla="*/ 26 h 63"/>
                <a:gd name="T66" fmla="*/ 2 w 51"/>
                <a:gd name="T67" fmla="*/ 29 h 63"/>
                <a:gd name="T68" fmla="*/ 2 w 51"/>
                <a:gd name="T69" fmla="*/ 33 h 63"/>
                <a:gd name="T70" fmla="*/ 0 w 51"/>
                <a:gd name="T71" fmla="*/ 37 h 63"/>
                <a:gd name="T72" fmla="*/ 0 w 51"/>
                <a:gd name="T73" fmla="*/ 42 h 63"/>
                <a:gd name="T74" fmla="*/ 0 w 51"/>
                <a:gd name="T75" fmla="*/ 46 h 63"/>
                <a:gd name="T76" fmla="*/ 2 w 51"/>
                <a:gd name="T77" fmla="*/ 50 h 63"/>
                <a:gd name="T78" fmla="*/ 2 w 51"/>
                <a:gd name="T79" fmla="*/ 55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
                <a:gd name="T121" fmla="*/ 0 h 63"/>
                <a:gd name="T122" fmla="*/ 51 w 51"/>
                <a:gd name="T123" fmla="*/ 63 h 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 h="63">
                  <a:moveTo>
                    <a:pt x="2" y="55"/>
                  </a:moveTo>
                  <a:lnTo>
                    <a:pt x="5" y="61"/>
                  </a:lnTo>
                  <a:lnTo>
                    <a:pt x="7" y="63"/>
                  </a:lnTo>
                  <a:lnTo>
                    <a:pt x="9" y="61"/>
                  </a:lnTo>
                  <a:lnTo>
                    <a:pt x="11" y="61"/>
                  </a:lnTo>
                  <a:lnTo>
                    <a:pt x="15" y="59"/>
                  </a:lnTo>
                  <a:lnTo>
                    <a:pt x="17" y="57"/>
                  </a:lnTo>
                  <a:lnTo>
                    <a:pt x="19" y="55"/>
                  </a:lnTo>
                  <a:lnTo>
                    <a:pt x="23" y="54"/>
                  </a:lnTo>
                  <a:lnTo>
                    <a:pt x="25" y="52"/>
                  </a:lnTo>
                  <a:lnTo>
                    <a:pt x="29" y="48"/>
                  </a:lnTo>
                  <a:lnTo>
                    <a:pt x="35" y="42"/>
                  </a:lnTo>
                  <a:lnTo>
                    <a:pt x="39" y="37"/>
                  </a:lnTo>
                  <a:lnTo>
                    <a:pt x="43" y="29"/>
                  </a:lnTo>
                  <a:lnTo>
                    <a:pt x="47" y="24"/>
                  </a:lnTo>
                  <a:lnTo>
                    <a:pt x="49" y="16"/>
                  </a:lnTo>
                  <a:lnTo>
                    <a:pt x="51" y="11"/>
                  </a:lnTo>
                  <a:lnTo>
                    <a:pt x="51" y="4"/>
                  </a:lnTo>
                  <a:lnTo>
                    <a:pt x="51" y="2"/>
                  </a:lnTo>
                  <a:lnTo>
                    <a:pt x="43" y="0"/>
                  </a:lnTo>
                  <a:lnTo>
                    <a:pt x="37" y="2"/>
                  </a:lnTo>
                  <a:lnTo>
                    <a:pt x="29" y="2"/>
                  </a:lnTo>
                  <a:lnTo>
                    <a:pt x="23" y="5"/>
                  </a:lnTo>
                  <a:lnTo>
                    <a:pt x="17" y="9"/>
                  </a:lnTo>
                  <a:lnTo>
                    <a:pt x="13" y="13"/>
                  </a:lnTo>
                  <a:lnTo>
                    <a:pt x="7" y="16"/>
                  </a:lnTo>
                  <a:lnTo>
                    <a:pt x="4" y="22"/>
                  </a:lnTo>
                  <a:lnTo>
                    <a:pt x="4" y="26"/>
                  </a:lnTo>
                  <a:lnTo>
                    <a:pt x="2" y="29"/>
                  </a:lnTo>
                  <a:lnTo>
                    <a:pt x="2" y="33"/>
                  </a:lnTo>
                  <a:lnTo>
                    <a:pt x="0" y="37"/>
                  </a:lnTo>
                  <a:lnTo>
                    <a:pt x="0" y="42"/>
                  </a:lnTo>
                  <a:lnTo>
                    <a:pt x="0" y="46"/>
                  </a:lnTo>
                  <a:lnTo>
                    <a:pt x="2" y="50"/>
                  </a:lnTo>
                  <a:lnTo>
                    <a:pt x="2" y="55"/>
                  </a:lnTo>
                  <a:close/>
                </a:path>
              </a:pathLst>
            </a:custGeom>
            <a:solidFill>
              <a:srgbClr val="FCEF00"/>
            </a:solidFill>
            <a:ln w="9525">
              <a:noFill/>
              <a:round/>
              <a:headEnd/>
              <a:tailEnd/>
            </a:ln>
          </p:spPr>
          <p:txBody>
            <a:bodyPr>
              <a:prstTxWarp prst="textNoShape">
                <a:avLst/>
              </a:prstTxWarp>
            </a:bodyPr>
            <a:lstStyle/>
            <a:p>
              <a:endParaRPr lang="en-US"/>
            </a:p>
          </p:txBody>
        </p:sp>
        <p:sp>
          <p:nvSpPr>
            <p:cNvPr id="17424" name="Freeform 14"/>
            <p:cNvSpPr>
              <a:spLocks/>
            </p:cNvSpPr>
            <p:nvPr/>
          </p:nvSpPr>
          <p:spPr bwMode="auto">
            <a:xfrm>
              <a:off x="2170" y="1837"/>
              <a:ext cx="72" cy="41"/>
            </a:xfrm>
            <a:custGeom>
              <a:avLst/>
              <a:gdLst>
                <a:gd name="T0" fmla="*/ 2 w 72"/>
                <a:gd name="T1" fmla="*/ 41 h 41"/>
                <a:gd name="T2" fmla="*/ 10 w 72"/>
                <a:gd name="T3" fmla="*/ 39 h 41"/>
                <a:gd name="T4" fmla="*/ 18 w 72"/>
                <a:gd name="T5" fmla="*/ 37 h 41"/>
                <a:gd name="T6" fmla="*/ 28 w 72"/>
                <a:gd name="T7" fmla="*/ 35 h 41"/>
                <a:gd name="T8" fmla="*/ 38 w 72"/>
                <a:gd name="T9" fmla="*/ 32 h 41"/>
                <a:gd name="T10" fmla="*/ 46 w 72"/>
                <a:gd name="T11" fmla="*/ 30 h 41"/>
                <a:gd name="T12" fmla="*/ 54 w 72"/>
                <a:gd name="T13" fmla="*/ 26 h 41"/>
                <a:gd name="T14" fmla="*/ 62 w 72"/>
                <a:gd name="T15" fmla="*/ 21 h 41"/>
                <a:gd name="T16" fmla="*/ 68 w 72"/>
                <a:gd name="T17" fmla="*/ 13 h 41"/>
                <a:gd name="T18" fmla="*/ 68 w 72"/>
                <a:gd name="T19" fmla="*/ 13 h 41"/>
                <a:gd name="T20" fmla="*/ 70 w 72"/>
                <a:gd name="T21" fmla="*/ 11 h 41"/>
                <a:gd name="T22" fmla="*/ 70 w 72"/>
                <a:gd name="T23" fmla="*/ 10 h 41"/>
                <a:gd name="T24" fmla="*/ 72 w 72"/>
                <a:gd name="T25" fmla="*/ 10 h 41"/>
                <a:gd name="T26" fmla="*/ 72 w 72"/>
                <a:gd name="T27" fmla="*/ 8 h 41"/>
                <a:gd name="T28" fmla="*/ 72 w 72"/>
                <a:gd name="T29" fmla="*/ 8 h 41"/>
                <a:gd name="T30" fmla="*/ 72 w 72"/>
                <a:gd name="T31" fmla="*/ 6 h 41"/>
                <a:gd name="T32" fmla="*/ 72 w 72"/>
                <a:gd name="T33" fmla="*/ 6 h 41"/>
                <a:gd name="T34" fmla="*/ 72 w 72"/>
                <a:gd name="T35" fmla="*/ 4 h 41"/>
                <a:gd name="T36" fmla="*/ 68 w 72"/>
                <a:gd name="T37" fmla="*/ 4 h 41"/>
                <a:gd name="T38" fmla="*/ 66 w 72"/>
                <a:gd name="T39" fmla="*/ 2 h 41"/>
                <a:gd name="T40" fmla="*/ 64 w 72"/>
                <a:gd name="T41" fmla="*/ 2 h 41"/>
                <a:gd name="T42" fmla="*/ 60 w 72"/>
                <a:gd name="T43" fmla="*/ 2 h 41"/>
                <a:gd name="T44" fmla="*/ 58 w 72"/>
                <a:gd name="T45" fmla="*/ 2 h 41"/>
                <a:gd name="T46" fmla="*/ 54 w 72"/>
                <a:gd name="T47" fmla="*/ 0 h 41"/>
                <a:gd name="T48" fmla="*/ 52 w 72"/>
                <a:gd name="T49" fmla="*/ 0 h 41"/>
                <a:gd name="T50" fmla="*/ 46 w 72"/>
                <a:gd name="T51" fmla="*/ 0 h 41"/>
                <a:gd name="T52" fmla="*/ 40 w 72"/>
                <a:gd name="T53" fmla="*/ 0 h 41"/>
                <a:gd name="T54" fmla="*/ 34 w 72"/>
                <a:gd name="T55" fmla="*/ 2 h 41"/>
                <a:gd name="T56" fmla="*/ 28 w 72"/>
                <a:gd name="T57" fmla="*/ 4 h 41"/>
                <a:gd name="T58" fmla="*/ 24 w 72"/>
                <a:gd name="T59" fmla="*/ 6 h 41"/>
                <a:gd name="T60" fmla="*/ 18 w 72"/>
                <a:gd name="T61" fmla="*/ 8 h 41"/>
                <a:gd name="T62" fmla="*/ 14 w 72"/>
                <a:gd name="T63" fmla="*/ 10 h 41"/>
                <a:gd name="T64" fmla="*/ 8 w 72"/>
                <a:gd name="T65" fmla="*/ 13 h 41"/>
                <a:gd name="T66" fmla="*/ 6 w 72"/>
                <a:gd name="T67" fmla="*/ 17 h 41"/>
                <a:gd name="T68" fmla="*/ 4 w 72"/>
                <a:gd name="T69" fmla="*/ 19 h 41"/>
                <a:gd name="T70" fmla="*/ 2 w 72"/>
                <a:gd name="T71" fmla="*/ 22 h 41"/>
                <a:gd name="T72" fmla="*/ 2 w 72"/>
                <a:gd name="T73" fmla="*/ 26 h 41"/>
                <a:gd name="T74" fmla="*/ 0 w 72"/>
                <a:gd name="T75" fmla="*/ 30 h 41"/>
                <a:gd name="T76" fmla="*/ 0 w 72"/>
                <a:gd name="T77" fmla="*/ 34 h 41"/>
                <a:gd name="T78" fmla="*/ 0 w 72"/>
                <a:gd name="T79" fmla="*/ 37 h 41"/>
                <a:gd name="T80" fmla="*/ 0 w 72"/>
                <a:gd name="T81" fmla="*/ 41 h 41"/>
                <a:gd name="T82" fmla="*/ 0 w 72"/>
                <a:gd name="T83" fmla="*/ 41 h 41"/>
                <a:gd name="T84" fmla="*/ 0 w 72"/>
                <a:gd name="T85" fmla="*/ 41 h 41"/>
                <a:gd name="T86" fmla="*/ 0 w 72"/>
                <a:gd name="T87" fmla="*/ 41 h 41"/>
                <a:gd name="T88" fmla="*/ 2 w 72"/>
                <a:gd name="T89" fmla="*/ 41 h 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
                <a:gd name="T136" fmla="*/ 0 h 41"/>
                <a:gd name="T137" fmla="*/ 72 w 72"/>
                <a:gd name="T138" fmla="*/ 41 h 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 h="41">
                  <a:moveTo>
                    <a:pt x="2" y="41"/>
                  </a:moveTo>
                  <a:lnTo>
                    <a:pt x="10" y="39"/>
                  </a:lnTo>
                  <a:lnTo>
                    <a:pt x="18" y="37"/>
                  </a:lnTo>
                  <a:lnTo>
                    <a:pt x="28" y="35"/>
                  </a:lnTo>
                  <a:lnTo>
                    <a:pt x="38" y="32"/>
                  </a:lnTo>
                  <a:lnTo>
                    <a:pt x="46" y="30"/>
                  </a:lnTo>
                  <a:lnTo>
                    <a:pt x="54" y="26"/>
                  </a:lnTo>
                  <a:lnTo>
                    <a:pt x="62" y="21"/>
                  </a:lnTo>
                  <a:lnTo>
                    <a:pt x="68" y="13"/>
                  </a:lnTo>
                  <a:lnTo>
                    <a:pt x="70" y="11"/>
                  </a:lnTo>
                  <a:lnTo>
                    <a:pt x="70" y="10"/>
                  </a:lnTo>
                  <a:lnTo>
                    <a:pt x="72" y="10"/>
                  </a:lnTo>
                  <a:lnTo>
                    <a:pt x="72" y="8"/>
                  </a:lnTo>
                  <a:lnTo>
                    <a:pt x="72" y="6"/>
                  </a:lnTo>
                  <a:lnTo>
                    <a:pt x="72" y="4"/>
                  </a:lnTo>
                  <a:lnTo>
                    <a:pt x="68" y="4"/>
                  </a:lnTo>
                  <a:lnTo>
                    <a:pt x="66" y="2"/>
                  </a:lnTo>
                  <a:lnTo>
                    <a:pt x="64" y="2"/>
                  </a:lnTo>
                  <a:lnTo>
                    <a:pt x="60" y="2"/>
                  </a:lnTo>
                  <a:lnTo>
                    <a:pt x="58" y="2"/>
                  </a:lnTo>
                  <a:lnTo>
                    <a:pt x="54" y="0"/>
                  </a:lnTo>
                  <a:lnTo>
                    <a:pt x="52" y="0"/>
                  </a:lnTo>
                  <a:lnTo>
                    <a:pt x="46" y="0"/>
                  </a:lnTo>
                  <a:lnTo>
                    <a:pt x="40" y="0"/>
                  </a:lnTo>
                  <a:lnTo>
                    <a:pt x="34" y="2"/>
                  </a:lnTo>
                  <a:lnTo>
                    <a:pt x="28" y="4"/>
                  </a:lnTo>
                  <a:lnTo>
                    <a:pt x="24" y="6"/>
                  </a:lnTo>
                  <a:lnTo>
                    <a:pt x="18" y="8"/>
                  </a:lnTo>
                  <a:lnTo>
                    <a:pt x="14" y="10"/>
                  </a:lnTo>
                  <a:lnTo>
                    <a:pt x="8" y="13"/>
                  </a:lnTo>
                  <a:lnTo>
                    <a:pt x="6" y="17"/>
                  </a:lnTo>
                  <a:lnTo>
                    <a:pt x="4" y="19"/>
                  </a:lnTo>
                  <a:lnTo>
                    <a:pt x="2" y="22"/>
                  </a:lnTo>
                  <a:lnTo>
                    <a:pt x="2" y="26"/>
                  </a:lnTo>
                  <a:lnTo>
                    <a:pt x="0" y="30"/>
                  </a:lnTo>
                  <a:lnTo>
                    <a:pt x="0" y="34"/>
                  </a:lnTo>
                  <a:lnTo>
                    <a:pt x="0" y="37"/>
                  </a:lnTo>
                  <a:lnTo>
                    <a:pt x="0" y="41"/>
                  </a:lnTo>
                  <a:lnTo>
                    <a:pt x="2" y="41"/>
                  </a:lnTo>
                  <a:close/>
                </a:path>
              </a:pathLst>
            </a:custGeom>
            <a:solidFill>
              <a:srgbClr val="FCEF00"/>
            </a:solidFill>
            <a:ln w="9525">
              <a:noFill/>
              <a:round/>
              <a:headEnd/>
              <a:tailEnd/>
            </a:ln>
          </p:spPr>
          <p:txBody>
            <a:bodyPr>
              <a:prstTxWarp prst="textNoShape">
                <a:avLst/>
              </a:prstTxWarp>
            </a:bodyPr>
            <a:lstStyle/>
            <a:p>
              <a:endParaRPr lang="en-US"/>
            </a:p>
          </p:txBody>
        </p:sp>
        <p:sp>
          <p:nvSpPr>
            <p:cNvPr id="17425" name="Freeform 15"/>
            <p:cNvSpPr>
              <a:spLocks/>
            </p:cNvSpPr>
            <p:nvPr/>
          </p:nvSpPr>
          <p:spPr bwMode="auto">
            <a:xfrm>
              <a:off x="2204" y="1524"/>
              <a:ext cx="430" cy="456"/>
            </a:xfrm>
            <a:custGeom>
              <a:avLst/>
              <a:gdLst>
                <a:gd name="T0" fmla="*/ 4 w 430"/>
                <a:gd name="T1" fmla="*/ 454 h 456"/>
                <a:gd name="T2" fmla="*/ 4 w 430"/>
                <a:gd name="T3" fmla="*/ 456 h 456"/>
                <a:gd name="T4" fmla="*/ 46 w 430"/>
                <a:gd name="T5" fmla="*/ 417 h 456"/>
                <a:gd name="T6" fmla="*/ 99 w 430"/>
                <a:gd name="T7" fmla="*/ 363 h 456"/>
                <a:gd name="T8" fmla="*/ 154 w 430"/>
                <a:gd name="T9" fmla="*/ 308 h 456"/>
                <a:gd name="T10" fmla="*/ 208 w 430"/>
                <a:gd name="T11" fmla="*/ 252 h 456"/>
                <a:gd name="T12" fmla="*/ 228 w 430"/>
                <a:gd name="T13" fmla="*/ 232 h 456"/>
                <a:gd name="T14" fmla="*/ 236 w 430"/>
                <a:gd name="T15" fmla="*/ 223 h 456"/>
                <a:gd name="T16" fmla="*/ 240 w 430"/>
                <a:gd name="T17" fmla="*/ 219 h 456"/>
                <a:gd name="T18" fmla="*/ 242 w 430"/>
                <a:gd name="T19" fmla="*/ 219 h 456"/>
                <a:gd name="T20" fmla="*/ 273 w 430"/>
                <a:gd name="T21" fmla="*/ 187 h 456"/>
                <a:gd name="T22" fmla="*/ 370 w 430"/>
                <a:gd name="T23" fmla="*/ 97 h 456"/>
                <a:gd name="T24" fmla="*/ 339 w 430"/>
                <a:gd name="T25" fmla="*/ 80 h 456"/>
                <a:gd name="T26" fmla="*/ 331 w 430"/>
                <a:gd name="T27" fmla="*/ 58 h 456"/>
                <a:gd name="T28" fmla="*/ 337 w 430"/>
                <a:gd name="T29" fmla="*/ 41 h 456"/>
                <a:gd name="T30" fmla="*/ 348 w 430"/>
                <a:gd name="T31" fmla="*/ 30 h 456"/>
                <a:gd name="T32" fmla="*/ 358 w 430"/>
                <a:gd name="T33" fmla="*/ 26 h 456"/>
                <a:gd name="T34" fmla="*/ 368 w 430"/>
                <a:gd name="T35" fmla="*/ 24 h 456"/>
                <a:gd name="T36" fmla="*/ 384 w 430"/>
                <a:gd name="T37" fmla="*/ 28 h 456"/>
                <a:gd name="T38" fmla="*/ 398 w 430"/>
                <a:gd name="T39" fmla="*/ 39 h 456"/>
                <a:gd name="T40" fmla="*/ 404 w 430"/>
                <a:gd name="T41" fmla="*/ 54 h 456"/>
                <a:gd name="T42" fmla="*/ 406 w 430"/>
                <a:gd name="T43" fmla="*/ 67 h 456"/>
                <a:gd name="T44" fmla="*/ 424 w 430"/>
                <a:gd name="T45" fmla="*/ 84 h 456"/>
                <a:gd name="T46" fmla="*/ 428 w 430"/>
                <a:gd name="T47" fmla="*/ 71 h 456"/>
                <a:gd name="T48" fmla="*/ 428 w 430"/>
                <a:gd name="T49" fmla="*/ 48 h 456"/>
                <a:gd name="T50" fmla="*/ 414 w 430"/>
                <a:gd name="T51" fmla="*/ 21 h 456"/>
                <a:gd name="T52" fmla="*/ 390 w 430"/>
                <a:gd name="T53" fmla="*/ 4 h 456"/>
                <a:gd name="T54" fmla="*/ 362 w 430"/>
                <a:gd name="T55" fmla="*/ 0 h 456"/>
                <a:gd name="T56" fmla="*/ 344 w 430"/>
                <a:gd name="T57" fmla="*/ 4 h 456"/>
                <a:gd name="T58" fmla="*/ 341 w 430"/>
                <a:gd name="T59" fmla="*/ 6 h 456"/>
                <a:gd name="T60" fmla="*/ 325 w 430"/>
                <a:gd name="T61" fmla="*/ 15 h 456"/>
                <a:gd name="T62" fmla="*/ 309 w 430"/>
                <a:gd name="T63" fmla="*/ 41 h 456"/>
                <a:gd name="T64" fmla="*/ 307 w 430"/>
                <a:gd name="T65" fmla="*/ 63 h 456"/>
                <a:gd name="T66" fmla="*/ 309 w 430"/>
                <a:gd name="T67" fmla="*/ 78 h 456"/>
                <a:gd name="T68" fmla="*/ 313 w 430"/>
                <a:gd name="T69" fmla="*/ 86 h 456"/>
                <a:gd name="T70" fmla="*/ 313 w 430"/>
                <a:gd name="T71" fmla="*/ 87 h 456"/>
                <a:gd name="T72" fmla="*/ 236 w 430"/>
                <a:gd name="T73" fmla="*/ 150 h 456"/>
                <a:gd name="T74" fmla="*/ 210 w 430"/>
                <a:gd name="T75" fmla="*/ 128 h 456"/>
                <a:gd name="T76" fmla="*/ 186 w 430"/>
                <a:gd name="T77" fmla="*/ 104 h 456"/>
                <a:gd name="T78" fmla="*/ 154 w 430"/>
                <a:gd name="T79" fmla="*/ 74 h 456"/>
                <a:gd name="T80" fmla="*/ 109 w 430"/>
                <a:gd name="T81" fmla="*/ 30 h 456"/>
                <a:gd name="T82" fmla="*/ 184 w 430"/>
                <a:gd name="T83" fmla="*/ 215 h 456"/>
                <a:gd name="T84" fmla="*/ 131 w 430"/>
                <a:gd name="T85" fmla="*/ 269 h 456"/>
                <a:gd name="T86" fmla="*/ 79 w 430"/>
                <a:gd name="T87" fmla="*/ 321 h 456"/>
                <a:gd name="T88" fmla="*/ 30 w 430"/>
                <a:gd name="T89" fmla="*/ 369 h 456"/>
                <a:gd name="T90" fmla="*/ 4 w 430"/>
                <a:gd name="T91" fmla="*/ 398 h 456"/>
                <a:gd name="T92" fmla="*/ 2 w 430"/>
                <a:gd name="T93" fmla="*/ 402 h 456"/>
                <a:gd name="T94" fmla="*/ 6 w 430"/>
                <a:gd name="T95" fmla="*/ 413 h 456"/>
                <a:gd name="T96" fmla="*/ 10 w 430"/>
                <a:gd name="T97" fmla="*/ 434 h 456"/>
                <a:gd name="T98" fmla="*/ 6 w 430"/>
                <a:gd name="T99" fmla="*/ 447 h 456"/>
                <a:gd name="T100" fmla="*/ 2 w 430"/>
                <a:gd name="T101" fmla="*/ 452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0"/>
                <a:gd name="T154" fmla="*/ 0 h 456"/>
                <a:gd name="T155" fmla="*/ 430 w 430"/>
                <a:gd name="T156" fmla="*/ 456 h 4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0" h="456">
                  <a:moveTo>
                    <a:pt x="4" y="454"/>
                  </a:moveTo>
                  <a:lnTo>
                    <a:pt x="4" y="454"/>
                  </a:lnTo>
                  <a:lnTo>
                    <a:pt x="4" y="456"/>
                  </a:lnTo>
                  <a:lnTo>
                    <a:pt x="18" y="443"/>
                  </a:lnTo>
                  <a:lnTo>
                    <a:pt x="32" y="430"/>
                  </a:lnTo>
                  <a:lnTo>
                    <a:pt x="46" y="417"/>
                  </a:lnTo>
                  <a:lnTo>
                    <a:pt x="59" y="404"/>
                  </a:lnTo>
                  <a:lnTo>
                    <a:pt x="73" y="391"/>
                  </a:lnTo>
                  <a:lnTo>
                    <a:pt x="87" y="376"/>
                  </a:lnTo>
                  <a:lnTo>
                    <a:pt x="99" y="363"/>
                  </a:lnTo>
                  <a:lnTo>
                    <a:pt x="113" y="348"/>
                  </a:lnTo>
                  <a:lnTo>
                    <a:pt x="127" y="335"/>
                  </a:lnTo>
                  <a:lnTo>
                    <a:pt x="141" y="321"/>
                  </a:lnTo>
                  <a:lnTo>
                    <a:pt x="154" y="308"/>
                  </a:lnTo>
                  <a:lnTo>
                    <a:pt x="168" y="295"/>
                  </a:lnTo>
                  <a:lnTo>
                    <a:pt x="180" y="280"/>
                  </a:lnTo>
                  <a:lnTo>
                    <a:pt x="194" y="267"/>
                  </a:lnTo>
                  <a:lnTo>
                    <a:pt x="208" y="252"/>
                  </a:lnTo>
                  <a:lnTo>
                    <a:pt x="220" y="239"/>
                  </a:lnTo>
                  <a:lnTo>
                    <a:pt x="224" y="237"/>
                  </a:lnTo>
                  <a:lnTo>
                    <a:pt x="226" y="234"/>
                  </a:lnTo>
                  <a:lnTo>
                    <a:pt x="228" y="232"/>
                  </a:lnTo>
                  <a:lnTo>
                    <a:pt x="230" y="230"/>
                  </a:lnTo>
                  <a:lnTo>
                    <a:pt x="232" y="226"/>
                  </a:lnTo>
                  <a:lnTo>
                    <a:pt x="234" y="224"/>
                  </a:lnTo>
                  <a:lnTo>
                    <a:pt x="236" y="223"/>
                  </a:lnTo>
                  <a:lnTo>
                    <a:pt x="238" y="219"/>
                  </a:lnTo>
                  <a:lnTo>
                    <a:pt x="240" y="219"/>
                  </a:lnTo>
                  <a:lnTo>
                    <a:pt x="242" y="219"/>
                  </a:lnTo>
                  <a:lnTo>
                    <a:pt x="376" y="341"/>
                  </a:lnTo>
                  <a:lnTo>
                    <a:pt x="404" y="315"/>
                  </a:lnTo>
                  <a:lnTo>
                    <a:pt x="273" y="187"/>
                  </a:lnTo>
                  <a:lnTo>
                    <a:pt x="285" y="176"/>
                  </a:lnTo>
                  <a:lnTo>
                    <a:pt x="346" y="111"/>
                  </a:lnTo>
                  <a:lnTo>
                    <a:pt x="366" y="117"/>
                  </a:lnTo>
                  <a:lnTo>
                    <a:pt x="370" y="97"/>
                  </a:lnTo>
                  <a:lnTo>
                    <a:pt x="352" y="93"/>
                  </a:lnTo>
                  <a:lnTo>
                    <a:pt x="348" y="89"/>
                  </a:lnTo>
                  <a:lnTo>
                    <a:pt x="343" y="86"/>
                  </a:lnTo>
                  <a:lnTo>
                    <a:pt x="339" y="80"/>
                  </a:lnTo>
                  <a:lnTo>
                    <a:pt x="337" y="74"/>
                  </a:lnTo>
                  <a:lnTo>
                    <a:pt x="333" y="69"/>
                  </a:lnTo>
                  <a:lnTo>
                    <a:pt x="331" y="63"/>
                  </a:lnTo>
                  <a:lnTo>
                    <a:pt x="331" y="58"/>
                  </a:lnTo>
                  <a:lnTo>
                    <a:pt x="333" y="50"/>
                  </a:lnTo>
                  <a:lnTo>
                    <a:pt x="333" y="47"/>
                  </a:lnTo>
                  <a:lnTo>
                    <a:pt x="335" y="43"/>
                  </a:lnTo>
                  <a:lnTo>
                    <a:pt x="337" y="41"/>
                  </a:lnTo>
                  <a:lnTo>
                    <a:pt x="339" y="37"/>
                  </a:lnTo>
                  <a:lnTo>
                    <a:pt x="343" y="36"/>
                  </a:lnTo>
                  <a:lnTo>
                    <a:pt x="344" y="32"/>
                  </a:lnTo>
                  <a:lnTo>
                    <a:pt x="348" y="30"/>
                  </a:lnTo>
                  <a:lnTo>
                    <a:pt x="352" y="28"/>
                  </a:lnTo>
                  <a:lnTo>
                    <a:pt x="354" y="28"/>
                  </a:lnTo>
                  <a:lnTo>
                    <a:pt x="356" y="28"/>
                  </a:lnTo>
                  <a:lnTo>
                    <a:pt x="358" y="26"/>
                  </a:lnTo>
                  <a:lnTo>
                    <a:pt x="362" y="26"/>
                  </a:lnTo>
                  <a:lnTo>
                    <a:pt x="364" y="26"/>
                  </a:lnTo>
                  <a:lnTo>
                    <a:pt x="366" y="24"/>
                  </a:lnTo>
                  <a:lnTo>
                    <a:pt x="368" y="24"/>
                  </a:lnTo>
                  <a:lnTo>
                    <a:pt x="370" y="24"/>
                  </a:lnTo>
                  <a:lnTo>
                    <a:pt x="376" y="26"/>
                  </a:lnTo>
                  <a:lnTo>
                    <a:pt x="380" y="26"/>
                  </a:lnTo>
                  <a:lnTo>
                    <a:pt x="384" y="28"/>
                  </a:lnTo>
                  <a:lnTo>
                    <a:pt x="388" y="30"/>
                  </a:lnTo>
                  <a:lnTo>
                    <a:pt x="392" y="34"/>
                  </a:lnTo>
                  <a:lnTo>
                    <a:pt x="396" y="36"/>
                  </a:lnTo>
                  <a:lnTo>
                    <a:pt x="398" y="39"/>
                  </a:lnTo>
                  <a:lnTo>
                    <a:pt x="402" y="43"/>
                  </a:lnTo>
                  <a:lnTo>
                    <a:pt x="402" y="47"/>
                  </a:lnTo>
                  <a:lnTo>
                    <a:pt x="404" y="50"/>
                  </a:lnTo>
                  <a:lnTo>
                    <a:pt x="404" y="54"/>
                  </a:lnTo>
                  <a:lnTo>
                    <a:pt x="406" y="58"/>
                  </a:lnTo>
                  <a:lnTo>
                    <a:pt x="406" y="60"/>
                  </a:lnTo>
                  <a:lnTo>
                    <a:pt x="406" y="63"/>
                  </a:lnTo>
                  <a:lnTo>
                    <a:pt x="406" y="67"/>
                  </a:lnTo>
                  <a:lnTo>
                    <a:pt x="406" y="71"/>
                  </a:lnTo>
                  <a:lnTo>
                    <a:pt x="420" y="87"/>
                  </a:lnTo>
                  <a:lnTo>
                    <a:pt x="422" y="86"/>
                  </a:lnTo>
                  <a:lnTo>
                    <a:pt x="424" y="84"/>
                  </a:lnTo>
                  <a:lnTo>
                    <a:pt x="426" y="80"/>
                  </a:lnTo>
                  <a:lnTo>
                    <a:pt x="428" y="78"/>
                  </a:lnTo>
                  <a:lnTo>
                    <a:pt x="428" y="74"/>
                  </a:lnTo>
                  <a:lnTo>
                    <a:pt x="428" y="71"/>
                  </a:lnTo>
                  <a:lnTo>
                    <a:pt x="428" y="67"/>
                  </a:lnTo>
                  <a:lnTo>
                    <a:pt x="430" y="65"/>
                  </a:lnTo>
                  <a:lnTo>
                    <a:pt x="430" y="56"/>
                  </a:lnTo>
                  <a:lnTo>
                    <a:pt x="428" y="48"/>
                  </a:lnTo>
                  <a:lnTo>
                    <a:pt x="426" y="41"/>
                  </a:lnTo>
                  <a:lnTo>
                    <a:pt x="424" y="34"/>
                  </a:lnTo>
                  <a:lnTo>
                    <a:pt x="420" y="26"/>
                  </a:lnTo>
                  <a:lnTo>
                    <a:pt x="414" y="21"/>
                  </a:lnTo>
                  <a:lnTo>
                    <a:pt x="410" y="15"/>
                  </a:lnTo>
                  <a:lnTo>
                    <a:pt x="404" y="10"/>
                  </a:lnTo>
                  <a:lnTo>
                    <a:pt x="398" y="6"/>
                  </a:lnTo>
                  <a:lnTo>
                    <a:pt x="390" y="4"/>
                  </a:lnTo>
                  <a:lnTo>
                    <a:pt x="384" y="2"/>
                  </a:lnTo>
                  <a:lnTo>
                    <a:pt x="376" y="0"/>
                  </a:lnTo>
                  <a:lnTo>
                    <a:pt x="370" y="0"/>
                  </a:lnTo>
                  <a:lnTo>
                    <a:pt x="362" y="0"/>
                  </a:lnTo>
                  <a:lnTo>
                    <a:pt x="354" y="2"/>
                  </a:lnTo>
                  <a:lnTo>
                    <a:pt x="346" y="4"/>
                  </a:lnTo>
                  <a:lnTo>
                    <a:pt x="344" y="4"/>
                  </a:lnTo>
                  <a:lnTo>
                    <a:pt x="343" y="6"/>
                  </a:lnTo>
                  <a:lnTo>
                    <a:pt x="341" y="6"/>
                  </a:lnTo>
                  <a:lnTo>
                    <a:pt x="339" y="6"/>
                  </a:lnTo>
                  <a:lnTo>
                    <a:pt x="337" y="6"/>
                  </a:lnTo>
                  <a:lnTo>
                    <a:pt x="331" y="10"/>
                  </a:lnTo>
                  <a:lnTo>
                    <a:pt x="325" y="15"/>
                  </a:lnTo>
                  <a:lnTo>
                    <a:pt x="321" y="21"/>
                  </a:lnTo>
                  <a:lnTo>
                    <a:pt x="315" y="26"/>
                  </a:lnTo>
                  <a:lnTo>
                    <a:pt x="313" y="34"/>
                  </a:lnTo>
                  <a:lnTo>
                    <a:pt x="309" y="41"/>
                  </a:lnTo>
                  <a:lnTo>
                    <a:pt x="307" y="48"/>
                  </a:lnTo>
                  <a:lnTo>
                    <a:pt x="307" y="54"/>
                  </a:lnTo>
                  <a:lnTo>
                    <a:pt x="307" y="60"/>
                  </a:lnTo>
                  <a:lnTo>
                    <a:pt x="307" y="63"/>
                  </a:lnTo>
                  <a:lnTo>
                    <a:pt x="307" y="67"/>
                  </a:lnTo>
                  <a:lnTo>
                    <a:pt x="307" y="71"/>
                  </a:lnTo>
                  <a:lnTo>
                    <a:pt x="309" y="74"/>
                  </a:lnTo>
                  <a:lnTo>
                    <a:pt x="309" y="78"/>
                  </a:lnTo>
                  <a:lnTo>
                    <a:pt x="311" y="80"/>
                  </a:lnTo>
                  <a:lnTo>
                    <a:pt x="313" y="84"/>
                  </a:lnTo>
                  <a:lnTo>
                    <a:pt x="313" y="86"/>
                  </a:lnTo>
                  <a:lnTo>
                    <a:pt x="313" y="87"/>
                  </a:lnTo>
                  <a:lnTo>
                    <a:pt x="242" y="156"/>
                  </a:lnTo>
                  <a:lnTo>
                    <a:pt x="236" y="150"/>
                  </a:lnTo>
                  <a:lnTo>
                    <a:pt x="228" y="147"/>
                  </a:lnTo>
                  <a:lnTo>
                    <a:pt x="222" y="141"/>
                  </a:lnTo>
                  <a:lnTo>
                    <a:pt x="216" y="134"/>
                  </a:lnTo>
                  <a:lnTo>
                    <a:pt x="210" y="128"/>
                  </a:lnTo>
                  <a:lnTo>
                    <a:pt x="206" y="123"/>
                  </a:lnTo>
                  <a:lnTo>
                    <a:pt x="198" y="117"/>
                  </a:lnTo>
                  <a:lnTo>
                    <a:pt x="192" y="111"/>
                  </a:lnTo>
                  <a:lnTo>
                    <a:pt x="186" y="104"/>
                  </a:lnTo>
                  <a:lnTo>
                    <a:pt x="178" y="97"/>
                  </a:lnTo>
                  <a:lnTo>
                    <a:pt x="170" y="89"/>
                  </a:lnTo>
                  <a:lnTo>
                    <a:pt x="162" y="82"/>
                  </a:lnTo>
                  <a:lnTo>
                    <a:pt x="154" y="74"/>
                  </a:lnTo>
                  <a:lnTo>
                    <a:pt x="147" y="67"/>
                  </a:lnTo>
                  <a:lnTo>
                    <a:pt x="139" y="60"/>
                  </a:lnTo>
                  <a:lnTo>
                    <a:pt x="133" y="52"/>
                  </a:lnTo>
                  <a:lnTo>
                    <a:pt x="109" y="30"/>
                  </a:lnTo>
                  <a:lnTo>
                    <a:pt x="75" y="58"/>
                  </a:lnTo>
                  <a:lnTo>
                    <a:pt x="210" y="187"/>
                  </a:lnTo>
                  <a:lnTo>
                    <a:pt x="196" y="200"/>
                  </a:lnTo>
                  <a:lnTo>
                    <a:pt x="184" y="215"/>
                  </a:lnTo>
                  <a:lnTo>
                    <a:pt x="170" y="228"/>
                  </a:lnTo>
                  <a:lnTo>
                    <a:pt x="158" y="241"/>
                  </a:lnTo>
                  <a:lnTo>
                    <a:pt x="145" y="256"/>
                  </a:lnTo>
                  <a:lnTo>
                    <a:pt x="131" y="269"/>
                  </a:lnTo>
                  <a:lnTo>
                    <a:pt x="117" y="282"/>
                  </a:lnTo>
                  <a:lnTo>
                    <a:pt x="103" y="295"/>
                  </a:lnTo>
                  <a:lnTo>
                    <a:pt x="91" y="308"/>
                  </a:lnTo>
                  <a:lnTo>
                    <a:pt x="79" y="321"/>
                  </a:lnTo>
                  <a:lnTo>
                    <a:pt x="65" y="334"/>
                  </a:lnTo>
                  <a:lnTo>
                    <a:pt x="54" y="345"/>
                  </a:lnTo>
                  <a:lnTo>
                    <a:pt x="42" y="358"/>
                  </a:lnTo>
                  <a:lnTo>
                    <a:pt x="30" y="369"/>
                  </a:lnTo>
                  <a:lnTo>
                    <a:pt x="18" y="382"/>
                  </a:lnTo>
                  <a:lnTo>
                    <a:pt x="8" y="397"/>
                  </a:lnTo>
                  <a:lnTo>
                    <a:pt x="6" y="397"/>
                  </a:lnTo>
                  <a:lnTo>
                    <a:pt x="4" y="398"/>
                  </a:lnTo>
                  <a:lnTo>
                    <a:pt x="4" y="400"/>
                  </a:lnTo>
                  <a:lnTo>
                    <a:pt x="2" y="400"/>
                  </a:lnTo>
                  <a:lnTo>
                    <a:pt x="2" y="402"/>
                  </a:lnTo>
                  <a:lnTo>
                    <a:pt x="0" y="404"/>
                  </a:lnTo>
                  <a:lnTo>
                    <a:pt x="0" y="406"/>
                  </a:lnTo>
                  <a:lnTo>
                    <a:pt x="2" y="410"/>
                  </a:lnTo>
                  <a:lnTo>
                    <a:pt x="6" y="413"/>
                  </a:lnTo>
                  <a:lnTo>
                    <a:pt x="8" y="419"/>
                  </a:lnTo>
                  <a:lnTo>
                    <a:pt x="10" y="422"/>
                  </a:lnTo>
                  <a:lnTo>
                    <a:pt x="10" y="428"/>
                  </a:lnTo>
                  <a:lnTo>
                    <a:pt x="10" y="434"/>
                  </a:lnTo>
                  <a:lnTo>
                    <a:pt x="8" y="439"/>
                  </a:lnTo>
                  <a:lnTo>
                    <a:pt x="8" y="443"/>
                  </a:lnTo>
                  <a:lnTo>
                    <a:pt x="6" y="445"/>
                  </a:lnTo>
                  <a:lnTo>
                    <a:pt x="6" y="447"/>
                  </a:lnTo>
                  <a:lnTo>
                    <a:pt x="4" y="448"/>
                  </a:lnTo>
                  <a:lnTo>
                    <a:pt x="4" y="450"/>
                  </a:lnTo>
                  <a:lnTo>
                    <a:pt x="2" y="452"/>
                  </a:lnTo>
                  <a:lnTo>
                    <a:pt x="4" y="454"/>
                  </a:lnTo>
                  <a:close/>
                </a:path>
              </a:pathLst>
            </a:custGeom>
            <a:solidFill>
              <a:srgbClr val="FFFFFF"/>
            </a:solidFill>
            <a:ln w="9525">
              <a:noFill/>
              <a:round/>
              <a:headEnd/>
              <a:tailEnd/>
            </a:ln>
          </p:spPr>
          <p:txBody>
            <a:bodyPr>
              <a:prstTxWarp prst="textNoShape">
                <a:avLst/>
              </a:prstTxWarp>
            </a:bodyPr>
            <a:lstStyle/>
            <a:p>
              <a:endParaRPr lang="en-US"/>
            </a:p>
          </p:txBody>
        </p:sp>
        <p:sp>
          <p:nvSpPr>
            <p:cNvPr id="17426" name="Freeform 16"/>
            <p:cNvSpPr>
              <a:spLocks/>
            </p:cNvSpPr>
            <p:nvPr/>
          </p:nvSpPr>
          <p:spPr bwMode="auto">
            <a:xfrm>
              <a:off x="2222" y="1824"/>
              <a:ext cx="61" cy="60"/>
            </a:xfrm>
            <a:custGeom>
              <a:avLst/>
              <a:gdLst>
                <a:gd name="T0" fmla="*/ 0 w 61"/>
                <a:gd name="T1" fmla="*/ 60 h 60"/>
                <a:gd name="T2" fmla="*/ 61 w 61"/>
                <a:gd name="T3" fmla="*/ 0 h 60"/>
                <a:gd name="T4" fmla="*/ 37 w 61"/>
                <a:gd name="T5" fmla="*/ 8 h 60"/>
                <a:gd name="T6" fmla="*/ 36 w 61"/>
                <a:gd name="T7" fmla="*/ 15 h 60"/>
                <a:gd name="T8" fmla="*/ 34 w 61"/>
                <a:gd name="T9" fmla="*/ 21 h 60"/>
                <a:gd name="T10" fmla="*/ 30 w 61"/>
                <a:gd name="T11" fmla="*/ 28 h 60"/>
                <a:gd name="T12" fmla="*/ 26 w 61"/>
                <a:gd name="T13" fmla="*/ 34 h 60"/>
                <a:gd name="T14" fmla="*/ 20 w 61"/>
                <a:gd name="T15" fmla="*/ 39 h 60"/>
                <a:gd name="T16" fmla="*/ 14 w 61"/>
                <a:gd name="T17" fmla="*/ 45 h 60"/>
                <a:gd name="T18" fmla="*/ 8 w 61"/>
                <a:gd name="T19" fmla="*/ 48 h 60"/>
                <a:gd name="T20" fmla="*/ 0 w 61"/>
                <a:gd name="T21" fmla="*/ 52 h 60"/>
                <a:gd name="T22" fmla="*/ 0 w 61"/>
                <a:gd name="T23" fmla="*/ 6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60"/>
                <a:gd name="T38" fmla="*/ 61 w 61"/>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60">
                  <a:moveTo>
                    <a:pt x="0" y="60"/>
                  </a:moveTo>
                  <a:lnTo>
                    <a:pt x="61" y="0"/>
                  </a:lnTo>
                  <a:lnTo>
                    <a:pt x="37" y="8"/>
                  </a:lnTo>
                  <a:lnTo>
                    <a:pt x="36" y="15"/>
                  </a:lnTo>
                  <a:lnTo>
                    <a:pt x="34" y="21"/>
                  </a:lnTo>
                  <a:lnTo>
                    <a:pt x="30" y="28"/>
                  </a:lnTo>
                  <a:lnTo>
                    <a:pt x="26" y="34"/>
                  </a:lnTo>
                  <a:lnTo>
                    <a:pt x="20" y="39"/>
                  </a:lnTo>
                  <a:lnTo>
                    <a:pt x="14" y="45"/>
                  </a:lnTo>
                  <a:lnTo>
                    <a:pt x="8" y="48"/>
                  </a:lnTo>
                  <a:lnTo>
                    <a:pt x="0" y="52"/>
                  </a:lnTo>
                  <a:lnTo>
                    <a:pt x="0" y="60"/>
                  </a:lnTo>
                  <a:close/>
                </a:path>
              </a:pathLst>
            </a:custGeom>
            <a:solidFill>
              <a:srgbClr val="FFFFFF"/>
            </a:solidFill>
            <a:ln w="9525">
              <a:noFill/>
              <a:round/>
              <a:headEnd/>
              <a:tailEnd/>
            </a:ln>
          </p:spPr>
          <p:txBody>
            <a:bodyPr>
              <a:prstTxWarp prst="textNoShape">
                <a:avLst/>
              </a:prstTxWarp>
            </a:bodyPr>
            <a:lstStyle/>
            <a:p>
              <a:endParaRPr lang="en-US"/>
            </a:p>
          </p:txBody>
        </p:sp>
        <p:sp>
          <p:nvSpPr>
            <p:cNvPr id="17427" name="Freeform 17"/>
            <p:cNvSpPr>
              <a:spLocks/>
            </p:cNvSpPr>
            <p:nvPr/>
          </p:nvSpPr>
          <p:spPr bwMode="auto">
            <a:xfrm>
              <a:off x="2228" y="1787"/>
              <a:ext cx="75" cy="34"/>
            </a:xfrm>
            <a:custGeom>
              <a:avLst/>
              <a:gdLst>
                <a:gd name="T0" fmla="*/ 0 w 75"/>
                <a:gd name="T1" fmla="*/ 32 h 34"/>
                <a:gd name="T2" fmla="*/ 10 w 75"/>
                <a:gd name="T3" fmla="*/ 34 h 34"/>
                <a:gd name="T4" fmla="*/ 20 w 75"/>
                <a:gd name="T5" fmla="*/ 34 h 34"/>
                <a:gd name="T6" fmla="*/ 31 w 75"/>
                <a:gd name="T7" fmla="*/ 34 h 34"/>
                <a:gd name="T8" fmla="*/ 41 w 75"/>
                <a:gd name="T9" fmla="*/ 30 h 34"/>
                <a:gd name="T10" fmla="*/ 51 w 75"/>
                <a:gd name="T11" fmla="*/ 28 h 34"/>
                <a:gd name="T12" fmla="*/ 59 w 75"/>
                <a:gd name="T13" fmla="*/ 24 h 34"/>
                <a:gd name="T14" fmla="*/ 67 w 75"/>
                <a:gd name="T15" fmla="*/ 19 h 34"/>
                <a:gd name="T16" fmla="*/ 75 w 75"/>
                <a:gd name="T17" fmla="*/ 11 h 34"/>
                <a:gd name="T18" fmla="*/ 69 w 75"/>
                <a:gd name="T19" fmla="*/ 8 h 34"/>
                <a:gd name="T20" fmla="*/ 63 w 75"/>
                <a:gd name="T21" fmla="*/ 6 h 34"/>
                <a:gd name="T22" fmla="*/ 55 w 75"/>
                <a:gd name="T23" fmla="*/ 2 h 34"/>
                <a:gd name="T24" fmla="*/ 49 w 75"/>
                <a:gd name="T25" fmla="*/ 0 h 34"/>
                <a:gd name="T26" fmla="*/ 41 w 75"/>
                <a:gd name="T27" fmla="*/ 0 h 34"/>
                <a:gd name="T28" fmla="*/ 35 w 75"/>
                <a:gd name="T29" fmla="*/ 0 h 34"/>
                <a:gd name="T30" fmla="*/ 28 w 75"/>
                <a:gd name="T31" fmla="*/ 2 h 34"/>
                <a:gd name="T32" fmla="*/ 20 w 75"/>
                <a:gd name="T33" fmla="*/ 6 h 34"/>
                <a:gd name="T34" fmla="*/ 16 w 75"/>
                <a:gd name="T35" fmla="*/ 10 h 34"/>
                <a:gd name="T36" fmla="*/ 12 w 75"/>
                <a:gd name="T37" fmla="*/ 11 h 34"/>
                <a:gd name="T38" fmla="*/ 10 w 75"/>
                <a:gd name="T39" fmla="*/ 15 h 34"/>
                <a:gd name="T40" fmla="*/ 6 w 75"/>
                <a:gd name="T41" fmla="*/ 17 h 34"/>
                <a:gd name="T42" fmla="*/ 4 w 75"/>
                <a:gd name="T43" fmla="*/ 21 h 34"/>
                <a:gd name="T44" fmla="*/ 2 w 75"/>
                <a:gd name="T45" fmla="*/ 24 h 34"/>
                <a:gd name="T46" fmla="*/ 0 w 75"/>
                <a:gd name="T47" fmla="*/ 28 h 34"/>
                <a:gd name="T48" fmla="*/ 0 w 75"/>
                <a:gd name="T49" fmla="*/ 32 h 34"/>
                <a:gd name="T50" fmla="*/ 0 w 75"/>
                <a:gd name="T51" fmla="*/ 32 h 34"/>
                <a:gd name="T52" fmla="*/ 0 w 75"/>
                <a:gd name="T53" fmla="*/ 32 h 34"/>
                <a:gd name="T54" fmla="*/ 0 w 75"/>
                <a:gd name="T55" fmla="*/ 32 h 34"/>
                <a:gd name="T56" fmla="*/ 0 w 75"/>
                <a:gd name="T57" fmla="*/ 32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
                <a:gd name="T88" fmla="*/ 0 h 34"/>
                <a:gd name="T89" fmla="*/ 75 w 75"/>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 h="34">
                  <a:moveTo>
                    <a:pt x="0" y="32"/>
                  </a:moveTo>
                  <a:lnTo>
                    <a:pt x="10" y="34"/>
                  </a:lnTo>
                  <a:lnTo>
                    <a:pt x="20" y="34"/>
                  </a:lnTo>
                  <a:lnTo>
                    <a:pt x="31" y="34"/>
                  </a:lnTo>
                  <a:lnTo>
                    <a:pt x="41" y="30"/>
                  </a:lnTo>
                  <a:lnTo>
                    <a:pt x="51" y="28"/>
                  </a:lnTo>
                  <a:lnTo>
                    <a:pt x="59" y="24"/>
                  </a:lnTo>
                  <a:lnTo>
                    <a:pt x="67" y="19"/>
                  </a:lnTo>
                  <a:lnTo>
                    <a:pt x="75" y="11"/>
                  </a:lnTo>
                  <a:lnTo>
                    <a:pt x="69" y="8"/>
                  </a:lnTo>
                  <a:lnTo>
                    <a:pt x="63" y="6"/>
                  </a:lnTo>
                  <a:lnTo>
                    <a:pt x="55" y="2"/>
                  </a:lnTo>
                  <a:lnTo>
                    <a:pt x="49" y="0"/>
                  </a:lnTo>
                  <a:lnTo>
                    <a:pt x="41" y="0"/>
                  </a:lnTo>
                  <a:lnTo>
                    <a:pt x="35" y="0"/>
                  </a:lnTo>
                  <a:lnTo>
                    <a:pt x="28" y="2"/>
                  </a:lnTo>
                  <a:lnTo>
                    <a:pt x="20" y="6"/>
                  </a:lnTo>
                  <a:lnTo>
                    <a:pt x="16" y="10"/>
                  </a:lnTo>
                  <a:lnTo>
                    <a:pt x="12" y="11"/>
                  </a:lnTo>
                  <a:lnTo>
                    <a:pt x="10" y="15"/>
                  </a:lnTo>
                  <a:lnTo>
                    <a:pt x="6" y="17"/>
                  </a:lnTo>
                  <a:lnTo>
                    <a:pt x="4" y="21"/>
                  </a:lnTo>
                  <a:lnTo>
                    <a:pt x="2" y="24"/>
                  </a:lnTo>
                  <a:lnTo>
                    <a:pt x="0" y="28"/>
                  </a:lnTo>
                  <a:lnTo>
                    <a:pt x="0" y="32"/>
                  </a:lnTo>
                  <a:close/>
                </a:path>
              </a:pathLst>
            </a:custGeom>
            <a:solidFill>
              <a:srgbClr val="FCEF00"/>
            </a:solidFill>
            <a:ln w="9525">
              <a:noFill/>
              <a:round/>
              <a:headEnd/>
              <a:tailEnd/>
            </a:ln>
          </p:spPr>
          <p:txBody>
            <a:bodyPr>
              <a:prstTxWarp prst="textNoShape">
                <a:avLst/>
              </a:prstTxWarp>
            </a:bodyPr>
            <a:lstStyle/>
            <a:p>
              <a:endParaRPr lang="en-US"/>
            </a:p>
          </p:txBody>
        </p:sp>
        <p:sp>
          <p:nvSpPr>
            <p:cNvPr id="17428" name="Freeform 18"/>
            <p:cNvSpPr>
              <a:spLocks/>
            </p:cNvSpPr>
            <p:nvPr/>
          </p:nvSpPr>
          <p:spPr bwMode="auto">
            <a:xfrm>
              <a:off x="2287" y="1750"/>
              <a:ext cx="64" cy="37"/>
            </a:xfrm>
            <a:custGeom>
              <a:avLst/>
              <a:gdLst>
                <a:gd name="T0" fmla="*/ 0 w 64"/>
                <a:gd name="T1" fmla="*/ 26 h 37"/>
                <a:gd name="T2" fmla="*/ 4 w 64"/>
                <a:gd name="T3" fmla="*/ 28 h 37"/>
                <a:gd name="T4" fmla="*/ 8 w 64"/>
                <a:gd name="T5" fmla="*/ 30 h 37"/>
                <a:gd name="T6" fmla="*/ 12 w 64"/>
                <a:gd name="T7" fmla="*/ 34 h 37"/>
                <a:gd name="T8" fmla="*/ 16 w 64"/>
                <a:gd name="T9" fmla="*/ 35 h 37"/>
                <a:gd name="T10" fmla="*/ 20 w 64"/>
                <a:gd name="T11" fmla="*/ 37 h 37"/>
                <a:gd name="T12" fmla="*/ 24 w 64"/>
                <a:gd name="T13" fmla="*/ 37 h 37"/>
                <a:gd name="T14" fmla="*/ 30 w 64"/>
                <a:gd name="T15" fmla="*/ 37 h 37"/>
                <a:gd name="T16" fmla="*/ 36 w 64"/>
                <a:gd name="T17" fmla="*/ 37 h 37"/>
                <a:gd name="T18" fmla="*/ 40 w 64"/>
                <a:gd name="T19" fmla="*/ 34 h 37"/>
                <a:gd name="T20" fmla="*/ 42 w 64"/>
                <a:gd name="T21" fmla="*/ 30 h 37"/>
                <a:gd name="T22" fmla="*/ 46 w 64"/>
                <a:gd name="T23" fmla="*/ 26 h 37"/>
                <a:gd name="T24" fmla="*/ 50 w 64"/>
                <a:gd name="T25" fmla="*/ 22 h 37"/>
                <a:gd name="T26" fmla="*/ 54 w 64"/>
                <a:gd name="T27" fmla="*/ 19 h 37"/>
                <a:gd name="T28" fmla="*/ 56 w 64"/>
                <a:gd name="T29" fmla="*/ 15 h 37"/>
                <a:gd name="T30" fmla="*/ 60 w 64"/>
                <a:gd name="T31" fmla="*/ 11 h 37"/>
                <a:gd name="T32" fmla="*/ 64 w 64"/>
                <a:gd name="T33" fmla="*/ 8 h 37"/>
                <a:gd name="T34" fmla="*/ 64 w 64"/>
                <a:gd name="T35" fmla="*/ 8 h 37"/>
                <a:gd name="T36" fmla="*/ 64 w 64"/>
                <a:gd name="T37" fmla="*/ 8 h 37"/>
                <a:gd name="T38" fmla="*/ 64 w 64"/>
                <a:gd name="T39" fmla="*/ 8 h 37"/>
                <a:gd name="T40" fmla="*/ 64 w 64"/>
                <a:gd name="T41" fmla="*/ 8 h 37"/>
                <a:gd name="T42" fmla="*/ 64 w 64"/>
                <a:gd name="T43" fmla="*/ 6 h 37"/>
                <a:gd name="T44" fmla="*/ 64 w 64"/>
                <a:gd name="T45" fmla="*/ 6 h 37"/>
                <a:gd name="T46" fmla="*/ 64 w 64"/>
                <a:gd name="T47" fmla="*/ 6 h 37"/>
                <a:gd name="T48" fmla="*/ 64 w 64"/>
                <a:gd name="T49" fmla="*/ 6 h 37"/>
                <a:gd name="T50" fmla="*/ 60 w 64"/>
                <a:gd name="T51" fmla="*/ 4 h 37"/>
                <a:gd name="T52" fmla="*/ 56 w 64"/>
                <a:gd name="T53" fmla="*/ 2 h 37"/>
                <a:gd name="T54" fmla="*/ 50 w 64"/>
                <a:gd name="T55" fmla="*/ 0 h 37"/>
                <a:gd name="T56" fmla="*/ 44 w 64"/>
                <a:gd name="T57" fmla="*/ 0 h 37"/>
                <a:gd name="T58" fmla="*/ 40 w 64"/>
                <a:gd name="T59" fmla="*/ 0 h 37"/>
                <a:gd name="T60" fmla="*/ 34 w 64"/>
                <a:gd name="T61" fmla="*/ 0 h 37"/>
                <a:gd name="T62" fmla="*/ 28 w 64"/>
                <a:gd name="T63" fmla="*/ 2 h 37"/>
                <a:gd name="T64" fmla="*/ 24 w 64"/>
                <a:gd name="T65" fmla="*/ 4 h 37"/>
                <a:gd name="T66" fmla="*/ 20 w 64"/>
                <a:gd name="T67" fmla="*/ 6 h 37"/>
                <a:gd name="T68" fmla="*/ 16 w 64"/>
                <a:gd name="T69" fmla="*/ 8 h 37"/>
                <a:gd name="T70" fmla="*/ 12 w 64"/>
                <a:gd name="T71" fmla="*/ 11 h 37"/>
                <a:gd name="T72" fmla="*/ 8 w 64"/>
                <a:gd name="T73" fmla="*/ 13 h 37"/>
                <a:gd name="T74" fmla="*/ 6 w 64"/>
                <a:gd name="T75" fmla="*/ 17 h 37"/>
                <a:gd name="T76" fmla="*/ 2 w 64"/>
                <a:gd name="T77" fmla="*/ 21 h 37"/>
                <a:gd name="T78" fmla="*/ 0 w 64"/>
                <a:gd name="T79" fmla="*/ 22 h 37"/>
                <a:gd name="T80" fmla="*/ 0 w 64"/>
                <a:gd name="T81" fmla="*/ 26 h 37"/>
                <a:gd name="T82" fmla="*/ 0 w 64"/>
                <a:gd name="T83" fmla="*/ 26 h 37"/>
                <a:gd name="T84" fmla="*/ 0 w 64"/>
                <a:gd name="T85" fmla="*/ 26 h 37"/>
                <a:gd name="T86" fmla="*/ 0 w 64"/>
                <a:gd name="T87" fmla="*/ 26 h 37"/>
                <a:gd name="T88" fmla="*/ 0 w 64"/>
                <a:gd name="T89" fmla="*/ 26 h 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
                <a:gd name="T136" fmla="*/ 0 h 37"/>
                <a:gd name="T137" fmla="*/ 64 w 64"/>
                <a:gd name="T138" fmla="*/ 37 h 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 h="37">
                  <a:moveTo>
                    <a:pt x="0" y="26"/>
                  </a:moveTo>
                  <a:lnTo>
                    <a:pt x="4" y="28"/>
                  </a:lnTo>
                  <a:lnTo>
                    <a:pt x="8" y="30"/>
                  </a:lnTo>
                  <a:lnTo>
                    <a:pt x="12" y="34"/>
                  </a:lnTo>
                  <a:lnTo>
                    <a:pt x="16" y="35"/>
                  </a:lnTo>
                  <a:lnTo>
                    <a:pt x="20" y="37"/>
                  </a:lnTo>
                  <a:lnTo>
                    <a:pt x="24" y="37"/>
                  </a:lnTo>
                  <a:lnTo>
                    <a:pt x="30" y="37"/>
                  </a:lnTo>
                  <a:lnTo>
                    <a:pt x="36" y="37"/>
                  </a:lnTo>
                  <a:lnTo>
                    <a:pt x="40" y="34"/>
                  </a:lnTo>
                  <a:lnTo>
                    <a:pt x="42" y="30"/>
                  </a:lnTo>
                  <a:lnTo>
                    <a:pt x="46" y="26"/>
                  </a:lnTo>
                  <a:lnTo>
                    <a:pt x="50" y="22"/>
                  </a:lnTo>
                  <a:lnTo>
                    <a:pt x="54" y="19"/>
                  </a:lnTo>
                  <a:lnTo>
                    <a:pt x="56" y="15"/>
                  </a:lnTo>
                  <a:lnTo>
                    <a:pt x="60" y="11"/>
                  </a:lnTo>
                  <a:lnTo>
                    <a:pt x="64" y="8"/>
                  </a:lnTo>
                  <a:lnTo>
                    <a:pt x="64" y="6"/>
                  </a:lnTo>
                  <a:lnTo>
                    <a:pt x="60" y="4"/>
                  </a:lnTo>
                  <a:lnTo>
                    <a:pt x="56" y="2"/>
                  </a:lnTo>
                  <a:lnTo>
                    <a:pt x="50" y="0"/>
                  </a:lnTo>
                  <a:lnTo>
                    <a:pt x="44" y="0"/>
                  </a:lnTo>
                  <a:lnTo>
                    <a:pt x="40" y="0"/>
                  </a:lnTo>
                  <a:lnTo>
                    <a:pt x="34" y="0"/>
                  </a:lnTo>
                  <a:lnTo>
                    <a:pt x="28" y="2"/>
                  </a:lnTo>
                  <a:lnTo>
                    <a:pt x="24" y="4"/>
                  </a:lnTo>
                  <a:lnTo>
                    <a:pt x="20" y="6"/>
                  </a:lnTo>
                  <a:lnTo>
                    <a:pt x="16" y="8"/>
                  </a:lnTo>
                  <a:lnTo>
                    <a:pt x="12" y="11"/>
                  </a:lnTo>
                  <a:lnTo>
                    <a:pt x="8" y="13"/>
                  </a:lnTo>
                  <a:lnTo>
                    <a:pt x="6" y="17"/>
                  </a:lnTo>
                  <a:lnTo>
                    <a:pt x="2" y="21"/>
                  </a:lnTo>
                  <a:lnTo>
                    <a:pt x="0" y="22"/>
                  </a:lnTo>
                  <a:lnTo>
                    <a:pt x="0" y="26"/>
                  </a:lnTo>
                  <a:close/>
                </a:path>
              </a:pathLst>
            </a:custGeom>
            <a:solidFill>
              <a:srgbClr val="FCEF00"/>
            </a:solidFill>
            <a:ln w="9525">
              <a:noFill/>
              <a:round/>
              <a:headEnd/>
              <a:tailEnd/>
            </a:ln>
          </p:spPr>
          <p:txBody>
            <a:bodyPr>
              <a:prstTxWarp prst="textNoShape">
                <a:avLst/>
              </a:prstTxWarp>
            </a:bodyPr>
            <a:lstStyle/>
            <a:p>
              <a:endParaRPr lang="en-US"/>
            </a:p>
          </p:txBody>
        </p:sp>
        <p:sp>
          <p:nvSpPr>
            <p:cNvPr id="17429" name="Freeform 19"/>
            <p:cNvSpPr>
              <a:spLocks/>
            </p:cNvSpPr>
            <p:nvPr/>
          </p:nvSpPr>
          <p:spPr bwMode="auto">
            <a:xfrm>
              <a:off x="2416" y="1778"/>
              <a:ext cx="53" cy="28"/>
            </a:xfrm>
            <a:custGeom>
              <a:avLst/>
              <a:gdLst>
                <a:gd name="T0" fmla="*/ 0 w 53"/>
                <a:gd name="T1" fmla="*/ 17 h 28"/>
                <a:gd name="T2" fmla="*/ 2 w 53"/>
                <a:gd name="T3" fmla="*/ 19 h 28"/>
                <a:gd name="T4" fmla="*/ 2 w 53"/>
                <a:gd name="T5" fmla="*/ 20 h 28"/>
                <a:gd name="T6" fmla="*/ 4 w 53"/>
                <a:gd name="T7" fmla="*/ 22 h 28"/>
                <a:gd name="T8" fmla="*/ 6 w 53"/>
                <a:gd name="T9" fmla="*/ 24 h 28"/>
                <a:gd name="T10" fmla="*/ 8 w 53"/>
                <a:gd name="T11" fmla="*/ 26 h 28"/>
                <a:gd name="T12" fmla="*/ 10 w 53"/>
                <a:gd name="T13" fmla="*/ 26 h 28"/>
                <a:gd name="T14" fmla="*/ 12 w 53"/>
                <a:gd name="T15" fmla="*/ 28 h 28"/>
                <a:gd name="T16" fmla="*/ 16 w 53"/>
                <a:gd name="T17" fmla="*/ 28 h 28"/>
                <a:gd name="T18" fmla="*/ 22 w 53"/>
                <a:gd name="T19" fmla="*/ 28 h 28"/>
                <a:gd name="T20" fmla="*/ 26 w 53"/>
                <a:gd name="T21" fmla="*/ 28 h 28"/>
                <a:gd name="T22" fmla="*/ 32 w 53"/>
                <a:gd name="T23" fmla="*/ 28 h 28"/>
                <a:gd name="T24" fmla="*/ 35 w 53"/>
                <a:gd name="T25" fmla="*/ 26 h 28"/>
                <a:gd name="T26" fmla="*/ 41 w 53"/>
                <a:gd name="T27" fmla="*/ 24 h 28"/>
                <a:gd name="T28" fmla="*/ 45 w 53"/>
                <a:gd name="T29" fmla="*/ 22 h 28"/>
                <a:gd name="T30" fmla="*/ 49 w 53"/>
                <a:gd name="T31" fmla="*/ 20 h 28"/>
                <a:gd name="T32" fmla="*/ 53 w 53"/>
                <a:gd name="T33" fmla="*/ 19 h 28"/>
                <a:gd name="T34" fmla="*/ 53 w 53"/>
                <a:gd name="T35" fmla="*/ 19 h 28"/>
                <a:gd name="T36" fmla="*/ 53 w 53"/>
                <a:gd name="T37" fmla="*/ 19 h 28"/>
                <a:gd name="T38" fmla="*/ 53 w 53"/>
                <a:gd name="T39" fmla="*/ 17 h 28"/>
                <a:gd name="T40" fmla="*/ 53 w 53"/>
                <a:gd name="T41" fmla="*/ 17 h 28"/>
                <a:gd name="T42" fmla="*/ 53 w 53"/>
                <a:gd name="T43" fmla="*/ 17 h 28"/>
                <a:gd name="T44" fmla="*/ 53 w 53"/>
                <a:gd name="T45" fmla="*/ 17 h 28"/>
                <a:gd name="T46" fmla="*/ 51 w 53"/>
                <a:gd name="T47" fmla="*/ 13 h 28"/>
                <a:gd name="T48" fmla="*/ 49 w 53"/>
                <a:gd name="T49" fmla="*/ 11 h 28"/>
                <a:gd name="T50" fmla="*/ 45 w 53"/>
                <a:gd name="T51" fmla="*/ 7 h 28"/>
                <a:gd name="T52" fmla="*/ 41 w 53"/>
                <a:gd name="T53" fmla="*/ 6 h 28"/>
                <a:gd name="T54" fmla="*/ 37 w 53"/>
                <a:gd name="T55" fmla="*/ 4 h 28"/>
                <a:gd name="T56" fmla="*/ 34 w 53"/>
                <a:gd name="T57" fmla="*/ 2 h 28"/>
                <a:gd name="T58" fmla="*/ 30 w 53"/>
                <a:gd name="T59" fmla="*/ 0 h 28"/>
                <a:gd name="T60" fmla="*/ 26 w 53"/>
                <a:gd name="T61" fmla="*/ 0 h 28"/>
                <a:gd name="T62" fmla="*/ 22 w 53"/>
                <a:gd name="T63" fmla="*/ 0 h 28"/>
                <a:gd name="T64" fmla="*/ 18 w 53"/>
                <a:gd name="T65" fmla="*/ 0 h 28"/>
                <a:gd name="T66" fmla="*/ 14 w 53"/>
                <a:gd name="T67" fmla="*/ 2 h 28"/>
                <a:gd name="T68" fmla="*/ 12 w 53"/>
                <a:gd name="T69" fmla="*/ 4 h 28"/>
                <a:gd name="T70" fmla="*/ 8 w 53"/>
                <a:gd name="T71" fmla="*/ 6 h 28"/>
                <a:gd name="T72" fmla="*/ 6 w 53"/>
                <a:gd name="T73" fmla="*/ 7 h 28"/>
                <a:gd name="T74" fmla="*/ 2 w 53"/>
                <a:gd name="T75" fmla="*/ 11 h 28"/>
                <a:gd name="T76" fmla="*/ 0 w 53"/>
                <a:gd name="T77" fmla="*/ 13 h 28"/>
                <a:gd name="T78" fmla="*/ 0 w 53"/>
                <a:gd name="T79" fmla="*/ 13 h 28"/>
                <a:gd name="T80" fmla="*/ 0 w 53"/>
                <a:gd name="T81" fmla="*/ 15 h 28"/>
                <a:gd name="T82" fmla="*/ 0 w 53"/>
                <a:gd name="T83" fmla="*/ 15 h 28"/>
                <a:gd name="T84" fmla="*/ 0 w 53"/>
                <a:gd name="T85" fmla="*/ 15 h 28"/>
                <a:gd name="T86" fmla="*/ 0 w 53"/>
                <a:gd name="T87" fmla="*/ 15 h 28"/>
                <a:gd name="T88" fmla="*/ 0 w 53"/>
                <a:gd name="T89" fmla="*/ 15 h 28"/>
                <a:gd name="T90" fmla="*/ 0 w 53"/>
                <a:gd name="T91" fmla="*/ 15 h 28"/>
                <a:gd name="T92" fmla="*/ 0 w 53"/>
                <a:gd name="T93" fmla="*/ 17 h 28"/>
                <a:gd name="T94" fmla="*/ 0 w 53"/>
                <a:gd name="T95" fmla="*/ 17 h 28"/>
                <a:gd name="T96" fmla="*/ 0 w 53"/>
                <a:gd name="T97" fmla="*/ 17 h 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28"/>
                <a:gd name="T149" fmla="*/ 53 w 53"/>
                <a:gd name="T150" fmla="*/ 28 h 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28">
                  <a:moveTo>
                    <a:pt x="0" y="17"/>
                  </a:moveTo>
                  <a:lnTo>
                    <a:pt x="2" y="19"/>
                  </a:lnTo>
                  <a:lnTo>
                    <a:pt x="2" y="20"/>
                  </a:lnTo>
                  <a:lnTo>
                    <a:pt x="4" y="22"/>
                  </a:lnTo>
                  <a:lnTo>
                    <a:pt x="6" y="24"/>
                  </a:lnTo>
                  <a:lnTo>
                    <a:pt x="8" y="26"/>
                  </a:lnTo>
                  <a:lnTo>
                    <a:pt x="10" y="26"/>
                  </a:lnTo>
                  <a:lnTo>
                    <a:pt x="12" y="28"/>
                  </a:lnTo>
                  <a:lnTo>
                    <a:pt x="16" y="28"/>
                  </a:lnTo>
                  <a:lnTo>
                    <a:pt x="22" y="28"/>
                  </a:lnTo>
                  <a:lnTo>
                    <a:pt x="26" y="28"/>
                  </a:lnTo>
                  <a:lnTo>
                    <a:pt x="32" y="28"/>
                  </a:lnTo>
                  <a:lnTo>
                    <a:pt x="35" y="26"/>
                  </a:lnTo>
                  <a:lnTo>
                    <a:pt x="41" y="24"/>
                  </a:lnTo>
                  <a:lnTo>
                    <a:pt x="45" y="22"/>
                  </a:lnTo>
                  <a:lnTo>
                    <a:pt x="49" y="20"/>
                  </a:lnTo>
                  <a:lnTo>
                    <a:pt x="53" y="19"/>
                  </a:lnTo>
                  <a:lnTo>
                    <a:pt x="53" y="17"/>
                  </a:lnTo>
                  <a:lnTo>
                    <a:pt x="51" y="13"/>
                  </a:lnTo>
                  <a:lnTo>
                    <a:pt x="49" y="11"/>
                  </a:lnTo>
                  <a:lnTo>
                    <a:pt x="45" y="7"/>
                  </a:lnTo>
                  <a:lnTo>
                    <a:pt x="41" y="6"/>
                  </a:lnTo>
                  <a:lnTo>
                    <a:pt x="37" y="4"/>
                  </a:lnTo>
                  <a:lnTo>
                    <a:pt x="34" y="2"/>
                  </a:lnTo>
                  <a:lnTo>
                    <a:pt x="30" y="0"/>
                  </a:lnTo>
                  <a:lnTo>
                    <a:pt x="26" y="0"/>
                  </a:lnTo>
                  <a:lnTo>
                    <a:pt x="22" y="0"/>
                  </a:lnTo>
                  <a:lnTo>
                    <a:pt x="18" y="0"/>
                  </a:lnTo>
                  <a:lnTo>
                    <a:pt x="14" y="2"/>
                  </a:lnTo>
                  <a:lnTo>
                    <a:pt x="12" y="4"/>
                  </a:lnTo>
                  <a:lnTo>
                    <a:pt x="8" y="6"/>
                  </a:lnTo>
                  <a:lnTo>
                    <a:pt x="6" y="7"/>
                  </a:lnTo>
                  <a:lnTo>
                    <a:pt x="2" y="11"/>
                  </a:lnTo>
                  <a:lnTo>
                    <a:pt x="0" y="13"/>
                  </a:lnTo>
                  <a:lnTo>
                    <a:pt x="0" y="15"/>
                  </a:lnTo>
                  <a:lnTo>
                    <a:pt x="0" y="17"/>
                  </a:lnTo>
                  <a:close/>
                </a:path>
              </a:pathLst>
            </a:custGeom>
            <a:solidFill>
              <a:srgbClr val="FCEF00"/>
            </a:solidFill>
            <a:ln w="9525">
              <a:noFill/>
              <a:round/>
              <a:headEnd/>
              <a:tailEnd/>
            </a:ln>
          </p:spPr>
          <p:txBody>
            <a:bodyPr>
              <a:prstTxWarp prst="textNoShape">
                <a:avLst/>
              </a:prstTxWarp>
            </a:bodyPr>
            <a:lstStyle/>
            <a:p>
              <a:endParaRPr lang="en-US"/>
            </a:p>
          </p:txBody>
        </p:sp>
        <p:sp>
          <p:nvSpPr>
            <p:cNvPr id="17430" name="Freeform 20"/>
            <p:cNvSpPr>
              <a:spLocks/>
            </p:cNvSpPr>
            <p:nvPr/>
          </p:nvSpPr>
          <p:spPr bwMode="auto">
            <a:xfrm>
              <a:off x="2442" y="1763"/>
              <a:ext cx="15" cy="8"/>
            </a:xfrm>
            <a:custGeom>
              <a:avLst/>
              <a:gdLst>
                <a:gd name="T0" fmla="*/ 2 w 15"/>
                <a:gd name="T1" fmla="*/ 4 h 8"/>
                <a:gd name="T2" fmla="*/ 15 w 15"/>
                <a:gd name="T3" fmla="*/ 8 h 8"/>
                <a:gd name="T4" fmla="*/ 6 w 15"/>
                <a:gd name="T5" fmla="*/ 0 h 8"/>
                <a:gd name="T6" fmla="*/ 0 w 15"/>
                <a:gd name="T7" fmla="*/ 4 h 8"/>
                <a:gd name="T8" fmla="*/ 0 w 15"/>
                <a:gd name="T9" fmla="*/ 4 h 8"/>
                <a:gd name="T10" fmla="*/ 0 w 15"/>
                <a:gd name="T11" fmla="*/ 4 h 8"/>
                <a:gd name="T12" fmla="*/ 2 w 15"/>
                <a:gd name="T13" fmla="*/ 4 h 8"/>
                <a:gd name="T14" fmla="*/ 2 w 15"/>
                <a:gd name="T15" fmla="*/ 4 h 8"/>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8"/>
                <a:gd name="T26" fmla="*/ 15 w 1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8">
                  <a:moveTo>
                    <a:pt x="2" y="4"/>
                  </a:moveTo>
                  <a:lnTo>
                    <a:pt x="15" y="8"/>
                  </a:lnTo>
                  <a:lnTo>
                    <a:pt x="6" y="0"/>
                  </a:lnTo>
                  <a:lnTo>
                    <a:pt x="0" y="4"/>
                  </a:lnTo>
                  <a:lnTo>
                    <a:pt x="2" y="4"/>
                  </a:lnTo>
                  <a:close/>
                </a:path>
              </a:pathLst>
            </a:custGeom>
            <a:solidFill>
              <a:srgbClr val="FFFFFF"/>
            </a:solidFill>
            <a:ln w="9525">
              <a:noFill/>
              <a:round/>
              <a:headEnd/>
              <a:tailEnd/>
            </a:ln>
          </p:spPr>
          <p:txBody>
            <a:bodyPr>
              <a:prstTxWarp prst="textNoShape">
                <a:avLst/>
              </a:prstTxWarp>
            </a:bodyPr>
            <a:lstStyle/>
            <a:p>
              <a:endParaRPr lang="en-US"/>
            </a:p>
          </p:txBody>
        </p:sp>
        <p:sp>
          <p:nvSpPr>
            <p:cNvPr id="17431" name="Freeform 21"/>
            <p:cNvSpPr>
              <a:spLocks/>
            </p:cNvSpPr>
            <p:nvPr/>
          </p:nvSpPr>
          <p:spPr bwMode="auto">
            <a:xfrm>
              <a:off x="2497" y="1650"/>
              <a:ext cx="81" cy="85"/>
            </a:xfrm>
            <a:custGeom>
              <a:avLst/>
              <a:gdLst>
                <a:gd name="T0" fmla="*/ 0 w 81"/>
                <a:gd name="T1" fmla="*/ 63 h 85"/>
                <a:gd name="T2" fmla="*/ 26 w 81"/>
                <a:gd name="T3" fmla="*/ 85 h 85"/>
                <a:gd name="T4" fmla="*/ 36 w 81"/>
                <a:gd name="T5" fmla="*/ 84 h 85"/>
                <a:gd name="T6" fmla="*/ 38 w 81"/>
                <a:gd name="T7" fmla="*/ 78 h 85"/>
                <a:gd name="T8" fmla="*/ 40 w 81"/>
                <a:gd name="T9" fmla="*/ 74 h 85"/>
                <a:gd name="T10" fmla="*/ 44 w 81"/>
                <a:gd name="T11" fmla="*/ 69 h 85"/>
                <a:gd name="T12" fmla="*/ 46 w 81"/>
                <a:gd name="T13" fmla="*/ 65 h 85"/>
                <a:gd name="T14" fmla="*/ 50 w 81"/>
                <a:gd name="T15" fmla="*/ 61 h 85"/>
                <a:gd name="T16" fmla="*/ 53 w 81"/>
                <a:gd name="T17" fmla="*/ 56 h 85"/>
                <a:gd name="T18" fmla="*/ 57 w 81"/>
                <a:gd name="T19" fmla="*/ 54 h 85"/>
                <a:gd name="T20" fmla="*/ 63 w 81"/>
                <a:gd name="T21" fmla="*/ 50 h 85"/>
                <a:gd name="T22" fmla="*/ 63 w 81"/>
                <a:gd name="T23" fmla="*/ 50 h 85"/>
                <a:gd name="T24" fmla="*/ 65 w 81"/>
                <a:gd name="T25" fmla="*/ 50 h 85"/>
                <a:gd name="T26" fmla="*/ 65 w 81"/>
                <a:gd name="T27" fmla="*/ 48 h 85"/>
                <a:gd name="T28" fmla="*/ 67 w 81"/>
                <a:gd name="T29" fmla="*/ 48 h 85"/>
                <a:gd name="T30" fmla="*/ 67 w 81"/>
                <a:gd name="T31" fmla="*/ 48 h 85"/>
                <a:gd name="T32" fmla="*/ 69 w 81"/>
                <a:gd name="T33" fmla="*/ 48 h 85"/>
                <a:gd name="T34" fmla="*/ 69 w 81"/>
                <a:gd name="T35" fmla="*/ 47 h 85"/>
                <a:gd name="T36" fmla="*/ 69 w 81"/>
                <a:gd name="T37" fmla="*/ 47 h 85"/>
                <a:gd name="T38" fmla="*/ 69 w 81"/>
                <a:gd name="T39" fmla="*/ 41 h 85"/>
                <a:gd name="T40" fmla="*/ 67 w 81"/>
                <a:gd name="T41" fmla="*/ 35 h 85"/>
                <a:gd name="T42" fmla="*/ 69 w 81"/>
                <a:gd name="T43" fmla="*/ 30 h 85"/>
                <a:gd name="T44" fmla="*/ 71 w 81"/>
                <a:gd name="T45" fmla="*/ 24 h 85"/>
                <a:gd name="T46" fmla="*/ 73 w 81"/>
                <a:gd name="T47" fmla="*/ 21 h 85"/>
                <a:gd name="T48" fmla="*/ 75 w 81"/>
                <a:gd name="T49" fmla="*/ 15 h 85"/>
                <a:gd name="T50" fmla="*/ 79 w 81"/>
                <a:gd name="T51" fmla="*/ 10 h 85"/>
                <a:gd name="T52" fmla="*/ 81 w 81"/>
                <a:gd name="T53" fmla="*/ 6 h 85"/>
                <a:gd name="T54" fmla="*/ 81 w 81"/>
                <a:gd name="T55" fmla="*/ 6 h 85"/>
                <a:gd name="T56" fmla="*/ 81 w 81"/>
                <a:gd name="T57" fmla="*/ 4 h 85"/>
                <a:gd name="T58" fmla="*/ 81 w 81"/>
                <a:gd name="T59" fmla="*/ 4 h 85"/>
                <a:gd name="T60" fmla="*/ 81 w 81"/>
                <a:gd name="T61" fmla="*/ 4 h 85"/>
                <a:gd name="T62" fmla="*/ 81 w 81"/>
                <a:gd name="T63" fmla="*/ 4 h 85"/>
                <a:gd name="T64" fmla="*/ 79 w 81"/>
                <a:gd name="T65" fmla="*/ 4 h 85"/>
                <a:gd name="T66" fmla="*/ 79 w 81"/>
                <a:gd name="T67" fmla="*/ 2 h 85"/>
                <a:gd name="T68" fmla="*/ 79 w 81"/>
                <a:gd name="T69" fmla="*/ 2 h 85"/>
                <a:gd name="T70" fmla="*/ 79 w 81"/>
                <a:gd name="T71" fmla="*/ 2 h 85"/>
                <a:gd name="T72" fmla="*/ 79 w 81"/>
                <a:gd name="T73" fmla="*/ 2 h 85"/>
                <a:gd name="T74" fmla="*/ 77 w 81"/>
                <a:gd name="T75" fmla="*/ 2 h 85"/>
                <a:gd name="T76" fmla="*/ 77 w 81"/>
                <a:gd name="T77" fmla="*/ 2 h 85"/>
                <a:gd name="T78" fmla="*/ 59 w 81"/>
                <a:gd name="T79" fmla="*/ 0 h 85"/>
                <a:gd name="T80" fmla="*/ 0 w 81"/>
                <a:gd name="T81" fmla="*/ 61 h 85"/>
                <a:gd name="T82" fmla="*/ 0 w 81"/>
                <a:gd name="T83" fmla="*/ 61 h 85"/>
                <a:gd name="T84" fmla="*/ 0 w 81"/>
                <a:gd name="T85" fmla="*/ 61 h 85"/>
                <a:gd name="T86" fmla="*/ 0 w 81"/>
                <a:gd name="T87" fmla="*/ 63 h 85"/>
                <a:gd name="T88" fmla="*/ 0 w 81"/>
                <a:gd name="T89" fmla="*/ 63 h 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1"/>
                <a:gd name="T136" fmla="*/ 0 h 85"/>
                <a:gd name="T137" fmla="*/ 81 w 81"/>
                <a:gd name="T138" fmla="*/ 85 h 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1" h="85">
                  <a:moveTo>
                    <a:pt x="0" y="63"/>
                  </a:moveTo>
                  <a:lnTo>
                    <a:pt x="26" y="85"/>
                  </a:lnTo>
                  <a:lnTo>
                    <a:pt x="36" y="84"/>
                  </a:lnTo>
                  <a:lnTo>
                    <a:pt x="38" y="78"/>
                  </a:lnTo>
                  <a:lnTo>
                    <a:pt x="40" y="74"/>
                  </a:lnTo>
                  <a:lnTo>
                    <a:pt x="44" y="69"/>
                  </a:lnTo>
                  <a:lnTo>
                    <a:pt x="46" y="65"/>
                  </a:lnTo>
                  <a:lnTo>
                    <a:pt x="50" y="61"/>
                  </a:lnTo>
                  <a:lnTo>
                    <a:pt x="53" y="56"/>
                  </a:lnTo>
                  <a:lnTo>
                    <a:pt x="57" y="54"/>
                  </a:lnTo>
                  <a:lnTo>
                    <a:pt x="63" y="50"/>
                  </a:lnTo>
                  <a:lnTo>
                    <a:pt x="65" y="50"/>
                  </a:lnTo>
                  <a:lnTo>
                    <a:pt x="65" y="48"/>
                  </a:lnTo>
                  <a:lnTo>
                    <a:pt x="67" y="48"/>
                  </a:lnTo>
                  <a:lnTo>
                    <a:pt x="69" y="48"/>
                  </a:lnTo>
                  <a:lnTo>
                    <a:pt x="69" y="47"/>
                  </a:lnTo>
                  <a:lnTo>
                    <a:pt x="69" y="41"/>
                  </a:lnTo>
                  <a:lnTo>
                    <a:pt x="67" y="35"/>
                  </a:lnTo>
                  <a:lnTo>
                    <a:pt x="69" y="30"/>
                  </a:lnTo>
                  <a:lnTo>
                    <a:pt x="71" y="24"/>
                  </a:lnTo>
                  <a:lnTo>
                    <a:pt x="73" y="21"/>
                  </a:lnTo>
                  <a:lnTo>
                    <a:pt x="75" y="15"/>
                  </a:lnTo>
                  <a:lnTo>
                    <a:pt x="79" y="10"/>
                  </a:lnTo>
                  <a:lnTo>
                    <a:pt x="81" y="6"/>
                  </a:lnTo>
                  <a:lnTo>
                    <a:pt x="81" y="4"/>
                  </a:lnTo>
                  <a:lnTo>
                    <a:pt x="79" y="4"/>
                  </a:lnTo>
                  <a:lnTo>
                    <a:pt x="79" y="2"/>
                  </a:lnTo>
                  <a:lnTo>
                    <a:pt x="77" y="2"/>
                  </a:lnTo>
                  <a:lnTo>
                    <a:pt x="59" y="0"/>
                  </a:lnTo>
                  <a:lnTo>
                    <a:pt x="0" y="61"/>
                  </a:lnTo>
                  <a:lnTo>
                    <a:pt x="0" y="63"/>
                  </a:lnTo>
                  <a:close/>
                </a:path>
              </a:pathLst>
            </a:custGeom>
            <a:solidFill>
              <a:srgbClr val="FFFFFF"/>
            </a:solidFill>
            <a:ln w="9525">
              <a:noFill/>
              <a:round/>
              <a:headEnd/>
              <a:tailEnd/>
            </a:ln>
          </p:spPr>
          <p:txBody>
            <a:bodyPr>
              <a:prstTxWarp prst="textNoShape">
                <a:avLst/>
              </a:prstTxWarp>
            </a:bodyPr>
            <a:lstStyle/>
            <a:p>
              <a:endParaRPr lang="en-US"/>
            </a:p>
          </p:txBody>
        </p:sp>
        <p:sp>
          <p:nvSpPr>
            <p:cNvPr id="17432" name="Freeform 22"/>
            <p:cNvSpPr>
              <a:spLocks/>
            </p:cNvSpPr>
            <p:nvPr/>
          </p:nvSpPr>
          <p:spPr bwMode="auto">
            <a:xfrm>
              <a:off x="2533" y="1745"/>
              <a:ext cx="39" cy="22"/>
            </a:xfrm>
            <a:custGeom>
              <a:avLst/>
              <a:gdLst>
                <a:gd name="T0" fmla="*/ 2 w 39"/>
                <a:gd name="T1" fmla="*/ 3 h 22"/>
                <a:gd name="T2" fmla="*/ 21 w 39"/>
                <a:gd name="T3" fmla="*/ 22 h 22"/>
                <a:gd name="T4" fmla="*/ 23 w 39"/>
                <a:gd name="T5" fmla="*/ 22 h 22"/>
                <a:gd name="T6" fmla="*/ 27 w 39"/>
                <a:gd name="T7" fmla="*/ 22 h 22"/>
                <a:gd name="T8" fmla="*/ 29 w 39"/>
                <a:gd name="T9" fmla="*/ 22 h 22"/>
                <a:gd name="T10" fmla="*/ 31 w 39"/>
                <a:gd name="T11" fmla="*/ 20 h 22"/>
                <a:gd name="T12" fmla="*/ 33 w 39"/>
                <a:gd name="T13" fmla="*/ 18 h 22"/>
                <a:gd name="T14" fmla="*/ 35 w 39"/>
                <a:gd name="T15" fmla="*/ 16 h 22"/>
                <a:gd name="T16" fmla="*/ 37 w 39"/>
                <a:gd name="T17" fmla="*/ 14 h 22"/>
                <a:gd name="T18" fmla="*/ 37 w 39"/>
                <a:gd name="T19" fmla="*/ 13 h 22"/>
                <a:gd name="T20" fmla="*/ 37 w 39"/>
                <a:gd name="T21" fmla="*/ 11 h 22"/>
                <a:gd name="T22" fmla="*/ 37 w 39"/>
                <a:gd name="T23" fmla="*/ 11 h 22"/>
                <a:gd name="T24" fmla="*/ 37 w 39"/>
                <a:gd name="T25" fmla="*/ 11 h 22"/>
                <a:gd name="T26" fmla="*/ 37 w 39"/>
                <a:gd name="T27" fmla="*/ 9 h 22"/>
                <a:gd name="T28" fmla="*/ 37 w 39"/>
                <a:gd name="T29" fmla="*/ 9 h 22"/>
                <a:gd name="T30" fmla="*/ 37 w 39"/>
                <a:gd name="T31" fmla="*/ 9 h 22"/>
                <a:gd name="T32" fmla="*/ 39 w 39"/>
                <a:gd name="T33" fmla="*/ 9 h 22"/>
                <a:gd name="T34" fmla="*/ 39 w 39"/>
                <a:gd name="T35" fmla="*/ 9 h 22"/>
                <a:gd name="T36" fmla="*/ 37 w 39"/>
                <a:gd name="T37" fmla="*/ 7 h 22"/>
                <a:gd name="T38" fmla="*/ 35 w 39"/>
                <a:gd name="T39" fmla="*/ 5 h 22"/>
                <a:gd name="T40" fmla="*/ 31 w 39"/>
                <a:gd name="T41" fmla="*/ 3 h 22"/>
                <a:gd name="T42" fmla="*/ 29 w 39"/>
                <a:gd name="T43" fmla="*/ 3 h 22"/>
                <a:gd name="T44" fmla="*/ 25 w 39"/>
                <a:gd name="T45" fmla="*/ 3 h 22"/>
                <a:gd name="T46" fmla="*/ 23 w 39"/>
                <a:gd name="T47" fmla="*/ 2 h 22"/>
                <a:gd name="T48" fmla="*/ 19 w 39"/>
                <a:gd name="T49" fmla="*/ 2 h 22"/>
                <a:gd name="T50" fmla="*/ 17 w 39"/>
                <a:gd name="T51" fmla="*/ 0 h 22"/>
                <a:gd name="T52" fmla="*/ 15 w 39"/>
                <a:gd name="T53" fmla="*/ 0 h 22"/>
                <a:gd name="T54" fmla="*/ 14 w 39"/>
                <a:gd name="T55" fmla="*/ 2 h 22"/>
                <a:gd name="T56" fmla="*/ 12 w 39"/>
                <a:gd name="T57" fmla="*/ 2 h 22"/>
                <a:gd name="T58" fmla="*/ 10 w 39"/>
                <a:gd name="T59" fmla="*/ 2 h 22"/>
                <a:gd name="T60" fmla="*/ 6 w 39"/>
                <a:gd name="T61" fmla="*/ 2 h 22"/>
                <a:gd name="T62" fmla="*/ 4 w 39"/>
                <a:gd name="T63" fmla="*/ 2 h 22"/>
                <a:gd name="T64" fmla="*/ 2 w 39"/>
                <a:gd name="T65" fmla="*/ 2 h 22"/>
                <a:gd name="T66" fmla="*/ 0 w 39"/>
                <a:gd name="T67" fmla="*/ 2 h 22"/>
                <a:gd name="T68" fmla="*/ 0 w 39"/>
                <a:gd name="T69" fmla="*/ 2 h 22"/>
                <a:gd name="T70" fmla="*/ 2 w 39"/>
                <a:gd name="T71" fmla="*/ 3 h 22"/>
                <a:gd name="T72" fmla="*/ 2 w 39"/>
                <a:gd name="T73" fmla="*/ 3 h 22"/>
                <a:gd name="T74" fmla="*/ 2 w 39"/>
                <a:gd name="T75" fmla="*/ 3 h 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
                <a:gd name="T115" fmla="*/ 0 h 22"/>
                <a:gd name="T116" fmla="*/ 39 w 39"/>
                <a:gd name="T117" fmla="*/ 22 h 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 h="22">
                  <a:moveTo>
                    <a:pt x="2" y="3"/>
                  </a:moveTo>
                  <a:lnTo>
                    <a:pt x="21" y="22"/>
                  </a:lnTo>
                  <a:lnTo>
                    <a:pt x="23" y="22"/>
                  </a:lnTo>
                  <a:lnTo>
                    <a:pt x="27" y="22"/>
                  </a:lnTo>
                  <a:lnTo>
                    <a:pt x="29" y="22"/>
                  </a:lnTo>
                  <a:lnTo>
                    <a:pt x="31" y="20"/>
                  </a:lnTo>
                  <a:lnTo>
                    <a:pt x="33" y="18"/>
                  </a:lnTo>
                  <a:lnTo>
                    <a:pt x="35" y="16"/>
                  </a:lnTo>
                  <a:lnTo>
                    <a:pt x="37" y="14"/>
                  </a:lnTo>
                  <a:lnTo>
                    <a:pt x="37" y="13"/>
                  </a:lnTo>
                  <a:lnTo>
                    <a:pt x="37" y="11"/>
                  </a:lnTo>
                  <a:lnTo>
                    <a:pt x="37" y="9"/>
                  </a:lnTo>
                  <a:lnTo>
                    <a:pt x="39" y="9"/>
                  </a:lnTo>
                  <a:lnTo>
                    <a:pt x="37" y="7"/>
                  </a:lnTo>
                  <a:lnTo>
                    <a:pt x="35" y="5"/>
                  </a:lnTo>
                  <a:lnTo>
                    <a:pt x="31" y="3"/>
                  </a:lnTo>
                  <a:lnTo>
                    <a:pt x="29" y="3"/>
                  </a:lnTo>
                  <a:lnTo>
                    <a:pt x="25" y="3"/>
                  </a:lnTo>
                  <a:lnTo>
                    <a:pt x="23" y="2"/>
                  </a:lnTo>
                  <a:lnTo>
                    <a:pt x="19" y="2"/>
                  </a:lnTo>
                  <a:lnTo>
                    <a:pt x="17" y="0"/>
                  </a:lnTo>
                  <a:lnTo>
                    <a:pt x="15" y="0"/>
                  </a:lnTo>
                  <a:lnTo>
                    <a:pt x="14" y="2"/>
                  </a:lnTo>
                  <a:lnTo>
                    <a:pt x="12" y="2"/>
                  </a:lnTo>
                  <a:lnTo>
                    <a:pt x="10" y="2"/>
                  </a:lnTo>
                  <a:lnTo>
                    <a:pt x="6" y="2"/>
                  </a:lnTo>
                  <a:lnTo>
                    <a:pt x="4" y="2"/>
                  </a:lnTo>
                  <a:lnTo>
                    <a:pt x="2" y="2"/>
                  </a:lnTo>
                  <a:lnTo>
                    <a:pt x="0" y="2"/>
                  </a:lnTo>
                  <a:lnTo>
                    <a:pt x="2" y="3"/>
                  </a:lnTo>
                  <a:close/>
                </a:path>
              </a:pathLst>
            </a:custGeom>
            <a:solidFill>
              <a:srgbClr val="FCEF00"/>
            </a:solidFill>
            <a:ln w="9525">
              <a:noFill/>
              <a:round/>
              <a:headEnd/>
              <a:tailEnd/>
            </a:ln>
          </p:spPr>
          <p:txBody>
            <a:bodyPr>
              <a:prstTxWarp prst="textNoShape">
                <a:avLst/>
              </a:prstTxWarp>
            </a:bodyPr>
            <a:lstStyle/>
            <a:p>
              <a:endParaRPr lang="en-US"/>
            </a:p>
          </p:txBody>
        </p:sp>
        <p:sp>
          <p:nvSpPr>
            <p:cNvPr id="17433" name="Freeform 23"/>
            <p:cNvSpPr>
              <a:spLocks/>
            </p:cNvSpPr>
            <p:nvPr/>
          </p:nvSpPr>
          <p:spPr bwMode="auto">
            <a:xfrm>
              <a:off x="2552" y="1704"/>
              <a:ext cx="52" cy="35"/>
            </a:xfrm>
            <a:custGeom>
              <a:avLst/>
              <a:gdLst>
                <a:gd name="T0" fmla="*/ 0 w 52"/>
                <a:gd name="T1" fmla="*/ 31 h 35"/>
                <a:gd name="T2" fmla="*/ 4 w 52"/>
                <a:gd name="T3" fmla="*/ 33 h 35"/>
                <a:gd name="T4" fmla="*/ 8 w 52"/>
                <a:gd name="T5" fmla="*/ 33 h 35"/>
                <a:gd name="T6" fmla="*/ 12 w 52"/>
                <a:gd name="T7" fmla="*/ 35 h 35"/>
                <a:gd name="T8" fmla="*/ 18 w 52"/>
                <a:gd name="T9" fmla="*/ 35 h 35"/>
                <a:gd name="T10" fmla="*/ 22 w 52"/>
                <a:gd name="T11" fmla="*/ 35 h 35"/>
                <a:gd name="T12" fmla="*/ 26 w 52"/>
                <a:gd name="T13" fmla="*/ 35 h 35"/>
                <a:gd name="T14" fmla="*/ 32 w 52"/>
                <a:gd name="T15" fmla="*/ 33 h 35"/>
                <a:gd name="T16" fmla="*/ 36 w 52"/>
                <a:gd name="T17" fmla="*/ 30 h 35"/>
                <a:gd name="T18" fmla="*/ 40 w 52"/>
                <a:gd name="T19" fmla="*/ 28 h 35"/>
                <a:gd name="T20" fmla="*/ 42 w 52"/>
                <a:gd name="T21" fmla="*/ 24 h 35"/>
                <a:gd name="T22" fmla="*/ 46 w 52"/>
                <a:gd name="T23" fmla="*/ 20 h 35"/>
                <a:gd name="T24" fmla="*/ 48 w 52"/>
                <a:gd name="T25" fmla="*/ 17 h 35"/>
                <a:gd name="T26" fmla="*/ 50 w 52"/>
                <a:gd name="T27" fmla="*/ 13 h 35"/>
                <a:gd name="T28" fmla="*/ 52 w 52"/>
                <a:gd name="T29" fmla="*/ 9 h 35"/>
                <a:gd name="T30" fmla="*/ 52 w 52"/>
                <a:gd name="T31" fmla="*/ 6 h 35"/>
                <a:gd name="T32" fmla="*/ 52 w 52"/>
                <a:gd name="T33" fmla="*/ 0 h 35"/>
                <a:gd name="T34" fmla="*/ 46 w 52"/>
                <a:gd name="T35" fmla="*/ 0 h 35"/>
                <a:gd name="T36" fmla="*/ 40 w 52"/>
                <a:gd name="T37" fmla="*/ 0 h 35"/>
                <a:gd name="T38" fmla="*/ 32 w 52"/>
                <a:gd name="T39" fmla="*/ 2 h 35"/>
                <a:gd name="T40" fmla="*/ 26 w 52"/>
                <a:gd name="T41" fmla="*/ 2 h 35"/>
                <a:gd name="T42" fmla="*/ 20 w 52"/>
                <a:gd name="T43" fmla="*/ 6 h 35"/>
                <a:gd name="T44" fmla="*/ 16 w 52"/>
                <a:gd name="T45" fmla="*/ 7 h 35"/>
                <a:gd name="T46" fmla="*/ 10 w 52"/>
                <a:gd name="T47" fmla="*/ 11 h 35"/>
                <a:gd name="T48" fmla="*/ 6 w 52"/>
                <a:gd name="T49" fmla="*/ 15 h 35"/>
                <a:gd name="T50" fmla="*/ 4 w 52"/>
                <a:gd name="T51" fmla="*/ 17 h 35"/>
                <a:gd name="T52" fmla="*/ 2 w 52"/>
                <a:gd name="T53" fmla="*/ 20 h 35"/>
                <a:gd name="T54" fmla="*/ 2 w 52"/>
                <a:gd name="T55" fmla="*/ 22 h 35"/>
                <a:gd name="T56" fmla="*/ 0 w 52"/>
                <a:gd name="T57" fmla="*/ 24 h 35"/>
                <a:gd name="T58" fmla="*/ 0 w 52"/>
                <a:gd name="T59" fmla="*/ 26 h 35"/>
                <a:gd name="T60" fmla="*/ 0 w 52"/>
                <a:gd name="T61" fmla="*/ 28 h 35"/>
                <a:gd name="T62" fmla="*/ 0 w 52"/>
                <a:gd name="T63" fmla="*/ 30 h 35"/>
                <a:gd name="T64" fmla="*/ 0 w 52"/>
                <a:gd name="T65" fmla="*/ 31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35"/>
                <a:gd name="T101" fmla="*/ 52 w 52"/>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35">
                  <a:moveTo>
                    <a:pt x="0" y="31"/>
                  </a:moveTo>
                  <a:lnTo>
                    <a:pt x="4" y="33"/>
                  </a:lnTo>
                  <a:lnTo>
                    <a:pt x="8" y="33"/>
                  </a:lnTo>
                  <a:lnTo>
                    <a:pt x="12" y="35"/>
                  </a:lnTo>
                  <a:lnTo>
                    <a:pt x="18" y="35"/>
                  </a:lnTo>
                  <a:lnTo>
                    <a:pt x="22" y="35"/>
                  </a:lnTo>
                  <a:lnTo>
                    <a:pt x="26" y="35"/>
                  </a:lnTo>
                  <a:lnTo>
                    <a:pt x="32" y="33"/>
                  </a:lnTo>
                  <a:lnTo>
                    <a:pt x="36" y="30"/>
                  </a:lnTo>
                  <a:lnTo>
                    <a:pt x="40" y="28"/>
                  </a:lnTo>
                  <a:lnTo>
                    <a:pt x="42" y="24"/>
                  </a:lnTo>
                  <a:lnTo>
                    <a:pt x="46" y="20"/>
                  </a:lnTo>
                  <a:lnTo>
                    <a:pt x="48" y="17"/>
                  </a:lnTo>
                  <a:lnTo>
                    <a:pt x="50" y="13"/>
                  </a:lnTo>
                  <a:lnTo>
                    <a:pt x="52" y="9"/>
                  </a:lnTo>
                  <a:lnTo>
                    <a:pt x="52" y="6"/>
                  </a:lnTo>
                  <a:lnTo>
                    <a:pt x="52" y="0"/>
                  </a:lnTo>
                  <a:lnTo>
                    <a:pt x="46" y="0"/>
                  </a:lnTo>
                  <a:lnTo>
                    <a:pt x="40" y="0"/>
                  </a:lnTo>
                  <a:lnTo>
                    <a:pt x="32" y="2"/>
                  </a:lnTo>
                  <a:lnTo>
                    <a:pt x="26" y="2"/>
                  </a:lnTo>
                  <a:lnTo>
                    <a:pt x="20" y="6"/>
                  </a:lnTo>
                  <a:lnTo>
                    <a:pt x="16" y="7"/>
                  </a:lnTo>
                  <a:lnTo>
                    <a:pt x="10" y="11"/>
                  </a:lnTo>
                  <a:lnTo>
                    <a:pt x="6" y="15"/>
                  </a:lnTo>
                  <a:lnTo>
                    <a:pt x="4" y="17"/>
                  </a:lnTo>
                  <a:lnTo>
                    <a:pt x="2" y="20"/>
                  </a:lnTo>
                  <a:lnTo>
                    <a:pt x="2" y="22"/>
                  </a:lnTo>
                  <a:lnTo>
                    <a:pt x="0" y="24"/>
                  </a:lnTo>
                  <a:lnTo>
                    <a:pt x="0" y="26"/>
                  </a:lnTo>
                  <a:lnTo>
                    <a:pt x="0" y="28"/>
                  </a:lnTo>
                  <a:lnTo>
                    <a:pt x="0" y="30"/>
                  </a:lnTo>
                  <a:lnTo>
                    <a:pt x="0" y="31"/>
                  </a:lnTo>
                  <a:close/>
                </a:path>
              </a:pathLst>
            </a:custGeom>
            <a:solidFill>
              <a:srgbClr val="FCEF00"/>
            </a:solidFill>
            <a:ln w="9525">
              <a:noFill/>
              <a:round/>
              <a:headEnd/>
              <a:tailEnd/>
            </a:ln>
          </p:spPr>
          <p:txBody>
            <a:bodyPr>
              <a:prstTxWarp prst="textNoShape">
                <a:avLst/>
              </a:prstTxWarp>
            </a:bodyPr>
            <a:lstStyle/>
            <a:p>
              <a:endParaRPr lang="en-US"/>
            </a:p>
          </p:txBody>
        </p:sp>
        <p:sp>
          <p:nvSpPr>
            <p:cNvPr id="17434" name="Freeform 24"/>
            <p:cNvSpPr>
              <a:spLocks/>
            </p:cNvSpPr>
            <p:nvPr/>
          </p:nvSpPr>
          <p:spPr bwMode="auto">
            <a:xfrm>
              <a:off x="2547" y="1569"/>
              <a:ext cx="11" cy="37"/>
            </a:xfrm>
            <a:custGeom>
              <a:avLst/>
              <a:gdLst>
                <a:gd name="T0" fmla="*/ 0 w 11"/>
                <a:gd name="T1" fmla="*/ 24 h 37"/>
                <a:gd name="T2" fmla="*/ 5 w 11"/>
                <a:gd name="T3" fmla="*/ 33 h 37"/>
                <a:gd name="T4" fmla="*/ 11 w 11"/>
                <a:gd name="T5" fmla="*/ 37 h 37"/>
                <a:gd name="T6" fmla="*/ 9 w 11"/>
                <a:gd name="T7" fmla="*/ 33 h 37"/>
                <a:gd name="T8" fmla="*/ 7 w 11"/>
                <a:gd name="T9" fmla="*/ 29 h 37"/>
                <a:gd name="T10" fmla="*/ 5 w 11"/>
                <a:gd name="T11" fmla="*/ 26 h 37"/>
                <a:gd name="T12" fmla="*/ 5 w 11"/>
                <a:gd name="T13" fmla="*/ 22 h 37"/>
                <a:gd name="T14" fmla="*/ 5 w 11"/>
                <a:gd name="T15" fmla="*/ 18 h 37"/>
                <a:gd name="T16" fmla="*/ 3 w 11"/>
                <a:gd name="T17" fmla="*/ 15 h 37"/>
                <a:gd name="T18" fmla="*/ 3 w 11"/>
                <a:gd name="T19" fmla="*/ 11 h 37"/>
                <a:gd name="T20" fmla="*/ 3 w 11"/>
                <a:gd name="T21" fmla="*/ 5 h 37"/>
                <a:gd name="T22" fmla="*/ 5 w 11"/>
                <a:gd name="T23" fmla="*/ 0 h 37"/>
                <a:gd name="T24" fmla="*/ 3 w 11"/>
                <a:gd name="T25" fmla="*/ 3 h 37"/>
                <a:gd name="T26" fmla="*/ 1 w 11"/>
                <a:gd name="T27" fmla="*/ 5 h 37"/>
                <a:gd name="T28" fmla="*/ 1 w 11"/>
                <a:gd name="T29" fmla="*/ 9 h 37"/>
                <a:gd name="T30" fmla="*/ 0 w 11"/>
                <a:gd name="T31" fmla="*/ 11 h 37"/>
                <a:gd name="T32" fmla="*/ 0 w 11"/>
                <a:gd name="T33" fmla="*/ 15 h 37"/>
                <a:gd name="T34" fmla="*/ 0 w 11"/>
                <a:gd name="T35" fmla="*/ 18 h 37"/>
                <a:gd name="T36" fmla="*/ 0 w 11"/>
                <a:gd name="T37" fmla="*/ 20 h 37"/>
                <a:gd name="T38" fmla="*/ 0 w 11"/>
                <a:gd name="T39" fmla="*/ 24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
                <a:gd name="T61" fmla="*/ 0 h 37"/>
                <a:gd name="T62" fmla="*/ 11 w 11"/>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 h="37">
                  <a:moveTo>
                    <a:pt x="0" y="24"/>
                  </a:moveTo>
                  <a:lnTo>
                    <a:pt x="5" y="33"/>
                  </a:lnTo>
                  <a:lnTo>
                    <a:pt x="11" y="37"/>
                  </a:lnTo>
                  <a:lnTo>
                    <a:pt x="9" y="33"/>
                  </a:lnTo>
                  <a:lnTo>
                    <a:pt x="7" y="29"/>
                  </a:lnTo>
                  <a:lnTo>
                    <a:pt x="5" y="26"/>
                  </a:lnTo>
                  <a:lnTo>
                    <a:pt x="5" y="22"/>
                  </a:lnTo>
                  <a:lnTo>
                    <a:pt x="5" y="18"/>
                  </a:lnTo>
                  <a:lnTo>
                    <a:pt x="3" y="15"/>
                  </a:lnTo>
                  <a:lnTo>
                    <a:pt x="3" y="11"/>
                  </a:lnTo>
                  <a:lnTo>
                    <a:pt x="3" y="5"/>
                  </a:lnTo>
                  <a:lnTo>
                    <a:pt x="5" y="0"/>
                  </a:lnTo>
                  <a:lnTo>
                    <a:pt x="3" y="3"/>
                  </a:lnTo>
                  <a:lnTo>
                    <a:pt x="1" y="5"/>
                  </a:lnTo>
                  <a:lnTo>
                    <a:pt x="1" y="9"/>
                  </a:lnTo>
                  <a:lnTo>
                    <a:pt x="0" y="11"/>
                  </a:lnTo>
                  <a:lnTo>
                    <a:pt x="0" y="15"/>
                  </a:lnTo>
                  <a:lnTo>
                    <a:pt x="0" y="18"/>
                  </a:lnTo>
                  <a:lnTo>
                    <a:pt x="0" y="20"/>
                  </a:lnTo>
                  <a:lnTo>
                    <a:pt x="0" y="24"/>
                  </a:lnTo>
                  <a:close/>
                </a:path>
              </a:pathLst>
            </a:custGeom>
            <a:solidFill>
              <a:srgbClr val="FFFFFF"/>
            </a:solidFill>
            <a:ln w="9525">
              <a:noFill/>
              <a:round/>
              <a:headEnd/>
              <a:tailEnd/>
            </a:ln>
          </p:spPr>
          <p:txBody>
            <a:bodyPr>
              <a:prstTxWarp prst="textNoShape">
                <a:avLst/>
              </a:prstTxWarp>
            </a:bodyPr>
            <a:lstStyle/>
            <a:p>
              <a:endParaRPr lang="en-US"/>
            </a:p>
          </p:txBody>
        </p:sp>
        <p:sp>
          <p:nvSpPr>
            <p:cNvPr id="17435" name="Freeform 25"/>
            <p:cNvSpPr>
              <a:spLocks/>
            </p:cNvSpPr>
            <p:nvPr/>
          </p:nvSpPr>
          <p:spPr bwMode="auto">
            <a:xfrm>
              <a:off x="2578" y="1650"/>
              <a:ext cx="40" cy="43"/>
            </a:xfrm>
            <a:custGeom>
              <a:avLst/>
              <a:gdLst>
                <a:gd name="T0" fmla="*/ 0 w 40"/>
                <a:gd name="T1" fmla="*/ 34 h 43"/>
                <a:gd name="T2" fmla="*/ 4 w 40"/>
                <a:gd name="T3" fmla="*/ 43 h 43"/>
                <a:gd name="T4" fmla="*/ 8 w 40"/>
                <a:gd name="T5" fmla="*/ 43 h 43"/>
                <a:gd name="T6" fmla="*/ 10 w 40"/>
                <a:gd name="T7" fmla="*/ 43 h 43"/>
                <a:gd name="T8" fmla="*/ 14 w 40"/>
                <a:gd name="T9" fmla="*/ 43 h 43"/>
                <a:gd name="T10" fmla="*/ 18 w 40"/>
                <a:gd name="T11" fmla="*/ 41 h 43"/>
                <a:gd name="T12" fmla="*/ 20 w 40"/>
                <a:gd name="T13" fmla="*/ 41 h 43"/>
                <a:gd name="T14" fmla="*/ 24 w 40"/>
                <a:gd name="T15" fmla="*/ 39 h 43"/>
                <a:gd name="T16" fmla="*/ 26 w 40"/>
                <a:gd name="T17" fmla="*/ 37 h 43"/>
                <a:gd name="T18" fmla="*/ 28 w 40"/>
                <a:gd name="T19" fmla="*/ 34 h 43"/>
                <a:gd name="T20" fmla="*/ 32 w 40"/>
                <a:gd name="T21" fmla="*/ 32 h 43"/>
                <a:gd name="T22" fmla="*/ 34 w 40"/>
                <a:gd name="T23" fmla="*/ 28 h 43"/>
                <a:gd name="T24" fmla="*/ 36 w 40"/>
                <a:gd name="T25" fmla="*/ 24 h 43"/>
                <a:gd name="T26" fmla="*/ 38 w 40"/>
                <a:gd name="T27" fmla="*/ 21 h 43"/>
                <a:gd name="T28" fmla="*/ 38 w 40"/>
                <a:gd name="T29" fmla="*/ 17 h 43"/>
                <a:gd name="T30" fmla="*/ 40 w 40"/>
                <a:gd name="T31" fmla="*/ 11 h 43"/>
                <a:gd name="T32" fmla="*/ 40 w 40"/>
                <a:gd name="T33" fmla="*/ 8 h 43"/>
                <a:gd name="T34" fmla="*/ 40 w 40"/>
                <a:gd name="T35" fmla="*/ 2 h 43"/>
                <a:gd name="T36" fmla="*/ 40 w 40"/>
                <a:gd name="T37" fmla="*/ 2 h 43"/>
                <a:gd name="T38" fmla="*/ 40 w 40"/>
                <a:gd name="T39" fmla="*/ 2 h 43"/>
                <a:gd name="T40" fmla="*/ 38 w 40"/>
                <a:gd name="T41" fmla="*/ 0 h 43"/>
                <a:gd name="T42" fmla="*/ 38 w 40"/>
                <a:gd name="T43" fmla="*/ 0 h 43"/>
                <a:gd name="T44" fmla="*/ 38 w 40"/>
                <a:gd name="T45" fmla="*/ 0 h 43"/>
                <a:gd name="T46" fmla="*/ 38 w 40"/>
                <a:gd name="T47" fmla="*/ 0 h 43"/>
                <a:gd name="T48" fmla="*/ 38 w 40"/>
                <a:gd name="T49" fmla="*/ 0 h 43"/>
                <a:gd name="T50" fmla="*/ 38 w 40"/>
                <a:gd name="T51" fmla="*/ 0 h 43"/>
                <a:gd name="T52" fmla="*/ 34 w 40"/>
                <a:gd name="T53" fmla="*/ 0 h 43"/>
                <a:gd name="T54" fmla="*/ 28 w 40"/>
                <a:gd name="T55" fmla="*/ 2 h 43"/>
                <a:gd name="T56" fmla="*/ 24 w 40"/>
                <a:gd name="T57" fmla="*/ 4 h 43"/>
                <a:gd name="T58" fmla="*/ 18 w 40"/>
                <a:gd name="T59" fmla="*/ 6 h 43"/>
                <a:gd name="T60" fmla="*/ 14 w 40"/>
                <a:gd name="T61" fmla="*/ 8 h 43"/>
                <a:gd name="T62" fmla="*/ 10 w 40"/>
                <a:gd name="T63" fmla="*/ 11 h 43"/>
                <a:gd name="T64" fmla="*/ 6 w 40"/>
                <a:gd name="T65" fmla="*/ 15 h 43"/>
                <a:gd name="T66" fmla="*/ 4 w 40"/>
                <a:gd name="T67" fmla="*/ 19 h 43"/>
                <a:gd name="T68" fmla="*/ 2 w 40"/>
                <a:gd name="T69" fmla="*/ 21 h 43"/>
                <a:gd name="T70" fmla="*/ 2 w 40"/>
                <a:gd name="T71" fmla="*/ 22 h 43"/>
                <a:gd name="T72" fmla="*/ 2 w 40"/>
                <a:gd name="T73" fmla="*/ 24 h 43"/>
                <a:gd name="T74" fmla="*/ 2 w 40"/>
                <a:gd name="T75" fmla="*/ 26 h 43"/>
                <a:gd name="T76" fmla="*/ 2 w 40"/>
                <a:gd name="T77" fmla="*/ 28 h 43"/>
                <a:gd name="T78" fmla="*/ 0 w 40"/>
                <a:gd name="T79" fmla="*/ 30 h 43"/>
                <a:gd name="T80" fmla="*/ 0 w 40"/>
                <a:gd name="T81" fmla="*/ 32 h 43"/>
                <a:gd name="T82" fmla="*/ 0 w 40"/>
                <a:gd name="T83" fmla="*/ 34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43"/>
                <a:gd name="T128" fmla="*/ 40 w 40"/>
                <a:gd name="T129" fmla="*/ 43 h 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43">
                  <a:moveTo>
                    <a:pt x="0" y="34"/>
                  </a:moveTo>
                  <a:lnTo>
                    <a:pt x="4" y="43"/>
                  </a:lnTo>
                  <a:lnTo>
                    <a:pt x="8" y="43"/>
                  </a:lnTo>
                  <a:lnTo>
                    <a:pt x="10" y="43"/>
                  </a:lnTo>
                  <a:lnTo>
                    <a:pt x="14" y="43"/>
                  </a:lnTo>
                  <a:lnTo>
                    <a:pt x="18" y="41"/>
                  </a:lnTo>
                  <a:lnTo>
                    <a:pt x="20" y="41"/>
                  </a:lnTo>
                  <a:lnTo>
                    <a:pt x="24" y="39"/>
                  </a:lnTo>
                  <a:lnTo>
                    <a:pt x="26" y="37"/>
                  </a:lnTo>
                  <a:lnTo>
                    <a:pt x="28" y="34"/>
                  </a:lnTo>
                  <a:lnTo>
                    <a:pt x="32" y="32"/>
                  </a:lnTo>
                  <a:lnTo>
                    <a:pt x="34" y="28"/>
                  </a:lnTo>
                  <a:lnTo>
                    <a:pt x="36" y="24"/>
                  </a:lnTo>
                  <a:lnTo>
                    <a:pt x="38" y="21"/>
                  </a:lnTo>
                  <a:lnTo>
                    <a:pt x="38" y="17"/>
                  </a:lnTo>
                  <a:lnTo>
                    <a:pt x="40" y="11"/>
                  </a:lnTo>
                  <a:lnTo>
                    <a:pt x="40" y="8"/>
                  </a:lnTo>
                  <a:lnTo>
                    <a:pt x="40" y="2"/>
                  </a:lnTo>
                  <a:lnTo>
                    <a:pt x="38" y="0"/>
                  </a:lnTo>
                  <a:lnTo>
                    <a:pt x="34" y="0"/>
                  </a:lnTo>
                  <a:lnTo>
                    <a:pt x="28" y="2"/>
                  </a:lnTo>
                  <a:lnTo>
                    <a:pt x="24" y="4"/>
                  </a:lnTo>
                  <a:lnTo>
                    <a:pt x="18" y="6"/>
                  </a:lnTo>
                  <a:lnTo>
                    <a:pt x="14" y="8"/>
                  </a:lnTo>
                  <a:lnTo>
                    <a:pt x="10" y="11"/>
                  </a:lnTo>
                  <a:lnTo>
                    <a:pt x="6" y="15"/>
                  </a:lnTo>
                  <a:lnTo>
                    <a:pt x="4" y="19"/>
                  </a:lnTo>
                  <a:lnTo>
                    <a:pt x="2" y="21"/>
                  </a:lnTo>
                  <a:lnTo>
                    <a:pt x="2" y="22"/>
                  </a:lnTo>
                  <a:lnTo>
                    <a:pt x="2" y="24"/>
                  </a:lnTo>
                  <a:lnTo>
                    <a:pt x="2" y="26"/>
                  </a:lnTo>
                  <a:lnTo>
                    <a:pt x="2" y="28"/>
                  </a:lnTo>
                  <a:lnTo>
                    <a:pt x="0" y="30"/>
                  </a:lnTo>
                  <a:lnTo>
                    <a:pt x="0" y="32"/>
                  </a:lnTo>
                  <a:lnTo>
                    <a:pt x="0" y="34"/>
                  </a:lnTo>
                  <a:close/>
                </a:path>
              </a:pathLst>
            </a:custGeom>
            <a:solidFill>
              <a:srgbClr val="FCEF00"/>
            </a:solidFill>
            <a:ln w="9525">
              <a:noFill/>
              <a:round/>
              <a:headEnd/>
              <a:tailEnd/>
            </a:ln>
          </p:spPr>
          <p:txBody>
            <a:bodyPr>
              <a:prstTxWarp prst="textNoShape">
                <a:avLst/>
              </a:prstTxWarp>
            </a:bodyPr>
            <a:lstStyle/>
            <a:p>
              <a:endParaRPr lang="en-US"/>
            </a:p>
          </p:txBody>
        </p:sp>
        <p:sp>
          <p:nvSpPr>
            <p:cNvPr id="17436" name="Freeform 26"/>
            <p:cNvSpPr>
              <a:spLocks/>
            </p:cNvSpPr>
            <p:nvPr/>
          </p:nvSpPr>
          <p:spPr bwMode="auto">
            <a:xfrm>
              <a:off x="2562" y="1560"/>
              <a:ext cx="36" cy="48"/>
            </a:xfrm>
            <a:custGeom>
              <a:avLst/>
              <a:gdLst>
                <a:gd name="T0" fmla="*/ 0 w 36"/>
                <a:gd name="T1" fmla="*/ 24 h 48"/>
                <a:gd name="T2" fmla="*/ 2 w 36"/>
                <a:gd name="T3" fmla="*/ 27 h 48"/>
                <a:gd name="T4" fmla="*/ 2 w 36"/>
                <a:gd name="T5" fmla="*/ 31 h 48"/>
                <a:gd name="T6" fmla="*/ 4 w 36"/>
                <a:gd name="T7" fmla="*/ 35 h 48"/>
                <a:gd name="T8" fmla="*/ 6 w 36"/>
                <a:gd name="T9" fmla="*/ 37 h 48"/>
                <a:gd name="T10" fmla="*/ 8 w 36"/>
                <a:gd name="T11" fmla="*/ 40 h 48"/>
                <a:gd name="T12" fmla="*/ 10 w 36"/>
                <a:gd name="T13" fmla="*/ 44 h 48"/>
                <a:gd name="T14" fmla="*/ 14 w 36"/>
                <a:gd name="T15" fmla="*/ 46 h 48"/>
                <a:gd name="T16" fmla="*/ 16 w 36"/>
                <a:gd name="T17" fmla="*/ 48 h 48"/>
                <a:gd name="T18" fmla="*/ 34 w 36"/>
                <a:gd name="T19" fmla="*/ 38 h 48"/>
                <a:gd name="T20" fmla="*/ 36 w 36"/>
                <a:gd name="T21" fmla="*/ 35 h 48"/>
                <a:gd name="T22" fmla="*/ 36 w 36"/>
                <a:gd name="T23" fmla="*/ 29 h 48"/>
                <a:gd name="T24" fmla="*/ 36 w 36"/>
                <a:gd name="T25" fmla="*/ 25 h 48"/>
                <a:gd name="T26" fmla="*/ 36 w 36"/>
                <a:gd name="T27" fmla="*/ 22 h 48"/>
                <a:gd name="T28" fmla="*/ 36 w 36"/>
                <a:gd name="T29" fmla="*/ 16 h 48"/>
                <a:gd name="T30" fmla="*/ 34 w 36"/>
                <a:gd name="T31" fmla="*/ 12 h 48"/>
                <a:gd name="T32" fmla="*/ 32 w 36"/>
                <a:gd name="T33" fmla="*/ 9 h 48"/>
                <a:gd name="T34" fmla="*/ 28 w 36"/>
                <a:gd name="T35" fmla="*/ 5 h 48"/>
                <a:gd name="T36" fmla="*/ 26 w 36"/>
                <a:gd name="T37" fmla="*/ 5 h 48"/>
                <a:gd name="T38" fmla="*/ 26 w 36"/>
                <a:gd name="T39" fmla="*/ 3 h 48"/>
                <a:gd name="T40" fmla="*/ 24 w 36"/>
                <a:gd name="T41" fmla="*/ 1 h 48"/>
                <a:gd name="T42" fmla="*/ 22 w 36"/>
                <a:gd name="T43" fmla="*/ 1 h 48"/>
                <a:gd name="T44" fmla="*/ 20 w 36"/>
                <a:gd name="T45" fmla="*/ 1 h 48"/>
                <a:gd name="T46" fmla="*/ 18 w 36"/>
                <a:gd name="T47" fmla="*/ 0 h 48"/>
                <a:gd name="T48" fmla="*/ 16 w 36"/>
                <a:gd name="T49" fmla="*/ 0 h 48"/>
                <a:gd name="T50" fmla="*/ 14 w 36"/>
                <a:gd name="T51" fmla="*/ 0 h 48"/>
                <a:gd name="T52" fmla="*/ 4 w 36"/>
                <a:gd name="T53" fmla="*/ 9 h 48"/>
                <a:gd name="T54" fmla="*/ 0 w 36"/>
                <a:gd name="T55" fmla="*/ 24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
                <a:gd name="T85" fmla="*/ 0 h 48"/>
                <a:gd name="T86" fmla="*/ 36 w 36"/>
                <a:gd name="T87" fmla="*/ 48 h 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 h="48">
                  <a:moveTo>
                    <a:pt x="0" y="24"/>
                  </a:moveTo>
                  <a:lnTo>
                    <a:pt x="2" y="27"/>
                  </a:lnTo>
                  <a:lnTo>
                    <a:pt x="2" y="31"/>
                  </a:lnTo>
                  <a:lnTo>
                    <a:pt x="4" y="35"/>
                  </a:lnTo>
                  <a:lnTo>
                    <a:pt x="6" y="37"/>
                  </a:lnTo>
                  <a:lnTo>
                    <a:pt x="8" y="40"/>
                  </a:lnTo>
                  <a:lnTo>
                    <a:pt x="10" y="44"/>
                  </a:lnTo>
                  <a:lnTo>
                    <a:pt x="14" y="46"/>
                  </a:lnTo>
                  <a:lnTo>
                    <a:pt x="16" y="48"/>
                  </a:lnTo>
                  <a:lnTo>
                    <a:pt x="34" y="38"/>
                  </a:lnTo>
                  <a:lnTo>
                    <a:pt x="36" y="35"/>
                  </a:lnTo>
                  <a:lnTo>
                    <a:pt x="36" y="29"/>
                  </a:lnTo>
                  <a:lnTo>
                    <a:pt x="36" y="25"/>
                  </a:lnTo>
                  <a:lnTo>
                    <a:pt x="36" y="22"/>
                  </a:lnTo>
                  <a:lnTo>
                    <a:pt x="36" y="16"/>
                  </a:lnTo>
                  <a:lnTo>
                    <a:pt x="34" y="12"/>
                  </a:lnTo>
                  <a:lnTo>
                    <a:pt x="32" y="9"/>
                  </a:lnTo>
                  <a:lnTo>
                    <a:pt x="28" y="5"/>
                  </a:lnTo>
                  <a:lnTo>
                    <a:pt x="26" y="5"/>
                  </a:lnTo>
                  <a:lnTo>
                    <a:pt x="26" y="3"/>
                  </a:lnTo>
                  <a:lnTo>
                    <a:pt x="24" y="1"/>
                  </a:lnTo>
                  <a:lnTo>
                    <a:pt x="22" y="1"/>
                  </a:lnTo>
                  <a:lnTo>
                    <a:pt x="20" y="1"/>
                  </a:lnTo>
                  <a:lnTo>
                    <a:pt x="18" y="0"/>
                  </a:lnTo>
                  <a:lnTo>
                    <a:pt x="16" y="0"/>
                  </a:lnTo>
                  <a:lnTo>
                    <a:pt x="14" y="0"/>
                  </a:lnTo>
                  <a:lnTo>
                    <a:pt x="4" y="9"/>
                  </a:lnTo>
                  <a:lnTo>
                    <a:pt x="0" y="24"/>
                  </a:lnTo>
                  <a:close/>
                </a:path>
              </a:pathLst>
            </a:custGeom>
            <a:solidFill>
              <a:srgbClr val="FCEF00"/>
            </a:solidFill>
            <a:ln w="9525">
              <a:noFill/>
              <a:round/>
              <a:headEnd/>
              <a:tailEnd/>
            </a:ln>
          </p:spPr>
          <p:txBody>
            <a:bodyPr>
              <a:prstTxWarp prst="textNoShape">
                <a:avLst/>
              </a:prstTxWarp>
            </a:bodyPr>
            <a:lstStyle/>
            <a:p>
              <a:endParaRPr lang="en-US"/>
            </a:p>
          </p:txBody>
        </p:sp>
        <p:sp>
          <p:nvSpPr>
            <p:cNvPr id="17437" name="Freeform 27"/>
            <p:cNvSpPr>
              <a:spLocks/>
            </p:cNvSpPr>
            <p:nvPr/>
          </p:nvSpPr>
          <p:spPr bwMode="auto">
            <a:xfrm>
              <a:off x="2543" y="1463"/>
              <a:ext cx="31" cy="50"/>
            </a:xfrm>
            <a:custGeom>
              <a:avLst/>
              <a:gdLst>
                <a:gd name="T0" fmla="*/ 0 w 31"/>
                <a:gd name="T1" fmla="*/ 37 h 50"/>
                <a:gd name="T2" fmla="*/ 5 w 31"/>
                <a:gd name="T3" fmla="*/ 50 h 50"/>
                <a:gd name="T4" fmla="*/ 31 w 31"/>
                <a:gd name="T5" fmla="*/ 48 h 50"/>
                <a:gd name="T6" fmla="*/ 31 w 31"/>
                <a:gd name="T7" fmla="*/ 48 h 50"/>
                <a:gd name="T8" fmla="*/ 31 w 31"/>
                <a:gd name="T9" fmla="*/ 47 h 50"/>
                <a:gd name="T10" fmla="*/ 31 w 31"/>
                <a:gd name="T11" fmla="*/ 47 h 50"/>
                <a:gd name="T12" fmla="*/ 31 w 31"/>
                <a:gd name="T13" fmla="*/ 47 h 50"/>
                <a:gd name="T14" fmla="*/ 31 w 31"/>
                <a:gd name="T15" fmla="*/ 47 h 50"/>
                <a:gd name="T16" fmla="*/ 31 w 31"/>
                <a:gd name="T17" fmla="*/ 47 h 50"/>
                <a:gd name="T18" fmla="*/ 31 w 31"/>
                <a:gd name="T19" fmla="*/ 47 h 50"/>
                <a:gd name="T20" fmla="*/ 31 w 31"/>
                <a:gd name="T21" fmla="*/ 47 h 50"/>
                <a:gd name="T22" fmla="*/ 13 w 31"/>
                <a:gd name="T23" fmla="*/ 0 h 50"/>
                <a:gd name="T24" fmla="*/ 11 w 31"/>
                <a:gd name="T25" fmla="*/ 0 h 50"/>
                <a:gd name="T26" fmla="*/ 9 w 31"/>
                <a:gd name="T27" fmla="*/ 2 h 50"/>
                <a:gd name="T28" fmla="*/ 7 w 31"/>
                <a:gd name="T29" fmla="*/ 4 h 50"/>
                <a:gd name="T30" fmla="*/ 7 w 31"/>
                <a:gd name="T31" fmla="*/ 6 h 50"/>
                <a:gd name="T32" fmla="*/ 5 w 31"/>
                <a:gd name="T33" fmla="*/ 8 h 50"/>
                <a:gd name="T34" fmla="*/ 4 w 31"/>
                <a:gd name="T35" fmla="*/ 10 h 50"/>
                <a:gd name="T36" fmla="*/ 2 w 31"/>
                <a:gd name="T37" fmla="*/ 11 h 50"/>
                <a:gd name="T38" fmla="*/ 2 w 31"/>
                <a:gd name="T39" fmla="*/ 15 h 50"/>
                <a:gd name="T40" fmla="*/ 0 w 31"/>
                <a:gd name="T41" fmla="*/ 17 h 50"/>
                <a:gd name="T42" fmla="*/ 0 w 31"/>
                <a:gd name="T43" fmla="*/ 21 h 50"/>
                <a:gd name="T44" fmla="*/ 0 w 31"/>
                <a:gd name="T45" fmla="*/ 22 h 50"/>
                <a:gd name="T46" fmla="*/ 0 w 31"/>
                <a:gd name="T47" fmla="*/ 26 h 50"/>
                <a:gd name="T48" fmla="*/ 0 w 31"/>
                <a:gd name="T49" fmla="*/ 28 h 50"/>
                <a:gd name="T50" fmla="*/ 0 w 31"/>
                <a:gd name="T51" fmla="*/ 32 h 50"/>
                <a:gd name="T52" fmla="*/ 0 w 31"/>
                <a:gd name="T53" fmla="*/ 34 h 50"/>
                <a:gd name="T54" fmla="*/ 0 w 31"/>
                <a:gd name="T55" fmla="*/ 37 h 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
                <a:gd name="T85" fmla="*/ 0 h 50"/>
                <a:gd name="T86" fmla="*/ 31 w 31"/>
                <a:gd name="T87" fmla="*/ 50 h 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 h="50">
                  <a:moveTo>
                    <a:pt x="0" y="37"/>
                  </a:moveTo>
                  <a:lnTo>
                    <a:pt x="5" y="50"/>
                  </a:lnTo>
                  <a:lnTo>
                    <a:pt x="31" y="48"/>
                  </a:lnTo>
                  <a:lnTo>
                    <a:pt x="31" y="47"/>
                  </a:lnTo>
                  <a:lnTo>
                    <a:pt x="13" y="0"/>
                  </a:lnTo>
                  <a:lnTo>
                    <a:pt x="11" y="0"/>
                  </a:lnTo>
                  <a:lnTo>
                    <a:pt x="9" y="2"/>
                  </a:lnTo>
                  <a:lnTo>
                    <a:pt x="7" y="4"/>
                  </a:lnTo>
                  <a:lnTo>
                    <a:pt x="7" y="6"/>
                  </a:lnTo>
                  <a:lnTo>
                    <a:pt x="5" y="8"/>
                  </a:lnTo>
                  <a:lnTo>
                    <a:pt x="4" y="10"/>
                  </a:lnTo>
                  <a:lnTo>
                    <a:pt x="2" y="11"/>
                  </a:lnTo>
                  <a:lnTo>
                    <a:pt x="2" y="15"/>
                  </a:lnTo>
                  <a:lnTo>
                    <a:pt x="0" y="17"/>
                  </a:lnTo>
                  <a:lnTo>
                    <a:pt x="0" y="21"/>
                  </a:lnTo>
                  <a:lnTo>
                    <a:pt x="0" y="22"/>
                  </a:lnTo>
                  <a:lnTo>
                    <a:pt x="0" y="26"/>
                  </a:lnTo>
                  <a:lnTo>
                    <a:pt x="0" y="28"/>
                  </a:lnTo>
                  <a:lnTo>
                    <a:pt x="0" y="32"/>
                  </a:lnTo>
                  <a:lnTo>
                    <a:pt x="0" y="34"/>
                  </a:lnTo>
                  <a:lnTo>
                    <a:pt x="0" y="37"/>
                  </a:lnTo>
                  <a:close/>
                </a:path>
              </a:pathLst>
            </a:custGeom>
            <a:solidFill>
              <a:srgbClr val="FCEF00"/>
            </a:solidFill>
            <a:ln w="9525">
              <a:noFill/>
              <a:round/>
              <a:headEnd/>
              <a:tailEnd/>
            </a:ln>
          </p:spPr>
          <p:txBody>
            <a:bodyPr>
              <a:prstTxWarp prst="textNoShape">
                <a:avLst/>
              </a:prstTxWarp>
            </a:bodyPr>
            <a:lstStyle/>
            <a:p>
              <a:endParaRPr lang="en-US"/>
            </a:p>
          </p:txBody>
        </p:sp>
        <p:sp>
          <p:nvSpPr>
            <p:cNvPr id="17438" name="Freeform 28"/>
            <p:cNvSpPr>
              <a:spLocks/>
            </p:cNvSpPr>
            <p:nvPr/>
          </p:nvSpPr>
          <p:spPr bwMode="auto">
            <a:xfrm>
              <a:off x="2586" y="1604"/>
              <a:ext cx="32" cy="41"/>
            </a:xfrm>
            <a:custGeom>
              <a:avLst/>
              <a:gdLst>
                <a:gd name="T0" fmla="*/ 0 w 32"/>
                <a:gd name="T1" fmla="*/ 33 h 41"/>
                <a:gd name="T2" fmla="*/ 4 w 32"/>
                <a:gd name="T3" fmla="*/ 41 h 41"/>
                <a:gd name="T4" fmla="*/ 26 w 32"/>
                <a:gd name="T5" fmla="*/ 37 h 41"/>
                <a:gd name="T6" fmla="*/ 28 w 32"/>
                <a:gd name="T7" fmla="*/ 35 h 41"/>
                <a:gd name="T8" fmla="*/ 28 w 32"/>
                <a:gd name="T9" fmla="*/ 31 h 41"/>
                <a:gd name="T10" fmla="*/ 30 w 32"/>
                <a:gd name="T11" fmla="*/ 28 h 41"/>
                <a:gd name="T12" fmla="*/ 30 w 32"/>
                <a:gd name="T13" fmla="*/ 24 h 41"/>
                <a:gd name="T14" fmla="*/ 32 w 32"/>
                <a:gd name="T15" fmla="*/ 20 h 41"/>
                <a:gd name="T16" fmla="*/ 32 w 32"/>
                <a:gd name="T17" fmla="*/ 17 h 41"/>
                <a:gd name="T18" fmla="*/ 30 w 32"/>
                <a:gd name="T19" fmla="*/ 13 h 41"/>
                <a:gd name="T20" fmla="*/ 30 w 32"/>
                <a:gd name="T21" fmla="*/ 9 h 41"/>
                <a:gd name="T22" fmla="*/ 28 w 32"/>
                <a:gd name="T23" fmla="*/ 7 h 41"/>
                <a:gd name="T24" fmla="*/ 28 w 32"/>
                <a:gd name="T25" fmla="*/ 7 h 41"/>
                <a:gd name="T26" fmla="*/ 26 w 32"/>
                <a:gd name="T27" fmla="*/ 6 h 41"/>
                <a:gd name="T28" fmla="*/ 26 w 32"/>
                <a:gd name="T29" fmla="*/ 4 h 41"/>
                <a:gd name="T30" fmla="*/ 26 w 32"/>
                <a:gd name="T31" fmla="*/ 4 h 41"/>
                <a:gd name="T32" fmla="*/ 24 w 32"/>
                <a:gd name="T33" fmla="*/ 2 h 41"/>
                <a:gd name="T34" fmla="*/ 24 w 32"/>
                <a:gd name="T35" fmla="*/ 0 h 41"/>
                <a:gd name="T36" fmla="*/ 24 w 32"/>
                <a:gd name="T37" fmla="*/ 0 h 41"/>
                <a:gd name="T38" fmla="*/ 20 w 32"/>
                <a:gd name="T39" fmla="*/ 0 h 41"/>
                <a:gd name="T40" fmla="*/ 16 w 32"/>
                <a:gd name="T41" fmla="*/ 2 h 41"/>
                <a:gd name="T42" fmla="*/ 14 w 32"/>
                <a:gd name="T43" fmla="*/ 4 h 41"/>
                <a:gd name="T44" fmla="*/ 10 w 32"/>
                <a:gd name="T45" fmla="*/ 7 h 41"/>
                <a:gd name="T46" fmla="*/ 8 w 32"/>
                <a:gd name="T47" fmla="*/ 9 h 41"/>
                <a:gd name="T48" fmla="*/ 6 w 32"/>
                <a:gd name="T49" fmla="*/ 11 h 41"/>
                <a:gd name="T50" fmla="*/ 4 w 32"/>
                <a:gd name="T51" fmla="*/ 15 h 41"/>
                <a:gd name="T52" fmla="*/ 2 w 32"/>
                <a:gd name="T53" fmla="*/ 17 h 41"/>
                <a:gd name="T54" fmla="*/ 2 w 32"/>
                <a:gd name="T55" fmla="*/ 20 h 41"/>
                <a:gd name="T56" fmla="*/ 2 w 32"/>
                <a:gd name="T57" fmla="*/ 22 h 41"/>
                <a:gd name="T58" fmla="*/ 2 w 32"/>
                <a:gd name="T59" fmla="*/ 24 h 41"/>
                <a:gd name="T60" fmla="*/ 0 w 32"/>
                <a:gd name="T61" fmla="*/ 26 h 41"/>
                <a:gd name="T62" fmla="*/ 0 w 32"/>
                <a:gd name="T63" fmla="*/ 28 h 41"/>
                <a:gd name="T64" fmla="*/ 0 w 32"/>
                <a:gd name="T65" fmla="*/ 30 h 41"/>
                <a:gd name="T66" fmla="*/ 0 w 32"/>
                <a:gd name="T67" fmla="*/ 31 h 41"/>
                <a:gd name="T68" fmla="*/ 0 w 32"/>
                <a:gd name="T69" fmla="*/ 33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41"/>
                <a:gd name="T107" fmla="*/ 32 w 32"/>
                <a:gd name="T108" fmla="*/ 41 h 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41">
                  <a:moveTo>
                    <a:pt x="0" y="33"/>
                  </a:moveTo>
                  <a:lnTo>
                    <a:pt x="4" y="41"/>
                  </a:lnTo>
                  <a:lnTo>
                    <a:pt x="26" y="37"/>
                  </a:lnTo>
                  <a:lnTo>
                    <a:pt x="28" y="35"/>
                  </a:lnTo>
                  <a:lnTo>
                    <a:pt x="28" y="31"/>
                  </a:lnTo>
                  <a:lnTo>
                    <a:pt x="30" y="28"/>
                  </a:lnTo>
                  <a:lnTo>
                    <a:pt x="30" y="24"/>
                  </a:lnTo>
                  <a:lnTo>
                    <a:pt x="32" y="20"/>
                  </a:lnTo>
                  <a:lnTo>
                    <a:pt x="32" y="17"/>
                  </a:lnTo>
                  <a:lnTo>
                    <a:pt x="30" y="13"/>
                  </a:lnTo>
                  <a:lnTo>
                    <a:pt x="30" y="9"/>
                  </a:lnTo>
                  <a:lnTo>
                    <a:pt x="28" y="7"/>
                  </a:lnTo>
                  <a:lnTo>
                    <a:pt x="26" y="6"/>
                  </a:lnTo>
                  <a:lnTo>
                    <a:pt x="26" y="4"/>
                  </a:lnTo>
                  <a:lnTo>
                    <a:pt x="24" y="2"/>
                  </a:lnTo>
                  <a:lnTo>
                    <a:pt x="24" y="0"/>
                  </a:lnTo>
                  <a:lnTo>
                    <a:pt x="20" y="0"/>
                  </a:lnTo>
                  <a:lnTo>
                    <a:pt x="16" y="2"/>
                  </a:lnTo>
                  <a:lnTo>
                    <a:pt x="14" y="4"/>
                  </a:lnTo>
                  <a:lnTo>
                    <a:pt x="10" y="7"/>
                  </a:lnTo>
                  <a:lnTo>
                    <a:pt x="8" y="9"/>
                  </a:lnTo>
                  <a:lnTo>
                    <a:pt x="6" y="11"/>
                  </a:lnTo>
                  <a:lnTo>
                    <a:pt x="4" y="15"/>
                  </a:lnTo>
                  <a:lnTo>
                    <a:pt x="2" y="17"/>
                  </a:lnTo>
                  <a:lnTo>
                    <a:pt x="2" y="20"/>
                  </a:lnTo>
                  <a:lnTo>
                    <a:pt x="2" y="22"/>
                  </a:lnTo>
                  <a:lnTo>
                    <a:pt x="2" y="24"/>
                  </a:lnTo>
                  <a:lnTo>
                    <a:pt x="0" y="26"/>
                  </a:lnTo>
                  <a:lnTo>
                    <a:pt x="0" y="28"/>
                  </a:lnTo>
                  <a:lnTo>
                    <a:pt x="0" y="30"/>
                  </a:lnTo>
                  <a:lnTo>
                    <a:pt x="0" y="31"/>
                  </a:lnTo>
                  <a:lnTo>
                    <a:pt x="0" y="33"/>
                  </a:lnTo>
                  <a:close/>
                </a:path>
              </a:pathLst>
            </a:custGeom>
            <a:solidFill>
              <a:srgbClr val="FCEF00"/>
            </a:solidFill>
            <a:ln w="9525">
              <a:noFill/>
              <a:round/>
              <a:headEnd/>
              <a:tailEnd/>
            </a:ln>
          </p:spPr>
          <p:txBody>
            <a:bodyPr>
              <a:prstTxWarp prst="textNoShape">
                <a:avLst/>
              </a:prstTxWarp>
            </a:bodyPr>
            <a:lstStyle/>
            <a:p>
              <a:endParaRPr lang="en-US"/>
            </a:p>
          </p:txBody>
        </p:sp>
        <p:sp>
          <p:nvSpPr>
            <p:cNvPr id="17439" name="Freeform 29"/>
            <p:cNvSpPr>
              <a:spLocks/>
            </p:cNvSpPr>
            <p:nvPr/>
          </p:nvSpPr>
          <p:spPr bwMode="auto">
            <a:xfrm>
              <a:off x="2570" y="1421"/>
              <a:ext cx="28" cy="61"/>
            </a:xfrm>
            <a:custGeom>
              <a:avLst/>
              <a:gdLst>
                <a:gd name="T0" fmla="*/ 0 w 28"/>
                <a:gd name="T1" fmla="*/ 44 h 61"/>
                <a:gd name="T2" fmla="*/ 12 w 28"/>
                <a:gd name="T3" fmla="*/ 61 h 61"/>
                <a:gd name="T4" fmla="*/ 26 w 28"/>
                <a:gd name="T5" fmla="*/ 53 h 61"/>
                <a:gd name="T6" fmla="*/ 28 w 28"/>
                <a:gd name="T7" fmla="*/ 46 h 61"/>
                <a:gd name="T8" fmla="*/ 28 w 28"/>
                <a:gd name="T9" fmla="*/ 40 h 61"/>
                <a:gd name="T10" fmla="*/ 28 w 28"/>
                <a:gd name="T11" fmla="*/ 33 h 61"/>
                <a:gd name="T12" fmla="*/ 28 w 28"/>
                <a:gd name="T13" fmla="*/ 27 h 61"/>
                <a:gd name="T14" fmla="*/ 28 w 28"/>
                <a:gd name="T15" fmla="*/ 20 h 61"/>
                <a:gd name="T16" fmla="*/ 26 w 28"/>
                <a:gd name="T17" fmla="*/ 13 h 61"/>
                <a:gd name="T18" fmla="*/ 24 w 28"/>
                <a:gd name="T19" fmla="*/ 7 h 61"/>
                <a:gd name="T20" fmla="*/ 24 w 28"/>
                <a:gd name="T21" fmla="*/ 0 h 61"/>
                <a:gd name="T22" fmla="*/ 20 w 28"/>
                <a:gd name="T23" fmla="*/ 2 h 61"/>
                <a:gd name="T24" fmla="*/ 18 w 28"/>
                <a:gd name="T25" fmla="*/ 2 h 61"/>
                <a:gd name="T26" fmla="*/ 16 w 28"/>
                <a:gd name="T27" fmla="*/ 3 h 61"/>
                <a:gd name="T28" fmla="*/ 12 w 28"/>
                <a:gd name="T29" fmla="*/ 5 h 61"/>
                <a:gd name="T30" fmla="*/ 10 w 28"/>
                <a:gd name="T31" fmla="*/ 7 h 61"/>
                <a:gd name="T32" fmla="*/ 8 w 28"/>
                <a:gd name="T33" fmla="*/ 9 h 61"/>
                <a:gd name="T34" fmla="*/ 6 w 28"/>
                <a:gd name="T35" fmla="*/ 13 h 61"/>
                <a:gd name="T36" fmla="*/ 4 w 28"/>
                <a:gd name="T37" fmla="*/ 14 h 61"/>
                <a:gd name="T38" fmla="*/ 4 w 28"/>
                <a:gd name="T39" fmla="*/ 18 h 61"/>
                <a:gd name="T40" fmla="*/ 2 w 28"/>
                <a:gd name="T41" fmla="*/ 22 h 61"/>
                <a:gd name="T42" fmla="*/ 2 w 28"/>
                <a:gd name="T43" fmla="*/ 26 h 61"/>
                <a:gd name="T44" fmla="*/ 2 w 28"/>
                <a:gd name="T45" fmla="*/ 29 h 61"/>
                <a:gd name="T46" fmla="*/ 0 w 28"/>
                <a:gd name="T47" fmla="*/ 33 h 61"/>
                <a:gd name="T48" fmla="*/ 0 w 28"/>
                <a:gd name="T49" fmla="*/ 37 h 61"/>
                <a:gd name="T50" fmla="*/ 0 w 28"/>
                <a:gd name="T51" fmla="*/ 40 h 61"/>
                <a:gd name="T52" fmla="*/ 0 w 28"/>
                <a:gd name="T53" fmla="*/ 44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
                <a:gd name="T82" fmla="*/ 0 h 61"/>
                <a:gd name="T83" fmla="*/ 28 w 28"/>
                <a:gd name="T84" fmla="*/ 61 h 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 h="61">
                  <a:moveTo>
                    <a:pt x="0" y="44"/>
                  </a:moveTo>
                  <a:lnTo>
                    <a:pt x="12" y="61"/>
                  </a:lnTo>
                  <a:lnTo>
                    <a:pt x="26" y="53"/>
                  </a:lnTo>
                  <a:lnTo>
                    <a:pt x="28" y="46"/>
                  </a:lnTo>
                  <a:lnTo>
                    <a:pt x="28" y="40"/>
                  </a:lnTo>
                  <a:lnTo>
                    <a:pt x="28" y="33"/>
                  </a:lnTo>
                  <a:lnTo>
                    <a:pt x="28" y="27"/>
                  </a:lnTo>
                  <a:lnTo>
                    <a:pt x="28" y="20"/>
                  </a:lnTo>
                  <a:lnTo>
                    <a:pt x="26" y="13"/>
                  </a:lnTo>
                  <a:lnTo>
                    <a:pt x="24" y="7"/>
                  </a:lnTo>
                  <a:lnTo>
                    <a:pt x="24" y="0"/>
                  </a:lnTo>
                  <a:lnTo>
                    <a:pt x="20" y="2"/>
                  </a:lnTo>
                  <a:lnTo>
                    <a:pt x="18" y="2"/>
                  </a:lnTo>
                  <a:lnTo>
                    <a:pt x="16" y="3"/>
                  </a:lnTo>
                  <a:lnTo>
                    <a:pt x="12" y="5"/>
                  </a:lnTo>
                  <a:lnTo>
                    <a:pt x="10" y="7"/>
                  </a:lnTo>
                  <a:lnTo>
                    <a:pt x="8" y="9"/>
                  </a:lnTo>
                  <a:lnTo>
                    <a:pt x="6" y="13"/>
                  </a:lnTo>
                  <a:lnTo>
                    <a:pt x="4" y="14"/>
                  </a:lnTo>
                  <a:lnTo>
                    <a:pt x="4" y="18"/>
                  </a:lnTo>
                  <a:lnTo>
                    <a:pt x="2" y="22"/>
                  </a:lnTo>
                  <a:lnTo>
                    <a:pt x="2" y="26"/>
                  </a:lnTo>
                  <a:lnTo>
                    <a:pt x="2" y="29"/>
                  </a:lnTo>
                  <a:lnTo>
                    <a:pt x="0" y="33"/>
                  </a:lnTo>
                  <a:lnTo>
                    <a:pt x="0" y="37"/>
                  </a:lnTo>
                  <a:lnTo>
                    <a:pt x="0" y="40"/>
                  </a:lnTo>
                  <a:lnTo>
                    <a:pt x="0" y="44"/>
                  </a:lnTo>
                  <a:close/>
                </a:path>
              </a:pathLst>
            </a:custGeom>
            <a:solidFill>
              <a:srgbClr val="FCEF00"/>
            </a:solidFill>
            <a:ln w="9525">
              <a:noFill/>
              <a:round/>
              <a:headEnd/>
              <a:tailEnd/>
            </a:ln>
          </p:spPr>
          <p:txBody>
            <a:bodyPr>
              <a:prstTxWarp prst="textNoShape">
                <a:avLst/>
              </a:prstTxWarp>
            </a:bodyPr>
            <a:lstStyle/>
            <a:p>
              <a:endParaRPr lang="en-US"/>
            </a:p>
          </p:txBody>
        </p:sp>
        <p:sp>
          <p:nvSpPr>
            <p:cNvPr id="17440" name="Freeform 30"/>
            <p:cNvSpPr>
              <a:spLocks/>
            </p:cNvSpPr>
            <p:nvPr/>
          </p:nvSpPr>
          <p:spPr bwMode="auto">
            <a:xfrm>
              <a:off x="2608" y="1404"/>
              <a:ext cx="32" cy="52"/>
            </a:xfrm>
            <a:custGeom>
              <a:avLst/>
              <a:gdLst>
                <a:gd name="T0" fmla="*/ 2 w 32"/>
                <a:gd name="T1" fmla="*/ 48 h 52"/>
                <a:gd name="T2" fmla="*/ 2 w 32"/>
                <a:gd name="T3" fmla="*/ 48 h 52"/>
                <a:gd name="T4" fmla="*/ 2 w 32"/>
                <a:gd name="T5" fmla="*/ 48 h 52"/>
                <a:gd name="T6" fmla="*/ 2 w 32"/>
                <a:gd name="T7" fmla="*/ 48 h 52"/>
                <a:gd name="T8" fmla="*/ 2 w 32"/>
                <a:gd name="T9" fmla="*/ 50 h 52"/>
                <a:gd name="T10" fmla="*/ 2 w 32"/>
                <a:gd name="T11" fmla="*/ 50 h 52"/>
                <a:gd name="T12" fmla="*/ 4 w 32"/>
                <a:gd name="T13" fmla="*/ 50 h 52"/>
                <a:gd name="T14" fmla="*/ 4 w 32"/>
                <a:gd name="T15" fmla="*/ 50 h 52"/>
                <a:gd name="T16" fmla="*/ 4 w 32"/>
                <a:gd name="T17" fmla="*/ 52 h 52"/>
                <a:gd name="T18" fmla="*/ 20 w 32"/>
                <a:gd name="T19" fmla="*/ 44 h 52"/>
                <a:gd name="T20" fmla="*/ 22 w 32"/>
                <a:gd name="T21" fmla="*/ 39 h 52"/>
                <a:gd name="T22" fmla="*/ 24 w 32"/>
                <a:gd name="T23" fmla="*/ 35 h 52"/>
                <a:gd name="T24" fmla="*/ 26 w 32"/>
                <a:gd name="T25" fmla="*/ 30 h 52"/>
                <a:gd name="T26" fmla="*/ 28 w 32"/>
                <a:gd name="T27" fmla="*/ 22 h 52"/>
                <a:gd name="T28" fmla="*/ 28 w 32"/>
                <a:gd name="T29" fmla="*/ 17 h 52"/>
                <a:gd name="T30" fmla="*/ 28 w 32"/>
                <a:gd name="T31" fmla="*/ 11 h 52"/>
                <a:gd name="T32" fmla="*/ 30 w 32"/>
                <a:gd name="T33" fmla="*/ 6 h 52"/>
                <a:gd name="T34" fmla="*/ 32 w 32"/>
                <a:gd name="T35" fmla="*/ 0 h 52"/>
                <a:gd name="T36" fmla="*/ 28 w 32"/>
                <a:gd name="T37" fmla="*/ 0 h 52"/>
                <a:gd name="T38" fmla="*/ 26 w 32"/>
                <a:gd name="T39" fmla="*/ 0 h 52"/>
                <a:gd name="T40" fmla="*/ 22 w 32"/>
                <a:gd name="T41" fmla="*/ 2 h 52"/>
                <a:gd name="T42" fmla="*/ 18 w 32"/>
                <a:gd name="T43" fmla="*/ 4 h 52"/>
                <a:gd name="T44" fmla="*/ 16 w 32"/>
                <a:gd name="T45" fmla="*/ 6 h 52"/>
                <a:gd name="T46" fmla="*/ 12 w 32"/>
                <a:gd name="T47" fmla="*/ 7 h 52"/>
                <a:gd name="T48" fmla="*/ 10 w 32"/>
                <a:gd name="T49" fmla="*/ 9 h 52"/>
                <a:gd name="T50" fmla="*/ 8 w 32"/>
                <a:gd name="T51" fmla="*/ 11 h 52"/>
                <a:gd name="T52" fmla="*/ 6 w 32"/>
                <a:gd name="T53" fmla="*/ 13 h 52"/>
                <a:gd name="T54" fmla="*/ 6 w 32"/>
                <a:gd name="T55" fmla="*/ 15 h 52"/>
                <a:gd name="T56" fmla="*/ 4 w 32"/>
                <a:gd name="T57" fmla="*/ 15 h 52"/>
                <a:gd name="T58" fmla="*/ 4 w 32"/>
                <a:gd name="T59" fmla="*/ 17 h 52"/>
                <a:gd name="T60" fmla="*/ 2 w 32"/>
                <a:gd name="T61" fmla="*/ 19 h 52"/>
                <a:gd name="T62" fmla="*/ 2 w 32"/>
                <a:gd name="T63" fmla="*/ 19 h 52"/>
                <a:gd name="T64" fmla="*/ 0 w 32"/>
                <a:gd name="T65" fmla="*/ 20 h 52"/>
                <a:gd name="T66" fmla="*/ 0 w 32"/>
                <a:gd name="T67" fmla="*/ 20 h 52"/>
                <a:gd name="T68" fmla="*/ 2 w 32"/>
                <a:gd name="T69" fmla="*/ 48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52"/>
                <a:gd name="T107" fmla="*/ 32 w 32"/>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52">
                  <a:moveTo>
                    <a:pt x="2" y="48"/>
                  </a:moveTo>
                  <a:lnTo>
                    <a:pt x="2" y="48"/>
                  </a:lnTo>
                  <a:lnTo>
                    <a:pt x="2" y="50"/>
                  </a:lnTo>
                  <a:lnTo>
                    <a:pt x="4" y="50"/>
                  </a:lnTo>
                  <a:lnTo>
                    <a:pt x="4" y="52"/>
                  </a:lnTo>
                  <a:lnTo>
                    <a:pt x="20" y="44"/>
                  </a:lnTo>
                  <a:lnTo>
                    <a:pt x="22" y="39"/>
                  </a:lnTo>
                  <a:lnTo>
                    <a:pt x="24" y="35"/>
                  </a:lnTo>
                  <a:lnTo>
                    <a:pt x="26" y="30"/>
                  </a:lnTo>
                  <a:lnTo>
                    <a:pt x="28" y="22"/>
                  </a:lnTo>
                  <a:lnTo>
                    <a:pt x="28" y="17"/>
                  </a:lnTo>
                  <a:lnTo>
                    <a:pt x="28" y="11"/>
                  </a:lnTo>
                  <a:lnTo>
                    <a:pt x="30" y="6"/>
                  </a:lnTo>
                  <a:lnTo>
                    <a:pt x="32" y="0"/>
                  </a:lnTo>
                  <a:lnTo>
                    <a:pt x="28" y="0"/>
                  </a:lnTo>
                  <a:lnTo>
                    <a:pt x="26" y="0"/>
                  </a:lnTo>
                  <a:lnTo>
                    <a:pt x="22" y="2"/>
                  </a:lnTo>
                  <a:lnTo>
                    <a:pt x="18" y="4"/>
                  </a:lnTo>
                  <a:lnTo>
                    <a:pt x="16" y="6"/>
                  </a:lnTo>
                  <a:lnTo>
                    <a:pt x="12" y="7"/>
                  </a:lnTo>
                  <a:lnTo>
                    <a:pt x="10" y="9"/>
                  </a:lnTo>
                  <a:lnTo>
                    <a:pt x="8" y="11"/>
                  </a:lnTo>
                  <a:lnTo>
                    <a:pt x="6" y="13"/>
                  </a:lnTo>
                  <a:lnTo>
                    <a:pt x="6" y="15"/>
                  </a:lnTo>
                  <a:lnTo>
                    <a:pt x="4" y="15"/>
                  </a:lnTo>
                  <a:lnTo>
                    <a:pt x="4" y="17"/>
                  </a:lnTo>
                  <a:lnTo>
                    <a:pt x="2" y="19"/>
                  </a:lnTo>
                  <a:lnTo>
                    <a:pt x="0" y="20"/>
                  </a:lnTo>
                  <a:lnTo>
                    <a:pt x="2" y="48"/>
                  </a:lnTo>
                  <a:close/>
                </a:path>
              </a:pathLst>
            </a:custGeom>
            <a:solidFill>
              <a:srgbClr val="FCEF00"/>
            </a:solidFill>
            <a:ln w="9525">
              <a:noFill/>
              <a:round/>
              <a:headEnd/>
              <a:tailEnd/>
            </a:ln>
          </p:spPr>
          <p:txBody>
            <a:bodyPr>
              <a:prstTxWarp prst="textNoShape">
                <a:avLst/>
              </a:prstTxWarp>
            </a:bodyPr>
            <a:lstStyle/>
            <a:p>
              <a:endParaRPr lang="en-US"/>
            </a:p>
          </p:txBody>
        </p:sp>
        <p:sp>
          <p:nvSpPr>
            <p:cNvPr id="17441" name="Freeform 31"/>
            <p:cNvSpPr>
              <a:spLocks/>
            </p:cNvSpPr>
            <p:nvPr/>
          </p:nvSpPr>
          <p:spPr bwMode="auto">
            <a:xfrm>
              <a:off x="2645" y="1395"/>
              <a:ext cx="48" cy="44"/>
            </a:xfrm>
            <a:custGeom>
              <a:avLst/>
              <a:gdLst>
                <a:gd name="T0" fmla="*/ 0 w 48"/>
                <a:gd name="T1" fmla="*/ 40 h 44"/>
                <a:gd name="T2" fmla="*/ 2 w 48"/>
                <a:gd name="T3" fmla="*/ 42 h 44"/>
                <a:gd name="T4" fmla="*/ 4 w 48"/>
                <a:gd name="T5" fmla="*/ 44 h 44"/>
                <a:gd name="T6" fmla="*/ 8 w 48"/>
                <a:gd name="T7" fmla="*/ 44 h 44"/>
                <a:gd name="T8" fmla="*/ 10 w 48"/>
                <a:gd name="T9" fmla="*/ 44 h 44"/>
                <a:gd name="T10" fmla="*/ 14 w 48"/>
                <a:gd name="T11" fmla="*/ 42 h 44"/>
                <a:gd name="T12" fmla="*/ 16 w 48"/>
                <a:gd name="T13" fmla="*/ 42 h 44"/>
                <a:gd name="T14" fmla="*/ 20 w 48"/>
                <a:gd name="T15" fmla="*/ 40 h 44"/>
                <a:gd name="T16" fmla="*/ 22 w 48"/>
                <a:gd name="T17" fmla="*/ 39 h 44"/>
                <a:gd name="T18" fmla="*/ 28 w 48"/>
                <a:gd name="T19" fmla="*/ 37 h 44"/>
                <a:gd name="T20" fmla="*/ 32 w 48"/>
                <a:gd name="T21" fmla="*/ 31 h 44"/>
                <a:gd name="T22" fmla="*/ 36 w 48"/>
                <a:gd name="T23" fmla="*/ 28 h 44"/>
                <a:gd name="T24" fmla="*/ 38 w 48"/>
                <a:gd name="T25" fmla="*/ 24 h 44"/>
                <a:gd name="T26" fmla="*/ 42 w 48"/>
                <a:gd name="T27" fmla="*/ 18 h 44"/>
                <a:gd name="T28" fmla="*/ 44 w 48"/>
                <a:gd name="T29" fmla="*/ 13 h 44"/>
                <a:gd name="T30" fmla="*/ 46 w 48"/>
                <a:gd name="T31" fmla="*/ 7 h 44"/>
                <a:gd name="T32" fmla="*/ 48 w 48"/>
                <a:gd name="T33" fmla="*/ 2 h 44"/>
                <a:gd name="T34" fmla="*/ 44 w 48"/>
                <a:gd name="T35" fmla="*/ 2 h 44"/>
                <a:gd name="T36" fmla="*/ 38 w 48"/>
                <a:gd name="T37" fmla="*/ 0 h 44"/>
                <a:gd name="T38" fmla="*/ 32 w 48"/>
                <a:gd name="T39" fmla="*/ 2 h 44"/>
                <a:gd name="T40" fmla="*/ 28 w 48"/>
                <a:gd name="T41" fmla="*/ 3 h 44"/>
                <a:gd name="T42" fmla="*/ 22 w 48"/>
                <a:gd name="T43" fmla="*/ 5 h 44"/>
                <a:gd name="T44" fmla="*/ 16 w 48"/>
                <a:gd name="T45" fmla="*/ 7 h 44"/>
                <a:gd name="T46" fmla="*/ 12 w 48"/>
                <a:gd name="T47" fmla="*/ 11 h 44"/>
                <a:gd name="T48" fmla="*/ 8 w 48"/>
                <a:gd name="T49" fmla="*/ 15 h 44"/>
                <a:gd name="T50" fmla="*/ 6 w 48"/>
                <a:gd name="T51" fmla="*/ 15 h 44"/>
                <a:gd name="T52" fmla="*/ 6 w 48"/>
                <a:gd name="T53" fmla="*/ 15 h 44"/>
                <a:gd name="T54" fmla="*/ 6 w 48"/>
                <a:gd name="T55" fmla="*/ 16 h 44"/>
                <a:gd name="T56" fmla="*/ 4 w 48"/>
                <a:gd name="T57" fmla="*/ 16 h 44"/>
                <a:gd name="T58" fmla="*/ 4 w 48"/>
                <a:gd name="T59" fmla="*/ 16 h 44"/>
                <a:gd name="T60" fmla="*/ 4 w 48"/>
                <a:gd name="T61" fmla="*/ 18 h 44"/>
                <a:gd name="T62" fmla="*/ 4 w 48"/>
                <a:gd name="T63" fmla="*/ 18 h 44"/>
                <a:gd name="T64" fmla="*/ 4 w 48"/>
                <a:gd name="T65" fmla="*/ 18 h 44"/>
                <a:gd name="T66" fmla="*/ 0 w 48"/>
                <a:gd name="T67" fmla="*/ 40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44"/>
                <a:gd name="T104" fmla="*/ 48 w 48"/>
                <a:gd name="T105" fmla="*/ 44 h 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44">
                  <a:moveTo>
                    <a:pt x="0" y="40"/>
                  </a:moveTo>
                  <a:lnTo>
                    <a:pt x="2" y="42"/>
                  </a:lnTo>
                  <a:lnTo>
                    <a:pt x="4" y="44"/>
                  </a:lnTo>
                  <a:lnTo>
                    <a:pt x="8" y="44"/>
                  </a:lnTo>
                  <a:lnTo>
                    <a:pt x="10" y="44"/>
                  </a:lnTo>
                  <a:lnTo>
                    <a:pt x="14" y="42"/>
                  </a:lnTo>
                  <a:lnTo>
                    <a:pt x="16" y="42"/>
                  </a:lnTo>
                  <a:lnTo>
                    <a:pt x="20" y="40"/>
                  </a:lnTo>
                  <a:lnTo>
                    <a:pt x="22" y="39"/>
                  </a:lnTo>
                  <a:lnTo>
                    <a:pt x="28" y="37"/>
                  </a:lnTo>
                  <a:lnTo>
                    <a:pt x="32" y="31"/>
                  </a:lnTo>
                  <a:lnTo>
                    <a:pt x="36" y="28"/>
                  </a:lnTo>
                  <a:lnTo>
                    <a:pt x="38" y="24"/>
                  </a:lnTo>
                  <a:lnTo>
                    <a:pt x="42" y="18"/>
                  </a:lnTo>
                  <a:lnTo>
                    <a:pt x="44" y="13"/>
                  </a:lnTo>
                  <a:lnTo>
                    <a:pt x="46" y="7"/>
                  </a:lnTo>
                  <a:lnTo>
                    <a:pt x="48" y="2"/>
                  </a:lnTo>
                  <a:lnTo>
                    <a:pt x="44" y="2"/>
                  </a:lnTo>
                  <a:lnTo>
                    <a:pt x="38" y="0"/>
                  </a:lnTo>
                  <a:lnTo>
                    <a:pt x="32" y="2"/>
                  </a:lnTo>
                  <a:lnTo>
                    <a:pt x="28" y="3"/>
                  </a:lnTo>
                  <a:lnTo>
                    <a:pt x="22" y="5"/>
                  </a:lnTo>
                  <a:lnTo>
                    <a:pt x="16" y="7"/>
                  </a:lnTo>
                  <a:lnTo>
                    <a:pt x="12" y="11"/>
                  </a:lnTo>
                  <a:lnTo>
                    <a:pt x="8" y="15"/>
                  </a:lnTo>
                  <a:lnTo>
                    <a:pt x="6" y="15"/>
                  </a:lnTo>
                  <a:lnTo>
                    <a:pt x="6" y="16"/>
                  </a:lnTo>
                  <a:lnTo>
                    <a:pt x="4" y="16"/>
                  </a:lnTo>
                  <a:lnTo>
                    <a:pt x="4" y="18"/>
                  </a:lnTo>
                  <a:lnTo>
                    <a:pt x="0" y="40"/>
                  </a:lnTo>
                  <a:close/>
                </a:path>
              </a:pathLst>
            </a:custGeom>
            <a:solidFill>
              <a:srgbClr val="FCEF00"/>
            </a:solidFill>
            <a:ln w="9525">
              <a:noFill/>
              <a:round/>
              <a:headEnd/>
              <a:tailEnd/>
            </a:ln>
          </p:spPr>
          <p:txBody>
            <a:bodyPr>
              <a:prstTxWarp prst="textNoShape">
                <a:avLst/>
              </a:prstTxWarp>
            </a:bodyPr>
            <a:lstStyle/>
            <a:p>
              <a:endParaRPr lang="en-US"/>
            </a:p>
          </p:txBody>
        </p:sp>
        <p:sp>
          <p:nvSpPr>
            <p:cNvPr id="17442" name="Freeform 32"/>
            <p:cNvSpPr>
              <a:spLocks/>
            </p:cNvSpPr>
            <p:nvPr/>
          </p:nvSpPr>
          <p:spPr bwMode="auto">
            <a:xfrm>
              <a:off x="2697" y="1389"/>
              <a:ext cx="51" cy="35"/>
            </a:xfrm>
            <a:custGeom>
              <a:avLst/>
              <a:gdLst>
                <a:gd name="T0" fmla="*/ 0 w 51"/>
                <a:gd name="T1" fmla="*/ 34 h 35"/>
                <a:gd name="T2" fmla="*/ 4 w 51"/>
                <a:gd name="T3" fmla="*/ 35 h 35"/>
                <a:gd name="T4" fmla="*/ 8 w 51"/>
                <a:gd name="T5" fmla="*/ 35 h 35"/>
                <a:gd name="T6" fmla="*/ 10 w 51"/>
                <a:gd name="T7" fmla="*/ 35 h 35"/>
                <a:gd name="T8" fmla="*/ 14 w 51"/>
                <a:gd name="T9" fmla="*/ 35 h 35"/>
                <a:gd name="T10" fmla="*/ 18 w 51"/>
                <a:gd name="T11" fmla="*/ 35 h 35"/>
                <a:gd name="T12" fmla="*/ 22 w 51"/>
                <a:gd name="T13" fmla="*/ 35 h 35"/>
                <a:gd name="T14" fmla="*/ 26 w 51"/>
                <a:gd name="T15" fmla="*/ 34 h 35"/>
                <a:gd name="T16" fmla="*/ 30 w 51"/>
                <a:gd name="T17" fmla="*/ 32 h 35"/>
                <a:gd name="T18" fmla="*/ 32 w 51"/>
                <a:gd name="T19" fmla="*/ 28 h 35"/>
                <a:gd name="T20" fmla="*/ 36 w 51"/>
                <a:gd name="T21" fmla="*/ 26 h 35"/>
                <a:gd name="T22" fmla="*/ 40 w 51"/>
                <a:gd name="T23" fmla="*/ 22 h 35"/>
                <a:gd name="T24" fmla="*/ 42 w 51"/>
                <a:gd name="T25" fmla="*/ 19 h 35"/>
                <a:gd name="T26" fmla="*/ 43 w 51"/>
                <a:gd name="T27" fmla="*/ 15 h 35"/>
                <a:gd name="T28" fmla="*/ 45 w 51"/>
                <a:gd name="T29" fmla="*/ 11 h 35"/>
                <a:gd name="T30" fmla="*/ 49 w 51"/>
                <a:gd name="T31" fmla="*/ 8 h 35"/>
                <a:gd name="T32" fmla="*/ 51 w 51"/>
                <a:gd name="T33" fmla="*/ 4 h 35"/>
                <a:gd name="T34" fmla="*/ 49 w 51"/>
                <a:gd name="T35" fmla="*/ 4 h 35"/>
                <a:gd name="T36" fmla="*/ 49 w 51"/>
                <a:gd name="T37" fmla="*/ 2 h 35"/>
                <a:gd name="T38" fmla="*/ 49 w 51"/>
                <a:gd name="T39" fmla="*/ 2 h 35"/>
                <a:gd name="T40" fmla="*/ 49 w 51"/>
                <a:gd name="T41" fmla="*/ 2 h 35"/>
                <a:gd name="T42" fmla="*/ 49 w 51"/>
                <a:gd name="T43" fmla="*/ 2 h 35"/>
                <a:gd name="T44" fmla="*/ 47 w 51"/>
                <a:gd name="T45" fmla="*/ 2 h 35"/>
                <a:gd name="T46" fmla="*/ 42 w 51"/>
                <a:gd name="T47" fmla="*/ 0 h 35"/>
                <a:gd name="T48" fmla="*/ 36 w 51"/>
                <a:gd name="T49" fmla="*/ 0 h 35"/>
                <a:gd name="T50" fmla="*/ 30 w 51"/>
                <a:gd name="T51" fmla="*/ 2 h 35"/>
                <a:gd name="T52" fmla="*/ 24 w 51"/>
                <a:gd name="T53" fmla="*/ 2 h 35"/>
                <a:gd name="T54" fmla="*/ 20 w 51"/>
                <a:gd name="T55" fmla="*/ 6 h 35"/>
                <a:gd name="T56" fmla="*/ 14 w 51"/>
                <a:gd name="T57" fmla="*/ 9 h 35"/>
                <a:gd name="T58" fmla="*/ 10 w 51"/>
                <a:gd name="T59" fmla="*/ 11 h 35"/>
                <a:gd name="T60" fmla="*/ 4 w 51"/>
                <a:gd name="T61" fmla="*/ 17 h 35"/>
                <a:gd name="T62" fmla="*/ 0 w 51"/>
                <a:gd name="T63" fmla="*/ 32 h 35"/>
                <a:gd name="T64" fmla="*/ 0 w 51"/>
                <a:gd name="T65" fmla="*/ 32 h 35"/>
                <a:gd name="T66" fmla="*/ 0 w 51"/>
                <a:gd name="T67" fmla="*/ 32 h 35"/>
                <a:gd name="T68" fmla="*/ 0 w 51"/>
                <a:gd name="T69" fmla="*/ 34 h 35"/>
                <a:gd name="T70" fmla="*/ 0 w 51"/>
                <a:gd name="T71" fmla="*/ 34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
                <a:gd name="T109" fmla="*/ 0 h 35"/>
                <a:gd name="T110" fmla="*/ 51 w 51"/>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 h="35">
                  <a:moveTo>
                    <a:pt x="0" y="34"/>
                  </a:moveTo>
                  <a:lnTo>
                    <a:pt x="4" y="35"/>
                  </a:lnTo>
                  <a:lnTo>
                    <a:pt x="8" y="35"/>
                  </a:lnTo>
                  <a:lnTo>
                    <a:pt x="10" y="35"/>
                  </a:lnTo>
                  <a:lnTo>
                    <a:pt x="14" y="35"/>
                  </a:lnTo>
                  <a:lnTo>
                    <a:pt x="18" y="35"/>
                  </a:lnTo>
                  <a:lnTo>
                    <a:pt x="22" y="35"/>
                  </a:lnTo>
                  <a:lnTo>
                    <a:pt x="26" y="34"/>
                  </a:lnTo>
                  <a:lnTo>
                    <a:pt x="30" y="32"/>
                  </a:lnTo>
                  <a:lnTo>
                    <a:pt x="32" y="28"/>
                  </a:lnTo>
                  <a:lnTo>
                    <a:pt x="36" y="26"/>
                  </a:lnTo>
                  <a:lnTo>
                    <a:pt x="40" y="22"/>
                  </a:lnTo>
                  <a:lnTo>
                    <a:pt x="42" y="19"/>
                  </a:lnTo>
                  <a:lnTo>
                    <a:pt x="43" y="15"/>
                  </a:lnTo>
                  <a:lnTo>
                    <a:pt x="45" y="11"/>
                  </a:lnTo>
                  <a:lnTo>
                    <a:pt x="49" y="8"/>
                  </a:lnTo>
                  <a:lnTo>
                    <a:pt x="51" y="4"/>
                  </a:lnTo>
                  <a:lnTo>
                    <a:pt x="49" y="4"/>
                  </a:lnTo>
                  <a:lnTo>
                    <a:pt x="49" y="2"/>
                  </a:lnTo>
                  <a:lnTo>
                    <a:pt x="47" y="2"/>
                  </a:lnTo>
                  <a:lnTo>
                    <a:pt x="42" y="0"/>
                  </a:lnTo>
                  <a:lnTo>
                    <a:pt x="36" y="0"/>
                  </a:lnTo>
                  <a:lnTo>
                    <a:pt x="30" y="2"/>
                  </a:lnTo>
                  <a:lnTo>
                    <a:pt x="24" y="2"/>
                  </a:lnTo>
                  <a:lnTo>
                    <a:pt x="20" y="6"/>
                  </a:lnTo>
                  <a:lnTo>
                    <a:pt x="14" y="9"/>
                  </a:lnTo>
                  <a:lnTo>
                    <a:pt x="10" y="11"/>
                  </a:lnTo>
                  <a:lnTo>
                    <a:pt x="4" y="17"/>
                  </a:lnTo>
                  <a:lnTo>
                    <a:pt x="0" y="32"/>
                  </a:lnTo>
                  <a:lnTo>
                    <a:pt x="0" y="34"/>
                  </a:lnTo>
                  <a:close/>
                </a:path>
              </a:pathLst>
            </a:custGeom>
            <a:solidFill>
              <a:srgbClr val="FCEF00"/>
            </a:solidFill>
            <a:ln w="9525">
              <a:noFill/>
              <a:round/>
              <a:headEnd/>
              <a:tailEnd/>
            </a:ln>
          </p:spPr>
          <p:txBody>
            <a:bodyPr>
              <a:prstTxWarp prst="textNoShape">
                <a:avLst/>
              </a:prstTxWarp>
            </a:bodyPr>
            <a:lstStyle/>
            <a:p>
              <a:endParaRPr lang="en-US"/>
            </a:p>
          </p:txBody>
        </p:sp>
        <p:sp>
          <p:nvSpPr>
            <p:cNvPr id="17443" name="Freeform 33"/>
            <p:cNvSpPr>
              <a:spLocks/>
            </p:cNvSpPr>
            <p:nvPr/>
          </p:nvSpPr>
          <p:spPr bwMode="auto">
            <a:xfrm>
              <a:off x="2746" y="1389"/>
              <a:ext cx="52" cy="30"/>
            </a:xfrm>
            <a:custGeom>
              <a:avLst/>
              <a:gdLst>
                <a:gd name="T0" fmla="*/ 2 w 52"/>
                <a:gd name="T1" fmla="*/ 26 h 30"/>
                <a:gd name="T2" fmla="*/ 4 w 52"/>
                <a:gd name="T3" fmla="*/ 28 h 30"/>
                <a:gd name="T4" fmla="*/ 8 w 52"/>
                <a:gd name="T5" fmla="*/ 30 h 30"/>
                <a:gd name="T6" fmla="*/ 12 w 52"/>
                <a:gd name="T7" fmla="*/ 30 h 30"/>
                <a:gd name="T8" fmla="*/ 14 w 52"/>
                <a:gd name="T9" fmla="*/ 30 h 30"/>
                <a:gd name="T10" fmla="*/ 18 w 52"/>
                <a:gd name="T11" fmla="*/ 30 h 30"/>
                <a:gd name="T12" fmla="*/ 24 w 52"/>
                <a:gd name="T13" fmla="*/ 30 h 30"/>
                <a:gd name="T14" fmla="*/ 28 w 52"/>
                <a:gd name="T15" fmla="*/ 28 h 30"/>
                <a:gd name="T16" fmla="*/ 30 w 52"/>
                <a:gd name="T17" fmla="*/ 28 h 30"/>
                <a:gd name="T18" fmla="*/ 34 w 52"/>
                <a:gd name="T19" fmla="*/ 24 h 30"/>
                <a:gd name="T20" fmla="*/ 38 w 52"/>
                <a:gd name="T21" fmla="*/ 22 h 30"/>
                <a:gd name="T22" fmla="*/ 40 w 52"/>
                <a:gd name="T23" fmla="*/ 19 h 30"/>
                <a:gd name="T24" fmla="*/ 44 w 52"/>
                <a:gd name="T25" fmla="*/ 17 h 30"/>
                <a:gd name="T26" fmla="*/ 46 w 52"/>
                <a:gd name="T27" fmla="*/ 13 h 30"/>
                <a:gd name="T28" fmla="*/ 48 w 52"/>
                <a:gd name="T29" fmla="*/ 11 h 30"/>
                <a:gd name="T30" fmla="*/ 50 w 52"/>
                <a:gd name="T31" fmla="*/ 8 h 30"/>
                <a:gd name="T32" fmla="*/ 52 w 52"/>
                <a:gd name="T33" fmla="*/ 6 h 30"/>
                <a:gd name="T34" fmla="*/ 52 w 52"/>
                <a:gd name="T35" fmla="*/ 6 h 30"/>
                <a:gd name="T36" fmla="*/ 52 w 52"/>
                <a:gd name="T37" fmla="*/ 4 h 30"/>
                <a:gd name="T38" fmla="*/ 52 w 52"/>
                <a:gd name="T39" fmla="*/ 4 h 30"/>
                <a:gd name="T40" fmla="*/ 52 w 52"/>
                <a:gd name="T41" fmla="*/ 4 h 30"/>
                <a:gd name="T42" fmla="*/ 52 w 52"/>
                <a:gd name="T43" fmla="*/ 4 h 30"/>
                <a:gd name="T44" fmla="*/ 52 w 52"/>
                <a:gd name="T45" fmla="*/ 4 h 30"/>
                <a:gd name="T46" fmla="*/ 52 w 52"/>
                <a:gd name="T47" fmla="*/ 4 h 30"/>
                <a:gd name="T48" fmla="*/ 52 w 52"/>
                <a:gd name="T49" fmla="*/ 4 h 30"/>
                <a:gd name="T50" fmla="*/ 48 w 52"/>
                <a:gd name="T51" fmla="*/ 2 h 30"/>
                <a:gd name="T52" fmla="*/ 42 w 52"/>
                <a:gd name="T53" fmla="*/ 0 h 30"/>
                <a:gd name="T54" fmla="*/ 38 w 52"/>
                <a:gd name="T55" fmla="*/ 0 h 30"/>
                <a:gd name="T56" fmla="*/ 32 w 52"/>
                <a:gd name="T57" fmla="*/ 2 h 30"/>
                <a:gd name="T58" fmla="*/ 28 w 52"/>
                <a:gd name="T59" fmla="*/ 2 h 30"/>
                <a:gd name="T60" fmla="*/ 24 w 52"/>
                <a:gd name="T61" fmla="*/ 4 h 30"/>
                <a:gd name="T62" fmla="*/ 18 w 52"/>
                <a:gd name="T63" fmla="*/ 6 h 30"/>
                <a:gd name="T64" fmla="*/ 16 w 52"/>
                <a:gd name="T65" fmla="*/ 9 h 30"/>
                <a:gd name="T66" fmla="*/ 12 w 52"/>
                <a:gd name="T67" fmla="*/ 11 h 30"/>
                <a:gd name="T68" fmla="*/ 10 w 52"/>
                <a:gd name="T69" fmla="*/ 11 h 30"/>
                <a:gd name="T70" fmla="*/ 8 w 52"/>
                <a:gd name="T71" fmla="*/ 13 h 30"/>
                <a:gd name="T72" fmla="*/ 6 w 52"/>
                <a:gd name="T73" fmla="*/ 15 h 30"/>
                <a:gd name="T74" fmla="*/ 4 w 52"/>
                <a:gd name="T75" fmla="*/ 17 h 30"/>
                <a:gd name="T76" fmla="*/ 4 w 52"/>
                <a:gd name="T77" fmla="*/ 19 h 30"/>
                <a:gd name="T78" fmla="*/ 2 w 52"/>
                <a:gd name="T79" fmla="*/ 21 h 30"/>
                <a:gd name="T80" fmla="*/ 0 w 52"/>
                <a:gd name="T81" fmla="*/ 22 h 30"/>
                <a:gd name="T82" fmla="*/ 0 w 52"/>
                <a:gd name="T83" fmla="*/ 24 h 30"/>
                <a:gd name="T84" fmla="*/ 0 w 52"/>
                <a:gd name="T85" fmla="*/ 24 h 30"/>
                <a:gd name="T86" fmla="*/ 0 w 52"/>
                <a:gd name="T87" fmla="*/ 24 h 30"/>
                <a:gd name="T88" fmla="*/ 0 w 52"/>
                <a:gd name="T89" fmla="*/ 24 h 30"/>
                <a:gd name="T90" fmla="*/ 2 w 52"/>
                <a:gd name="T91" fmla="*/ 24 h 30"/>
                <a:gd name="T92" fmla="*/ 2 w 52"/>
                <a:gd name="T93" fmla="*/ 24 h 30"/>
                <a:gd name="T94" fmla="*/ 2 w 52"/>
                <a:gd name="T95" fmla="*/ 26 h 30"/>
                <a:gd name="T96" fmla="*/ 2 w 52"/>
                <a:gd name="T97" fmla="*/ 26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30"/>
                <a:gd name="T149" fmla="*/ 52 w 52"/>
                <a:gd name="T150" fmla="*/ 30 h 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30">
                  <a:moveTo>
                    <a:pt x="2" y="26"/>
                  </a:moveTo>
                  <a:lnTo>
                    <a:pt x="4" y="28"/>
                  </a:lnTo>
                  <a:lnTo>
                    <a:pt x="8" y="30"/>
                  </a:lnTo>
                  <a:lnTo>
                    <a:pt x="12" y="30"/>
                  </a:lnTo>
                  <a:lnTo>
                    <a:pt x="14" y="30"/>
                  </a:lnTo>
                  <a:lnTo>
                    <a:pt x="18" y="30"/>
                  </a:lnTo>
                  <a:lnTo>
                    <a:pt x="24" y="30"/>
                  </a:lnTo>
                  <a:lnTo>
                    <a:pt x="28" y="28"/>
                  </a:lnTo>
                  <a:lnTo>
                    <a:pt x="30" y="28"/>
                  </a:lnTo>
                  <a:lnTo>
                    <a:pt x="34" y="24"/>
                  </a:lnTo>
                  <a:lnTo>
                    <a:pt x="38" y="22"/>
                  </a:lnTo>
                  <a:lnTo>
                    <a:pt x="40" y="19"/>
                  </a:lnTo>
                  <a:lnTo>
                    <a:pt x="44" y="17"/>
                  </a:lnTo>
                  <a:lnTo>
                    <a:pt x="46" y="13"/>
                  </a:lnTo>
                  <a:lnTo>
                    <a:pt x="48" y="11"/>
                  </a:lnTo>
                  <a:lnTo>
                    <a:pt x="50" y="8"/>
                  </a:lnTo>
                  <a:lnTo>
                    <a:pt x="52" y="6"/>
                  </a:lnTo>
                  <a:lnTo>
                    <a:pt x="52" y="4"/>
                  </a:lnTo>
                  <a:lnTo>
                    <a:pt x="48" y="2"/>
                  </a:lnTo>
                  <a:lnTo>
                    <a:pt x="42" y="0"/>
                  </a:lnTo>
                  <a:lnTo>
                    <a:pt x="38" y="0"/>
                  </a:lnTo>
                  <a:lnTo>
                    <a:pt x="32" y="2"/>
                  </a:lnTo>
                  <a:lnTo>
                    <a:pt x="28" y="2"/>
                  </a:lnTo>
                  <a:lnTo>
                    <a:pt x="24" y="4"/>
                  </a:lnTo>
                  <a:lnTo>
                    <a:pt x="18" y="6"/>
                  </a:lnTo>
                  <a:lnTo>
                    <a:pt x="16" y="9"/>
                  </a:lnTo>
                  <a:lnTo>
                    <a:pt x="12" y="11"/>
                  </a:lnTo>
                  <a:lnTo>
                    <a:pt x="10" y="11"/>
                  </a:lnTo>
                  <a:lnTo>
                    <a:pt x="8" y="13"/>
                  </a:lnTo>
                  <a:lnTo>
                    <a:pt x="6" y="15"/>
                  </a:lnTo>
                  <a:lnTo>
                    <a:pt x="4" y="17"/>
                  </a:lnTo>
                  <a:lnTo>
                    <a:pt x="4" y="19"/>
                  </a:lnTo>
                  <a:lnTo>
                    <a:pt x="2" y="21"/>
                  </a:lnTo>
                  <a:lnTo>
                    <a:pt x="0" y="22"/>
                  </a:lnTo>
                  <a:lnTo>
                    <a:pt x="0" y="24"/>
                  </a:lnTo>
                  <a:lnTo>
                    <a:pt x="2" y="24"/>
                  </a:lnTo>
                  <a:lnTo>
                    <a:pt x="2" y="26"/>
                  </a:lnTo>
                  <a:close/>
                </a:path>
              </a:pathLst>
            </a:custGeom>
            <a:solidFill>
              <a:srgbClr val="FCEF00"/>
            </a:solidFill>
            <a:ln w="9525">
              <a:noFill/>
              <a:round/>
              <a:headEnd/>
              <a:tailEnd/>
            </a:ln>
          </p:spPr>
          <p:txBody>
            <a:bodyPr>
              <a:prstTxWarp prst="textNoShape">
                <a:avLst/>
              </a:prstTxWarp>
            </a:bodyPr>
            <a:lstStyle/>
            <a:p>
              <a:endParaRPr lang="en-US"/>
            </a:p>
          </p:txBody>
        </p:sp>
        <p:sp>
          <p:nvSpPr>
            <p:cNvPr id="17444" name="Freeform 34"/>
            <p:cNvSpPr>
              <a:spLocks/>
            </p:cNvSpPr>
            <p:nvPr/>
          </p:nvSpPr>
          <p:spPr bwMode="auto">
            <a:xfrm>
              <a:off x="2802" y="1384"/>
              <a:ext cx="61" cy="31"/>
            </a:xfrm>
            <a:custGeom>
              <a:avLst/>
              <a:gdLst>
                <a:gd name="T0" fmla="*/ 0 w 61"/>
                <a:gd name="T1" fmla="*/ 22 h 31"/>
                <a:gd name="T2" fmla="*/ 4 w 61"/>
                <a:gd name="T3" fmla="*/ 24 h 31"/>
                <a:gd name="T4" fmla="*/ 6 w 61"/>
                <a:gd name="T5" fmla="*/ 26 h 31"/>
                <a:gd name="T6" fmla="*/ 8 w 61"/>
                <a:gd name="T7" fmla="*/ 27 h 31"/>
                <a:gd name="T8" fmla="*/ 12 w 61"/>
                <a:gd name="T9" fmla="*/ 29 h 31"/>
                <a:gd name="T10" fmla="*/ 14 w 61"/>
                <a:gd name="T11" fmla="*/ 29 h 31"/>
                <a:gd name="T12" fmla="*/ 18 w 61"/>
                <a:gd name="T13" fmla="*/ 31 h 31"/>
                <a:gd name="T14" fmla="*/ 20 w 61"/>
                <a:gd name="T15" fmla="*/ 31 h 31"/>
                <a:gd name="T16" fmla="*/ 24 w 61"/>
                <a:gd name="T17" fmla="*/ 31 h 31"/>
                <a:gd name="T18" fmla="*/ 30 w 61"/>
                <a:gd name="T19" fmla="*/ 29 h 31"/>
                <a:gd name="T20" fmla="*/ 34 w 61"/>
                <a:gd name="T21" fmla="*/ 27 h 31"/>
                <a:gd name="T22" fmla="*/ 39 w 61"/>
                <a:gd name="T23" fmla="*/ 26 h 31"/>
                <a:gd name="T24" fmla="*/ 43 w 61"/>
                <a:gd name="T25" fmla="*/ 24 h 31"/>
                <a:gd name="T26" fmla="*/ 49 w 61"/>
                <a:gd name="T27" fmla="*/ 20 h 31"/>
                <a:gd name="T28" fmla="*/ 53 w 61"/>
                <a:gd name="T29" fmla="*/ 18 h 31"/>
                <a:gd name="T30" fmla="*/ 57 w 61"/>
                <a:gd name="T31" fmla="*/ 14 h 31"/>
                <a:gd name="T32" fmla="*/ 61 w 61"/>
                <a:gd name="T33" fmla="*/ 11 h 31"/>
                <a:gd name="T34" fmla="*/ 59 w 61"/>
                <a:gd name="T35" fmla="*/ 9 h 31"/>
                <a:gd name="T36" fmla="*/ 57 w 61"/>
                <a:gd name="T37" fmla="*/ 7 h 31"/>
                <a:gd name="T38" fmla="*/ 55 w 61"/>
                <a:gd name="T39" fmla="*/ 5 h 31"/>
                <a:gd name="T40" fmla="*/ 51 w 61"/>
                <a:gd name="T41" fmla="*/ 3 h 31"/>
                <a:gd name="T42" fmla="*/ 49 w 61"/>
                <a:gd name="T43" fmla="*/ 1 h 31"/>
                <a:gd name="T44" fmla="*/ 47 w 61"/>
                <a:gd name="T45" fmla="*/ 1 h 31"/>
                <a:gd name="T46" fmla="*/ 43 w 61"/>
                <a:gd name="T47" fmla="*/ 1 h 31"/>
                <a:gd name="T48" fmla="*/ 41 w 61"/>
                <a:gd name="T49" fmla="*/ 0 h 31"/>
                <a:gd name="T50" fmla="*/ 37 w 61"/>
                <a:gd name="T51" fmla="*/ 1 h 31"/>
                <a:gd name="T52" fmla="*/ 34 w 61"/>
                <a:gd name="T53" fmla="*/ 1 h 31"/>
                <a:gd name="T54" fmla="*/ 30 w 61"/>
                <a:gd name="T55" fmla="*/ 1 h 31"/>
                <a:gd name="T56" fmla="*/ 26 w 61"/>
                <a:gd name="T57" fmla="*/ 3 h 31"/>
                <a:gd name="T58" fmla="*/ 22 w 61"/>
                <a:gd name="T59" fmla="*/ 3 h 31"/>
                <a:gd name="T60" fmla="*/ 18 w 61"/>
                <a:gd name="T61" fmla="*/ 5 h 31"/>
                <a:gd name="T62" fmla="*/ 14 w 61"/>
                <a:gd name="T63" fmla="*/ 7 h 31"/>
                <a:gd name="T64" fmla="*/ 10 w 61"/>
                <a:gd name="T65" fmla="*/ 7 h 31"/>
                <a:gd name="T66" fmla="*/ 8 w 61"/>
                <a:gd name="T67" fmla="*/ 9 h 31"/>
                <a:gd name="T68" fmla="*/ 8 w 61"/>
                <a:gd name="T69" fmla="*/ 11 h 31"/>
                <a:gd name="T70" fmla="*/ 6 w 61"/>
                <a:gd name="T71" fmla="*/ 13 h 31"/>
                <a:gd name="T72" fmla="*/ 6 w 61"/>
                <a:gd name="T73" fmla="*/ 14 h 31"/>
                <a:gd name="T74" fmla="*/ 4 w 61"/>
                <a:gd name="T75" fmla="*/ 16 h 31"/>
                <a:gd name="T76" fmla="*/ 4 w 61"/>
                <a:gd name="T77" fmla="*/ 18 h 31"/>
                <a:gd name="T78" fmla="*/ 2 w 61"/>
                <a:gd name="T79" fmla="*/ 20 h 31"/>
                <a:gd name="T80" fmla="*/ 0 w 61"/>
                <a:gd name="T81" fmla="*/ 22 h 31"/>
                <a:gd name="T82" fmla="*/ 0 w 61"/>
                <a:gd name="T83" fmla="*/ 22 h 31"/>
                <a:gd name="T84" fmla="*/ 0 w 61"/>
                <a:gd name="T85" fmla="*/ 22 h 31"/>
                <a:gd name="T86" fmla="*/ 0 w 61"/>
                <a:gd name="T87" fmla="*/ 22 h 31"/>
                <a:gd name="T88" fmla="*/ 0 w 61"/>
                <a:gd name="T89" fmla="*/ 22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
                <a:gd name="T136" fmla="*/ 0 h 31"/>
                <a:gd name="T137" fmla="*/ 61 w 61"/>
                <a:gd name="T138" fmla="*/ 31 h 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 h="31">
                  <a:moveTo>
                    <a:pt x="0" y="22"/>
                  </a:moveTo>
                  <a:lnTo>
                    <a:pt x="4" y="24"/>
                  </a:lnTo>
                  <a:lnTo>
                    <a:pt x="6" y="26"/>
                  </a:lnTo>
                  <a:lnTo>
                    <a:pt x="8" y="27"/>
                  </a:lnTo>
                  <a:lnTo>
                    <a:pt x="12" y="29"/>
                  </a:lnTo>
                  <a:lnTo>
                    <a:pt x="14" y="29"/>
                  </a:lnTo>
                  <a:lnTo>
                    <a:pt x="18" y="31"/>
                  </a:lnTo>
                  <a:lnTo>
                    <a:pt x="20" y="31"/>
                  </a:lnTo>
                  <a:lnTo>
                    <a:pt x="24" y="31"/>
                  </a:lnTo>
                  <a:lnTo>
                    <a:pt x="30" y="29"/>
                  </a:lnTo>
                  <a:lnTo>
                    <a:pt x="34" y="27"/>
                  </a:lnTo>
                  <a:lnTo>
                    <a:pt x="39" y="26"/>
                  </a:lnTo>
                  <a:lnTo>
                    <a:pt x="43" y="24"/>
                  </a:lnTo>
                  <a:lnTo>
                    <a:pt x="49" y="20"/>
                  </a:lnTo>
                  <a:lnTo>
                    <a:pt x="53" y="18"/>
                  </a:lnTo>
                  <a:lnTo>
                    <a:pt x="57" y="14"/>
                  </a:lnTo>
                  <a:lnTo>
                    <a:pt x="61" y="11"/>
                  </a:lnTo>
                  <a:lnTo>
                    <a:pt x="59" y="9"/>
                  </a:lnTo>
                  <a:lnTo>
                    <a:pt x="57" y="7"/>
                  </a:lnTo>
                  <a:lnTo>
                    <a:pt x="55" y="5"/>
                  </a:lnTo>
                  <a:lnTo>
                    <a:pt x="51" y="3"/>
                  </a:lnTo>
                  <a:lnTo>
                    <a:pt x="49" y="1"/>
                  </a:lnTo>
                  <a:lnTo>
                    <a:pt x="47" y="1"/>
                  </a:lnTo>
                  <a:lnTo>
                    <a:pt x="43" y="1"/>
                  </a:lnTo>
                  <a:lnTo>
                    <a:pt x="41" y="0"/>
                  </a:lnTo>
                  <a:lnTo>
                    <a:pt x="37" y="1"/>
                  </a:lnTo>
                  <a:lnTo>
                    <a:pt x="34" y="1"/>
                  </a:lnTo>
                  <a:lnTo>
                    <a:pt x="30" y="1"/>
                  </a:lnTo>
                  <a:lnTo>
                    <a:pt x="26" y="3"/>
                  </a:lnTo>
                  <a:lnTo>
                    <a:pt x="22" y="3"/>
                  </a:lnTo>
                  <a:lnTo>
                    <a:pt x="18" y="5"/>
                  </a:lnTo>
                  <a:lnTo>
                    <a:pt x="14" y="7"/>
                  </a:lnTo>
                  <a:lnTo>
                    <a:pt x="10" y="7"/>
                  </a:lnTo>
                  <a:lnTo>
                    <a:pt x="8" y="9"/>
                  </a:lnTo>
                  <a:lnTo>
                    <a:pt x="8" y="11"/>
                  </a:lnTo>
                  <a:lnTo>
                    <a:pt x="6" y="13"/>
                  </a:lnTo>
                  <a:lnTo>
                    <a:pt x="6" y="14"/>
                  </a:lnTo>
                  <a:lnTo>
                    <a:pt x="4" y="16"/>
                  </a:lnTo>
                  <a:lnTo>
                    <a:pt x="4" y="18"/>
                  </a:lnTo>
                  <a:lnTo>
                    <a:pt x="2" y="20"/>
                  </a:lnTo>
                  <a:lnTo>
                    <a:pt x="0" y="22"/>
                  </a:lnTo>
                  <a:close/>
                </a:path>
              </a:pathLst>
            </a:custGeom>
            <a:solidFill>
              <a:srgbClr val="FCEF00"/>
            </a:solidFill>
            <a:ln w="9525">
              <a:noFill/>
              <a:round/>
              <a:headEnd/>
              <a:tailEnd/>
            </a:ln>
          </p:spPr>
          <p:txBody>
            <a:bodyPr>
              <a:prstTxWarp prst="textNoShape">
                <a:avLst/>
              </a:prstTxWarp>
            </a:bodyPr>
            <a:lstStyle/>
            <a:p>
              <a:endParaRPr lang="en-US"/>
            </a:p>
          </p:txBody>
        </p:sp>
        <p:sp>
          <p:nvSpPr>
            <p:cNvPr id="17445" name="Freeform 35"/>
            <p:cNvSpPr>
              <a:spLocks/>
            </p:cNvSpPr>
            <p:nvPr/>
          </p:nvSpPr>
          <p:spPr bwMode="auto">
            <a:xfrm>
              <a:off x="2861" y="1398"/>
              <a:ext cx="50" cy="26"/>
            </a:xfrm>
            <a:custGeom>
              <a:avLst/>
              <a:gdLst>
                <a:gd name="T0" fmla="*/ 0 w 50"/>
                <a:gd name="T1" fmla="*/ 13 h 26"/>
                <a:gd name="T2" fmla="*/ 0 w 50"/>
                <a:gd name="T3" fmla="*/ 15 h 26"/>
                <a:gd name="T4" fmla="*/ 2 w 50"/>
                <a:gd name="T5" fmla="*/ 19 h 26"/>
                <a:gd name="T6" fmla="*/ 4 w 50"/>
                <a:gd name="T7" fmla="*/ 21 h 26"/>
                <a:gd name="T8" fmla="*/ 8 w 50"/>
                <a:gd name="T9" fmla="*/ 23 h 26"/>
                <a:gd name="T10" fmla="*/ 10 w 50"/>
                <a:gd name="T11" fmla="*/ 23 h 26"/>
                <a:gd name="T12" fmla="*/ 12 w 50"/>
                <a:gd name="T13" fmla="*/ 25 h 26"/>
                <a:gd name="T14" fmla="*/ 16 w 50"/>
                <a:gd name="T15" fmla="*/ 26 h 26"/>
                <a:gd name="T16" fmla="*/ 18 w 50"/>
                <a:gd name="T17" fmla="*/ 26 h 26"/>
                <a:gd name="T18" fmla="*/ 22 w 50"/>
                <a:gd name="T19" fmla="*/ 26 h 26"/>
                <a:gd name="T20" fmla="*/ 26 w 50"/>
                <a:gd name="T21" fmla="*/ 26 h 26"/>
                <a:gd name="T22" fmla="*/ 30 w 50"/>
                <a:gd name="T23" fmla="*/ 26 h 26"/>
                <a:gd name="T24" fmla="*/ 34 w 50"/>
                <a:gd name="T25" fmla="*/ 25 h 26"/>
                <a:gd name="T26" fmla="*/ 38 w 50"/>
                <a:gd name="T27" fmla="*/ 23 h 26"/>
                <a:gd name="T28" fmla="*/ 42 w 50"/>
                <a:gd name="T29" fmla="*/ 23 h 26"/>
                <a:gd name="T30" fmla="*/ 44 w 50"/>
                <a:gd name="T31" fmla="*/ 19 h 26"/>
                <a:gd name="T32" fmla="*/ 48 w 50"/>
                <a:gd name="T33" fmla="*/ 17 h 26"/>
                <a:gd name="T34" fmla="*/ 48 w 50"/>
                <a:gd name="T35" fmla="*/ 17 h 26"/>
                <a:gd name="T36" fmla="*/ 50 w 50"/>
                <a:gd name="T37" fmla="*/ 15 h 26"/>
                <a:gd name="T38" fmla="*/ 50 w 50"/>
                <a:gd name="T39" fmla="*/ 15 h 26"/>
                <a:gd name="T40" fmla="*/ 50 w 50"/>
                <a:gd name="T41" fmla="*/ 13 h 26"/>
                <a:gd name="T42" fmla="*/ 50 w 50"/>
                <a:gd name="T43" fmla="*/ 13 h 26"/>
                <a:gd name="T44" fmla="*/ 50 w 50"/>
                <a:gd name="T45" fmla="*/ 13 h 26"/>
                <a:gd name="T46" fmla="*/ 50 w 50"/>
                <a:gd name="T47" fmla="*/ 12 h 26"/>
                <a:gd name="T48" fmla="*/ 50 w 50"/>
                <a:gd name="T49" fmla="*/ 12 h 26"/>
                <a:gd name="T50" fmla="*/ 50 w 50"/>
                <a:gd name="T51" fmla="*/ 10 h 26"/>
                <a:gd name="T52" fmla="*/ 48 w 50"/>
                <a:gd name="T53" fmla="*/ 8 h 26"/>
                <a:gd name="T54" fmla="*/ 46 w 50"/>
                <a:gd name="T55" fmla="*/ 6 h 26"/>
                <a:gd name="T56" fmla="*/ 44 w 50"/>
                <a:gd name="T57" fmla="*/ 4 h 26"/>
                <a:gd name="T58" fmla="*/ 42 w 50"/>
                <a:gd name="T59" fmla="*/ 2 h 26"/>
                <a:gd name="T60" fmla="*/ 40 w 50"/>
                <a:gd name="T61" fmla="*/ 2 h 26"/>
                <a:gd name="T62" fmla="*/ 38 w 50"/>
                <a:gd name="T63" fmla="*/ 0 h 26"/>
                <a:gd name="T64" fmla="*/ 36 w 50"/>
                <a:gd name="T65" fmla="*/ 0 h 26"/>
                <a:gd name="T66" fmla="*/ 32 w 50"/>
                <a:gd name="T67" fmla="*/ 0 h 26"/>
                <a:gd name="T68" fmla="*/ 26 w 50"/>
                <a:gd name="T69" fmla="*/ 0 h 26"/>
                <a:gd name="T70" fmla="*/ 22 w 50"/>
                <a:gd name="T71" fmla="*/ 0 h 26"/>
                <a:gd name="T72" fmla="*/ 16 w 50"/>
                <a:gd name="T73" fmla="*/ 2 h 26"/>
                <a:gd name="T74" fmla="*/ 12 w 50"/>
                <a:gd name="T75" fmla="*/ 4 h 26"/>
                <a:gd name="T76" fmla="*/ 8 w 50"/>
                <a:gd name="T77" fmla="*/ 6 h 26"/>
                <a:gd name="T78" fmla="*/ 4 w 50"/>
                <a:gd name="T79" fmla="*/ 10 h 26"/>
                <a:gd name="T80" fmla="*/ 0 w 50"/>
                <a:gd name="T81" fmla="*/ 12 h 26"/>
                <a:gd name="T82" fmla="*/ 0 w 50"/>
                <a:gd name="T83" fmla="*/ 12 h 26"/>
                <a:gd name="T84" fmla="*/ 0 w 50"/>
                <a:gd name="T85" fmla="*/ 12 h 26"/>
                <a:gd name="T86" fmla="*/ 0 w 50"/>
                <a:gd name="T87" fmla="*/ 13 h 26"/>
                <a:gd name="T88" fmla="*/ 0 w 50"/>
                <a:gd name="T89" fmla="*/ 13 h 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
                <a:gd name="T136" fmla="*/ 0 h 26"/>
                <a:gd name="T137" fmla="*/ 50 w 50"/>
                <a:gd name="T138" fmla="*/ 26 h 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 h="26">
                  <a:moveTo>
                    <a:pt x="0" y="13"/>
                  </a:moveTo>
                  <a:lnTo>
                    <a:pt x="0" y="15"/>
                  </a:lnTo>
                  <a:lnTo>
                    <a:pt x="2" y="19"/>
                  </a:lnTo>
                  <a:lnTo>
                    <a:pt x="4" y="21"/>
                  </a:lnTo>
                  <a:lnTo>
                    <a:pt x="8" y="23"/>
                  </a:lnTo>
                  <a:lnTo>
                    <a:pt x="10" y="23"/>
                  </a:lnTo>
                  <a:lnTo>
                    <a:pt x="12" y="25"/>
                  </a:lnTo>
                  <a:lnTo>
                    <a:pt x="16" y="26"/>
                  </a:lnTo>
                  <a:lnTo>
                    <a:pt x="18" y="26"/>
                  </a:lnTo>
                  <a:lnTo>
                    <a:pt x="22" y="26"/>
                  </a:lnTo>
                  <a:lnTo>
                    <a:pt x="26" y="26"/>
                  </a:lnTo>
                  <a:lnTo>
                    <a:pt x="30" y="26"/>
                  </a:lnTo>
                  <a:lnTo>
                    <a:pt x="34" y="25"/>
                  </a:lnTo>
                  <a:lnTo>
                    <a:pt x="38" y="23"/>
                  </a:lnTo>
                  <a:lnTo>
                    <a:pt x="42" y="23"/>
                  </a:lnTo>
                  <a:lnTo>
                    <a:pt x="44" y="19"/>
                  </a:lnTo>
                  <a:lnTo>
                    <a:pt x="48" y="17"/>
                  </a:lnTo>
                  <a:lnTo>
                    <a:pt x="50" y="15"/>
                  </a:lnTo>
                  <a:lnTo>
                    <a:pt x="50" y="13"/>
                  </a:lnTo>
                  <a:lnTo>
                    <a:pt x="50" y="12"/>
                  </a:lnTo>
                  <a:lnTo>
                    <a:pt x="50" y="10"/>
                  </a:lnTo>
                  <a:lnTo>
                    <a:pt x="48" y="8"/>
                  </a:lnTo>
                  <a:lnTo>
                    <a:pt x="46" y="6"/>
                  </a:lnTo>
                  <a:lnTo>
                    <a:pt x="44" y="4"/>
                  </a:lnTo>
                  <a:lnTo>
                    <a:pt x="42" y="2"/>
                  </a:lnTo>
                  <a:lnTo>
                    <a:pt x="40" y="2"/>
                  </a:lnTo>
                  <a:lnTo>
                    <a:pt x="38" y="0"/>
                  </a:lnTo>
                  <a:lnTo>
                    <a:pt x="36" y="0"/>
                  </a:lnTo>
                  <a:lnTo>
                    <a:pt x="32" y="0"/>
                  </a:lnTo>
                  <a:lnTo>
                    <a:pt x="26" y="0"/>
                  </a:lnTo>
                  <a:lnTo>
                    <a:pt x="22" y="0"/>
                  </a:lnTo>
                  <a:lnTo>
                    <a:pt x="16" y="2"/>
                  </a:lnTo>
                  <a:lnTo>
                    <a:pt x="12" y="4"/>
                  </a:lnTo>
                  <a:lnTo>
                    <a:pt x="8" y="6"/>
                  </a:lnTo>
                  <a:lnTo>
                    <a:pt x="4" y="10"/>
                  </a:lnTo>
                  <a:lnTo>
                    <a:pt x="0" y="12"/>
                  </a:lnTo>
                  <a:lnTo>
                    <a:pt x="0" y="13"/>
                  </a:lnTo>
                  <a:close/>
                </a:path>
              </a:pathLst>
            </a:custGeom>
            <a:solidFill>
              <a:srgbClr val="FCEF00"/>
            </a:solidFill>
            <a:ln w="9525">
              <a:noFill/>
              <a:round/>
              <a:headEnd/>
              <a:tailEnd/>
            </a:ln>
          </p:spPr>
          <p:txBody>
            <a:bodyPr>
              <a:prstTxWarp prst="textNoShape">
                <a:avLst/>
              </a:prstTxWarp>
            </a:bodyPr>
            <a:lstStyle/>
            <a:p>
              <a:endParaRPr lang="en-US"/>
            </a:p>
          </p:txBody>
        </p:sp>
        <p:sp>
          <p:nvSpPr>
            <p:cNvPr id="17446" name="Freeform 36"/>
            <p:cNvSpPr>
              <a:spLocks/>
            </p:cNvSpPr>
            <p:nvPr/>
          </p:nvSpPr>
          <p:spPr bwMode="auto">
            <a:xfrm>
              <a:off x="2913" y="1385"/>
              <a:ext cx="41" cy="43"/>
            </a:xfrm>
            <a:custGeom>
              <a:avLst/>
              <a:gdLst>
                <a:gd name="T0" fmla="*/ 0 w 41"/>
                <a:gd name="T1" fmla="*/ 41 h 43"/>
                <a:gd name="T2" fmla="*/ 4 w 41"/>
                <a:gd name="T3" fmla="*/ 43 h 43"/>
                <a:gd name="T4" fmla="*/ 8 w 41"/>
                <a:gd name="T5" fmla="*/ 43 h 43"/>
                <a:gd name="T6" fmla="*/ 12 w 41"/>
                <a:gd name="T7" fmla="*/ 43 h 43"/>
                <a:gd name="T8" fmla="*/ 18 w 41"/>
                <a:gd name="T9" fmla="*/ 41 h 43"/>
                <a:gd name="T10" fmla="*/ 21 w 41"/>
                <a:gd name="T11" fmla="*/ 41 h 43"/>
                <a:gd name="T12" fmla="*/ 25 w 41"/>
                <a:gd name="T13" fmla="*/ 39 h 43"/>
                <a:gd name="T14" fmla="*/ 29 w 41"/>
                <a:gd name="T15" fmla="*/ 38 h 43"/>
                <a:gd name="T16" fmla="*/ 33 w 41"/>
                <a:gd name="T17" fmla="*/ 36 h 43"/>
                <a:gd name="T18" fmla="*/ 35 w 41"/>
                <a:gd name="T19" fmla="*/ 32 h 43"/>
                <a:gd name="T20" fmla="*/ 37 w 41"/>
                <a:gd name="T21" fmla="*/ 28 h 43"/>
                <a:gd name="T22" fmla="*/ 39 w 41"/>
                <a:gd name="T23" fmla="*/ 25 h 43"/>
                <a:gd name="T24" fmla="*/ 39 w 41"/>
                <a:gd name="T25" fmla="*/ 21 h 43"/>
                <a:gd name="T26" fmla="*/ 41 w 41"/>
                <a:gd name="T27" fmla="*/ 17 h 43"/>
                <a:gd name="T28" fmla="*/ 41 w 41"/>
                <a:gd name="T29" fmla="*/ 13 h 43"/>
                <a:gd name="T30" fmla="*/ 41 w 41"/>
                <a:gd name="T31" fmla="*/ 8 h 43"/>
                <a:gd name="T32" fmla="*/ 41 w 41"/>
                <a:gd name="T33" fmla="*/ 4 h 43"/>
                <a:gd name="T34" fmla="*/ 41 w 41"/>
                <a:gd name="T35" fmla="*/ 4 h 43"/>
                <a:gd name="T36" fmla="*/ 39 w 41"/>
                <a:gd name="T37" fmla="*/ 4 h 43"/>
                <a:gd name="T38" fmla="*/ 39 w 41"/>
                <a:gd name="T39" fmla="*/ 2 h 43"/>
                <a:gd name="T40" fmla="*/ 39 w 41"/>
                <a:gd name="T41" fmla="*/ 2 h 43"/>
                <a:gd name="T42" fmla="*/ 39 w 41"/>
                <a:gd name="T43" fmla="*/ 2 h 43"/>
                <a:gd name="T44" fmla="*/ 39 w 41"/>
                <a:gd name="T45" fmla="*/ 2 h 43"/>
                <a:gd name="T46" fmla="*/ 39 w 41"/>
                <a:gd name="T47" fmla="*/ 2 h 43"/>
                <a:gd name="T48" fmla="*/ 37 w 41"/>
                <a:gd name="T49" fmla="*/ 0 h 43"/>
                <a:gd name="T50" fmla="*/ 35 w 41"/>
                <a:gd name="T51" fmla="*/ 0 h 43"/>
                <a:gd name="T52" fmla="*/ 31 w 41"/>
                <a:gd name="T53" fmla="*/ 0 h 43"/>
                <a:gd name="T54" fmla="*/ 29 w 41"/>
                <a:gd name="T55" fmla="*/ 2 h 43"/>
                <a:gd name="T56" fmla="*/ 27 w 41"/>
                <a:gd name="T57" fmla="*/ 4 h 43"/>
                <a:gd name="T58" fmla="*/ 23 w 41"/>
                <a:gd name="T59" fmla="*/ 6 h 43"/>
                <a:gd name="T60" fmla="*/ 21 w 41"/>
                <a:gd name="T61" fmla="*/ 8 h 43"/>
                <a:gd name="T62" fmla="*/ 20 w 41"/>
                <a:gd name="T63" fmla="*/ 10 h 43"/>
                <a:gd name="T64" fmla="*/ 18 w 41"/>
                <a:gd name="T65" fmla="*/ 12 h 43"/>
                <a:gd name="T66" fmla="*/ 14 w 41"/>
                <a:gd name="T67" fmla="*/ 15 h 43"/>
                <a:gd name="T68" fmla="*/ 12 w 41"/>
                <a:gd name="T69" fmla="*/ 19 h 43"/>
                <a:gd name="T70" fmla="*/ 10 w 41"/>
                <a:gd name="T71" fmla="*/ 23 h 43"/>
                <a:gd name="T72" fmla="*/ 8 w 41"/>
                <a:gd name="T73" fmla="*/ 26 h 43"/>
                <a:gd name="T74" fmla="*/ 6 w 41"/>
                <a:gd name="T75" fmla="*/ 30 h 43"/>
                <a:gd name="T76" fmla="*/ 4 w 41"/>
                <a:gd name="T77" fmla="*/ 34 h 43"/>
                <a:gd name="T78" fmla="*/ 2 w 41"/>
                <a:gd name="T79" fmla="*/ 38 h 43"/>
                <a:gd name="T80" fmla="*/ 0 w 41"/>
                <a:gd name="T81" fmla="*/ 39 h 43"/>
                <a:gd name="T82" fmla="*/ 0 w 41"/>
                <a:gd name="T83" fmla="*/ 39 h 43"/>
                <a:gd name="T84" fmla="*/ 0 w 41"/>
                <a:gd name="T85" fmla="*/ 41 h 43"/>
                <a:gd name="T86" fmla="*/ 0 w 41"/>
                <a:gd name="T87" fmla="*/ 41 h 43"/>
                <a:gd name="T88" fmla="*/ 0 w 41"/>
                <a:gd name="T89" fmla="*/ 41 h 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
                <a:gd name="T136" fmla="*/ 0 h 43"/>
                <a:gd name="T137" fmla="*/ 41 w 41"/>
                <a:gd name="T138" fmla="*/ 43 h 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 h="43">
                  <a:moveTo>
                    <a:pt x="0" y="41"/>
                  </a:moveTo>
                  <a:lnTo>
                    <a:pt x="4" y="43"/>
                  </a:lnTo>
                  <a:lnTo>
                    <a:pt x="8" y="43"/>
                  </a:lnTo>
                  <a:lnTo>
                    <a:pt x="12" y="43"/>
                  </a:lnTo>
                  <a:lnTo>
                    <a:pt x="18" y="41"/>
                  </a:lnTo>
                  <a:lnTo>
                    <a:pt x="21" y="41"/>
                  </a:lnTo>
                  <a:lnTo>
                    <a:pt x="25" y="39"/>
                  </a:lnTo>
                  <a:lnTo>
                    <a:pt x="29" y="38"/>
                  </a:lnTo>
                  <a:lnTo>
                    <a:pt x="33" y="36"/>
                  </a:lnTo>
                  <a:lnTo>
                    <a:pt x="35" y="32"/>
                  </a:lnTo>
                  <a:lnTo>
                    <a:pt x="37" y="28"/>
                  </a:lnTo>
                  <a:lnTo>
                    <a:pt x="39" y="25"/>
                  </a:lnTo>
                  <a:lnTo>
                    <a:pt x="39" y="21"/>
                  </a:lnTo>
                  <a:lnTo>
                    <a:pt x="41" y="17"/>
                  </a:lnTo>
                  <a:lnTo>
                    <a:pt x="41" y="13"/>
                  </a:lnTo>
                  <a:lnTo>
                    <a:pt x="41" y="8"/>
                  </a:lnTo>
                  <a:lnTo>
                    <a:pt x="41" y="4"/>
                  </a:lnTo>
                  <a:lnTo>
                    <a:pt x="39" y="4"/>
                  </a:lnTo>
                  <a:lnTo>
                    <a:pt x="39" y="2"/>
                  </a:lnTo>
                  <a:lnTo>
                    <a:pt x="37" y="0"/>
                  </a:lnTo>
                  <a:lnTo>
                    <a:pt x="35" y="0"/>
                  </a:lnTo>
                  <a:lnTo>
                    <a:pt x="31" y="0"/>
                  </a:lnTo>
                  <a:lnTo>
                    <a:pt x="29" y="2"/>
                  </a:lnTo>
                  <a:lnTo>
                    <a:pt x="27" y="4"/>
                  </a:lnTo>
                  <a:lnTo>
                    <a:pt x="23" y="6"/>
                  </a:lnTo>
                  <a:lnTo>
                    <a:pt x="21" y="8"/>
                  </a:lnTo>
                  <a:lnTo>
                    <a:pt x="20" y="10"/>
                  </a:lnTo>
                  <a:lnTo>
                    <a:pt x="18" y="12"/>
                  </a:lnTo>
                  <a:lnTo>
                    <a:pt x="14" y="15"/>
                  </a:lnTo>
                  <a:lnTo>
                    <a:pt x="12" y="19"/>
                  </a:lnTo>
                  <a:lnTo>
                    <a:pt x="10" y="23"/>
                  </a:lnTo>
                  <a:lnTo>
                    <a:pt x="8" y="26"/>
                  </a:lnTo>
                  <a:lnTo>
                    <a:pt x="6" y="30"/>
                  </a:lnTo>
                  <a:lnTo>
                    <a:pt x="4" y="34"/>
                  </a:lnTo>
                  <a:lnTo>
                    <a:pt x="2" y="38"/>
                  </a:lnTo>
                  <a:lnTo>
                    <a:pt x="0" y="39"/>
                  </a:lnTo>
                  <a:lnTo>
                    <a:pt x="0" y="41"/>
                  </a:lnTo>
                  <a:close/>
                </a:path>
              </a:pathLst>
            </a:custGeom>
            <a:solidFill>
              <a:srgbClr val="FCEF00"/>
            </a:solidFill>
            <a:ln w="9525">
              <a:noFill/>
              <a:round/>
              <a:headEnd/>
              <a:tailEnd/>
            </a:ln>
          </p:spPr>
          <p:txBody>
            <a:bodyPr>
              <a:prstTxWarp prst="textNoShape">
                <a:avLst/>
              </a:prstTxWarp>
            </a:bodyPr>
            <a:lstStyle/>
            <a:p>
              <a:endParaRPr lang="en-US"/>
            </a:p>
          </p:txBody>
        </p:sp>
        <p:sp>
          <p:nvSpPr>
            <p:cNvPr id="17447" name="Freeform 37"/>
            <p:cNvSpPr>
              <a:spLocks/>
            </p:cNvSpPr>
            <p:nvPr/>
          </p:nvSpPr>
          <p:spPr bwMode="auto">
            <a:xfrm>
              <a:off x="2964" y="1350"/>
              <a:ext cx="28" cy="54"/>
            </a:xfrm>
            <a:custGeom>
              <a:avLst/>
              <a:gdLst>
                <a:gd name="T0" fmla="*/ 0 w 28"/>
                <a:gd name="T1" fmla="*/ 52 h 54"/>
                <a:gd name="T2" fmla="*/ 0 w 28"/>
                <a:gd name="T3" fmla="*/ 52 h 54"/>
                <a:gd name="T4" fmla="*/ 0 w 28"/>
                <a:gd name="T5" fmla="*/ 54 h 54"/>
                <a:gd name="T6" fmla="*/ 2 w 28"/>
                <a:gd name="T7" fmla="*/ 54 h 54"/>
                <a:gd name="T8" fmla="*/ 2 w 28"/>
                <a:gd name="T9" fmla="*/ 54 h 54"/>
                <a:gd name="T10" fmla="*/ 4 w 28"/>
                <a:gd name="T11" fmla="*/ 54 h 54"/>
                <a:gd name="T12" fmla="*/ 6 w 28"/>
                <a:gd name="T13" fmla="*/ 54 h 54"/>
                <a:gd name="T14" fmla="*/ 8 w 28"/>
                <a:gd name="T15" fmla="*/ 52 h 54"/>
                <a:gd name="T16" fmla="*/ 12 w 28"/>
                <a:gd name="T17" fmla="*/ 50 h 54"/>
                <a:gd name="T18" fmla="*/ 14 w 28"/>
                <a:gd name="T19" fmla="*/ 50 h 54"/>
                <a:gd name="T20" fmla="*/ 16 w 28"/>
                <a:gd name="T21" fmla="*/ 48 h 54"/>
                <a:gd name="T22" fmla="*/ 18 w 28"/>
                <a:gd name="T23" fmla="*/ 47 h 54"/>
                <a:gd name="T24" fmla="*/ 20 w 28"/>
                <a:gd name="T25" fmla="*/ 45 h 54"/>
                <a:gd name="T26" fmla="*/ 24 w 28"/>
                <a:gd name="T27" fmla="*/ 39 h 54"/>
                <a:gd name="T28" fmla="*/ 26 w 28"/>
                <a:gd name="T29" fmla="*/ 34 h 54"/>
                <a:gd name="T30" fmla="*/ 28 w 28"/>
                <a:gd name="T31" fmla="*/ 28 h 54"/>
                <a:gd name="T32" fmla="*/ 28 w 28"/>
                <a:gd name="T33" fmla="*/ 23 h 54"/>
                <a:gd name="T34" fmla="*/ 28 w 28"/>
                <a:gd name="T35" fmla="*/ 17 h 54"/>
                <a:gd name="T36" fmla="*/ 28 w 28"/>
                <a:gd name="T37" fmla="*/ 11 h 54"/>
                <a:gd name="T38" fmla="*/ 28 w 28"/>
                <a:gd name="T39" fmla="*/ 6 h 54"/>
                <a:gd name="T40" fmla="*/ 28 w 28"/>
                <a:gd name="T41" fmla="*/ 0 h 54"/>
                <a:gd name="T42" fmla="*/ 24 w 28"/>
                <a:gd name="T43" fmla="*/ 2 h 54"/>
                <a:gd name="T44" fmla="*/ 20 w 28"/>
                <a:gd name="T45" fmla="*/ 4 h 54"/>
                <a:gd name="T46" fmla="*/ 16 w 28"/>
                <a:gd name="T47" fmla="*/ 6 h 54"/>
                <a:gd name="T48" fmla="*/ 12 w 28"/>
                <a:gd name="T49" fmla="*/ 8 h 54"/>
                <a:gd name="T50" fmla="*/ 10 w 28"/>
                <a:gd name="T51" fmla="*/ 11 h 54"/>
                <a:gd name="T52" fmla="*/ 6 w 28"/>
                <a:gd name="T53" fmla="*/ 13 h 54"/>
                <a:gd name="T54" fmla="*/ 4 w 28"/>
                <a:gd name="T55" fmla="*/ 17 h 54"/>
                <a:gd name="T56" fmla="*/ 2 w 28"/>
                <a:gd name="T57" fmla="*/ 21 h 54"/>
                <a:gd name="T58" fmla="*/ 0 w 28"/>
                <a:gd name="T59" fmla="*/ 24 h 54"/>
                <a:gd name="T60" fmla="*/ 0 w 28"/>
                <a:gd name="T61" fmla="*/ 28 h 54"/>
                <a:gd name="T62" fmla="*/ 0 w 28"/>
                <a:gd name="T63" fmla="*/ 32 h 54"/>
                <a:gd name="T64" fmla="*/ 0 w 28"/>
                <a:gd name="T65" fmla="*/ 35 h 54"/>
                <a:gd name="T66" fmla="*/ 0 w 28"/>
                <a:gd name="T67" fmla="*/ 39 h 54"/>
                <a:gd name="T68" fmla="*/ 0 w 28"/>
                <a:gd name="T69" fmla="*/ 45 h 54"/>
                <a:gd name="T70" fmla="*/ 0 w 28"/>
                <a:gd name="T71" fmla="*/ 48 h 54"/>
                <a:gd name="T72" fmla="*/ 0 w 28"/>
                <a:gd name="T73" fmla="*/ 52 h 54"/>
                <a:gd name="T74" fmla="*/ 0 w 28"/>
                <a:gd name="T75" fmla="*/ 52 h 54"/>
                <a:gd name="T76" fmla="*/ 0 w 28"/>
                <a:gd name="T77" fmla="*/ 52 h 54"/>
                <a:gd name="T78" fmla="*/ 0 w 28"/>
                <a:gd name="T79" fmla="*/ 52 h 54"/>
                <a:gd name="T80" fmla="*/ 0 w 28"/>
                <a:gd name="T81" fmla="*/ 52 h 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
                <a:gd name="T124" fmla="*/ 0 h 54"/>
                <a:gd name="T125" fmla="*/ 28 w 28"/>
                <a:gd name="T126" fmla="*/ 54 h 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 h="54">
                  <a:moveTo>
                    <a:pt x="0" y="52"/>
                  </a:moveTo>
                  <a:lnTo>
                    <a:pt x="0" y="52"/>
                  </a:lnTo>
                  <a:lnTo>
                    <a:pt x="0" y="54"/>
                  </a:lnTo>
                  <a:lnTo>
                    <a:pt x="2" y="54"/>
                  </a:lnTo>
                  <a:lnTo>
                    <a:pt x="4" y="54"/>
                  </a:lnTo>
                  <a:lnTo>
                    <a:pt x="6" y="54"/>
                  </a:lnTo>
                  <a:lnTo>
                    <a:pt x="8" y="52"/>
                  </a:lnTo>
                  <a:lnTo>
                    <a:pt x="12" y="50"/>
                  </a:lnTo>
                  <a:lnTo>
                    <a:pt x="14" y="50"/>
                  </a:lnTo>
                  <a:lnTo>
                    <a:pt x="16" y="48"/>
                  </a:lnTo>
                  <a:lnTo>
                    <a:pt x="18" y="47"/>
                  </a:lnTo>
                  <a:lnTo>
                    <a:pt x="20" y="45"/>
                  </a:lnTo>
                  <a:lnTo>
                    <a:pt x="24" y="39"/>
                  </a:lnTo>
                  <a:lnTo>
                    <a:pt x="26" y="34"/>
                  </a:lnTo>
                  <a:lnTo>
                    <a:pt x="28" y="28"/>
                  </a:lnTo>
                  <a:lnTo>
                    <a:pt x="28" y="23"/>
                  </a:lnTo>
                  <a:lnTo>
                    <a:pt x="28" y="17"/>
                  </a:lnTo>
                  <a:lnTo>
                    <a:pt x="28" y="11"/>
                  </a:lnTo>
                  <a:lnTo>
                    <a:pt x="28" y="6"/>
                  </a:lnTo>
                  <a:lnTo>
                    <a:pt x="28" y="0"/>
                  </a:lnTo>
                  <a:lnTo>
                    <a:pt x="24" y="2"/>
                  </a:lnTo>
                  <a:lnTo>
                    <a:pt x="20" y="4"/>
                  </a:lnTo>
                  <a:lnTo>
                    <a:pt x="16" y="6"/>
                  </a:lnTo>
                  <a:lnTo>
                    <a:pt x="12" y="8"/>
                  </a:lnTo>
                  <a:lnTo>
                    <a:pt x="10" y="11"/>
                  </a:lnTo>
                  <a:lnTo>
                    <a:pt x="6" y="13"/>
                  </a:lnTo>
                  <a:lnTo>
                    <a:pt x="4" y="17"/>
                  </a:lnTo>
                  <a:lnTo>
                    <a:pt x="2" y="21"/>
                  </a:lnTo>
                  <a:lnTo>
                    <a:pt x="0" y="24"/>
                  </a:lnTo>
                  <a:lnTo>
                    <a:pt x="0" y="28"/>
                  </a:lnTo>
                  <a:lnTo>
                    <a:pt x="0" y="32"/>
                  </a:lnTo>
                  <a:lnTo>
                    <a:pt x="0" y="35"/>
                  </a:lnTo>
                  <a:lnTo>
                    <a:pt x="0" y="39"/>
                  </a:lnTo>
                  <a:lnTo>
                    <a:pt x="0" y="45"/>
                  </a:lnTo>
                  <a:lnTo>
                    <a:pt x="0" y="48"/>
                  </a:lnTo>
                  <a:lnTo>
                    <a:pt x="0" y="52"/>
                  </a:lnTo>
                  <a:close/>
                </a:path>
              </a:pathLst>
            </a:custGeom>
            <a:solidFill>
              <a:srgbClr val="FCEF00"/>
            </a:solidFill>
            <a:ln w="9525">
              <a:noFill/>
              <a:round/>
              <a:headEnd/>
              <a:tailEnd/>
            </a:ln>
          </p:spPr>
          <p:txBody>
            <a:bodyPr>
              <a:prstTxWarp prst="textNoShape">
                <a:avLst/>
              </a:prstTxWarp>
            </a:bodyPr>
            <a:lstStyle/>
            <a:p>
              <a:endParaRPr lang="en-US"/>
            </a:p>
          </p:txBody>
        </p:sp>
        <p:sp>
          <p:nvSpPr>
            <p:cNvPr id="17448" name="Freeform 38"/>
            <p:cNvSpPr>
              <a:spLocks/>
            </p:cNvSpPr>
            <p:nvPr/>
          </p:nvSpPr>
          <p:spPr bwMode="auto">
            <a:xfrm>
              <a:off x="3006" y="1326"/>
              <a:ext cx="20" cy="45"/>
            </a:xfrm>
            <a:custGeom>
              <a:avLst/>
              <a:gdLst>
                <a:gd name="T0" fmla="*/ 0 w 20"/>
                <a:gd name="T1" fmla="*/ 43 h 45"/>
                <a:gd name="T2" fmla="*/ 0 w 20"/>
                <a:gd name="T3" fmla="*/ 43 h 45"/>
                <a:gd name="T4" fmla="*/ 0 w 20"/>
                <a:gd name="T5" fmla="*/ 43 h 45"/>
                <a:gd name="T6" fmla="*/ 0 w 20"/>
                <a:gd name="T7" fmla="*/ 45 h 45"/>
                <a:gd name="T8" fmla="*/ 0 w 20"/>
                <a:gd name="T9" fmla="*/ 45 h 45"/>
                <a:gd name="T10" fmla="*/ 4 w 20"/>
                <a:gd name="T11" fmla="*/ 43 h 45"/>
                <a:gd name="T12" fmla="*/ 8 w 20"/>
                <a:gd name="T13" fmla="*/ 41 h 45"/>
                <a:gd name="T14" fmla="*/ 10 w 20"/>
                <a:gd name="T15" fmla="*/ 39 h 45"/>
                <a:gd name="T16" fmla="*/ 14 w 20"/>
                <a:gd name="T17" fmla="*/ 35 h 45"/>
                <a:gd name="T18" fmla="*/ 16 w 20"/>
                <a:gd name="T19" fmla="*/ 34 h 45"/>
                <a:gd name="T20" fmla="*/ 18 w 20"/>
                <a:gd name="T21" fmla="*/ 30 h 45"/>
                <a:gd name="T22" fmla="*/ 18 w 20"/>
                <a:gd name="T23" fmla="*/ 26 h 45"/>
                <a:gd name="T24" fmla="*/ 20 w 20"/>
                <a:gd name="T25" fmla="*/ 22 h 45"/>
                <a:gd name="T26" fmla="*/ 20 w 20"/>
                <a:gd name="T27" fmla="*/ 21 h 45"/>
                <a:gd name="T28" fmla="*/ 20 w 20"/>
                <a:gd name="T29" fmla="*/ 17 h 45"/>
                <a:gd name="T30" fmla="*/ 20 w 20"/>
                <a:gd name="T31" fmla="*/ 15 h 45"/>
                <a:gd name="T32" fmla="*/ 20 w 20"/>
                <a:gd name="T33" fmla="*/ 11 h 45"/>
                <a:gd name="T34" fmla="*/ 20 w 20"/>
                <a:gd name="T35" fmla="*/ 10 h 45"/>
                <a:gd name="T36" fmla="*/ 20 w 20"/>
                <a:gd name="T37" fmla="*/ 8 h 45"/>
                <a:gd name="T38" fmla="*/ 20 w 20"/>
                <a:gd name="T39" fmla="*/ 4 h 45"/>
                <a:gd name="T40" fmla="*/ 20 w 20"/>
                <a:gd name="T41" fmla="*/ 2 h 45"/>
                <a:gd name="T42" fmla="*/ 18 w 20"/>
                <a:gd name="T43" fmla="*/ 0 h 45"/>
                <a:gd name="T44" fmla="*/ 16 w 20"/>
                <a:gd name="T45" fmla="*/ 0 h 45"/>
                <a:gd name="T46" fmla="*/ 12 w 20"/>
                <a:gd name="T47" fmla="*/ 2 h 45"/>
                <a:gd name="T48" fmla="*/ 10 w 20"/>
                <a:gd name="T49" fmla="*/ 2 h 45"/>
                <a:gd name="T50" fmla="*/ 6 w 20"/>
                <a:gd name="T51" fmla="*/ 4 h 45"/>
                <a:gd name="T52" fmla="*/ 4 w 20"/>
                <a:gd name="T53" fmla="*/ 6 h 45"/>
                <a:gd name="T54" fmla="*/ 2 w 20"/>
                <a:gd name="T55" fmla="*/ 8 h 45"/>
                <a:gd name="T56" fmla="*/ 0 w 20"/>
                <a:gd name="T57" fmla="*/ 10 h 45"/>
                <a:gd name="T58" fmla="*/ 0 w 20"/>
                <a:gd name="T59" fmla="*/ 43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
                <a:gd name="T91" fmla="*/ 0 h 45"/>
                <a:gd name="T92" fmla="*/ 20 w 20"/>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 h="45">
                  <a:moveTo>
                    <a:pt x="0" y="43"/>
                  </a:moveTo>
                  <a:lnTo>
                    <a:pt x="0" y="43"/>
                  </a:lnTo>
                  <a:lnTo>
                    <a:pt x="0" y="45"/>
                  </a:lnTo>
                  <a:lnTo>
                    <a:pt x="4" y="43"/>
                  </a:lnTo>
                  <a:lnTo>
                    <a:pt x="8" y="41"/>
                  </a:lnTo>
                  <a:lnTo>
                    <a:pt x="10" y="39"/>
                  </a:lnTo>
                  <a:lnTo>
                    <a:pt x="14" y="35"/>
                  </a:lnTo>
                  <a:lnTo>
                    <a:pt x="16" y="34"/>
                  </a:lnTo>
                  <a:lnTo>
                    <a:pt x="18" y="30"/>
                  </a:lnTo>
                  <a:lnTo>
                    <a:pt x="18" y="26"/>
                  </a:lnTo>
                  <a:lnTo>
                    <a:pt x="20" y="22"/>
                  </a:lnTo>
                  <a:lnTo>
                    <a:pt x="20" y="21"/>
                  </a:lnTo>
                  <a:lnTo>
                    <a:pt x="20" y="17"/>
                  </a:lnTo>
                  <a:lnTo>
                    <a:pt x="20" y="15"/>
                  </a:lnTo>
                  <a:lnTo>
                    <a:pt x="20" y="11"/>
                  </a:lnTo>
                  <a:lnTo>
                    <a:pt x="20" y="10"/>
                  </a:lnTo>
                  <a:lnTo>
                    <a:pt x="20" y="8"/>
                  </a:lnTo>
                  <a:lnTo>
                    <a:pt x="20" y="4"/>
                  </a:lnTo>
                  <a:lnTo>
                    <a:pt x="20" y="2"/>
                  </a:lnTo>
                  <a:lnTo>
                    <a:pt x="18" y="0"/>
                  </a:lnTo>
                  <a:lnTo>
                    <a:pt x="16" y="0"/>
                  </a:lnTo>
                  <a:lnTo>
                    <a:pt x="12" y="2"/>
                  </a:lnTo>
                  <a:lnTo>
                    <a:pt x="10" y="2"/>
                  </a:lnTo>
                  <a:lnTo>
                    <a:pt x="6" y="4"/>
                  </a:lnTo>
                  <a:lnTo>
                    <a:pt x="4" y="6"/>
                  </a:lnTo>
                  <a:lnTo>
                    <a:pt x="2" y="8"/>
                  </a:lnTo>
                  <a:lnTo>
                    <a:pt x="0" y="10"/>
                  </a:lnTo>
                  <a:lnTo>
                    <a:pt x="0" y="43"/>
                  </a:lnTo>
                  <a:close/>
                </a:path>
              </a:pathLst>
            </a:custGeom>
            <a:solidFill>
              <a:srgbClr val="FCEF00"/>
            </a:solidFill>
            <a:ln w="9525">
              <a:noFill/>
              <a:round/>
              <a:headEnd/>
              <a:tailEnd/>
            </a:ln>
          </p:spPr>
          <p:txBody>
            <a:bodyPr>
              <a:prstTxWarp prst="textNoShape">
                <a:avLst/>
              </a:prstTxWarp>
            </a:bodyPr>
            <a:lstStyle/>
            <a:p>
              <a:endParaRPr lang="en-US"/>
            </a:p>
          </p:txBody>
        </p:sp>
        <p:sp>
          <p:nvSpPr>
            <p:cNvPr id="17449" name="Freeform 39"/>
            <p:cNvSpPr>
              <a:spLocks/>
            </p:cNvSpPr>
            <p:nvPr/>
          </p:nvSpPr>
          <p:spPr bwMode="auto">
            <a:xfrm>
              <a:off x="3043" y="1354"/>
              <a:ext cx="22" cy="54"/>
            </a:xfrm>
            <a:custGeom>
              <a:avLst/>
              <a:gdLst>
                <a:gd name="T0" fmla="*/ 0 w 22"/>
                <a:gd name="T1" fmla="*/ 37 h 54"/>
                <a:gd name="T2" fmla="*/ 8 w 22"/>
                <a:gd name="T3" fmla="*/ 54 h 54"/>
                <a:gd name="T4" fmla="*/ 10 w 22"/>
                <a:gd name="T5" fmla="*/ 50 h 54"/>
                <a:gd name="T6" fmla="*/ 12 w 22"/>
                <a:gd name="T7" fmla="*/ 46 h 54"/>
                <a:gd name="T8" fmla="*/ 16 w 22"/>
                <a:gd name="T9" fmla="*/ 44 h 54"/>
                <a:gd name="T10" fmla="*/ 16 w 22"/>
                <a:gd name="T11" fmla="*/ 41 h 54"/>
                <a:gd name="T12" fmla="*/ 18 w 22"/>
                <a:gd name="T13" fmla="*/ 37 h 54"/>
                <a:gd name="T14" fmla="*/ 20 w 22"/>
                <a:gd name="T15" fmla="*/ 31 h 54"/>
                <a:gd name="T16" fmla="*/ 20 w 22"/>
                <a:gd name="T17" fmla="*/ 28 h 54"/>
                <a:gd name="T18" fmla="*/ 22 w 22"/>
                <a:gd name="T19" fmla="*/ 24 h 54"/>
                <a:gd name="T20" fmla="*/ 22 w 22"/>
                <a:gd name="T21" fmla="*/ 20 h 54"/>
                <a:gd name="T22" fmla="*/ 22 w 22"/>
                <a:gd name="T23" fmla="*/ 17 h 54"/>
                <a:gd name="T24" fmla="*/ 20 w 22"/>
                <a:gd name="T25" fmla="*/ 15 h 54"/>
                <a:gd name="T26" fmla="*/ 20 w 22"/>
                <a:gd name="T27" fmla="*/ 11 h 54"/>
                <a:gd name="T28" fmla="*/ 20 w 22"/>
                <a:gd name="T29" fmla="*/ 7 h 54"/>
                <a:gd name="T30" fmla="*/ 18 w 22"/>
                <a:gd name="T31" fmla="*/ 6 h 54"/>
                <a:gd name="T32" fmla="*/ 16 w 22"/>
                <a:gd name="T33" fmla="*/ 2 h 54"/>
                <a:gd name="T34" fmla="*/ 14 w 22"/>
                <a:gd name="T35" fmla="*/ 0 h 54"/>
                <a:gd name="T36" fmla="*/ 4 w 22"/>
                <a:gd name="T37" fmla="*/ 7 h 54"/>
                <a:gd name="T38" fmla="*/ 0 w 22"/>
                <a:gd name="T39" fmla="*/ 37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54"/>
                <a:gd name="T62" fmla="*/ 22 w 22"/>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54">
                  <a:moveTo>
                    <a:pt x="0" y="37"/>
                  </a:moveTo>
                  <a:lnTo>
                    <a:pt x="8" y="54"/>
                  </a:lnTo>
                  <a:lnTo>
                    <a:pt x="10" y="50"/>
                  </a:lnTo>
                  <a:lnTo>
                    <a:pt x="12" y="46"/>
                  </a:lnTo>
                  <a:lnTo>
                    <a:pt x="16" y="44"/>
                  </a:lnTo>
                  <a:lnTo>
                    <a:pt x="16" y="41"/>
                  </a:lnTo>
                  <a:lnTo>
                    <a:pt x="18" y="37"/>
                  </a:lnTo>
                  <a:lnTo>
                    <a:pt x="20" y="31"/>
                  </a:lnTo>
                  <a:lnTo>
                    <a:pt x="20" y="28"/>
                  </a:lnTo>
                  <a:lnTo>
                    <a:pt x="22" y="24"/>
                  </a:lnTo>
                  <a:lnTo>
                    <a:pt x="22" y="20"/>
                  </a:lnTo>
                  <a:lnTo>
                    <a:pt x="22" y="17"/>
                  </a:lnTo>
                  <a:lnTo>
                    <a:pt x="20" y="15"/>
                  </a:lnTo>
                  <a:lnTo>
                    <a:pt x="20" y="11"/>
                  </a:lnTo>
                  <a:lnTo>
                    <a:pt x="20" y="7"/>
                  </a:lnTo>
                  <a:lnTo>
                    <a:pt x="18" y="6"/>
                  </a:lnTo>
                  <a:lnTo>
                    <a:pt x="16" y="2"/>
                  </a:lnTo>
                  <a:lnTo>
                    <a:pt x="14" y="0"/>
                  </a:lnTo>
                  <a:lnTo>
                    <a:pt x="4" y="7"/>
                  </a:lnTo>
                  <a:lnTo>
                    <a:pt x="0" y="37"/>
                  </a:lnTo>
                  <a:close/>
                </a:path>
              </a:pathLst>
            </a:custGeom>
            <a:solidFill>
              <a:srgbClr val="FCEF00"/>
            </a:solidFill>
            <a:ln w="9525">
              <a:noFill/>
              <a:round/>
              <a:headEnd/>
              <a:tailEnd/>
            </a:ln>
          </p:spPr>
          <p:txBody>
            <a:bodyPr>
              <a:prstTxWarp prst="textNoShape">
                <a:avLst/>
              </a:prstTxWarp>
            </a:bodyPr>
            <a:lstStyle/>
            <a:p>
              <a:endParaRPr lang="en-US"/>
            </a:p>
          </p:txBody>
        </p:sp>
        <p:sp>
          <p:nvSpPr>
            <p:cNvPr id="17450" name="Freeform 40"/>
            <p:cNvSpPr>
              <a:spLocks/>
            </p:cNvSpPr>
            <p:nvPr/>
          </p:nvSpPr>
          <p:spPr bwMode="auto">
            <a:xfrm>
              <a:off x="3037" y="1308"/>
              <a:ext cx="32" cy="40"/>
            </a:xfrm>
            <a:custGeom>
              <a:avLst/>
              <a:gdLst>
                <a:gd name="T0" fmla="*/ 2 w 32"/>
                <a:gd name="T1" fmla="*/ 40 h 40"/>
                <a:gd name="T2" fmla="*/ 2 w 32"/>
                <a:gd name="T3" fmla="*/ 40 h 40"/>
                <a:gd name="T4" fmla="*/ 2 w 32"/>
                <a:gd name="T5" fmla="*/ 40 h 40"/>
                <a:gd name="T6" fmla="*/ 2 w 32"/>
                <a:gd name="T7" fmla="*/ 40 h 40"/>
                <a:gd name="T8" fmla="*/ 2 w 32"/>
                <a:gd name="T9" fmla="*/ 40 h 40"/>
                <a:gd name="T10" fmla="*/ 6 w 32"/>
                <a:gd name="T11" fmla="*/ 40 h 40"/>
                <a:gd name="T12" fmla="*/ 10 w 32"/>
                <a:gd name="T13" fmla="*/ 39 h 40"/>
                <a:gd name="T14" fmla="*/ 14 w 32"/>
                <a:gd name="T15" fmla="*/ 37 h 40"/>
                <a:gd name="T16" fmla="*/ 18 w 32"/>
                <a:gd name="T17" fmla="*/ 35 h 40"/>
                <a:gd name="T18" fmla="*/ 22 w 32"/>
                <a:gd name="T19" fmla="*/ 31 h 40"/>
                <a:gd name="T20" fmla="*/ 24 w 32"/>
                <a:gd name="T21" fmla="*/ 29 h 40"/>
                <a:gd name="T22" fmla="*/ 26 w 32"/>
                <a:gd name="T23" fmla="*/ 26 h 40"/>
                <a:gd name="T24" fmla="*/ 28 w 32"/>
                <a:gd name="T25" fmla="*/ 22 h 40"/>
                <a:gd name="T26" fmla="*/ 30 w 32"/>
                <a:gd name="T27" fmla="*/ 20 h 40"/>
                <a:gd name="T28" fmla="*/ 30 w 32"/>
                <a:gd name="T29" fmla="*/ 16 h 40"/>
                <a:gd name="T30" fmla="*/ 32 w 32"/>
                <a:gd name="T31" fmla="*/ 15 h 40"/>
                <a:gd name="T32" fmla="*/ 32 w 32"/>
                <a:gd name="T33" fmla="*/ 11 h 40"/>
                <a:gd name="T34" fmla="*/ 32 w 32"/>
                <a:gd name="T35" fmla="*/ 7 h 40"/>
                <a:gd name="T36" fmla="*/ 32 w 32"/>
                <a:gd name="T37" fmla="*/ 5 h 40"/>
                <a:gd name="T38" fmla="*/ 30 w 32"/>
                <a:gd name="T39" fmla="*/ 2 h 40"/>
                <a:gd name="T40" fmla="*/ 30 w 32"/>
                <a:gd name="T41" fmla="*/ 0 h 40"/>
                <a:gd name="T42" fmla="*/ 26 w 32"/>
                <a:gd name="T43" fmla="*/ 0 h 40"/>
                <a:gd name="T44" fmla="*/ 22 w 32"/>
                <a:gd name="T45" fmla="*/ 0 h 40"/>
                <a:gd name="T46" fmla="*/ 18 w 32"/>
                <a:gd name="T47" fmla="*/ 2 h 40"/>
                <a:gd name="T48" fmla="*/ 14 w 32"/>
                <a:gd name="T49" fmla="*/ 3 h 40"/>
                <a:gd name="T50" fmla="*/ 12 w 32"/>
                <a:gd name="T51" fmla="*/ 7 h 40"/>
                <a:gd name="T52" fmla="*/ 10 w 32"/>
                <a:gd name="T53" fmla="*/ 9 h 40"/>
                <a:gd name="T54" fmla="*/ 6 w 32"/>
                <a:gd name="T55" fmla="*/ 13 h 40"/>
                <a:gd name="T56" fmla="*/ 4 w 32"/>
                <a:gd name="T57" fmla="*/ 15 h 40"/>
                <a:gd name="T58" fmla="*/ 4 w 32"/>
                <a:gd name="T59" fmla="*/ 18 h 40"/>
                <a:gd name="T60" fmla="*/ 2 w 32"/>
                <a:gd name="T61" fmla="*/ 20 h 40"/>
                <a:gd name="T62" fmla="*/ 2 w 32"/>
                <a:gd name="T63" fmla="*/ 24 h 40"/>
                <a:gd name="T64" fmla="*/ 0 w 32"/>
                <a:gd name="T65" fmla="*/ 26 h 40"/>
                <a:gd name="T66" fmla="*/ 0 w 32"/>
                <a:gd name="T67" fmla="*/ 29 h 40"/>
                <a:gd name="T68" fmla="*/ 0 w 32"/>
                <a:gd name="T69" fmla="*/ 33 h 40"/>
                <a:gd name="T70" fmla="*/ 0 w 32"/>
                <a:gd name="T71" fmla="*/ 37 h 40"/>
                <a:gd name="T72" fmla="*/ 0 w 32"/>
                <a:gd name="T73" fmla="*/ 39 h 40"/>
                <a:gd name="T74" fmla="*/ 0 w 32"/>
                <a:gd name="T75" fmla="*/ 40 h 40"/>
                <a:gd name="T76" fmla="*/ 0 w 32"/>
                <a:gd name="T77" fmla="*/ 40 h 40"/>
                <a:gd name="T78" fmla="*/ 0 w 32"/>
                <a:gd name="T79" fmla="*/ 40 h 40"/>
                <a:gd name="T80" fmla="*/ 2 w 32"/>
                <a:gd name="T81" fmla="*/ 40 h 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40"/>
                <a:gd name="T125" fmla="*/ 32 w 32"/>
                <a:gd name="T126" fmla="*/ 40 h 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40">
                  <a:moveTo>
                    <a:pt x="2" y="40"/>
                  </a:moveTo>
                  <a:lnTo>
                    <a:pt x="2" y="40"/>
                  </a:lnTo>
                  <a:lnTo>
                    <a:pt x="6" y="40"/>
                  </a:lnTo>
                  <a:lnTo>
                    <a:pt x="10" y="39"/>
                  </a:lnTo>
                  <a:lnTo>
                    <a:pt x="14" y="37"/>
                  </a:lnTo>
                  <a:lnTo>
                    <a:pt x="18" y="35"/>
                  </a:lnTo>
                  <a:lnTo>
                    <a:pt x="22" y="31"/>
                  </a:lnTo>
                  <a:lnTo>
                    <a:pt x="24" y="29"/>
                  </a:lnTo>
                  <a:lnTo>
                    <a:pt x="26" y="26"/>
                  </a:lnTo>
                  <a:lnTo>
                    <a:pt x="28" y="22"/>
                  </a:lnTo>
                  <a:lnTo>
                    <a:pt x="30" y="20"/>
                  </a:lnTo>
                  <a:lnTo>
                    <a:pt x="30" y="16"/>
                  </a:lnTo>
                  <a:lnTo>
                    <a:pt x="32" y="15"/>
                  </a:lnTo>
                  <a:lnTo>
                    <a:pt x="32" y="11"/>
                  </a:lnTo>
                  <a:lnTo>
                    <a:pt x="32" y="7"/>
                  </a:lnTo>
                  <a:lnTo>
                    <a:pt x="32" y="5"/>
                  </a:lnTo>
                  <a:lnTo>
                    <a:pt x="30" y="2"/>
                  </a:lnTo>
                  <a:lnTo>
                    <a:pt x="30" y="0"/>
                  </a:lnTo>
                  <a:lnTo>
                    <a:pt x="26" y="0"/>
                  </a:lnTo>
                  <a:lnTo>
                    <a:pt x="22" y="0"/>
                  </a:lnTo>
                  <a:lnTo>
                    <a:pt x="18" y="2"/>
                  </a:lnTo>
                  <a:lnTo>
                    <a:pt x="14" y="3"/>
                  </a:lnTo>
                  <a:lnTo>
                    <a:pt x="12" y="7"/>
                  </a:lnTo>
                  <a:lnTo>
                    <a:pt x="10" y="9"/>
                  </a:lnTo>
                  <a:lnTo>
                    <a:pt x="6" y="13"/>
                  </a:lnTo>
                  <a:lnTo>
                    <a:pt x="4" y="15"/>
                  </a:lnTo>
                  <a:lnTo>
                    <a:pt x="4" y="18"/>
                  </a:lnTo>
                  <a:lnTo>
                    <a:pt x="2" y="20"/>
                  </a:lnTo>
                  <a:lnTo>
                    <a:pt x="2" y="24"/>
                  </a:lnTo>
                  <a:lnTo>
                    <a:pt x="0" y="26"/>
                  </a:lnTo>
                  <a:lnTo>
                    <a:pt x="0" y="29"/>
                  </a:lnTo>
                  <a:lnTo>
                    <a:pt x="0" y="33"/>
                  </a:lnTo>
                  <a:lnTo>
                    <a:pt x="0" y="37"/>
                  </a:lnTo>
                  <a:lnTo>
                    <a:pt x="0" y="39"/>
                  </a:lnTo>
                  <a:lnTo>
                    <a:pt x="0" y="40"/>
                  </a:lnTo>
                  <a:lnTo>
                    <a:pt x="2" y="40"/>
                  </a:lnTo>
                  <a:close/>
                </a:path>
              </a:pathLst>
            </a:custGeom>
            <a:solidFill>
              <a:srgbClr val="FCEF00"/>
            </a:solidFill>
            <a:ln w="9525">
              <a:noFill/>
              <a:round/>
              <a:headEnd/>
              <a:tailEnd/>
            </a:ln>
          </p:spPr>
          <p:txBody>
            <a:bodyPr>
              <a:prstTxWarp prst="textNoShape">
                <a:avLst/>
              </a:prstTxWarp>
            </a:bodyPr>
            <a:lstStyle/>
            <a:p>
              <a:endParaRPr lang="en-US"/>
            </a:p>
          </p:txBody>
        </p:sp>
        <p:sp>
          <p:nvSpPr>
            <p:cNvPr id="17451" name="Freeform 41"/>
            <p:cNvSpPr>
              <a:spLocks/>
            </p:cNvSpPr>
            <p:nvPr/>
          </p:nvSpPr>
          <p:spPr bwMode="auto">
            <a:xfrm>
              <a:off x="3065" y="1397"/>
              <a:ext cx="24" cy="63"/>
            </a:xfrm>
            <a:custGeom>
              <a:avLst/>
              <a:gdLst>
                <a:gd name="T0" fmla="*/ 0 w 24"/>
                <a:gd name="T1" fmla="*/ 35 h 63"/>
                <a:gd name="T2" fmla="*/ 2 w 24"/>
                <a:gd name="T3" fmla="*/ 38 h 63"/>
                <a:gd name="T4" fmla="*/ 2 w 24"/>
                <a:gd name="T5" fmla="*/ 44 h 63"/>
                <a:gd name="T6" fmla="*/ 6 w 24"/>
                <a:gd name="T7" fmla="*/ 48 h 63"/>
                <a:gd name="T8" fmla="*/ 8 w 24"/>
                <a:gd name="T9" fmla="*/ 51 h 63"/>
                <a:gd name="T10" fmla="*/ 10 w 24"/>
                <a:gd name="T11" fmla="*/ 55 h 63"/>
                <a:gd name="T12" fmla="*/ 14 w 24"/>
                <a:gd name="T13" fmla="*/ 59 h 63"/>
                <a:gd name="T14" fmla="*/ 18 w 24"/>
                <a:gd name="T15" fmla="*/ 61 h 63"/>
                <a:gd name="T16" fmla="*/ 22 w 24"/>
                <a:gd name="T17" fmla="*/ 63 h 63"/>
                <a:gd name="T18" fmla="*/ 22 w 24"/>
                <a:gd name="T19" fmla="*/ 57 h 63"/>
                <a:gd name="T20" fmla="*/ 20 w 24"/>
                <a:gd name="T21" fmla="*/ 51 h 63"/>
                <a:gd name="T22" fmla="*/ 20 w 24"/>
                <a:gd name="T23" fmla="*/ 48 h 63"/>
                <a:gd name="T24" fmla="*/ 20 w 24"/>
                <a:gd name="T25" fmla="*/ 42 h 63"/>
                <a:gd name="T26" fmla="*/ 22 w 24"/>
                <a:gd name="T27" fmla="*/ 37 h 63"/>
                <a:gd name="T28" fmla="*/ 22 w 24"/>
                <a:gd name="T29" fmla="*/ 31 h 63"/>
                <a:gd name="T30" fmla="*/ 22 w 24"/>
                <a:gd name="T31" fmla="*/ 26 h 63"/>
                <a:gd name="T32" fmla="*/ 24 w 24"/>
                <a:gd name="T33" fmla="*/ 20 h 63"/>
                <a:gd name="T34" fmla="*/ 24 w 24"/>
                <a:gd name="T35" fmla="*/ 16 h 63"/>
                <a:gd name="T36" fmla="*/ 22 w 24"/>
                <a:gd name="T37" fmla="*/ 14 h 63"/>
                <a:gd name="T38" fmla="*/ 20 w 24"/>
                <a:gd name="T39" fmla="*/ 11 h 63"/>
                <a:gd name="T40" fmla="*/ 20 w 24"/>
                <a:gd name="T41" fmla="*/ 9 h 63"/>
                <a:gd name="T42" fmla="*/ 18 w 24"/>
                <a:gd name="T43" fmla="*/ 5 h 63"/>
                <a:gd name="T44" fmla="*/ 16 w 24"/>
                <a:gd name="T45" fmla="*/ 3 h 63"/>
                <a:gd name="T46" fmla="*/ 14 w 24"/>
                <a:gd name="T47" fmla="*/ 1 h 63"/>
                <a:gd name="T48" fmla="*/ 10 w 24"/>
                <a:gd name="T49" fmla="*/ 0 h 63"/>
                <a:gd name="T50" fmla="*/ 10 w 24"/>
                <a:gd name="T51" fmla="*/ 0 h 63"/>
                <a:gd name="T52" fmla="*/ 10 w 24"/>
                <a:gd name="T53" fmla="*/ 0 h 63"/>
                <a:gd name="T54" fmla="*/ 10 w 24"/>
                <a:gd name="T55" fmla="*/ 0 h 63"/>
                <a:gd name="T56" fmla="*/ 10 w 24"/>
                <a:gd name="T57" fmla="*/ 0 h 63"/>
                <a:gd name="T58" fmla="*/ 8 w 24"/>
                <a:gd name="T59" fmla="*/ 0 h 63"/>
                <a:gd name="T60" fmla="*/ 8 w 24"/>
                <a:gd name="T61" fmla="*/ 0 h 63"/>
                <a:gd name="T62" fmla="*/ 8 w 24"/>
                <a:gd name="T63" fmla="*/ 0 h 63"/>
                <a:gd name="T64" fmla="*/ 8 w 24"/>
                <a:gd name="T65" fmla="*/ 0 h 63"/>
                <a:gd name="T66" fmla="*/ 4 w 24"/>
                <a:gd name="T67" fmla="*/ 3 h 63"/>
                <a:gd name="T68" fmla="*/ 4 w 24"/>
                <a:gd name="T69" fmla="*/ 7 h 63"/>
                <a:gd name="T70" fmla="*/ 2 w 24"/>
                <a:gd name="T71" fmla="*/ 11 h 63"/>
                <a:gd name="T72" fmla="*/ 2 w 24"/>
                <a:gd name="T73" fmla="*/ 16 h 63"/>
                <a:gd name="T74" fmla="*/ 0 w 24"/>
                <a:gd name="T75" fmla="*/ 20 h 63"/>
                <a:gd name="T76" fmla="*/ 0 w 24"/>
                <a:gd name="T77" fmla="*/ 26 h 63"/>
                <a:gd name="T78" fmla="*/ 0 w 24"/>
                <a:gd name="T79" fmla="*/ 29 h 63"/>
                <a:gd name="T80" fmla="*/ 0 w 24"/>
                <a:gd name="T81" fmla="*/ 35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
                <a:gd name="T124" fmla="*/ 0 h 63"/>
                <a:gd name="T125" fmla="*/ 24 w 24"/>
                <a:gd name="T126" fmla="*/ 63 h 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 h="63">
                  <a:moveTo>
                    <a:pt x="0" y="35"/>
                  </a:moveTo>
                  <a:lnTo>
                    <a:pt x="2" y="38"/>
                  </a:lnTo>
                  <a:lnTo>
                    <a:pt x="2" y="44"/>
                  </a:lnTo>
                  <a:lnTo>
                    <a:pt x="6" y="48"/>
                  </a:lnTo>
                  <a:lnTo>
                    <a:pt x="8" y="51"/>
                  </a:lnTo>
                  <a:lnTo>
                    <a:pt x="10" y="55"/>
                  </a:lnTo>
                  <a:lnTo>
                    <a:pt x="14" y="59"/>
                  </a:lnTo>
                  <a:lnTo>
                    <a:pt x="18" y="61"/>
                  </a:lnTo>
                  <a:lnTo>
                    <a:pt x="22" y="63"/>
                  </a:lnTo>
                  <a:lnTo>
                    <a:pt x="22" y="57"/>
                  </a:lnTo>
                  <a:lnTo>
                    <a:pt x="20" y="51"/>
                  </a:lnTo>
                  <a:lnTo>
                    <a:pt x="20" y="48"/>
                  </a:lnTo>
                  <a:lnTo>
                    <a:pt x="20" y="42"/>
                  </a:lnTo>
                  <a:lnTo>
                    <a:pt x="22" y="37"/>
                  </a:lnTo>
                  <a:lnTo>
                    <a:pt x="22" y="31"/>
                  </a:lnTo>
                  <a:lnTo>
                    <a:pt x="22" y="26"/>
                  </a:lnTo>
                  <a:lnTo>
                    <a:pt x="24" y="20"/>
                  </a:lnTo>
                  <a:lnTo>
                    <a:pt x="24" y="16"/>
                  </a:lnTo>
                  <a:lnTo>
                    <a:pt x="22" y="14"/>
                  </a:lnTo>
                  <a:lnTo>
                    <a:pt x="20" y="11"/>
                  </a:lnTo>
                  <a:lnTo>
                    <a:pt x="20" y="9"/>
                  </a:lnTo>
                  <a:lnTo>
                    <a:pt x="18" y="5"/>
                  </a:lnTo>
                  <a:lnTo>
                    <a:pt x="16" y="3"/>
                  </a:lnTo>
                  <a:lnTo>
                    <a:pt x="14" y="1"/>
                  </a:lnTo>
                  <a:lnTo>
                    <a:pt x="10" y="0"/>
                  </a:lnTo>
                  <a:lnTo>
                    <a:pt x="8" y="0"/>
                  </a:lnTo>
                  <a:lnTo>
                    <a:pt x="4" y="3"/>
                  </a:lnTo>
                  <a:lnTo>
                    <a:pt x="4" y="7"/>
                  </a:lnTo>
                  <a:lnTo>
                    <a:pt x="2" y="11"/>
                  </a:lnTo>
                  <a:lnTo>
                    <a:pt x="2" y="16"/>
                  </a:lnTo>
                  <a:lnTo>
                    <a:pt x="0" y="20"/>
                  </a:lnTo>
                  <a:lnTo>
                    <a:pt x="0" y="26"/>
                  </a:lnTo>
                  <a:lnTo>
                    <a:pt x="0" y="29"/>
                  </a:lnTo>
                  <a:lnTo>
                    <a:pt x="0" y="35"/>
                  </a:lnTo>
                  <a:close/>
                </a:path>
              </a:pathLst>
            </a:custGeom>
            <a:solidFill>
              <a:srgbClr val="FCEF00"/>
            </a:solidFill>
            <a:ln w="9525">
              <a:noFill/>
              <a:round/>
              <a:headEnd/>
              <a:tailEnd/>
            </a:ln>
          </p:spPr>
          <p:txBody>
            <a:bodyPr>
              <a:prstTxWarp prst="textNoShape">
                <a:avLst/>
              </a:prstTxWarp>
            </a:bodyPr>
            <a:lstStyle/>
            <a:p>
              <a:endParaRPr lang="en-US"/>
            </a:p>
          </p:txBody>
        </p:sp>
        <p:sp>
          <p:nvSpPr>
            <p:cNvPr id="17452" name="Freeform 42"/>
            <p:cNvSpPr>
              <a:spLocks/>
            </p:cNvSpPr>
            <p:nvPr/>
          </p:nvSpPr>
          <p:spPr bwMode="auto">
            <a:xfrm>
              <a:off x="3097" y="1428"/>
              <a:ext cx="47" cy="50"/>
            </a:xfrm>
            <a:custGeom>
              <a:avLst/>
              <a:gdLst>
                <a:gd name="T0" fmla="*/ 0 w 47"/>
                <a:gd name="T1" fmla="*/ 17 h 50"/>
                <a:gd name="T2" fmla="*/ 2 w 47"/>
                <a:gd name="T3" fmla="*/ 22 h 50"/>
                <a:gd name="T4" fmla="*/ 4 w 47"/>
                <a:gd name="T5" fmla="*/ 28 h 50"/>
                <a:gd name="T6" fmla="*/ 8 w 47"/>
                <a:gd name="T7" fmla="*/ 32 h 50"/>
                <a:gd name="T8" fmla="*/ 12 w 47"/>
                <a:gd name="T9" fmla="*/ 35 h 50"/>
                <a:gd name="T10" fmla="*/ 16 w 47"/>
                <a:gd name="T11" fmla="*/ 39 h 50"/>
                <a:gd name="T12" fmla="*/ 22 w 47"/>
                <a:gd name="T13" fmla="*/ 43 h 50"/>
                <a:gd name="T14" fmla="*/ 26 w 47"/>
                <a:gd name="T15" fmla="*/ 46 h 50"/>
                <a:gd name="T16" fmla="*/ 31 w 47"/>
                <a:gd name="T17" fmla="*/ 48 h 50"/>
                <a:gd name="T18" fmla="*/ 33 w 47"/>
                <a:gd name="T19" fmla="*/ 48 h 50"/>
                <a:gd name="T20" fmla="*/ 35 w 47"/>
                <a:gd name="T21" fmla="*/ 50 h 50"/>
                <a:gd name="T22" fmla="*/ 37 w 47"/>
                <a:gd name="T23" fmla="*/ 50 h 50"/>
                <a:gd name="T24" fmla="*/ 39 w 47"/>
                <a:gd name="T25" fmla="*/ 50 h 50"/>
                <a:gd name="T26" fmla="*/ 41 w 47"/>
                <a:gd name="T27" fmla="*/ 50 h 50"/>
                <a:gd name="T28" fmla="*/ 43 w 47"/>
                <a:gd name="T29" fmla="*/ 50 h 50"/>
                <a:gd name="T30" fmla="*/ 45 w 47"/>
                <a:gd name="T31" fmla="*/ 50 h 50"/>
                <a:gd name="T32" fmla="*/ 47 w 47"/>
                <a:gd name="T33" fmla="*/ 48 h 50"/>
                <a:gd name="T34" fmla="*/ 43 w 47"/>
                <a:gd name="T35" fmla="*/ 43 h 50"/>
                <a:gd name="T36" fmla="*/ 41 w 47"/>
                <a:gd name="T37" fmla="*/ 35 h 50"/>
                <a:gd name="T38" fmla="*/ 39 w 47"/>
                <a:gd name="T39" fmla="*/ 28 h 50"/>
                <a:gd name="T40" fmla="*/ 35 w 47"/>
                <a:gd name="T41" fmla="*/ 20 h 50"/>
                <a:gd name="T42" fmla="*/ 31 w 47"/>
                <a:gd name="T43" fmla="*/ 13 h 50"/>
                <a:gd name="T44" fmla="*/ 28 w 47"/>
                <a:gd name="T45" fmla="*/ 7 h 50"/>
                <a:gd name="T46" fmla="*/ 20 w 47"/>
                <a:gd name="T47" fmla="*/ 4 h 50"/>
                <a:gd name="T48" fmla="*/ 12 w 47"/>
                <a:gd name="T49" fmla="*/ 0 h 50"/>
                <a:gd name="T50" fmla="*/ 12 w 47"/>
                <a:gd name="T51" fmla="*/ 0 h 50"/>
                <a:gd name="T52" fmla="*/ 10 w 47"/>
                <a:gd name="T53" fmla="*/ 0 h 50"/>
                <a:gd name="T54" fmla="*/ 8 w 47"/>
                <a:gd name="T55" fmla="*/ 0 h 50"/>
                <a:gd name="T56" fmla="*/ 8 w 47"/>
                <a:gd name="T57" fmla="*/ 0 h 50"/>
                <a:gd name="T58" fmla="*/ 6 w 47"/>
                <a:gd name="T59" fmla="*/ 0 h 50"/>
                <a:gd name="T60" fmla="*/ 4 w 47"/>
                <a:gd name="T61" fmla="*/ 0 h 50"/>
                <a:gd name="T62" fmla="*/ 4 w 47"/>
                <a:gd name="T63" fmla="*/ 0 h 50"/>
                <a:gd name="T64" fmla="*/ 2 w 47"/>
                <a:gd name="T65" fmla="*/ 0 h 50"/>
                <a:gd name="T66" fmla="*/ 0 w 47"/>
                <a:gd name="T67" fmla="*/ 17 h 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
                <a:gd name="T103" fmla="*/ 0 h 50"/>
                <a:gd name="T104" fmla="*/ 47 w 47"/>
                <a:gd name="T105" fmla="*/ 50 h 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 h="50">
                  <a:moveTo>
                    <a:pt x="0" y="17"/>
                  </a:moveTo>
                  <a:lnTo>
                    <a:pt x="2" y="22"/>
                  </a:lnTo>
                  <a:lnTo>
                    <a:pt x="4" y="28"/>
                  </a:lnTo>
                  <a:lnTo>
                    <a:pt x="8" y="32"/>
                  </a:lnTo>
                  <a:lnTo>
                    <a:pt x="12" y="35"/>
                  </a:lnTo>
                  <a:lnTo>
                    <a:pt x="16" y="39"/>
                  </a:lnTo>
                  <a:lnTo>
                    <a:pt x="22" y="43"/>
                  </a:lnTo>
                  <a:lnTo>
                    <a:pt x="26" y="46"/>
                  </a:lnTo>
                  <a:lnTo>
                    <a:pt x="31" y="48"/>
                  </a:lnTo>
                  <a:lnTo>
                    <a:pt x="33" y="48"/>
                  </a:lnTo>
                  <a:lnTo>
                    <a:pt x="35" y="50"/>
                  </a:lnTo>
                  <a:lnTo>
                    <a:pt x="37" y="50"/>
                  </a:lnTo>
                  <a:lnTo>
                    <a:pt x="39" y="50"/>
                  </a:lnTo>
                  <a:lnTo>
                    <a:pt x="41" y="50"/>
                  </a:lnTo>
                  <a:lnTo>
                    <a:pt x="43" y="50"/>
                  </a:lnTo>
                  <a:lnTo>
                    <a:pt x="45" y="50"/>
                  </a:lnTo>
                  <a:lnTo>
                    <a:pt x="47" y="48"/>
                  </a:lnTo>
                  <a:lnTo>
                    <a:pt x="43" y="43"/>
                  </a:lnTo>
                  <a:lnTo>
                    <a:pt x="41" y="35"/>
                  </a:lnTo>
                  <a:lnTo>
                    <a:pt x="39" y="28"/>
                  </a:lnTo>
                  <a:lnTo>
                    <a:pt x="35" y="20"/>
                  </a:lnTo>
                  <a:lnTo>
                    <a:pt x="31" y="13"/>
                  </a:lnTo>
                  <a:lnTo>
                    <a:pt x="28" y="7"/>
                  </a:lnTo>
                  <a:lnTo>
                    <a:pt x="20" y="4"/>
                  </a:lnTo>
                  <a:lnTo>
                    <a:pt x="12" y="0"/>
                  </a:lnTo>
                  <a:lnTo>
                    <a:pt x="10" y="0"/>
                  </a:lnTo>
                  <a:lnTo>
                    <a:pt x="8" y="0"/>
                  </a:lnTo>
                  <a:lnTo>
                    <a:pt x="6" y="0"/>
                  </a:lnTo>
                  <a:lnTo>
                    <a:pt x="4" y="0"/>
                  </a:lnTo>
                  <a:lnTo>
                    <a:pt x="2" y="0"/>
                  </a:lnTo>
                  <a:lnTo>
                    <a:pt x="0" y="17"/>
                  </a:lnTo>
                  <a:close/>
                </a:path>
              </a:pathLst>
            </a:custGeom>
            <a:solidFill>
              <a:srgbClr val="FCEF00"/>
            </a:solidFill>
            <a:ln w="9525">
              <a:noFill/>
              <a:round/>
              <a:headEnd/>
              <a:tailEnd/>
            </a:ln>
          </p:spPr>
          <p:txBody>
            <a:bodyPr>
              <a:prstTxWarp prst="textNoShape">
                <a:avLst/>
              </a:prstTxWarp>
            </a:bodyPr>
            <a:lstStyle/>
            <a:p>
              <a:endParaRPr lang="en-US"/>
            </a:p>
          </p:txBody>
        </p:sp>
        <p:sp>
          <p:nvSpPr>
            <p:cNvPr id="17453" name="Freeform 43"/>
            <p:cNvSpPr>
              <a:spLocks/>
            </p:cNvSpPr>
            <p:nvPr/>
          </p:nvSpPr>
          <p:spPr bwMode="auto">
            <a:xfrm>
              <a:off x="3057" y="1260"/>
              <a:ext cx="40" cy="31"/>
            </a:xfrm>
            <a:custGeom>
              <a:avLst/>
              <a:gdLst>
                <a:gd name="T0" fmla="*/ 0 w 40"/>
                <a:gd name="T1" fmla="*/ 31 h 31"/>
                <a:gd name="T2" fmla="*/ 6 w 40"/>
                <a:gd name="T3" fmla="*/ 31 h 31"/>
                <a:gd name="T4" fmla="*/ 12 w 40"/>
                <a:gd name="T5" fmla="*/ 29 h 31"/>
                <a:gd name="T6" fmla="*/ 18 w 40"/>
                <a:gd name="T7" fmla="*/ 27 h 31"/>
                <a:gd name="T8" fmla="*/ 24 w 40"/>
                <a:gd name="T9" fmla="*/ 26 h 31"/>
                <a:gd name="T10" fmla="*/ 28 w 40"/>
                <a:gd name="T11" fmla="*/ 22 h 31"/>
                <a:gd name="T12" fmla="*/ 32 w 40"/>
                <a:gd name="T13" fmla="*/ 20 h 31"/>
                <a:gd name="T14" fmla="*/ 36 w 40"/>
                <a:gd name="T15" fmla="*/ 16 h 31"/>
                <a:gd name="T16" fmla="*/ 38 w 40"/>
                <a:gd name="T17" fmla="*/ 11 h 31"/>
                <a:gd name="T18" fmla="*/ 40 w 40"/>
                <a:gd name="T19" fmla="*/ 11 h 31"/>
                <a:gd name="T20" fmla="*/ 40 w 40"/>
                <a:gd name="T21" fmla="*/ 9 h 31"/>
                <a:gd name="T22" fmla="*/ 40 w 40"/>
                <a:gd name="T23" fmla="*/ 7 h 31"/>
                <a:gd name="T24" fmla="*/ 40 w 40"/>
                <a:gd name="T25" fmla="*/ 5 h 31"/>
                <a:gd name="T26" fmla="*/ 40 w 40"/>
                <a:gd name="T27" fmla="*/ 5 h 31"/>
                <a:gd name="T28" fmla="*/ 40 w 40"/>
                <a:gd name="T29" fmla="*/ 3 h 31"/>
                <a:gd name="T30" fmla="*/ 40 w 40"/>
                <a:gd name="T31" fmla="*/ 1 h 31"/>
                <a:gd name="T32" fmla="*/ 40 w 40"/>
                <a:gd name="T33" fmla="*/ 0 h 31"/>
                <a:gd name="T34" fmla="*/ 36 w 40"/>
                <a:gd name="T35" fmla="*/ 0 h 31"/>
                <a:gd name="T36" fmla="*/ 32 w 40"/>
                <a:gd name="T37" fmla="*/ 0 h 31"/>
                <a:gd name="T38" fmla="*/ 28 w 40"/>
                <a:gd name="T39" fmla="*/ 1 h 31"/>
                <a:gd name="T40" fmla="*/ 24 w 40"/>
                <a:gd name="T41" fmla="*/ 3 h 31"/>
                <a:gd name="T42" fmla="*/ 20 w 40"/>
                <a:gd name="T43" fmla="*/ 5 h 31"/>
                <a:gd name="T44" fmla="*/ 16 w 40"/>
                <a:gd name="T45" fmla="*/ 7 h 31"/>
                <a:gd name="T46" fmla="*/ 12 w 40"/>
                <a:gd name="T47" fmla="*/ 9 h 31"/>
                <a:gd name="T48" fmla="*/ 10 w 40"/>
                <a:gd name="T49" fmla="*/ 11 h 31"/>
                <a:gd name="T50" fmla="*/ 8 w 40"/>
                <a:gd name="T51" fmla="*/ 14 h 31"/>
                <a:gd name="T52" fmla="*/ 6 w 40"/>
                <a:gd name="T53" fmla="*/ 16 h 31"/>
                <a:gd name="T54" fmla="*/ 6 w 40"/>
                <a:gd name="T55" fmla="*/ 18 h 31"/>
                <a:gd name="T56" fmla="*/ 4 w 40"/>
                <a:gd name="T57" fmla="*/ 22 h 31"/>
                <a:gd name="T58" fmla="*/ 2 w 40"/>
                <a:gd name="T59" fmla="*/ 24 h 31"/>
                <a:gd name="T60" fmla="*/ 2 w 40"/>
                <a:gd name="T61" fmla="*/ 26 h 31"/>
                <a:gd name="T62" fmla="*/ 0 w 40"/>
                <a:gd name="T63" fmla="*/ 27 h 31"/>
                <a:gd name="T64" fmla="*/ 0 w 40"/>
                <a:gd name="T65" fmla="*/ 31 h 31"/>
                <a:gd name="T66" fmla="*/ 0 w 40"/>
                <a:gd name="T67" fmla="*/ 31 h 31"/>
                <a:gd name="T68" fmla="*/ 0 w 40"/>
                <a:gd name="T69" fmla="*/ 31 h 31"/>
                <a:gd name="T70" fmla="*/ 0 w 40"/>
                <a:gd name="T71" fmla="*/ 31 h 31"/>
                <a:gd name="T72" fmla="*/ 0 w 40"/>
                <a:gd name="T73" fmla="*/ 31 h 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31"/>
                <a:gd name="T113" fmla="*/ 40 w 40"/>
                <a:gd name="T114" fmla="*/ 31 h 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31">
                  <a:moveTo>
                    <a:pt x="0" y="31"/>
                  </a:moveTo>
                  <a:lnTo>
                    <a:pt x="6" y="31"/>
                  </a:lnTo>
                  <a:lnTo>
                    <a:pt x="12" y="29"/>
                  </a:lnTo>
                  <a:lnTo>
                    <a:pt x="18" y="27"/>
                  </a:lnTo>
                  <a:lnTo>
                    <a:pt x="24" y="26"/>
                  </a:lnTo>
                  <a:lnTo>
                    <a:pt x="28" y="22"/>
                  </a:lnTo>
                  <a:lnTo>
                    <a:pt x="32" y="20"/>
                  </a:lnTo>
                  <a:lnTo>
                    <a:pt x="36" y="16"/>
                  </a:lnTo>
                  <a:lnTo>
                    <a:pt x="38" y="11"/>
                  </a:lnTo>
                  <a:lnTo>
                    <a:pt x="40" y="11"/>
                  </a:lnTo>
                  <a:lnTo>
                    <a:pt x="40" y="9"/>
                  </a:lnTo>
                  <a:lnTo>
                    <a:pt x="40" y="7"/>
                  </a:lnTo>
                  <a:lnTo>
                    <a:pt x="40" y="5"/>
                  </a:lnTo>
                  <a:lnTo>
                    <a:pt x="40" y="3"/>
                  </a:lnTo>
                  <a:lnTo>
                    <a:pt x="40" y="1"/>
                  </a:lnTo>
                  <a:lnTo>
                    <a:pt x="40" y="0"/>
                  </a:lnTo>
                  <a:lnTo>
                    <a:pt x="36" y="0"/>
                  </a:lnTo>
                  <a:lnTo>
                    <a:pt x="32" y="0"/>
                  </a:lnTo>
                  <a:lnTo>
                    <a:pt x="28" y="1"/>
                  </a:lnTo>
                  <a:lnTo>
                    <a:pt x="24" y="3"/>
                  </a:lnTo>
                  <a:lnTo>
                    <a:pt x="20" y="5"/>
                  </a:lnTo>
                  <a:lnTo>
                    <a:pt x="16" y="7"/>
                  </a:lnTo>
                  <a:lnTo>
                    <a:pt x="12" y="9"/>
                  </a:lnTo>
                  <a:lnTo>
                    <a:pt x="10" y="11"/>
                  </a:lnTo>
                  <a:lnTo>
                    <a:pt x="8" y="14"/>
                  </a:lnTo>
                  <a:lnTo>
                    <a:pt x="6" y="16"/>
                  </a:lnTo>
                  <a:lnTo>
                    <a:pt x="6" y="18"/>
                  </a:lnTo>
                  <a:lnTo>
                    <a:pt x="4" y="22"/>
                  </a:lnTo>
                  <a:lnTo>
                    <a:pt x="2" y="24"/>
                  </a:lnTo>
                  <a:lnTo>
                    <a:pt x="2" y="26"/>
                  </a:lnTo>
                  <a:lnTo>
                    <a:pt x="0" y="27"/>
                  </a:lnTo>
                  <a:lnTo>
                    <a:pt x="0" y="31"/>
                  </a:lnTo>
                  <a:close/>
                </a:path>
              </a:pathLst>
            </a:custGeom>
            <a:solidFill>
              <a:srgbClr val="FCEF00"/>
            </a:solidFill>
            <a:ln w="9525">
              <a:noFill/>
              <a:round/>
              <a:headEnd/>
              <a:tailEnd/>
            </a:ln>
          </p:spPr>
          <p:txBody>
            <a:bodyPr>
              <a:prstTxWarp prst="textNoShape">
                <a:avLst/>
              </a:prstTxWarp>
            </a:bodyPr>
            <a:lstStyle/>
            <a:p>
              <a:endParaRPr lang="en-US"/>
            </a:p>
          </p:txBody>
        </p:sp>
        <p:sp>
          <p:nvSpPr>
            <p:cNvPr id="17454" name="Freeform 44"/>
            <p:cNvSpPr>
              <a:spLocks/>
            </p:cNvSpPr>
            <p:nvPr/>
          </p:nvSpPr>
          <p:spPr bwMode="auto">
            <a:xfrm>
              <a:off x="3077" y="1313"/>
              <a:ext cx="57" cy="28"/>
            </a:xfrm>
            <a:custGeom>
              <a:avLst/>
              <a:gdLst>
                <a:gd name="T0" fmla="*/ 0 w 57"/>
                <a:gd name="T1" fmla="*/ 23 h 28"/>
                <a:gd name="T2" fmla="*/ 4 w 57"/>
                <a:gd name="T3" fmla="*/ 24 h 28"/>
                <a:gd name="T4" fmla="*/ 6 w 57"/>
                <a:gd name="T5" fmla="*/ 26 h 28"/>
                <a:gd name="T6" fmla="*/ 10 w 57"/>
                <a:gd name="T7" fmla="*/ 26 h 28"/>
                <a:gd name="T8" fmla="*/ 14 w 57"/>
                <a:gd name="T9" fmla="*/ 28 h 28"/>
                <a:gd name="T10" fmla="*/ 18 w 57"/>
                <a:gd name="T11" fmla="*/ 28 h 28"/>
                <a:gd name="T12" fmla="*/ 22 w 57"/>
                <a:gd name="T13" fmla="*/ 28 h 28"/>
                <a:gd name="T14" fmla="*/ 26 w 57"/>
                <a:gd name="T15" fmla="*/ 28 h 28"/>
                <a:gd name="T16" fmla="*/ 30 w 57"/>
                <a:gd name="T17" fmla="*/ 28 h 28"/>
                <a:gd name="T18" fmla="*/ 34 w 57"/>
                <a:gd name="T19" fmla="*/ 26 h 28"/>
                <a:gd name="T20" fmla="*/ 38 w 57"/>
                <a:gd name="T21" fmla="*/ 24 h 28"/>
                <a:gd name="T22" fmla="*/ 42 w 57"/>
                <a:gd name="T23" fmla="*/ 23 h 28"/>
                <a:gd name="T24" fmla="*/ 46 w 57"/>
                <a:gd name="T25" fmla="*/ 21 h 28"/>
                <a:gd name="T26" fmla="*/ 49 w 57"/>
                <a:gd name="T27" fmla="*/ 17 h 28"/>
                <a:gd name="T28" fmla="*/ 51 w 57"/>
                <a:gd name="T29" fmla="*/ 15 h 28"/>
                <a:gd name="T30" fmla="*/ 53 w 57"/>
                <a:gd name="T31" fmla="*/ 13 h 28"/>
                <a:gd name="T32" fmla="*/ 57 w 57"/>
                <a:gd name="T33" fmla="*/ 10 h 28"/>
                <a:gd name="T34" fmla="*/ 57 w 57"/>
                <a:gd name="T35" fmla="*/ 10 h 28"/>
                <a:gd name="T36" fmla="*/ 57 w 57"/>
                <a:gd name="T37" fmla="*/ 8 h 28"/>
                <a:gd name="T38" fmla="*/ 57 w 57"/>
                <a:gd name="T39" fmla="*/ 8 h 28"/>
                <a:gd name="T40" fmla="*/ 57 w 57"/>
                <a:gd name="T41" fmla="*/ 8 h 28"/>
                <a:gd name="T42" fmla="*/ 57 w 57"/>
                <a:gd name="T43" fmla="*/ 8 h 28"/>
                <a:gd name="T44" fmla="*/ 57 w 57"/>
                <a:gd name="T45" fmla="*/ 8 h 28"/>
                <a:gd name="T46" fmla="*/ 53 w 57"/>
                <a:gd name="T47" fmla="*/ 4 h 28"/>
                <a:gd name="T48" fmla="*/ 51 w 57"/>
                <a:gd name="T49" fmla="*/ 2 h 28"/>
                <a:gd name="T50" fmla="*/ 48 w 57"/>
                <a:gd name="T51" fmla="*/ 2 h 28"/>
                <a:gd name="T52" fmla="*/ 44 w 57"/>
                <a:gd name="T53" fmla="*/ 0 h 28"/>
                <a:gd name="T54" fmla="*/ 42 w 57"/>
                <a:gd name="T55" fmla="*/ 0 h 28"/>
                <a:gd name="T56" fmla="*/ 38 w 57"/>
                <a:gd name="T57" fmla="*/ 0 h 28"/>
                <a:gd name="T58" fmla="*/ 34 w 57"/>
                <a:gd name="T59" fmla="*/ 0 h 28"/>
                <a:gd name="T60" fmla="*/ 30 w 57"/>
                <a:gd name="T61" fmla="*/ 0 h 28"/>
                <a:gd name="T62" fmla="*/ 26 w 57"/>
                <a:gd name="T63" fmla="*/ 2 h 28"/>
                <a:gd name="T64" fmla="*/ 20 w 57"/>
                <a:gd name="T65" fmla="*/ 4 h 28"/>
                <a:gd name="T66" fmla="*/ 16 w 57"/>
                <a:gd name="T67" fmla="*/ 6 h 28"/>
                <a:gd name="T68" fmla="*/ 12 w 57"/>
                <a:gd name="T69" fmla="*/ 8 h 28"/>
                <a:gd name="T70" fmla="*/ 10 w 57"/>
                <a:gd name="T71" fmla="*/ 11 h 28"/>
                <a:gd name="T72" fmla="*/ 6 w 57"/>
                <a:gd name="T73" fmla="*/ 13 h 28"/>
                <a:gd name="T74" fmla="*/ 4 w 57"/>
                <a:gd name="T75" fmla="*/ 17 h 28"/>
                <a:gd name="T76" fmla="*/ 0 w 57"/>
                <a:gd name="T77" fmla="*/ 21 h 28"/>
                <a:gd name="T78" fmla="*/ 0 w 57"/>
                <a:gd name="T79" fmla="*/ 21 h 28"/>
                <a:gd name="T80" fmla="*/ 0 w 57"/>
                <a:gd name="T81" fmla="*/ 21 h 28"/>
                <a:gd name="T82" fmla="*/ 0 w 57"/>
                <a:gd name="T83" fmla="*/ 21 h 28"/>
                <a:gd name="T84" fmla="*/ 0 w 57"/>
                <a:gd name="T85" fmla="*/ 21 h 28"/>
                <a:gd name="T86" fmla="*/ 0 w 57"/>
                <a:gd name="T87" fmla="*/ 21 h 28"/>
                <a:gd name="T88" fmla="*/ 0 w 57"/>
                <a:gd name="T89" fmla="*/ 21 h 28"/>
                <a:gd name="T90" fmla="*/ 0 w 57"/>
                <a:gd name="T91" fmla="*/ 23 h 28"/>
                <a:gd name="T92" fmla="*/ 0 w 57"/>
                <a:gd name="T93" fmla="*/ 23 h 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7"/>
                <a:gd name="T142" fmla="*/ 0 h 28"/>
                <a:gd name="T143" fmla="*/ 57 w 57"/>
                <a:gd name="T144" fmla="*/ 28 h 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7" h="28">
                  <a:moveTo>
                    <a:pt x="0" y="23"/>
                  </a:moveTo>
                  <a:lnTo>
                    <a:pt x="4" y="24"/>
                  </a:lnTo>
                  <a:lnTo>
                    <a:pt x="6" y="26"/>
                  </a:lnTo>
                  <a:lnTo>
                    <a:pt x="10" y="26"/>
                  </a:lnTo>
                  <a:lnTo>
                    <a:pt x="14" y="28"/>
                  </a:lnTo>
                  <a:lnTo>
                    <a:pt x="18" y="28"/>
                  </a:lnTo>
                  <a:lnTo>
                    <a:pt x="22" y="28"/>
                  </a:lnTo>
                  <a:lnTo>
                    <a:pt x="26" y="28"/>
                  </a:lnTo>
                  <a:lnTo>
                    <a:pt x="30" y="28"/>
                  </a:lnTo>
                  <a:lnTo>
                    <a:pt x="34" y="26"/>
                  </a:lnTo>
                  <a:lnTo>
                    <a:pt x="38" y="24"/>
                  </a:lnTo>
                  <a:lnTo>
                    <a:pt x="42" y="23"/>
                  </a:lnTo>
                  <a:lnTo>
                    <a:pt x="46" y="21"/>
                  </a:lnTo>
                  <a:lnTo>
                    <a:pt x="49" y="17"/>
                  </a:lnTo>
                  <a:lnTo>
                    <a:pt x="51" y="15"/>
                  </a:lnTo>
                  <a:lnTo>
                    <a:pt x="53" y="13"/>
                  </a:lnTo>
                  <a:lnTo>
                    <a:pt x="57" y="10"/>
                  </a:lnTo>
                  <a:lnTo>
                    <a:pt x="57" y="8"/>
                  </a:lnTo>
                  <a:lnTo>
                    <a:pt x="53" y="4"/>
                  </a:lnTo>
                  <a:lnTo>
                    <a:pt x="51" y="2"/>
                  </a:lnTo>
                  <a:lnTo>
                    <a:pt x="48" y="2"/>
                  </a:lnTo>
                  <a:lnTo>
                    <a:pt x="44" y="0"/>
                  </a:lnTo>
                  <a:lnTo>
                    <a:pt x="42" y="0"/>
                  </a:lnTo>
                  <a:lnTo>
                    <a:pt x="38" y="0"/>
                  </a:lnTo>
                  <a:lnTo>
                    <a:pt x="34" y="0"/>
                  </a:lnTo>
                  <a:lnTo>
                    <a:pt x="30" y="0"/>
                  </a:lnTo>
                  <a:lnTo>
                    <a:pt x="26" y="2"/>
                  </a:lnTo>
                  <a:lnTo>
                    <a:pt x="20" y="4"/>
                  </a:lnTo>
                  <a:lnTo>
                    <a:pt x="16" y="6"/>
                  </a:lnTo>
                  <a:lnTo>
                    <a:pt x="12" y="8"/>
                  </a:lnTo>
                  <a:lnTo>
                    <a:pt x="10" y="11"/>
                  </a:lnTo>
                  <a:lnTo>
                    <a:pt x="6" y="13"/>
                  </a:lnTo>
                  <a:lnTo>
                    <a:pt x="4" y="17"/>
                  </a:lnTo>
                  <a:lnTo>
                    <a:pt x="0" y="21"/>
                  </a:lnTo>
                  <a:lnTo>
                    <a:pt x="0" y="23"/>
                  </a:lnTo>
                  <a:close/>
                </a:path>
              </a:pathLst>
            </a:custGeom>
            <a:solidFill>
              <a:srgbClr val="FCEF00"/>
            </a:solidFill>
            <a:ln w="9525">
              <a:noFill/>
              <a:round/>
              <a:headEnd/>
              <a:tailEnd/>
            </a:ln>
          </p:spPr>
          <p:txBody>
            <a:bodyPr>
              <a:prstTxWarp prst="textNoShape">
                <a:avLst/>
              </a:prstTxWarp>
            </a:bodyPr>
            <a:lstStyle/>
            <a:p>
              <a:endParaRPr lang="en-US"/>
            </a:p>
          </p:txBody>
        </p:sp>
        <p:sp>
          <p:nvSpPr>
            <p:cNvPr id="17455" name="Freeform 45"/>
            <p:cNvSpPr>
              <a:spLocks/>
            </p:cNvSpPr>
            <p:nvPr/>
          </p:nvSpPr>
          <p:spPr bwMode="auto">
            <a:xfrm>
              <a:off x="3148" y="1450"/>
              <a:ext cx="56" cy="32"/>
            </a:xfrm>
            <a:custGeom>
              <a:avLst/>
              <a:gdLst>
                <a:gd name="T0" fmla="*/ 0 w 56"/>
                <a:gd name="T1" fmla="*/ 6 h 32"/>
                <a:gd name="T2" fmla="*/ 2 w 56"/>
                <a:gd name="T3" fmla="*/ 10 h 32"/>
                <a:gd name="T4" fmla="*/ 2 w 56"/>
                <a:gd name="T5" fmla="*/ 13 h 32"/>
                <a:gd name="T6" fmla="*/ 4 w 56"/>
                <a:gd name="T7" fmla="*/ 15 h 32"/>
                <a:gd name="T8" fmla="*/ 6 w 56"/>
                <a:gd name="T9" fmla="*/ 19 h 32"/>
                <a:gd name="T10" fmla="*/ 8 w 56"/>
                <a:gd name="T11" fmla="*/ 21 h 32"/>
                <a:gd name="T12" fmla="*/ 12 w 56"/>
                <a:gd name="T13" fmla="*/ 23 h 32"/>
                <a:gd name="T14" fmla="*/ 14 w 56"/>
                <a:gd name="T15" fmla="*/ 24 h 32"/>
                <a:gd name="T16" fmla="*/ 18 w 56"/>
                <a:gd name="T17" fmla="*/ 26 h 32"/>
                <a:gd name="T18" fmla="*/ 22 w 56"/>
                <a:gd name="T19" fmla="*/ 28 h 32"/>
                <a:gd name="T20" fmla="*/ 26 w 56"/>
                <a:gd name="T21" fmla="*/ 30 h 32"/>
                <a:gd name="T22" fmla="*/ 30 w 56"/>
                <a:gd name="T23" fmla="*/ 32 h 32"/>
                <a:gd name="T24" fmla="*/ 36 w 56"/>
                <a:gd name="T25" fmla="*/ 32 h 32"/>
                <a:gd name="T26" fmla="*/ 40 w 56"/>
                <a:gd name="T27" fmla="*/ 32 h 32"/>
                <a:gd name="T28" fmla="*/ 46 w 56"/>
                <a:gd name="T29" fmla="*/ 32 h 32"/>
                <a:gd name="T30" fmla="*/ 50 w 56"/>
                <a:gd name="T31" fmla="*/ 32 h 32"/>
                <a:gd name="T32" fmla="*/ 54 w 56"/>
                <a:gd name="T33" fmla="*/ 30 h 32"/>
                <a:gd name="T34" fmla="*/ 56 w 56"/>
                <a:gd name="T35" fmla="*/ 26 h 32"/>
                <a:gd name="T36" fmla="*/ 54 w 56"/>
                <a:gd name="T37" fmla="*/ 24 h 32"/>
                <a:gd name="T38" fmla="*/ 54 w 56"/>
                <a:gd name="T39" fmla="*/ 21 h 32"/>
                <a:gd name="T40" fmla="*/ 52 w 56"/>
                <a:gd name="T41" fmla="*/ 19 h 32"/>
                <a:gd name="T42" fmla="*/ 52 w 56"/>
                <a:gd name="T43" fmla="*/ 17 h 32"/>
                <a:gd name="T44" fmla="*/ 50 w 56"/>
                <a:gd name="T45" fmla="*/ 13 h 32"/>
                <a:gd name="T46" fmla="*/ 48 w 56"/>
                <a:gd name="T47" fmla="*/ 11 h 32"/>
                <a:gd name="T48" fmla="*/ 44 w 56"/>
                <a:gd name="T49" fmla="*/ 10 h 32"/>
                <a:gd name="T50" fmla="*/ 40 w 56"/>
                <a:gd name="T51" fmla="*/ 8 h 32"/>
                <a:gd name="T52" fmla="*/ 34 w 56"/>
                <a:gd name="T53" fmla="*/ 4 h 32"/>
                <a:gd name="T54" fmla="*/ 30 w 56"/>
                <a:gd name="T55" fmla="*/ 2 h 32"/>
                <a:gd name="T56" fmla="*/ 24 w 56"/>
                <a:gd name="T57" fmla="*/ 2 h 32"/>
                <a:gd name="T58" fmla="*/ 18 w 56"/>
                <a:gd name="T59" fmla="*/ 0 h 32"/>
                <a:gd name="T60" fmla="*/ 14 w 56"/>
                <a:gd name="T61" fmla="*/ 0 h 32"/>
                <a:gd name="T62" fmla="*/ 8 w 56"/>
                <a:gd name="T63" fmla="*/ 0 h 32"/>
                <a:gd name="T64" fmla="*/ 4 w 56"/>
                <a:gd name="T65" fmla="*/ 2 h 32"/>
                <a:gd name="T66" fmla="*/ 2 w 56"/>
                <a:gd name="T67" fmla="*/ 2 h 32"/>
                <a:gd name="T68" fmla="*/ 2 w 56"/>
                <a:gd name="T69" fmla="*/ 2 h 32"/>
                <a:gd name="T70" fmla="*/ 2 w 56"/>
                <a:gd name="T71" fmla="*/ 4 h 32"/>
                <a:gd name="T72" fmla="*/ 0 w 56"/>
                <a:gd name="T73" fmla="*/ 4 h 32"/>
                <a:gd name="T74" fmla="*/ 0 w 56"/>
                <a:gd name="T75" fmla="*/ 4 h 32"/>
                <a:gd name="T76" fmla="*/ 0 w 56"/>
                <a:gd name="T77" fmla="*/ 4 h 32"/>
                <a:gd name="T78" fmla="*/ 0 w 56"/>
                <a:gd name="T79" fmla="*/ 4 h 32"/>
                <a:gd name="T80" fmla="*/ 0 w 56"/>
                <a:gd name="T81" fmla="*/ 4 h 32"/>
                <a:gd name="T82" fmla="*/ 0 w 56"/>
                <a:gd name="T83" fmla="*/ 4 h 32"/>
                <a:gd name="T84" fmla="*/ 0 w 56"/>
                <a:gd name="T85" fmla="*/ 6 h 32"/>
                <a:gd name="T86" fmla="*/ 0 w 56"/>
                <a:gd name="T87" fmla="*/ 6 h 32"/>
                <a:gd name="T88" fmla="*/ 0 w 56"/>
                <a:gd name="T89" fmla="*/ 6 h 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32"/>
                <a:gd name="T137" fmla="*/ 56 w 56"/>
                <a:gd name="T138" fmla="*/ 32 h 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32">
                  <a:moveTo>
                    <a:pt x="0" y="6"/>
                  </a:moveTo>
                  <a:lnTo>
                    <a:pt x="2" y="10"/>
                  </a:lnTo>
                  <a:lnTo>
                    <a:pt x="2" y="13"/>
                  </a:lnTo>
                  <a:lnTo>
                    <a:pt x="4" y="15"/>
                  </a:lnTo>
                  <a:lnTo>
                    <a:pt x="6" y="19"/>
                  </a:lnTo>
                  <a:lnTo>
                    <a:pt x="8" y="21"/>
                  </a:lnTo>
                  <a:lnTo>
                    <a:pt x="12" y="23"/>
                  </a:lnTo>
                  <a:lnTo>
                    <a:pt x="14" y="24"/>
                  </a:lnTo>
                  <a:lnTo>
                    <a:pt x="18" y="26"/>
                  </a:lnTo>
                  <a:lnTo>
                    <a:pt x="22" y="28"/>
                  </a:lnTo>
                  <a:lnTo>
                    <a:pt x="26" y="30"/>
                  </a:lnTo>
                  <a:lnTo>
                    <a:pt x="30" y="32"/>
                  </a:lnTo>
                  <a:lnTo>
                    <a:pt x="36" y="32"/>
                  </a:lnTo>
                  <a:lnTo>
                    <a:pt x="40" y="32"/>
                  </a:lnTo>
                  <a:lnTo>
                    <a:pt x="46" y="32"/>
                  </a:lnTo>
                  <a:lnTo>
                    <a:pt x="50" y="32"/>
                  </a:lnTo>
                  <a:lnTo>
                    <a:pt x="54" y="30"/>
                  </a:lnTo>
                  <a:lnTo>
                    <a:pt x="56" y="26"/>
                  </a:lnTo>
                  <a:lnTo>
                    <a:pt x="54" y="24"/>
                  </a:lnTo>
                  <a:lnTo>
                    <a:pt x="54" y="21"/>
                  </a:lnTo>
                  <a:lnTo>
                    <a:pt x="52" y="19"/>
                  </a:lnTo>
                  <a:lnTo>
                    <a:pt x="52" y="17"/>
                  </a:lnTo>
                  <a:lnTo>
                    <a:pt x="50" y="13"/>
                  </a:lnTo>
                  <a:lnTo>
                    <a:pt x="48" y="11"/>
                  </a:lnTo>
                  <a:lnTo>
                    <a:pt x="44" y="10"/>
                  </a:lnTo>
                  <a:lnTo>
                    <a:pt x="40" y="8"/>
                  </a:lnTo>
                  <a:lnTo>
                    <a:pt x="34" y="4"/>
                  </a:lnTo>
                  <a:lnTo>
                    <a:pt x="30" y="2"/>
                  </a:lnTo>
                  <a:lnTo>
                    <a:pt x="24" y="2"/>
                  </a:lnTo>
                  <a:lnTo>
                    <a:pt x="18" y="0"/>
                  </a:lnTo>
                  <a:lnTo>
                    <a:pt x="14" y="0"/>
                  </a:lnTo>
                  <a:lnTo>
                    <a:pt x="8" y="0"/>
                  </a:lnTo>
                  <a:lnTo>
                    <a:pt x="4" y="2"/>
                  </a:lnTo>
                  <a:lnTo>
                    <a:pt x="2" y="2"/>
                  </a:lnTo>
                  <a:lnTo>
                    <a:pt x="2" y="4"/>
                  </a:lnTo>
                  <a:lnTo>
                    <a:pt x="0" y="4"/>
                  </a:lnTo>
                  <a:lnTo>
                    <a:pt x="0" y="6"/>
                  </a:lnTo>
                  <a:close/>
                </a:path>
              </a:pathLst>
            </a:custGeom>
            <a:solidFill>
              <a:srgbClr val="FCEF00"/>
            </a:solidFill>
            <a:ln w="9525">
              <a:noFill/>
              <a:round/>
              <a:headEnd/>
              <a:tailEnd/>
            </a:ln>
          </p:spPr>
          <p:txBody>
            <a:bodyPr>
              <a:prstTxWarp prst="textNoShape">
                <a:avLst/>
              </a:prstTxWarp>
            </a:bodyPr>
            <a:lstStyle/>
            <a:p>
              <a:endParaRPr lang="en-US"/>
            </a:p>
          </p:txBody>
        </p:sp>
        <p:sp>
          <p:nvSpPr>
            <p:cNvPr id="17456" name="Freeform 46"/>
            <p:cNvSpPr>
              <a:spLocks/>
            </p:cNvSpPr>
            <p:nvPr/>
          </p:nvSpPr>
          <p:spPr bwMode="auto">
            <a:xfrm>
              <a:off x="3093" y="1236"/>
              <a:ext cx="41" cy="18"/>
            </a:xfrm>
            <a:custGeom>
              <a:avLst/>
              <a:gdLst>
                <a:gd name="T0" fmla="*/ 2 w 41"/>
                <a:gd name="T1" fmla="*/ 16 h 18"/>
                <a:gd name="T2" fmla="*/ 2 w 41"/>
                <a:gd name="T3" fmla="*/ 18 h 18"/>
                <a:gd name="T4" fmla="*/ 2 w 41"/>
                <a:gd name="T5" fmla="*/ 18 h 18"/>
                <a:gd name="T6" fmla="*/ 2 w 41"/>
                <a:gd name="T7" fmla="*/ 18 h 18"/>
                <a:gd name="T8" fmla="*/ 4 w 41"/>
                <a:gd name="T9" fmla="*/ 18 h 18"/>
                <a:gd name="T10" fmla="*/ 4 w 41"/>
                <a:gd name="T11" fmla="*/ 18 h 18"/>
                <a:gd name="T12" fmla="*/ 4 w 41"/>
                <a:gd name="T13" fmla="*/ 18 h 18"/>
                <a:gd name="T14" fmla="*/ 32 w 41"/>
                <a:gd name="T15" fmla="*/ 18 h 18"/>
                <a:gd name="T16" fmla="*/ 32 w 41"/>
                <a:gd name="T17" fmla="*/ 18 h 18"/>
                <a:gd name="T18" fmla="*/ 32 w 41"/>
                <a:gd name="T19" fmla="*/ 16 h 18"/>
                <a:gd name="T20" fmla="*/ 33 w 41"/>
                <a:gd name="T21" fmla="*/ 14 h 18"/>
                <a:gd name="T22" fmla="*/ 33 w 41"/>
                <a:gd name="T23" fmla="*/ 14 h 18"/>
                <a:gd name="T24" fmla="*/ 33 w 41"/>
                <a:gd name="T25" fmla="*/ 12 h 18"/>
                <a:gd name="T26" fmla="*/ 33 w 41"/>
                <a:gd name="T27" fmla="*/ 11 h 18"/>
                <a:gd name="T28" fmla="*/ 33 w 41"/>
                <a:gd name="T29" fmla="*/ 11 h 18"/>
                <a:gd name="T30" fmla="*/ 33 w 41"/>
                <a:gd name="T31" fmla="*/ 9 h 18"/>
                <a:gd name="T32" fmla="*/ 41 w 41"/>
                <a:gd name="T33" fmla="*/ 1 h 18"/>
                <a:gd name="T34" fmla="*/ 37 w 41"/>
                <a:gd name="T35" fmla="*/ 1 h 18"/>
                <a:gd name="T36" fmla="*/ 33 w 41"/>
                <a:gd name="T37" fmla="*/ 0 h 18"/>
                <a:gd name="T38" fmla="*/ 28 w 41"/>
                <a:gd name="T39" fmla="*/ 1 h 18"/>
                <a:gd name="T40" fmla="*/ 24 w 41"/>
                <a:gd name="T41" fmla="*/ 1 h 18"/>
                <a:gd name="T42" fmla="*/ 18 w 41"/>
                <a:gd name="T43" fmla="*/ 3 h 18"/>
                <a:gd name="T44" fmla="*/ 14 w 41"/>
                <a:gd name="T45" fmla="*/ 5 h 18"/>
                <a:gd name="T46" fmla="*/ 10 w 41"/>
                <a:gd name="T47" fmla="*/ 9 h 18"/>
                <a:gd name="T48" fmla="*/ 4 w 41"/>
                <a:gd name="T49" fmla="*/ 11 h 18"/>
                <a:gd name="T50" fmla="*/ 4 w 41"/>
                <a:gd name="T51" fmla="*/ 11 h 18"/>
                <a:gd name="T52" fmla="*/ 4 w 41"/>
                <a:gd name="T53" fmla="*/ 12 h 18"/>
                <a:gd name="T54" fmla="*/ 2 w 41"/>
                <a:gd name="T55" fmla="*/ 12 h 18"/>
                <a:gd name="T56" fmla="*/ 2 w 41"/>
                <a:gd name="T57" fmla="*/ 12 h 18"/>
                <a:gd name="T58" fmla="*/ 2 w 41"/>
                <a:gd name="T59" fmla="*/ 12 h 18"/>
                <a:gd name="T60" fmla="*/ 2 w 41"/>
                <a:gd name="T61" fmla="*/ 14 h 18"/>
                <a:gd name="T62" fmla="*/ 0 w 41"/>
                <a:gd name="T63" fmla="*/ 14 h 18"/>
                <a:gd name="T64" fmla="*/ 0 w 41"/>
                <a:gd name="T65" fmla="*/ 14 h 18"/>
                <a:gd name="T66" fmla="*/ 0 w 41"/>
                <a:gd name="T67" fmla="*/ 16 h 18"/>
                <a:gd name="T68" fmla="*/ 0 w 41"/>
                <a:gd name="T69" fmla="*/ 16 h 18"/>
                <a:gd name="T70" fmla="*/ 2 w 41"/>
                <a:gd name="T71" fmla="*/ 16 h 18"/>
                <a:gd name="T72" fmla="*/ 2 w 41"/>
                <a:gd name="T73" fmla="*/ 16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
                <a:gd name="T112" fmla="*/ 0 h 18"/>
                <a:gd name="T113" fmla="*/ 41 w 41"/>
                <a:gd name="T114" fmla="*/ 18 h 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 h="18">
                  <a:moveTo>
                    <a:pt x="2" y="16"/>
                  </a:moveTo>
                  <a:lnTo>
                    <a:pt x="2" y="18"/>
                  </a:lnTo>
                  <a:lnTo>
                    <a:pt x="4" y="18"/>
                  </a:lnTo>
                  <a:lnTo>
                    <a:pt x="32" y="18"/>
                  </a:lnTo>
                  <a:lnTo>
                    <a:pt x="32" y="16"/>
                  </a:lnTo>
                  <a:lnTo>
                    <a:pt x="33" y="14"/>
                  </a:lnTo>
                  <a:lnTo>
                    <a:pt x="33" y="12"/>
                  </a:lnTo>
                  <a:lnTo>
                    <a:pt x="33" y="11"/>
                  </a:lnTo>
                  <a:lnTo>
                    <a:pt x="33" y="9"/>
                  </a:lnTo>
                  <a:lnTo>
                    <a:pt x="41" y="1"/>
                  </a:lnTo>
                  <a:lnTo>
                    <a:pt x="37" y="1"/>
                  </a:lnTo>
                  <a:lnTo>
                    <a:pt x="33" y="0"/>
                  </a:lnTo>
                  <a:lnTo>
                    <a:pt x="28" y="1"/>
                  </a:lnTo>
                  <a:lnTo>
                    <a:pt x="24" y="1"/>
                  </a:lnTo>
                  <a:lnTo>
                    <a:pt x="18" y="3"/>
                  </a:lnTo>
                  <a:lnTo>
                    <a:pt x="14" y="5"/>
                  </a:lnTo>
                  <a:lnTo>
                    <a:pt x="10" y="9"/>
                  </a:lnTo>
                  <a:lnTo>
                    <a:pt x="4" y="11"/>
                  </a:lnTo>
                  <a:lnTo>
                    <a:pt x="4" y="12"/>
                  </a:lnTo>
                  <a:lnTo>
                    <a:pt x="2" y="12"/>
                  </a:lnTo>
                  <a:lnTo>
                    <a:pt x="2" y="14"/>
                  </a:lnTo>
                  <a:lnTo>
                    <a:pt x="0" y="14"/>
                  </a:lnTo>
                  <a:lnTo>
                    <a:pt x="0" y="16"/>
                  </a:lnTo>
                  <a:lnTo>
                    <a:pt x="2" y="16"/>
                  </a:lnTo>
                  <a:close/>
                </a:path>
              </a:pathLst>
            </a:custGeom>
            <a:solidFill>
              <a:srgbClr val="FCEF00"/>
            </a:solidFill>
            <a:ln w="9525">
              <a:noFill/>
              <a:round/>
              <a:headEnd/>
              <a:tailEnd/>
            </a:ln>
          </p:spPr>
          <p:txBody>
            <a:bodyPr>
              <a:prstTxWarp prst="textNoShape">
                <a:avLst/>
              </a:prstTxWarp>
            </a:bodyPr>
            <a:lstStyle/>
            <a:p>
              <a:endParaRPr lang="en-US"/>
            </a:p>
          </p:txBody>
        </p:sp>
        <p:sp>
          <p:nvSpPr>
            <p:cNvPr id="17457" name="Freeform 47"/>
            <p:cNvSpPr>
              <a:spLocks/>
            </p:cNvSpPr>
            <p:nvPr/>
          </p:nvSpPr>
          <p:spPr bwMode="auto">
            <a:xfrm>
              <a:off x="3126" y="1297"/>
              <a:ext cx="48" cy="16"/>
            </a:xfrm>
            <a:custGeom>
              <a:avLst/>
              <a:gdLst>
                <a:gd name="T0" fmla="*/ 2 w 48"/>
                <a:gd name="T1" fmla="*/ 11 h 16"/>
                <a:gd name="T2" fmla="*/ 6 w 48"/>
                <a:gd name="T3" fmla="*/ 13 h 16"/>
                <a:gd name="T4" fmla="*/ 12 w 48"/>
                <a:gd name="T5" fmla="*/ 14 h 16"/>
                <a:gd name="T6" fmla="*/ 16 w 48"/>
                <a:gd name="T7" fmla="*/ 14 h 16"/>
                <a:gd name="T8" fmla="*/ 22 w 48"/>
                <a:gd name="T9" fmla="*/ 16 h 16"/>
                <a:gd name="T10" fmla="*/ 26 w 48"/>
                <a:gd name="T11" fmla="*/ 16 h 16"/>
                <a:gd name="T12" fmla="*/ 32 w 48"/>
                <a:gd name="T13" fmla="*/ 14 h 16"/>
                <a:gd name="T14" fmla="*/ 36 w 48"/>
                <a:gd name="T15" fmla="*/ 13 h 16"/>
                <a:gd name="T16" fmla="*/ 42 w 48"/>
                <a:gd name="T17" fmla="*/ 11 h 16"/>
                <a:gd name="T18" fmla="*/ 42 w 48"/>
                <a:gd name="T19" fmla="*/ 9 h 16"/>
                <a:gd name="T20" fmla="*/ 44 w 48"/>
                <a:gd name="T21" fmla="*/ 9 h 16"/>
                <a:gd name="T22" fmla="*/ 44 w 48"/>
                <a:gd name="T23" fmla="*/ 7 h 16"/>
                <a:gd name="T24" fmla="*/ 46 w 48"/>
                <a:gd name="T25" fmla="*/ 7 h 16"/>
                <a:gd name="T26" fmla="*/ 46 w 48"/>
                <a:gd name="T27" fmla="*/ 5 h 16"/>
                <a:gd name="T28" fmla="*/ 48 w 48"/>
                <a:gd name="T29" fmla="*/ 5 h 16"/>
                <a:gd name="T30" fmla="*/ 48 w 48"/>
                <a:gd name="T31" fmla="*/ 3 h 16"/>
                <a:gd name="T32" fmla="*/ 48 w 48"/>
                <a:gd name="T33" fmla="*/ 3 h 16"/>
                <a:gd name="T34" fmla="*/ 44 w 48"/>
                <a:gd name="T35" fmla="*/ 1 h 16"/>
                <a:gd name="T36" fmla="*/ 40 w 48"/>
                <a:gd name="T37" fmla="*/ 0 h 16"/>
                <a:gd name="T38" fmla="*/ 36 w 48"/>
                <a:gd name="T39" fmla="*/ 0 h 16"/>
                <a:gd name="T40" fmla="*/ 32 w 48"/>
                <a:gd name="T41" fmla="*/ 0 h 16"/>
                <a:gd name="T42" fmla="*/ 28 w 48"/>
                <a:gd name="T43" fmla="*/ 0 h 16"/>
                <a:gd name="T44" fmla="*/ 24 w 48"/>
                <a:gd name="T45" fmla="*/ 0 h 16"/>
                <a:gd name="T46" fmla="*/ 18 w 48"/>
                <a:gd name="T47" fmla="*/ 1 h 16"/>
                <a:gd name="T48" fmla="*/ 14 w 48"/>
                <a:gd name="T49" fmla="*/ 1 h 16"/>
                <a:gd name="T50" fmla="*/ 12 w 48"/>
                <a:gd name="T51" fmla="*/ 1 h 16"/>
                <a:gd name="T52" fmla="*/ 10 w 48"/>
                <a:gd name="T53" fmla="*/ 3 h 16"/>
                <a:gd name="T54" fmla="*/ 8 w 48"/>
                <a:gd name="T55" fmla="*/ 3 h 16"/>
                <a:gd name="T56" fmla="*/ 6 w 48"/>
                <a:gd name="T57" fmla="*/ 5 h 16"/>
                <a:gd name="T58" fmla="*/ 6 w 48"/>
                <a:gd name="T59" fmla="*/ 7 h 16"/>
                <a:gd name="T60" fmla="*/ 4 w 48"/>
                <a:gd name="T61" fmla="*/ 7 h 16"/>
                <a:gd name="T62" fmla="*/ 2 w 48"/>
                <a:gd name="T63" fmla="*/ 9 h 16"/>
                <a:gd name="T64" fmla="*/ 0 w 48"/>
                <a:gd name="T65" fmla="*/ 11 h 16"/>
                <a:gd name="T66" fmla="*/ 2 w 48"/>
                <a:gd name="T67" fmla="*/ 11 h 16"/>
                <a:gd name="T68" fmla="*/ 2 w 48"/>
                <a:gd name="T69" fmla="*/ 11 h 16"/>
                <a:gd name="T70" fmla="*/ 2 w 48"/>
                <a:gd name="T71" fmla="*/ 11 h 16"/>
                <a:gd name="T72" fmla="*/ 2 w 48"/>
                <a:gd name="T73" fmla="*/ 11 h 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16"/>
                <a:gd name="T113" fmla="*/ 48 w 48"/>
                <a:gd name="T114" fmla="*/ 16 h 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16">
                  <a:moveTo>
                    <a:pt x="2" y="11"/>
                  </a:moveTo>
                  <a:lnTo>
                    <a:pt x="6" y="13"/>
                  </a:lnTo>
                  <a:lnTo>
                    <a:pt x="12" y="14"/>
                  </a:lnTo>
                  <a:lnTo>
                    <a:pt x="16" y="14"/>
                  </a:lnTo>
                  <a:lnTo>
                    <a:pt x="22" y="16"/>
                  </a:lnTo>
                  <a:lnTo>
                    <a:pt x="26" y="16"/>
                  </a:lnTo>
                  <a:lnTo>
                    <a:pt x="32" y="14"/>
                  </a:lnTo>
                  <a:lnTo>
                    <a:pt x="36" y="13"/>
                  </a:lnTo>
                  <a:lnTo>
                    <a:pt x="42" y="11"/>
                  </a:lnTo>
                  <a:lnTo>
                    <a:pt x="42" y="9"/>
                  </a:lnTo>
                  <a:lnTo>
                    <a:pt x="44" y="9"/>
                  </a:lnTo>
                  <a:lnTo>
                    <a:pt x="44" y="7"/>
                  </a:lnTo>
                  <a:lnTo>
                    <a:pt x="46" y="7"/>
                  </a:lnTo>
                  <a:lnTo>
                    <a:pt x="46" y="5"/>
                  </a:lnTo>
                  <a:lnTo>
                    <a:pt x="48" y="5"/>
                  </a:lnTo>
                  <a:lnTo>
                    <a:pt x="48" y="3"/>
                  </a:lnTo>
                  <a:lnTo>
                    <a:pt x="44" y="1"/>
                  </a:lnTo>
                  <a:lnTo>
                    <a:pt x="40" y="0"/>
                  </a:lnTo>
                  <a:lnTo>
                    <a:pt x="36" y="0"/>
                  </a:lnTo>
                  <a:lnTo>
                    <a:pt x="32" y="0"/>
                  </a:lnTo>
                  <a:lnTo>
                    <a:pt x="28" y="0"/>
                  </a:lnTo>
                  <a:lnTo>
                    <a:pt x="24" y="0"/>
                  </a:lnTo>
                  <a:lnTo>
                    <a:pt x="18" y="1"/>
                  </a:lnTo>
                  <a:lnTo>
                    <a:pt x="14" y="1"/>
                  </a:lnTo>
                  <a:lnTo>
                    <a:pt x="12" y="1"/>
                  </a:lnTo>
                  <a:lnTo>
                    <a:pt x="10" y="3"/>
                  </a:lnTo>
                  <a:lnTo>
                    <a:pt x="8" y="3"/>
                  </a:lnTo>
                  <a:lnTo>
                    <a:pt x="6" y="5"/>
                  </a:lnTo>
                  <a:lnTo>
                    <a:pt x="6" y="7"/>
                  </a:lnTo>
                  <a:lnTo>
                    <a:pt x="4" y="7"/>
                  </a:lnTo>
                  <a:lnTo>
                    <a:pt x="2" y="9"/>
                  </a:lnTo>
                  <a:lnTo>
                    <a:pt x="0" y="11"/>
                  </a:lnTo>
                  <a:lnTo>
                    <a:pt x="2" y="11"/>
                  </a:lnTo>
                  <a:close/>
                </a:path>
              </a:pathLst>
            </a:custGeom>
            <a:solidFill>
              <a:srgbClr val="FCEF00"/>
            </a:solidFill>
            <a:ln w="9525">
              <a:noFill/>
              <a:round/>
              <a:headEnd/>
              <a:tailEnd/>
            </a:ln>
          </p:spPr>
          <p:txBody>
            <a:bodyPr>
              <a:prstTxWarp prst="textNoShape">
                <a:avLst/>
              </a:prstTxWarp>
            </a:bodyPr>
            <a:lstStyle/>
            <a:p>
              <a:endParaRPr lang="en-US"/>
            </a:p>
          </p:txBody>
        </p:sp>
        <p:sp>
          <p:nvSpPr>
            <p:cNvPr id="17458" name="Freeform 48"/>
            <p:cNvSpPr>
              <a:spLocks/>
            </p:cNvSpPr>
            <p:nvPr/>
          </p:nvSpPr>
          <p:spPr bwMode="auto">
            <a:xfrm>
              <a:off x="3142" y="1239"/>
              <a:ext cx="36" cy="19"/>
            </a:xfrm>
            <a:custGeom>
              <a:avLst/>
              <a:gdLst>
                <a:gd name="T0" fmla="*/ 0 w 36"/>
                <a:gd name="T1" fmla="*/ 9 h 19"/>
                <a:gd name="T2" fmla="*/ 2 w 36"/>
                <a:gd name="T3" fmla="*/ 11 h 19"/>
                <a:gd name="T4" fmla="*/ 2 w 36"/>
                <a:gd name="T5" fmla="*/ 13 h 19"/>
                <a:gd name="T6" fmla="*/ 4 w 36"/>
                <a:gd name="T7" fmla="*/ 13 h 19"/>
                <a:gd name="T8" fmla="*/ 6 w 36"/>
                <a:gd name="T9" fmla="*/ 15 h 19"/>
                <a:gd name="T10" fmla="*/ 6 w 36"/>
                <a:gd name="T11" fmla="*/ 17 h 19"/>
                <a:gd name="T12" fmla="*/ 8 w 36"/>
                <a:gd name="T13" fmla="*/ 17 h 19"/>
                <a:gd name="T14" fmla="*/ 10 w 36"/>
                <a:gd name="T15" fmla="*/ 17 h 19"/>
                <a:gd name="T16" fmla="*/ 12 w 36"/>
                <a:gd name="T17" fmla="*/ 17 h 19"/>
                <a:gd name="T18" fmla="*/ 14 w 36"/>
                <a:gd name="T19" fmla="*/ 17 h 19"/>
                <a:gd name="T20" fmla="*/ 14 w 36"/>
                <a:gd name="T21" fmla="*/ 17 h 19"/>
                <a:gd name="T22" fmla="*/ 16 w 36"/>
                <a:gd name="T23" fmla="*/ 17 h 19"/>
                <a:gd name="T24" fmla="*/ 16 w 36"/>
                <a:gd name="T25" fmla="*/ 19 h 19"/>
                <a:gd name="T26" fmla="*/ 16 w 36"/>
                <a:gd name="T27" fmla="*/ 19 h 19"/>
                <a:gd name="T28" fmla="*/ 18 w 36"/>
                <a:gd name="T29" fmla="*/ 19 h 19"/>
                <a:gd name="T30" fmla="*/ 18 w 36"/>
                <a:gd name="T31" fmla="*/ 19 h 19"/>
                <a:gd name="T32" fmla="*/ 20 w 36"/>
                <a:gd name="T33" fmla="*/ 19 h 19"/>
                <a:gd name="T34" fmla="*/ 36 w 36"/>
                <a:gd name="T35" fmla="*/ 13 h 19"/>
                <a:gd name="T36" fmla="*/ 36 w 36"/>
                <a:gd name="T37" fmla="*/ 11 h 19"/>
                <a:gd name="T38" fmla="*/ 36 w 36"/>
                <a:gd name="T39" fmla="*/ 9 h 19"/>
                <a:gd name="T40" fmla="*/ 36 w 36"/>
                <a:gd name="T41" fmla="*/ 9 h 19"/>
                <a:gd name="T42" fmla="*/ 36 w 36"/>
                <a:gd name="T43" fmla="*/ 8 h 19"/>
                <a:gd name="T44" fmla="*/ 34 w 36"/>
                <a:gd name="T45" fmla="*/ 8 h 19"/>
                <a:gd name="T46" fmla="*/ 34 w 36"/>
                <a:gd name="T47" fmla="*/ 6 h 19"/>
                <a:gd name="T48" fmla="*/ 34 w 36"/>
                <a:gd name="T49" fmla="*/ 6 h 19"/>
                <a:gd name="T50" fmla="*/ 32 w 36"/>
                <a:gd name="T51" fmla="*/ 4 h 19"/>
                <a:gd name="T52" fmla="*/ 32 w 36"/>
                <a:gd name="T53" fmla="*/ 4 h 19"/>
                <a:gd name="T54" fmla="*/ 30 w 36"/>
                <a:gd name="T55" fmla="*/ 4 h 19"/>
                <a:gd name="T56" fmla="*/ 28 w 36"/>
                <a:gd name="T57" fmla="*/ 2 h 19"/>
                <a:gd name="T58" fmla="*/ 28 w 36"/>
                <a:gd name="T59" fmla="*/ 2 h 19"/>
                <a:gd name="T60" fmla="*/ 26 w 36"/>
                <a:gd name="T61" fmla="*/ 2 h 19"/>
                <a:gd name="T62" fmla="*/ 26 w 36"/>
                <a:gd name="T63" fmla="*/ 2 h 19"/>
                <a:gd name="T64" fmla="*/ 26 w 36"/>
                <a:gd name="T65" fmla="*/ 2 h 19"/>
                <a:gd name="T66" fmla="*/ 24 w 36"/>
                <a:gd name="T67" fmla="*/ 0 h 19"/>
                <a:gd name="T68" fmla="*/ 8 w 36"/>
                <a:gd name="T69" fmla="*/ 2 h 19"/>
                <a:gd name="T70" fmla="*/ 0 w 36"/>
                <a:gd name="T71" fmla="*/ 4 h 19"/>
                <a:gd name="T72" fmla="*/ 0 w 36"/>
                <a:gd name="T73" fmla="*/ 4 h 19"/>
                <a:gd name="T74" fmla="*/ 0 w 36"/>
                <a:gd name="T75" fmla="*/ 4 h 19"/>
                <a:gd name="T76" fmla="*/ 0 w 36"/>
                <a:gd name="T77" fmla="*/ 6 h 19"/>
                <a:gd name="T78" fmla="*/ 0 w 36"/>
                <a:gd name="T79" fmla="*/ 6 h 19"/>
                <a:gd name="T80" fmla="*/ 0 w 36"/>
                <a:gd name="T81" fmla="*/ 6 h 19"/>
                <a:gd name="T82" fmla="*/ 0 w 36"/>
                <a:gd name="T83" fmla="*/ 6 h 19"/>
                <a:gd name="T84" fmla="*/ 0 w 36"/>
                <a:gd name="T85" fmla="*/ 6 h 19"/>
                <a:gd name="T86" fmla="*/ 0 w 36"/>
                <a:gd name="T87" fmla="*/ 8 h 19"/>
                <a:gd name="T88" fmla="*/ 0 w 36"/>
                <a:gd name="T89" fmla="*/ 8 h 19"/>
                <a:gd name="T90" fmla="*/ 0 w 36"/>
                <a:gd name="T91" fmla="*/ 8 h 19"/>
                <a:gd name="T92" fmla="*/ 0 w 36"/>
                <a:gd name="T93" fmla="*/ 9 h 19"/>
                <a:gd name="T94" fmla="*/ 0 w 36"/>
                <a:gd name="T95" fmla="*/ 9 h 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19"/>
                <a:gd name="T146" fmla="*/ 36 w 36"/>
                <a:gd name="T147" fmla="*/ 19 h 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19">
                  <a:moveTo>
                    <a:pt x="0" y="9"/>
                  </a:moveTo>
                  <a:lnTo>
                    <a:pt x="2" y="11"/>
                  </a:lnTo>
                  <a:lnTo>
                    <a:pt x="2" y="13"/>
                  </a:lnTo>
                  <a:lnTo>
                    <a:pt x="4" y="13"/>
                  </a:lnTo>
                  <a:lnTo>
                    <a:pt x="6" y="15"/>
                  </a:lnTo>
                  <a:lnTo>
                    <a:pt x="6" y="17"/>
                  </a:lnTo>
                  <a:lnTo>
                    <a:pt x="8" y="17"/>
                  </a:lnTo>
                  <a:lnTo>
                    <a:pt x="10" y="17"/>
                  </a:lnTo>
                  <a:lnTo>
                    <a:pt x="12" y="17"/>
                  </a:lnTo>
                  <a:lnTo>
                    <a:pt x="14" y="17"/>
                  </a:lnTo>
                  <a:lnTo>
                    <a:pt x="16" y="17"/>
                  </a:lnTo>
                  <a:lnTo>
                    <a:pt x="16" y="19"/>
                  </a:lnTo>
                  <a:lnTo>
                    <a:pt x="18" y="19"/>
                  </a:lnTo>
                  <a:lnTo>
                    <a:pt x="20" y="19"/>
                  </a:lnTo>
                  <a:lnTo>
                    <a:pt x="36" y="13"/>
                  </a:lnTo>
                  <a:lnTo>
                    <a:pt x="36" y="11"/>
                  </a:lnTo>
                  <a:lnTo>
                    <a:pt x="36" y="9"/>
                  </a:lnTo>
                  <a:lnTo>
                    <a:pt x="36" y="8"/>
                  </a:lnTo>
                  <a:lnTo>
                    <a:pt x="34" y="8"/>
                  </a:lnTo>
                  <a:lnTo>
                    <a:pt x="34" y="6"/>
                  </a:lnTo>
                  <a:lnTo>
                    <a:pt x="32" y="4"/>
                  </a:lnTo>
                  <a:lnTo>
                    <a:pt x="30" y="4"/>
                  </a:lnTo>
                  <a:lnTo>
                    <a:pt x="28" y="2"/>
                  </a:lnTo>
                  <a:lnTo>
                    <a:pt x="26" y="2"/>
                  </a:lnTo>
                  <a:lnTo>
                    <a:pt x="24" y="0"/>
                  </a:lnTo>
                  <a:lnTo>
                    <a:pt x="8" y="2"/>
                  </a:lnTo>
                  <a:lnTo>
                    <a:pt x="0" y="4"/>
                  </a:lnTo>
                  <a:lnTo>
                    <a:pt x="0" y="6"/>
                  </a:lnTo>
                  <a:lnTo>
                    <a:pt x="0" y="8"/>
                  </a:lnTo>
                  <a:lnTo>
                    <a:pt x="0" y="9"/>
                  </a:lnTo>
                  <a:close/>
                </a:path>
              </a:pathLst>
            </a:custGeom>
            <a:solidFill>
              <a:srgbClr val="FCEF00"/>
            </a:solidFill>
            <a:ln w="9525">
              <a:noFill/>
              <a:round/>
              <a:headEnd/>
              <a:tailEnd/>
            </a:ln>
          </p:spPr>
          <p:txBody>
            <a:bodyPr>
              <a:prstTxWarp prst="textNoShape">
                <a:avLst/>
              </a:prstTxWarp>
            </a:bodyPr>
            <a:lstStyle/>
            <a:p>
              <a:endParaRPr lang="en-US"/>
            </a:p>
          </p:txBody>
        </p:sp>
        <p:sp>
          <p:nvSpPr>
            <p:cNvPr id="17459" name="Freeform 49"/>
            <p:cNvSpPr>
              <a:spLocks/>
            </p:cNvSpPr>
            <p:nvPr/>
          </p:nvSpPr>
          <p:spPr bwMode="auto">
            <a:xfrm>
              <a:off x="3208" y="1460"/>
              <a:ext cx="45" cy="25"/>
            </a:xfrm>
            <a:custGeom>
              <a:avLst/>
              <a:gdLst>
                <a:gd name="T0" fmla="*/ 0 w 45"/>
                <a:gd name="T1" fmla="*/ 3 h 25"/>
                <a:gd name="T2" fmla="*/ 2 w 45"/>
                <a:gd name="T3" fmla="*/ 9 h 25"/>
                <a:gd name="T4" fmla="*/ 6 w 45"/>
                <a:gd name="T5" fmla="*/ 13 h 25"/>
                <a:gd name="T6" fmla="*/ 8 w 45"/>
                <a:gd name="T7" fmla="*/ 16 h 25"/>
                <a:gd name="T8" fmla="*/ 12 w 45"/>
                <a:gd name="T9" fmla="*/ 18 h 25"/>
                <a:gd name="T10" fmla="*/ 14 w 45"/>
                <a:gd name="T11" fmla="*/ 22 h 25"/>
                <a:gd name="T12" fmla="*/ 17 w 45"/>
                <a:gd name="T13" fmla="*/ 24 h 25"/>
                <a:gd name="T14" fmla="*/ 21 w 45"/>
                <a:gd name="T15" fmla="*/ 25 h 25"/>
                <a:gd name="T16" fmla="*/ 27 w 45"/>
                <a:gd name="T17" fmla="*/ 25 h 25"/>
                <a:gd name="T18" fmla="*/ 29 w 45"/>
                <a:gd name="T19" fmla="*/ 25 h 25"/>
                <a:gd name="T20" fmla="*/ 31 w 45"/>
                <a:gd name="T21" fmla="*/ 25 h 25"/>
                <a:gd name="T22" fmla="*/ 35 w 45"/>
                <a:gd name="T23" fmla="*/ 25 h 25"/>
                <a:gd name="T24" fmla="*/ 37 w 45"/>
                <a:gd name="T25" fmla="*/ 25 h 25"/>
                <a:gd name="T26" fmla="*/ 39 w 45"/>
                <a:gd name="T27" fmla="*/ 25 h 25"/>
                <a:gd name="T28" fmla="*/ 41 w 45"/>
                <a:gd name="T29" fmla="*/ 25 h 25"/>
                <a:gd name="T30" fmla="*/ 43 w 45"/>
                <a:gd name="T31" fmla="*/ 24 h 25"/>
                <a:gd name="T32" fmla="*/ 45 w 45"/>
                <a:gd name="T33" fmla="*/ 24 h 25"/>
                <a:gd name="T34" fmla="*/ 43 w 45"/>
                <a:gd name="T35" fmla="*/ 18 h 25"/>
                <a:gd name="T36" fmla="*/ 41 w 45"/>
                <a:gd name="T37" fmla="*/ 14 h 25"/>
                <a:gd name="T38" fmla="*/ 39 w 45"/>
                <a:gd name="T39" fmla="*/ 13 h 25"/>
                <a:gd name="T40" fmla="*/ 35 w 45"/>
                <a:gd name="T41" fmla="*/ 9 h 25"/>
                <a:gd name="T42" fmla="*/ 31 w 45"/>
                <a:gd name="T43" fmla="*/ 7 h 25"/>
                <a:gd name="T44" fmla="*/ 27 w 45"/>
                <a:gd name="T45" fmla="*/ 5 h 25"/>
                <a:gd name="T46" fmla="*/ 23 w 45"/>
                <a:gd name="T47" fmla="*/ 3 h 25"/>
                <a:gd name="T48" fmla="*/ 19 w 45"/>
                <a:gd name="T49" fmla="*/ 1 h 25"/>
                <a:gd name="T50" fmla="*/ 15 w 45"/>
                <a:gd name="T51" fmla="*/ 0 h 25"/>
                <a:gd name="T52" fmla="*/ 14 w 45"/>
                <a:gd name="T53" fmla="*/ 0 h 25"/>
                <a:gd name="T54" fmla="*/ 12 w 45"/>
                <a:gd name="T55" fmla="*/ 0 h 25"/>
                <a:gd name="T56" fmla="*/ 10 w 45"/>
                <a:gd name="T57" fmla="*/ 1 h 25"/>
                <a:gd name="T58" fmla="*/ 8 w 45"/>
                <a:gd name="T59" fmla="*/ 1 h 25"/>
                <a:gd name="T60" fmla="*/ 6 w 45"/>
                <a:gd name="T61" fmla="*/ 1 h 25"/>
                <a:gd name="T62" fmla="*/ 2 w 45"/>
                <a:gd name="T63" fmla="*/ 1 h 25"/>
                <a:gd name="T64" fmla="*/ 0 w 45"/>
                <a:gd name="T65" fmla="*/ 3 h 25"/>
                <a:gd name="T66" fmla="*/ 0 w 45"/>
                <a:gd name="T67" fmla="*/ 3 h 25"/>
                <a:gd name="T68" fmla="*/ 0 w 45"/>
                <a:gd name="T69" fmla="*/ 3 h 25"/>
                <a:gd name="T70" fmla="*/ 0 w 45"/>
                <a:gd name="T71" fmla="*/ 3 h 25"/>
                <a:gd name="T72" fmla="*/ 0 w 45"/>
                <a:gd name="T73" fmla="*/ 3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
                <a:gd name="T112" fmla="*/ 0 h 25"/>
                <a:gd name="T113" fmla="*/ 45 w 45"/>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 h="25">
                  <a:moveTo>
                    <a:pt x="0" y="3"/>
                  </a:moveTo>
                  <a:lnTo>
                    <a:pt x="2" y="9"/>
                  </a:lnTo>
                  <a:lnTo>
                    <a:pt x="6" y="13"/>
                  </a:lnTo>
                  <a:lnTo>
                    <a:pt x="8" y="16"/>
                  </a:lnTo>
                  <a:lnTo>
                    <a:pt x="12" y="18"/>
                  </a:lnTo>
                  <a:lnTo>
                    <a:pt x="14" y="22"/>
                  </a:lnTo>
                  <a:lnTo>
                    <a:pt x="17" y="24"/>
                  </a:lnTo>
                  <a:lnTo>
                    <a:pt x="21" y="25"/>
                  </a:lnTo>
                  <a:lnTo>
                    <a:pt x="27" y="25"/>
                  </a:lnTo>
                  <a:lnTo>
                    <a:pt x="29" y="25"/>
                  </a:lnTo>
                  <a:lnTo>
                    <a:pt x="31" y="25"/>
                  </a:lnTo>
                  <a:lnTo>
                    <a:pt x="35" y="25"/>
                  </a:lnTo>
                  <a:lnTo>
                    <a:pt x="37" y="25"/>
                  </a:lnTo>
                  <a:lnTo>
                    <a:pt x="39" y="25"/>
                  </a:lnTo>
                  <a:lnTo>
                    <a:pt x="41" y="25"/>
                  </a:lnTo>
                  <a:lnTo>
                    <a:pt x="43" y="24"/>
                  </a:lnTo>
                  <a:lnTo>
                    <a:pt x="45" y="24"/>
                  </a:lnTo>
                  <a:lnTo>
                    <a:pt x="43" y="18"/>
                  </a:lnTo>
                  <a:lnTo>
                    <a:pt x="41" y="14"/>
                  </a:lnTo>
                  <a:lnTo>
                    <a:pt x="39" y="13"/>
                  </a:lnTo>
                  <a:lnTo>
                    <a:pt x="35" y="9"/>
                  </a:lnTo>
                  <a:lnTo>
                    <a:pt x="31" y="7"/>
                  </a:lnTo>
                  <a:lnTo>
                    <a:pt x="27" y="5"/>
                  </a:lnTo>
                  <a:lnTo>
                    <a:pt x="23" y="3"/>
                  </a:lnTo>
                  <a:lnTo>
                    <a:pt x="19" y="1"/>
                  </a:lnTo>
                  <a:lnTo>
                    <a:pt x="15" y="0"/>
                  </a:lnTo>
                  <a:lnTo>
                    <a:pt x="14" y="0"/>
                  </a:lnTo>
                  <a:lnTo>
                    <a:pt x="12" y="0"/>
                  </a:lnTo>
                  <a:lnTo>
                    <a:pt x="10" y="1"/>
                  </a:lnTo>
                  <a:lnTo>
                    <a:pt x="8" y="1"/>
                  </a:lnTo>
                  <a:lnTo>
                    <a:pt x="6" y="1"/>
                  </a:lnTo>
                  <a:lnTo>
                    <a:pt x="2" y="1"/>
                  </a:lnTo>
                  <a:lnTo>
                    <a:pt x="0" y="3"/>
                  </a:lnTo>
                  <a:close/>
                </a:path>
              </a:pathLst>
            </a:custGeom>
            <a:solidFill>
              <a:srgbClr val="FCEF00"/>
            </a:solidFill>
            <a:ln w="9525">
              <a:noFill/>
              <a:round/>
              <a:headEnd/>
              <a:tailEnd/>
            </a:ln>
          </p:spPr>
          <p:txBody>
            <a:bodyPr>
              <a:prstTxWarp prst="textNoShape">
                <a:avLst/>
              </a:prstTxWarp>
            </a:bodyPr>
            <a:lstStyle/>
            <a:p>
              <a:endParaRPr lang="en-US"/>
            </a:p>
          </p:txBody>
        </p:sp>
        <p:sp>
          <p:nvSpPr>
            <p:cNvPr id="17460" name="Freeform 50"/>
            <p:cNvSpPr>
              <a:spLocks/>
            </p:cNvSpPr>
            <p:nvPr/>
          </p:nvSpPr>
          <p:spPr bwMode="auto">
            <a:xfrm>
              <a:off x="3156" y="1261"/>
              <a:ext cx="40" cy="30"/>
            </a:xfrm>
            <a:custGeom>
              <a:avLst/>
              <a:gdLst>
                <a:gd name="T0" fmla="*/ 2 w 40"/>
                <a:gd name="T1" fmla="*/ 23 h 30"/>
                <a:gd name="T2" fmla="*/ 24 w 40"/>
                <a:gd name="T3" fmla="*/ 30 h 30"/>
                <a:gd name="T4" fmla="*/ 26 w 40"/>
                <a:gd name="T5" fmla="*/ 28 h 30"/>
                <a:gd name="T6" fmla="*/ 30 w 40"/>
                <a:gd name="T7" fmla="*/ 26 h 30"/>
                <a:gd name="T8" fmla="*/ 32 w 40"/>
                <a:gd name="T9" fmla="*/ 25 h 30"/>
                <a:gd name="T10" fmla="*/ 34 w 40"/>
                <a:gd name="T11" fmla="*/ 23 h 30"/>
                <a:gd name="T12" fmla="*/ 36 w 40"/>
                <a:gd name="T13" fmla="*/ 21 h 30"/>
                <a:gd name="T14" fmla="*/ 38 w 40"/>
                <a:gd name="T15" fmla="*/ 17 h 30"/>
                <a:gd name="T16" fmla="*/ 38 w 40"/>
                <a:gd name="T17" fmla="*/ 15 h 30"/>
                <a:gd name="T18" fmla="*/ 40 w 40"/>
                <a:gd name="T19" fmla="*/ 12 h 30"/>
                <a:gd name="T20" fmla="*/ 40 w 40"/>
                <a:gd name="T21" fmla="*/ 10 h 30"/>
                <a:gd name="T22" fmla="*/ 40 w 40"/>
                <a:gd name="T23" fmla="*/ 10 h 30"/>
                <a:gd name="T24" fmla="*/ 40 w 40"/>
                <a:gd name="T25" fmla="*/ 8 h 30"/>
                <a:gd name="T26" fmla="*/ 40 w 40"/>
                <a:gd name="T27" fmla="*/ 6 h 30"/>
                <a:gd name="T28" fmla="*/ 40 w 40"/>
                <a:gd name="T29" fmla="*/ 4 h 30"/>
                <a:gd name="T30" fmla="*/ 40 w 40"/>
                <a:gd name="T31" fmla="*/ 4 h 30"/>
                <a:gd name="T32" fmla="*/ 40 w 40"/>
                <a:gd name="T33" fmla="*/ 2 h 30"/>
                <a:gd name="T34" fmla="*/ 40 w 40"/>
                <a:gd name="T35" fmla="*/ 0 h 30"/>
                <a:gd name="T36" fmla="*/ 36 w 40"/>
                <a:gd name="T37" fmla="*/ 0 h 30"/>
                <a:gd name="T38" fmla="*/ 32 w 40"/>
                <a:gd name="T39" fmla="*/ 0 h 30"/>
                <a:gd name="T40" fmla="*/ 28 w 40"/>
                <a:gd name="T41" fmla="*/ 0 h 30"/>
                <a:gd name="T42" fmla="*/ 24 w 40"/>
                <a:gd name="T43" fmla="*/ 0 h 30"/>
                <a:gd name="T44" fmla="*/ 20 w 40"/>
                <a:gd name="T45" fmla="*/ 2 h 30"/>
                <a:gd name="T46" fmla="*/ 16 w 40"/>
                <a:gd name="T47" fmla="*/ 4 h 30"/>
                <a:gd name="T48" fmla="*/ 12 w 40"/>
                <a:gd name="T49" fmla="*/ 6 h 30"/>
                <a:gd name="T50" fmla="*/ 8 w 40"/>
                <a:gd name="T51" fmla="*/ 8 h 30"/>
                <a:gd name="T52" fmla="*/ 8 w 40"/>
                <a:gd name="T53" fmla="*/ 10 h 30"/>
                <a:gd name="T54" fmla="*/ 6 w 40"/>
                <a:gd name="T55" fmla="*/ 12 h 30"/>
                <a:gd name="T56" fmla="*/ 4 w 40"/>
                <a:gd name="T57" fmla="*/ 13 h 30"/>
                <a:gd name="T58" fmla="*/ 4 w 40"/>
                <a:gd name="T59" fmla="*/ 15 h 30"/>
                <a:gd name="T60" fmla="*/ 2 w 40"/>
                <a:gd name="T61" fmla="*/ 17 h 30"/>
                <a:gd name="T62" fmla="*/ 2 w 40"/>
                <a:gd name="T63" fmla="*/ 19 h 30"/>
                <a:gd name="T64" fmla="*/ 2 w 40"/>
                <a:gd name="T65" fmla="*/ 19 h 30"/>
                <a:gd name="T66" fmla="*/ 0 w 40"/>
                <a:gd name="T67" fmla="*/ 21 h 30"/>
                <a:gd name="T68" fmla="*/ 0 w 40"/>
                <a:gd name="T69" fmla="*/ 23 h 30"/>
                <a:gd name="T70" fmla="*/ 2 w 40"/>
                <a:gd name="T71" fmla="*/ 23 h 30"/>
                <a:gd name="T72" fmla="*/ 2 w 40"/>
                <a:gd name="T73" fmla="*/ 23 h 30"/>
                <a:gd name="T74" fmla="*/ 2 w 40"/>
                <a:gd name="T75" fmla="*/ 23 h 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
                <a:gd name="T115" fmla="*/ 0 h 30"/>
                <a:gd name="T116" fmla="*/ 40 w 40"/>
                <a:gd name="T117" fmla="*/ 30 h 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 h="30">
                  <a:moveTo>
                    <a:pt x="2" y="23"/>
                  </a:moveTo>
                  <a:lnTo>
                    <a:pt x="24" y="30"/>
                  </a:lnTo>
                  <a:lnTo>
                    <a:pt x="26" y="28"/>
                  </a:lnTo>
                  <a:lnTo>
                    <a:pt x="30" y="26"/>
                  </a:lnTo>
                  <a:lnTo>
                    <a:pt x="32" y="25"/>
                  </a:lnTo>
                  <a:lnTo>
                    <a:pt x="34" y="23"/>
                  </a:lnTo>
                  <a:lnTo>
                    <a:pt x="36" y="21"/>
                  </a:lnTo>
                  <a:lnTo>
                    <a:pt x="38" y="17"/>
                  </a:lnTo>
                  <a:lnTo>
                    <a:pt x="38" y="15"/>
                  </a:lnTo>
                  <a:lnTo>
                    <a:pt x="40" y="12"/>
                  </a:lnTo>
                  <a:lnTo>
                    <a:pt x="40" y="10"/>
                  </a:lnTo>
                  <a:lnTo>
                    <a:pt x="40" y="8"/>
                  </a:lnTo>
                  <a:lnTo>
                    <a:pt x="40" y="6"/>
                  </a:lnTo>
                  <a:lnTo>
                    <a:pt x="40" y="4"/>
                  </a:lnTo>
                  <a:lnTo>
                    <a:pt x="40" y="2"/>
                  </a:lnTo>
                  <a:lnTo>
                    <a:pt x="40" y="0"/>
                  </a:lnTo>
                  <a:lnTo>
                    <a:pt x="36" y="0"/>
                  </a:lnTo>
                  <a:lnTo>
                    <a:pt x="32" y="0"/>
                  </a:lnTo>
                  <a:lnTo>
                    <a:pt x="28" y="0"/>
                  </a:lnTo>
                  <a:lnTo>
                    <a:pt x="24" y="0"/>
                  </a:lnTo>
                  <a:lnTo>
                    <a:pt x="20" y="2"/>
                  </a:lnTo>
                  <a:lnTo>
                    <a:pt x="16" y="4"/>
                  </a:lnTo>
                  <a:lnTo>
                    <a:pt x="12" y="6"/>
                  </a:lnTo>
                  <a:lnTo>
                    <a:pt x="8" y="8"/>
                  </a:lnTo>
                  <a:lnTo>
                    <a:pt x="8" y="10"/>
                  </a:lnTo>
                  <a:lnTo>
                    <a:pt x="6" y="12"/>
                  </a:lnTo>
                  <a:lnTo>
                    <a:pt x="4" y="13"/>
                  </a:lnTo>
                  <a:lnTo>
                    <a:pt x="4" y="15"/>
                  </a:lnTo>
                  <a:lnTo>
                    <a:pt x="2" y="17"/>
                  </a:lnTo>
                  <a:lnTo>
                    <a:pt x="2" y="19"/>
                  </a:lnTo>
                  <a:lnTo>
                    <a:pt x="0" y="21"/>
                  </a:lnTo>
                  <a:lnTo>
                    <a:pt x="0" y="23"/>
                  </a:lnTo>
                  <a:lnTo>
                    <a:pt x="2" y="23"/>
                  </a:lnTo>
                  <a:close/>
                </a:path>
              </a:pathLst>
            </a:custGeom>
            <a:solidFill>
              <a:srgbClr val="FCEF00"/>
            </a:solidFill>
            <a:ln w="9525">
              <a:noFill/>
              <a:round/>
              <a:headEnd/>
              <a:tailEnd/>
            </a:ln>
          </p:spPr>
          <p:txBody>
            <a:bodyPr>
              <a:prstTxWarp prst="textNoShape">
                <a:avLst/>
              </a:prstTxWarp>
            </a:bodyPr>
            <a:lstStyle/>
            <a:p>
              <a:endParaRPr lang="en-US"/>
            </a:p>
          </p:txBody>
        </p:sp>
        <p:sp>
          <p:nvSpPr>
            <p:cNvPr id="17461" name="Freeform 51"/>
            <p:cNvSpPr>
              <a:spLocks/>
            </p:cNvSpPr>
            <p:nvPr/>
          </p:nvSpPr>
          <p:spPr bwMode="auto">
            <a:xfrm>
              <a:off x="3249" y="1452"/>
              <a:ext cx="60" cy="32"/>
            </a:xfrm>
            <a:custGeom>
              <a:avLst/>
              <a:gdLst>
                <a:gd name="T0" fmla="*/ 2 w 60"/>
                <a:gd name="T1" fmla="*/ 8 h 32"/>
                <a:gd name="T2" fmla="*/ 6 w 60"/>
                <a:gd name="T3" fmla="*/ 11 h 32"/>
                <a:gd name="T4" fmla="*/ 10 w 60"/>
                <a:gd name="T5" fmla="*/ 15 h 32"/>
                <a:gd name="T6" fmla="*/ 16 w 60"/>
                <a:gd name="T7" fmla="*/ 19 h 32"/>
                <a:gd name="T8" fmla="*/ 20 w 60"/>
                <a:gd name="T9" fmla="*/ 22 h 32"/>
                <a:gd name="T10" fmla="*/ 26 w 60"/>
                <a:gd name="T11" fmla="*/ 26 h 32"/>
                <a:gd name="T12" fmla="*/ 32 w 60"/>
                <a:gd name="T13" fmla="*/ 30 h 32"/>
                <a:gd name="T14" fmla="*/ 38 w 60"/>
                <a:gd name="T15" fmla="*/ 32 h 32"/>
                <a:gd name="T16" fmla="*/ 44 w 60"/>
                <a:gd name="T17" fmla="*/ 32 h 32"/>
                <a:gd name="T18" fmla="*/ 46 w 60"/>
                <a:gd name="T19" fmla="*/ 32 h 32"/>
                <a:gd name="T20" fmla="*/ 48 w 60"/>
                <a:gd name="T21" fmla="*/ 32 h 32"/>
                <a:gd name="T22" fmla="*/ 50 w 60"/>
                <a:gd name="T23" fmla="*/ 32 h 32"/>
                <a:gd name="T24" fmla="*/ 52 w 60"/>
                <a:gd name="T25" fmla="*/ 32 h 32"/>
                <a:gd name="T26" fmla="*/ 54 w 60"/>
                <a:gd name="T27" fmla="*/ 30 h 32"/>
                <a:gd name="T28" fmla="*/ 56 w 60"/>
                <a:gd name="T29" fmla="*/ 30 h 32"/>
                <a:gd name="T30" fmla="*/ 58 w 60"/>
                <a:gd name="T31" fmla="*/ 30 h 32"/>
                <a:gd name="T32" fmla="*/ 60 w 60"/>
                <a:gd name="T33" fmla="*/ 28 h 32"/>
                <a:gd name="T34" fmla="*/ 58 w 60"/>
                <a:gd name="T35" fmla="*/ 24 h 32"/>
                <a:gd name="T36" fmla="*/ 56 w 60"/>
                <a:gd name="T37" fmla="*/ 21 h 32"/>
                <a:gd name="T38" fmla="*/ 54 w 60"/>
                <a:gd name="T39" fmla="*/ 17 h 32"/>
                <a:gd name="T40" fmla="*/ 52 w 60"/>
                <a:gd name="T41" fmla="*/ 13 h 32"/>
                <a:gd name="T42" fmla="*/ 48 w 60"/>
                <a:gd name="T43" fmla="*/ 11 h 32"/>
                <a:gd name="T44" fmla="*/ 46 w 60"/>
                <a:gd name="T45" fmla="*/ 8 h 32"/>
                <a:gd name="T46" fmla="*/ 42 w 60"/>
                <a:gd name="T47" fmla="*/ 6 h 32"/>
                <a:gd name="T48" fmla="*/ 38 w 60"/>
                <a:gd name="T49" fmla="*/ 4 h 32"/>
                <a:gd name="T50" fmla="*/ 34 w 60"/>
                <a:gd name="T51" fmla="*/ 2 h 32"/>
                <a:gd name="T52" fmla="*/ 30 w 60"/>
                <a:gd name="T53" fmla="*/ 0 h 32"/>
                <a:gd name="T54" fmla="*/ 24 w 60"/>
                <a:gd name="T55" fmla="*/ 0 h 32"/>
                <a:gd name="T56" fmla="*/ 20 w 60"/>
                <a:gd name="T57" fmla="*/ 0 h 32"/>
                <a:gd name="T58" fmla="*/ 14 w 60"/>
                <a:gd name="T59" fmla="*/ 0 h 32"/>
                <a:gd name="T60" fmla="*/ 10 w 60"/>
                <a:gd name="T61" fmla="*/ 2 h 32"/>
                <a:gd name="T62" fmla="*/ 4 w 60"/>
                <a:gd name="T63" fmla="*/ 4 h 32"/>
                <a:gd name="T64" fmla="*/ 0 w 60"/>
                <a:gd name="T65" fmla="*/ 6 h 32"/>
                <a:gd name="T66" fmla="*/ 0 w 60"/>
                <a:gd name="T67" fmla="*/ 6 h 32"/>
                <a:gd name="T68" fmla="*/ 0 w 60"/>
                <a:gd name="T69" fmla="*/ 8 h 32"/>
                <a:gd name="T70" fmla="*/ 2 w 60"/>
                <a:gd name="T71" fmla="*/ 8 h 32"/>
                <a:gd name="T72" fmla="*/ 2 w 60"/>
                <a:gd name="T73" fmla="*/ 8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32"/>
                <a:gd name="T113" fmla="*/ 60 w 60"/>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32">
                  <a:moveTo>
                    <a:pt x="2" y="8"/>
                  </a:moveTo>
                  <a:lnTo>
                    <a:pt x="6" y="11"/>
                  </a:lnTo>
                  <a:lnTo>
                    <a:pt x="10" y="15"/>
                  </a:lnTo>
                  <a:lnTo>
                    <a:pt x="16" y="19"/>
                  </a:lnTo>
                  <a:lnTo>
                    <a:pt x="20" y="22"/>
                  </a:lnTo>
                  <a:lnTo>
                    <a:pt x="26" y="26"/>
                  </a:lnTo>
                  <a:lnTo>
                    <a:pt x="32" y="30"/>
                  </a:lnTo>
                  <a:lnTo>
                    <a:pt x="38" y="32"/>
                  </a:lnTo>
                  <a:lnTo>
                    <a:pt x="44" y="32"/>
                  </a:lnTo>
                  <a:lnTo>
                    <a:pt x="46" y="32"/>
                  </a:lnTo>
                  <a:lnTo>
                    <a:pt x="48" y="32"/>
                  </a:lnTo>
                  <a:lnTo>
                    <a:pt x="50" y="32"/>
                  </a:lnTo>
                  <a:lnTo>
                    <a:pt x="52" y="32"/>
                  </a:lnTo>
                  <a:lnTo>
                    <a:pt x="54" y="30"/>
                  </a:lnTo>
                  <a:lnTo>
                    <a:pt x="56" y="30"/>
                  </a:lnTo>
                  <a:lnTo>
                    <a:pt x="58" y="30"/>
                  </a:lnTo>
                  <a:lnTo>
                    <a:pt x="60" y="28"/>
                  </a:lnTo>
                  <a:lnTo>
                    <a:pt x="58" y="24"/>
                  </a:lnTo>
                  <a:lnTo>
                    <a:pt x="56" y="21"/>
                  </a:lnTo>
                  <a:lnTo>
                    <a:pt x="54" y="17"/>
                  </a:lnTo>
                  <a:lnTo>
                    <a:pt x="52" y="13"/>
                  </a:lnTo>
                  <a:lnTo>
                    <a:pt x="48" y="11"/>
                  </a:lnTo>
                  <a:lnTo>
                    <a:pt x="46" y="8"/>
                  </a:lnTo>
                  <a:lnTo>
                    <a:pt x="42" y="6"/>
                  </a:lnTo>
                  <a:lnTo>
                    <a:pt x="38" y="4"/>
                  </a:lnTo>
                  <a:lnTo>
                    <a:pt x="34" y="2"/>
                  </a:lnTo>
                  <a:lnTo>
                    <a:pt x="30" y="0"/>
                  </a:lnTo>
                  <a:lnTo>
                    <a:pt x="24" y="0"/>
                  </a:lnTo>
                  <a:lnTo>
                    <a:pt x="20" y="0"/>
                  </a:lnTo>
                  <a:lnTo>
                    <a:pt x="14" y="0"/>
                  </a:lnTo>
                  <a:lnTo>
                    <a:pt x="10" y="2"/>
                  </a:lnTo>
                  <a:lnTo>
                    <a:pt x="4" y="4"/>
                  </a:lnTo>
                  <a:lnTo>
                    <a:pt x="0" y="6"/>
                  </a:lnTo>
                  <a:lnTo>
                    <a:pt x="0" y="8"/>
                  </a:lnTo>
                  <a:lnTo>
                    <a:pt x="2" y="8"/>
                  </a:lnTo>
                  <a:close/>
                </a:path>
              </a:pathLst>
            </a:custGeom>
            <a:solidFill>
              <a:srgbClr val="FCEF00"/>
            </a:solidFill>
            <a:ln w="9525">
              <a:noFill/>
              <a:round/>
              <a:headEnd/>
              <a:tailEnd/>
            </a:ln>
          </p:spPr>
          <p:txBody>
            <a:bodyPr>
              <a:prstTxWarp prst="textNoShape">
                <a:avLst/>
              </a:prstTxWarp>
            </a:bodyPr>
            <a:lstStyle/>
            <a:p>
              <a:endParaRPr lang="en-US"/>
            </a:p>
          </p:txBody>
        </p:sp>
        <p:sp>
          <p:nvSpPr>
            <p:cNvPr id="17462" name="Freeform 52"/>
            <p:cNvSpPr>
              <a:spLocks/>
            </p:cNvSpPr>
            <p:nvPr/>
          </p:nvSpPr>
          <p:spPr bwMode="auto">
            <a:xfrm>
              <a:off x="3305" y="1448"/>
              <a:ext cx="59" cy="26"/>
            </a:xfrm>
            <a:custGeom>
              <a:avLst/>
              <a:gdLst>
                <a:gd name="T0" fmla="*/ 0 w 59"/>
                <a:gd name="T1" fmla="*/ 10 h 26"/>
                <a:gd name="T2" fmla="*/ 6 w 59"/>
                <a:gd name="T3" fmla="*/ 17 h 26"/>
                <a:gd name="T4" fmla="*/ 17 w 59"/>
                <a:gd name="T5" fmla="*/ 25 h 26"/>
                <a:gd name="T6" fmla="*/ 21 w 59"/>
                <a:gd name="T7" fmla="*/ 26 h 26"/>
                <a:gd name="T8" fmla="*/ 27 w 59"/>
                <a:gd name="T9" fmla="*/ 26 h 26"/>
                <a:gd name="T10" fmla="*/ 33 w 59"/>
                <a:gd name="T11" fmla="*/ 26 h 26"/>
                <a:gd name="T12" fmla="*/ 39 w 59"/>
                <a:gd name="T13" fmla="*/ 26 h 26"/>
                <a:gd name="T14" fmla="*/ 43 w 59"/>
                <a:gd name="T15" fmla="*/ 25 h 26"/>
                <a:gd name="T16" fmla="*/ 49 w 59"/>
                <a:gd name="T17" fmla="*/ 23 h 26"/>
                <a:gd name="T18" fmla="*/ 53 w 59"/>
                <a:gd name="T19" fmla="*/ 19 h 26"/>
                <a:gd name="T20" fmla="*/ 59 w 59"/>
                <a:gd name="T21" fmla="*/ 15 h 26"/>
                <a:gd name="T22" fmla="*/ 53 w 59"/>
                <a:gd name="T23" fmla="*/ 12 h 26"/>
                <a:gd name="T24" fmla="*/ 49 w 59"/>
                <a:gd name="T25" fmla="*/ 8 h 26"/>
                <a:gd name="T26" fmla="*/ 43 w 59"/>
                <a:gd name="T27" fmla="*/ 4 h 26"/>
                <a:gd name="T28" fmla="*/ 39 w 59"/>
                <a:gd name="T29" fmla="*/ 2 h 26"/>
                <a:gd name="T30" fmla="*/ 33 w 59"/>
                <a:gd name="T31" fmla="*/ 0 h 26"/>
                <a:gd name="T32" fmla="*/ 27 w 59"/>
                <a:gd name="T33" fmla="*/ 0 h 26"/>
                <a:gd name="T34" fmla="*/ 19 w 59"/>
                <a:gd name="T35" fmla="*/ 0 h 26"/>
                <a:gd name="T36" fmla="*/ 13 w 59"/>
                <a:gd name="T37" fmla="*/ 0 h 26"/>
                <a:gd name="T38" fmla="*/ 12 w 59"/>
                <a:gd name="T39" fmla="*/ 0 h 26"/>
                <a:gd name="T40" fmla="*/ 10 w 59"/>
                <a:gd name="T41" fmla="*/ 0 h 26"/>
                <a:gd name="T42" fmla="*/ 10 w 59"/>
                <a:gd name="T43" fmla="*/ 2 h 26"/>
                <a:gd name="T44" fmla="*/ 8 w 59"/>
                <a:gd name="T45" fmla="*/ 2 h 26"/>
                <a:gd name="T46" fmla="*/ 6 w 59"/>
                <a:gd name="T47" fmla="*/ 2 h 26"/>
                <a:gd name="T48" fmla="*/ 6 w 59"/>
                <a:gd name="T49" fmla="*/ 4 h 26"/>
                <a:gd name="T50" fmla="*/ 4 w 59"/>
                <a:gd name="T51" fmla="*/ 4 h 26"/>
                <a:gd name="T52" fmla="*/ 4 w 59"/>
                <a:gd name="T53" fmla="*/ 4 h 26"/>
                <a:gd name="T54" fmla="*/ 0 w 59"/>
                <a:gd name="T55" fmla="*/ 8 h 26"/>
                <a:gd name="T56" fmla="*/ 0 w 59"/>
                <a:gd name="T57" fmla="*/ 10 h 26"/>
                <a:gd name="T58" fmla="*/ 0 w 59"/>
                <a:gd name="T59" fmla="*/ 10 h 26"/>
                <a:gd name="T60" fmla="*/ 0 w 59"/>
                <a:gd name="T61" fmla="*/ 10 h 26"/>
                <a:gd name="T62" fmla="*/ 0 w 59"/>
                <a:gd name="T63" fmla="*/ 10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26"/>
                <a:gd name="T98" fmla="*/ 59 w 59"/>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26">
                  <a:moveTo>
                    <a:pt x="0" y="10"/>
                  </a:moveTo>
                  <a:lnTo>
                    <a:pt x="6" y="17"/>
                  </a:lnTo>
                  <a:lnTo>
                    <a:pt x="17" y="25"/>
                  </a:lnTo>
                  <a:lnTo>
                    <a:pt x="21" y="26"/>
                  </a:lnTo>
                  <a:lnTo>
                    <a:pt x="27" y="26"/>
                  </a:lnTo>
                  <a:lnTo>
                    <a:pt x="33" y="26"/>
                  </a:lnTo>
                  <a:lnTo>
                    <a:pt x="39" y="26"/>
                  </a:lnTo>
                  <a:lnTo>
                    <a:pt x="43" y="25"/>
                  </a:lnTo>
                  <a:lnTo>
                    <a:pt x="49" y="23"/>
                  </a:lnTo>
                  <a:lnTo>
                    <a:pt x="53" y="19"/>
                  </a:lnTo>
                  <a:lnTo>
                    <a:pt x="59" y="15"/>
                  </a:lnTo>
                  <a:lnTo>
                    <a:pt x="53" y="12"/>
                  </a:lnTo>
                  <a:lnTo>
                    <a:pt x="49" y="8"/>
                  </a:lnTo>
                  <a:lnTo>
                    <a:pt x="43" y="4"/>
                  </a:lnTo>
                  <a:lnTo>
                    <a:pt x="39" y="2"/>
                  </a:lnTo>
                  <a:lnTo>
                    <a:pt x="33" y="0"/>
                  </a:lnTo>
                  <a:lnTo>
                    <a:pt x="27" y="0"/>
                  </a:lnTo>
                  <a:lnTo>
                    <a:pt x="19" y="0"/>
                  </a:lnTo>
                  <a:lnTo>
                    <a:pt x="13" y="0"/>
                  </a:lnTo>
                  <a:lnTo>
                    <a:pt x="12" y="0"/>
                  </a:lnTo>
                  <a:lnTo>
                    <a:pt x="10" y="0"/>
                  </a:lnTo>
                  <a:lnTo>
                    <a:pt x="10" y="2"/>
                  </a:lnTo>
                  <a:lnTo>
                    <a:pt x="8" y="2"/>
                  </a:lnTo>
                  <a:lnTo>
                    <a:pt x="6" y="2"/>
                  </a:lnTo>
                  <a:lnTo>
                    <a:pt x="6" y="4"/>
                  </a:lnTo>
                  <a:lnTo>
                    <a:pt x="4" y="4"/>
                  </a:lnTo>
                  <a:lnTo>
                    <a:pt x="0" y="8"/>
                  </a:lnTo>
                  <a:lnTo>
                    <a:pt x="0" y="10"/>
                  </a:lnTo>
                  <a:close/>
                </a:path>
              </a:pathLst>
            </a:custGeom>
            <a:solidFill>
              <a:srgbClr val="FCEF00"/>
            </a:solidFill>
            <a:ln w="9525">
              <a:noFill/>
              <a:round/>
              <a:headEnd/>
              <a:tailEnd/>
            </a:ln>
          </p:spPr>
          <p:txBody>
            <a:bodyPr>
              <a:prstTxWarp prst="textNoShape">
                <a:avLst/>
              </a:prstTxWarp>
            </a:bodyPr>
            <a:lstStyle/>
            <a:p>
              <a:endParaRPr lang="en-US"/>
            </a:p>
          </p:txBody>
        </p:sp>
        <p:sp>
          <p:nvSpPr>
            <p:cNvPr id="17463" name="Freeform 53"/>
            <p:cNvSpPr>
              <a:spLocks/>
            </p:cNvSpPr>
            <p:nvPr/>
          </p:nvSpPr>
          <p:spPr bwMode="auto">
            <a:xfrm>
              <a:off x="3350" y="1432"/>
              <a:ext cx="60" cy="26"/>
            </a:xfrm>
            <a:custGeom>
              <a:avLst/>
              <a:gdLst>
                <a:gd name="T0" fmla="*/ 0 w 60"/>
                <a:gd name="T1" fmla="*/ 13 h 26"/>
                <a:gd name="T2" fmla="*/ 0 w 60"/>
                <a:gd name="T3" fmla="*/ 15 h 26"/>
                <a:gd name="T4" fmla="*/ 0 w 60"/>
                <a:gd name="T5" fmla="*/ 15 h 26"/>
                <a:gd name="T6" fmla="*/ 0 w 60"/>
                <a:gd name="T7" fmla="*/ 15 h 26"/>
                <a:gd name="T8" fmla="*/ 2 w 60"/>
                <a:gd name="T9" fmla="*/ 15 h 26"/>
                <a:gd name="T10" fmla="*/ 2 w 60"/>
                <a:gd name="T11" fmla="*/ 15 h 26"/>
                <a:gd name="T12" fmla="*/ 2 w 60"/>
                <a:gd name="T13" fmla="*/ 16 h 26"/>
                <a:gd name="T14" fmla="*/ 2 w 60"/>
                <a:gd name="T15" fmla="*/ 16 h 26"/>
                <a:gd name="T16" fmla="*/ 2 w 60"/>
                <a:gd name="T17" fmla="*/ 16 h 26"/>
                <a:gd name="T18" fmla="*/ 10 w 60"/>
                <a:gd name="T19" fmla="*/ 20 h 26"/>
                <a:gd name="T20" fmla="*/ 16 w 60"/>
                <a:gd name="T21" fmla="*/ 24 h 26"/>
                <a:gd name="T22" fmla="*/ 24 w 60"/>
                <a:gd name="T23" fmla="*/ 26 h 26"/>
                <a:gd name="T24" fmla="*/ 30 w 60"/>
                <a:gd name="T25" fmla="*/ 26 h 26"/>
                <a:gd name="T26" fmla="*/ 38 w 60"/>
                <a:gd name="T27" fmla="*/ 26 h 26"/>
                <a:gd name="T28" fmla="*/ 46 w 60"/>
                <a:gd name="T29" fmla="*/ 26 h 26"/>
                <a:gd name="T30" fmla="*/ 54 w 60"/>
                <a:gd name="T31" fmla="*/ 22 h 26"/>
                <a:gd name="T32" fmla="*/ 60 w 60"/>
                <a:gd name="T33" fmla="*/ 18 h 26"/>
                <a:gd name="T34" fmla="*/ 48 w 60"/>
                <a:gd name="T35" fmla="*/ 5 h 26"/>
                <a:gd name="T36" fmla="*/ 44 w 60"/>
                <a:gd name="T37" fmla="*/ 3 h 26"/>
                <a:gd name="T38" fmla="*/ 38 w 60"/>
                <a:gd name="T39" fmla="*/ 2 h 26"/>
                <a:gd name="T40" fmla="*/ 34 w 60"/>
                <a:gd name="T41" fmla="*/ 0 h 26"/>
                <a:gd name="T42" fmla="*/ 28 w 60"/>
                <a:gd name="T43" fmla="*/ 0 h 26"/>
                <a:gd name="T44" fmla="*/ 22 w 60"/>
                <a:gd name="T45" fmla="*/ 0 h 26"/>
                <a:gd name="T46" fmla="*/ 16 w 60"/>
                <a:gd name="T47" fmla="*/ 2 h 26"/>
                <a:gd name="T48" fmla="*/ 10 w 60"/>
                <a:gd name="T49" fmla="*/ 3 h 26"/>
                <a:gd name="T50" fmla="*/ 6 w 60"/>
                <a:gd name="T51" fmla="*/ 5 h 26"/>
                <a:gd name="T52" fmla="*/ 4 w 60"/>
                <a:gd name="T53" fmla="*/ 7 h 26"/>
                <a:gd name="T54" fmla="*/ 2 w 60"/>
                <a:gd name="T55" fmla="*/ 7 h 26"/>
                <a:gd name="T56" fmla="*/ 2 w 60"/>
                <a:gd name="T57" fmla="*/ 9 h 26"/>
                <a:gd name="T58" fmla="*/ 0 w 60"/>
                <a:gd name="T59" fmla="*/ 9 h 26"/>
                <a:gd name="T60" fmla="*/ 0 w 60"/>
                <a:gd name="T61" fmla="*/ 9 h 26"/>
                <a:gd name="T62" fmla="*/ 0 w 60"/>
                <a:gd name="T63" fmla="*/ 11 h 26"/>
                <a:gd name="T64" fmla="*/ 0 w 60"/>
                <a:gd name="T65" fmla="*/ 11 h 26"/>
                <a:gd name="T66" fmla="*/ 0 w 60"/>
                <a:gd name="T67" fmla="*/ 13 h 26"/>
                <a:gd name="T68" fmla="*/ 0 w 60"/>
                <a:gd name="T69" fmla="*/ 13 h 26"/>
                <a:gd name="T70" fmla="*/ 0 w 60"/>
                <a:gd name="T71" fmla="*/ 13 h 26"/>
                <a:gd name="T72" fmla="*/ 0 w 60"/>
                <a:gd name="T73" fmla="*/ 13 h 26"/>
                <a:gd name="T74" fmla="*/ 0 w 60"/>
                <a:gd name="T75" fmla="*/ 13 h 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
                <a:gd name="T115" fmla="*/ 0 h 26"/>
                <a:gd name="T116" fmla="*/ 60 w 60"/>
                <a:gd name="T117" fmla="*/ 26 h 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 h="26">
                  <a:moveTo>
                    <a:pt x="0" y="13"/>
                  </a:moveTo>
                  <a:lnTo>
                    <a:pt x="0" y="15"/>
                  </a:lnTo>
                  <a:lnTo>
                    <a:pt x="2" y="15"/>
                  </a:lnTo>
                  <a:lnTo>
                    <a:pt x="2" y="16"/>
                  </a:lnTo>
                  <a:lnTo>
                    <a:pt x="10" y="20"/>
                  </a:lnTo>
                  <a:lnTo>
                    <a:pt x="16" y="24"/>
                  </a:lnTo>
                  <a:lnTo>
                    <a:pt x="24" y="26"/>
                  </a:lnTo>
                  <a:lnTo>
                    <a:pt x="30" y="26"/>
                  </a:lnTo>
                  <a:lnTo>
                    <a:pt x="38" y="26"/>
                  </a:lnTo>
                  <a:lnTo>
                    <a:pt x="46" y="26"/>
                  </a:lnTo>
                  <a:lnTo>
                    <a:pt x="54" y="22"/>
                  </a:lnTo>
                  <a:lnTo>
                    <a:pt x="60" y="18"/>
                  </a:lnTo>
                  <a:lnTo>
                    <a:pt x="48" y="5"/>
                  </a:lnTo>
                  <a:lnTo>
                    <a:pt x="44" y="3"/>
                  </a:lnTo>
                  <a:lnTo>
                    <a:pt x="38" y="2"/>
                  </a:lnTo>
                  <a:lnTo>
                    <a:pt x="34" y="0"/>
                  </a:lnTo>
                  <a:lnTo>
                    <a:pt x="28" y="0"/>
                  </a:lnTo>
                  <a:lnTo>
                    <a:pt x="22" y="0"/>
                  </a:lnTo>
                  <a:lnTo>
                    <a:pt x="16" y="2"/>
                  </a:lnTo>
                  <a:lnTo>
                    <a:pt x="10" y="3"/>
                  </a:lnTo>
                  <a:lnTo>
                    <a:pt x="6" y="5"/>
                  </a:lnTo>
                  <a:lnTo>
                    <a:pt x="4" y="7"/>
                  </a:lnTo>
                  <a:lnTo>
                    <a:pt x="2" y="7"/>
                  </a:lnTo>
                  <a:lnTo>
                    <a:pt x="2" y="9"/>
                  </a:lnTo>
                  <a:lnTo>
                    <a:pt x="0" y="9"/>
                  </a:lnTo>
                  <a:lnTo>
                    <a:pt x="0" y="11"/>
                  </a:lnTo>
                  <a:lnTo>
                    <a:pt x="0" y="13"/>
                  </a:lnTo>
                  <a:close/>
                </a:path>
              </a:pathLst>
            </a:custGeom>
            <a:solidFill>
              <a:srgbClr val="FCEF00"/>
            </a:solidFill>
            <a:ln w="9525">
              <a:noFill/>
              <a:round/>
              <a:headEnd/>
              <a:tailEnd/>
            </a:ln>
          </p:spPr>
          <p:txBody>
            <a:bodyPr>
              <a:prstTxWarp prst="textNoShape">
                <a:avLst/>
              </a:prstTxWarp>
            </a:bodyPr>
            <a:lstStyle/>
            <a:p>
              <a:endParaRPr lang="en-US"/>
            </a:p>
          </p:txBody>
        </p:sp>
        <p:sp>
          <p:nvSpPr>
            <p:cNvPr id="17464" name="Freeform 54"/>
            <p:cNvSpPr>
              <a:spLocks/>
            </p:cNvSpPr>
            <p:nvPr/>
          </p:nvSpPr>
          <p:spPr bwMode="auto">
            <a:xfrm>
              <a:off x="3398" y="1413"/>
              <a:ext cx="63" cy="26"/>
            </a:xfrm>
            <a:custGeom>
              <a:avLst/>
              <a:gdLst>
                <a:gd name="T0" fmla="*/ 2 w 63"/>
                <a:gd name="T1" fmla="*/ 17 h 26"/>
                <a:gd name="T2" fmla="*/ 6 w 63"/>
                <a:gd name="T3" fmla="*/ 21 h 26"/>
                <a:gd name="T4" fmla="*/ 12 w 63"/>
                <a:gd name="T5" fmla="*/ 22 h 26"/>
                <a:gd name="T6" fmla="*/ 16 w 63"/>
                <a:gd name="T7" fmla="*/ 24 h 26"/>
                <a:gd name="T8" fmla="*/ 21 w 63"/>
                <a:gd name="T9" fmla="*/ 26 h 26"/>
                <a:gd name="T10" fmla="*/ 27 w 63"/>
                <a:gd name="T11" fmla="*/ 26 h 26"/>
                <a:gd name="T12" fmla="*/ 35 w 63"/>
                <a:gd name="T13" fmla="*/ 26 h 26"/>
                <a:gd name="T14" fmla="*/ 41 w 63"/>
                <a:gd name="T15" fmla="*/ 26 h 26"/>
                <a:gd name="T16" fmla="*/ 47 w 63"/>
                <a:gd name="T17" fmla="*/ 26 h 26"/>
                <a:gd name="T18" fmla="*/ 51 w 63"/>
                <a:gd name="T19" fmla="*/ 24 h 26"/>
                <a:gd name="T20" fmla="*/ 53 w 63"/>
                <a:gd name="T21" fmla="*/ 22 h 26"/>
                <a:gd name="T22" fmla="*/ 55 w 63"/>
                <a:gd name="T23" fmla="*/ 21 h 26"/>
                <a:gd name="T24" fmla="*/ 59 w 63"/>
                <a:gd name="T25" fmla="*/ 19 h 26"/>
                <a:gd name="T26" fmla="*/ 61 w 63"/>
                <a:gd name="T27" fmla="*/ 17 h 26"/>
                <a:gd name="T28" fmla="*/ 63 w 63"/>
                <a:gd name="T29" fmla="*/ 13 h 26"/>
                <a:gd name="T30" fmla="*/ 63 w 63"/>
                <a:gd name="T31" fmla="*/ 11 h 26"/>
                <a:gd name="T32" fmla="*/ 63 w 63"/>
                <a:gd name="T33" fmla="*/ 10 h 26"/>
                <a:gd name="T34" fmla="*/ 59 w 63"/>
                <a:gd name="T35" fmla="*/ 6 h 26"/>
                <a:gd name="T36" fmla="*/ 55 w 63"/>
                <a:gd name="T37" fmla="*/ 4 h 26"/>
                <a:gd name="T38" fmla="*/ 51 w 63"/>
                <a:gd name="T39" fmla="*/ 2 h 26"/>
                <a:gd name="T40" fmla="*/ 47 w 63"/>
                <a:gd name="T41" fmla="*/ 0 h 26"/>
                <a:gd name="T42" fmla="*/ 41 w 63"/>
                <a:gd name="T43" fmla="*/ 0 h 26"/>
                <a:gd name="T44" fmla="*/ 37 w 63"/>
                <a:gd name="T45" fmla="*/ 0 h 26"/>
                <a:gd name="T46" fmla="*/ 31 w 63"/>
                <a:gd name="T47" fmla="*/ 0 h 26"/>
                <a:gd name="T48" fmla="*/ 25 w 63"/>
                <a:gd name="T49" fmla="*/ 0 h 26"/>
                <a:gd name="T50" fmla="*/ 21 w 63"/>
                <a:gd name="T51" fmla="*/ 0 h 26"/>
                <a:gd name="T52" fmla="*/ 17 w 63"/>
                <a:gd name="T53" fmla="*/ 2 h 26"/>
                <a:gd name="T54" fmla="*/ 14 w 63"/>
                <a:gd name="T55" fmla="*/ 4 h 26"/>
                <a:gd name="T56" fmla="*/ 10 w 63"/>
                <a:gd name="T57" fmla="*/ 6 h 26"/>
                <a:gd name="T58" fmla="*/ 8 w 63"/>
                <a:gd name="T59" fmla="*/ 8 h 26"/>
                <a:gd name="T60" fmla="*/ 4 w 63"/>
                <a:gd name="T61" fmla="*/ 11 h 26"/>
                <a:gd name="T62" fmla="*/ 2 w 63"/>
                <a:gd name="T63" fmla="*/ 13 h 26"/>
                <a:gd name="T64" fmla="*/ 0 w 63"/>
                <a:gd name="T65" fmla="*/ 15 h 26"/>
                <a:gd name="T66" fmla="*/ 0 w 63"/>
                <a:gd name="T67" fmla="*/ 17 h 26"/>
                <a:gd name="T68" fmla="*/ 0 w 63"/>
                <a:gd name="T69" fmla="*/ 17 h 26"/>
                <a:gd name="T70" fmla="*/ 0 w 63"/>
                <a:gd name="T71" fmla="*/ 17 h 26"/>
                <a:gd name="T72" fmla="*/ 2 w 63"/>
                <a:gd name="T73" fmla="*/ 17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26"/>
                <a:gd name="T113" fmla="*/ 63 w 63"/>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26">
                  <a:moveTo>
                    <a:pt x="2" y="17"/>
                  </a:moveTo>
                  <a:lnTo>
                    <a:pt x="6" y="21"/>
                  </a:lnTo>
                  <a:lnTo>
                    <a:pt x="12" y="22"/>
                  </a:lnTo>
                  <a:lnTo>
                    <a:pt x="16" y="24"/>
                  </a:lnTo>
                  <a:lnTo>
                    <a:pt x="21" y="26"/>
                  </a:lnTo>
                  <a:lnTo>
                    <a:pt x="27" y="26"/>
                  </a:lnTo>
                  <a:lnTo>
                    <a:pt x="35" y="26"/>
                  </a:lnTo>
                  <a:lnTo>
                    <a:pt x="41" y="26"/>
                  </a:lnTo>
                  <a:lnTo>
                    <a:pt x="47" y="26"/>
                  </a:lnTo>
                  <a:lnTo>
                    <a:pt x="51" y="24"/>
                  </a:lnTo>
                  <a:lnTo>
                    <a:pt x="53" y="22"/>
                  </a:lnTo>
                  <a:lnTo>
                    <a:pt x="55" y="21"/>
                  </a:lnTo>
                  <a:lnTo>
                    <a:pt x="59" y="19"/>
                  </a:lnTo>
                  <a:lnTo>
                    <a:pt x="61" y="17"/>
                  </a:lnTo>
                  <a:lnTo>
                    <a:pt x="63" y="13"/>
                  </a:lnTo>
                  <a:lnTo>
                    <a:pt x="63" y="11"/>
                  </a:lnTo>
                  <a:lnTo>
                    <a:pt x="63" y="10"/>
                  </a:lnTo>
                  <a:lnTo>
                    <a:pt x="59" y="6"/>
                  </a:lnTo>
                  <a:lnTo>
                    <a:pt x="55" y="4"/>
                  </a:lnTo>
                  <a:lnTo>
                    <a:pt x="51" y="2"/>
                  </a:lnTo>
                  <a:lnTo>
                    <a:pt x="47" y="0"/>
                  </a:lnTo>
                  <a:lnTo>
                    <a:pt x="41" y="0"/>
                  </a:lnTo>
                  <a:lnTo>
                    <a:pt x="37" y="0"/>
                  </a:lnTo>
                  <a:lnTo>
                    <a:pt x="31" y="0"/>
                  </a:lnTo>
                  <a:lnTo>
                    <a:pt x="25" y="0"/>
                  </a:lnTo>
                  <a:lnTo>
                    <a:pt x="21" y="0"/>
                  </a:lnTo>
                  <a:lnTo>
                    <a:pt x="17" y="2"/>
                  </a:lnTo>
                  <a:lnTo>
                    <a:pt x="14" y="4"/>
                  </a:lnTo>
                  <a:lnTo>
                    <a:pt x="10" y="6"/>
                  </a:lnTo>
                  <a:lnTo>
                    <a:pt x="8" y="8"/>
                  </a:lnTo>
                  <a:lnTo>
                    <a:pt x="4" y="11"/>
                  </a:lnTo>
                  <a:lnTo>
                    <a:pt x="2" y="13"/>
                  </a:lnTo>
                  <a:lnTo>
                    <a:pt x="0" y="15"/>
                  </a:lnTo>
                  <a:lnTo>
                    <a:pt x="0" y="17"/>
                  </a:lnTo>
                  <a:lnTo>
                    <a:pt x="2" y="17"/>
                  </a:lnTo>
                  <a:close/>
                </a:path>
              </a:pathLst>
            </a:custGeom>
            <a:solidFill>
              <a:srgbClr val="FCEF00"/>
            </a:solidFill>
            <a:ln w="9525">
              <a:noFill/>
              <a:round/>
              <a:headEnd/>
              <a:tailEnd/>
            </a:ln>
          </p:spPr>
          <p:txBody>
            <a:bodyPr>
              <a:prstTxWarp prst="textNoShape">
                <a:avLst/>
              </a:prstTxWarp>
            </a:bodyPr>
            <a:lstStyle/>
            <a:p>
              <a:endParaRPr lang="en-US"/>
            </a:p>
          </p:txBody>
        </p:sp>
        <p:sp>
          <p:nvSpPr>
            <p:cNvPr id="17465" name="Freeform 55"/>
            <p:cNvSpPr>
              <a:spLocks/>
            </p:cNvSpPr>
            <p:nvPr/>
          </p:nvSpPr>
          <p:spPr bwMode="auto">
            <a:xfrm>
              <a:off x="3451" y="1387"/>
              <a:ext cx="58" cy="24"/>
            </a:xfrm>
            <a:custGeom>
              <a:avLst/>
              <a:gdLst>
                <a:gd name="T0" fmla="*/ 0 w 58"/>
                <a:gd name="T1" fmla="*/ 19 h 24"/>
                <a:gd name="T2" fmla="*/ 6 w 58"/>
                <a:gd name="T3" fmla="*/ 21 h 24"/>
                <a:gd name="T4" fmla="*/ 14 w 58"/>
                <a:gd name="T5" fmla="*/ 23 h 24"/>
                <a:gd name="T6" fmla="*/ 20 w 58"/>
                <a:gd name="T7" fmla="*/ 24 h 24"/>
                <a:gd name="T8" fmla="*/ 26 w 58"/>
                <a:gd name="T9" fmla="*/ 24 h 24"/>
                <a:gd name="T10" fmla="*/ 34 w 58"/>
                <a:gd name="T11" fmla="*/ 23 h 24"/>
                <a:gd name="T12" fmla="*/ 40 w 58"/>
                <a:gd name="T13" fmla="*/ 23 h 24"/>
                <a:gd name="T14" fmla="*/ 48 w 58"/>
                <a:gd name="T15" fmla="*/ 19 h 24"/>
                <a:gd name="T16" fmla="*/ 54 w 58"/>
                <a:gd name="T17" fmla="*/ 17 h 24"/>
                <a:gd name="T18" fmla="*/ 54 w 58"/>
                <a:gd name="T19" fmla="*/ 15 h 24"/>
                <a:gd name="T20" fmla="*/ 56 w 58"/>
                <a:gd name="T21" fmla="*/ 15 h 24"/>
                <a:gd name="T22" fmla="*/ 56 w 58"/>
                <a:gd name="T23" fmla="*/ 15 h 24"/>
                <a:gd name="T24" fmla="*/ 56 w 58"/>
                <a:gd name="T25" fmla="*/ 15 h 24"/>
                <a:gd name="T26" fmla="*/ 56 w 58"/>
                <a:gd name="T27" fmla="*/ 13 h 24"/>
                <a:gd name="T28" fmla="*/ 56 w 58"/>
                <a:gd name="T29" fmla="*/ 13 h 24"/>
                <a:gd name="T30" fmla="*/ 58 w 58"/>
                <a:gd name="T31" fmla="*/ 13 h 24"/>
                <a:gd name="T32" fmla="*/ 58 w 58"/>
                <a:gd name="T33" fmla="*/ 13 h 24"/>
                <a:gd name="T34" fmla="*/ 58 w 58"/>
                <a:gd name="T35" fmla="*/ 11 h 24"/>
                <a:gd name="T36" fmla="*/ 56 w 58"/>
                <a:gd name="T37" fmla="*/ 10 h 24"/>
                <a:gd name="T38" fmla="*/ 56 w 58"/>
                <a:gd name="T39" fmla="*/ 8 h 24"/>
                <a:gd name="T40" fmla="*/ 54 w 58"/>
                <a:gd name="T41" fmla="*/ 8 h 24"/>
                <a:gd name="T42" fmla="*/ 52 w 58"/>
                <a:gd name="T43" fmla="*/ 6 h 24"/>
                <a:gd name="T44" fmla="*/ 50 w 58"/>
                <a:gd name="T45" fmla="*/ 6 h 24"/>
                <a:gd name="T46" fmla="*/ 50 w 58"/>
                <a:gd name="T47" fmla="*/ 4 h 24"/>
                <a:gd name="T48" fmla="*/ 48 w 58"/>
                <a:gd name="T49" fmla="*/ 2 h 24"/>
                <a:gd name="T50" fmla="*/ 42 w 58"/>
                <a:gd name="T51" fmla="*/ 0 h 24"/>
                <a:gd name="T52" fmla="*/ 36 w 58"/>
                <a:gd name="T53" fmla="*/ 0 h 24"/>
                <a:gd name="T54" fmla="*/ 30 w 58"/>
                <a:gd name="T55" fmla="*/ 0 h 24"/>
                <a:gd name="T56" fmla="*/ 24 w 58"/>
                <a:gd name="T57" fmla="*/ 0 h 24"/>
                <a:gd name="T58" fmla="*/ 18 w 58"/>
                <a:gd name="T59" fmla="*/ 4 h 24"/>
                <a:gd name="T60" fmla="*/ 12 w 58"/>
                <a:gd name="T61" fmla="*/ 6 h 24"/>
                <a:gd name="T62" fmla="*/ 6 w 58"/>
                <a:gd name="T63" fmla="*/ 10 h 24"/>
                <a:gd name="T64" fmla="*/ 2 w 58"/>
                <a:gd name="T65" fmla="*/ 15 h 24"/>
                <a:gd name="T66" fmla="*/ 0 w 58"/>
                <a:gd name="T67" fmla="*/ 15 h 24"/>
                <a:gd name="T68" fmla="*/ 0 w 58"/>
                <a:gd name="T69" fmla="*/ 15 h 24"/>
                <a:gd name="T70" fmla="*/ 0 w 58"/>
                <a:gd name="T71" fmla="*/ 15 h 24"/>
                <a:gd name="T72" fmla="*/ 0 w 58"/>
                <a:gd name="T73" fmla="*/ 15 h 24"/>
                <a:gd name="T74" fmla="*/ 0 w 58"/>
                <a:gd name="T75" fmla="*/ 17 h 24"/>
                <a:gd name="T76" fmla="*/ 0 w 58"/>
                <a:gd name="T77" fmla="*/ 17 h 24"/>
                <a:gd name="T78" fmla="*/ 0 w 58"/>
                <a:gd name="T79" fmla="*/ 17 h 24"/>
                <a:gd name="T80" fmla="*/ 0 w 58"/>
                <a:gd name="T81" fmla="*/ 17 h 24"/>
                <a:gd name="T82" fmla="*/ 0 w 58"/>
                <a:gd name="T83" fmla="*/ 17 h 24"/>
                <a:gd name="T84" fmla="*/ 0 w 58"/>
                <a:gd name="T85" fmla="*/ 19 h 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
                <a:gd name="T130" fmla="*/ 0 h 24"/>
                <a:gd name="T131" fmla="*/ 58 w 58"/>
                <a:gd name="T132" fmla="*/ 24 h 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 h="24">
                  <a:moveTo>
                    <a:pt x="0" y="19"/>
                  </a:moveTo>
                  <a:lnTo>
                    <a:pt x="6" y="21"/>
                  </a:lnTo>
                  <a:lnTo>
                    <a:pt x="14" y="23"/>
                  </a:lnTo>
                  <a:lnTo>
                    <a:pt x="20" y="24"/>
                  </a:lnTo>
                  <a:lnTo>
                    <a:pt x="26" y="24"/>
                  </a:lnTo>
                  <a:lnTo>
                    <a:pt x="34" y="23"/>
                  </a:lnTo>
                  <a:lnTo>
                    <a:pt x="40" y="23"/>
                  </a:lnTo>
                  <a:lnTo>
                    <a:pt x="48" y="19"/>
                  </a:lnTo>
                  <a:lnTo>
                    <a:pt x="54" y="17"/>
                  </a:lnTo>
                  <a:lnTo>
                    <a:pt x="54" y="15"/>
                  </a:lnTo>
                  <a:lnTo>
                    <a:pt x="56" y="15"/>
                  </a:lnTo>
                  <a:lnTo>
                    <a:pt x="56" y="13"/>
                  </a:lnTo>
                  <a:lnTo>
                    <a:pt x="58" y="13"/>
                  </a:lnTo>
                  <a:lnTo>
                    <a:pt x="58" y="11"/>
                  </a:lnTo>
                  <a:lnTo>
                    <a:pt x="56" y="10"/>
                  </a:lnTo>
                  <a:lnTo>
                    <a:pt x="56" y="8"/>
                  </a:lnTo>
                  <a:lnTo>
                    <a:pt x="54" y="8"/>
                  </a:lnTo>
                  <a:lnTo>
                    <a:pt x="52" y="6"/>
                  </a:lnTo>
                  <a:lnTo>
                    <a:pt x="50" y="6"/>
                  </a:lnTo>
                  <a:lnTo>
                    <a:pt x="50" y="4"/>
                  </a:lnTo>
                  <a:lnTo>
                    <a:pt x="48" y="2"/>
                  </a:lnTo>
                  <a:lnTo>
                    <a:pt x="42" y="0"/>
                  </a:lnTo>
                  <a:lnTo>
                    <a:pt x="36" y="0"/>
                  </a:lnTo>
                  <a:lnTo>
                    <a:pt x="30" y="0"/>
                  </a:lnTo>
                  <a:lnTo>
                    <a:pt x="24" y="0"/>
                  </a:lnTo>
                  <a:lnTo>
                    <a:pt x="18" y="4"/>
                  </a:lnTo>
                  <a:lnTo>
                    <a:pt x="12" y="6"/>
                  </a:lnTo>
                  <a:lnTo>
                    <a:pt x="6" y="10"/>
                  </a:lnTo>
                  <a:lnTo>
                    <a:pt x="2" y="15"/>
                  </a:lnTo>
                  <a:lnTo>
                    <a:pt x="0" y="15"/>
                  </a:lnTo>
                  <a:lnTo>
                    <a:pt x="0" y="17"/>
                  </a:lnTo>
                  <a:lnTo>
                    <a:pt x="0" y="19"/>
                  </a:lnTo>
                  <a:close/>
                </a:path>
              </a:pathLst>
            </a:custGeom>
            <a:solidFill>
              <a:srgbClr val="FCEF00"/>
            </a:solidFill>
            <a:ln w="9525">
              <a:noFill/>
              <a:round/>
              <a:headEnd/>
              <a:tailEnd/>
            </a:ln>
          </p:spPr>
          <p:txBody>
            <a:bodyPr>
              <a:prstTxWarp prst="textNoShape">
                <a:avLst/>
              </a:prstTxWarp>
            </a:bodyPr>
            <a:lstStyle/>
            <a:p>
              <a:endParaRPr lang="en-US"/>
            </a:p>
          </p:txBody>
        </p:sp>
        <p:sp>
          <p:nvSpPr>
            <p:cNvPr id="17466" name="Freeform 56"/>
            <p:cNvSpPr>
              <a:spLocks/>
            </p:cNvSpPr>
            <p:nvPr/>
          </p:nvSpPr>
          <p:spPr bwMode="auto">
            <a:xfrm>
              <a:off x="3501" y="1369"/>
              <a:ext cx="57" cy="26"/>
            </a:xfrm>
            <a:custGeom>
              <a:avLst/>
              <a:gdLst>
                <a:gd name="T0" fmla="*/ 0 w 57"/>
                <a:gd name="T1" fmla="*/ 9 h 26"/>
                <a:gd name="T2" fmla="*/ 4 w 57"/>
                <a:gd name="T3" fmla="*/ 13 h 26"/>
                <a:gd name="T4" fmla="*/ 10 w 57"/>
                <a:gd name="T5" fmla="*/ 16 h 26"/>
                <a:gd name="T6" fmla="*/ 13 w 57"/>
                <a:gd name="T7" fmla="*/ 20 h 26"/>
                <a:gd name="T8" fmla="*/ 19 w 57"/>
                <a:gd name="T9" fmla="*/ 22 h 26"/>
                <a:gd name="T10" fmla="*/ 23 w 57"/>
                <a:gd name="T11" fmla="*/ 24 h 26"/>
                <a:gd name="T12" fmla="*/ 29 w 57"/>
                <a:gd name="T13" fmla="*/ 26 h 26"/>
                <a:gd name="T14" fmla="*/ 37 w 57"/>
                <a:gd name="T15" fmla="*/ 26 h 26"/>
                <a:gd name="T16" fmla="*/ 43 w 57"/>
                <a:gd name="T17" fmla="*/ 26 h 26"/>
                <a:gd name="T18" fmla="*/ 45 w 57"/>
                <a:gd name="T19" fmla="*/ 26 h 26"/>
                <a:gd name="T20" fmla="*/ 47 w 57"/>
                <a:gd name="T21" fmla="*/ 26 h 26"/>
                <a:gd name="T22" fmla="*/ 49 w 57"/>
                <a:gd name="T23" fmla="*/ 26 h 26"/>
                <a:gd name="T24" fmla="*/ 51 w 57"/>
                <a:gd name="T25" fmla="*/ 24 h 26"/>
                <a:gd name="T26" fmla="*/ 51 w 57"/>
                <a:gd name="T27" fmla="*/ 24 h 26"/>
                <a:gd name="T28" fmla="*/ 53 w 57"/>
                <a:gd name="T29" fmla="*/ 24 h 26"/>
                <a:gd name="T30" fmla="*/ 55 w 57"/>
                <a:gd name="T31" fmla="*/ 22 h 26"/>
                <a:gd name="T32" fmla="*/ 55 w 57"/>
                <a:gd name="T33" fmla="*/ 22 h 26"/>
                <a:gd name="T34" fmla="*/ 55 w 57"/>
                <a:gd name="T35" fmla="*/ 22 h 26"/>
                <a:gd name="T36" fmla="*/ 55 w 57"/>
                <a:gd name="T37" fmla="*/ 22 h 26"/>
                <a:gd name="T38" fmla="*/ 55 w 57"/>
                <a:gd name="T39" fmla="*/ 22 h 26"/>
                <a:gd name="T40" fmla="*/ 55 w 57"/>
                <a:gd name="T41" fmla="*/ 20 h 26"/>
                <a:gd name="T42" fmla="*/ 55 w 57"/>
                <a:gd name="T43" fmla="*/ 20 h 26"/>
                <a:gd name="T44" fmla="*/ 55 w 57"/>
                <a:gd name="T45" fmla="*/ 20 h 26"/>
                <a:gd name="T46" fmla="*/ 57 w 57"/>
                <a:gd name="T47" fmla="*/ 20 h 26"/>
                <a:gd name="T48" fmla="*/ 57 w 57"/>
                <a:gd name="T49" fmla="*/ 18 h 26"/>
                <a:gd name="T50" fmla="*/ 53 w 57"/>
                <a:gd name="T51" fmla="*/ 15 h 26"/>
                <a:gd name="T52" fmla="*/ 49 w 57"/>
                <a:gd name="T53" fmla="*/ 13 h 26"/>
                <a:gd name="T54" fmla="*/ 45 w 57"/>
                <a:gd name="T55" fmla="*/ 9 h 26"/>
                <a:gd name="T56" fmla="*/ 41 w 57"/>
                <a:gd name="T57" fmla="*/ 7 h 26"/>
                <a:gd name="T58" fmla="*/ 37 w 57"/>
                <a:gd name="T59" fmla="*/ 5 h 26"/>
                <a:gd name="T60" fmla="*/ 31 w 57"/>
                <a:gd name="T61" fmla="*/ 4 h 26"/>
                <a:gd name="T62" fmla="*/ 27 w 57"/>
                <a:gd name="T63" fmla="*/ 2 h 26"/>
                <a:gd name="T64" fmla="*/ 21 w 57"/>
                <a:gd name="T65" fmla="*/ 0 h 26"/>
                <a:gd name="T66" fmla="*/ 19 w 57"/>
                <a:gd name="T67" fmla="*/ 0 h 26"/>
                <a:gd name="T68" fmla="*/ 15 w 57"/>
                <a:gd name="T69" fmla="*/ 2 h 26"/>
                <a:gd name="T70" fmla="*/ 13 w 57"/>
                <a:gd name="T71" fmla="*/ 2 h 26"/>
                <a:gd name="T72" fmla="*/ 10 w 57"/>
                <a:gd name="T73" fmla="*/ 2 h 26"/>
                <a:gd name="T74" fmla="*/ 8 w 57"/>
                <a:gd name="T75" fmla="*/ 4 h 26"/>
                <a:gd name="T76" fmla="*/ 6 w 57"/>
                <a:gd name="T77" fmla="*/ 4 h 26"/>
                <a:gd name="T78" fmla="*/ 4 w 57"/>
                <a:gd name="T79" fmla="*/ 5 h 26"/>
                <a:gd name="T80" fmla="*/ 0 w 57"/>
                <a:gd name="T81" fmla="*/ 7 h 26"/>
                <a:gd name="T82" fmla="*/ 0 w 57"/>
                <a:gd name="T83" fmla="*/ 7 h 26"/>
                <a:gd name="T84" fmla="*/ 0 w 57"/>
                <a:gd name="T85" fmla="*/ 7 h 26"/>
                <a:gd name="T86" fmla="*/ 0 w 57"/>
                <a:gd name="T87" fmla="*/ 9 h 26"/>
                <a:gd name="T88" fmla="*/ 0 w 57"/>
                <a:gd name="T89" fmla="*/ 9 h 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26"/>
                <a:gd name="T137" fmla="*/ 57 w 57"/>
                <a:gd name="T138" fmla="*/ 26 h 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26">
                  <a:moveTo>
                    <a:pt x="0" y="9"/>
                  </a:moveTo>
                  <a:lnTo>
                    <a:pt x="4" y="13"/>
                  </a:lnTo>
                  <a:lnTo>
                    <a:pt x="10" y="16"/>
                  </a:lnTo>
                  <a:lnTo>
                    <a:pt x="13" y="20"/>
                  </a:lnTo>
                  <a:lnTo>
                    <a:pt x="19" y="22"/>
                  </a:lnTo>
                  <a:lnTo>
                    <a:pt x="23" y="24"/>
                  </a:lnTo>
                  <a:lnTo>
                    <a:pt x="29" y="26"/>
                  </a:lnTo>
                  <a:lnTo>
                    <a:pt x="37" y="26"/>
                  </a:lnTo>
                  <a:lnTo>
                    <a:pt x="43" y="26"/>
                  </a:lnTo>
                  <a:lnTo>
                    <a:pt x="45" y="26"/>
                  </a:lnTo>
                  <a:lnTo>
                    <a:pt x="47" y="26"/>
                  </a:lnTo>
                  <a:lnTo>
                    <a:pt x="49" y="26"/>
                  </a:lnTo>
                  <a:lnTo>
                    <a:pt x="51" y="24"/>
                  </a:lnTo>
                  <a:lnTo>
                    <a:pt x="53" y="24"/>
                  </a:lnTo>
                  <a:lnTo>
                    <a:pt x="55" y="22"/>
                  </a:lnTo>
                  <a:lnTo>
                    <a:pt x="55" y="20"/>
                  </a:lnTo>
                  <a:lnTo>
                    <a:pt x="57" y="20"/>
                  </a:lnTo>
                  <a:lnTo>
                    <a:pt x="57" y="18"/>
                  </a:lnTo>
                  <a:lnTo>
                    <a:pt x="53" y="15"/>
                  </a:lnTo>
                  <a:lnTo>
                    <a:pt x="49" y="13"/>
                  </a:lnTo>
                  <a:lnTo>
                    <a:pt x="45" y="9"/>
                  </a:lnTo>
                  <a:lnTo>
                    <a:pt x="41" y="7"/>
                  </a:lnTo>
                  <a:lnTo>
                    <a:pt x="37" y="5"/>
                  </a:lnTo>
                  <a:lnTo>
                    <a:pt x="31" y="4"/>
                  </a:lnTo>
                  <a:lnTo>
                    <a:pt x="27" y="2"/>
                  </a:lnTo>
                  <a:lnTo>
                    <a:pt x="21" y="0"/>
                  </a:lnTo>
                  <a:lnTo>
                    <a:pt x="19" y="0"/>
                  </a:lnTo>
                  <a:lnTo>
                    <a:pt x="15" y="2"/>
                  </a:lnTo>
                  <a:lnTo>
                    <a:pt x="13" y="2"/>
                  </a:lnTo>
                  <a:lnTo>
                    <a:pt x="10" y="2"/>
                  </a:lnTo>
                  <a:lnTo>
                    <a:pt x="8" y="4"/>
                  </a:lnTo>
                  <a:lnTo>
                    <a:pt x="6" y="4"/>
                  </a:lnTo>
                  <a:lnTo>
                    <a:pt x="4" y="5"/>
                  </a:lnTo>
                  <a:lnTo>
                    <a:pt x="0" y="7"/>
                  </a:lnTo>
                  <a:lnTo>
                    <a:pt x="0" y="9"/>
                  </a:lnTo>
                  <a:close/>
                </a:path>
              </a:pathLst>
            </a:custGeom>
            <a:solidFill>
              <a:srgbClr val="FCEF00"/>
            </a:solidFill>
            <a:ln w="9525">
              <a:noFill/>
              <a:round/>
              <a:headEnd/>
              <a:tailEnd/>
            </a:ln>
          </p:spPr>
          <p:txBody>
            <a:bodyPr>
              <a:prstTxWarp prst="textNoShape">
                <a:avLst/>
              </a:prstTxWarp>
            </a:bodyPr>
            <a:lstStyle/>
            <a:p>
              <a:endParaRPr lang="en-US"/>
            </a:p>
          </p:txBody>
        </p:sp>
        <p:sp>
          <p:nvSpPr>
            <p:cNvPr id="17467" name="Freeform 57"/>
            <p:cNvSpPr>
              <a:spLocks/>
            </p:cNvSpPr>
            <p:nvPr/>
          </p:nvSpPr>
          <p:spPr bwMode="auto">
            <a:xfrm>
              <a:off x="3554" y="1365"/>
              <a:ext cx="42" cy="43"/>
            </a:xfrm>
            <a:custGeom>
              <a:avLst/>
              <a:gdLst>
                <a:gd name="T0" fmla="*/ 0 w 42"/>
                <a:gd name="T1" fmla="*/ 6 h 43"/>
                <a:gd name="T2" fmla="*/ 6 w 42"/>
                <a:gd name="T3" fmla="*/ 9 h 43"/>
                <a:gd name="T4" fmla="*/ 8 w 42"/>
                <a:gd name="T5" fmla="*/ 15 h 43"/>
                <a:gd name="T6" fmla="*/ 12 w 42"/>
                <a:gd name="T7" fmla="*/ 22 h 43"/>
                <a:gd name="T8" fmla="*/ 16 w 42"/>
                <a:gd name="T9" fmla="*/ 28 h 43"/>
                <a:gd name="T10" fmla="*/ 20 w 42"/>
                <a:gd name="T11" fmla="*/ 32 h 43"/>
                <a:gd name="T12" fmla="*/ 24 w 42"/>
                <a:gd name="T13" fmla="*/ 37 h 43"/>
                <a:gd name="T14" fmla="*/ 30 w 42"/>
                <a:gd name="T15" fmla="*/ 41 h 43"/>
                <a:gd name="T16" fmla="*/ 36 w 42"/>
                <a:gd name="T17" fmla="*/ 43 h 43"/>
                <a:gd name="T18" fmla="*/ 38 w 42"/>
                <a:gd name="T19" fmla="*/ 43 h 43"/>
                <a:gd name="T20" fmla="*/ 38 w 42"/>
                <a:gd name="T21" fmla="*/ 43 h 43"/>
                <a:gd name="T22" fmla="*/ 38 w 42"/>
                <a:gd name="T23" fmla="*/ 43 h 43"/>
                <a:gd name="T24" fmla="*/ 38 w 42"/>
                <a:gd name="T25" fmla="*/ 43 h 43"/>
                <a:gd name="T26" fmla="*/ 40 w 42"/>
                <a:gd name="T27" fmla="*/ 43 h 43"/>
                <a:gd name="T28" fmla="*/ 40 w 42"/>
                <a:gd name="T29" fmla="*/ 43 h 43"/>
                <a:gd name="T30" fmla="*/ 40 w 42"/>
                <a:gd name="T31" fmla="*/ 43 h 43"/>
                <a:gd name="T32" fmla="*/ 40 w 42"/>
                <a:gd name="T33" fmla="*/ 43 h 43"/>
                <a:gd name="T34" fmla="*/ 42 w 42"/>
                <a:gd name="T35" fmla="*/ 39 h 43"/>
                <a:gd name="T36" fmla="*/ 42 w 42"/>
                <a:gd name="T37" fmla="*/ 35 h 43"/>
                <a:gd name="T38" fmla="*/ 42 w 42"/>
                <a:gd name="T39" fmla="*/ 30 h 43"/>
                <a:gd name="T40" fmla="*/ 42 w 42"/>
                <a:gd name="T41" fmla="*/ 26 h 43"/>
                <a:gd name="T42" fmla="*/ 40 w 42"/>
                <a:gd name="T43" fmla="*/ 22 h 43"/>
                <a:gd name="T44" fmla="*/ 40 w 42"/>
                <a:gd name="T45" fmla="*/ 17 h 43"/>
                <a:gd name="T46" fmla="*/ 36 w 42"/>
                <a:gd name="T47" fmla="*/ 13 h 43"/>
                <a:gd name="T48" fmla="*/ 34 w 42"/>
                <a:gd name="T49" fmla="*/ 9 h 43"/>
                <a:gd name="T50" fmla="*/ 30 w 42"/>
                <a:gd name="T51" fmla="*/ 8 h 43"/>
                <a:gd name="T52" fmla="*/ 28 w 42"/>
                <a:gd name="T53" fmla="*/ 4 h 43"/>
                <a:gd name="T54" fmla="*/ 24 w 42"/>
                <a:gd name="T55" fmla="*/ 4 h 43"/>
                <a:gd name="T56" fmla="*/ 20 w 42"/>
                <a:gd name="T57" fmla="*/ 2 h 43"/>
                <a:gd name="T58" fmla="*/ 16 w 42"/>
                <a:gd name="T59" fmla="*/ 0 h 43"/>
                <a:gd name="T60" fmla="*/ 12 w 42"/>
                <a:gd name="T61" fmla="*/ 0 h 43"/>
                <a:gd name="T62" fmla="*/ 10 w 42"/>
                <a:gd name="T63" fmla="*/ 0 h 43"/>
                <a:gd name="T64" fmla="*/ 6 w 42"/>
                <a:gd name="T65" fmla="*/ 0 h 43"/>
                <a:gd name="T66" fmla="*/ 4 w 42"/>
                <a:gd name="T67" fmla="*/ 0 h 43"/>
                <a:gd name="T68" fmla="*/ 4 w 42"/>
                <a:gd name="T69" fmla="*/ 0 h 43"/>
                <a:gd name="T70" fmla="*/ 2 w 42"/>
                <a:gd name="T71" fmla="*/ 2 h 43"/>
                <a:gd name="T72" fmla="*/ 2 w 42"/>
                <a:gd name="T73" fmla="*/ 2 h 43"/>
                <a:gd name="T74" fmla="*/ 2 w 42"/>
                <a:gd name="T75" fmla="*/ 2 h 43"/>
                <a:gd name="T76" fmla="*/ 2 w 42"/>
                <a:gd name="T77" fmla="*/ 2 h 43"/>
                <a:gd name="T78" fmla="*/ 2 w 42"/>
                <a:gd name="T79" fmla="*/ 4 h 43"/>
                <a:gd name="T80" fmla="*/ 0 w 42"/>
                <a:gd name="T81" fmla="*/ 4 h 43"/>
                <a:gd name="T82" fmla="*/ 0 w 42"/>
                <a:gd name="T83" fmla="*/ 4 h 43"/>
                <a:gd name="T84" fmla="*/ 0 w 42"/>
                <a:gd name="T85" fmla="*/ 4 h 43"/>
                <a:gd name="T86" fmla="*/ 0 w 42"/>
                <a:gd name="T87" fmla="*/ 6 h 43"/>
                <a:gd name="T88" fmla="*/ 0 w 42"/>
                <a:gd name="T89" fmla="*/ 6 h 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
                <a:gd name="T136" fmla="*/ 0 h 43"/>
                <a:gd name="T137" fmla="*/ 42 w 42"/>
                <a:gd name="T138" fmla="*/ 43 h 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 h="43">
                  <a:moveTo>
                    <a:pt x="0" y="6"/>
                  </a:moveTo>
                  <a:lnTo>
                    <a:pt x="6" y="9"/>
                  </a:lnTo>
                  <a:lnTo>
                    <a:pt x="8" y="15"/>
                  </a:lnTo>
                  <a:lnTo>
                    <a:pt x="12" y="22"/>
                  </a:lnTo>
                  <a:lnTo>
                    <a:pt x="16" y="28"/>
                  </a:lnTo>
                  <a:lnTo>
                    <a:pt x="20" y="32"/>
                  </a:lnTo>
                  <a:lnTo>
                    <a:pt x="24" y="37"/>
                  </a:lnTo>
                  <a:lnTo>
                    <a:pt x="30" y="41"/>
                  </a:lnTo>
                  <a:lnTo>
                    <a:pt x="36" y="43"/>
                  </a:lnTo>
                  <a:lnTo>
                    <a:pt x="38" y="43"/>
                  </a:lnTo>
                  <a:lnTo>
                    <a:pt x="40" y="43"/>
                  </a:lnTo>
                  <a:lnTo>
                    <a:pt x="42" y="39"/>
                  </a:lnTo>
                  <a:lnTo>
                    <a:pt x="42" y="35"/>
                  </a:lnTo>
                  <a:lnTo>
                    <a:pt x="42" y="30"/>
                  </a:lnTo>
                  <a:lnTo>
                    <a:pt x="42" y="26"/>
                  </a:lnTo>
                  <a:lnTo>
                    <a:pt x="40" y="22"/>
                  </a:lnTo>
                  <a:lnTo>
                    <a:pt x="40" y="17"/>
                  </a:lnTo>
                  <a:lnTo>
                    <a:pt x="36" y="13"/>
                  </a:lnTo>
                  <a:lnTo>
                    <a:pt x="34" y="9"/>
                  </a:lnTo>
                  <a:lnTo>
                    <a:pt x="30" y="8"/>
                  </a:lnTo>
                  <a:lnTo>
                    <a:pt x="28" y="4"/>
                  </a:lnTo>
                  <a:lnTo>
                    <a:pt x="24" y="4"/>
                  </a:lnTo>
                  <a:lnTo>
                    <a:pt x="20" y="2"/>
                  </a:lnTo>
                  <a:lnTo>
                    <a:pt x="16" y="0"/>
                  </a:lnTo>
                  <a:lnTo>
                    <a:pt x="12" y="0"/>
                  </a:lnTo>
                  <a:lnTo>
                    <a:pt x="10" y="0"/>
                  </a:lnTo>
                  <a:lnTo>
                    <a:pt x="6" y="0"/>
                  </a:lnTo>
                  <a:lnTo>
                    <a:pt x="4" y="0"/>
                  </a:lnTo>
                  <a:lnTo>
                    <a:pt x="2" y="2"/>
                  </a:lnTo>
                  <a:lnTo>
                    <a:pt x="2" y="4"/>
                  </a:lnTo>
                  <a:lnTo>
                    <a:pt x="0" y="4"/>
                  </a:lnTo>
                  <a:lnTo>
                    <a:pt x="0" y="6"/>
                  </a:lnTo>
                  <a:close/>
                </a:path>
              </a:pathLst>
            </a:custGeom>
            <a:solidFill>
              <a:srgbClr val="FCEF00"/>
            </a:solidFill>
            <a:ln w="9525">
              <a:noFill/>
              <a:round/>
              <a:headEnd/>
              <a:tailEnd/>
            </a:ln>
          </p:spPr>
          <p:txBody>
            <a:bodyPr>
              <a:prstTxWarp prst="textNoShape">
                <a:avLst/>
              </a:prstTxWarp>
            </a:bodyPr>
            <a:lstStyle/>
            <a:p>
              <a:endParaRPr lang="en-US"/>
            </a:p>
          </p:txBody>
        </p:sp>
        <p:sp>
          <p:nvSpPr>
            <p:cNvPr id="17468" name="Freeform 58"/>
            <p:cNvSpPr>
              <a:spLocks/>
            </p:cNvSpPr>
            <p:nvPr/>
          </p:nvSpPr>
          <p:spPr bwMode="auto">
            <a:xfrm>
              <a:off x="3602" y="1374"/>
              <a:ext cx="35" cy="54"/>
            </a:xfrm>
            <a:custGeom>
              <a:avLst/>
              <a:gdLst>
                <a:gd name="T0" fmla="*/ 4 w 35"/>
                <a:gd name="T1" fmla="*/ 23 h 54"/>
                <a:gd name="T2" fmla="*/ 5 w 35"/>
                <a:gd name="T3" fmla="*/ 28 h 54"/>
                <a:gd name="T4" fmla="*/ 7 w 35"/>
                <a:gd name="T5" fmla="*/ 34 h 54"/>
                <a:gd name="T6" fmla="*/ 11 w 35"/>
                <a:gd name="T7" fmla="*/ 37 h 54"/>
                <a:gd name="T8" fmla="*/ 13 w 35"/>
                <a:gd name="T9" fmla="*/ 41 h 54"/>
                <a:gd name="T10" fmla="*/ 17 w 35"/>
                <a:gd name="T11" fmla="*/ 45 h 54"/>
                <a:gd name="T12" fmla="*/ 21 w 35"/>
                <a:gd name="T13" fmla="*/ 49 h 54"/>
                <a:gd name="T14" fmla="*/ 25 w 35"/>
                <a:gd name="T15" fmla="*/ 52 h 54"/>
                <a:gd name="T16" fmla="*/ 31 w 35"/>
                <a:gd name="T17" fmla="*/ 54 h 54"/>
                <a:gd name="T18" fmla="*/ 33 w 35"/>
                <a:gd name="T19" fmla="*/ 50 h 54"/>
                <a:gd name="T20" fmla="*/ 33 w 35"/>
                <a:gd name="T21" fmla="*/ 47 h 54"/>
                <a:gd name="T22" fmla="*/ 35 w 35"/>
                <a:gd name="T23" fmla="*/ 41 h 54"/>
                <a:gd name="T24" fmla="*/ 35 w 35"/>
                <a:gd name="T25" fmla="*/ 37 h 54"/>
                <a:gd name="T26" fmla="*/ 35 w 35"/>
                <a:gd name="T27" fmla="*/ 32 h 54"/>
                <a:gd name="T28" fmla="*/ 35 w 35"/>
                <a:gd name="T29" fmla="*/ 28 h 54"/>
                <a:gd name="T30" fmla="*/ 33 w 35"/>
                <a:gd name="T31" fmla="*/ 23 h 54"/>
                <a:gd name="T32" fmla="*/ 31 w 35"/>
                <a:gd name="T33" fmla="*/ 19 h 54"/>
                <a:gd name="T34" fmla="*/ 29 w 35"/>
                <a:gd name="T35" fmla="*/ 15 h 54"/>
                <a:gd name="T36" fmla="*/ 27 w 35"/>
                <a:gd name="T37" fmla="*/ 13 h 54"/>
                <a:gd name="T38" fmla="*/ 25 w 35"/>
                <a:gd name="T39" fmla="*/ 10 h 54"/>
                <a:gd name="T40" fmla="*/ 23 w 35"/>
                <a:gd name="T41" fmla="*/ 8 h 54"/>
                <a:gd name="T42" fmla="*/ 21 w 35"/>
                <a:gd name="T43" fmla="*/ 6 h 54"/>
                <a:gd name="T44" fmla="*/ 17 w 35"/>
                <a:gd name="T45" fmla="*/ 4 h 54"/>
                <a:gd name="T46" fmla="*/ 15 w 35"/>
                <a:gd name="T47" fmla="*/ 2 h 54"/>
                <a:gd name="T48" fmla="*/ 11 w 35"/>
                <a:gd name="T49" fmla="*/ 0 h 54"/>
                <a:gd name="T50" fmla="*/ 9 w 35"/>
                <a:gd name="T51" fmla="*/ 0 h 54"/>
                <a:gd name="T52" fmla="*/ 7 w 35"/>
                <a:gd name="T53" fmla="*/ 0 h 54"/>
                <a:gd name="T54" fmla="*/ 5 w 35"/>
                <a:gd name="T55" fmla="*/ 0 h 54"/>
                <a:gd name="T56" fmla="*/ 5 w 35"/>
                <a:gd name="T57" fmla="*/ 0 h 54"/>
                <a:gd name="T58" fmla="*/ 4 w 35"/>
                <a:gd name="T59" fmla="*/ 0 h 54"/>
                <a:gd name="T60" fmla="*/ 2 w 35"/>
                <a:gd name="T61" fmla="*/ 0 h 54"/>
                <a:gd name="T62" fmla="*/ 2 w 35"/>
                <a:gd name="T63" fmla="*/ 2 h 54"/>
                <a:gd name="T64" fmla="*/ 0 w 35"/>
                <a:gd name="T65" fmla="*/ 2 h 54"/>
                <a:gd name="T66" fmla="*/ 4 w 35"/>
                <a:gd name="T67" fmla="*/ 23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
                <a:gd name="T103" fmla="*/ 0 h 54"/>
                <a:gd name="T104" fmla="*/ 35 w 35"/>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 h="54">
                  <a:moveTo>
                    <a:pt x="4" y="23"/>
                  </a:moveTo>
                  <a:lnTo>
                    <a:pt x="5" y="28"/>
                  </a:lnTo>
                  <a:lnTo>
                    <a:pt x="7" y="34"/>
                  </a:lnTo>
                  <a:lnTo>
                    <a:pt x="11" y="37"/>
                  </a:lnTo>
                  <a:lnTo>
                    <a:pt x="13" y="41"/>
                  </a:lnTo>
                  <a:lnTo>
                    <a:pt x="17" y="45"/>
                  </a:lnTo>
                  <a:lnTo>
                    <a:pt x="21" y="49"/>
                  </a:lnTo>
                  <a:lnTo>
                    <a:pt x="25" y="52"/>
                  </a:lnTo>
                  <a:lnTo>
                    <a:pt x="31" y="54"/>
                  </a:lnTo>
                  <a:lnTo>
                    <a:pt x="33" y="50"/>
                  </a:lnTo>
                  <a:lnTo>
                    <a:pt x="33" y="47"/>
                  </a:lnTo>
                  <a:lnTo>
                    <a:pt x="35" y="41"/>
                  </a:lnTo>
                  <a:lnTo>
                    <a:pt x="35" y="37"/>
                  </a:lnTo>
                  <a:lnTo>
                    <a:pt x="35" y="32"/>
                  </a:lnTo>
                  <a:lnTo>
                    <a:pt x="35" y="28"/>
                  </a:lnTo>
                  <a:lnTo>
                    <a:pt x="33" y="23"/>
                  </a:lnTo>
                  <a:lnTo>
                    <a:pt x="31" y="19"/>
                  </a:lnTo>
                  <a:lnTo>
                    <a:pt x="29" y="15"/>
                  </a:lnTo>
                  <a:lnTo>
                    <a:pt x="27" y="13"/>
                  </a:lnTo>
                  <a:lnTo>
                    <a:pt x="25" y="10"/>
                  </a:lnTo>
                  <a:lnTo>
                    <a:pt x="23" y="8"/>
                  </a:lnTo>
                  <a:lnTo>
                    <a:pt x="21" y="6"/>
                  </a:lnTo>
                  <a:lnTo>
                    <a:pt x="17" y="4"/>
                  </a:lnTo>
                  <a:lnTo>
                    <a:pt x="15" y="2"/>
                  </a:lnTo>
                  <a:lnTo>
                    <a:pt x="11" y="0"/>
                  </a:lnTo>
                  <a:lnTo>
                    <a:pt x="9" y="0"/>
                  </a:lnTo>
                  <a:lnTo>
                    <a:pt x="7" y="0"/>
                  </a:lnTo>
                  <a:lnTo>
                    <a:pt x="5" y="0"/>
                  </a:lnTo>
                  <a:lnTo>
                    <a:pt x="4" y="0"/>
                  </a:lnTo>
                  <a:lnTo>
                    <a:pt x="2" y="0"/>
                  </a:lnTo>
                  <a:lnTo>
                    <a:pt x="2" y="2"/>
                  </a:lnTo>
                  <a:lnTo>
                    <a:pt x="0" y="2"/>
                  </a:lnTo>
                  <a:lnTo>
                    <a:pt x="4" y="23"/>
                  </a:lnTo>
                  <a:close/>
                </a:path>
              </a:pathLst>
            </a:custGeom>
            <a:solidFill>
              <a:srgbClr val="FCEF00"/>
            </a:solidFill>
            <a:ln w="9525">
              <a:noFill/>
              <a:round/>
              <a:headEnd/>
              <a:tailEnd/>
            </a:ln>
          </p:spPr>
          <p:txBody>
            <a:bodyPr>
              <a:prstTxWarp prst="textNoShape">
                <a:avLst/>
              </a:prstTxWarp>
            </a:bodyPr>
            <a:lstStyle/>
            <a:p>
              <a:endParaRPr lang="en-US"/>
            </a:p>
          </p:txBody>
        </p:sp>
        <p:sp>
          <p:nvSpPr>
            <p:cNvPr id="17469" name="Freeform 59"/>
            <p:cNvSpPr>
              <a:spLocks/>
            </p:cNvSpPr>
            <p:nvPr/>
          </p:nvSpPr>
          <p:spPr bwMode="auto">
            <a:xfrm>
              <a:off x="3699" y="1610"/>
              <a:ext cx="27" cy="51"/>
            </a:xfrm>
            <a:custGeom>
              <a:avLst/>
              <a:gdLst>
                <a:gd name="T0" fmla="*/ 0 w 27"/>
                <a:gd name="T1" fmla="*/ 42 h 51"/>
                <a:gd name="T2" fmla="*/ 4 w 27"/>
                <a:gd name="T3" fmla="*/ 51 h 51"/>
                <a:gd name="T4" fmla="*/ 7 w 27"/>
                <a:gd name="T5" fmla="*/ 50 h 51"/>
                <a:gd name="T6" fmla="*/ 11 w 27"/>
                <a:gd name="T7" fmla="*/ 46 h 51"/>
                <a:gd name="T8" fmla="*/ 15 w 27"/>
                <a:gd name="T9" fmla="*/ 42 h 51"/>
                <a:gd name="T10" fmla="*/ 19 w 27"/>
                <a:gd name="T11" fmla="*/ 38 h 51"/>
                <a:gd name="T12" fmla="*/ 21 w 27"/>
                <a:gd name="T13" fmla="*/ 35 h 51"/>
                <a:gd name="T14" fmla="*/ 25 w 27"/>
                <a:gd name="T15" fmla="*/ 29 h 51"/>
                <a:gd name="T16" fmla="*/ 25 w 27"/>
                <a:gd name="T17" fmla="*/ 25 h 51"/>
                <a:gd name="T18" fmla="*/ 27 w 27"/>
                <a:gd name="T19" fmla="*/ 20 h 51"/>
                <a:gd name="T20" fmla="*/ 27 w 27"/>
                <a:gd name="T21" fmla="*/ 16 h 51"/>
                <a:gd name="T22" fmla="*/ 27 w 27"/>
                <a:gd name="T23" fmla="*/ 14 h 51"/>
                <a:gd name="T24" fmla="*/ 27 w 27"/>
                <a:gd name="T25" fmla="*/ 11 h 51"/>
                <a:gd name="T26" fmla="*/ 27 w 27"/>
                <a:gd name="T27" fmla="*/ 9 h 51"/>
                <a:gd name="T28" fmla="*/ 25 w 27"/>
                <a:gd name="T29" fmla="*/ 7 h 51"/>
                <a:gd name="T30" fmla="*/ 25 w 27"/>
                <a:gd name="T31" fmla="*/ 3 h 51"/>
                <a:gd name="T32" fmla="*/ 23 w 27"/>
                <a:gd name="T33" fmla="*/ 1 h 51"/>
                <a:gd name="T34" fmla="*/ 21 w 27"/>
                <a:gd name="T35" fmla="*/ 0 h 51"/>
                <a:gd name="T36" fmla="*/ 7 w 27"/>
                <a:gd name="T37" fmla="*/ 11 h 51"/>
                <a:gd name="T38" fmla="*/ 5 w 27"/>
                <a:gd name="T39" fmla="*/ 14 h 51"/>
                <a:gd name="T40" fmla="*/ 4 w 27"/>
                <a:gd name="T41" fmla="*/ 18 h 51"/>
                <a:gd name="T42" fmla="*/ 2 w 27"/>
                <a:gd name="T43" fmla="*/ 22 h 51"/>
                <a:gd name="T44" fmla="*/ 2 w 27"/>
                <a:gd name="T45" fmla="*/ 25 h 51"/>
                <a:gd name="T46" fmla="*/ 0 w 27"/>
                <a:gd name="T47" fmla="*/ 29 h 51"/>
                <a:gd name="T48" fmla="*/ 0 w 27"/>
                <a:gd name="T49" fmla="*/ 33 h 51"/>
                <a:gd name="T50" fmla="*/ 0 w 27"/>
                <a:gd name="T51" fmla="*/ 37 h 51"/>
                <a:gd name="T52" fmla="*/ 0 w 27"/>
                <a:gd name="T53" fmla="*/ 42 h 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
                <a:gd name="T82" fmla="*/ 0 h 51"/>
                <a:gd name="T83" fmla="*/ 27 w 27"/>
                <a:gd name="T84" fmla="*/ 51 h 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 h="51">
                  <a:moveTo>
                    <a:pt x="0" y="42"/>
                  </a:moveTo>
                  <a:lnTo>
                    <a:pt x="4" y="51"/>
                  </a:lnTo>
                  <a:lnTo>
                    <a:pt x="7" y="50"/>
                  </a:lnTo>
                  <a:lnTo>
                    <a:pt x="11" y="46"/>
                  </a:lnTo>
                  <a:lnTo>
                    <a:pt x="15" y="42"/>
                  </a:lnTo>
                  <a:lnTo>
                    <a:pt x="19" y="38"/>
                  </a:lnTo>
                  <a:lnTo>
                    <a:pt x="21" y="35"/>
                  </a:lnTo>
                  <a:lnTo>
                    <a:pt x="25" y="29"/>
                  </a:lnTo>
                  <a:lnTo>
                    <a:pt x="25" y="25"/>
                  </a:lnTo>
                  <a:lnTo>
                    <a:pt x="27" y="20"/>
                  </a:lnTo>
                  <a:lnTo>
                    <a:pt x="27" y="16"/>
                  </a:lnTo>
                  <a:lnTo>
                    <a:pt x="27" y="14"/>
                  </a:lnTo>
                  <a:lnTo>
                    <a:pt x="27" y="11"/>
                  </a:lnTo>
                  <a:lnTo>
                    <a:pt x="27" y="9"/>
                  </a:lnTo>
                  <a:lnTo>
                    <a:pt x="25" y="7"/>
                  </a:lnTo>
                  <a:lnTo>
                    <a:pt x="25" y="3"/>
                  </a:lnTo>
                  <a:lnTo>
                    <a:pt x="23" y="1"/>
                  </a:lnTo>
                  <a:lnTo>
                    <a:pt x="21" y="0"/>
                  </a:lnTo>
                  <a:lnTo>
                    <a:pt x="7" y="11"/>
                  </a:lnTo>
                  <a:lnTo>
                    <a:pt x="5" y="14"/>
                  </a:lnTo>
                  <a:lnTo>
                    <a:pt x="4" y="18"/>
                  </a:lnTo>
                  <a:lnTo>
                    <a:pt x="2" y="22"/>
                  </a:lnTo>
                  <a:lnTo>
                    <a:pt x="2" y="25"/>
                  </a:lnTo>
                  <a:lnTo>
                    <a:pt x="0" y="29"/>
                  </a:lnTo>
                  <a:lnTo>
                    <a:pt x="0" y="33"/>
                  </a:lnTo>
                  <a:lnTo>
                    <a:pt x="0" y="37"/>
                  </a:lnTo>
                  <a:lnTo>
                    <a:pt x="0" y="42"/>
                  </a:lnTo>
                  <a:close/>
                </a:path>
              </a:pathLst>
            </a:custGeom>
            <a:solidFill>
              <a:srgbClr val="FCEF00"/>
            </a:solidFill>
            <a:ln w="9525">
              <a:noFill/>
              <a:round/>
              <a:headEnd/>
              <a:tailEnd/>
            </a:ln>
          </p:spPr>
          <p:txBody>
            <a:bodyPr>
              <a:prstTxWarp prst="textNoShape">
                <a:avLst/>
              </a:prstTxWarp>
            </a:bodyPr>
            <a:lstStyle/>
            <a:p>
              <a:endParaRPr lang="en-US"/>
            </a:p>
          </p:txBody>
        </p:sp>
        <p:sp>
          <p:nvSpPr>
            <p:cNvPr id="17470" name="Freeform 60"/>
            <p:cNvSpPr>
              <a:spLocks/>
            </p:cNvSpPr>
            <p:nvPr/>
          </p:nvSpPr>
          <p:spPr bwMode="auto">
            <a:xfrm>
              <a:off x="3710" y="1656"/>
              <a:ext cx="20" cy="52"/>
            </a:xfrm>
            <a:custGeom>
              <a:avLst/>
              <a:gdLst>
                <a:gd name="T0" fmla="*/ 0 w 20"/>
                <a:gd name="T1" fmla="*/ 35 h 52"/>
                <a:gd name="T2" fmla="*/ 10 w 20"/>
                <a:gd name="T3" fmla="*/ 52 h 52"/>
                <a:gd name="T4" fmla="*/ 12 w 20"/>
                <a:gd name="T5" fmla="*/ 50 h 52"/>
                <a:gd name="T6" fmla="*/ 12 w 20"/>
                <a:gd name="T7" fmla="*/ 48 h 52"/>
                <a:gd name="T8" fmla="*/ 14 w 20"/>
                <a:gd name="T9" fmla="*/ 46 h 52"/>
                <a:gd name="T10" fmla="*/ 14 w 20"/>
                <a:gd name="T11" fmla="*/ 46 h 52"/>
                <a:gd name="T12" fmla="*/ 14 w 20"/>
                <a:gd name="T13" fmla="*/ 44 h 52"/>
                <a:gd name="T14" fmla="*/ 14 w 20"/>
                <a:gd name="T15" fmla="*/ 42 h 52"/>
                <a:gd name="T16" fmla="*/ 16 w 20"/>
                <a:gd name="T17" fmla="*/ 41 h 52"/>
                <a:gd name="T18" fmla="*/ 16 w 20"/>
                <a:gd name="T19" fmla="*/ 39 h 52"/>
                <a:gd name="T20" fmla="*/ 18 w 20"/>
                <a:gd name="T21" fmla="*/ 33 h 52"/>
                <a:gd name="T22" fmla="*/ 18 w 20"/>
                <a:gd name="T23" fmla="*/ 29 h 52"/>
                <a:gd name="T24" fmla="*/ 20 w 20"/>
                <a:gd name="T25" fmla="*/ 24 h 52"/>
                <a:gd name="T26" fmla="*/ 20 w 20"/>
                <a:gd name="T27" fmla="*/ 18 h 52"/>
                <a:gd name="T28" fmla="*/ 20 w 20"/>
                <a:gd name="T29" fmla="*/ 13 h 52"/>
                <a:gd name="T30" fmla="*/ 18 w 20"/>
                <a:gd name="T31" fmla="*/ 7 h 52"/>
                <a:gd name="T32" fmla="*/ 16 w 20"/>
                <a:gd name="T33" fmla="*/ 4 h 52"/>
                <a:gd name="T34" fmla="*/ 12 w 20"/>
                <a:gd name="T35" fmla="*/ 0 h 52"/>
                <a:gd name="T36" fmla="*/ 10 w 20"/>
                <a:gd name="T37" fmla="*/ 0 h 52"/>
                <a:gd name="T38" fmla="*/ 8 w 20"/>
                <a:gd name="T39" fmla="*/ 2 h 52"/>
                <a:gd name="T40" fmla="*/ 6 w 20"/>
                <a:gd name="T41" fmla="*/ 5 h 52"/>
                <a:gd name="T42" fmla="*/ 4 w 20"/>
                <a:gd name="T43" fmla="*/ 7 h 52"/>
                <a:gd name="T44" fmla="*/ 2 w 20"/>
                <a:gd name="T45" fmla="*/ 9 h 52"/>
                <a:gd name="T46" fmla="*/ 2 w 20"/>
                <a:gd name="T47" fmla="*/ 13 h 52"/>
                <a:gd name="T48" fmla="*/ 0 w 20"/>
                <a:gd name="T49" fmla="*/ 15 h 52"/>
                <a:gd name="T50" fmla="*/ 0 w 20"/>
                <a:gd name="T51" fmla="*/ 18 h 52"/>
                <a:gd name="T52" fmla="*/ 0 w 20"/>
                <a:gd name="T53" fmla="*/ 20 h 52"/>
                <a:gd name="T54" fmla="*/ 0 w 20"/>
                <a:gd name="T55" fmla="*/ 22 h 52"/>
                <a:gd name="T56" fmla="*/ 0 w 20"/>
                <a:gd name="T57" fmla="*/ 24 h 52"/>
                <a:gd name="T58" fmla="*/ 0 w 20"/>
                <a:gd name="T59" fmla="*/ 26 h 52"/>
                <a:gd name="T60" fmla="*/ 0 w 20"/>
                <a:gd name="T61" fmla="*/ 28 h 52"/>
                <a:gd name="T62" fmla="*/ 0 w 20"/>
                <a:gd name="T63" fmla="*/ 31 h 52"/>
                <a:gd name="T64" fmla="*/ 0 w 20"/>
                <a:gd name="T65" fmla="*/ 33 h 52"/>
                <a:gd name="T66" fmla="*/ 0 w 20"/>
                <a:gd name="T67" fmla="*/ 35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52"/>
                <a:gd name="T104" fmla="*/ 20 w 20"/>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52">
                  <a:moveTo>
                    <a:pt x="0" y="35"/>
                  </a:moveTo>
                  <a:lnTo>
                    <a:pt x="10" y="52"/>
                  </a:lnTo>
                  <a:lnTo>
                    <a:pt x="12" y="50"/>
                  </a:lnTo>
                  <a:lnTo>
                    <a:pt x="12" y="48"/>
                  </a:lnTo>
                  <a:lnTo>
                    <a:pt x="14" y="46"/>
                  </a:lnTo>
                  <a:lnTo>
                    <a:pt x="14" y="44"/>
                  </a:lnTo>
                  <a:lnTo>
                    <a:pt x="14" y="42"/>
                  </a:lnTo>
                  <a:lnTo>
                    <a:pt x="16" y="41"/>
                  </a:lnTo>
                  <a:lnTo>
                    <a:pt x="16" y="39"/>
                  </a:lnTo>
                  <a:lnTo>
                    <a:pt x="18" y="33"/>
                  </a:lnTo>
                  <a:lnTo>
                    <a:pt x="18" y="29"/>
                  </a:lnTo>
                  <a:lnTo>
                    <a:pt x="20" y="24"/>
                  </a:lnTo>
                  <a:lnTo>
                    <a:pt x="20" y="18"/>
                  </a:lnTo>
                  <a:lnTo>
                    <a:pt x="20" y="13"/>
                  </a:lnTo>
                  <a:lnTo>
                    <a:pt x="18" y="7"/>
                  </a:lnTo>
                  <a:lnTo>
                    <a:pt x="16" y="4"/>
                  </a:lnTo>
                  <a:lnTo>
                    <a:pt x="12" y="0"/>
                  </a:lnTo>
                  <a:lnTo>
                    <a:pt x="10" y="0"/>
                  </a:lnTo>
                  <a:lnTo>
                    <a:pt x="8" y="2"/>
                  </a:lnTo>
                  <a:lnTo>
                    <a:pt x="6" y="5"/>
                  </a:lnTo>
                  <a:lnTo>
                    <a:pt x="4" y="7"/>
                  </a:lnTo>
                  <a:lnTo>
                    <a:pt x="2" y="9"/>
                  </a:lnTo>
                  <a:lnTo>
                    <a:pt x="2" y="13"/>
                  </a:lnTo>
                  <a:lnTo>
                    <a:pt x="0" y="15"/>
                  </a:lnTo>
                  <a:lnTo>
                    <a:pt x="0" y="18"/>
                  </a:lnTo>
                  <a:lnTo>
                    <a:pt x="0" y="20"/>
                  </a:lnTo>
                  <a:lnTo>
                    <a:pt x="0" y="22"/>
                  </a:lnTo>
                  <a:lnTo>
                    <a:pt x="0" y="24"/>
                  </a:lnTo>
                  <a:lnTo>
                    <a:pt x="0" y="26"/>
                  </a:lnTo>
                  <a:lnTo>
                    <a:pt x="0" y="28"/>
                  </a:lnTo>
                  <a:lnTo>
                    <a:pt x="0" y="31"/>
                  </a:lnTo>
                  <a:lnTo>
                    <a:pt x="0" y="33"/>
                  </a:lnTo>
                  <a:lnTo>
                    <a:pt x="0" y="35"/>
                  </a:lnTo>
                  <a:close/>
                </a:path>
              </a:pathLst>
            </a:custGeom>
            <a:solidFill>
              <a:srgbClr val="FCEF00"/>
            </a:solidFill>
            <a:ln w="9525">
              <a:noFill/>
              <a:round/>
              <a:headEnd/>
              <a:tailEnd/>
            </a:ln>
          </p:spPr>
          <p:txBody>
            <a:bodyPr>
              <a:prstTxWarp prst="textNoShape">
                <a:avLst/>
              </a:prstTxWarp>
            </a:bodyPr>
            <a:lstStyle/>
            <a:p>
              <a:endParaRPr lang="en-US"/>
            </a:p>
          </p:txBody>
        </p:sp>
        <p:sp>
          <p:nvSpPr>
            <p:cNvPr id="17471" name="Freeform 61"/>
            <p:cNvSpPr>
              <a:spLocks/>
            </p:cNvSpPr>
            <p:nvPr/>
          </p:nvSpPr>
          <p:spPr bwMode="auto">
            <a:xfrm>
              <a:off x="3701" y="1563"/>
              <a:ext cx="25" cy="45"/>
            </a:xfrm>
            <a:custGeom>
              <a:avLst/>
              <a:gdLst>
                <a:gd name="T0" fmla="*/ 0 w 25"/>
                <a:gd name="T1" fmla="*/ 43 h 45"/>
                <a:gd name="T2" fmla="*/ 0 w 25"/>
                <a:gd name="T3" fmla="*/ 43 h 45"/>
                <a:gd name="T4" fmla="*/ 0 w 25"/>
                <a:gd name="T5" fmla="*/ 43 h 45"/>
                <a:gd name="T6" fmla="*/ 0 w 25"/>
                <a:gd name="T7" fmla="*/ 45 h 45"/>
                <a:gd name="T8" fmla="*/ 0 w 25"/>
                <a:gd name="T9" fmla="*/ 45 h 45"/>
                <a:gd name="T10" fmla="*/ 0 w 25"/>
                <a:gd name="T11" fmla="*/ 45 h 45"/>
                <a:gd name="T12" fmla="*/ 0 w 25"/>
                <a:gd name="T13" fmla="*/ 45 h 45"/>
                <a:gd name="T14" fmla="*/ 3 w 25"/>
                <a:gd name="T15" fmla="*/ 43 h 45"/>
                <a:gd name="T16" fmla="*/ 7 w 25"/>
                <a:gd name="T17" fmla="*/ 41 h 45"/>
                <a:gd name="T18" fmla="*/ 11 w 25"/>
                <a:gd name="T19" fmla="*/ 37 h 45"/>
                <a:gd name="T20" fmla="*/ 15 w 25"/>
                <a:gd name="T21" fmla="*/ 34 h 45"/>
                <a:gd name="T22" fmla="*/ 19 w 25"/>
                <a:gd name="T23" fmla="*/ 32 h 45"/>
                <a:gd name="T24" fmla="*/ 21 w 25"/>
                <a:gd name="T25" fmla="*/ 28 h 45"/>
                <a:gd name="T26" fmla="*/ 23 w 25"/>
                <a:gd name="T27" fmla="*/ 24 h 45"/>
                <a:gd name="T28" fmla="*/ 25 w 25"/>
                <a:gd name="T29" fmla="*/ 19 h 45"/>
                <a:gd name="T30" fmla="*/ 25 w 25"/>
                <a:gd name="T31" fmla="*/ 17 h 45"/>
                <a:gd name="T32" fmla="*/ 25 w 25"/>
                <a:gd name="T33" fmla="*/ 13 h 45"/>
                <a:gd name="T34" fmla="*/ 25 w 25"/>
                <a:gd name="T35" fmla="*/ 11 h 45"/>
                <a:gd name="T36" fmla="*/ 23 w 25"/>
                <a:gd name="T37" fmla="*/ 8 h 45"/>
                <a:gd name="T38" fmla="*/ 23 w 25"/>
                <a:gd name="T39" fmla="*/ 6 h 45"/>
                <a:gd name="T40" fmla="*/ 23 w 25"/>
                <a:gd name="T41" fmla="*/ 4 h 45"/>
                <a:gd name="T42" fmla="*/ 21 w 25"/>
                <a:gd name="T43" fmla="*/ 2 h 45"/>
                <a:gd name="T44" fmla="*/ 19 w 25"/>
                <a:gd name="T45" fmla="*/ 0 h 45"/>
                <a:gd name="T46" fmla="*/ 15 w 25"/>
                <a:gd name="T47" fmla="*/ 4 h 45"/>
                <a:gd name="T48" fmla="*/ 13 w 25"/>
                <a:gd name="T49" fmla="*/ 8 h 45"/>
                <a:gd name="T50" fmla="*/ 9 w 25"/>
                <a:gd name="T51" fmla="*/ 11 h 45"/>
                <a:gd name="T52" fmla="*/ 5 w 25"/>
                <a:gd name="T53" fmla="*/ 17 h 45"/>
                <a:gd name="T54" fmla="*/ 3 w 25"/>
                <a:gd name="T55" fmla="*/ 22 h 45"/>
                <a:gd name="T56" fmla="*/ 2 w 25"/>
                <a:gd name="T57" fmla="*/ 26 h 45"/>
                <a:gd name="T58" fmla="*/ 0 w 25"/>
                <a:gd name="T59" fmla="*/ 32 h 45"/>
                <a:gd name="T60" fmla="*/ 0 w 25"/>
                <a:gd name="T61" fmla="*/ 37 h 45"/>
                <a:gd name="T62" fmla="*/ 0 w 25"/>
                <a:gd name="T63" fmla="*/ 37 h 45"/>
                <a:gd name="T64" fmla="*/ 0 w 25"/>
                <a:gd name="T65" fmla="*/ 39 h 45"/>
                <a:gd name="T66" fmla="*/ 0 w 25"/>
                <a:gd name="T67" fmla="*/ 39 h 45"/>
                <a:gd name="T68" fmla="*/ 0 w 25"/>
                <a:gd name="T69" fmla="*/ 41 h 45"/>
                <a:gd name="T70" fmla="*/ 0 w 25"/>
                <a:gd name="T71" fmla="*/ 41 h 45"/>
                <a:gd name="T72" fmla="*/ 0 w 25"/>
                <a:gd name="T73" fmla="*/ 41 h 45"/>
                <a:gd name="T74" fmla="*/ 0 w 25"/>
                <a:gd name="T75" fmla="*/ 43 h 45"/>
                <a:gd name="T76" fmla="*/ 0 w 25"/>
                <a:gd name="T77" fmla="*/ 43 h 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
                <a:gd name="T118" fmla="*/ 0 h 45"/>
                <a:gd name="T119" fmla="*/ 25 w 25"/>
                <a:gd name="T120" fmla="*/ 45 h 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 h="45">
                  <a:moveTo>
                    <a:pt x="0" y="43"/>
                  </a:moveTo>
                  <a:lnTo>
                    <a:pt x="0" y="43"/>
                  </a:lnTo>
                  <a:lnTo>
                    <a:pt x="0" y="45"/>
                  </a:lnTo>
                  <a:lnTo>
                    <a:pt x="3" y="43"/>
                  </a:lnTo>
                  <a:lnTo>
                    <a:pt x="7" y="41"/>
                  </a:lnTo>
                  <a:lnTo>
                    <a:pt x="11" y="37"/>
                  </a:lnTo>
                  <a:lnTo>
                    <a:pt x="15" y="34"/>
                  </a:lnTo>
                  <a:lnTo>
                    <a:pt x="19" y="32"/>
                  </a:lnTo>
                  <a:lnTo>
                    <a:pt x="21" y="28"/>
                  </a:lnTo>
                  <a:lnTo>
                    <a:pt x="23" y="24"/>
                  </a:lnTo>
                  <a:lnTo>
                    <a:pt x="25" y="19"/>
                  </a:lnTo>
                  <a:lnTo>
                    <a:pt x="25" y="17"/>
                  </a:lnTo>
                  <a:lnTo>
                    <a:pt x="25" y="13"/>
                  </a:lnTo>
                  <a:lnTo>
                    <a:pt x="25" y="11"/>
                  </a:lnTo>
                  <a:lnTo>
                    <a:pt x="23" y="8"/>
                  </a:lnTo>
                  <a:lnTo>
                    <a:pt x="23" y="6"/>
                  </a:lnTo>
                  <a:lnTo>
                    <a:pt x="23" y="4"/>
                  </a:lnTo>
                  <a:lnTo>
                    <a:pt x="21" y="2"/>
                  </a:lnTo>
                  <a:lnTo>
                    <a:pt x="19" y="0"/>
                  </a:lnTo>
                  <a:lnTo>
                    <a:pt x="15" y="4"/>
                  </a:lnTo>
                  <a:lnTo>
                    <a:pt x="13" y="8"/>
                  </a:lnTo>
                  <a:lnTo>
                    <a:pt x="9" y="11"/>
                  </a:lnTo>
                  <a:lnTo>
                    <a:pt x="5" y="17"/>
                  </a:lnTo>
                  <a:lnTo>
                    <a:pt x="3" y="22"/>
                  </a:lnTo>
                  <a:lnTo>
                    <a:pt x="2" y="26"/>
                  </a:lnTo>
                  <a:lnTo>
                    <a:pt x="0" y="32"/>
                  </a:lnTo>
                  <a:lnTo>
                    <a:pt x="0" y="37"/>
                  </a:lnTo>
                  <a:lnTo>
                    <a:pt x="0" y="39"/>
                  </a:lnTo>
                  <a:lnTo>
                    <a:pt x="0" y="41"/>
                  </a:lnTo>
                  <a:lnTo>
                    <a:pt x="0" y="43"/>
                  </a:lnTo>
                  <a:close/>
                </a:path>
              </a:pathLst>
            </a:custGeom>
            <a:solidFill>
              <a:srgbClr val="FCEF00"/>
            </a:solidFill>
            <a:ln w="9525">
              <a:noFill/>
              <a:round/>
              <a:headEnd/>
              <a:tailEnd/>
            </a:ln>
          </p:spPr>
          <p:txBody>
            <a:bodyPr>
              <a:prstTxWarp prst="textNoShape">
                <a:avLst/>
              </a:prstTxWarp>
            </a:bodyPr>
            <a:lstStyle/>
            <a:p>
              <a:endParaRPr lang="en-US"/>
            </a:p>
          </p:txBody>
        </p:sp>
        <p:sp>
          <p:nvSpPr>
            <p:cNvPr id="17472" name="Freeform 62"/>
            <p:cNvSpPr>
              <a:spLocks/>
            </p:cNvSpPr>
            <p:nvPr/>
          </p:nvSpPr>
          <p:spPr bwMode="auto">
            <a:xfrm>
              <a:off x="3647" y="1402"/>
              <a:ext cx="22" cy="46"/>
            </a:xfrm>
            <a:custGeom>
              <a:avLst/>
              <a:gdLst>
                <a:gd name="T0" fmla="*/ 0 w 22"/>
                <a:gd name="T1" fmla="*/ 28 h 46"/>
                <a:gd name="T2" fmla="*/ 8 w 22"/>
                <a:gd name="T3" fmla="*/ 46 h 46"/>
                <a:gd name="T4" fmla="*/ 10 w 22"/>
                <a:gd name="T5" fmla="*/ 46 h 46"/>
                <a:gd name="T6" fmla="*/ 10 w 22"/>
                <a:gd name="T7" fmla="*/ 46 h 46"/>
                <a:gd name="T8" fmla="*/ 10 w 22"/>
                <a:gd name="T9" fmla="*/ 46 h 46"/>
                <a:gd name="T10" fmla="*/ 10 w 22"/>
                <a:gd name="T11" fmla="*/ 46 h 46"/>
                <a:gd name="T12" fmla="*/ 10 w 22"/>
                <a:gd name="T13" fmla="*/ 46 h 46"/>
                <a:gd name="T14" fmla="*/ 12 w 22"/>
                <a:gd name="T15" fmla="*/ 46 h 46"/>
                <a:gd name="T16" fmla="*/ 12 w 22"/>
                <a:gd name="T17" fmla="*/ 46 h 46"/>
                <a:gd name="T18" fmla="*/ 12 w 22"/>
                <a:gd name="T19" fmla="*/ 45 h 46"/>
                <a:gd name="T20" fmla="*/ 14 w 22"/>
                <a:gd name="T21" fmla="*/ 43 h 46"/>
                <a:gd name="T22" fmla="*/ 16 w 22"/>
                <a:gd name="T23" fmla="*/ 39 h 46"/>
                <a:gd name="T24" fmla="*/ 18 w 22"/>
                <a:gd name="T25" fmla="*/ 37 h 46"/>
                <a:gd name="T26" fmla="*/ 18 w 22"/>
                <a:gd name="T27" fmla="*/ 33 h 46"/>
                <a:gd name="T28" fmla="*/ 20 w 22"/>
                <a:gd name="T29" fmla="*/ 30 h 46"/>
                <a:gd name="T30" fmla="*/ 20 w 22"/>
                <a:gd name="T31" fmla="*/ 26 h 46"/>
                <a:gd name="T32" fmla="*/ 22 w 22"/>
                <a:gd name="T33" fmla="*/ 22 h 46"/>
                <a:gd name="T34" fmla="*/ 20 w 22"/>
                <a:gd name="T35" fmla="*/ 17 h 46"/>
                <a:gd name="T36" fmla="*/ 20 w 22"/>
                <a:gd name="T37" fmla="*/ 15 h 46"/>
                <a:gd name="T38" fmla="*/ 18 w 22"/>
                <a:gd name="T39" fmla="*/ 11 h 46"/>
                <a:gd name="T40" fmla="*/ 16 w 22"/>
                <a:gd name="T41" fmla="*/ 9 h 46"/>
                <a:gd name="T42" fmla="*/ 16 w 22"/>
                <a:gd name="T43" fmla="*/ 8 h 46"/>
                <a:gd name="T44" fmla="*/ 14 w 22"/>
                <a:gd name="T45" fmla="*/ 4 h 46"/>
                <a:gd name="T46" fmla="*/ 12 w 22"/>
                <a:gd name="T47" fmla="*/ 2 h 46"/>
                <a:gd name="T48" fmla="*/ 10 w 22"/>
                <a:gd name="T49" fmla="*/ 2 h 46"/>
                <a:gd name="T50" fmla="*/ 6 w 22"/>
                <a:gd name="T51" fmla="*/ 0 h 46"/>
                <a:gd name="T52" fmla="*/ 6 w 22"/>
                <a:gd name="T53" fmla="*/ 0 h 46"/>
                <a:gd name="T54" fmla="*/ 6 w 22"/>
                <a:gd name="T55" fmla="*/ 0 h 46"/>
                <a:gd name="T56" fmla="*/ 4 w 22"/>
                <a:gd name="T57" fmla="*/ 0 h 46"/>
                <a:gd name="T58" fmla="*/ 4 w 22"/>
                <a:gd name="T59" fmla="*/ 0 h 46"/>
                <a:gd name="T60" fmla="*/ 4 w 22"/>
                <a:gd name="T61" fmla="*/ 0 h 46"/>
                <a:gd name="T62" fmla="*/ 4 w 22"/>
                <a:gd name="T63" fmla="*/ 0 h 46"/>
                <a:gd name="T64" fmla="*/ 4 w 22"/>
                <a:gd name="T65" fmla="*/ 0 h 46"/>
                <a:gd name="T66" fmla="*/ 4 w 22"/>
                <a:gd name="T67" fmla="*/ 0 h 46"/>
                <a:gd name="T68" fmla="*/ 0 w 22"/>
                <a:gd name="T69" fmla="*/ 28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
                <a:gd name="T106" fmla="*/ 0 h 46"/>
                <a:gd name="T107" fmla="*/ 22 w 22"/>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 h="46">
                  <a:moveTo>
                    <a:pt x="0" y="28"/>
                  </a:moveTo>
                  <a:lnTo>
                    <a:pt x="8" y="46"/>
                  </a:lnTo>
                  <a:lnTo>
                    <a:pt x="10" y="46"/>
                  </a:lnTo>
                  <a:lnTo>
                    <a:pt x="12" y="46"/>
                  </a:lnTo>
                  <a:lnTo>
                    <a:pt x="12" y="45"/>
                  </a:lnTo>
                  <a:lnTo>
                    <a:pt x="14" y="43"/>
                  </a:lnTo>
                  <a:lnTo>
                    <a:pt x="16" y="39"/>
                  </a:lnTo>
                  <a:lnTo>
                    <a:pt x="18" y="37"/>
                  </a:lnTo>
                  <a:lnTo>
                    <a:pt x="18" y="33"/>
                  </a:lnTo>
                  <a:lnTo>
                    <a:pt x="20" y="30"/>
                  </a:lnTo>
                  <a:lnTo>
                    <a:pt x="20" y="26"/>
                  </a:lnTo>
                  <a:lnTo>
                    <a:pt x="22" y="22"/>
                  </a:lnTo>
                  <a:lnTo>
                    <a:pt x="20" y="17"/>
                  </a:lnTo>
                  <a:lnTo>
                    <a:pt x="20" y="15"/>
                  </a:lnTo>
                  <a:lnTo>
                    <a:pt x="18" y="11"/>
                  </a:lnTo>
                  <a:lnTo>
                    <a:pt x="16" y="9"/>
                  </a:lnTo>
                  <a:lnTo>
                    <a:pt x="16" y="8"/>
                  </a:lnTo>
                  <a:lnTo>
                    <a:pt x="14" y="4"/>
                  </a:lnTo>
                  <a:lnTo>
                    <a:pt x="12" y="2"/>
                  </a:lnTo>
                  <a:lnTo>
                    <a:pt x="10" y="2"/>
                  </a:lnTo>
                  <a:lnTo>
                    <a:pt x="6" y="0"/>
                  </a:lnTo>
                  <a:lnTo>
                    <a:pt x="4" y="0"/>
                  </a:lnTo>
                  <a:lnTo>
                    <a:pt x="0" y="28"/>
                  </a:lnTo>
                  <a:close/>
                </a:path>
              </a:pathLst>
            </a:custGeom>
            <a:solidFill>
              <a:srgbClr val="FCEF00"/>
            </a:solidFill>
            <a:ln w="9525">
              <a:noFill/>
              <a:round/>
              <a:headEnd/>
              <a:tailEnd/>
            </a:ln>
          </p:spPr>
          <p:txBody>
            <a:bodyPr>
              <a:prstTxWarp prst="textNoShape">
                <a:avLst/>
              </a:prstTxWarp>
            </a:bodyPr>
            <a:lstStyle/>
            <a:p>
              <a:endParaRPr lang="en-US"/>
            </a:p>
          </p:txBody>
        </p:sp>
        <p:sp>
          <p:nvSpPr>
            <p:cNvPr id="17473" name="Freeform 63"/>
            <p:cNvSpPr>
              <a:spLocks/>
            </p:cNvSpPr>
            <p:nvPr/>
          </p:nvSpPr>
          <p:spPr bwMode="auto">
            <a:xfrm>
              <a:off x="3691" y="1519"/>
              <a:ext cx="27" cy="52"/>
            </a:xfrm>
            <a:custGeom>
              <a:avLst/>
              <a:gdLst>
                <a:gd name="T0" fmla="*/ 0 w 27"/>
                <a:gd name="T1" fmla="*/ 41 h 52"/>
                <a:gd name="T2" fmla="*/ 6 w 27"/>
                <a:gd name="T3" fmla="*/ 52 h 52"/>
                <a:gd name="T4" fmla="*/ 12 w 27"/>
                <a:gd name="T5" fmla="*/ 46 h 52"/>
                <a:gd name="T6" fmla="*/ 15 w 27"/>
                <a:gd name="T7" fmla="*/ 41 h 52"/>
                <a:gd name="T8" fmla="*/ 21 w 27"/>
                <a:gd name="T9" fmla="*/ 35 h 52"/>
                <a:gd name="T10" fmla="*/ 23 w 27"/>
                <a:gd name="T11" fmla="*/ 29 h 52"/>
                <a:gd name="T12" fmla="*/ 27 w 27"/>
                <a:gd name="T13" fmla="*/ 22 h 52"/>
                <a:gd name="T14" fmla="*/ 27 w 27"/>
                <a:gd name="T15" fmla="*/ 16 h 52"/>
                <a:gd name="T16" fmla="*/ 27 w 27"/>
                <a:gd name="T17" fmla="*/ 9 h 52"/>
                <a:gd name="T18" fmla="*/ 25 w 27"/>
                <a:gd name="T19" fmla="*/ 0 h 52"/>
                <a:gd name="T20" fmla="*/ 23 w 27"/>
                <a:gd name="T21" fmla="*/ 2 h 52"/>
                <a:gd name="T22" fmla="*/ 19 w 27"/>
                <a:gd name="T23" fmla="*/ 4 h 52"/>
                <a:gd name="T24" fmla="*/ 17 w 27"/>
                <a:gd name="T25" fmla="*/ 5 h 52"/>
                <a:gd name="T26" fmla="*/ 15 w 27"/>
                <a:gd name="T27" fmla="*/ 9 h 52"/>
                <a:gd name="T28" fmla="*/ 12 w 27"/>
                <a:gd name="T29" fmla="*/ 13 h 52"/>
                <a:gd name="T30" fmla="*/ 10 w 27"/>
                <a:gd name="T31" fmla="*/ 16 h 52"/>
                <a:gd name="T32" fmla="*/ 6 w 27"/>
                <a:gd name="T33" fmla="*/ 18 h 52"/>
                <a:gd name="T34" fmla="*/ 2 w 27"/>
                <a:gd name="T35" fmla="*/ 20 h 52"/>
                <a:gd name="T36" fmla="*/ 2 w 27"/>
                <a:gd name="T37" fmla="*/ 24 h 52"/>
                <a:gd name="T38" fmla="*/ 0 w 27"/>
                <a:gd name="T39" fmla="*/ 26 h 52"/>
                <a:gd name="T40" fmla="*/ 0 w 27"/>
                <a:gd name="T41" fmla="*/ 28 h 52"/>
                <a:gd name="T42" fmla="*/ 0 w 27"/>
                <a:gd name="T43" fmla="*/ 31 h 52"/>
                <a:gd name="T44" fmla="*/ 0 w 27"/>
                <a:gd name="T45" fmla="*/ 33 h 52"/>
                <a:gd name="T46" fmla="*/ 0 w 27"/>
                <a:gd name="T47" fmla="*/ 35 h 52"/>
                <a:gd name="T48" fmla="*/ 0 w 27"/>
                <a:gd name="T49" fmla="*/ 37 h 52"/>
                <a:gd name="T50" fmla="*/ 0 w 27"/>
                <a:gd name="T51" fmla="*/ 41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
                <a:gd name="T79" fmla="*/ 0 h 52"/>
                <a:gd name="T80" fmla="*/ 27 w 27"/>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 h="52">
                  <a:moveTo>
                    <a:pt x="0" y="41"/>
                  </a:moveTo>
                  <a:lnTo>
                    <a:pt x="6" y="52"/>
                  </a:lnTo>
                  <a:lnTo>
                    <a:pt x="12" y="46"/>
                  </a:lnTo>
                  <a:lnTo>
                    <a:pt x="15" y="41"/>
                  </a:lnTo>
                  <a:lnTo>
                    <a:pt x="21" y="35"/>
                  </a:lnTo>
                  <a:lnTo>
                    <a:pt x="23" y="29"/>
                  </a:lnTo>
                  <a:lnTo>
                    <a:pt x="27" y="22"/>
                  </a:lnTo>
                  <a:lnTo>
                    <a:pt x="27" y="16"/>
                  </a:lnTo>
                  <a:lnTo>
                    <a:pt x="27" y="9"/>
                  </a:lnTo>
                  <a:lnTo>
                    <a:pt x="25" y="0"/>
                  </a:lnTo>
                  <a:lnTo>
                    <a:pt x="23" y="2"/>
                  </a:lnTo>
                  <a:lnTo>
                    <a:pt x="19" y="4"/>
                  </a:lnTo>
                  <a:lnTo>
                    <a:pt x="17" y="5"/>
                  </a:lnTo>
                  <a:lnTo>
                    <a:pt x="15" y="9"/>
                  </a:lnTo>
                  <a:lnTo>
                    <a:pt x="12" y="13"/>
                  </a:lnTo>
                  <a:lnTo>
                    <a:pt x="10" y="16"/>
                  </a:lnTo>
                  <a:lnTo>
                    <a:pt x="6" y="18"/>
                  </a:lnTo>
                  <a:lnTo>
                    <a:pt x="2" y="20"/>
                  </a:lnTo>
                  <a:lnTo>
                    <a:pt x="2" y="24"/>
                  </a:lnTo>
                  <a:lnTo>
                    <a:pt x="0" y="26"/>
                  </a:lnTo>
                  <a:lnTo>
                    <a:pt x="0" y="28"/>
                  </a:lnTo>
                  <a:lnTo>
                    <a:pt x="0" y="31"/>
                  </a:lnTo>
                  <a:lnTo>
                    <a:pt x="0" y="33"/>
                  </a:lnTo>
                  <a:lnTo>
                    <a:pt x="0" y="35"/>
                  </a:lnTo>
                  <a:lnTo>
                    <a:pt x="0" y="37"/>
                  </a:lnTo>
                  <a:lnTo>
                    <a:pt x="0" y="41"/>
                  </a:lnTo>
                  <a:close/>
                </a:path>
              </a:pathLst>
            </a:custGeom>
            <a:solidFill>
              <a:srgbClr val="FCEF00"/>
            </a:solidFill>
            <a:ln w="9525">
              <a:noFill/>
              <a:round/>
              <a:headEnd/>
              <a:tailEnd/>
            </a:ln>
          </p:spPr>
          <p:txBody>
            <a:bodyPr>
              <a:prstTxWarp prst="textNoShape">
                <a:avLst/>
              </a:prstTxWarp>
            </a:bodyPr>
            <a:lstStyle/>
            <a:p>
              <a:endParaRPr lang="en-US"/>
            </a:p>
          </p:txBody>
        </p:sp>
        <p:sp>
          <p:nvSpPr>
            <p:cNvPr id="17474" name="Freeform 64"/>
            <p:cNvSpPr>
              <a:spLocks/>
            </p:cNvSpPr>
            <p:nvPr/>
          </p:nvSpPr>
          <p:spPr bwMode="auto">
            <a:xfrm>
              <a:off x="3736" y="1691"/>
              <a:ext cx="30" cy="48"/>
            </a:xfrm>
            <a:custGeom>
              <a:avLst/>
              <a:gdLst>
                <a:gd name="T0" fmla="*/ 2 w 30"/>
                <a:gd name="T1" fmla="*/ 22 h 48"/>
                <a:gd name="T2" fmla="*/ 2 w 30"/>
                <a:gd name="T3" fmla="*/ 26 h 48"/>
                <a:gd name="T4" fmla="*/ 6 w 30"/>
                <a:gd name="T5" fmla="*/ 30 h 48"/>
                <a:gd name="T6" fmla="*/ 8 w 30"/>
                <a:gd name="T7" fmla="*/ 35 h 48"/>
                <a:gd name="T8" fmla="*/ 10 w 30"/>
                <a:gd name="T9" fmla="*/ 37 h 48"/>
                <a:gd name="T10" fmla="*/ 14 w 30"/>
                <a:gd name="T11" fmla="*/ 41 h 48"/>
                <a:gd name="T12" fmla="*/ 18 w 30"/>
                <a:gd name="T13" fmla="*/ 44 h 48"/>
                <a:gd name="T14" fmla="*/ 22 w 30"/>
                <a:gd name="T15" fmla="*/ 46 h 48"/>
                <a:gd name="T16" fmla="*/ 26 w 30"/>
                <a:gd name="T17" fmla="*/ 46 h 48"/>
                <a:gd name="T18" fmla="*/ 26 w 30"/>
                <a:gd name="T19" fmla="*/ 46 h 48"/>
                <a:gd name="T20" fmla="*/ 26 w 30"/>
                <a:gd name="T21" fmla="*/ 48 h 48"/>
                <a:gd name="T22" fmla="*/ 28 w 30"/>
                <a:gd name="T23" fmla="*/ 48 h 48"/>
                <a:gd name="T24" fmla="*/ 28 w 30"/>
                <a:gd name="T25" fmla="*/ 48 h 48"/>
                <a:gd name="T26" fmla="*/ 28 w 30"/>
                <a:gd name="T27" fmla="*/ 48 h 48"/>
                <a:gd name="T28" fmla="*/ 28 w 30"/>
                <a:gd name="T29" fmla="*/ 48 h 48"/>
                <a:gd name="T30" fmla="*/ 28 w 30"/>
                <a:gd name="T31" fmla="*/ 48 h 48"/>
                <a:gd name="T32" fmla="*/ 28 w 30"/>
                <a:gd name="T33" fmla="*/ 48 h 48"/>
                <a:gd name="T34" fmla="*/ 30 w 30"/>
                <a:gd name="T35" fmla="*/ 46 h 48"/>
                <a:gd name="T36" fmla="*/ 30 w 30"/>
                <a:gd name="T37" fmla="*/ 44 h 48"/>
                <a:gd name="T38" fmla="*/ 28 w 30"/>
                <a:gd name="T39" fmla="*/ 43 h 48"/>
                <a:gd name="T40" fmla="*/ 28 w 30"/>
                <a:gd name="T41" fmla="*/ 41 h 48"/>
                <a:gd name="T42" fmla="*/ 28 w 30"/>
                <a:gd name="T43" fmla="*/ 39 h 48"/>
                <a:gd name="T44" fmla="*/ 28 w 30"/>
                <a:gd name="T45" fmla="*/ 37 h 48"/>
                <a:gd name="T46" fmla="*/ 28 w 30"/>
                <a:gd name="T47" fmla="*/ 33 h 48"/>
                <a:gd name="T48" fmla="*/ 28 w 30"/>
                <a:gd name="T49" fmla="*/ 31 h 48"/>
                <a:gd name="T50" fmla="*/ 28 w 30"/>
                <a:gd name="T51" fmla="*/ 26 h 48"/>
                <a:gd name="T52" fmla="*/ 26 w 30"/>
                <a:gd name="T53" fmla="*/ 22 h 48"/>
                <a:gd name="T54" fmla="*/ 24 w 30"/>
                <a:gd name="T55" fmla="*/ 17 h 48"/>
                <a:gd name="T56" fmla="*/ 20 w 30"/>
                <a:gd name="T57" fmla="*/ 13 h 48"/>
                <a:gd name="T58" fmla="*/ 16 w 30"/>
                <a:gd name="T59" fmla="*/ 9 h 48"/>
                <a:gd name="T60" fmla="*/ 14 w 30"/>
                <a:gd name="T61" fmla="*/ 6 h 48"/>
                <a:gd name="T62" fmla="*/ 10 w 30"/>
                <a:gd name="T63" fmla="*/ 4 h 48"/>
                <a:gd name="T64" fmla="*/ 6 w 30"/>
                <a:gd name="T65" fmla="*/ 0 h 48"/>
                <a:gd name="T66" fmla="*/ 4 w 30"/>
                <a:gd name="T67" fmla="*/ 4 h 48"/>
                <a:gd name="T68" fmla="*/ 2 w 30"/>
                <a:gd name="T69" fmla="*/ 6 h 48"/>
                <a:gd name="T70" fmla="*/ 0 w 30"/>
                <a:gd name="T71" fmla="*/ 7 h 48"/>
                <a:gd name="T72" fmla="*/ 0 w 30"/>
                <a:gd name="T73" fmla="*/ 11 h 48"/>
                <a:gd name="T74" fmla="*/ 0 w 30"/>
                <a:gd name="T75" fmla="*/ 13 h 48"/>
                <a:gd name="T76" fmla="*/ 0 w 30"/>
                <a:gd name="T77" fmla="*/ 17 h 48"/>
                <a:gd name="T78" fmla="*/ 2 w 30"/>
                <a:gd name="T79" fmla="*/ 19 h 48"/>
                <a:gd name="T80" fmla="*/ 2 w 30"/>
                <a:gd name="T81" fmla="*/ 22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
                <a:gd name="T124" fmla="*/ 0 h 48"/>
                <a:gd name="T125" fmla="*/ 30 w 30"/>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 h="48">
                  <a:moveTo>
                    <a:pt x="2" y="22"/>
                  </a:moveTo>
                  <a:lnTo>
                    <a:pt x="2" y="26"/>
                  </a:lnTo>
                  <a:lnTo>
                    <a:pt x="6" y="30"/>
                  </a:lnTo>
                  <a:lnTo>
                    <a:pt x="8" y="35"/>
                  </a:lnTo>
                  <a:lnTo>
                    <a:pt x="10" y="37"/>
                  </a:lnTo>
                  <a:lnTo>
                    <a:pt x="14" y="41"/>
                  </a:lnTo>
                  <a:lnTo>
                    <a:pt x="18" y="44"/>
                  </a:lnTo>
                  <a:lnTo>
                    <a:pt x="22" y="46"/>
                  </a:lnTo>
                  <a:lnTo>
                    <a:pt x="26" y="46"/>
                  </a:lnTo>
                  <a:lnTo>
                    <a:pt x="26" y="48"/>
                  </a:lnTo>
                  <a:lnTo>
                    <a:pt x="28" y="48"/>
                  </a:lnTo>
                  <a:lnTo>
                    <a:pt x="30" y="46"/>
                  </a:lnTo>
                  <a:lnTo>
                    <a:pt x="30" y="44"/>
                  </a:lnTo>
                  <a:lnTo>
                    <a:pt x="28" y="43"/>
                  </a:lnTo>
                  <a:lnTo>
                    <a:pt x="28" y="41"/>
                  </a:lnTo>
                  <a:lnTo>
                    <a:pt x="28" y="39"/>
                  </a:lnTo>
                  <a:lnTo>
                    <a:pt x="28" y="37"/>
                  </a:lnTo>
                  <a:lnTo>
                    <a:pt x="28" y="33"/>
                  </a:lnTo>
                  <a:lnTo>
                    <a:pt x="28" y="31"/>
                  </a:lnTo>
                  <a:lnTo>
                    <a:pt x="28" y="26"/>
                  </a:lnTo>
                  <a:lnTo>
                    <a:pt x="26" y="22"/>
                  </a:lnTo>
                  <a:lnTo>
                    <a:pt x="24" y="17"/>
                  </a:lnTo>
                  <a:lnTo>
                    <a:pt x="20" y="13"/>
                  </a:lnTo>
                  <a:lnTo>
                    <a:pt x="16" y="9"/>
                  </a:lnTo>
                  <a:lnTo>
                    <a:pt x="14" y="6"/>
                  </a:lnTo>
                  <a:lnTo>
                    <a:pt x="10" y="4"/>
                  </a:lnTo>
                  <a:lnTo>
                    <a:pt x="6" y="0"/>
                  </a:lnTo>
                  <a:lnTo>
                    <a:pt x="4" y="4"/>
                  </a:lnTo>
                  <a:lnTo>
                    <a:pt x="2" y="6"/>
                  </a:lnTo>
                  <a:lnTo>
                    <a:pt x="0" y="7"/>
                  </a:lnTo>
                  <a:lnTo>
                    <a:pt x="0" y="11"/>
                  </a:lnTo>
                  <a:lnTo>
                    <a:pt x="0" y="13"/>
                  </a:lnTo>
                  <a:lnTo>
                    <a:pt x="0" y="17"/>
                  </a:lnTo>
                  <a:lnTo>
                    <a:pt x="2" y="19"/>
                  </a:lnTo>
                  <a:lnTo>
                    <a:pt x="2" y="22"/>
                  </a:lnTo>
                  <a:close/>
                </a:path>
              </a:pathLst>
            </a:custGeom>
            <a:solidFill>
              <a:srgbClr val="FCEF00"/>
            </a:solidFill>
            <a:ln w="9525">
              <a:noFill/>
              <a:round/>
              <a:headEnd/>
              <a:tailEnd/>
            </a:ln>
          </p:spPr>
          <p:txBody>
            <a:bodyPr>
              <a:prstTxWarp prst="textNoShape">
                <a:avLst/>
              </a:prstTxWarp>
            </a:bodyPr>
            <a:lstStyle/>
            <a:p>
              <a:endParaRPr lang="en-US"/>
            </a:p>
          </p:txBody>
        </p:sp>
        <p:sp>
          <p:nvSpPr>
            <p:cNvPr id="17475" name="Freeform 65"/>
            <p:cNvSpPr>
              <a:spLocks/>
            </p:cNvSpPr>
            <p:nvPr/>
          </p:nvSpPr>
          <p:spPr bwMode="auto">
            <a:xfrm>
              <a:off x="3681" y="1471"/>
              <a:ext cx="29" cy="57"/>
            </a:xfrm>
            <a:custGeom>
              <a:avLst/>
              <a:gdLst>
                <a:gd name="T0" fmla="*/ 0 w 29"/>
                <a:gd name="T1" fmla="*/ 52 h 57"/>
                <a:gd name="T2" fmla="*/ 2 w 29"/>
                <a:gd name="T3" fmla="*/ 52 h 57"/>
                <a:gd name="T4" fmla="*/ 2 w 29"/>
                <a:gd name="T5" fmla="*/ 53 h 57"/>
                <a:gd name="T6" fmla="*/ 2 w 29"/>
                <a:gd name="T7" fmla="*/ 53 h 57"/>
                <a:gd name="T8" fmla="*/ 2 w 29"/>
                <a:gd name="T9" fmla="*/ 55 h 57"/>
                <a:gd name="T10" fmla="*/ 4 w 29"/>
                <a:gd name="T11" fmla="*/ 55 h 57"/>
                <a:gd name="T12" fmla="*/ 4 w 29"/>
                <a:gd name="T13" fmla="*/ 57 h 57"/>
                <a:gd name="T14" fmla="*/ 6 w 29"/>
                <a:gd name="T15" fmla="*/ 57 h 57"/>
                <a:gd name="T16" fmla="*/ 6 w 29"/>
                <a:gd name="T17" fmla="*/ 57 h 57"/>
                <a:gd name="T18" fmla="*/ 10 w 29"/>
                <a:gd name="T19" fmla="*/ 55 h 57"/>
                <a:gd name="T20" fmla="*/ 14 w 29"/>
                <a:gd name="T21" fmla="*/ 53 h 57"/>
                <a:gd name="T22" fmla="*/ 16 w 29"/>
                <a:gd name="T23" fmla="*/ 50 h 57"/>
                <a:gd name="T24" fmla="*/ 20 w 29"/>
                <a:gd name="T25" fmla="*/ 48 h 57"/>
                <a:gd name="T26" fmla="*/ 23 w 29"/>
                <a:gd name="T27" fmla="*/ 44 h 57"/>
                <a:gd name="T28" fmla="*/ 25 w 29"/>
                <a:gd name="T29" fmla="*/ 40 h 57"/>
                <a:gd name="T30" fmla="*/ 27 w 29"/>
                <a:gd name="T31" fmla="*/ 37 h 57"/>
                <a:gd name="T32" fmla="*/ 27 w 29"/>
                <a:gd name="T33" fmla="*/ 31 h 57"/>
                <a:gd name="T34" fmla="*/ 29 w 29"/>
                <a:gd name="T35" fmla="*/ 27 h 57"/>
                <a:gd name="T36" fmla="*/ 29 w 29"/>
                <a:gd name="T37" fmla="*/ 24 h 57"/>
                <a:gd name="T38" fmla="*/ 29 w 29"/>
                <a:gd name="T39" fmla="*/ 20 h 57"/>
                <a:gd name="T40" fmla="*/ 29 w 29"/>
                <a:gd name="T41" fmla="*/ 16 h 57"/>
                <a:gd name="T42" fmla="*/ 27 w 29"/>
                <a:gd name="T43" fmla="*/ 13 h 57"/>
                <a:gd name="T44" fmla="*/ 27 w 29"/>
                <a:gd name="T45" fmla="*/ 9 h 57"/>
                <a:gd name="T46" fmla="*/ 25 w 29"/>
                <a:gd name="T47" fmla="*/ 5 h 57"/>
                <a:gd name="T48" fmla="*/ 23 w 29"/>
                <a:gd name="T49" fmla="*/ 2 h 57"/>
                <a:gd name="T50" fmla="*/ 23 w 29"/>
                <a:gd name="T51" fmla="*/ 2 h 57"/>
                <a:gd name="T52" fmla="*/ 22 w 29"/>
                <a:gd name="T53" fmla="*/ 2 h 57"/>
                <a:gd name="T54" fmla="*/ 22 w 29"/>
                <a:gd name="T55" fmla="*/ 2 h 57"/>
                <a:gd name="T56" fmla="*/ 22 w 29"/>
                <a:gd name="T57" fmla="*/ 2 h 57"/>
                <a:gd name="T58" fmla="*/ 22 w 29"/>
                <a:gd name="T59" fmla="*/ 0 h 57"/>
                <a:gd name="T60" fmla="*/ 22 w 29"/>
                <a:gd name="T61" fmla="*/ 0 h 57"/>
                <a:gd name="T62" fmla="*/ 22 w 29"/>
                <a:gd name="T63" fmla="*/ 0 h 57"/>
                <a:gd name="T64" fmla="*/ 22 w 29"/>
                <a:gd name="T65" fmla="*/ 0 h 57"/>
                <a:gd name="T66" fmla="*/ 16 w 29"/>
                <a:gd name="T67" fmla="*/ 5 h 57"/>
                <a:gd name="T68" fmla="*/ 12 w 29"/>
                <a:gd name="T69" fmla="*/ 11 h 57"/>
                <a:gd name="T70" fmla="*/ 8 w 29"/>
                <a:gd name="T71" fmla="*/ 16 h 57"/>
                <a:gd name="T72" fmla="*/ 4 w 29"/>
                <a:gd name="T73" fmla="*/ 24 h 57"/>
                <a:gd name="T74" fmla="*/ 2 w 29"/>
                <a:gd name="T75" fmla="*/ 29 h 57"/>
                <a:gd name="T76" fmla="*/ 0 w 29"/>
                <a:gd name="T77" fmla="*/ 37 h 57"/>
                <a:gd name="T78" fmla="*/ 0 w 29"/>
                <a:gd name="T79" fmla="*/ 44 h 57"/>
                <a:gd name="T80" fmla="*/ 0 w 29"/>
                <a:gd name="T81" fmla="*/ 52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
                <a:gd name="T124" fmla="*/ 0 h 57"/>
                <a:gd name="T125" fmla="*/ 29 w 29"/>
                <a:gd name="T126" fmla="*/ 57 h 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 h="57">
                  <a:moveTo>
                    <a:pt x="0" y="52"/>
                  </a:moveTo>
                  <a:lnTo>
                    <a:pt x="2" y="52"/>
                  </a:lnTo>
                  <a:lnTo>
                    <a:pt x="2" y="53"/>
                  </a:lnTo>
                  <a:lnTo>
                    <a:pt x="2" y="55"/>
                  </a:lnTo>
                  <a:lnTo>
                    <a:pt x="4" y="55"/>
                  </a:lnTo>
                  <a:lnTo>
                    <a:pt x="4" y="57"/>
                  </a:lnTo>
                  <a:lnTo>
                    <a:pt x="6" y="57"/>
                  </a:lnTo>
                  <a:lnTo>
                    <a:pt x="10" y="55"/>
                  </a:lnTo>
                  <a:lnTo>
                    <a:pt x="14" y="53"/>
                  </a:lnTo>
                  <a:lnTo>
                    <a:pt x="16" y="50"/>
                  </a:lnTo>
                  <a:lnTo>
                    <a:pt x="20" y="48"/>
                  </a:lnTo>
                  <a:lnTo>
                    <a:pt x="23" y="44"/>
                  </a:lnTo>
                  <a:lnTo>
                    <a:pt x="25" y="40"/>
                  </a:lnTo>
                  <a:lnTo>
                    <a:pt x="27" y="37"/>
                  </a:lnTo>
                  <a:lnTo>
                    <a:pt x="27" y="31"/>
                  </a:lnTo>
                  <a:lnTo>
                    <a:pt x="29" y="27"/>
                  </a:lnTo>
                  <a:lnTo>
                    <a:pt x="29" y="24"/>
                  </a:lnTo>
                  <a:lnTo>
                    <a:pt x="29" y="20"/>
                  </a:lnTo>
                  <a:lnTo>
                    <a:pt x="29" y="16"/>
                  </a:lnTo>
                  <a:lnTo>
                    <a:pt x="27" y="13"/>
                  </a:lnTo>
                  <a:lnTo>
                    <a:pt x="27" y="9"/>
                  </a:lnTo>
                  <a:lnTo>
                    <a:pt x="25" y="5"/>
                  </a:lnTo>
                  <a:lnTo>
                    <a:pt x="23" y="2"/>
                  </a:lnTo>
                  <a:lnTo>
                    <a:pt x="22" y="2"/>
                  </a:lnTo>
                  <a:lnTo>
                    <a:pt x="22" y="0"/>
                  </a:lnTo>
                  <a:lnTo>
                    <a:pt x="16" y="5"/>
                  </a:lnTo>
                  <a:lnTo>
                    <a:pt x="12" y="11"/>
                  </a:lnTo>
                  <a:lnTo>
                    <a:pt x="8" y="16"/>
                  </a:lnTo>
                  <a:lnTo>
                    <a:pt x="4" y="24"/>
                  </a:lnTo>
                  <a:lnTo>
                    <a:pt x="2" y="29"/>
                  </a:lnTo>
                  <a:lnTo>
                    <a:pt x="0" y="37"/>
                  </a:lnTo>
                  <a:lnTo>
                    <a:pt x="0" y="44"/>
                  </a:lnTo>
                  <a:lnTo>
                    <a:pt x="0" y="52"/>
                  </a:lnTo>
                  <a:close/>
                </a:path>
              </a:pathLst>
            </a:custGeom>
            <a:solidFill>
              <a:srgbClr val="FCEF00"/>
            </a:solidFill>
            <a:ln w="9525">
              <a:noFill/>
              <a:round/>
              <a:headEnd/>
              <a:tailEnd/>
            </a:ln>
          </p:spPr>
          <p:txBody>
            <a:bodyPr>
              <a:prstTxWarp prst="textNoShape">
                <a:avLst/>
              </a:prstTxWarp>
            </a:bodyPr>
            <a:lstStyle/>
            <a:p>
              <a:endParaRPr lang="en-US"/>
            </a:p>
          </p:txBody>
        </p:sp>
        <p:sp>
          <p:nvSpPr>
            <p:cNvPr id="17476" name="Freeform 66"/>
            <p:cNvSpPr>
              <a:spLocks/>
            </p:cNvSpPr>
            <p:nvPr/>
          </p:nvSpPr>
          <p:spPr bwMode="auto">
            <a:xfrm>
              <a:off x="3667" y="1426"/>
              <a:ext cx="28" cy="56"/>
            </a:xfrm>
            <a:custGeom>
              <a:avLst/>
              <a:gdLst>
                <a:gd name="T0" fmla="*/ 0 w 28"/>
                <a:gd name="T1" fmla="*/ 41 h 56"/>
                <a:gd name="T2" fmla="*/ 0 w 28"/>
                <a:gd name="T3" fmla="*/ 43 h 56"/>
                <a:gd name="T4" fmla="*/ 0 w 28"/>
                <a:gd name="T5" fmla="*/ 45 h 56"/>
                <a:gd name="T6" fmla="*/ 2 w 28"/>
                <a:gd name="T7" fmla="*/ 47 h 56"/>
                <a:gd name="T8" fmla="*/ 2 w 28"/>
                <a:gd name="T9" fmla="*/ 48 h 56"/>
                <a:gd name="T10" fmla="*/ 2 w 28"/>
                <a:gd name="T11" fmla="*/ 52 h 56"/>
                <a:gd name="T12" fmla="*/ 4 w 28"/>
                <a:gd name="T13" fmla="*/ 52 h 56"/>
                <a:gd name="T14" fmla="*/ 6 w 28"/>
                <a:gd name="T15" fmla="*/ 54 h 56"/>
                <a:gd name="T16" fmla="*/ 8 w 28"/>
                <a:gd name="T17" fmla="*/ 56 h 56"/>
                <a:gd name="T18" fmla="*/ 8 w 28"/>
                <a:gd name="T19" fmla="*/ 56 h 56"/>
                <a:gd name="T20" fmla="*/ 8 w 28"/>
                <a:gd name="T21" fmla="*/ 56 h 56"/>
                <a:gd name="T22" fmla="*/ 8 w 28"/>
                <a:gd name="T23" fmla="*/ 56 h 56"/>
                <a:gd name="T24" fmla="*/ 8 w 28"/>
                <a:gd name="T25" fmla="*/ 56 h 56"/>
                <a:gd name="T26" fmla="*/ 8 w 28"/>
                <a:gd name="T27" fmla="*/ 56 h 56"/>
                <a:gd name="T28" fmla="*/ 10 w 28"/>
                <a:gd name="T29" fmla="*/ 56 h 56"/>
                <a:gd name="T30" fmla="*/ 10 w 28"/>
                <a:gd name="T31" fmla="*/ 56 h 56"/>
                <a:gd name="T32" fmla="*/ 10 w 28"/>
                <a:gd name="T33" fmla="*/ 56 h 56"/>
                <a:gd name="T34" fmla="*/ 14 w 28"/>
                <a:gd name="T35" fmla="*/ 54 h 56"/>
                <a:gd name="T36" fmla="*/ 16 w 28"/>
                <a:gd name="T37" fmla="*/ 52 h 56"/>
                <a:gd name="T38" fmla="*/ 20 w 28"/>
                <a:gd name="T39" fmla="*/ 48 h 56"/>
                <a:gd name="T40" fmla="*/ 22 w 28"/>
                <a:gd name="T41" fmla="*/ 45 h 56"/>
                <a:gd name="T42" fmla="*/ 24 w 28"/>
                <a:gd name="T43" fmla="*/ 41 h 56"/>
                <a:gd name="T44" fmla="*/ 26 w 28"/>
                <a:gd name="T45" fmla="*/ 37 h 56"/>
                <a:gd name="T46" fmla="*/ 26 w 28"/>
                <a:gd name="T47" fmla="*/ 34 h 56"/>
                <a:gd name="T48" fmla="*/ 28 w 28"/>
                <a:gd name="T49" fmla="*/ 28 h 56"/>
                <a:gd name="T50" fmla="*/ 28 w 28"/>
                <a:gd name="T51" fmla="*/ 24 h 56"/>
                <a:gd name="T52" fmla="*/ 26 w 28"/>
                <a:gd name="T53" fmla="*/ 21 h 56"/>
                <a:gd name="T54" fmla="*/ 26 w 28"/>
                <a:gd name="T55" fmla="*/ 17 h 56"/>
                <a:gd name="T56" fmla="*/ 24 w 28"/>
                <a:gd name="T57" fmla="*/ 11 h 56"/>
                <a:gd name="T58" fmla="*/ 22 w 28"/>
                <a:gd name="T59" fmla="*/ 8 h 56"/>
                <a:gd name="T60" fmla="*/ 20 w 28"/>
                <a:gd name="T61" fmla="*/ 6 h 56"/>
                <a:gd name="T62" fmla="*/ 18 w 28"/>
                <a:gd name="T63" fmla="*/ 2 h 56"/>
                <a:gd name="T64" fmla="*/ 14 w 28"/>
                <a:gd name="T65" fmla="*/ 0 h 56"/>
                <a:gd name="T66" fmla="*/ 14 w 28"/>
                <a:gd name="T67" fmla="*/ 4 h 56"/>
                <a:gd name="T68" fmla="*/ 12 w 28"/>
                <a:gd name="T69" fmla="*/ 6 h 56"/>
                <a:gd name="T70" fmla="*/ 10 w 28"/>
                <a:gd name="T71" fmla="*/ 9 h 56"/>
                <a:gd name="T72" fmla="*/ 8 w 28"/>
                <a:gd name="T73" fmla="*/ 13 h 56"/>
                <a:gd name="T74" fmla="*/ 6 w 28"/>
                <a:gd name="T75" fmla="*/ 17 h 56"/>
                <a:gd name="T76" fmla="*/ 6 w 28"/>
                <a:gd name="T77" fmla="*/ 21 h 56"/>
                <a:gd name="T78" fmla="*/ 4 w 28"/>
                <a:gd name="T79" fmla="*/ 24 h 56"/>
                <a:gd name="T80" fmla="*/ 2 w 28"/>
                <a:gd name="T81" fmla="*/ 28 h 56"/>
                <a:gd name="T82" fmla="*/ 2 w 28"/>
                <a:gd name="T83" fmla="*/ 30 h 56"/>
                <a:gd name="T84" fmla="*/ 2 w 28"/>
                <a:gd name="T85" fmla="*/ 32 h 56"/>
                <a:gd name="T86" fmla="*/ 2 w 28"/>
                <a:gd name="T87" fmla="*/ 34 h 56"/>
                <a:gd name="T88" fmla="*/ 0 w 28"/>
                <a:gd name="T89" fmla="*/ 35 h 56"/>
                <a:gd name="T90" fmla="*/ 0 w 28"/>
                <a:gd name="T91" fmla="*/ 37 h 56"/>
                <a:gd name="T92" fmla="*/ 0 w 28"/>
                <a:gd name="T93" fmla="*/ 39 h 56"/>
                <a:gd name="T94" fmla="*/ 0 w 28"/>
                <a:gd name="T95" fmla="*/ 41 h 56"/>
                <a:gd name="T96" fmla="*/ 0 w 28"/>
                <a:gd name="T97" fmla="*/ 41 h 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56"/>
                <a:gd name="T149" fmla="*/ 28 w 28"/>
                <a:gd name="T150" fmla="*/ 56 h 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56">
                  <a:moveTo>
                    <a:pt x="0" y="41"/>
                  </a:moveTo>
                  <a:lnTo>
                    <a:pt x="0" y="43"/>
                  </a:lnTo>
                  <a:lnTo>
                    <a:pt x="0" y="45"/>
                  </a:lnTo>
                  <a:lnTo>
                    <a:pt x="2" y="47"/>
                  </a:lnTo>
                  <a:lnTo>
                    <a:pt x="2" y="48"/>
                  </a:lnTo>
                  <a:lnTo>
                    <a:pt x="2" y="52"/>
                  </a:lnTo>
                  <a:lnTo>
                    <a:pt x="4" y="52"/>
                  </a:lnTo>
                  <a:lnTo>
                    <a:pt x="6" y="54"/>
                  </a:lnTo>
                  <a:lnTo>
                    <a:pt x="8" y="56"/>
                  </a:lnTo>
                  <a:lnTo>
                    <a:pt x="10" y="56"/>
                  </a:lnTo>
                  <a:lnTo>
                    <a:pt x="14" y="54"/>
                  </a:lnTo>
                  <a:lnTo>
                    <a:pt x="16" y="52"/>
                  </a:lnTo>
                  <a:lnTo>
                    <a:pt x="20" y="48"/>
                  </a:lnTo>
                  <a:lnTo>
                    <a:pt x="22" y="45"/>
                  </a:lnTo>
                  <a:lnTo>
                    <a:pt x="24" y="41"/>
                  </a:lnTo>
                  <a:lnTo>
                    <a:pt x="26" y="37"/>
                  </a:lnTo>
                  <a:lnTo>
                    <a:pt x="26" y="34"/>
                  </a:lnTo>
                  <a:lnTo>
                    <a:pt x="28" y="28"/>
                  </a:lnTo>
                  <a:lnTo>
                    <a:pt x="28" y="24"/>
                  </a:lnTo>
                  <a:lnTo>
                    <a:pt x="26" y="21"/>
                  </a:lnTo>
                  <a:lnTo>
                    <a:pt x="26" y="17"/>
                  </a:lnTo>
                  <a:lnTo>
                    <a:pt x="24" y="11"/>
                  </a:lnTo>
                  <a:lnTo>
                    <a:pt x="22" y="8"/>
                  </a:lnTo>
                  <a:lnTo>
                    <a:pt x="20" y="6"/>
                  </a:lnTo>
                  <a:lnTo>
                    <a:pt x="18" y="2"/>
                  </a:lnTo>
                  <a:lnTo>
                    <a:pt x="14" y="0"/>
                  </a:lnTo>
                  <a:lnTo>
                    <a:pt x="14" y="4"/>
                  </a:lnTo>
                  <a:lnTo>
                    <a:pt x="12" y="6"/>
                  </a:lnTo>
                  <a:lnTo>
                    <a:pt x="10" y="9"/>
                  </a:lnTo>
                  <a:lnTo>
                    <a:pt x="8" y="13"/>
                  </a:lnTo>
                  <a:lnTo>
                    <a:pt x="6" y="17"/>
                  </a:lnTo>
                  <a:lnTo>
                    <a:pt x="6" y="21"/>
                  </a:lnTo>
                  <a:lnTo>
                    <a:pt x="4" y="24"/>
                  </a:lnTo>
                  <a:lnTo>
                    <a:pt x="2" y="28"/>
                  </a:lnTo>
                  <a:lnTo>
                    <a:pt x="2" y="30"/>
                  </a:lnTo>
                  <a:lnTo>
                    <a:pt x="2" y="32"/>
                  </a:lnTo>
                  <a:lnTo>
                    <a:pt x="2" y="34"/>
                  </a:lnTo>
                  <a:lnTo>
                    <a:pt x="0" y="35"/>
                  </a:lnTo>
                  <a:lnTo>
                    <a:pt x="0" y="37"/>
                  </a:lnTo>
                  <a:lnTo>
                    <a:pt x="0" y="39"/>
                  </a:lnTo>
                  <a:lnTo>
                    <a:pt x="0" y="41"/>
                  </a:lnTo>
                  <a:close/>
                </a:path>
              </a:pathLst>
            </a:custGeom>
            <a:solidFill>
              <a:srgbClr val="FCEF00"/>
            </a:solidFill>
            <a:ln w="9525">
              <a:noFill/>
              <a:round/>
              <a:headEnd/>
              <a:tailEnd/>
            </a:ln>
          </p:spPr>
          <p:txBody>
            <a:bodyPr>
              <a:prstTxWarp prst="textNoShape">
                <a:avLst/>
              </a:prstTxWarp>
            </a:bodyPr>
            <a:lstStyle/>
            <a:p>
              <a:endParaRPr lang="en-US"/>
            </a:p>
          </p:txBody>
        </p:sp>
        <p:sp>
          <p:nvSpPr>
            <p:cNvPr id="17477" name="Freeform 67"/>
            <p:cNvSpPr>
              <a:spLocks/>
            </p:cNvSpPr>
            <p:nvPr/>
          </p:nvSpPr>
          <p:spPr bwMode="auto">
            <a:xfrm>
              <a:off x="3772" y="1711"/>
              <a:ext cx="51" cy="32"/>
            </a:xfrm>
            <a:custGeom>
              <a:avLst/>
              <a:gdLst>
                <a:gd name="T0" fmla="*/ 2 w 51"/>
                <a:gd name="T1" fmla="*/ 11 h 32"/>
                <a:gd name="T2" fmla="*/ 14 w 51"/>
                <a:gd name="T3" fmla="*/ 28 h 32"/>
                <a:gd name="T4" fmla="*/ 18 w 51"/>
                <a:gd name="T5" fmla="*/ 28 h 32"/>
                <a:gd name="T6" fmla="*/ 22 w 51"/>
                <a:gd name="T7" fmla="*/ 30 h 32"/>
                <a:gd name="T8" fmla="*/ 26 w 51"/>
                <a:gd name="T9" fmla="*/ 32 h 32"/>
                <a:gd name="T10" fmla="*/ 29 w 51"/>
                <a:gd name="T11" fmla="*/ 32 h 32"/>
                <a:gd name="T12" fmla="*/ 35 w 51"/>
                <a:gd name="T13" fmla="*/ 32 h 32"/>
                <a:gd name="T14" fmla="*/ 39 w 51"/>
                <a:gd name="T15" fmla="*/ 32 h 32"/>
                <a:gd name="T16" fmla="*/ 45 w 51"/>
                <a:gd name="T17" fmla="*/ 32 h 32"/>
                <a:gd name="T18" fmla="*/ 49 w 51"/>
                <a:gd name="T19" fmla="*/ 30 h 32"/>
                <a:gd name="T20" fmla="*/ 49 w 51"/>
                <a:gd name="T21" fmla="*/ 28 h 32"/>
                <a:gd name="T22" fmla="*/ 49 w 51"/>
                <a:gd name="T23" fmla="*/ 28 h 32"/>
                <a:gd name="T24" fmla="*/ 49 w 51"/>
                <a:gd name="T25" fmla="*/ 28 h 32"/>
                <a:gd name="T26" fmla="*/ 51 w 51"/>
                <a:gd name="T27" fmla="*/ 28 h 32"/>
                <a:gd name="T28" fmla="*/ 51 w 51"/>
                <a:gd name="T29" fmla="*/ 28 h 32"/>
                <a:gd name="T30" fmla="*/ 51 w 51"/>
                <a:gd name="T31" fmla="*/ 28 h 32"/>
                <a:gd name="T32" fmla="*/ 49 w 51"/>
                <a:gd name="T33" fmla="*/ 23 h 32"/>
                <a:gd name="T34" fmla="*/ 45 w 51"/>
                <a:gd name="T35" fmla="*/ 17 h 32"/>
                <a:gd name="T36" fmla="*/ 43 w 51"/>
                <a:gd name="T37" fmla="*/ 13 h 32"/>
                <a:gd name="T38" fmla="*/ 39 w 51"/>
                <a:gd name="T39" fmla="*/ 10 h 32"/>
                <a:gd name="T40" fmla="*/ 35 w 51"/>
                <a:gd name="T41" fmla="*/ 8 h 32"/>
                <a:gd name="T42" fmla="*/ 29 w 51"/>
                <a:gd name="T43" fmla="*/ 4 h 32"/>
                <a:gd name="T44" fmla="*/ 26 w 51"/>
                <a:gd name="T45" fmla="*/ 2 h 32"/>
                <a:gd name="T46" fmla="*/ 20 w 51"/>
                <a:gd name="T47" fmla="*/ 2 h 32"/>
                <a:gd name="T48" fmla="*/ 18 w 51"/>
                <a:gd name="T49" fmla="*/ 0 h 32"/>
                <a:gd name="T50" fmla="*/ 14 w 51"/>
                <a:gd name="T51" fmla="*/ 0 h 32"/>
                <a:gd name="T52" fmla="*/ 12 w 51"/>
                <a:gd name="T53" fmla="*/ 0 h 32"/>
                <a:gd name="T54" fmla="*/ 10 w 51"/>
                <a:gd name="T55" fmla="*/ 0 h 32"/>
                <a:gd name="T56" fmla="*/ 8 w 51"/>
                <a:gd name="T57" fmla="*/ 0 h 32"/>
                <a:gd name="T58" fmla="*/ 4 w 51"/>
                <a:gd name="T59" fmla="*/ 0 h 32"/>
                <a:gd name="T60" fmla="*/ 2 w 51"/>
                <a:gd name="T61" fmla="*/ 2 h 32"/>
                <a:gd name="T62" fmla="*/ 0 w 51"/>
                <a:gd name="T63" fmla="*/ 2 h 32"/>
                <a:gd name="T64" fmla="*/ 2 w 51"/>
                <a:gd name="T65" fmla="*/ 11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
                <a:gd name="T100" fmla="*/ 0 h 32"/>
                <a:gd name="T101" fmla="*/ 51 w 51"/>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 h="32">
                  <a:moveTo>
                    <a:pt x="2" y="11"/>
                  </a:moveTo>
                  <a:lnTo>
                    <a:pt x="14" y="28"/>
                  </a:lnTo>
                  <a:lnTo>
                    <a:pt x="18" y="28"/>
                  </a:lnTo>
                  <a:lnTo>
                    <a:pt x="22" y="30"/>
                  </a:lnTo>
                  <a:lnTo>
                    <a:pt x="26" y="32"/>
                  </a:lnTo>
                  <a:lnTo>
                    <a:pt x="29" y="32"/>
                  </a:lnTo>
                  <a:lnTo>
                    <a:pt x="35" y="32"/>
                  </a:lnTo>
                  <a:lnTo>
                    <a:pt x="39" y="32"/>
                  </a:lnTo>
                  <a:lnTo>
                    <a:pt x="45" y="32"/>
                  </a:lnTo>
                  <a:lnTo>
                    <a:pt x="49" y="30"/>
                  </a:lnTo>
                  <a:lnTo>
                    <a:pt x="49" y="28"/>
                  </a:lnTo>
                  <a:lnTo>
                    <a:pt x="51" y="28"/>
                  </a:lnTo>
                  <a:lnTo>
                    <a:pt x="49" y="23"/>
                  </a:lnTo>
                  <a:lnTo>
                    <a:pt x="45" y="17"/>
                  </a:lnTo>
                  <a:lnTo>
                    <a:pt x="43" y="13"/>
                  </a:lnTo>
                  <a:lnTo>
                    <a:pt x="39" y="10"/>
                  </a:lnTo>
                  <a:lnTo>
                    <a:pt x="35" y="8"/>
                  </a:lnTo>
                  <a:lnTo>
                    <a:pt x="29" y="4"/>
                  </a:lnTo>
                  <a:lnTo>
                    <a:pt x="26" y="2"/>
                  </a:lnTo>
                  <a:lnTo>
                    <a:pt x="20" y="2"/>
                  </a:lnTo>
                  <a:lnTo>
                    <a:pt x="18" y="0"/>
                  </a:lnTo>
                  <a:lnTo>
                    <a:pt x="14" y="0"/>
                  </a:lnTo>
                  <a:lnTo>
                    <a:pt x="12" y="0"/>
                  </a:lnTo>
                  <a:lnTo>
                    <a:pt x="10" y="0"/>
                  </a:lnTo>
                  <a:lnTo>
                    <a:pt x="8" y="0"/>
                  </a:lnTo>
                  <a:lnTo>
                    <a:pt x="4" y="0"/>
                  </a:lnTo>
                  <a:lnTo>
                    <a:pt x="2" y="2"/>
                  </a:lnTo>
                  <a:lnTo>
                    <a:pt x="0" y="2"/>
                  </a:lnTo>
                  <a:lnTo>
                    <a:pt x="2" y="11"/>
                  </a:lnTo>
                  <a:close/>
                </a:path>
              </a:pathLst>
            </a:custGeom>
            <a:solidFill>
              <a:srgbClr val="FCEF00"/>
            </a:solidFill>
            <a:ln w="9525">
              <a:noFill/>
              <a:round/>
              <a:headEnd/>
              <a:tailEnd/>
            </a:ln>
          </p:spPr>
          <p:txBody>
            <a:bodyPr>
              <a:prstTxWarp prst="textNoShape">
                <a:avLst/>
              </a:prstTxWarp>
            </a:bodyPr>
            <a:lstStyle/>
            <a:p>
              <a:endParaRPr lang="en-US"/>
            </a:p>
          </p:txBody>
        </p:sp>
        <p:sp>
          <p:nvSpPr>
            <p:cNvPr id="17478" name="Freeform 68"/>
            <p:cNvSpPr>
              <a:spLocks/>
            </p:cNvSpPr>
            <p:nvPr/>
          </p:nvSpPr>
          <p:spPr bwMode="auto">
            <a:xfrm>
              <a:off x="3823" y="1711"/>
              <a:ext cx="56" cy="26"/>
            </a:xfrm>
            <a:custGeom>
              <a:avLst/>
              <a:gdLst>
                <a:gd name="T0" fmla="*/ 0 w 56"/>
                <a:gd name="T1" fmla="*/ 8 h 26"/>
                <a:gd name="T2" fmla="*/ 0 w 56"/>
                <a:gd name="T3" fmla="*/ 10 h 26"/>
                <a:gd name="T4" fmla="*/ 2 w 56"/>
                <a:gd name="T5" fmla="*/ 13 h 26"/>
                <a:gd name="T6" fmla="*/ 4 w 56"/>
                <a:gd name="T7" fmla="*/ 15 h 26"/>
                <a:gd name="T8" fmla="*/ 4 w 56"/>
                <a:gd name="T9" fmla="*/ 17 h 26"/>
                <a:gd name="T10" fmla="*/ 8 w 56"/>
                <a:gd name="T11" fmla="*/ 19 h 26"/>
                <a:gd name="T12" fmla="*/ 10 w 56"/>
                <a:gd name="T13" fmla="*/ 21 h 26"/>
                <a:gd name="T14" fmla="*/ 12 w 56"/>
                <a:gd name="T15" fmla="*/ 23 h 26"/>
                <a:gd name="T16" fmla="*/ 14 w 56"/>
                <a:gd name="T17" fmla="*/ 23 h 26"/>
                <a:gd name="T18" fmla="*/ 20 w 56"/>
                <a:gd name="T19" fmla="*/ 24 h 26"/>
                <a:gd name="T20" fmla="*/ 26 w 56"/>
                <a:gd name="T21" fmla="*/ 24 h 26"/>
                <a:gd name="T22" fmla="*/ 30 w 56"/>
                <a:gd name="T23" fmla="*/ 26 h 26"/>
                <a:gd name="T24" fmla="*/ 36 w 56"/>
                <a:gd name="T25" fmla="*/ 24 h 26"/>
                <a:gd name="T26" fmla="*/ 42 w 56"/>
                <a:gd name="T27" fmla="*/ 24 h 26"/>
                <a:gd name="T28" fmla="*/ 46 w 56"/>
                <a:gd name="T29" fmla="*/ 24 h 26"/>
                <a:gd name="T30" fmla="*/ 52 w 56"/>
                <a:gd name="T31" fmla="*/ 23 h 26"/>
                <a:gd name="T32" fmla="*/ 56 w 56"/>
                <a:gd name="T33" fmla="*/ 21 h 26"/>
                <a:gd name="T34" fmla="*/ 54 w 56"/>
                <a:gd name="T35" fmla="*/ 17 h 26"/>
                <a:gd name="T36" fmla="*/ 50 w 56"/>
                <a:gd name="T37" fmla="*/ 13 h 26"/>
                <a:gd name="T38" fmla="*/ 46 w 56"/>
                <a:gd name="T39" fmla="*/ 11 h 26"/>
                <a:gd name="T40" fmla="*/ 42 w 56"/>
                <a:gd name="T41" fmla="*/ 8 h 26"/>
                <a:gd name="T42" fmla="*/ 38 w 56"/>
                <a:gd name="T43" fmla="*/ 4 h 26"/>
                <a:gd name="T44" fmla="*/ 32 w 56"/>
                <a:gd name="T45" fmla="*/ 2 h 26"/>
                <a:gd name="T46" fmla="*/ 28 w 56"/>
                <a:gd name="T47" fmla="*/ 0 h 26"/>
                <a:gd name="T48" fmla="*/ 22 w 56"/>
                <a:gd name="T49" fmla="*/ 0 h 26"/>
                <a:gd name="T50" fmla="*/ 18 w 56"/>
                <a:gd name="T51" fmla="*/ 0 h 26"/>
                <a:gd name="T52" fmla="*/ 16 w 56"/>
                <a:gd name="T53" fmla="*/ 0 h 26"/>
                <a:gd name="T54" fmla="*/ 12 w 56"/>
                <a:gd name="T55" fmla="*/ 2 h 26"/>
                <a:gd name="T56" fmla="*/ 10 w 56"/>
                <a:gd name="T57" fmla="*/ 2 h 26"/>
                <a:gd name="T58" fmla="*/ 8 w 56"/>
                <a:gd name="T59" fmla="*/ 4 h 26"/>
                <a:gd name="T60" fmla="*/ 4 w 56"/>
                <a:gd name="T61" fmla="*/ 4 h 26"/>
                <a:gd name="T62" fmla="*/ 2 w 56"/>
                <a:gd name="T63" fmla="*/ 6 h 26"/>
                <a:gd name="T64" fmla="*/ 0 w 56"/>
                <a:gd name="T65" fmla="*/ 6 h 26"/>
                <a:gd name="T66" fmla="*/ 0 w 56"/>
                <a:gd name="T67" fmla="*/ 6 h 26"/>
                <a:gd name="T68" fmla="*/ 0 w 56"/>
                <a:gd name="T69" fmla="*/ 6 h 26"/>
                <a:gd name="T70" fmla="*/ 0 w 56"/>
                <a:gd name="T71" fmla="*/ 8 h 26"/>
                <a:gd name="T72" fmla="*/ 0 w 56"/>
                <a:gd name="T73" fmla="*/ 8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26"/>
                <a:gd name="T113" fmla="*/ 56 w 56"/>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26">
                  <a:moveTo>
                    <a:pt x="0" y="8"/>
                  </a:moveTo>
                  <a:lnTo>
                    <a:pt x="0" y="10"/>
                  </a:lnTo>
                  <a:lnTo>
                    <a:pt x="2" y="13"/>
                  </a:lnTo>
                  <a:lnTo>
                    <a:pt x="4" y="15"/>
                  </a:lnTo>
                  <a:lnTo>
                    <a:pt x="4" y="17"/>
                  </a:lnTo>
                  <a:lnTo>
                    <a:pt x="8" y="19"/>
                  </a:lnTo>
                  <a:lnTo>
                    <a:pt x="10" y="21"/>
                  </a:lnTo>
                  <a:lnTo>
                    <a:pt x="12" y="23"/>
                  </a:lnTo>
                  <a:lnTo>
                    <a:pt x="14" y="23"/>
                  </a:lnTo>
                  <a:lnTo>
                    <a:pt x="20" y="24"/>
                  </a:lnTo>
                  <a:lnTo>
                    <a:pt x="26" y="24"/>
                  </a:lnTo>
                  <a:lnTo>
                    <a:pt x="30" y="26"/>
                  </a:lnTo>
                  <a:lnTo>
                    <a:pt x="36" y="24"/>
                  </a:lnTo>
                  <a:lnTo>
                    <a:pt x="42" y="24"/>
                  </a:lnTo>
                  <a:lnTo>
                    <a:pt x="46" y="24"/>
                  </a:lnTo>
                  <a:lnTo>
                    <a:pt x="52" y="23"/>
                  </a:lnTo>
                  <a:lnTo>
                    <a:pt x="56" y="21"/>
                  </a:lnTo>
                  <a:lnTo>
                    <a:pt x="54" y="17"/>
                  </a:lnTo>
                  <a:lnTo>
                    <a:pt x="50" y="13"/>
                  </a:lnTo>
                  <a:lnTo>
                    <a:pt x="46" y="11"/>
                  </a:lnTo>
                  <a:lnTo>
                    <a:pt x="42" y="8"/>
                  </a:lnTo>
                  <a:lnTo>
                    <a:pt x="38" y="4"/>
                  </a:lnTo>
                  <a:lnTo>
                    <a:pt x="32" y="2"/>
                  </a:lnTo>
                  <a:lnTo>
                    <a:pt x="28" y="0"/>
                  </a:lnTo>
                  <a:lnTo>
                    <a:pt x="22" y="0"/>
                  </a:lnTo>
                  <a:lnTo>
                    <a:pt x="18" y="0"/>
                  </a:lnTo>
                  <a:lnTo>
                    <a:pt x="16" y="0"/>
                  </a:lnTo>
                  <a:lnTo>
                    <a:pt x="12" y="2"/>
                  </a:lnTo>
                  <a:lnTo>
                    <a:pt x="10" y="2"/>
                  </a:lnTo>
                  <a:lnTo>
                    <a:pt x="8" y="4"/>
                  </a:lnTo>
                  <a:lnTo>
                    <a:pt x="4" y="4"/>
                  </a:lnTo>
                  <a:lnTo>
                    <a:pt x="2" y="6"/>
                  </a:lnTo>
                  <a:lnTo>
                    <a:pt x="0" y="6"/>
                  </a:lnTo>
                  <a:lnTo>
                    <a:pt x="0" y="8"/>
                  </a:lnTo>
                  <a:close/>
                </a:path>
              </a:pathLst>
            </a:custGeom>
            <a:solidFill>
              <a:srgbClr val="FCEF00"/>
            </a:solidFill>
            <a:ln w="9525">
              <a:noFill/>
              <a:round/>
              <a:headEnd/>
              <a:tailEnd/>
            </a:ln>
          </p:spPr>
          <p:txBody>
            <a:bodyPr>
              <a:prstTxWarp prst="textNoShape">
                <a:avLst/>
              </a:prstTxWarp>
            </a:bodyPr>
            <a:lstStyle/>
            <a:p>
              <a:endParaRPr lang="en-US"/>
            </a:p>
          </p:txBody>
        </p:sp>
        <p:sp>
          <p:nvSpPr>
            <p:cNvPr id="17479" name="Freeform 69"/>
            <p:cNvSpPr>
              <a:spLocks/>
            </p:cNvSpPr>
            <p:nvPr/>
          </p:nvSpPr>
          <p:spPr bwMode="auto">
            <a:xfrm>
              <a:off x="3879" y="1713"/>
              <a:ext cx="27" cy="11"/>
            </a:xfrm>
            <a:custGeom>
              <a:avLst/>
              <a:gdLst>
                <a:gd name="T0" fmla="*/ 0 w 27"/>
                <a:gd name="T1" fmla="*/ 4 h 11"/>
                <a:gd name="T2" fmla="*/ 0 w 27"/>
                <a:gd name="T3" fmla="*/ 4 h 11"/>
                <a:gd name="T4" fmla="*/ 0 w 27"/>
                <a:gd name="T5" fmla="*/ 4 h 11"/>
                <a:gd name="T6" fmla="*/ 0 w 27"/>
                <a:gd name="T7" fmla="*/ 4 h 11"/>
                <a:gd name="T8" fmla="*/ 0 w 27"/>
                <a:gd name="T9" fmla="*/ 6 h 11"/>
                <a:gd name="T10" fmla="*/ 8 w 27"/>
                <a:gd name="T11" fmla="*/ 11 h 11"/>
                <a:gd name="T12" fmla="*/ 25 w 27"/>
                <a:gd name="T13" fmla="*/ 11 h 11"/>
                <a:gd name="T14" fmla="*/ 25 w 27"/>
                <a:gd name="T15" fmla="*/ 11 h 11"/>
                <a:gd name="T16" fmla="*/ 27 w 27"/>
                <a:gd name="T17" fmla="*/ 11 h 11"/>
                <a:gd name="T18" fmla="*/ 27 w 27"/>
                <a:gd name="T19" fmla="*/ 11 h 11"/>
                <a:gd name="T20" fmla="*/ 27 w 27"/>
                <a:gd name="T21" fmla="*/ 9 h 11"/>
                <a:gd name="T22" fmla="*/ 27 w 27"/>
                <a:gd name="T23" fmla="*/ 9 h 11"/>
                <a:gd name="T24" fmla="*/ 27 w 27"/>
                <a:gd name="T25" fmla="*/ 9 h 11"/>
                <a:gd name="T26" fmla="*/ 27 w 27"/>
                <a:gd name="T27" fmla="*/ 8 h 11"/>
                <a:gd name="T28" fmla="*/ 27 w 27"/>
                <a:gd name="T29" fmla="*/ 8 h 11"/>
                <a:gd name="T30" fmla="*/ 25 w 27"/>
                <a:gd name="T31" fmla="*/ 6 h 11"/>
                <a:gd name="T32" fmla="*/ 23 w 27"/>
                <a:gd name="T33" fmla="*/ 4 h 11"/>
                <a:gd name="T34" fmla="*/ 21 w 27"/>
                <a:gd name="T35" fmla="*/ 2 h 11"/>
                <a:gd name="T36" fmla="*/ 19 w 27"/>
                <a:gd name="T37" fmla="*/ 2 h 11"/>
                <a:gd name="T38" fmla="*/ 17 w 27"/>
                <a:gd name="T39" fmla="*/ 0 h 11"/>
                <a:gd name="T40" fmla="*/ 14 w 27"/>
                <a:gd name="T41" fmla="*/ 0 h 11"/>
                <a:gd name="T42" fmla="*/ 12 w 27"/>
                <a:gd name="T43" fmla="*/ 0 h 11"/>
                <a:gd name="T44" fmla="*/ 10 w 27"/>
                <a:gd name="T45" fmla="*/ 0 h 11"/>
                <a:gd name="T46" fmla="*/ 8 w 27"/>
                <a:gd name="T47" fmla="*/ 0 h 11"/>
                <a:gd name="T48" fmla="*/ 6 w 27"/>
                <a:gd name="T49" fmla="*/ 0 h 11"/>
                <a:gd name="T50" fmla="*/ 4 w 27"/>
                <a:gd name="T51" fmla="*/ 0 h 11"/>
                <a:gd name="T52" fmla="*/ 4 w 27"/>
                <a:gd name="T53" fmla="*/ 0 h 11"/>
                <a:gd name="T54" fmla="*/ 2 w 27"/>
                <a:gd name="T55" fmla="*/ 2 h 11"/>
                <a:gd name="T56" fmla="*/ 2 w 27"/>
                <a:gd name="T57" fmla="*/ 2 h 11"/>
                <a:gd name="T58" fmla="*/ 0 w 27"/>
                <a:gd name="T59" fmla="*/ 2 h 11"/>
                <a:gd name="T60" fmla="*/ 0 w 27"/>
                <a:gd name="T61" fmla="*/ 2 h 11"/>
                <a:gd name="T62" fmla="*/ 0 w 27"/>
                <a:gd name="T63" fmla="*/ 2 h 11"/>
                <a:gd name="T64" fmla="*/ 0 w 27"/>
                <a:gd name="T65" fmla="*/ 2 h 11"/>
                <a:gd name="T66" fmla="*/ 0 w 27"/>
                <a:gd name="T67" fmla="*/ 4 h 11"/>
                <a:gd name="T68" fmla="*/ 0 w 27"/>
                <a:gd name="T69" fmla="*/ 4 h 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
                <a:gd name="T106" fmla="*/ 0 h 11"/>
                <a:gd name="T107" fmla="*/ 27 w 27"/>
                <a:gd name="T108" fmla="*/ 11 h 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 h="11">
                  <a:moveTo>
                    <a:pt x="0" y="4"/>
                  </a:moveTo>
                  <a:lnTo>
                    <a:pt x="0" y="4"/>
                  </a:lnTo>
                  <a:lnTo>
                    <a:pt x="0" y="6"/>
                  </a:lnTo>
                  <a:lnTo>
                    <a:pt x="8" y="11"/>
                  </a:lnTo>
                  <a:lnTo>
                    <a:pt x="25" y="11"/>
                  </a:lnTo>
                  <a:lnTo>
                    <a:pt x="27" y="11"/>
                  </a:lnTo>
                  <a:lnTo>
                    <a:pt x="27" y="9"/>
                  </a:lnTo>
                  <a:lnTo>
                    <a:pt x="27" y="8"/>
                  </a:lnTo>
                  <a:lnTo>
                    <a:pt x="25" y="6"/>
                  </a:lnTo>
                  <a:lnTo>
                    <a:pt x="23" y="4"/>
                  </a:lnTo>
                  <a:lnTo>
                    <a:pt x="21" y="2"/>
                  </a:lnTo>
                  <a:lnTo>
                    <a:pt x="19" y="2"/>
                  </a:lnTo>
                  <a:lnTo>
                    <a:pt x="17" y="0"/>
                  </a:lnTo>
                  <a:lnTo>
                    <a:pt x="14" y="0"/>
                  </a:lnTo>
                  <a:lnTo>
                    <a:pt x="12" y="0"/>
                  </a:lnTo>
                  <a:lnTo>
                    <a:pt x="10" y="0"/>
                  </a:lnTo>
                  <a:lnTo>
                    <a:pt x="8" y="0"/>
                  </a:lnTo>
                  <a:lnTo>
                    <a:pt x="6" y="0"/>
                  </a:lnTo>
                  <a:lnTo>
                    <a:pt x="4" y="0"/>
                  </a:lnTo>
                  <a:lnTo>
                    <a:pt x="2" y="2"/>
                  </a:lnTo>
                  <a:lnTo>
                    <a:pt x="0" y="2"/>
                  </a:lnTo>
                  <a:lnTo>
                    <a:pt x="0" y="4"/>
                  </a:lnTo>
                  <a:close/>
                </a:path>
              </a:pathLst>
            </a:custGeom>
            <a:solidFill>
              <a:srgbClr val="FCEF00"/>
            </a:solidFill>
            <a:ln w="9525">
              <a:noFill/>
              <a:round/>
              <a:headEnd/>
              <a:tailEnd/>
            </a:ln>
          </p:spPr>
          <p:txBody>
            <a:bodyPr>
              <a:prstTxWarp prst="textNoShape">
                <a:avLst/>
              </a:prstTxWarp>
            </a:bodyPr>
            <a:lstStyle/>
            <a:p>
              <a:endParaRPr lang="en-US"/>
            </a:p>
          </p:txBody>
        </p:sp>
      </p:grpSp>
      <p:pic>
        <p:nvPicPr>
          <p:cNvPr id="17412" name="Picture 71" descr="Primary logo gold trans.png"/>
          <p:cNvPicPr>
            <a:picLocks noChangeAspect="1"/>
          </p:cNvPicPr>
          <p:nvPr/>
        </p:nvPicPr>
        <p:blipFill>
          <a:blip r:embed="rId2"/>
          <a:srcRect/>
          <a:stretch>
            <a:fillRect/>
          </a:stretch>
        </p:blipFill>
        <p:spPr bwMode="auto">
          <a:xfrm>
            <a:off x="304800" y="609600"/>
            <a:ext cx="3200400" cy="47307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7" name="Picture 5"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
        <p:nvSpPr>
          <p:cNvPr id="3" name="Title 1"/>
          <p:cNvSpPr txBox="1">
            <a:spLocks/>
          </p:cNvSpPr>
          <p:nvPr/>
        </p:nvSpPr>
        <p:spPr bwMode="auto">
          <a:xfrm>
            <a:off x="457200" y="1066800"/>
            <a:ext cx="8458200" cy="914400"/>
          </a:xfrm>
          <a:prstGeom prst="rect">
            <a:avLst/>
          </a:prstGeom>
          <a:noFill/>
          <a:ln w="9525">
            <a:noFill/>
            <a:miter lim="800000"/>
            <a:headEnd/>
            <a:tailEnd/>
          </a:ln>
        </p:spPr>
        <p:txBody>
          <a:bodyPr anchor="ctr">
            <a:prstTxWarp prst="textNoShape">
              <a:avLst/>
            </a:prstTxWarp>
            <a:normAutofit/>
          </a:bodyPr>
          <a:lstStyle/>
          <a:p>
            <a:pPr algn="ctr" eaLnBrk="0" hangingPunct="0"/>
            <a:r>
              <a:rPr lang="en-US" sz="3600" b="1">
                <a:solidFill>
                  <a:srgbClr val="0365DB"/>
                </a:solidFill>
                <a:latin typeface="Trebuchet MS" pitchFamily="-68" charset="0"/>
              </a:rPr>
              <a:t>Why this approach won’t work…</a:t>
            </a:r>
          </a:p>
        </p:txBody>
      </p:sp>
      <p:sp>
        <p:nvSpPr>
          <p:cNvPr id="50179" name="Rectangle 14"/>
          <p:cNvSpPr txBox="1">
            <a:spLocks noChangeArrowheads="1"/>
          </p:cNvSpPr>
          <p:nvPr/>
        </p:nvSpPr>
        <p:spPr bwMode="auto">
          <a:xfrm>
            <a:off x="685800" y="2362200"/>
            <a:ext cx="7848600" cy="3810000"/>
          </a:xfrm>
          <a:prstGeom prst="rect">
            <a:avLst/>
          </a:prstGeom>
          <a:noFill/>
          <a:ln w="9525">
            <a:noFill/>
            <a:miter lim="800000"/>
            <a:headEnd/>
            <a:tailEnd/>
          </a:ln>
        </p:spPr>
        <p:txBody>
          <a:bodyPr>
            <a:prstTxWarp prst="textNoShape">
              <a:avLst/>
            </a:prstTxWarp>
          </a:bodyPr>
          <a:lstStyle/>
          <a:p>
            <a:pPr marL="365125" indent="-255588">
              <a:spcBef>
                <a:spcPts val="400"/>
              </a:spcBef>
              <a:buSzPct val="68000"/>
              <a:buFont typeface="Wingdings 3" pitchFamily="-68" charset="2"/>
              <a:buChar char=""/>
            </a:pPr>
            <a:r>
              <a:rPr lang="en-US" sz="2800">
                <a:latin typeface="Georgia" pitchFamily="-68" charset="0"/>
              </a:rPr>
              <a:t>Engineering constraints are now financial and societal, not just technologically-based.  Business constraints are complex.</a:t>
            </a:r>
          </a:p>
          <a:p>
            <a:pPr marL="365125" indent="-255588">
              <a:spcBef>
                <a:spcPts val="400"/>
              </a:spcBef>
              <a:buSzPct val="68000"/>
              <a:buFont typeface="Wingdings 3" pitchFamily="-68" charset="2"/>
              <a:buChar char=""/>
            </a:pPr>
            <a:r>
              <a:rPr lang="en-US" sz="2800">
                <a:latin typeface="Georgia" pitchFamily="-68" charset="0"/>
              </a:rPr>
              <a:t>Need continued modifications to undergraduate curricula (Wulf, others)</a:t>
            </a:r>
          </a:p>
          <a:p>
            <a:pPr marL="365125" indent="-255588">
              <a:spcBef>
                <a:spcPts val="400"/>
              </a:spcBef>
              <a:buClr>
                <a:schemeClr val="accent1"/>
              </a:buClr>
              <a:buSzPct val="68000"/>
              <a:buFont typeface="Wingdings 3" pitchFamily="-68" charset="2"/>
              <a:buChar char=""/>
            </a:pPr>
            <a:endParaRPr lang="en-US" sz="2800">
              <a:latin typeface="Georgia" pitchFamily="-68" charset="0"/>
            </a:endParaRPr>
          </a:p>
          <a:p>
            <a:pPr marL="365125" indent="-255588">
              <a:spcBef>
                <a:spcPts val="400"/>
              </a:spcBef>
              <a:buSzPct val="68000"/>
              <a:buFont typeface="Wingdings 3" pitchFamily="-68" charset="2"/>
              <a:buChar char=""/>
            </a:pPr>
            <a:r>
              <a:rPr lang="en-US" sz="2800" b="1" u="sng">
                <a:latin typeface="Georgia" pitchFamily="-68" charset="0"/>
              </a:rPr>
              <a:t>Our society</a:t>
            </a:r>
            <a:r>
              <a:rPr lang="en-US" sz="2800" b="1">
                <a:latin typeface="Georgia" pitchFamily="-68" charset="0"/>
              </a:rPr>
              <a:t> wants graduates who can create jobs through entrepreneurship!!</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01" name="Picture 5"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pic>
        <p:nvPicPr>
          <p:cNvPr id="51202" name="Picture 2"/>
          <p:cNvPicPr>
            <a:picLocks noChangeAspect="1" noChangeArrowheads="1"/>
          </p:cNvPicPr>
          <p:nvPr/>
        </p:nvPicPr>
        <p:blipFill>
          <a:blip r:embed="rId3"/>
          <a:srcRect l="8459" b="20930"/>
          <a:stretch>
            <a:fillRect/>
          </a:stretch>
        </p:blipFill>
        <p:spPr bwMode="auto">
          <a:xfrm>
            <a:off x="0" y="762000"/>
            <a:ext cx="9067800" cy="5603875"/>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2225" name="Picture 5"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
        <p:nvSpPr>
          <p:cNvPr id="3" name="Title 1"/>
          <p:cNvSpPr txBox="1">
            <a:spLocks/>
          </p:cNvSpPr>
          <p:nvPr/>
        </p:nvSpPr>
        <p:spPr bwMode="auto">
          <a:xfrm>
            <a:off x="457200" y="774700"/>
            <a:ext cx="8229600" cy="1143000"/>
          </a:xfrm>
          <a:prstGeom prst="rect">
            <a:avLst/>
          </a:prstGeom>
          <a:noFill/>
          <a:ln w="9525">
            <a:noFill/>
            <a:miter lim="800000"/>
            <a:headEnd/>
            <a:tailEnd/>
          </a:ln>
        </p:spPr>
        <p:txBody>
          <a:bodyPr anchor="ctr">
            <a:prstTxWarp prst="textNoShape">
              <a:avLst/>
            </a:prstTxWarp>
            <a:normAutofit/>
          </a:bodyPr>
          <a:lstStyle/>
          <a:p>
            <a:pPr algn="ctr" eaLnBrk="0" hangingPunct="0"/>
            <a:r>
              <a:rPr lang="en-US" sz="3600" b="1">
                <a:solidFill>
                  <a:srgbClr val="0365DB"/>
                </a:solidFill>
                <a:latin typeface="Trebuchet MS" pitchFamily="-68" charset="0"/>
              </a:rPr>
              <a:t>Another continuum…</a:t>
            </a:r>
          </a:p>
        </p:txBody>
      </p:sp>
      <p:sp>
        <p:nvSpPr>
          <p:cNvPr id="4" name="Content Placeholder 2"/>
          <p:cNvSpPr txBox="1">
            <a:spLocks/>
          </p:cNvSpPr>
          <p:nvPr/>
        </p:nvSpPr>
        <p:spPr bwMode="auto">
          <a:xfrm>
            <a:off x="457200" y="1981200"/>
            <a:ext cx="8686800" cy="4114800"/>
          </a:xfrm>
          <a:prstGeom prst="rect">
            <a:avLst/>
          </a:prstGeom>
          <a:noFill/>
          <a:ln w="9525">
            <a:noFill/>
            <a:miter lim="800000"/>
            <a:headEnd/>
            <a:tailEnd/>
          </a:ln>
        </p:spPr>
        <p:txBody>
          <a:bodyPr>
            <a:prstTxWarp prst="textNoShape">
              <a:avLst/>
            </a:prstTxWarp>
          </a:bodyPr>
          <a:lstStyle/>
          <a:p>
            <a:pPr eaLnBrk="0" hangingPunct="0">
              <a:spcBef>
                <a:spcPct val="20000"/>
              </a:spcBef>
              <a:buFont typeface="Wingdings" pitchFamily="-68" charset="2"/>
              <a:buChar char="§"/>
            </a:pPr>
            <a:r>
              <a:rPr lang="en-US" sz="2800">
                <a:latin typeface="Georgia" pitchFamily="-68" charset="0"/>
              </a:rPr>
              <a:t>Engineering</a:t>
            </a:r>
          </a:p>
          <a:p>
            <a:pPr lvl="1" eaLnBrk="0" hangingPunct="0">
              <a:spcBef>
                <a:spcPct val="20000"/>
              </a:spcBef>
              <a:buFont typeface="Arial" pitchFamily="-68" charset="0"/>
              <a:buChar char="•"/>
            </a:pPr>
            <a:r>
              <a:rPr lang="en-US" sz="2400">
                <a:latin typeface="Georgia" pitchFamily="-68" charset="0"/>
              </a:rPr>
              <a:t>Complex Analysis, Complex Design, Development</a:t>
            </a:r>
          </a:p>
          <a:p>
            <a:pPr lvl="1" eaLnBrk="0" hangingPunct="0">
              <a:spcBef>
                <a:spcPct val="20000"/>
              </a:spcBef>
            </a:pPr>
            <a:endParaRPr lang="en-US" sz="2800">
              <a:latin typeface="Georgia" pitchFamily="-68" charset="0"/>
            </a:endParaRPr>
          </a:p>
          <a:p>
            <a:pPr eaLnBrk="0" hangingPunct="0">
              <a:spcBef>
                <a:spcPct val="20000"/>
              </a:spcBef>
              <a:buFont typeface="Wingdings" pitchFamily="-68" charset="2"/>
              <a:buChar char="§"/>
            </a:pPr>
            <a:r>
              <a:rPr lang="en-US" sz="2800">
                <a:latin typeface="Georgia" pitchFamily="-68" charset="0"/>
              </a:rPr>
              <a:t>Industrial Engineering/Operations Management</a:t>
            </a:r>
          </a:p>
          <a:p>
            <a:pPr eaLnBrk="0" hangingPunct="0">
              <a:spcBef>
                <a:spcPct val="20000"/>
              </a:spcBef>
              <a:buFont typeface="Wingdings" pitchFamily="-68" charset="2"/>
              <a:buChar char="§"/>
            </a:pPr>
            <a:r>
              <a:rPr lang="en-US" sz="2800">
                <a:latin typeface="Georgia" pitchFamily="-68" charset="0"/>
              </a:rPr>
              <a:t>Engineering Economics/Quantitative Analysis</a:t>
            </a:r>
          </a:p>
          <a:p>
            <a:pPr eaLnBrk="0" hangingPunct="0">
              <a:spcBef>
                <a:spcPct val="20000"/>
              </a:spcBef>
            </a:pPr>
            <a:endParaRPr lang="en-US" sz="2800">
              <a:latin typeface="Georgia" pitchFamily="-68" charset="0"/>
            </a:endParaRPr>
          </a:p>
          <a:p>
            <a:pPr eaLnBrk="0" hangingPunct="0">
              <a:spcBef>
                <a:spcPct val="20000"/>
              </a:spcBef>
              <a:buFont typeface="Wingdings" pitchFamily="-68" charset="2"/>
              <a:buChar char="§"/>
            </a:pPr>
            <a:r>
              <a:rPr lang="en-US" sz="2800">
                <a:latin typeface="Georgia" pitchFamily="-68" charset="0"/>
              </a:rPr>
              <a:t>Business</a:t>
            </a:r>
          </a:p>
          <a:p>
            <a:pPr lvl="1" eaLnBrk="0" hangingPunct="0">
              <a:spcBef>
                <a:spcPct val="20000"/>
              </a:spcBef>
              <a:buFont typeface="Arial" pitchFamily="-68" charset="0"/>
              <a:buChar char="•"/>
            </a:pPr>
            <a:r>
              <a:rPr lang="en-US" sz="2400">
                <a:latin typeface="Georgia" pitchFamily="-68" charset="0"/>
              </a:rPr>
              <a:t>Finance, Accounting, Management, Marketing</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3249" name="Picture 5"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
        <p:nvSpPr>
          <p:cNvPr id="3" name="Title 1"/>
          <p:cNvSpPr txBox="1">
            <a:spLocks/>
          </p:cNvSpPr>
          <p:nvPr/>
        </p:nvSpPr>
        <p:spPr bwMode="auto">
          <a:xfrm>
            <a:off x="457200" y="914400"/>
            <a:ext cx="8229600" cy="838200"/>
          </a:xfrm>
          <a:prstGeom prst="rect">
            <a:avLst/>
          </a:prstGeom>
          <a:noFill/>
          <a:ln w="9525">
            <a:noFill/>
            <a:miter lim="800000"/>
            <a:headEnd/>
            <a:tailEnd/>
          </a:ln>
        </p:spPr>
        <p:txBody>
          <a:bodyPr anchor="ctr">
            <a:prstTxWarp prst="textNoShape">
              <a:avLst/>
            </a:prstTxWarp>
            <a:normAutofit/>
          </a:bodyPr>
          <a:lstStyle/>
          <a:p>
            <a:pPr algn="ctr" eaLnBrk="0" hangingPunct="0"/>
            <a:r>
              <a:rPr lang="en-US" sz="3600" b="1">
                <a:solidFill>
                  <a:srgbClr val="0365DB"/>
                </a:solidFill>
                <a:latin typeface="Trebuchet MS" pitchFamily="-68" charset="0"/>
              </a:rPr>
              <a:t>Entrepreneurial Umbrella</a:t>
            </a:r>
          </a:p>
        </p:txBody>
      </p:sp>
      <p:grpSp>
        <p:nvGrpSpPr>
          <p:cNvPr id="53251" name="Group 3"/>
          <p:cNvGrpSpPr>
            <a:grpSpLocks/>
          </p:cNvGrpSpPr>
          <p:nvPr/>
        </p:nvGrpSpPr>
        <p:grpSpPr bwMode="auto">
          <a:xfrm>
            <a:off x="1447800" y="1905000"/>
            <a:ext cx="6400800" cy="3962400"/>
            <a:chOff x="1248" y="576"/>
            <a:chExt cx="4059" cy="2976"/>
          </a:xfrm>
        </p:grpSpPr>
        <p:sp>
          <p:nvSpPr>
            <p:cNvPr id="53253" name="Text Box 4"/>
            <p:cNvSpPr txBox="1">
              <a:spLocks noChangeArrowheads="1"/>
            </p:cNvSpPr>
            <p:nvPr/>
          </p:nvSpPr>
          <p:spPr bwMode="auto">
            <a:xfrm>
              <a:off x="4025" y="2299"/>
              <a:ext cx="1282" cy="638"/>
            </a:xfrm>
            <a:prstGeom prst="rect">
              <a:avLst/>
            </a:prstGeom>
            <a:noFill/>
            <a:ln w="9525">
              <a:noFill/>
              <a:miter lim="800000"/>
              <a:headEnd/>
              <a:tailEnd/>
            </a:ln>
          </p:spPr>
          <p:txBody>
            <a:bodyPr>
              <a:prstTxWarp prst="textNoShape">
                <a:avLst/>
              </a:prstTxWarp>
            </a:bodyPr>
            <a:lstStyle/>
            <a:p>
              <a:r>
                <a:rPr lang="en-US" sz="1200">
                  <a:latin typeface="Baskerville Old Face" pitchFamily="-68" charset="0"/>
                </a:rPr>
                <a:t>      In collaboration with:</a:t>
              </a:r>
            </a:p>
            <a:p>
              <a:pPr marL="571500" lvl="1" indent="-114300">
                <a:buFont typeface="Symbol" pitchFamily="-68" charset="2"/>
                <a:buChar char="·"/>
              </a:pPr>
              <a:r>
                <a:rPr lang="en-US" sz="1200">
                  <a:latin typeface="Baskerville Old Face" pitchFamily="-68" charset="0"/>
                </a:rPr>
                <a:t>Center for     Entrepreneurial   Excellence</a:t>
              </a:r>
            </a:p>
            <a:p>
              <a:pPr marL="571500" lvl="1" indent="-114300">
                <a:buFont typeface="Symbol" pitchFamily="-68" charset="2"/>
                <a:buChar char="·"/>
              </a:pPr>
              <a:r>
                <a:rPr lang="en-US" sz="1200">
                  <a:latin typeface="Baskerville Old Face" pitchFamily="-68" charset="0"/>
                </a:rPr>
                <a:t>Small Business Development Ctr</a:t>
              </a:r>
            </a:p>
            <a:p>
              <a:endParaRPr lang="en-US" sz="2400">
                <a:latin typeface="Times New Roman" pitchFamily="-68" charset="0"/>
              </a:endParaRPr>
            </a:p>
          </p:txBody>
        </p:sp>
        <p:sp>
          <p:nvSpPr>
            <p:cNvPr id="53254" name="Text Box 5"/>
            <p:cNvSpPr txBox="1">
              <a:spLocks noChangeArrowheads="1"/>
            </p:cNvSpPr>
            <p:nvPr/>
          </p:nvSpPr>
          <p:spPr bwMode="auto">
            <a:xfrm>
              <a:off x="1248" y="2307"/>
              <a:ext cx="1152" cy="576"/>
            </a:xfrm>
            <a:prstGeom prst="rect">
              <a:avLst/>
            </a:prstGeom>
            <a:noFill/>
            <a:ln w="9525">
              <a:noFill/>
              <a:miter lim="800000"/>
              <a:headEnd/>
              <a:tailEnd/>
            </a:ln>
          </p:spPr>
          <p:txBody>
            <a:bodyPr>
              <a:prstTxWarp prst="textNoShape">
                <a:avLst/>
              </a:prstTxWarp>
            </a:bodyPr>
            <a:lstStyle/>
            <a:p>
              <a:pPr marL="114300" lvl="1">
                <a:buFont typeface="Symbol" pitchFamily="-68" charset="2"/>
                <a:buChar char="·"/>
              </a:pPr>
              <a:r>
                <a:rPr lang="en-US" sz="1200">
                  <a:latin typeface="Baskerville Old Face" pitchFamily="-68" charset="0"/>
                </a:rPr>
                <a:t>Flexible Curriculum</a:t>
              </a:r>
            </a:p>
            <a:p>
              <a:pPr marL="114300" lvl="1">
                <a:buFont typeface="Symbol" pitchFamily="-68" charset="2"/>
                <a:buChar char="·"/>
              </a:pPr>
              <a:r>
                <a:rPr lang="en-US" sz="1200">
                  <a:latin typeface="Baskerville Old Face" pitchFamily="-68" charset="0"/>
                </a:rPr>
                <a:t>Teamwork-Oriented</a:t>
              </a:r>
            </a:p>
            <a:p>
              <a:pPr marL="114300" lvl="1">
                <a:buFont typeface="Symbol" pitchFamily="-68" charset="2"/>
                <a:buChar char="·"/>
              </a:pPr>
              <a:r>
                <a:rPr lang="en-US" sz="1200">
                  <a:latin typeface="Baskerville Old Face" pitchFamily="-68" charset="0"/>
                </a:rPr>
                <a:t>Interdisciplinary</a:t>
              </a:r>
            </a:p>
            <a:p>
              <a:pPr marL="114300" lvl="1">
                <a:buFont typeface="Symbol" pitchFamily="-68" charset="2"/>
                <a:buChar char="·"/>
              </a:pPr>
              <a:r>
                <a:rPr lang="en-US" sz="1200">
                  <a:latin typeface="Baskerville Old Face" pitchFamily="-68" charset="0"/>
                </a:rPr>
                <a:t>Ethics</a:t>
              </a:r>
              <a:endParaRPr lang="en-US" sz="2400">
                <a:latin typeface="Times New Roman" pitchFamily="-68" charset="0"/>
              </a:endParaRPr>
            </a:p>
          </p:txBody>
        </p:sp>
        <p:grpSp>
          <p:nvGrpSpPr>
            <p:cNvPr id="53255" name="Group 6"/>
            <p:cNvGrpSpPr>
              <a:grpSpLocks/>
            </p:cNvGrpSpPr>
            <p:nvPr/>
          </p:nvGrpSpPr>
          <p:grpSpPr bwMode="auto">
            <a:xfrm>
              <a:off x="1324" y="576"/>
              <a:ext cx="3743" cy="1548"/>
              <a:chOff x="1440" y="3233"/>
              <a:chExt cx="9360" cy="3869"/>
            </a:xfrm>
          </p:grpSpPr>
          <p:sp>
            <p:nvSpPr>
              <p:cNvPr id="53275" name="Freeform 7"/>
              <p:cNvSpPr>
                <a:spLocks/>
              </p:cNvSpPr>
              <p:nvPr/>
            </p:nvSpPr>
            <p:spPr bwMode="auto">
              <a:xfrm>
                <a:off x="1440" y="3233"/>
                <a:ext cx="9360" cy="3869"/>
              </a:xfrm>
              <a:custGeom>
                <a:avLst/>
                <a:gdLst>
                  <a:gd name="T0" fmla="*/ 2274 w 9360"/>
                  <a:gd name="T1" fmla="*/ 713 h 3869"/>
                  <a:gd name="T2" fmla="*/ 428 w 9360"/>
                  <a:gd name="T3" fmla="*/ 2413 h 3869"/>
                  <a:gd name="T4" fmla="*/ 377 w 9360"/>
                  <a:gd name="T5" fmla="*/ 3390 h 3869"/>
                  <a:gd name="T6" fmla="*/ 918 w 9360"/>
                  <a:gd name="T7" fmla="*/ 3390 h 3869"/>
                  <a:gd name="T8" fmla="*/ 1325 w 9360"/>
                  <a:gd name="T9" fmla="*/ 3502 h 3869"/>
                  <a:gd name="T10" fmla="*/ 1896 w 9360"/>
                  <a:gd name="T11" fmla="*/ 3339 h 3869"/>
                  <a:gd name="T12" fmla="*/ 2376 w 9360"/>
                  <a:gd name="T13" fmla="*/ 3574 h 3869"/>
                  <a:gd name="T14" fmla="*/ 2855 w 9360"/>
                  <a:gd name="T15" fmla="*/ 3339 h 3869"/>
                  <a:gd name="T16" fmla="*/ 3446 w 9360"/>
                  <a:gd name="T17" fmla="*/ 3502 h 3869"/>
                  <a:gd name="T18" fmla="*/ 3854 w 9360"/>
                  <a:gd name="T19" fmla="*/ 3390 h 3869"/>
                  <a:gd name="T20" fmla="*/ 4445 w 9360"/>
                  <a:gd name="T21" fmla="*/ 3421 h 3869"/>
                  <a:gd name="T22" fmla="*/ 4843 w 9360"/>
                  <a:gd name="T23" fmla="*/ 3472 h 3869"/>
                  <a:gd name="T24" fmla="*/ 5445 w 9360"/>
                  <a:gd name="T25" fmla="*/ 3360 h 3869"/>
                  <a:gd name="T26" fmla="*/ 5873 w 9360"/>
                  <a:gd name="T27" fmla="*/ 3543 h 3869"/>
                  <a:gd name="T28" fmla="*/ 6413 w 9360"/>
                  <a:gd name="T29" fmla="*/ 3329 h 3869"/>
                  <a:gd name="T30" fmla="*/ 6944 w 9360"/>
                  <a:gd name="T31" fmla="*/ 3543 h 3869"/>
                  <a:gd name="T32" fmla="*/ 7372 w 9360"/>
                  <a:gd name="T33" fmla="*/ 3350 h 3869"/>
                  <a:gd name="T34" fmla="*/ 7984 w 9360"/>
                  <a:gd name="T35" fmla="*/ 3472 h 3869"/>
                  <a:gd name="T36" fmla="*/ 8381 w 9360"/>
                  <a:gd name="T37" fmla="*/ 3421 h 3869"/>
                  <a:gd name="T38" fmla="*/ 8922 w 9360"/>
                  <a:gd name="T39" fmla="*/ 3370 h 3869"/>
                  <a:gd name="T40" fmla="*/ 9156 w 9360"/>
                  <a:gd name="T41" fmla="*/ 3065 h 3869"/>
                  <a:gd name="T42" fmla="*/ 8391 w 9360"/>
                  <a:gd name="T43" fmla="*/ 1639 h 3869"/>
                  <a:gd name="T44" fmla="*/ 6750 w 9360"/>
                  <a:gd name="T45" fmla="*/ 580 h 3869"/>
                  <a:gd name="T46" fmla="*/ 4925 w 9360"/>
                  <a:gd name="T47" fmla="*/ 183 h 3869"/>
                  <a:gd name="T48" fmla="*/ 4456 w 9360"/>
                  <a:gd name="T49" fmla="*/ 183 h 3869"/>
                  <a:gd name="T50" fmla="*/ 4527 w 9360"/>
                  <a:gd name="T51" fmla="*/ 0 h 3869"/>
                  <a:gd name="T52" fmla="*/ 5445 w 9360"/>
                  <a:gd name="T53" fmla="*/ 61 h 3869"/>
                  <a:gd name="T54" fmla="*/ 7331 w 9360"/>
                  <a:gd name="T55" fmla="*/ 652 h 3869"/>
                  <a:gd name="T56" fmla="*/ 8840 w 9360"/>
                  <a:gd name="T57" fmla="*/ 1924 h 3869"/>
                  <a:gd name="T58" fmla="*/ 9360 w 9360"/>
                  <a:gd name="T59" fmla="*/ 3686 h 3869"/>
                  <a:gd name="T60" fmla="*/ 9197 w 9360"/>
                  <a:gd name="T61" fmla="*/ 3716 h 3869"/>
                  <a:gd name="T62" fmla="*/ 8626 w 9360"/>
                  <a:gd name="T63" fmla="*/ 3523 h 3869"/>
                  <a:gd name="T64" fmla="*/ 8177 w 9360"/>
                  <a:gd name="T65" fmla="*/ 3757 h 3869"/>
                  <a:gd name="T66" fmla="*/ 8055 w 9360"/>
                  <a:gd name="T67" fmla="*/ 3716 h 3869"/>
                  <a:gd name="T68" fmla="*/ 7453 w 9360"/>
                  <a:gd name="T69" fmla="*/ 3512 h 3869"/>
                  <a:gd name="T70" fmla="*/ 7035 w 9360"/>
                  <a:gd name="T71" fmla="*/ 3757 h 3869"/>
                  <a:gd name="T72" fmla="*/ 6893 w 9360"/>
                  <a:gd name="T73" fmla="*/ 3716 h 3869"/>
                  <a:gd name="T74" fmla="*/ 6311 w 9360"/>
                  <a:gd name="T75" fmla="*/ 3512 h 3869"/>
                  <a:gd name="T76" fmla="*/ 5873 w 9360"/>
                  <a:gd name="T77" fmla="*/ 3757 h 3869"/>
                  <a:gd name="T78" fmla="*/ 5740 w 9360"/>
                  <a:gd name="T79" fmla="*/ 3716 h 3869"/>
                  <a:gd name="T80" fmla="*/ 5149 w 9360"/>
                  <a:gd name="T81" fmla="*/ 3523 h 3869"/>
                  <a:gd name="T82" fmla="*/ 4731 w 9360"/>
                  <a:gd name="T83" fmla="*/ 3757 h 3869"/>
                  <a:gd name="T84" fmla="*/ 4598 w 9360"/>
                  <a:gd name="T85" fmla="*/ 3716 h 3869"/>
                  <a:gd name="T86" fmla="*/ 4017 w 9360"/>
                  <a:gd name="T87" fmla="*/ 3523 h 3869"/>
                  <a:gd name="T88" fmla="*/ 3579 w 9360"/>
                  <a:gd name="T89" fmla="*/ 3757 h 3869"/>
                  <a:gd name="T90" fmla="*/ 3446 w 9360"/>
                  <a:gd name="T91" fmla="*/ 3716 h 3869"/>
                  <a:gd name="T92" fmla="*/ 2845 w 9360"/>
                  <a:gd name="T93" fmla="*/ 3523 h 3869"/>
                  <a:gd name="T94" fmla="*/ 2427 w 9360"/>
                  <a:gd name="T95" fmla="*/ 3757 h 3869"/>
                  <a:gd name="T96" fmla="*/ 2294 w 9360"/>
                  <a:gd name="T97" fmla="*/ 3716 h 3869"/>
                  <a:gd name="T98" fmla="*/ 1703 w 9360"/>
                  <a:gd name="T99" fmla="*/ 3523 h 3869"/>
                  <a:gd name="T100" fmla="*/ 1275 w 9360"/>
                  <a:gd name="T101" fmla="*/ 3757 h 3869"/>
                  <a:gd name="T102" fmla="*/ 1142 w 9360"/>
                  <a:gd name="T103" fmla="*/ 3716 h 3869"/>
                  <a:gd name="T104" fmla="*/ 551 w 9360"/>
                  <a:gd name="T105" fmla="*/ 3523 h 3869"/>
                  <a:gd name="T106" fmla="*/ 122 w 9360"/>
                  <a:gd name="T107" fmla="*/ 3757 h 3869"/>
                  <a:gd name="T108" fmla="*/ 173 w 9360"/>
                  <a:gd name="T109" fmla="*/ 2637 h 3869"/>
                  <a:gd name="T110" fmla="*/ 958 w 9360"/>
                  <a:gd name="T111" fmla="*/ 1405 h 3869"/>
                  <a:gd name="T112" fmla="*/ 2121 w 9360"/>
                  <a:gd name="T113" fmla="*/ 591 h 3869"/>
                  <a:gd name="T114" fmla="*/ 3293 w 9360"/>
                  <a:gd name="T115" fmla="*/ 173 h 3869"/>
                  <a:gd name="T116" fmla="*/ 4374 w 9360"/>
                  <a:gd name="T117" fmla="*/ 183 h 3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360" h="3869">
                    <a:moveTo>
                      <a:pt x="4374" y="183"/>
                    </a:moveTo>
                    <a:lnTo>
                      <a:pt x="4027" y="214"/>
                    </a:lnTo>
                    <a:lnTo>
                      <a:pt x="3681" y="265"/>
                    </a:lnTo>
                    <a:lnTo>
                      <a:pt x="3324" y="346"/>
                    </a:lnTo>
                    <a:lnTo>
                      <a:pt x="2967" y="448"/>
                    </a:lnTo>
                    <a:lnTo>
                      <a:pt x="2620" y="570"/>
                    </a:lnTo>
                    <a:lnTo>
                      <a:pt x="2274" y="713"/>
                    </a:lnTo>
                    <a:lnTo>
                      <a:pt x="1947" y="886"/>
                    </a:lnTo>
                    <a:lnTo>
                      <a:pt x="1631" y="1079"/>
                    </a:lnTo>
                    <a:lnTo>
                      <a:pt x="1336" y="1293"/>
                    </a:lnTo>
                    <a:lnTo>
                      <a:pt x="1071" y="1537"/>
                    </a:lnTo>
                    <a:lnTo>
                      <a:pt x="826" y="1802"/>
                    </a:lnTo>
                    <a:lnTo>
                      <a:pt x="612" y="2097"/>
                    </a:lnTo>
                    <a:lnTo>
                      <a:pt x="428" y="2413"/>
                    </a:lnTo>
                    <a:lnTo>
                      <a:pt x="296" y="2759"/>
                    </a:lnTo>
                    <a:lnTo>
                      <a:pt x="204" y="3126"/>
                    </a:lnTo>
                    <a:lnTo>
                      <a:pt x="153" y="3523"/>
                    </a:lnTo>
                    <a:lnTo>
                      <a:pt x="194" y="3492"/>
                    </a:lnTo>
                    <a:lnTo>
                      <a:pt x="255" y="3451"/>
                    </a:lnTo>
                    <a:lnTo>
                      <a:pt x="306" y="3421"/>
                    </a:lnTo>
                    <a:lnTo>
                      <a:pt x="377" y="3390"/>
                    </a:lnTo>
                    <a:lnTo>
                      <a:pt x="438" y="3370"/>
                    </a:lnTo>
                    <a:lnTo>
                      <a:pt x="510" y="3350"/>
                    </a:lnTo>
                    <a:lnTo>
                      <a:pt x="581" y="3329"/>
                    </a:lnTo>
                    <a:lnTo>
                      <a:pt x="653" y="3329"/>
                    </a:lnTo>
                    <a:lnTo>
                      <a:pt x="744" y="3339"/>
                    </a:lnTo>
                    <a:lnTo>
                      <a:pt x="836" y="3360"/>
                    </a:lnTo>
                    <a:lnTo>
                      <a:pt x="918" y="3390"/>
                    </a:lnTo>
                    <a:lnTo>
                      <a:pt x="999" y="3421"/>
                    </a:lnTo>
                    <a:lnTo>
                      <a:pt x="1071" y="3462"/>
                    </a:lnTo>
                    <a:lnTo>
                      <a:pt x="1132" y="3502"/>
                    </a:lnTo>
                    <a:lnTo>
                      <a:pt x="1193" y="3543"/>
                    </a:lnTo>
                    <a:lnTo>
                      <a:pt x="1234" y="3574"/>
                    </a:lnTo>
                    <a:lnTo>
                      <a:pt x="1275" y="3543"/>
                    </a:lnTo>
                    <a:lnTo>
                      <a:pt x="1325" y="3502"/>
                    </a:lnTo>
                    <a:lnTo>
                      <a:pt x="1387" y="3462"/>
                    </a:lnTo>
                    <a:lnTo>
                      <a:pt x="1458" y="3421"/>
                    </a:lnTo>
                    <a:lnTo>
                      <a:pt x="1540" y="3390"/>
                    </a:lnTo>
                    <a:lnTo>
                      <a:pt x="1621" y="3360"/>
                    </a:lnTo>
                    <a:lnTo>
                      <a:pt x="1713" y="3339"/>
                    </a:lnTo>
                    <a:lnTo>
                      <a:pt x="1805" y="3329"/>
                    </a:lnTo>
                    <a:lnTo>
                      <a:pt x="1896" y="3339"/>
                    </a:lnTo>
                    <a:lnTo>
                      <a:pt x="1988" y="3360"/>
                    </a:lnTo>
                    <a:lnTo>
                      <a:pt x="2070" y="3390"/>
                    </a:lnTo>
                    <a:lnTo>
                      <a:pt x="2151" y="3421"/>
                    </a:lnTo>
                    <a:lnTo>
                      <a:pt x="2223" y="3462"/>
                    </a:lnTo>
                    <a:lnTo>
                      <a:pt x="2284" y="3502"/>
                    </a:lnTo>
                    <a:lnTo>
                      <a:pt x="2335" y="3543"/>
                    </a:lnTo>
                    <a:lnTo>
                      <a:pt x="2376" y="3574"/>
                    </a:lnTo>
                    <a:lnTo>
                      <a:pt x="2416" y="3543"/>
                    </a:lnTo>
                    <a:lnTo>
                      <a:pt x="2467" y="3502"/>
                    </a:lnTo>
                    <a:lnTo>
                      <a:pt x="2529" y="3462"/>
                    </a:lnTo>
                    <a:lnTo>
                      <a:pt x="2600" y="3421"/>
                    </a:lnTo>
                    <a:lnTo>
                      <a:pt x="2671" y="3380"/>
                    </a:lnTo>
                    <a:lnTo>
                      <a:pt x="2763" y="3360"/>
                    </a:lnTo>
                    <a:lnTo>
                      <a:pt x="2855" y="3339"/>
                    </a:lnTo>
                    <a:lnTo>
                      <a:pt x="2957" y="3329"/>
                    </a:lnTo>
                    <a:lnTo>
                      <a:pt x="3059" y="3339"/>
                    </a:lnTo>
                    <a:lnTo>
                      <a:pt x="3151" y="3360"/>
                    </a:lnTo>
                    <a:lnTo>
                      <a:pt x="3242" y="3380"/>
                    </a:lnTo>
                    <a:lnTo>
                      <a:pt x="3314" y="3421"/>
                    </a:lnTo>
                    <a:lnTo>
                      <a:pt x="3385" y="3462"/>
                    </a:lnTo>
                    <a:lnTo>
                      <a:pt x="3446" y="3502"/>
                    </a:lnTo>
                    <a:lnTo>
                      <a:pt x="3497" y="3543"/>
                    </a:lnTo>
                    <a:lnTo>
                      <a:pt x="3538" y="3574"/>
                    </a:lnTo>
                    <a:lnTo>
                      <a:pt x="3579" y="3543"/>
                    </a:lnTo>
                    <a:lnTo>
                      <a:pt x="3640" y="3502"/>
                    </a:lnTo>
                    <a:lnTo>
                      <a:pt x="3701" y="3462"/>
                    </a:lnTo>
                    <a:lnTo>
                      <a:pt x="3783" y="3421"/>
                    </a:lnTo>
                    <a:lnTo>
                      <a:pt x="3854" y="3390"/>
                    </a:lnTo>
                    <a:lnTo>
                      <a:pt x="3936" y="3360"/>
                    </a:lnTo>
                    <a:lnTo>
                      <a:pt x="4027" y="3339"/>
                    </a:lnTo>
                    <a:lnTo>
                      <a:pt x="4109" y="3329"/>
                    </a:lnTo>
                    <a:lnTo>
                      <a:pt x="4201" y="3339"/>
                    </a:lnTo>
                    <a:lnTo>
                      <a:pt x="4282" y="3360"/>
                    </a:lnTo>
                    <a:lnTo>
                      <a:pt x="4374" y="3390"/>
                    </a:lnTo>
                    <a:lnTo>
                      <a:pt x="4445" y="3421"/>
                    </a:lnTo>
                    <a:lnTo>
                      <a:pt x="4527" y="3472"/>
                    </a:lnTo>
                    <a:lnTo>
                      <a:pt x="4588" y="3512"/>
                    </a:lnTo>
                    <a:lnTo>
                      <a:pt x="4649" y="3553"/>
                    </a:lnTo>
                    <a:lnTo>
                      <a:pt x="4690" y="3584"/>
                    </a:lnTo>
                    <a:lnTo>
                      <a:pt x="4731" y="3553"/>
                    </a:lnTo>
                    <a:lnTo>
                      <a:pt x="4782" y="3512"/>
                    </a:lnTo>
                    <a:lnTo>
                      <a:pt x="4843" y="3472"/>
                    </a:lnTo>
                    <a:lnTo>
                      <a:pt x="4915" y="3421"/>
                    </a:lnTo>
                    <a:lnTo>
                      <a:pt x="4986" y="3390"/>
                    </a:lnTo>
                    <a:lnTo>
                      <a:pt x="5078" y="3360"/>
                    </a:lnTo>
                    <a:lnTo>
                      <a:pt x="5159" y="3339"/>
                    </a:lnTo>
                    <a:lnTo>
                      <a:pt x="5251" y="3329"/>
                    </a:lnTo>
                    <a:lnTo>
                      <a:pt x="5353" y="3339"/>
                    </a:lnTo>
                    <a:lnTo>
                      <a:pt x="5445" y="3360"/>
                    </a:lnTo>
                    <a:lnTo>
                      <a:pt x="5526" y="3390"/>
                    </a:lnTo>
                    <a:lnTo>
                      <a:pt x="5608" y="3421"/>
                    </a:lnTo>
                    <a:lnTo>
                      <a:pt x="5679" y="3462"/>
                    </a:lnTo>
                    <a:lnTo>
                      <a:pt x="5740" y="3502"/>
                    </a:lnTo>
                    <a:lnTo>
                      <a:pt x="5791" y="3543"/>
                    </a:lnTo>
                    <a:lnTo>
                      <a:pt x="5832" y="3574"/>
                    </a:lnTo>
                    <a:lnTo>
                      <a:pt x="5873" y="3543"/>
                    </a:lnTo>
                    <a:lnTo>
                      <a:pt x="5924" y="3502"/>
                    </a:lnTo>
                    <a:lnTo>
                      <a:pt x="5995" y="3462"/>
                    </a:lnTo>
                    <a:lnTo>
                      <a:pt x="6067" y="3421"/>
                    </a:lnTo>
                    <a:lnTo>
                      <a:pt x="6148" y="3380"/>
                    </a:lnTo>
                    <a:lnTo>
                      <a:pt x="6230" y="3350"/>
                    </a:lnTo>
                    <a:lnTo>
                      <a:pt x="6322" y="3329"/>
                    </a:lnTo>
                    <a:lnTo>
                      <a:pt x="6413" y="3329"/>
                    </a:lnTo>
                    <a:lnTo>
                      <a:pt x="6505" y="3339"/>
                    </a:lnTo>
                    <a:lnTo>
                      <a:pt x="6587" y="3360"/>
                    </a:lnTo>
                    <a:lnTo>
                      <a:pt x="6668" y="3390"/>
                    </a:lnTo>
                    <a:lnTo>
                      <a:pt x="6750" y="3431"/>
                    </a:lnTo>
                    <a:lnTo>
                      <a:pt x="6821" y="3472"/>
                    </a:lnTo>
                    <a:lnTo>
                      <a:pt x="6882" y="3502"/>
                    </a:lnTo>
                    <a:lnTo>
                      <a:pt x="6944" y="3543"/>
                    </a:lnTo>
                    <a:lnTo>
                      <a:pt x="6984" y="3574"/>
                    </a:lnTo>
                    <a:lnTo>
                      <a:pt x="7025" y="3543"/>
                    </a:lnTo>
                    <a:lnTo>
                      <a:pt x="7076" y="3502"/>
                    </a:lnTo>
                    <a:lnTo>
                      <a:pt x="7137" y="3462"/>
                    </a:lnTo>
                    <a:lnTo>
                      <a:pt x="7209" y="3421"/>
                    </a:lnTo>
                    <a:lnTo>
                      <a:pt x="7290" y="3380"/>
                    </a:lnTo>
                    <a:lnTo>
                      <a:pt x="7372" y="3350"/>
                    </a:lnTo>
                    <a:lnTo>
                      <a:pt x="7464" y="3329"/>
                    </a:lnTo>
                    <a:lnTo>
                      <a:pt x="7565" y="3329"/>
                    </a:lnTo>
                    <a:lnTo>
                      <a:pt x="7657" y="3339"/>
                    </a:lnTo>
                    <a:lnTo>
                      <a:pt x="7749" y="3360"/>
                    </a:lnTo>
                    <a:lnTo>
                      <a:pt x="7831" y="3390"/>
                    </a:lnTo>
                    <a:lnTo>
                      <a:pt x="7912" y="3431"/>
                    </a:lnTo>
                    <a:lnTo>
                      <a:pt x="7984" y="3472"/>
                    </a:lnTo>
                    <a:lnTo>
                      <a:pt x="8045" y="3512"/>
                    </a:lnTo>
                    <a:lnTo>
                      <a:pt x="8096" y="3553"/>
                    </a:lnTo>
                    <a:lnTo>
                      <a:pt x="8136" y="3584"/>
                    </a:lnTo>
                    <a:lnTo>
                      <a:pt x="8177" y="3553"/>
                    </a:lnTo>
                    <a:lnTo>
                      <a:pt x="8238" y="3512"/>
                    </a:lnTo>
                    <a:lnTo>
                      <a:pt x="8300" y="3472"/>
                    </a:lnTo>
                    <a:lnTo>
                      <a:pt x="8381" y="3421"/>
                    </a:lnTo>
                    <a:lnTo>
                      <a:pt x="8453" y="3390"/>
                    </a:lnTo>
                    <a:lnTo>
                      <a:pt x="8544" y="3360"/>
                    </a:lnTo>
                    <a:lnTo>
                      <a:pt x="8626" y="3339"/>
                    </a:lnTo>
                    <a:lnTo>
                      <a:pt x="8718" y="3329"/>
                    </a:lnTo>
                    <a:lnTo>
                      <a:pt x="8789" y="3329"/>
                    </a:lnTo>
                    <a:lnTo>
                      <a:pt x="8860" y="3350"/>
                    </a:lnTo>
                    <a:lnTo>
                      <a:pt x="8922" y="3370"/>
                    </a:lnTo>
                    <a:lnTo>
                      <a:pt x="8993" y="3390"/>
                    </a:lnTo>
                    <a:lnTo>
                      <a:pt x="9054" y="3421"/>
                    </a:lnTo>
                    <a:lnTo>
                      <a:pt x="9115" y="3462"/>
                    </a:lnTo>
                    <a:lnTo>
                      <a:pt x="9166" y="3492"/>
                    </a:lnTo>
                    <a:lnTo>
                      <a:pt x="9217" y="3523"/>
                    </a:lnTo>
                    <a:lnTo>
                      <a:pt x="9197" y="3288"/>
                    </a:lnTo>
                    <a:lnTo>
                      <a:pt x="9156" y="3065"/>
                    </a:lnTo>
                    <a:lnTo>
                      <a:pt x="9105" y="2841"/>
                    </a:lnTo>
                    <a:lnTo>
                      <a:pt x="9034" y="2627"/>
                    </a:lnTo>
                    <a:lnTo>
                      <a:pt x="8942" y="2423"/>
                    </a:lnTo>
                    <a:lnTo>
                      <a:pt x="8840" y="2219"/>
                    </a:lnTo>
                    <a:lnTo>
                      <a:pt x="8718" y="2026"/>
                    </a:lnTo>
                    <a:lnTo>
                      <a:pt x="8575" y="1843"/>
                    </a:lnTo>
                    <a:lnTo>
                      <a:pt x="8391" y="1639"/>
                    </a:lnTo>
                    <a:lnTo>
                      <a:pt x="8198" y="1446"/>
                    </a:lnTo>
                    <a:lnTo>
                      <a:pt x="7984" y="1262"/>
                    </a:lnTo>
                    <a:lnTo>
                      <a:pt x="7759" y="1100"/>
                    </a:lnTo>
                    <a:lnTo>
                      <a:pt x="7515" y="947"/>
                    </a:lnTo>
                    <a:lnTo>
                      <a:pt x="7270" y="815"/>
                    </a:lnTo>
                    <a:lnTo>
                      <a:pt x="7015" y="692"/>
                    </a:lnTo>
                    <a:lnTo>
                      <a:pt x="6750" y="580"/>
                    </a:lnTo>
                    <a:lnTo>
                      <a:pt x="6485" y="489"/>
                    </a:lnTo>
                    <a:lnTo>
                      <a:pt x="6220" y="397"/>
                    </a:lnTo>
                    <a:lnTo>
                      <a:pt x="5955" y="326"/>
                    </a:lnTo>
                    <a:lnTo>
                      <a:pt x="5689" y="275"/>
                    </a:lnTo>
                    <a:lnTo>
                      <a:pt x="5424" y="234"/>
                    </a:lnTo>
                    <a:lnTo>
                      <a:pt x="5169" y="193"/>
                    </a:lnTo>
                    <a:lnTo>
                      <a:pt x="4925" y="183"/>
                    </a:lnTo>
                    <a:lnTo>
                      <a:pt x="4690" y="173"/>
                    </a:lnTo>
                    <a:lnTo>
                      <a:pt x="4649" y="173"/>
                    </a:lnTo>
                    <a:lnTo>
                      <a:pt x="4609" y="173"/>
                    </a:lnTo>
                    <a:lnTo>
                      <a:pt x="4568" y="173"/>
                    </a:lnTo>
                    <a:lnTo>
                      <a:pt x="4537" y="173"/>
                    </a:lnTo>
                    <a:lnTo>
                      <a:pt x="4496" y="183"/>
                    </a:lnTo>
                    <a:lnTo>
                      <a:pt x="4456" y="183"/>
                    </a:lnTo>
                    <a:lnTo>
                      <a:pt x="4415" y="183"/>
                    </a:lnTo>
                    <a:lnTo>
                      <a:pt x="4374" y="183"/>
                    </a:lnTo>
                    <a:lnTo>
                      <a:pt x="4354" y="10"/>
                    </a:lnTo>
                    <a:lnTo>
                      <a:pt x="4395" y="10"/>
                    </a:lnTo>
                    <a:lnTo>
                      <a:pt x="4435" y="0"/>
                    </a:lnTo>
                    <a:lnTo>
                      <a:pt x="4476" y="0"/>
                    </a:lnTo>
                    <a:lnTo>
                      <a:pt x="4527" y="0"/>
                    </a:lnTo>
                    <a:lnTo>
                      <a:pt x="4568" y="0"/>
                    </a:lnTo>
                    <a:lnTo>
                      <a:pt x="4609" y="0"/>
                    </a:lnTo>
                    <a:lnTo>
                      <a:pt x="4649" y="0"/>
                    </a:lnTo>
                    <a:lnTo>
                      <a:pt x="4690" y="0"/>
                    </a:lnTo>
                    <a:lnTo>
                      <a:pt x="4935" y="10"/>
                    </a:lnTo>
                    <a:lnTo>
                      <a:pt x="5180" y="31"/>
                    </a:lnTo>
                    <a:lnTo>
                      <a:pt x="5445" y="61"/>
                    </a:lnTo>
                    <a:lnTo>
                      <a:pt x="5710" y="102"/>
                    </a:lnTo>
                    <a:lnTo>
                      <a:pt x="5985" y="163"/>
                    </a:lnTo>
                    <a:lnTo>
                      <a:pt x="6260" y="234"/>
                    </a:lnTo>
                    <a:lnTo>
                      <a:pt x="6525" y="316"/>
                    </a:lnTo>
                    <a:lnTo>
                      <a:pt x="6801" y="417"/>
                    </a:lnTo>
                    <a:lnTo>
                      <a:pt x="7066" y="529"/>
                    </a:lnTo>
                    <a:lnTo>
                      <a:pt x="7331" y="652"/>
                    </a:lnTo>
                    <a:lnTo>
                      <a:pt x="7586" y="794"/>
                    </a:lnTo>
                    <a:lnTo>
                      <a:pt x="7831" y="947"/>
                    </a:lnTo>
                    <a:lnTo>
                      <a:pt x="8065" y="1120"/>
                    </a:lnTo>
                    <a:lnTo>
                      <a:pt x="8289" y="1303"/>
                    </a:lnTo>
                    <a:lnTo>
                      <a:pt x="8493" y="1497"/>
                    </a:lnTo>
                    <a:lnTo>
                      <a:pt x="8677" y="1710"/>
                    </a:lnTo>
                    <a:lnTo>
                      <a:pt x="8840" y="1924"/>
                    </a:lnTo>
                    <a:lnTo>
                      <a:pt x="8973" y="2158"/>
                    </a:lnTo>
                    <a:lnTo>
                      <a:pt x="9095" y="2393"/>
                    </a:lnTo>
                    <a:lnTo>
                      <a:pt x="9187" y="2637"/>
                    </a:lnTo>
                    <a:lnTo>
                      <a:pt x="9268" y="2881"/>
                    </a:lnTo>
                    <a:lnTo>
                      <a:pt x="9319" y="3146"/>
                    </a:lnTo>
                    <a:lnTo>
                      <a:pt x="9350" y="3411"/>
                    </a:lnTo>
                    <a:lnTo>
                      <a:pt x="9360" y="3686"/>
                    </a:lnTo>
                    <a:lnTo>
                      <a:pt x="9360" y="3716"/>
                    </a:lnTo>
                    <a:lnTo>
                      <a:pt x="9360" y="3767"/>
                    </a:lnTo>
                    <a:lnTo>
                      <a:pt x="9360" y="3828"/>
                    </a:lnTo>
                    <a:lnTo>
                      <a:pt x="9360" y="3859"/>
                    </a:lnTo>
                    <a:lnTo>
                      <a:pt x="9248" y="3757"/>
                    </a:lnTo>
                    <a:lnTo>
                      <a:pt x="9238" y="3747"/>
                    </a:lnTo>
                    <a:lnTo>
                      <a:pt x="9197" y="3716"/>
                    </a:lnTo>
                    <a:lnTo>
                      <a:pt x="9146" y="3675"/>
                    </a:lnTo>
                    <a:lnTo>
                      <a:pt x="9075" y="3635"/>
                    </a:lnTo>
                    <a:lnTo>
                      <a:pt x="8993" y="3594"/>
                    </a:lnTo>
                    <a:lnTo>
                      <a:pt x="8901" y="3553"/>
                    </a:lnTo>
                    <a:lnTo>
                      <a:pt x="8809" y="3523"/>
                    </a:lnTo>
                    <a:lnTo>
                      <a:pt x="8718" y="3512"/>
                    </a:lnTo>
                    <a:lnTo>
                      <a:pt x="8626" y="3523"/>
                    </a:lnTo>
                    <a:lnTo>
                      <a:pt x="8524" y="3553"/>
                    </a:lnTo>
                    <a:lnTo>
                      <a:pt x="8442" y="3594"/>
                    </a:lnTo>
                    <a:lnTo>
                      <a:pt x="8361" y="3635"/>
                    </a:lnTo>
                    <a:lnTo>
                      <a:pt x="8289" y="3675"/>
                    </a:lnTo>
                    <a:lnTo>
                      <a:pt x="8228" y="3716"/>
                    </a:lnTo>
                    <a:lnTo>
                      <a:pt x="8198" y="3747"/>
                    </a:lnTo>
                    <a:lnTo>
                      <a:pt x="8177" y="3757"/>
                    </a:lnTo>
                    <a:lnTo>
                      <a:pt x="8167" y="3767"/>
                    </a:lnTo>
                    <a:lnTo>
                      <a:pt x="8157" y="3777"/>
                    </a:lnTo>
                    <a:lnTo>
                      <a:pt x="8147" y="3787"/>
                    </a:lnTo>
                    <a:lnTo>
                      <a:pt x="8136" y="3798"/>
                    </a:lnTo>
                    <a:lnTo>
                      <a:pt x="8096" y="3757"/>
                    </a:lnTo>
                    <a:lnTo>
                      <a:pt x="8085" y="3747"/>
                    </a:lnTo>
                    <a:lnTo>
                      <a:pt x="8055" y="3716"/>
                    </a:lnTo>
                    <a:lnTo>
                      <a:pt x="8004" y="3686"/>
                    </a:lnTo>
                    <a:lnTo>
                      <a:pt x="7933" y="3635"/>
                    </a:lnTo>
                    <a:lnTo>
                      <a:pt x="7851" y="3594"/>
                    </a:lnTo>
                    <a:lnTo>
                      <a:pt x="7759" y="3553"/>
                    </a:lnTo>
                    <a:lnTo>
                      <a:pt x="7657" y="3523"/>
                    </a:lnTo>
                    <a:lnTo>
                      <a:pt x="7555" y="3512"/>
                    </a:lnTo>
                    <a:lnTo>
                      <a:pt x="7453" y="3512"/>
                    </a:lnTo>
                    <a:lnTo>
                      <a:pt x="7362" y="3543"/>
                    </a:lnTo>
                    <a:lnTo>
                      <a:pt x="7270" y="3584"/>
                    </a:lnTo>
                    <a:lnTo>
                      <a:pt x="7188" y="3624"/>
                    </a:lnTo>
                    <a:lnTo>
                      <a:pt x="7127" y="3675"/>
                    </a:lnTo>
                    <a:lnTo>
                      <a:pt x="7076" y="3716"/>
                    </a:lnTo>
                    <a:lnTo>
                      <a:pt x="7045" y="3747"/>
                    </a:lnTo>
                    <a:lnTo>
                      <a:pt x="7035" y="3757"/>
                    </a:lnTo>
                    <a:lnTo>
                      <a:pt x="7025" y="3767"/>
                    </a:lnTo>
                    <a:lnTo>
                      <a:pt x="7015" y="3777"/>
                    </a:lnTo>
                    <a:lnTo>
                      <a:pt x="7005" y="3787"/>
                    </a:lnTo>
                    <a:lnTo>
                      <a:pt x="6995" y="3798"/>
                    </a:lnTo>
                    <a:lnTo>
                      <a:pt x="6944" y="3757"/>
                    </a:lnTo>
                    <a:lnTo>
                      <a:pt x="6933" y="3747"/>
                    </a:lnTo>
                    <a:lnTo>
                      <a:pt x="6893" y="3716"/>
                    </a:lnTo>
                    <a:lnTo>
                      <a:pt x="6842" y="3686"/>
                    </a:lnTo>
                    <a:lnTo>
                      <a:pt x="6770" y="3635"/>
                    </a:lnTo>
                    <a:lnTo>
                      <a:pt x="6689" y="3594"/>
                    </a:lnTo>
                    <a:lnTo>
                      <a:pt x="6597" y="3553"/>
                    </a:lnTo>
                    <a:lnTo>
                      <a:pt x="6505" y="3523"/>
                    </a:lnTo>
                    <a:lnTo>
                      <a:pt x="6403" y="3512"/>
                    </a:lnTo>
                    <a:lnTo>
                      <a:pt x="6311" y="3512"/>
                    </a:lnTo>
                    <a:lnTo>
                      <a:pt x="6209" y="3543"/>
                    </a:lnTo>
                    <a:lnTo>
                      <a:pt x="6128" y="3584"/>
                    </a:lnTo>
                    <a:lnTo>
                      <a:pt x="6046" y="3624"/>
                    </a:lnTo>
                    <a:lnTo>
                      <a:pt x="5975" y="3675"/>
                    </a:lnTo>
                    <a:lnTo>
                      <a:pt x="5924" y="3716"/>
                    </a:lnTo>
                    <a:lnTo>
                      <a:pt x="5883" y="3747"/>
                    </a:lnTo>
                    <a:lnTo>
                      <a:pt x="5873" y="3757"/>
                    </a:lnTo>
                    <a:lnTo>
                      <a:pt x="5863" y="3767"/>
                    </a:lnTo>
                    <a:lnTo>
                      <a:pt x="5853" y="3777"/>
                    </a:lnTo>
                    <a:lnTo>
                      <a:pt x="5842" y="3787"/>
                    </a:lnTo>
                    <a:lnTo>
                      <a:pt x="5832" y="3798"/>
                    </a:lnTo>
                    <a:lnTo>
                      <a:pt x="5791" y="3757"/>
                    </a:lnTo>
                    <a:lnTo>
                      <a:pt x="5781" y="3747"/>
                    </a:lnTo>
                    <a:lnTo>
                      <a:pt x="5740" y="3716"/>
                    </a:lnTo>
                    <a:lnTo>
                      <a:pt x="5689" y="3675"/>
                    </a:lnTo>
                    <a:lnTo>
                      <a:pt x="5628" y="3635"/>
                    </a:lnTo>
                    <a:lnTo>
                      <a:pt x="5547" y="3594"/>
                    </a:lnTo>
                    <a:lnTo>
                      <a:pt x="5455" y="3553"/>
                    </a:lnTo>
                    <a:lnTo>
                      <a:pt x="5353" y="3523"/>
                    </a:lnTo>
                    <a:lnTo>
                      <a:pt x="5251" y="3512"/>
                    </a:lnTo>
                    <a:lnTo>
                      <a:pt x="5149" y="3523"/>
                    </a:lnTo>
                    <a:lnTo>
                      <a:pt x="5057" y="3553"/>
                    </a:lnTo>
                    <a:lnTo>
                      <a:pt x="4976" y="3594"/>
                    </a:lnTo>
                    <a:lnTo>
                      <a:pt x="4894" y="3635"/>
                    </a:lnTo>
                    <a:lnTo>
                      <a:pt x="4833" y="3675"/>
                    </a:lnTo>
                    <a:lnTo>
                      <a:pt x="4782" y="3716"/>
                    </a:lnTo>
                    <a:lnTo>
                      <a:pt x="4741" y="3747"/>
                    </a:lnTo>
                    <a:lnTo>
                      <a:pt x="4731" y="3757"/>
                    </a:lnTo>
                    <a:lnTo>
                      <a:pt x="4721" y="3767"/>
                    </a:lnTo>
                    <a:lnTo>
                      <a:pt x="4711" y="3777"/>
                    </a:lnTo>
                    <a:lnTo>
                      <a:pt x="4700" y="3787"/>
                    </a:lnTo>
                    <a:lnTo>
                      <a:pt x="4690" y="3798"/>
                    </a:lnTo>
                    <a:lnTo>
                      <a:pt x="4649" y="3757"/>
                    </a:lnTo>
                    <a:lnTo>
                      <a:pt x="4639" y="3747"/>
                    </a:lnTo>
                    <a:lnTo>
                      <a:pt x="4598" y="3716"/>
                    </a:lnTo>
                    <a:lnTo>
                      <a:pt x="4547" y="3675"/>
                    </a:lnTo>
                    <a:lnTo>
                      <a:pt x="4476" y="3635"/>
                    </a:lnTo>
                    <a:lnTo>
                      <a:pt x="4395" y="3594"/>
                    </a:lnTo>
                    <a:lnTo>
                      <a:pt x="4303" y="3553"/>
                    </a:lnTo>
                    <a:lnTo>
                      <a:pt x="4201" y="3523"/>
                    </a:lnTo>
                    <a:lnTo>
                      <a:pt x="4109" y="3512"/>
                    </a:lnTo>
                    <a:lnTo>
                      <a:pt x="4017" y="3523"/>
                    </a:lnTo>
                    <a:lnTo>
                      <a:pt x="3925" y="3553"/>
                    </a:lnTo>
                    <a:lnTo>
                      <a:pt x="3834" y="3594"/>
                    </a:lnTo>
                    <a:lnTo>
                      <a:pt x="3752" y="3635"/>
                    </a:lnTo>
                    <a:lnTo>
                      <a:pt x="3681" y="3675"/>
                    </a:lnTo>
                    <a:lnTo>
                      <a:pt x="3630" y="3716"/>
                    </a:lnTo>
                    <a:lnTo>
                      <a:pt x="3589" y="3747"/>
                    </a:lnTo>
                    <a:lnTo>
                      <a:pt x="3579" y="3757"/>
                    </a:lnTo>
                    <a:lnTo>
                      <a:pt x="3569" y="3767"/>
                    </a:lnTo>
                    <a:lnTo>
                      <a:pt x="3558" y="3777"/>
                    </a:lnTo>
                    <a:lnTo>
                      <a:pt x="3538" y="3787"/>
                    </a:lnTo>
                    <a:lnTo>
                      <a:pt x="3528" y="3798"/>
                    </a:lnTo>
                    <a:lnTo>
                      <a:pt x="3487" y="3757"/>
                    </a:lnTo>
                    <a:lnTo>
                      <a:pt x="3477" y="3747"/>
                    </a:lnTo>
                    <a:lnTo>
                      <a:pt x="3446" y="3716"/>
                    </a:lnTo>
                    <a:lnTo>
                      <a:pt x="3395" y="3675"/>
                    </a:lnTo>
                    <a:lnTo>
                      <a:pt x="3334" y="3635"/>
                    </a:lnTo>
                    <a:lnTo>
                      <a:pt x="3263" y="3594"/>
                    </a:lnTo>
                    <a:lnTo>
                      <a:pt x="3171" y="3553"/>
                    </a:lnTo>
                    <a:lnTo>
                      <a:pt x="3069" y="3523"/>
                    </a:lnTo>
                    <a:lnTo>
                      <a:pt x="2957" y="3512"/>
                    </a:lnTo>
                    <a:lnTo>
                      <a:pt x="2845" y="3523"/>
                    </a:lnTo>
                    <a:lnTo>
                      <a:pt x="2753" y="3553"/>
                    </a:lnTo>
                    <a:lnTo>
                      <a:pt x="2661" y="3594"/>
                    </a:lnTo>
                    <a:lnTo>
                      <a:pt x="2590" y="3635"/>
                    </a:lnTo>
                    <a:lnTo>
                      <a:pt x="2518" y="3675"/>
                    </a:lnTo>
                    <a:lnTo>
                      <a:pt x="2467" y="3716"/>
                    </a:lnTo>
                    <a:lnTo>
                      <a:pt x="2437" y="3747"/>
                    </a:lnTo>
                    <a:lnTo>
                      <a:pt x="2427" y="3757"/>
                    </a:lnTo>
                    <a:lnTo>
                      <a:pt x="2416" y="3767"/>
                    </a:lnTo>
                    <a:lnTo>
                      <a:pt x="2406" y="3777"/>
                    </a:lnTo>
                    <a:lnTo>
                      <a:pt x="2396" y="3798"/>
                    </a:lnTo>
                    <a:lnTo>
                      <a:pt x="2386" y="3808"/>
                    </a:lnTo>
                    <a:lnTo>
                      <a:pt x="2335" y="3757"/>
                    </a:lnTo>
                    <a:lnTo>
                      <a:pt x="2325" y="3747"/>
                    </a:lnTo>
                    <a:lnTo>
                      <a:pt x="2294" y="3716"/>
                    </a:lnTo>
                    <a:lnTo>
                      <a:pt x="2243" y="3675"/>
                    </a:lnTo>
                    <a:lnTo>
                      <a:pt x="2172" y="3635"/>
                    </a:lnTo>
                    <a:lnTo>
                      <a:pt x="2090" y="3594"/>
                    </a:lnTo>
                    <a:lnTo>
                      <a:pt x="2009" y="3553"/>
                    </a:lnTo>
                    <a:lnTo>
                      <a:pt x="1907" y="3523"/>
                    </a:lnTo>
                    <a:lnTo>
                      <a:pt x="1805" y="3512"/>
                    </a:lnTo>
                    <a:lnTo>
                      <a:pt x="1703" y="3523"/>
                    </a:lnTo>
                    <a:lnTo>
                      <a:pt x="1611" y="3553"/>
                    </a:lnTo>
                    <a:lnTo>
                      <a:pt x="1519" y="3594"/>
                    </a:lnTo>
                    <a:lnTo>
                      <a:pt x="1438" y="3635"/>
                    </a:lnTo>
                    <a:lnTo>
                      <a:pt x="1376" y="3675"/>
                    </a:lnTo>
                    <a:lnTo>
                      <a:pt x="1315" y="3716"/>
                    </a:lnTo>
                    <a:lnTo>
                      <a:pt x="1285" y="3747"/>
                    </a:lnTo>
                    <a:lnTo>
                      <a:pt x="1275" y="3757"/>
                    </a:lnTo>
                    <a:lnTo>
                      <a:pt x="1264" y="3767"/>
                    </a:lnTo>
                    <a:lnTo>
                      <a:pt x="1254" y="3777"/>
                    </a:lnTo>
                    <a:lnTo>
                      <a:pt x="1244" y="3787"/>
                    </a:lnTo>
                    <a:lnTo>
                      <a:pt x="1234" y="3798"/>
                    </a:lnTo>
                    <a:lnTo>
                      <a:pt x="1183" y="3757"/>
                    </a:lnTo>
                    <a:lnTo>
                      <a:pt x="1173" y="3747"/>
                    </a:lnTo>
                    <a:lnTo>
                      <a:pt x="1142" y="3716"/>
                    </a:lnTo>
                    <a:lnTo>
                      <a:pt x="1081" y="3675"/>
                    </a:lnTo>
                    <a:lnTo>
                      <a:pt x="1020" y="3635"/>
                    </a:lnTo>
                    <a:lnTo>
                      <a:pt x="938" y="3594"/>
                    </a:lnTo>
                    <a:lnTo>
                      <a:pt x="846" y="3553"/>
                    </a:lnTo>
                    <a:lnTo>
                      <a:pt x="755" y="3523"/>
                    </a:lnTo>
                    <a:lnTo>
                      <a:pt x="653" y="3512"/>
                    </a:lnTo>
                    <a:lnTo>
                      <a:pt x="551" y="3523"/>
                    </a:lnTo>
                    <a:lnTo>
                      <a:pt x="459" y="3553"/>
                    </a:lnTo>
                    <a:lnTo>
                      <a:pt x="367" y="3594"/>
                    </a:lnTo>
                    <a:lnTo>
                      <a:pt x="285" y="3635"/>
                    </a:lnTo>
                    <a:lnTo>
                      <a:pt x="224" y="3675"/>
                    </a:lnTo>
                    <a:lnTo>
                      <a:pt x="163" y="3716"/>
                    </a:lnTo>
                    <a:lnTo>
                      <a:pt x="133" y="3747"/>
                    </a:lnTo>
                    <a:lnTo>
                      <a:pt x="122" y="3757"/>
                    </a:lnTo>
                    <a:lnTo>
                      <a:pt x="0" y="3869"/>
                    </a:lnTo>
                    <a:lnTo>
                      <a:pt x="0" y="3686"/>
                    </a:lnTo>
                    <a:lnTo>
                      <a:pt x="10" y="3462"/>
                    </a:lnTo>
                    <a:lnTo>
                      <a:pt x="31" y="3248"/>
                    </a:lnTo>
                    <a:lnTo>
                      <a:pt x="61" y="3044"/>
                    </a:lnTo>
                    <a:lnTo>
                      <a:pt x="112" y="2841"/>
                    </a:lnTo>
                    <a:lnTo>
                      <a:pt x="173" y="2637"/>
                    </a:lnTo>
                    <a:lnTo>
                      <a:pt x="245" y="2443"/>
                    </a:lnTo>
                    <a:lnTo>
                      <a:pt x="336" y="2260"/>
                    </a:lnTo>
                    <a:lnTo>
                      <a:pt x="438" y="2077"/>
                    </a:lnTo>
                    <a:lnTo>
                      <a:pt x="551" y="1894"/>
                    </a:lnTo>
                    <a:lnTo>
                      <a:pt x="673" y="1731"/>
                    </a:lnTo>
                    <a:lnTo>
                      <a:pt x="805" y="1568"/>
                    </a:lnTo>
                    <a:lnTo>
                      <a:pt x="958" y="1405"/>
                    </a:lnTo>
                    <a:lnTo>
                      <a:pt x="1122" y="1252"/>
                    </a:lnTo>
                    <a:lnTo>
                      <a:pt x="1295" y="1110"/>
                    </a:lnTo>
                    <a:lnTo>
                      <a:pt x="1478" y="977"/>
                    </a:lnTo>
                    <a:lnTo>
                      <a:pt x="1672" y="845"/>
                    </a:lnTo>
                    <a:lnTo>
                      <a:pt x="1815" y="753"/>
                    </a:lnTo>
                    <a:lnTo>
                      <a:pt x="1968" y="672"/>
                    </a:lnTo>
                    <a:lnTo>
                      <a:pt x="2121" y="591"/>
                    </a:lnTo>
                    <a:lnTo>
                      <a:pt x="2284" y="519"/>
                    </a:lnTo>
                    <a:lnTo>
                      <a:pt x="2447" y="448"/>
                    </a:lnTo>
                    <a:lnTo>
                      <a:pt x="2610" y="387"/>
                    </a:lnTo>
                    <a:lnTo>
                      <a:pt x="2773" y="326"/>
                    </a:lnTo>
                    <a:lnTo>
                      <a:pt x="2947" y="275"/>
                    </a:lnTo>
                    <a:lnTo>
                      <a:pt x="3120" y="224"/>
                    </a:lnTo>
                    <a:lnTo>
                      <a:pt x="3293" y="173"/>
                    </a:lnTo>
                    <a:lnTo>
                      <a:pt x="3467" y="132"/>
                    </a:lnTo>
                    <a:lnTo>
                      <a:pt x="3650" y="102"/>
                    </a:lnTo>
                    <a:lnTo>
                      <a:pt x="3824" y="71"/>
                    </a:lnTo>
                    <a:lnTo>
                      <a:pt x="3997" y="41"/>
                    </a:lnTo>
                    <a:lnTo>
                      <a:pt x="4180" y="20"/>
                    </a:lnTo>
                    <a:lnTo>
                      <a:pt x="4354" y="10"/>
                    </a:lnTo>
                    <a:lnTo>
                      <a:pt x="4374" y="183"/>
                    </a:lnTo>
                    <a:close/>
                  </a:path>
                </a:pathLst>
              </a:custGeom>
              <a:solidFill>
                <a:srgbClr val="C0C0C0">
                  <a:alpha val="50195"/>
                </a:srgbClr>
              </a:solidFill>
              <a:ln w="9525">
                <a:noFill/>
                <a:round/>
                <a:headEnd/>
                <a:tailEnd/>
              </a:ln>
            </p:spPr>
            <p:txBody>
              <a:bodyPr>
                <a:prstTxWarp prst="textNoShape">
                  <a:avLst/>
                </a:prstTxWarp>
              </a:bodyPr>
              <a:lstStyle/>
              <a:p>
                <a:endParaRPr lang="en-US"/>
              </a:p>
            </p:txBody>
          </p:sp>
          <p:sp>
            <p:nvSpPr>
              <p:cNvPr id="53276" name="Freeform 8"/>
              <p:cNvSpPr>
                <a:spLocks/>
              </p:cNvSpPr>
              <p:nvPr/>
            </p:nvSpPr>
            <p:spPr bwMode="auto">
              <a:xfrm>
                <a:off x="2592" y="3243"/>
                <a:ext cx="7076" cy="3676"/>
              </a:xfrm>
              <a:custGeom>
                <a:avLst/>
                <a:gdLst>
                  <a:gd name="T0" fmla="*/ 3824 w 7076"/>
                  <a:gd name="T1" fmla="*/ 133 h 3676"/>
                  <a:gd name="T2" fmla="*/ 3671 w 7076"/>
                  <a:gd name="T3" fmla="*/ 51 h 3676"/>
                  <a:gd name="T4" fmla="*/ 3589 w 7076"/>
                  <a:gd name="T5" fmla="*/ 0 h 3676"/>
                  <a:gd name="T6" fmla="*/ 3477 w 7076"/>
                  <a:gd name="T7" fmla="*/ 21 h 3676"/>
                  <a:gd name="T8" fmla="*/ 3365 w 7076"/>
                  <a:gd name="T9" fmla="*/ 92 h 3676"/>
                  <a:gd name="T10" fmla="*/ 3202 w 7076"/>
                  <a:gd name="T11" fmla="*/ 183 h 3676"/>
                  <a:gd name="T12" fmla="*/ 2733 w 7076"/>
                  <a:gd name="T13" fmla="*/ 428 h 3676"/>
                  <a:gd name="T14" fmla="*/ 1999 w 7076"/>
                  <a:gd name="T15" fmla="*/ 866 h 3676"/>
                  <a:gd name="T16" fmla="*/ 1224 w 7076"/>
                  <a:gd name="T17" fmla="*/ 1436 h 3676"/>
                  <a:gd name="T18" fmla="*/ 541 w 7076"/>
                  <a:gd name="T19" fmla="*/ 2148 h 3676"/>
                  <a:gd name="T20" fmla="*/ 102 w 7076"/>
                  <a:gd name="T21" fmla="*/ 2993 h 3676"/>
                  <a:gd name="T22" fmla="*/ 143 w 7076"/>
                  <a:gd name="T23" fmla="*/ 3635 h 3676"/>
                  <a:gd name="T24" fmla="*/ 316 w 7076"/>
                  <a:gd name="T25" fmla="*/ 2820 h 3676"/>
                  <a:gd name="T26" fmla="*/ 775 w 7076"/>
                  <a:gd name="T27" fmla="*/ 2118 h 3676"/>
                  <a:gd name="T28" fmla="*/ 1397 w 7076"/>
                  <a:gd name="T29" fmla="*/ 1507 h 3676"/>
                  <a:gd name="T30" fmla="*/ 2090 w 7076"/>
                  <a:gd name="T31" fmla="*/ 1008 h 3676"/>
                  <a:gd name="T32" fmla="*/ 2753 w 7076"/>
                  <a:gd name="T33" fmla="*/ 611 h 3676"/>
                  <a:gd name="T34" fmla="*/ 2672 w 7076"/>
                  <a:gd name="T35" fmla="*/ 743 h 3676"/>
                  <a:gd name="T36" fmla="*/ 2233 w 7076"/>
                  <a:gd name="T37" fmla="*/ 1181 h 3676"/>
                  <a:gd name="T38" fmla="*/ 1805 w 7076"/>
                  <a:gd name="T39" fmla="*/ 1721 h 3676"/>
                  <a:gd name="T40" fmla="*/ 1458 w 7076"/>
                  <a:gd name="T41" fmla="*/ 2372 h 3676"/>
                  <a:gd name="T42" fmla="*/ 1234 w 7076"/>
                  <a:gd name="T43" fmla="*/ 3116 h 3676"/>
                  <a:gd name="T44" fmla="*/ 1326 w 7076"/>
                  <a:gd name="T45" fmla="*/ 3676 h 3676"/>
                  <a:gd name="T46" fmla="*/ 1428 w 7076"/>
                  <a:gd name="T47" fmla="*/ 2892 h 3676"/>
                  <a:gd name="T48" fmla="*/ 1703 w 7076"/>
                  <a:gd name="T49" fmla="*/ 2209 h 3676"/>
                  <a:gd name="T50" fmla="*/ 2080 w 7076"/>
                  <a:gd name="T51" fmla="*/ 1619 h 3676"/>
                  <a:gd name="T52" fmla="*/ 2508 w 7076"/>
                  <a:gd name="T53" fmla="*/ 1130 h 3676"/>
                  <a:gd name="T54" fmla="*/ 2926 w 7076"/>
                  <a:gd name="T55" fmla="*/ 733 h 3676"/>
                  <a:gd name="T56" fmla="*/ 2794 w 7076"/>
                  <a:gd name="T57" fmla="*/ 1151 h 3676"/>
                  <a:gd name="T58" fmla="*/ 2468 w 7076"/>
                  <a:gd name="T59" fmla="*/ 2240 h 3676"/>
                  <a:gd name="T60" fmla="*/ 2315 w 7076"/>
                  <a:gd name="T61" fmla="*/ 3676 h 3676"/>
                  <a:gd name="T62" fmla="*/ 2610 w 7076"/>
                  <a:gd name="T63" fmla="*/ 2250 h 3676"/>
                  <a:gd name="T64" fmla="*/ 3110 w 7076"/>
                  <a:gd name="T65" fmla="*/ 866 h 3676"/>
                  <a:gd name="T66" fmla="*/ 3467 w 7076"/>
                  <a:gd name="T67" fmla="*/ 336 h 3676"/>
                  <a:gd name="T68" fmla="*/ 3610 w 7076"/>
                  <a:gd name="T69" fmla="*/ 357 h 3676"/>
                  <a:gd name="T70" fmla="*/ 3987 w 7076"/>
                  <a:gd name="T71" fmla="*/ 937 h 3676"/>
                  <a:gd name="T72" fmla="*/ 4446 w 7076"/>
                  <a:gd name="T73" fmla="*/ 2311 h 3676"/>
                  <a:gd name="T74" fmla="*/ 4731 w 7076"/>
                  <a:gd name="T75" fmla="*/ 3676 h 3676"/>
                  <a:gd name="T76" fmla="*/ 4578 w 7076"/>
                  <a:gd name="T77" fmla="*/ 2209 h 3676"/>
                  <a:gd name="T78" fmla="*/ 4232 w 7076"/>
                  <a:gd name="T79" fmla="*/ 1100 h 3676"/>
                  <a:gd name="T80" fmla="*/ 4089 w 7076"/>
                  <a:gd name="T81" fmla="*/ 682 h 3676"/>
                  <a:gd name="T82" fmla="*/ 4517 w 7076"/>
                  <a:gd name="T83" fmla="*/ 1069 h 3676"/>
                  <a:gd name="T84" fmla="*/ 4955 w 7076"/>
                  <a:gd name="T85" fmla="*/ 1558 h 3676"/>
                  <a:gd name="T86" fmla="*/ 5353 w 7076"/>
                  <a:gd name="T87" fmla="*/ 2159 h 3676"/>
                  <a:gd name="T88" fmla="*/ 5639 w 7076"/>
                  <a:gd name="T89" fmla="*/ 2871 h 3676"/>
                  <a:gd name="T90" fmla="*/ 5751 w 7076"/>
                  <a:gd name="T91" fmla="*/ 3676 h 3676"/>
                  <a:gd name="T92" fmla="*/ 5843 w 7076"/>
                  <a:gd name="T93" fmla="*/ 3116 h 3676"/>
                  <a:gd name="T94" fmla="*/ 5608 w 7076"/>
                  <a:gd name="T95" fmla="*/ 2352 h 3676"/>
                  <a:gd name="T96" fmla="*/ 5251 w 7076"/>
                  <a:gd name="T97" fmla="*/ 1700 h 3676"/>
                  <a:gd name="T98" fmla="*/ 4823 w 7076"/>
                  <a:gd name="T99" fmla="*/ 1151 h 3676"/>
                  <a:gd name="T100" fmla="*/ 4374 w 7076"/>
                  <a:gd name="T101" fmla="*/ 713 h 3676"/>
                  <a:gd name="T102" fmla="*/ 4293 w 7076"/>
                  <a:gd name="T103" fmla="*/ 581 h 3676"/>
                  <a:gd name="T104" fmla="*/ 4955 w 7076"/>
                  <a:gd name="T105" fmla="*/ 978 h 3676"/>
                  <a:gd name="T106" fmla="*/ 5659 w 7076"/>
                  <a:gd name="T107" fmla="*/ 1476 h 3676"/>
                  <a:gd name="T108" fmla="*/ 6291 w 7076"/>
                  <a:gd name="T109" fmla="*/ 2087 h 3676"/>
                  <a:gd name="T110" fmla="*/ 6750 w 7076"/>
                  <a:gd name="T111" fmla="*/ 2800 h 3676"/>
                  <a:gd name="T112" fmla="*/ 6933 w 7076"/>
                  <a:gd name="T113" fmla="*/ 3625 h 3676"/>
                  <a:gd name="T114" fmla="*/ 6974 w 7076"/>
                  <a:gd name="T115" fmla="*/ 2983 h 3676"/>
                  <a:gd name="T116" fmla="*/ 6536 w 7076"/>
                  <a:gd name="T117" fmla="*/ 2138 h 3676"/>
                  <a:gd name="T118" fmla="*/ 5853 w 7076"/>
                  <a:gd name="T119" fmla="*/ 1426 h 3676"/>
                  <a:gd name="T120" fmla="*/ 5078 w 7076"/>
                  <a:gd name="T121" fmla="*/ 855 h 3676"/>
                  <a:gd name="T122" fmla="*/ 4344 w 7076"/>
                  <a:gd name="T123" fmla="*/ 418 h 36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76" h="3676">
                    <a:moveTo>
                      <a:pt x="3946" y="204"/>
                    </a:moveTo>
                    <a:lnTo>
                      <a:pt x="3885" y="173"/>
                    </a:lnTo>
                    <a:lnTo>
                      <a:pt x="3824" y="133"/>
                    </a:lnTo>
                    <a:lnTo>
                      <a:pt x="3773" y="112"/>
                    </a:lnTo>
                    <a:lnTo>
                      <a:pt x="3722" y="82"/>
                    </a:lnTo>
                    <a:lnTo>
                      <a:pt x="3671" y="51"/>
                    </a:lnTo>
                    <a:lnTo>
                      <a:pt x="3630" y="31"/>
                    </a:lnTo>
                    <a:lnTo>
                      <a:pt x="3610" y="10"/>
                    </a:lnTo>
                    <a:lnTo>
                      <a:pt x="3589" y="0"/>
                    </a:lnTo>
                    <a:lnTo>
                      <a:pt x="3538" y="82"/>
                    </a:lnTo>
                    <a:lnTo>
                      <a:pt x="3487" y="10"/>
                    </a:lnTo>
                    <a:lnTo>
                      <a:pt x="3477" y="21"/>
                    </a:lnTo>
                    <a:lnTo>
                      <a:pt x="3446" y="41"/>
                    </a:lnTo>
                    <a:lnTo>
                      <a:pt x="3416" y="61"/>
                    </a:lnTo>
                    <a:lnTo>
                      <a:pt x="3365" y="92"/>
                    </a:lnTo>
                    <a:lnTo>
                      <a:pt x="3314" y="122"/>
                    </a:lnTo>
                    <a:lnTo>
                      <a:pt x="3263" y="143"/>
                    </a:lnTo>
                    <a:lnTo>
                      <a:pt x="3202" y="183"/>
                    </a:lnTo>
                    <a:lnTo>
                      <a:pt x="3141" y="214"/>
                    </a:lnTo>
                    <a:lnTo>
                      <a:pt x="2947" y="316"/>
                    </a:lnTo>
                    <a:lnTo>
                      <a:pt x="2733" y="428"/>
                    </a:lnTo>
                    <a:lnTo>
                      <a:pt x="2498" y="560"/>
                    </a:lnTo>
                    <a:lnTo>
                      <a:pt x="2253" y="703"/>
                    </a:lnTo>
                    <a:lnTo>
                      <a:pt x="1999" y="866"/>
                    </a:lnTo>
                    <a:lnTo>
                      <a:pt x="1733" y="1039"/>
                    </a:lnTo>
                    <a:lnTo>
                      <a:pt x="1479" y="1232"/>
                    </a:lnTo>
                    <a:lnTo>
                      <a:pt x="1224" y="1436"/>
                    </a:lnTo>
                    <a:lnTo>
                      <a:pt x="979" y="1660"/>
                    </a:lnTo>
                    <a:lnTo>
                      <a:pt x="755" y="1894"/>
                    </a:lnTo>
                    <a:lnTo>
                      <a:pt x="541" y="2148"/>
                    </a:lnTo>
                    <a:lnTo>
                      <a:pt x="367" y="2413"/>
                    </a:lnTo>
                    <a:lnTo>
                      <a:pt x="214" y="2698"/>
                    </a:lnTo>
                    <a:lnTo>
                      <a:pt x="102" y="2993"/>
                    </a:lnTo>
                    <a:lnTo>
                      <a:pt x="31" y="3309"/>
                    </a:lnTo>
                    <a:lnTo>
                      <a:pt x="0" y="3635"/>
                    </a:lnTo>
                    <a:lnTo>
                      <a:pt x="143" y="3635"/>
                    </a:lnTo>
                    <a:lnTo>
                      <a:pt x="163" y="3350"/>
                    </a:lnTo>
                    <a:lnTo>
                      <a:pt x="224" y="3085"/>
                    </a:lnTo>
                    <a:lnTo>
                      <a:pt x="316" y="2820"/>
                    </a:lnTo>
                    <a:lnTo>
                      <a:pt x="449" y="2576"/>
                    </a:lnTo>
                    <a:lnTo>
                      <a:pt x="592" y="2342"/>
                    </a:lnTo>
                    <a:lnTo>
                      <a:pt x="775" y="2118"/>
                    </a:lnTo>
                    <a:lnTo>
                      <a:pt x="969" y="1904"/>
                    </a:lnTo>
                    <a:lnTo>
                      <a:pt x="1173" y="1700"/>
                    </a:lnTo>
                    <a:lnTo>
                      <a:pt x="1397" y="1507"/>
                    </a:lnTo>
                    <a:lnTo>
                      <a:pt x="1621" y="1324"/>
                    </a:lnTo>
                    <a:lnTo>
                      <a:pt x="1856" y="1161"/>
                    </a:lnTo>
                    <a:lnTo>
                      <a:pt x="2090" y="1008"/>
                    </a:lnTo>
                    <a:lnTo>
                      <a:pt x="2315" y="866"/>
                    </a:lnTo>
                    <a:lnTo>
                      <a:pt x="2539" y="733"/>
                    </a:lnTo>
                    <a:lnTo>
                      <a:pt x="2753" y="611"/>
                    </a:lnTo>
                    <a:lnTo>
                      <a:pt x="2947" y="509"/>
                    </a:lnTo>
                    <a:lnTo>
                      <a:pt x="2814" y="621"/>
                    </a:lnTo>
                    <a:lnTo>
                      <a:pt x="2672" y="743"/>
                    </a:lnTo>
                    <a:lnTo>
                      <a:pt x="2529" y="876"/>
                    </a:lnTo>
                    <a:lnTo>
                      <a:pt x="2376" y="1018"/>
                    </a:lnTo>
                    <a:lnTo>
                      <a:pt x="2233" y="1181"/>
                    </a:lnTo>
                    <a:lnTo>
                      <a:pt x="2090" y="1344"/>
                    </a:lnTo>
                    <a:lnTo>
                      <a:pt x="1948" y="1527"/>
                    </a:lnTo>
                    <a:lnTo>
                      <a:pt x="1805" y="1721"/>
                    </a:lnTo>
                    <a:lnTo>
                      <a:pt x="1683" y="1924"/>
                    </a:lnTo>
                    <a:lnTo>
                      <a:pt x="1560" y="2138"/>
                    </a:lnTo>
                    <a:lnTo>
                      <a:pt x="1458" y="2372"/>
                    </a:lnTo>
                    <a:lnTo>
                      <a:pt x="1366" y="2607"/>
                    </a:lnTo>
                    <a:lnTo>
                      <a:pt x="1295" y="2861"/>
                    </a:lnTo>
                    <a:lnTo>
                      <a:pt x="1234" y="3116"/>
                    </a:lnTo>
                    <a:lnTo>
                      <a:pt x="1193" y="3390"/>
                    </a:lnTo>
                    <a:lnTo>
                      <a:pt x="1183" y="3676"/>
                    </a:lnTo>
                    <a:lnTo>
                      <a:pt x="1326" y="3676"/>
                    </a:lnTo>
                    <a:lnTo>
                      <a:pt x="1336" y="3401"/>
                    </a:lnTo>
                    <a:lnTo>
                      <a:pt x="1377" y="3146"/>
                    </a:lnTo>
                    <a:lnTo>
                      <a:pt x="1428" y="2892"/>
                    </a:lnTo>
                    <a:lnTo>
                      <a:pt x="1509" y="2657"/>
                    </a:lnTo>
                    <a:lnTo>
                      <a:pt x="1601" y="2423"/>
                    </a:lnTo>
                    <a:lnTo>
                      <a:pt x="1703" y="2209"/>
                    </a:lnTo>
                    <a:lnTo>
                      <a:pt x="1815" y="1996"/>
                    </a:lnTo>
                    <a:lnTo>
                      <a:pt x="1948" y="1802"/>
                    </a:lnTo>
                    <a:lnTo>
                      <a:pt x="2080" y="1619"/>
                    </a:lnTo>
                    <a:lnTo>
                      <a:pt x="2213" y="1446"/>
                    </a:lnTo>
                    <a:lnTo>
                      <a:pt x="2366" y="1283"/>
                    </a:lnTo>
                    <a:lnTo>
                      <a:pt x="2508" y="1130"/>
                    </a:lnTo>
                    <a:lnTo>
                      <a:pt x="2651" y="988"/>
                    </a:lnTo>
                    <a:lnTo>
                      <a:pt x="2794" y="855"/>
                    </a:lnTo>
                    <a:lnTo>
                      <a:pt x="2926" y="733"/>
                    </a:lnTo>
                    <a:lnTo>
                      <a:pt x="3059" y="631"/>
                    </a:lnTo>
                    <a:lnTo>
                      <a:pt x="2926" y="876"/>
                    </a:lnTo>
                    <a:lnTo>
                      <a:pt x="2794" y="1151"/>
                    </a:lnTo>
                    <a:lnTo>
                      <a:pt x="2672" y="1476"/>
                    </a:lnTo>
                    <a:lnTo>
                      <a:pt x="2559" y="1843"/>
                    </a:lnTo>
                    <a:lnTo>
                      <a:pt x="2468" y="2240"/>
                    </a:lnTo>
                    <a:lnTo>
                      <a:pt x="2386" y="2678"/>
                    </a:lnTo>
                    <a:lnTo>
                      <a:pt x="2335" y="3156"/>
                    </a:lnTo>
                    <a:lnTo>
                      <a:pt x="2315" y="3676"/>
                    </a:lnTo>
                    <a:lnTo>
                      <a:pt x="2457" y="3676"/>
                    </a:lnTo>
                    <a:lnTo>
                      <a:pt x="2498" y="2912"/>
                    </a:lnTo>
                    <a:lnTo>
                      <a:pt x="2610" y="2250"/>
                    </a:lnTo>
                    <a:lnTo>
                      <a:pt x="2763" y="1690"/>
                    </a:lnTo>
                    <a:lnTo>
                      <a:pt x="2937" y="1232"/>
                    </a:lnTo>
                    <a:lnTo>
                      <a:pt x="3110" y="866"/>
                    </a:lnTo>
                    <a:lnTo>
                      <a:pt x="3273" y="601"/>
                    </a:lnTo>
                    <a:lnTo>
                      <a:pt x="3395" y="418"/>
                    </a:lnTo>
                    <a:lnTo>
                      <a:pt x="3467" y="336"/>
                    </a:lnTo>
                    <a:lnTo>
                      <a:pt x="3467" y="3676"/>
                    </a:lnTo>
                    <a:lnTo>
                      <a:pt x="3610" y="3676"/>
                    </a:lnTo>
                    <a:lnTo>
                      <a:pt x="3610" y="357"/>
                    </a:lnTo>
                    <a:lnTo>
                      <a:pt x="3701" y="469"/>
                    </a:lnTo>
                    <a:lnTo>
                      <a:pt x="3824" y="662"/>
                    </a:lnTo>
                    <a:lnTo>
                      <a:pt x="3987" y="937"/>
                    </a:lnTo>
                    <a:lnTo>
                      <a:pt x="4150" y="1303"/>
                    </a:lnTo>
                    <a:lnTo>
                      <a:pt x="4313" y="1762"/>
                    </a:lnTo>
                    <a:lnTo>
                      <a:pt x="4446" y="2311"/>
                    </a:lnTo>
                    <a:lnTo>
                      <a:pt x="4548" y="2943"/>
                    </a:lnTo>
                    <a:lnTo>
                      <a:pt x="4588" y="3676"/>
                    </a:lnTo>
                    <a:lnTo>
                      <a:pt x="4731" y="3676"/>
                    </a:lnTo>
                    <a:lnTo>
                      <a:pt x="4711" y="3146"/>
                    </a:lnTo>
                    <a:lnTo>
                      <a:pt x="4660" y="2657"/>
                    </a:lnTo>
                    <a:lnTo>
                      <a:pt x="4578" y="2209"/>
                    </a:lnTo>
                    <a:lnTo>
                      <a:pt x="4476" y="1792"/>
                    </a:lnTo>
                    <a:lnTo>
                      <a:pt x="4354" y="1426"/>
                    </a:lnTo>
                    <a:lnTo>
                      <a:pt x="4232" y="1100"/>
                    </a:lnTo>
                    <a:lnTo>
                      <a:pt x="4089" y="825"/>
                    </a:lnTo>
                    <a:lnTo>
                      <a:pt x="3956" y="581"/>
                    </a:lnTo>
                    <a:lnTo>
                      <a:pt x="4089" y="682"/>
                    </a:lnTo>
                    <a:lnTo>
                      <a:pt x="4221" y="805"/>
                    </a:lnTo>
                    <a:lnTo>
                      <a:pt x="4364" y="927"/>
                    </a:lnTo>
                    <a:lnTo>
                      <a:pt x="4517" y="1069"/>
                    </a:lnTo>
                    <a:lnTo>
                      <a:pt x="4660" y="1222"/>
                    </a:lnTo>
                    <a:lnTo>
                      <a:pt x="4813" y="1385"/>
                    </a:lnTo>
                    <a:lnTo>
                      <a:pt x="4955" y="1558"/>
                    </a:lnTo>
                    <a:lnTo>
                      <a:pt x="5098" y="1751"/>
                    </a:lnTo>
                    <a:lnTo>
                      <a:pt x="5231" y="1955"/>
                    </a:lnTo>
                    <a:lnTo>
                      <a:pt x="5353" y="2159"/>
                    </a:lnTo>
                    <a:lnTo>
                      <a:pt x="5465" y="2383"/>
                    </a:lnTo>
                    <a:lnTo>
                      <a:pt x="5557" y="2617"/>
                    </a:lnTo>
                    <a:lnTo>
                      <a:pt x="5639" y="2871"/>
                    </a:lnTo>
                    <a:lnTo>
                      <a:pt x="5700" y="3126"/>
                    </a:lnTo>
                    <a:lnTo>
                      <a:pt x="5741" y="3390"/>
                    </a:lnTo>
                    <a:lnTo>
                      <a:pt x="5751" y="3676"/>
                    </a:lnTo>
                    <a:lnTo>
                      <a:pt x="5893" y="3676"/>
                    </a:lnTo>
                    <a:lnTo>
                      <a:pt x="5883" y="3390"/>
                    </a:lnTo>
                    <a:lnTo>
                      <a:pt x="5843" y="3116"/>
                    </a:lnTo>
                    <a:lnTo>
                      <a:pt x="5781" y="2851"/>
                    </a:lnTo>
                    <a:lnTo>
                      <a:pt x="5710" y="2596"/>
                    </a:lnTo>
                    <a:lnTo>
                      <a:pt x="5608" y="2352"/>
                    </a:lnTo>
                    <a:lnTo>
                      <a:pt x="5506" y="2118"/>
                    </a:lnTo>
                    <a:lnTo>
                      <a:pt x="5384" y="1904"/>
                    </a:lnTo>
                    <a:lnTo>
                      <a:pt x="5251" y="1700"/>
                    </a:lnTo>
                    <a:lnTo>
                      <a:pt x="5119" y="1507"/>
                    </a:lnTo>
                    <a:lnTo>
                      <a:pt x="4966" y="1324"/>
                    </a:lnTo>
                    <a:lnTo>
                      <a:pt x="4823" y="1151"/>
                    </a:lnTo>
                    <a:lnTo>
                      <a:pt x="4670" y="998"/>
                    </a:lnTo>
                    <a:lnTo>
                      <a:pt x="4517" y="845"/>
                    </a:lnTo>
                    <a:lnTo>
                      <a:pt x="4374" y="713"/>
                    </a:lnTo>
                    <a:lnTo>
                      <a:pt x="4232" y="591"/>
                    </a:lnTo>
                    <a:lnTo>
                      <a:pt x="4099" y="479"/>
                    </a:lnTo>
                    <a:lnTo>
                      <a:pt x="4293" y="581"/>
                    </a:lnTo>
                    <a:lnTo>
                      <a:pt x="4507" y="703"/>
                    </a:lnTo>
                    <a:lnTo>
                      <a:pt x="4731" y="835"/>
                    </a:lnTo>
                    <a:lnTo>
                      <a:pt x="4955" y="978"/>
                    </a:lnTo>
                    <a:lnTo>
                      <a:pt x="5190" y="1130"/>
                    </a:lnTo>
                    <a:lnTo>
                      <a:pt x="5424" y="1303"/>
                    </a:lnTo>
                    <a:lnTo>
                      <a:pt x="5659" y="1476"/>
                    </a:lnTo>
                    <a:lnTo>
                      <a:pt x="5883" y="1670"/>
                    </a:lnTo>
                    <a:lnTo>
                      <a:pt x="6097" y="1874"/>
                    </a:lnTo>
                    <a:lnTo>
                      <a:pt x="6291" y="2087"/>
                    </a:lnTo>
                    <a:lnTo>
                      <a:pt x="6475" y="2311"/>
                    </a:lnTo>
                    <a:lnTo>
                      <a:pt x="6628" y="2556"/>
                    </a:lnTo>
                    <a:lnTo>
                      <a:pt x="6750" y="2800"/>
                    </a:lnTo>
                    <a:lnTo>
                      <a:pt x="6852" y="3065"/>
                    </a:lnTo>
                    <a:lnTo>
                      <a:pt x="6913" y="3340"/>
                    </a:lnTo>
                    <a:lnTo>
                      <a:pt x="6933" y="3625"/>
                    </a:lnTo>
                    <a:lnTo>
                      <a:pt x="7076" y="3625"/>
                    </a:lnTo>
                    <a:lnTo>
                      <a:pt x="7046" y="3299"/>
                    </a:lnTo>
                    <a:lnTo>
                      <a:pt x="6974" y="2983"/>
                    </a:lnTo>
                    <a:lnTo>
                      <a:pt x="6862" y="2688"/>
                    </a:lnTo>
                    <a:lnTo>
                      <a:pt x="6709" y="2403"/>
                    </a:lnTo>
                    <a:lnTo>
                      <a:pt x="6536" y="2138"/>
                    </a:lnTo>
                    <a:lnTo>
                      <a:pt x="6322" y="1884"/>
                    </a:lnTo>
                    <a:lnTo>
                      <a:pt x="6097" y="1650"/>
                    </a:lnTo>
                    <a:lnTo>
                      <a:pt x="5853" y="1426"/>
                    </a:lnTo>
                    <a:lnTo>
                      <a:pt x="5598" y="1222"/>
                    </a:lnTo>
                    <a:lnTo>
                      <a:pt x="5343" y="1028"/>
                    </a:lnTo>
                    <a:lnTo>
                      <a:pt x="5078" y="855"/>
                    </a:lnTo>
                    <a:lnTo>
                      <a:pt x="4823" y="693"/>
                    </a:lnTo>
                    <a:lnTo>
                      <a:pt x="4578" y="550"/>
                    </a:lnTo>
                    <a:lnTo>
                      <a:pt x="4344" y="418"/>
                    </a:lnTo>
                    <a:lnTo>
                      <a:pt x="4130" y="306"/>
                    </a:lnTo>
                    <a:lnTo>
                      <a:pt x="3946" y="204"/>
                    </a:lnTo>
                    <a:close/>
                  </a:path>
                </a:pathLst>
              </a:custGeom>
              <a:solidFill>
                <a:srgbClr val="C0C0C0">
                  <a:alpha val="50195"/>
                </a:srgbClr>
              </a:solidFill>
              <a:ln w="9525">
                <a:noFill/>
                <a:round/>
                <a:headEnd/>
                <a:tailEnd/>
              </a:ln>
            </p:spPr>
            <p:txBody>
              <a:bodyPr>
                <a:prstTxWarp prst="textNoShape">
                  <a:avLst/>
                </a:prstTxWarp>
              </a:bodyPr>
              <a:lstStyle/>
              <a:p>
                <a:endParaRPr lang="en-US"/>
              </a:p>
            </p:txBody>
          </p:sp>
        </p:grpSp>
        <p:grpSp>
          <p:nvGrpSpPr>
            <p:cNvPr id="53256" name="Group 9"/>
            <p:cNvGrpSpPr>
              <a:grpSpLocks/>
            </p:cNvGrpSpPr>
            <p:nvPr/>
          </p:nvGrpSpPr>
          <p:grpSpPr bwMode="auto">
            <a:xfrm>
              <a:off x="1324" y="1736"/>
              <a:ext cx="864" cy="568"/>
              <a:chOff x="5041" y="5738"/>
              <a:chExt cx="2160" cy="1440"/>
            </a:xfrm>
          </p:grpSpPr>
          <p:sp>
            <p:nvSpPr>
              <p:cNvPr id="53273" name="Oval 10"/>
              <p:cNvSpPr>
                <a:spLocks noChangeArrowheads="1"/>
              </p:cNvSpPr>
              <p:nvPr/>
            </p:nvSpPr>
            <p:spPr bwMode="auto">
              <a:xfrm>
                <a:off x="5041" y="5738"/>
                <a:ext cx="2160" cy="1440"/>
              </a:xfrm>
              <a:prstGeom prst="ellipse">
                <a:avLst/>
              </a:prstGeom>
              <a:noFill/>
              <a:ln w="19050">
                <a:solidFill>
                  <a:srgbClr val="000000"/>
                </a:solidFill>
                <a:round/>
                <a:headEnd/>
                <a:tailEnd/>
              </a:ln>
            </p:spPr>
            <p:txBody>
              <a:bodyPr>
                <a:prstTxWarp prst="textNoShape">
                  <a:avLst/>
                </a:prstTxWarp>
              </a:bodyPr>
              <a:lstStyle/>
              <a:p>
                <a:endParaRPr lang="en-US"/>
              </a:p>
            </p:txBody>
          </p:sp>
          <p:sp>
            <p:nvSpPr>
              <p:cNvPr id="53274" name="Text Box 11"/>
              <p:cNvSpPr txBox="1">
                <a:spLocks noChangeArrowheads="1"/>
              </p:cNvSpPr>
              <p:nvPr/>
            </p:nvSpPr>
            <p:spPr bwMode="auto">
              <a:xfrm>
                <a:off x="5041" y="5944"/>
                <a:ext cx="2160" cy="1028"/>
              </a:xfrm>
              <a:prstGeom prst="rect">
                <a:avLst/>
              </a:prstGeom>
              <a:noFill/>
              <a:ln w="9525">
                <a:noFill/>
                <a:miter lim="800000"/>
                <a:headEnd/>
                <a:tailEnd/>
              </a:ln>
            </p:spPr>
            <p:txBody>
              <a:bodyPr>
                <a:prstTxWarp prst="textNoShape">
                  <a:avLst/>
                </a:prstTxWarp>
              </a:bodyPr>
              <a:lstStyle/>
              <a:p>
                <a:pPr algn="ctr"/>
                <a:r>
                  <a:rPr lang="en-US" sz="1200" b="1">
                    <a:latin typeface="Baskerville Old Face" pitchFamily="-68" charset="0"/>
                  </a:rPr>
                  <a:t>Major/</a:t>
                </a:r>
              </a:p>
              <a:p>
                <a:pPr algn="ctr"/>
                <a:r>
                  <a:rPr lang="en-US" sz="1200" b="1">
                    <a:latin typeface="Baskerville Old Face" pitchFamily="-68" charset="0"/>
                  </a:rPr>
                  <a:t>Minor/</a:t>
                </a:r>
              </a:p>
              <a:p>
                <a:pPr algn="ctr"/>
                <a:r>
                  <a:rPr lang="en-US" sz="1200" b="1">
                    <a:latin typeface="Baskerville Old Face" pitchFamily="-68" charset="0"/>
                  </a:rPr>
                  <a:t>Design Projects</a:t>
                </a:r>
                <a:endParaRPr lang="en-US" sz="2400">
                  <a:latin typeface="Times New Roman" pitchFamily="-68" charset="0"/>
                </a:endParaRPr>
              </a:p>
            </p:txBody>
          </p:sp>
        </p:grpSp>
        <p:grpSp>
          <p:nvGrpSpPr>
            <p:cNvPr id="53257" name="Group 12"/>
            <p:cNvGrpSpPr>
              <a:grpSpLocks/>
            </p:cNvGrpSpPr>
            <p:nvPr/>
          </p:nvGrpSpPr>
          <p:grpSpPr bwMode="auto">
            <a:xfrm>
              <a:off x="4197" y="1736"/>
              <a:ext cx="870" cy="576"/>
              <a:chOff x="8624" y="5755"/>
              <a:chExt cx="2177" cy="1440"/>
            </a:xfrm>
          </p:grpSpPr>
          <p:sp>
            <p:nvSpPr>
              <p:cNvPr id="53271" name="Oval 13"/>
              <p:cNvSpPr>
                <a:spLocks noChangeArrowheads="1"/>
              </p:cNvSpPr>
              <p:nvPr/>
            </p:nvSpPr>
            <p:spPr bwMode="auto">
              <a:xfrm>
                <a:off x="8641" y="5755"/>
                <a:ext cx="2160" cy="1440"/>
              </a:xfrm>
              <a:prstGeom prst="ellipse">
                <a:avLst/>
              </a:prstGeom>
              <a:noFill/>
              <a:ln w="19050">
                <a:solidFill>
                  <a:srgbClr val="000000"/>
                </a:solidFill>
                <a:round/>
                <a:headEnd/>
                <a:tailEnd/>
              </a:ln>
            </p:spPr>
            <p:txBody>
              <a:bodyPr>
                <a:prstTxWarp prst="textNoShape">
                  <a:avLst/>
                </a:prstTxWarp>
              </a:bodyPr>
              <a:lstStyle/>
              <a:p>
                <a:endParaRPr lang="en-US"/>
              </a:p>
            </p:txBody>
          </p:sp>
          <p:sp>
            <p:nvSpPr>
              <p:cNvPr id="53272" name="Text Box 14"/>
              <p:cNvSpPr txBox="1">
                <a:spLocks noChangeArrowheads="1"/>
              </p:cNvSpPr>
              <p:nvPr/>
            </p:nvSpPr>
            <p:spPr bwMode="auto">
              <a:xfrm>
                <a:off x="8624" y="6115"/>
                <a:ext cx="2160" cy="702"/>
              </a:xfrm>
              <a:prstGeom prst="rect">
                <a:avLst/>
              </a:prstGeom>
              <a:noFill/>
              <a:ln w="9525">
                <a:noFill/>
                <a:miter lim="800000"/>
                <a:headEnd/>
                <a:tailEnd/>
              </a:ln>
            </p:spPr>
            <p:txBody>
              <a:bodyPr>
                <a:prstTxWarp prst="textNoShape">
                  <a:avLst/>
                </a:prstTxWarp>
              </a:bodyPr>
              <a:lstStyle/>
              <a:p>
                <a:pPr algn="ctr"/>
                <a:r>
                  <a:rPr lang="en-US" sz="1200" b="1">
                    <a:latin typeface="Baskerville Old Face" pitchFamily="-68" charset="0"/>
                  </a:rPr>
                  <a:t>Venture Capital/</a:t>
                </a:r>
              </a:p>
              <a:p>
                <a:pPr algn="ctr"/>
                <a:r>
                  <a:rPr lang="en-US" sz="1200" b="1">
                    <a:latin typeface="Baskerville Old Face" pitchFamily="-68" charset="0"/>
                  </a:rPr>
                  <a:t>Incubator</a:t>
                </a:r>
                <a:endParaRPr lang="en-US" sz="1200">
                  <a:latin typeface="Times New Roman" pitchFamily="-68" charset="0"/>
                </a:endParaRPr>
              </a:p>
              <a:p>
                <a:endParaRPr lang="en-US" sz="2400">
                  <a:latin typeface="Times New Roman" pitchFamily="-68" charset="0"/>
                </a:endParaRPr>
              </a:p>
            </p:txBody>
          </p:sp>
        </p:grpSp>
        <p:grpSp>
          <p:nvGrpSpPr>
            <p:cNvPr id="53258" name="Group 15"/>
            <p:cNvGrpSpPr>
              <a:grpSpLocks/>
            </p:cNvGrpSpPr>
            <p:nvPr/>
          </p:nvGrpSpPr>
          <p:grpSpPr bwMode="auto">
            <a:xfrm>
              <a:off x="2764" y="1743"/>
              <a:ext cx="864" cy="576"/>
              <a:chOff x="1458" y="5756"/>
              <a:chExt cx="2161" cy="1440"/>
            </a:xfrm>
          </p:grpSpPr>
          <p:sp>
            <p:nvSpPr>
              <p:cNvPr id="53269" name="Oval 16"/>
              <p:cNvSpPr>
                <a:spLocks noChangeArrowheads="1"/>
              </p:cNvSpPr>
              <p:nvPr/>
            </p:nvSpPr>
            <p:spPr bwMode="auto">
              <a:xfrm>
                <a:off x="1458" y="5756"/>
                <a:ext cx="2160" cy="1440"/>
              </a:xfrm>
              <a:prstGeom prst="ellipse">
                <a:avLst/>
              </a:prstGeom>
              <a:noFill/>
              <a:ln w="19050">
                <a:solidFill>
                  <a:srgbClr val="000000"/>
                </a:solidFill>
                <a:round/>
                <a:headEnd/>
                <a:tailEnd/>
              </a:ln>
            </p:spPr>
            <p:txBody>
              <a:bodyPr>
                <a:prstTxWarp prst="textNoShape">
                  <a:avLst/>
                </a:prstTxWarp>
              </a:bodyPr>
              <a:lstStyle/>
              <a:p>
                <a:endParaRPr lang="en-US"/>
              </a:p>
            </p:txBody>
          </p:sp>
          <p:sp>
            <p:nvSpPr>
              <p:cNvPr id="53270" name="Text Box 17"/>
              <p:cNvSpPr txBox="1">
                <a:spLocks noChangeArrowheads="1"/>
              </p:cNvSpPr>
              <p:nvPr/>
            </p:nvSpPr>
            <p:spPr bwMode="auto">
              <a:xfrm>
                <a:off x="1459" y="6115"/>
                <a:ext cx="2160" cy="685"/>
              </a:xfrm>
              <a:prstGeom prst="rect">
                <a:avLst/>
              </a:prstGeom>
              <a:noFill/>
              <a:ln w="9525">
                <a:noFill/>
                <a:miter lim="800000"/>
                <a:headEnd/>
                <a:tailEnd/>
              </a:ln>
            </p:spPr>
            <p:txBody>
              <a:bodyPr>
                <a:prstTxWarp prst="textNoShape">
                  <a:avLst/>
                </a:prstTxWarp>
              </a:bodyPr>
              <a:lstStyle/>
              <a:p>
                <a:pPr algn="ctr"/>
                <a:r>
                  <a:rPr lang="en-US" sz="1200" b="1">
                    <a:latin typeface="Baskerville Old Face" pitchFamily="-68" charset="0"/>
                  </a:rPr>
                  <a:t>Applied Research</a:t>
                </a:r>
              </a:p>
              <a:p>
                <a:pPr algn="ctr"/>
                <a:r>
                  <a:rPr lang="en-US" sz="1200" b="1">
                    <a:latin typeface="Baskerville Old Face" pitchFamily="-68" charset="0"/>
                  </a:rPr>
                  <a:t>Center</a:t>
                </a:r>
                <a:endParaRPr lang="en-US" sz="1200">
                  <a:latin typeface="Times New Roman" pitchFamily="-68" charset="0"/>
                </a:endParaRPr>
              </a:p>
              <a:p>
                <a:endParaRPr lang="en-US" sz="2400">
                  <a:latin typeface="Times New Roman" pitchFamily="-68" charset="0"/>
                </a:endParaRPr>
              </a:p>
            </p:txBody>
          </p:sp>
        </p:grpSp>
        <p:grpSp>
          <p:nvGrpSpPr>
            <p:cNvPr id="53259" name="Group 18"/>
            <p:cNvGrpSpPr>
              <a:grpSpLocks noChangeAspect="1"/>
            </p:cNvGrpSpPr>
            <p:nvPr/>
          </p:nvGrpSpPr>
          <p:grpSpPr bwMode="auto">
            <a:xfrm>
              <a:off x="2325" y="2339"/>
              <a:ext cx="1739" cy="594"/>
              <a:chOff x="1440" y="3233"/>
              <a:chExt cx="9360" cy="3869"/>
            </a:xfrm>
          </p:grpSpPr>
          <p:sp>
            <p:nvSpPr>
              <p:cNvPr id="53267" name="Freeform 19"/>
              <p:cNvSpPr>
                <a:spLocks noChangeAspect="1"/>
              </p:cNvSpPr>
              <p:nvPr/>
            </p:nvSpPr>
            <p:spPr bwMode="auto">
              <a:xfrm>
                <a:off x="1440" y="3233"/>
                <a:ext cx="9360" cy="3869"/>
              </a:xfrm>
              <a:custGeom>
                <a:avLst/>
                <a:gdLst>
                  <a:gd name="T0" fmla="*/ 2274 w 9360"/>
                  <a:gd name="T1" fmla="*/ 713 h 3869"/>
                  <a:gd name="T2" fmla="*/ 428 w 9360"/>
                  <a:gd name="T3" fmla="*/ 2413 h 3869"/>
                  <a:gd name="T4" fmla="*/ 377 w 9360"/>
                  <a:gd name="T5" fmla="*/ 3390 h 3869"/>
                  <a:gd name="T6" fmla="*/ 918 w 9360"/>
                  <a:gd name="T7" fmla="*/ 3390 h 3869"/>
                  <a:gd name="T8" fmla="*/ 1325 w 9360"/>
                  <a:gd name="T9" fmla="*/ 3502 h 3869"/>
                  <a:gd name="T10" fmla="*/ 1896 w 9360"/>
                  <a:gd name="T11" fmla="*/ 3339 h 3869"/>
                  <a:gd name="T12" fmla="*/ 2376 w 9360"/>
                  <a:gd name="T13" fmla="*/ 3574 h 3869"/>
                  <a:gd name="T14" fmla="*/ 2855 w 9360"/>
                  <a:gd name="T15" fmla="*/ 3339 h 3869"/>
                  <a:gd name="T16" fmla="*/ 3446 w 9360"/>
                  <a:gd name="T17" fmla="*/ 3502 h 3869"/>
                  <a:gd name="T18" fmla="*/ 3854 w 9360"/>
                  <a:gd name="T19" fmla="*/ 3390 h 3869"/>
                  <a:gd name="T20" fmla="*/ 4445 w 9360"/>
                  <a:gd name="T21" fmla="*/ 3421 h 3869"/>
                  <a:gd name="T22" fmla="*/ 4843 w 9360"/>
                  <a:gd name="T23" fmla="*/ 3472 h 3869"/>
                  <a:gd name="T24" fmla="*/ 5445 w 9360"/>
                  <a:gd name="T25" fmla="*/ 3360 h 3869"/>
                  <a:gd name="T26" fmla="*/ 5873 w 9360"/>
                  <a:gd name="T27" fmla="*/ 3543 h 3869"/>
                  <a:gd name="T28" fmla="*/ 6413 w 9360"/>
                  <a:gd name="T29" fmla="*/ 3329 h 3869"/>
                  <a:gd name="T30" fmla="*/ 6944 w 9360"/>
                  <a:gd name="T31" fmla="*/ 3543 h 3869"/>
                  <a:gd name="T32" fmla="*/ 7372 w 9360"/>
                  <a:gd name="T33" fmla="*/ 3350 h 3869"/>
                  <a:gd name="T34" fmla="*/ 7984 w 9360"/>
                  <a:gd name="T35" fmla="*/ 3472 h 3869"/>
                  <a:gd name="T36" fmla="*/ 8381 w 9360"/>
                  <a:gd name="T37" fmla="*/ 3421 h 3869"/>
                  <a:gd name="T38" fmla="*/ 8922 w 9360"/>
                  <a:gd name="T39" fmla="*/ 3370 h 3869"/>
                  <a:gd name="T40" fmla="*/ 9156 w 9360"/>
                  <a:gd name="T41" fmla="*/ 3065 h 3869"/>
                  <a:gd name="T42" fmla="*/ 8391 w 9360"/>
                  <a:gd name="T43" fmla="*/ 1639 h 3869"/>
                  <a:gd name="T44" fmla="*/ 6750 w 9360"/>
                  <a:gd name="T45" fmla="*/ 580 h 3869"/>
                  <a:gd name="T46" fmla="*/ 4925 w 9360"/>
                  <a:gd name="T47" fmla="*/ 183 h 3869"/>
                  <a:gd name="T48" fmla="*/ 4456 w 9360"/>
                  <a:gd name="T49" fmla="*/ 183 h 3869"/>
                  <a:gd name="T50" fmla="*/ 4527 w 9360"/>
                  <a:gd name="T51" fmla="*/ 0 h 3869"/>
                  <a:gd name="T52" fmla="*/ 5445 w 9360"/>
                  <a:gd name="T53" fmla="*/ 61 h 3869"/>
                  <a:gd name="T54" fmla="*/ 7331 w 9360"/>
                  <a:gd name="T55" fmla="*/ 652 h 3869"/>
                  <a:gd name="T56" fmla="*/ 8840 w 9360"/>
                  <a:gd name="T57" fmla="*/ 1924 h 3869"/>
                  <a:gd name="T58" fmla="*/ 9360 w 9360"/>
                  <a:gd name="T59" fmla="*/ 3686 h 3869"/>
                  <a:gd name="T60" fmla="*/ 9197 w 9360"/>
                  <a:gd name="T61" fmla="*/ 3716 h 3869"/>
                  <a:gd name="T62" fmla="*/ 8626 w 9360"/>
                  <a:gd name="T63" fmla="*/ 3523 h 3869"/>
                  <a:gd name="T64" fmla="*/ 8177 w 9360"/>
                  <a:gd name="T65" fmla="*/ 3757 h 3869"/>
                  <a:gd name="T66" fmla="*/ 8055 w 9360"/>
                  <a:gd name="T67" fmla="*/ 3716 h 3869"/>
                  <a:gd name="T68" fmla="*/ 7453 w 9360"/>
                  <a:gd name="T69" fmla="*/ 3512 h 3869"/>
                  <a:gd name="T70" fmla="*/ 7035 w 9360"/>
                  <a:gd name="T71" fmla="*/ 3757 h 3869"/>
                  <a:gd name="T72" fmla="*/ 6893 w 9360"/>
                  <a:gd name="T73" fmla="*/ 3716 h 3869"/>
                  <a:gd name="T74" fmla="*/ 6311 w 9360"/>
                  <a:gd name="T75" fmla="*/ 3512 h 3869"/>
                  <a:gd name="T76" fmla="*/ 5873 w 9360"/>
                  <a:gd name="T77" fmla="*/ 3757 h 3869"/>
                  <a:gd name="T78" fmla="*/ 5740 w 9360"/>
                  <a:gd name="T79" fmla="*/ 3716 h 3869"/>
                  <a:gd name="T80" fmla="*/ 5149 w 9360"/>
                  <a:gd name="T81" fmla="*/ 3523 h 3869"/>
                  <a:gd name="T82" fmla="*/ 4731 w 9360"/>
                  <a:gd name="T83" fmla="*/ 3757 h 3869"/>
                  <a:gd name="T84" fmla="*/ 4598 w 9360"/>
                  <a:gd name="T85" fmla="*/ 3716 h 3869"/>
                  <a:gd name="T86" fmla="*/ 4017 w 9360"/>
                  <a:gd name="T87" fmla="*/ 3523 h 3869"/>
                  <a:gd name="T88" fmla="*/ 3579 w 9360"/>
                  <a:gd name="T89" fmla="*/ 3757 h 3869"/>
                  <a:gd name="T90" fmla="*/ 3446 w 9360"/>
                  <a:gd name="T91" fmla="*/ 3716 h 3869"/>
                  <a:gd name="T92" fmla="*/ 2845 w 9360"/>
                  <a:gd name="T93" fmla="*/ 3523 h 3869"/>
                  <a:gd name="T94" fmla="*/ 2427 w 9360"/>
                  <a:gd name="T95" fmla="*/ 3757 h 3869"/>
                  <a:gd name="T96" fmla="*/ 2294 w 9360"/>
                  <a:gd name="T97" fmla="*/ 3716 h 3869"/>
                  <a:gd name="T98" fmla="*/ 1703 w 9360"/>
                  <a:gd name="T99" fmla="*/ 3523 h 3869"/>
                  <a:gd name="T100" fmla="*/ 1275 w 9360"/>
                  <a:gd name="T101" fmla="*/ 3757 h 3869"/>
                  <a:gd name="T102" fmla="*/ 1142 w 9360"/>
                  <a:gd name="T103" fmla="*/ 3716 h 3869"/>
                  <a:gd name="T104" fmla="*/ 551 w 9360"/>
                  <a:gd name="T105" fmla="*/ 3523 h 3869"/>
                  <a:gd name="T106" fmla="*/ 122 w 9360"/>
                  <a:gd name="T107" fmla="*/ 3757 h 3869"/>
                  <a:gd name="T108" fmla="*/ 173 w 9360"/>
                  <a:gd name="T109" fmla="*/ 2637 h 3869"/>
                  <a:gd name="T110" fmla="*/ 958 w 9360"/>
                  <a:gd name="T111" fmla="*/ 1405 h 3869"/>
                  <a:gd name="T112" fmla="*/ 2121 w 9360"/>
                  <a:gd name="T113" fmla="*/ 591 h 3869"/>
                  <a:gd name="T114" fmla="*/ 3293 w 9360"/>
                  <a:gd name="T115" fmla="*/ 173 h 3869"/>
                  <a:gd name="T116" fmla="*/ 4374 w 9360"/>
                  <a:gd name="T117" fmla="*/ 183 h 3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360" h="3869">
                    <a:moveTo>
                      <a:pt x="4374" y="183"/>
                    </a:moveTo>
                    <a:lnTo>
                      <a:pt x="4027" y="214"/>
                    </a:lnTo>
                    <a:lnTo>
                      <a:pt x="3681" y="265"/>
                    </a:lnTo>
                    <a:lnTo>
                      <a:pt x="3324" y="346"/>
                    </a:lnTo>
                    <a:lnTo>
                      <a:pt x="2967" y="448"/>
                    </a:lnTo>
                    <a:lnTo>
                      <a:pt x="2620" y="570"/>
                    </a:lnTo>
                    <a:lnTo>
                      <a:pt x="2274" y="713"/>
                    </a:lnTo>
                    <a:lnTo>
                      <a:pt x="1947" y="886"/>
                    </a:lnTo>
                    <a:lnTo>
                      <a:pt x="1631" y="1079"/>
                    </a:lnTo>
                    <a:lnTo>
                      <a:pt x="1336" y="1293"/>
                    </a:lnTo>
                    <a:lnTo>
                      <a:pt x="1071" y="1537"/>
                    </a:lnTo>
                    <a:lnTo>
                      <a:pt x="826" y="1802"/>
                    </a:lnTo>
                    <a:lnTo>
                      <a:pt x="612" y="2097"/>
                    </a:lnTo>
                    <a:lnTo>
                      <a:pt x="428" y="2413"/>
                    </a:lnTo>
                    <a:lnTo>
                      <a:pt x="296" y="2759"/>
                    </a:lnTo>
                    <a:lnTo>
                      <a:pt x="204" y="3126"/>
                    </a:lnTo>
                    <a:lnTo>
                      <a:pt x="153" y="3523"/>
                    </a:lnTo>
                    <a:lnTo>
                      <a:pt x="194" y="3492"/>
                    </a:lnTo>
                    <a:lnTo>
                      <a:pt x="255" y="3451"/>
                    </a:lnTo>
                    <a:lnTo>
                      <a:pt x="306" y="3421"/>
                    </a:lnTo>
                    <a:lnTo>
                      <a:pt x="377" y="3390"/>
                    </a:lnTo>
                    <a:lnTo>
                      <a:pt x="438" y="3370"/>
                    </a:lnTo>
                    <a:lnTo>
                      <a:pt x="510" y="3350"/>
                    </a:lnTo>
                    <a:lnTo>
                      <a:pt x="581" y="3329"/>
                    </a:lnTo>
                    <a:lnTo>
                      <a:pt x="653" y="3329"/>
                    </a:lnTo>
                    <a:lnTo>
                      <a:pt x="744" y="3339"/>
                    </a:lnTo>
                    <a:lnTo>
                      <a:pt x="836" y="3360"/>
                    </a:lnTo>
                    <a:lnTo>
                      <a:pt x="918" y="3390"/>
                    </a:lnTo>
                    <a:lnTo>
                      <a:pt x="999" y="3421"/>
                    </a:lnTo>
                    <a:lnTo>
                      <a:pt x="1071" y="3462"/>
                    </a:lnTo>
                    <a:lnTo>
                      <a:pt x="1132" y="3502"/>
                    </a:lnTo>
                    <a:lnTo>
                      <a:pt x="1193" y="3543"/>
                    </a:lnTo>
                    <a:lnTo>
                      <a:pt x="1234" y="3574"/>
                    </a:lnTo>
                    <a:lnTo>
                      <a:pt x="1275" y="3543"/>
                    </a:lnTo>
                    <a:lnTo>
                      <a:pt x="1325" y="3502"/>
                    </a:lnTo>
                    <a:lnTo>
                      <a:pt x="1387" y="3462"/>
                    </a:lnTo>
                    <a:lnTo>
                      <a:pt x="1458" y="3421"/>
                    </a:lnTo>
                    <a:lnTo>
                      <a:pt x="1540" y="3390"/>
                    </a:lnTo>
                    <a:lnTo>
                      <a:pt x="1621" y="3360"/>
                    </a:lnTo>
                    <a:lnTo>
                      <a:pt x="1713" y="3339"/>
                    </a:lnTo>
                    <a:lnTo>
                      <a:pt x="1805" y="3329"/>
                    </a:lnTo>
                    <a:lnTo>
                      <a:pt x="1896" y="3339"/>
                    </a:lnTo>
                    <a:lnTo>
                      <a:pt x="1988" y="3360"/>
                    </a:lnTo>
                    <a:lnTo>
                      <a:pt x="2070" y="3390"/>
                    </a:lnTo>
                    <a:lnTo>
                      <a:pt x="2151" y="3421"/>
                    </a:lnTo>
                    <a:lnTo>
                      <a:pt x="2223" y="3462"/>
                    </a:lnTo>
                    <a:lnTo>
                      <a:pt x="2284" y="3502"/>
                    </a:lnTo>
                    <a:lnTo>
                      <a:pt x="2335" y="3543"/>
                    </a:lnTo>
                    <a:lnTo>
                      <a:pt x="2376" y="3574"/>
                    </a:lnTo>
                    <a:lnTo>
                      <a:pt x="2416" y="3543"/>
                    </a:lnTo>
                    <a:lnTo>
                      <a:pt x="2467" y="3502"/>
                    </a:lnTo>
                    <a:lnTo>
                      <a:pt x="2529" y="3462"/>
                    </a:lnTo>
                    <a:lnTo>
                      <a:pt x="2600" y="3421"/>
                    </a:lnTo>
                    <a:lnTo>
                      <a:pt x="2671" y="3380"/>
                    </a:lnTo>
                    <a:lnTo>
                      <a:pt x="2763" y="3360"/>
                    </a:lnTo>
                    <a:lnTo>
                      <a:pt x="2855" y="3339"/>
                    </a:lnTo>
                    <a:lnTo>
                      <a:pt x="2957" y="3329"/>
                    </a:lnTo>
                    <a:lnTo>
                      <a:pt x="3059" y="3339"/>
                    </a:lnTo>
                    <a:lnTo>
                      <a:pt x="3151" y="3360"/>
                    </a:lnTo>
                    <a:lnTo>
                      <a:pt x="3242" y="3380"/>
                    </a:lnTo>
                    <a:lnTo>
                      <a:pt x="3314" y="3421"/>
                    </a:lnTo>
                    <a:lnTo>
                      <a:pt x="3385" y="3462"/>
                    </a:lnTo>
                    <a:lnTo>
                      <a:pt x="3446" y="3502"/>
                    </a:lnTo>
                    <a:lnTo>
                      <a:pt x="3497" y="3543"/>
                    </a:lnTo>
                    <a:lnTo>
                      <a:pt x="3538" y="3574"/>
                    </a:lnTo>
                    <a:lnTo>
                      <a:pt x="3579" y="3543"/>
                    </a:lnTo>
                    <a:lnTo>
                      <a:pt x="3640" y="3502"/>
                    </a:lnTo>
                    <a:lnTo>
                      <a:pt x="3701" y="3462"/>
                    </a:lnTo>
                    <a:lnTo>
                      <a:pt x="3783" y="3421"/>
                    </a:lnTo>
                    <a:lnTo>
                      <a:pt x="3854" y="3390"/>
                    </a:lnTo>
                    <a:lnTo>
                      <a:pt x="3936" y="3360"/>
                    </a:lnTo>
                    <a:lnTo>
                      <a:pt x="4027" y="3339"/>
                    </a:lnTo>
                    <a:lnTo>
                      <a:pt x="4109" y="3329"/>
                    </a:lnTo>
                    <a:lnTo>
                      <a:pt x="4201" y="3339"/>
                    </a:lnTo>
                    <a:lnTo>
                      <a:pt x="4282" y="3360"/>
                    </a:lnTo>
                    <a:lnTo>
                      <a:pt x="4374" y="3390"/>
                    </a:lnTo>
                    <a:lnTo>
                      <a:pt x="4445" y="3421"/>
                    </a:lnTo>
                    <a:lnTo>
                      <a:pt x="4527" y="3472"/>
                    </a:lnTo>
                    <a:lnTo>
                      <a:pt x="4588" y="3512"/>
                    </a:lnTo>
                    <a:lnTo>
                      <a:pt x="4649" y="3553"/>
                    </a:lnTo>
                    <a:lnTo>
                      <a:pt x="4690" y="3584"/>
                    </a:lnTo>
                    <a:lnTo>
                      <a:pt x="4731" y="3553"/>
                    </a:lnTo>
                    <a:lnTo>
                      <a:pt x="4782" y="3512"/>
                    </a:lnTo>
                    <a:lnTo>
                      <a:pt x="4843" y="3472"/>
                    </a:lnTo>
                    <a:lnTo>
                      <a:pt x="4915" y="3421"/>
                    </a:lnTo>
                    <a:lnTo>
                      <a:pt x="4986" y="3390"/>
                    </a:lnTo>
                    <a:lnTo>
                      <a:pt x="5078" y="3360"/>
                    </a:lnTo>
                    <a:lnTo>
                      <a:pt x="5159" y="3339"/>
                    </a:lnTo>
                    <a:lnTo>
                      <a:pt x="5251" y="3329"/>
                    </a:lnTo>
                    <a:lnTo>
                      <a:pt x="5353" y="3339"/>
                    </a:lnTo>
                    <a:lnTo>
                      <a:pt x="5445" y="3360"/>
                    </a:lnTo>
                    <a:lnTo>
                      <a:pt x="5526" y="3390"/>
                    </a:lnTo>
                    <a:lnTo>
                      <a:pt x="5608" y="3421"/>
                    </a:lnTo>
                    <a:lnTo>
                      <a:pt x="5679" y="3462"/>
                    </a:lnTo>
                    <a:lnTo>
                      <a:pt x="5740" y="3502"/>
                    </a:lnTo>
                    <a:lnTo>
                      <a:pt x="5791" y="3543"/>
                    </a:lnTo>
                    <a:lnTo>
                      <a:pt x="5832" y="3574"/>
                    </a:lnTo>
                    <a:lnTo>
                      <a:pt x="5873" y="3543"/>
                    </a:lnTo>
                    <a:lnTo>
                      <a:pt x="5924" y="3502"/>
                    </a:lnTo>
                    <a:lnTo>
                      <a:pt x="5995" y="3462"/>
                    </a:lnTo>
                    <a:lnTo>
                      <a:pt x="6067" y="3421"/>
                    </a:lnTo>
                    <a:lnTo>
                      <a:pt x="6148" y="3380"/>
                    </a:lnTo>
                    <a:lnTo>
                      <a:pt x="6230" y="3350"/>
                    </a:lnTo>
                    <a:lnTo>
                      <a:pt x="6322" y="3329"/>
                    </a:lnTo>
                    <a:lnTo>
                      <a:pt x="6413" y="3329"/>
                    </a:lnTo>
                    <a:lnTo>
                      <a:pt x="6505" y="3339"/>
                    </a:lnTo>
                    <a:lnTo>
                      <a:pt x="6587" y="3360"/>
                    </a:lnTo>
                    <a:lnTo>
                      <a:pt x="6668" y="3390"/>
                    </a:lnTo>
                    <a:lnTo>
                      <a:pt x="6750" y="3431"/>
                    </a:lnTo>
                    <a:lnTo>
                      <a:pt x="6821" y="3472"/>
                    </a:lnTo>
                    <a:lnTo>
                      <a:pt x="6882" y="3502"/>
                    </a:lnTo>
                    <a:lnTo>
                      <a:pt x="6944" y="3543"/>
                    </a:lnTo>
                    <a:lnTo>
                      <a:pt x="6984" y="3574"/>
                    </a:lnTo>
                    <a:lnTo>
                      <a:pt x="7025" y="3543"/>
                    </a:lnTo>
                    <a:lnTo>
                      <a:pt x="7076" y="3502"/>
                    </a:lnTo>
                    <a:lnTo>
                      <a:pt x="7137" y="3462"/>
                    </a:lnTo>
                    <a:lnTo>
                      <a:pt x="7209" y="3421"/>
                    </a:lnTo>
                    <a:lnTo>
                      <a:pt x="7290" y="3380"/>
                    </a:lnTo>
                    <a:lnTo>
                      <a:pt x="7372" y="3350"/>
                    </a:lnTo>
                    <a:lnTo>
                      <a:pt x="7464" y="3329"/>
                    </a:lnTo>
                    <a:lnTo>
                      <a:pt x="7565" y="3329"/>
                    </a:lnTo>
                    <a:lnTo>
                      <a:pt x="7657" y="3339"/>
                    </a:lnTo>
                    <a:lnTo>
                      <a:pt x="7749" y="3360"/>
                    </a:lnTo>
                    <a:lnTo>
                      <a:pt x="7831" y="3390"/>
                    </a:lnTo>
                    <a:lnTo>
                      <a:pt x="7912" y="3431"/>
                    </a:lnTo>
                    <a:lnTo>
                      <a:pt x="7984" y="3472"/>
                    </a:lnTo>
                    <a:lnTo>
                      <a:pt x="8045" y="3512"/>
                    </a:lnTo>
                    <a:lnTo>
                      <a:pt x="8096" y="3553"/>
                    </a:lnTo>
                    <a:lnTo>
                      <a:pt x="8136" y="3584"/>
                    </a:lnTo>
                    <a:lnTo>
                      <a:pt x="8177" y="3553"/>
                    </a:lnTo>
                    <a:lnTo>
                      <a:pt x="8238" y="3512"/>
                    </a:lnTo>
                    <a:lnTo>
                      <a:pt x="8300" y="3472"/>
                    </a:lnTo>
                    <a:lnTo>
                      <a:pt x="8381" y="3421"/>
                    </a:lnTo>
                    <a:lnTo>
                      <a:pt x="8453" y="3390"/>
                    </a:lnTo>
                    <a:lnTo>
                      <a:pt x="8544" y="3360"/>
                    </a:lnTo>
                    <a:lnTo>
                      <a:pt x="8626" y="3339"/>
                    </a:lnTo>
                    <a:lnTo>
                      <a:pt x="8718" y="3329"/>
                    </a:lnTo>
                    <a:lnTo>
                      <a:pt x="8789" y="3329"/>
                    </a:lnTo>
                    <a:lnTo>
                      <a:pt x="8860" y="3350"/>
                    </a:lnTo>
                    <a:lnTo>
                      <a:pt x="8922" y="3370"/>
                    </a:lnTo>
                    <a:lnTo>
                      <a:pt x="8993" y="3390"/>
                    </a:lnTo>
                    <a:lnTo>
                      <a:pt x="9054" y="3421"/>
                    </a:lnTo>
                    <a:lnTo>
                      <a:pt x="9115" y="3462"/>
                    </a:lnTo>
                    <a:lnTo>
                      <a:pt x="9166" y="3492"/>
                    </a:lnTo>
                    <a:lnTo>
                      <a:pt x="9217" y="3523"/>
                    </a:lnTo>
                    <a:lnTo>
                      <a:pt x="9197" y="3288"/>
                    </a:lnTo>
                    <a:lnTo>
                      <a:pt x="9156" y="3065"/>
                    </a:lnTo>
                    <a:lnTo>
                      <a:pt x="9105" y="2841"/>
                    </a:lnTo>
                    <a:lnTo>
                      <a:pt x="9034" y="2627"/>
                    </a:lnTo>
                    <a:lnTo>
                      <a:pt x="8942" y="2423"/>
                    </a:lnTo>
                    <a:lnTo>
                      <a:pt x="8840" y="2219"/>
                    </a:lnTo>
                    <a:lnTo>
                      <a:pt x="8718" y="2026"/>
                    </a:lnTo>
                    <a:lnTo>
                      <a:pt x="8575" y="1843"/>
                    </a:lnTo>
                    <a:lnTo>
                      <a:pt x="8391" y="1639"/>
                    </a:lnTo>
                    <a:lnTo>
                      <a:pt x="8198" y="1446"/>
                    </a:lnTo>
                    <a:lnTo>
                      <a:pt x="7984" y="1262"/>
                    </a:lnTo>
                    <a:lnTo>
                      <a:pt x="7759" y="1100"/>
                    </a:lnTo>
                    <a:lnTo>
                      <a:pt x="7515" y="947"/>
                    </a:lnTo>
                    <a:lnTo>
                      <a:pt x="7270" y="815"/>
                    </a:lnTo>
                    <a:lnTo>
                      <a:pt x="7015" y="692"/>
                    </a:lnTo>
                    <a:lnTo>
                      <a:pt x="6750" y="580"/>
                    </a:lnTo>
                    <a:lnTo>
                      <a:pt x="6485" y="489"/>
                    </a:lnTo>
                    <a:lnTo>
                      <a:pt x="6220" y="397"/>
                    </a:lnTo>
                    <a:lnTo>
                      <a:pt x="5955" y="326"/>
                    </a:lnTo>
                    <a:lnTo>
                      <a:pt x="5689" y="275"/>
                    </a:lnTo>
                    <a:lnTo>
                      <a:pt x="5424" y="234"/>
                    </a:lnTo>
                    <a:lnTo>
                      <a:pt x="5169" y="193"/>
                    </a:lnTo>
                    <a:lnTo>
                      <a:pt x="4925" y="183"/>
                    </a:lnTo>
                    <a:lnTo>
                      <a:pt x="4690" y="173"/>
                    </a:lnTo>
                    <a:lnTo>
                      <a:pt x="4649" y="173"/>
                    </a:lnTo>
                    <a:lnTo>
                      <a:pt x="4609" y="173"/>
                    </a:lnTo>
                    <a:lnTo>
                      <a:pt x="4568" y="173"/>
                    </a:lnTo>
                    <a:lnTo>
                      <a:pt x="4537" y="173"/>
                    </a:lnTo>
                    <a:lnTo>
                      <a:pt x="4496" y="183"/>
                    </a:lnTo>
                    <a:lnTo>
                      <a:pt x="4456" y="183"/>
                    </a:lnTo>
                    <a:lnTo>
                      <a:pt x="4415" y="183"/>
                    </a:lnTo>
                    <a:lnTo>
                      <a:pt x="4374" y="183"/>
                    </a:lnTo>
                    <a:lnTo>
                      <a:pt x="4354" y="10"/>
                    </a:lnTo>
                    <a:lnTo>
                      <a:pt x="4395" y="10"/>
                    </a:lnTo>
                    <a:lnTo>
                      <a:pt x="4435" y="0"/>
                    </a:lnTo>
                    <a:lnTo>
                      <a:pt x="4476" y="0"/>
                    </a:lnTo>
                    <a:lnTo>
                      <a:pt x="4527" y="0"/>
                    </a:lnTo>
                    <a:lnTo>
                      <a:pt x="4568" y="0"/>
                    </a:lnTo>
                    <a:lnTo>
                      <a:pt x="4609" y="0"/>
                    </a:lnTo>
                    <a:lnTo>
                      <a:pt x="4649" y="0"/>
                    </a:lnTo>
                    <a:lnTo>
                      <a:pt x="4690" y="0"/>
                    </a:lnTo>
                    <a:lnTo>
                      <a:pt x="4935" y="10"/>
                    </a:lnTo>
                    <a:lnTo>
                      <a:pt x="5180" y="31"/>
                    </a:lnTo>
                    <a:lnTo>
                      <a:pt x="5445" y="61"/>
                    </a:lnTo>
                    <a:lnTo>
                      <a:pt x="5710" y="102"/>
                    </a:lnTo>
                    <a:lnTo>
                      <a:pt x="5985" y="163"/>
                    </a:lnTo>
                    <a:lnTo>
                      <a:pt x="6260" y="234"/>
                    </a:lnTo>
                    <a:lnTo>
                      <a:pt x="6525" y="316"/>
                    </a:lnTo>
                    <a:lnTo>
                      <a:pt x="6801" y="417"/>
                    </a:lnTo>
                    <a:lnTo>
                      <a:pt x="7066" y="529"/>
                    </a:lnTo>
                    <a:lnTo>
                      <a:pt x="7331" y="652"/>
                    </a:lnTo>
                    <a:lnTo>
                      <a:pt x="7586" y="794"/>
                    </a:lnTo>
                    <a:lnTo>
                      <a:pt x="7831" y="947"/>
                    </a:lnTo>
                    <a:lnTo>
                      <a:pt x="8065" y="1120"/>
                    </a:lnTo>
                    <a:lnTo>
                      <a:pt x="8289" y="1303"/>
                    </a:lnTo>
                    <a:lnTo>
                      <a:pt x="8493" y="1497"/>
                    </a:lnTo>
                    <a:lnTo>
                      <a:pt x="8677" y="1710"/>
                    </a:lnTo>
                    <a:lnTo>
                      <a:pt x="8840" y="1924"/>
                    </a:lnTo>
                    <a:lnTo>
                      <a:pt x="8973" y="2158"/>
                    </a:lnTo>
                    <a:lnTo>
                      <a:pt x="9095" y="2393"/>
                    </a:lnTo>
                    <a:lnTo>
                      <a:pt x="9187" y="2637"/>
                    </a:lnTo>
                    <a:lnTo>
                      <a:pt x="9268" y="2881"/>
                    </a:lnTo>
                    <a:lnTo>
                      <a:pt x="9319" y="3146"/>
                    </a:lnTo>
                    <a:lnTo>
                      <a:pt x="9350" y="3411"/>
                    </a:lnTo>
                    <a:lnTo>
                      <a:pt x="9360" y="3686"/>
                    </a:lnTo>
                    <a:lnTo>
                      <a:pt x="9360" y="3716"/>
                    </a:lnTo>
                    <a:lnTo>
                      <a:pt x="9360" y="3767"/>
                    </a:lnTo>
                    <a:lnTo>
                      <a:pt x="9360" y="3828"/>
                    </a:lnTo>
                    <a:lnTo>
                      <a:pt x="9360" y="3859"/>
                    </a:lnTo>
                    <a:lnTo>
                      <a:pt x="9248" y="3757"/>
                    </a:lnTo>
                    <a:lnTo>
                      <a:pt x="9238" y="3747"/>
                    </a:lnTo>
                    <a:lnTo>
                      <a:pt x="9197" y="3716"/>
                    </a:lnTo>
                    <a:lnTo>
                      <a:pt x="9146" y="3675"/>
                    </a:lnTo>
                    <a:lnTo>
                      <a:pt x="9075" y="3635"/>
                    </a:lnTo>
                    <a:lnTo>
                      <a:pt x="8993" y="3594"/>
                    </a:lnTo>
                    <a:lnTo>
                      <a:pt x="8901" y="3553"/>
                    </a:lnTo>
                    <a:lnTo>
                      <a:pt x="8809" y="3523"/>
                    </a:lnTo>
                    <a:lnTo>
                      <a:pt x="8718" y="3512"/>
                    </a:lnTo>
                    <a:lnTo>
                      <a:pt x="8626" y="3523"/>
                    </a:lnTo>
                    <a:lnTo>
                      <a:pt x="8524" y="3553"/>
                    </a:lnTo>
                    <a:lnTo>
                      <a:pt x="8442" y="3594"/>
                    </a:lnTo>
                    <a:lnTo>
                      <a:pt x="8361" y="3635"/>
                    </a:lnTo>
                    <a:lnTo>
                      <a:pt x="8289" y="3675"/>
                    </a:lnTo>
                    <a:lnTo>
                      <a:pt x="8228" y="3716"/>
                    </a:lnTo>
                    <a:lnTo>
                      <a:pt x="8198" y="3747"/>
                    </a:lnTo>
                    <a:lnTo>
                      <a:pt x="8177" y="3757"/>
                    </a:lnTo>
                    <a:lnTo>
                      <a:pt x="8167" y="3767"/>
                    </a:lnTo>
                    <a:lnTo>
                      <a:pt x="8157" y="3777"/>
                    </a:lnTo>
                    <a:lnTo>
                      <a:pt x="8147" y="3787"/>
                    </a:lnTo>
                    <a:lnTo>
                      <a:pt x="8136" y="3798"/>
                    </a:lnTo>
                    <a:lnTo>
                      <a:pt x="8096" y="3757"/>
                    </a:lnTo>
                    <a:lnTo>
                      <a:pt x="8085" y="3747"/>
                    </a:lnTo>
                    <a:lnTo>
                      <a:pt x="8055" y="3716"/>
                    </a:lnTo>
                    <a:lnTo>
                      <a:pt x="8004" y="3686"/>
                    </a:lnTo>
                    <a:lnTo>
                      <a:pt x="7933" y="3635"/>
                    </a:lnTo>
                    <a:lnTo>
                      <a:pt x="7851" y="3594"/>
                    </a:lnTo>
                    <a:lnTo>
                      <a:pt x="7759" y="3553"/>
                    </a:lnTo>
                    <a:lnTo>
                      <a:pt x="7657" y="3523"/>
                    </a:lnTo>
                    <a:lnTo>
                      <a:pt x="7555" y="3512"/>
                    </a:lnTo>
                    <a:lnTo>
                      <a:pt x="7453" y="3512"/>
                    </a:lnTo>
                    <a:lnTo>
                      <a:pt x="7362" y="3543"/>
                    </a:lnTo>
                    <a:lnTo>
                      <a:pt x="7270" y="3584"/>
                    </a:lnTo>
                    <a:lnTo>
                      <a:pt x="7188" y="3624"/>
                    </a:lnTo>
                    <a:lnTo>
                      <a:pt x="7127" y="3675"/>
                    </a:lnTo>
                    <a:lnTo>
                      <a:pt x="7076" y="3716"/>
                    </a:lnTo>
                    <a:lnTo>
                      <a:pt x="7045" y="3747"/>
                    </a:lnTo>
                    <a:lnTo>
                      <a:pt x="7035" y="3757"/>
                    </a:lnTo>
                    <a:lnTo>
                      <a:pt x="7025" y="3767"/>
                    </a:lnTo>
                    <a:lnTo>
                      <a:pt x="7015" y="3777"/>
                    </a:lnTo>
                    <a:lnTo>
                      <a:pt x="7005" y="3787"/>
                    </a:lnTo>
                    <a:lnTo>
                      <a:pt x="6995" y="3798"/>
                    </a:lnTo>
                    <a:lnTo>
                      <a:pt x="6944" y="3757"/>
                    </a:lnTo>
                    <a:lnTo>
                      <a:pt x="6933" y="3747"/>
                    </a:lnTo>
                    <a:lnTo>
                      <a:pt x="6893" y="3716"/>
                    </a:lnTo>
                    <a:lnTo>
                      <a:pt x="6842" y="3686"/>
                    </a:lnTo>
                    <a:lnTo>
                      <a:pt x="6770" y="3635"/>
                    </a:lnTo>
                    <a:lnTo>
                      <a:pt x="6689" y="3594"/>
                    </a:lnTo>
                    <a:lnTo>
                      <a:pt x="6597" y="3553"/>
                    </a:lnTo>
                    <a:lnTo>
                      <a:pt x="6505" y="3523"/>
                    </a:lnTo>
                    <a:lnTo>
                      <a:pt x="6403" y="3512"/>
                    </a:lnTo>
                    <a:lnTo>
                      <a:pt x="6311" y="3512"/>
                    </a:lnTo>
                    <a:lnTo>
                      <a:pt x="6209" y="3543"/>
                    </a:lnTo>
                    <a:lnTo>
                      <a:pt x="6128" y="3584"/>
                    </a:lnTo>
                    <a:lnTo>
                      <a:pt x="6046" y="3624"/>
                    </a:lnTo>
                    <a:lnTo>
                      <a:pt x="5975" y="3675"/>
                    </a:lnTo>
                    <a:lnTo>
                      <a:pt x="5924" y="3716"/>
                    </a:lnTo>
                    <a:lnTo>
                      <a:pt x="5883" y="3747"/>
                    </a:lnTo>
                    <a:lnTo>
                      <a:pt x="5873" y="3757"/>
                    </a:lnTo>
                    <a:lnTo>
                      <a:pt x="5863" y="3767"/>
                    </a:lnTo>
                    <a:lnTo>
                      <a:pt x="5853" y="3777"/>
                    </a:lnTo>
                    <a:lnTo>
                      <a:pt x="5842" y="3787"/>
                    </a:lnTo>
                    <a:lnTo>
                      <a:pt x="5832" y="3798"/>
                    </a:lnTo>
                    <a:lnTo>
                      <a:pt x="5791" y="3757"/>
                    </a:lnTo>
                    <a:lnTo>
                      <a:pt x="5781" y="3747"/>
                    </a:lnTo>
                    <a:lnTo>
                      <a:pt x="5740" y="3716"/>
                    </a:lnTo>
                    <a:lnTo>
                      <a:pt x="5689" y="3675"/>
                    </a:lnTo>
                    <a:lnTo>
                      <a:pt x="5628" y="3635"/>
                    </a:lnTo>
                    <a:lnTo>
                      <a:pt x="5547" y="3594"/>
                    </a:lnTo>
                    <a:lnTo>
                      <a:pt x="5455" y="3553"/>
                    </a:lnTo>
                    <a:lnTo>
                      <a:pt x="5353" y="3523"/>
                    </a:lnTo>
                    <a:lnTo>
                      <a:pt x="5251" y="3512"/>
                    </a:lnTo>
                    <a:lnTo>
                      <a:pt x="5149" y="3523"/>
                    </a:lnTo>
                    <a:lnTo>
                      <a:pt x="5057" y="3553"/>
                    </a:lnTo>
                    <a:lnTo>
                      <a:pt x="4976" y="3594"/>
                    </a:lnTo>
                    <a:lnTo>
                      <a:pt x="4894" y="3635"/>
                    </a:lnTo>
                    <a:lnTo>
                      <a:pt x="4833" y="3675"/>
                    </a:lnTo>
                    <a:lnTo>
                      <a:pt x="4782" y="3716"/>
                    </a:lnTo>
                    <a:lnTo>
                      <a:pt x="4741" y="3747"/>
                    </a:lnTo>
                    <a:lnTo>
                      <a:pt x="4731" y="3757"/>
                    </a:lnTo>
                    <a:lnTo>
                      <a:pt x="4721" y="3767"/>
                    </a:lnTo>
                    <a:lnTo>
                      <a:pt x="4711" y="3777"/>
                    </a:lnTo>
                    <a:lnTo>
                      <a:pt x="4700" y="3787"/>
                    </a:lnTo>
                    <a:lnTo>
                      <a:pt x="4690" y="3798"/>
                    </a:lnTo>
                    <a:lnTo>
                      <a:pt x="4649" y="3757"/>
                    </a:lnTo>
                    <a:lnTo>
                      <a:pt x="4639" y="3747"/>
                    </a:lnTo>
                    <a:lnTo>
                      <a:pt x="4598" y="3716"/>
                    </a:lnTo>
                    <a:lnTo>
                      <a:pt x="4547" y="3675"/>
                    </a:lnTo>
                    <a:lnTo>
                      <a:pt x="4476" y="3635"/>
                    </a:lnTo>
                    <a:lnTo>
                      <a:pt x="4395" y="3594"/>
                    </a:lnTo>
                    <a:lnTo>
                      <a:pt x="4303" y="3553"/>
                    </a:lnTo>
                    <a:lnTo>
                      <a:pt x="4201" y="3523"/>
                    </a:lnTo>
                    <a:lnTo>
                      <a:pt x="4109" y="3512"/>
                    </a:lnTo>
                    <a:lnTo>
                      <a:pt x="4017" y="3523"/>
                    </a:lnTo>
                    <a:lnTo>
                      <a:pt x="3925" y="3553"/>
                    </a:lnTo>
                    <a:lnTo>
                      <a:pt x="3834" y="3594"/>
                    </a:lnTo>
                    <a:lnTo>
                      <a:pt x="3752" y="3635"/>
                    </a:lnTo>
                    <a:lnTo>
                      <a:pt x="3681" y="3675"/>
                    </a:lnTo>
                    <a:lnTo>
                      <a:pt x="3630" y="3716"/>
                    </a:lnTo>
                    <a:lnTo>
                      <a:pt x="3589" y="3747"/>
                    </a:lnTo>
                    <a:lnTo>
                      <a:pt x="3579" y="3757"/>
                    </a:lnTo>
                    <a:lnTo>
                      <a:pt x="3569" y="3767"/>
                    </a:lnTo>
                    <a:lnTo>
                      <a:pt x="3558" y="3777"/>
                    </a:lnTo>
                    <a:lnTo>
                      <a:pt x="3538" y="3787"/>
                    </a:lnTo>
                    <a:lnTo>
                      <a:pt x="3528" y="3798"/>
                    </a:lnTo>
                    <a:lnTo>
                      <a:pt x="3487" y="3757"/>
                    </a:lnTo>
                    <a:lnTo>
                      <a:pt x="3477" y="3747"/>
                    </a:lnTo>
                    <a:lnTo>
                      <a:pt x="3446" y="3716"/>
                    </a:lnTo>
                    <a:lnTo>
                      <a:pt x="3395" y="3675"/>
                    </a:lnTo>
                    <a:lnTo>
                      <a:pt x="3334" y="3635"/>
                    </a:lnTo>
                    <a:lnTo>
                      <a:pt x="3263" y="3594"/>
                    </a:lnTo>
                    <a:lnTo>
                      <a:pt x="3171" y="3553"/>
                    </a:lnTo>
                    <a:lnTo>
                      <a:pt x="3069" y="3523"/>
                    </a:lnTo>
                    <a:lnTo>
                      <a:pt x="2957" y="3512"/>
                    </a:lnTo>
                    <a:lnTo>
                      <a:pt x="2845" y="3523"/>
                    </a:lnTo>
                    <a:lnTo>
                      <a:pt x="2753" y="3553"/>
                    </a:lnTo>
                    <a:lnTo>
                      <a:pt x="2661" y="3594"/>
                    </a:lnTo>
                    <a:lnTo>
                      <a:pt x="2590" y="3635"/>
                    </a:lnTo>
                    <a:lnTo>
                      <a:pt x="2518" y="3675"/>
                    </a:lnTo>
                    <a:lnTo>
                      <a:pt x="2467" y="3716"/>
                    </a:lnTo>
                    <a:lnTo>
                      <a:pt x="2437" y="3747"/>
                    </a:lnTo>
                    <a:lnTo>
                      <a:pt x="2427" y="3757"/>
                    </a:lnTo>
                    <a:lnTo>
                      <a:pt x="2416" y="3767"/>
                    </a:lnTo>
                    <a:lnTo>
                      <a:pt x="2406" y="3777"/>
                    </a:lnTo>
                    <a:lnTo>
                      <a:pt x="2396" y="3798"/>
                    </a:lnTo>
                    <a:lnTo>
                      <a:pt x="2386" y="3808"/>
                    </a:lnTo>
                    <a:lnTo>
                      <a:pt x="2335" y="3757"/>
                    </a:lnTo>
                    <a:lnTo>
                      <a:pt x="2325" y="3747"/>
                    </a:lnTo>
                    <a:lnTo>
                      <a:pt x="2294" y="3716"/>
                    </a:lnTo>
                    <a:lnTo>
                      <a:pt x="2243" y="3675"/>
                    </a:lnTo>
                    <a:lnTo>
                      <a:pt x="2172" y="3635"/>
                    </a:lnTo>
                    <a:lnTo>
                      <a:pt x="2090" y="3594"/>
                    </a:lnTo>
                    <a:lnTo>
                      <a:pt x="2009" y="3553"/>
                    </a:lnTo>
                    <a:lnTo>
                      <a:pt x="1907" y="3523"/>
                    </a:lnTo>
                    <a:lnTo>
                      <a:pt x="1805" y="3512"/>
                    </a:lnTo>
                    <a:lnTo>
                      <a:pt x="1703" y="3523"/>
                    </a:lnTo>
                    <a:lnTo>
                      <a:pt x="1611" y="3553"/>
                    </a:lnTo>
                    <a:lnTo>
                      <a:pt x="1519" y="3594"/>
                    </a:lnTo>
                    <a:lnTo>
                      <a:pt x="1438" y="3635"/>
                    </a:lnTo>
                    <a:lnTo>
                      <a:pt x="1376" y="3675"/>
                    </a:lnTo>
                    <a:lnTo>
                      <a:pt x="1315" y="3716"/>
                    </a:lnTo>
                    <a:lnTo>
                      <a:pt x="1285" y="3747"/>
                    </a:lnTo>
                    <a:lnTo>
                      <a:pt x="1275" y="3757"/>
                    </a:lnTo>
                    <a:lnTo>
                      <a:pt x="1264" y="3767"/>
                    </a:lnTo>
                    <a:lnTo>
                      <a:pt x="1254" y="3777"/>
                    </a:lnTo>
                    <a:lnTo>
                      <a:pt x="1244" y="3787"/>
                    </a:lnTo>
                    <a:lnTo>
                      <a:pt x="1234" y="3798"/>
                    </a:lnTo>
                    <a:lnTo>
                      <a:pt x="1183" y="3757"/>
                    </a:lnTo>
                    <a:lnTo>
                      <a:pt x="1173" y="3747"/>
                    </a:lnTo>
                    <a:lnTo>
                      <a:pt x="1142" y="3716"/>
                    </a:lnTo>
                    <a:lnTo>
                      <a:pt x="1081" y="3675"/>
                    </a:lnTo>
                    <a:lnTo>
                      <a:pt x="1020" y="3635"/>
                    </a:lnTo>
                    <a:lnTo>
                      <a:pt x="938" y="3594"/>
                    </a:lnTo>
                    <a:lnTo>
                      <a:pt x="846" y="3553"/>
                    </a:lnTo>
                    <a:lnTo>
                      <a:pt x="755" y="3523"/>
                    </a:lnTo>
                    <a:lnTo>
                      <a:pt x="653" y="3512"/>
                    </a:lnTo>
                    <a:lnTo>
                      <a:pt x="551" y="3523"/>
                    </a:lnTo>
                    <a:lnTo>
                      <a:pt x="459" y="3553"/>
                    </a:lnTo>
                    <a:lnTo>
                      <a:pt x="367" y="3594"/>
                    </a:lnTo>
                    <a:lnTo>
                      <a:pt x="285" y="3635"/>
                    </a:lnTo>
                    <a:lnTo>
                      <a:pt x="224" y="3675"/>
                    </a:lnTo>
                    <a:lnTo>
                      <a:pt x="163" y="3716"/>
                    </a:lnTo>
                    <a:lnTo>
                      <a:pt x="133" y="3747"/>
                    </a:lnTo>
                    <a:lnTo>
                      <a:pt x="122" y="3757"/>
                    </a:lnTo>
                    <a:lnTo>
                      <a:pt x="0" y="3869"/>
                    </a:lnTo>
                    <a:lnTo>
                      <a:pt x="0" y="3686"/>
                    </a:lnTo>
                    <a:lnTo>
                      <a:pt x="10" y="3462"/>
                    </a:lnTo>
                    <a:lnTo>
                      <a:pt x="31" y="3248"/>
                    </a:lnTo>
                    <a:lnTo>
                      <a:pt x="61" y="3044"/>
                    </a:lnTo>
                    <a:lnTo>
                      <a:pt x="112" y="2841"/>
                    </a:lnTo>
                    <a:lnTo>
                      <a:pt x="173" y="2637"/>
                    </a:lnTo>
                    <a:lnTo>
                      <a:pt x="245" y="2443"/>
                    </a:lnTo>
                    <a:lnTo>
                      <a:pt x="336" y="2260"/>
                    </a:lnTo>
                    <a:lnTo>
                      <a:pt x="438" y="2077"/>
                    </a:lnTo>
                    <a:lnTo>
                      <a:pt x="551" y="1894"/>
                    </a:lnTo>
                    <a:lnTo>
                      <a:pt x="673" y="1731"/>
                    </a:lnTo>
                    <a:lnTo>
                      <a:pt x="805" y="1568"/>
                    </a:lnTo>
                    <a:lnTo>
                      <a:pt x="958" y="1405"/>
                    </a:lnTo>
                    <a:lnTo>
                      <a:pt x="1122" y="1252"/>
                    </a:lnTo>
                    <a:lnTo>
                      <a:pt x="1295" y="1110"/>
                    </a:lnTo>
                    <a:lnTo>
                      <a:pt x="1478" y="977"/>
                    </a:lnTo>
                    <a:lnTo>
                      <a:pt x="1672" y="845"/>
                    </a:lnTo>
                    <a:lnTo>
                      <a:pt x="1815" y="753"/>
                    </a:lnTo>
                    <a:lnTo>
                      <a:pt x="1968" y="672"/>
                    </a:lnTo>
                    <a:lnTo>
                      <a:pt x="2121" y="591"/>
                    </a:lnTo>
                    <a:lnTo>
                      <a:pt x="2284" y="519"/>
                    </a:lnTo>
                    <a:lnTo>
                      <a:pt x="2447" y="448"/>
                    </a:lnTo>
                    <a:lnTo>
                      <a:pt x="2610" y="387"/>
                    </a:lnTo>
                    <a:lnTo>
                      <a:pt x="2773" y="326"/>
                    </a:lnTo>
                    <a:lnTo>
                      <a:pt x="2947" y="275"/>
                    </a:lnTo>
                    <a:lnTo>
                      <a:pt x="3120" y="224"/>
                    </a:lnTo>
                    <a:lnTo>
                      <a:pt x="3293" y="173"/>
                    </a:lnTo>
                    <a:lnTo>
                      <a:pt x="3467" y="132"/>
                    </a:lnTo>
                    <a:lnTo>
                      <a:pt x="3650" y="102"/>
                    </a:lnTo>
                    <a:lnTo>
                      <a:pt x="3824" y="71"/>
                    </a:lnTo>
                    <a:lnTo>
                      <a:pt x="3997" y="41"/>
                    </a:lnTo>
                    <a:lnTo>
                      <a:pt x="4180" y="20"/>
                    </a:lnTo>
                    <a:lnTo>
                      <a:pt x="4354" y="10"/>
                    </a:lnTo>
                    <a:lnTo>
                      <a:pt x="4374" y="183"/>
                    </a:lnTo>
                    <a:close/>
                  </a:path>
                </a:pathLst>
              </a:custGeom>
              <a:solidFill>
                <a:srgbClr val="969696">
                  <a:alpha val="50195"/>
                </a:srgbClr>
              </a:solidFill>
              <a:ln w="9525">
                <a:noFill/>
                <a:round/>
                <a:headEnd/>
                <a:tailEnd/>
              </a:ln>
            </p:spPr>
            <p:txBody>
              <a:bodyPr>
                <a:prstTxWarp prst="textNoShape">
                  <a:avLst/>
                </a:prstTxWarp>
              </a:bodyPr>
              <a:lstStyle/>
              <a:p>
                <a:endParaRPr lang="en-US"/>
              </a:p>
            </p:txBody>
          </p:sp>
          <p:sp>
            <p:nvSpPr>
              <p:cNvPr id="53268" name="Freeform 20"/>
              <p:cNvSpPr>
                <a:spLocks noChangeAspect="1"/>
              </p:cNvSpPr>
              <p:nvPr/>
            </p:nvSpPr>
            <p:spPr bwMode="auto">
              <a:xfrm>
                <a:off x="2592" y="3243"/>
                <a:ext cx="7076" cy="3676"/>
              </a:xfrm>
              <a:custGeom>
                <a:avLst/>
                <a:gdLst>
                  <a:gd name="T0" fmla="*/ 3824 w 7076"/>
                  <a:gd name="T1" fmla="*/ 133 h 3676"/>
                  <a:gd name="T2" fmla="*/ 3671 w 7076"/>
                  <a:gd name="T3" fmla="*/ 51 h 3676"/>
                  <a:gd name="T4" fmla="*/ 3589 w 7076"/>
                  <a:gd name="T5" fmla="*/ 0 h 3676"/>
                  <a:gd name="T6" fmla="*/ 3477 w 7076"/>
                  <a:gd name="T7" fmla="*/ 21 h 3676"/>
                  <a:gd name="T8" fmla="*/ 3365 w 7076"/>
                  <a:gd name="T9" fmla="*/ 92 h 3676"/>
                  <a:gd name="T10" fmla="*/ 3202 w 7076"/>
                  <a:gd name="T11" fmla="*/ 183 h 3676"/>
                  <a:gd name="T12" fmla="*/ 2733 w 7076"/>
                  <a:gd name="T13" fmla="*/ 428 h 3676"/>
                  <a:gd name="T14" fmla="*/ 1999 w 7076"/>
                  <a:gd name="T15" fmla="*/ 866 h 3676"/>
                  <a:gd name="T16" fmla="*/ 1224 w 7076"/>
                  <a:gd name="T17" fmla="*/ 1436 h 3676"/>
                  <a:gd name="T18" fmla="*/ 541 w 7076"/>
                  <a:gd name="T19" fmla="*/ 2148 h 3676"/>
                  <a:gd name="T20" fmla="*/ 102 w 7076"/>
                  <a:gd name="T21" fmla="*/ 2993 h 3676"/>
                  <a:gd name="T22" fmla="*/ 143 w 7076"/>
                  <a:gd name="T23" fmla="*/ 3635 h 3676"/>
                  <a:gd name="T24" fmla="*/ 316 w 7076"/>
                  <a:gd name="T25" fmla="*/ 2820 h 3676"/>
                  <a:gd name="T26" fmla="*/ 775 w 7076"/>
                  <a:gd name="T27" fmla="*/ 2118 h 3676"/>
                  <a:gd name="T28" fmla="*/ 1397 w 7076"/>
                  <a:gd name="T29" fmla="*/ 1507 h 3676"/>
                  <a:gd name="T30" fmla="*/ 2090 w 7076"/>
                  <a:gd name="T31" fmla="*/ 1008 h 3676"/>
                  <a:gd name="T32" fmla="*/ 2753 w 7076"/>
                  <a:gd name="T33" fmla="*/ 611 h 3676"/>
                  <a:gd name="T34" fmla="*/ 2672 w 7076"/>
                  <a:gd name="T35" fmla="*/ 743 h 3676"/>
                  <a:gd name="T36" fmla="*/ 2233 w 7076"/>
                  <a:gd name="T37" fmla="*/ 1181 h 3676"/>
                  <a:gd name="T38" fmla="*/ 1805 w 7076"/>
                  <a:gd name="T39" fmla="*/ 1721 h 3676"/>
                  <a:gd name="T40" fmla="*/ 1458 w 7076"/>
                  <a:gd name="T41" fmla="*/ 2372 h 3676"/>
                  <a:gd name="T42" fmla="*/ 1234 w 7076"/>
                  <a:gd name="T43" fmla="*/ 3116 h 3676"/>
                  <a:gd name="T44" fmla="*/ 1326 w 7076"/>
                  <a:gd name="T45" fmla="*/ 3676 h 3676"/>
                  <a:gd name="T46" fmla="*/ 1428 w 7076"/>
                  <a:gd name="T47" fmla="*/ 2892 h 3676"/>
                  <a:gd name="T48" fmla="*/ 1703 w 7076"/>
                  <a:gd name="T49" fmla="*/ 2209 h 3676"/>
                  <a:gd name="T50" fmla="*/ 2080 w 7076"/>
                  <a:gd name="T51" fmla="*/ 1619 h 3676"/>
                  <a:gd name="T52" fmla="*/ 2508 w 7076"/>
                  <a:gd name="T53" fmla="*/ 1130 h 3676"/>
                  <a:gd name="T54" fmla="*/ 2926 w 7076"/>
                  <a:gd name="T55" fmla="*/ 733 h 3676"/>
                  <a:gd name="T56" fmla="*/ 2794 w 7076"/>
                  <a:gd name="T57" fmla="*/ 1151 h 3676"/>
                  <a:gd name="T58" fmla="*/ 2468 w 7076"/>
                  <a:gd name="T59" fmla="*/ 2240 h 3676"/>
                  <a:gd name="T60" fmla="*/ 2315 w 7076"/>
                  <a:gd name="T61" fmla="*/ 3676 h 3676"/>
                  <a:gd name="T62" fmla="*/ 2610 w 7076"/>
                  <a:gd name="T63" fmla="*/ 2250 h 3676"/>
                  <a:gd name="T64" fmla="*/ 3110 w 7076"/>
                  <a:gd name="T65" fmla="*/ 866 h 3676"/>
                  <a:gd name="T66" fmla="*/ 3467 w 7076"/>
                  <a:gd name="T67" fmla="*/ 336 h 3676"/>
                  <a:gd name="T68" fmla="*/ 3610 w 7076"/>
                  <a:gd name="T69" fmla="*/ 357 h 3676"/>
                  <a:gd name="T70" fmla="*/ 3987 w 7076"/>
                  <a:gd name="T71" fmla="*/ 937 h 3676"/>
                  <a:gd name="T72" fmla="*/ 4446 w 7076"/>
                  <a:gd name="T73" fmla="*/ 2311 h 3676"/>
                  <a:gd name="T74" fmla="*/ 4731 w 7076"/>
                  <a:gd name="T75" fmla="*/ 3676 h 3676"/>
                  <a:gd name="T76" fmla="*/ 4578 w 7076"/>
                  <a:gd name="T77" fmla="*/ 2209 h 3676"/>
                  <a:gd name="T78" fmla="*/ 4232 w 7076"/>
                  <a:gd name="T79" fmla="*/ 1100 h 3676"/>
                  <a:gd name="T80" fmla="*/ 4089 w 7076"/>
                  <a:gd name="T81" fmla="*/ 682 h 3676"/>
                  <a:gd name="T82" fmla="*/ 4517 w 7076"/>
                  <a:gd name="T83" fmla="*/ 1069 h 3676"/>
                  <a:gd name="T84" fmla="*/ 4955 w 7076"/>
                  <a:gd name="T85" fmla="*/ 1558 h 3676"/>
                  <a:gd name="T86" fmla="*/ 5353 w 7076"/>
                  <a:gd name="T87" fmla="*/ 2159 h 3676"/>
                  <a:gd name="T88" fmla="*/ 5639 w 7076"/>
                  <a:gd name="T89" fmla="*/ 2871 h 3676"/>
                  <a:gd name="T90" fmla="*/ 5751 w 7076"/>
                  <a:gd name="T91" fmla="*/ 3676 h 3676"/>
                  <a:gd name="T92" fmla="*/ 5843 w 7076"/>
                  <a:gd name="T93" fmla="*/ 3116 h 3676"/>
                  <a:gd name="T94" fmla="*/ 5608 w 7076"/>
                  <a:gd name="T95" fmla="*/ 2352 h 3676"/>
                  <a:gd name="T96" fmla="*/ 5251 w 7076"/>
                  <a:gd name="T97" fmla="*/ 1700 h 3676"/>
                  <a:gd name="T98" fmla="*/ 4823 w 7076"/>
                  <a:gd name="T99" fmla="*/ 1151 h 3676"/>
                  <a:gd name="T100" fmla="*/ 4374 w 7076"/>
                  <a:gd name="T101" fmla="*/ 713 h 3676"/>
                  <a:gd name="T102" fmla="*/ 4293 w 7076"/>
                  <a:gd name="T103" fmla="*/ 581 h 3676"/>
                  <a:gd name="T104" fmla="*/ 4955 w 7076"/>
                  <a:gd name="T105" fmla="*/ 978 h 3676"/>
                  <a:gd name="T106" fmla="*/ 5659 w 7076"/>
                  <a:gd name="T107" fmla="*/ 1476 h 3676"/>
                  <a:gd name="T108" fmla="*/ 6291 w 7076"/>
                  <a:gd name="T109" fmla="*/ 2087 h 3676"/>
                  <a:gd name="T110" fmla="*/ 6750 w 7076"/>
                  <a:gd name="T111" fmla="*/ 2800 h 3676"/>
                  <a:gd name="T112" fmla="*/ 6933 w 7076"/>
                  <a:gd name="T113" fmla="*/ 3625 h 3676"/>
                  <a:gd name="T114" fmla="*/ 6974 w 7076"/>
                  <a:gd name="T115" fmla="*/ 2983 h 3676"/>
                  <a:gd name="T116" fmla="*/ 6536 w 7076"/>
                  <a:gd name="T117" fmla="*/ 2138 h 3676"/>
                  <a:gd name="T118" fmla="*/ 5853 w 7076"/>
                  <a:gd name="T119" fmla="*/ 1426 h 3676"/>
                  <a:gd name="T120" fmla="*/ 5078 w 7076"/>
                  <a:gd name="T121" fmla="*/ 855 h 3676"/>
                  <a:gd name="T122" fmla="*/ 4344 w 7076"/>
                  <a:gd name="T123" fmla="*/ 418 h 36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76" h="3676">
                    <a:moveTo>
                      <a:pt x="3946" y="204"/>
                    </a:moveTo>
                    <a:lnTo>
                      <a:pt x="3885" y="173"/>
                    </a:lnTo>
                    <a:lnTo>
                      <a:pt x="3824" y="133"/>
                    </a:lnTo>
                    <a:lnTo>
                      <a:pt x="3773" y="112"/>
                    </a:lnTo>
                    <a:lnTo>
                      <a:pt x="3722" y="82"/>
                    </a:lnTo>
                    <a:lnTo>
                      <a:pt x="3671" y="51"/>
                    </a:lnTo>
                    <a:lnTo>
                      <a:pt x="3630" y="31"/>
                    </a:lnTo>
                    <a:lnTo>
                      <a:pt x="3610" y="10"/>
                    </a:lnTo>
                    <a:lnTo>
                      <a:pt x="3589" y="0"/>
                    </a:lnTo>
                    <a:lnTo>
                      <a:pt x="3538" y="82"/>
                    </a:lnTo>
                    <a:lnTo>
                      <a:pt x="3487" y="10"/>
                    </a:lnTo>
                    <a:lnTo>
                      <a:pt x="3477" y="21"/>
                    </a:lnTo>
                    <a:lnTo>
                      <a:pt x="3446" y="41"/>
                    </a:lnTo>
                    <a:lnTo>
                      <a:pt x="3416" y="61"/>
                    </a:lnTo>
                    <a:lnTo>
                      <a:pt x="3365" y="92"/>
                    </a:lnTo>
                    <a:lnTo>
                      <a:pt x="3314" y="122"/>
                    </a:lnTo>
                    <a:lnTo>
                      <a:pt x="3263" y="143"/>
                    </a:lnTo>
                    <a:lnTo>
                      <a:pt x="3202" y="183"/>
                    </a:lnTo>
                    <a:lnTo>
                      <a:pt x="3141" y="214"/>
                    </a:lnTo>
                    <a:lnTo>
                      <a:pt x="2947" y="316"/>
                    </a:lnTo>
                    <a:lnTo>
                      <a:pt x="2733" y="428"/>
                    </a:lnTo>
                    <a:lnTo>
                      <a:pt x="2498" y="560"/>
                    </a:lnTo>
                    <a:lnTo>
                      <a:pt x="2253" y="703"/>
                    </a:lnTo>
                    <a:lnTo>
                      <a:pt x="1999" y="866"/>
                    </a:lnTo>
                    <a:lnTo>
                      <a:pt x="1733" y="1039"/>
                    </a:lnTo>
                    <a:lnTo>
                      <a:pt x="1479" y="1232"/>
                    </a:lnTo>
                    <a:lnTo>
                      <a:pt x="1224" y="1436"/>
                    </a:lnTo>
                    <a:lnTo>
                      <a:pt x="979" y="1660"/>
                    </a:lnTo>
                    <a:lnTo>
                      <a:pt x="755" y="1894"/>
                    </a:lnTo>
                    <a:lnTo>
                      <a:pt x="541" y="2148"/>
                    </a:lnTo>
                    <a:lnTo>
                      <a:pt x="367" y="2413"/>
                    </a:lnTo>
                    <a:lnTo>
                      <a:pt x="214" y="2698"/>
                    </a:lnTo>
                    <a:lnTo>
                      <a:pt x="102" y="2993"/>
                    </a:lnTo>
                    <a:lnTo>
                      <a:pt x="31" y="3309"/>
                    </a:lnTo>
                    <a:lnTo>
                      <a:pt x="0" y="3635"/>
                    </a:lnTo>
                    <a:lnTo>
                      <a:pt x="143" y="3635"/>
                    </a:lnTo>
                    <a:lnTo>
                      <a:pt x="163" y="3350"/>
                    </a:lnTo>
                    <a:lnTo>
                      <a:pt x="224" y="3085"/>
                    </a:lnTo>
                    <a:lnTo>
                      <a:pt x="316" y="2820"/>
                    </a:lnTo>
                    <a:lnTo>
                      <a:pt x="449" y="2576"/>
                    </a:lnTo>
                    <a:lnTo>
                      <a:pt x="592" y="2342"/>
                    </a:lnTo>
                    <a:lnTo>
                      <a:pt x="775" y="2118"/>
                    </a:lnTo>
                    <a:lnTo>
                      <a:pt x="969" y="1904"/>
                    </a:lnTo>
                    <a:lnTo>
                      <a:pt x="1173" y="1700"/>
                    </a:lnTo>
                    <a:lnTo>
                      <a:pt x="1397" y="1507"/>
                    </a:lnTo>
                    <a:lnTo>
                      <a:pt x="1621" y="1324"/>
                    </a:lnTo>
                    <a:lnTo>
                      <a:pt x="1856" y="1161"/>
                    </a:lnTo>
                    <a:lnTo>
                      <a:pt x="2090" y="1008"/>
                    </a:lnTo>
                    <a:lnTo>
                      <a:pt x="2315" y="866"/>
                    </a:lnTo>
                    <a:lnTo>
                      <a:pt x="2539" y="733"/>
                    </a:lnTo>
                    <a:lnTo>
                      <a:pt x="2753" y="611"/>
                    </a:lnTo>
                    <a:lnTo>
                      <a:pt x="2947" y="509"/>
                    </a:lnTo>
                    <a:lnTo>
                      <a:pt x="2814" y="621"/>
                    </a:lnTo>
                    <a:lnTo>
                      <a:pt x="2672" y="743"/>
                    </a:lnTo>
                    <a:lnTo>
                      <a:pt x="2529" y="876"/>
                    </a:lnTo>
                    <a:lnTo>
                      <a:pt x="2376" y="1018"/>
                    </a:lnTo>
                    <a:lnTo>
                      <a:pt x="2233" y="1181"/>
                    </a:lnTo>
                    <a:lnTo>
                      <a:pt x="2090" y="1344"/>
                    </a:lnTo>
                    <a:lnTo>
                      <a:pt x="1948" y="1527"/>
                    </a:lnTo>
                    <a:lnTo>
                      <a:pt x="1805" y="1721"/>
                    </a:lnTo>
                    <a:lnTo>
                      <a:pt x="1683" y="1924"/>
                    </a:lnTo>
                    <a:lnTo>
                      <a:pt x="1560" y="2138"/>
                    </a:lnTo>
                    <a:lnTo>
                      <a:pt x="1458" y="2372"/>
                    </a:lnTo>
                    <a:lnTo>
                      <a:pt x="1366" y="2607"/>
                    </a:lnTo>
                    <a:lnTo>
                      <a:pt x="1295" y="2861"/>
                    </a:lnTo>
                    <a:lnTo>
                      <a:pt x="1234" y="3116"/>
                    </a:lnTo>
                    <a:lnTo>
                      <a:pt x="1193" y="3390"/>
                    </a:lnTo>
                    <a:lnTo>
                      <a:pt x="1183" y="3676"/>
                    </a:lnTo>
                    <a:lnTo>
                      <a:pt x="1326" y="3676"/>
                    </a:lnTo>
                    <a:lnTo>
                      <a:pt x="1336" y="3401"/>
                    </a:lnTo>
                    <a:lnTo>
                      <a:pt x="1377" y="3146"/>
                    </a:lnTo>
                    <a:lnTo>
                      <a:pt x="1428" y="2892"/>
                    </a:lnTo>
                    <a:lnTo>
                      <a:pt x="1509" y="2657"/>
                    </a:lnTo>
                    <a:lnTo>
                      <a:pt x="1601" y="2423"/>
                    </a:lnTo>
                    <a:lnTo>
                      <a:pt x="1703" y="2209"/>
                    </a:lnTo>
                    <a:lnTo>
                      <a:pt x="1815" y="1996"/>
                    </a:lnTo>
                    <a:lnTo>
                      <a:pt x="1948" y="1802"/>
                    </a:lnTo>
                    <a:lnTo>
                      <a:pt x="2080" y="1619"/>
                    </a:lnTo>
                    <a:lnTo>
                      <a:pt x="2213" y="1446"/>
                    </a:lnTo>
                    <a:lnTo>
                      <a:pt x="2366" y="1283"/>
                    </a:lnTo>
                    <a:lnTo>
                      <a:pt x="2508" y="1130"/>
                    </a:lnTo>
                    <a:lnTo>
                      <a:pt x="2651" y="988"/>
                    </a:lnTo>
                    <a:lnTo>
                      <a:pt x="2794" y="855"/>
                    </a:lnTo>
                    <a:lnTo>
                      <a:pt x="2926" y="733"/>
                    </a:lnTo>
                    <a:lnTo>
                      <a:pt x="3059" y="631"/>
                    </a:lnTo>
                    <a:lnTo>
                      <a:pt x="2926" y="876"/>
                    </a:lnTo>
                    <a:lnTo>
                      <a:pt x="2794" y="1151"/>
                    </a:lnTo>
                    <a:lnTo>
                      <a:pt x="2672" y="1476"/>
                    </a:lnTo>
                    <a:lnTo>
                      <a:pt x="2559" y="1843"/>
                    </a:lnTo>
                    <a:lnTo>
                      <a:pt x="2468" y="2240"/>
                    </a:lnTo>
                    <a:lnTo>
                      <a:pt x="2386" y="2678"/>
                    </a:lnTo>
                    <a:lnTo>
                      <a:pt x="2335" y="3156"/>
                    </a:lnTo>
                    <a:lnTo>
                      <a:pt x="2315" y="3676"/>
                    </a:lnTo>
                    <a:lnTo>
                      <a:pt x="2457" y="3676"/>
                    </a:lnTo>
                    <a:lnTo>
                      <a:pt x="2498" y="2912"/>
                    </a:lnTo>
                    <a:lnTo>
                      <a:pt x="2610" y="2250"/>
                    </a:lnTo>
                    <a:lnTo>
                      <a:pt x="2763" y="1690"/>
                    </a:lnTo>
                    <a:lnTo>
                      <a:pt x="2937" y="1232"/>
                    </a:lnTo>
                    <a:lnTo>
                      <a:pt x="3110" y="866"/>
                    </a:lnTo>
                    <a:lnTo>
                      <a:pt x="3273" y="601"/>
                    </a:lnTo>
                    <a:lnTo>
                      <a:pt x="3395" y="418"/>
                    </a:lnTo>
                    <a:lnTo>
                      <a:pt x="3467" y="336"/>
                    </a:lnTo>
                    <a:lnTo>
                      <a:pt x="3467" y="3676"/>
                    </a:lnTo>
                    <a:lnTo>
                      <a:pt x="3610" y="3676"/>
                    </a:lnTo>
                    <a:lnTo>
                      <a:pt x="3610" y="357"/>
                    </a:lnTo>
                    <a:lnTo>
                      <a:pt x="3701" y="469"/>
                    </a:lnTo>
                    <a:lnTo>
                      <a:pt x="3824" y="662"/>
                    </a:lnTo>
                    <a:lnTo>
                      <a:pt x="3987" y="937"/>
                    </a:lnTo>
                    <a:lnTo>
                      <a:pt x="4150" y="1303"/>
                    </a:lnTo>
                    <a:lnTo>
                      <a:pt x="4313" y="1762"/>
                    </a:lnTo>
                    <a:lnTo>
                      <a:pt x="4446" y="2311"/>
                    </a:lnTo>
                    <a:lnTo>
                      <a:pt x="4548" y="2943"/>
                    </a:lnTo>
                    <a:lnTo>
                      <a:pt x="4588" y="3676"/>
                    </a:lnTo>
                    <a:lnTo>
                      <a:pt x="4731" y="3676"/>
                    </a:lnTo>
                    <a:lnTo>
                      <a:pt x="4711" y="3146"/>
                    </a:lnTo>
                    <a:lnTo>
                      <a:pt x="4660" y="2657"/>
                    </a:lnTo>
                    <a:lnTo>
                      <a:pt x="4578" y="2209"/>
                    </a:lnTo>
                    <a:lnTo>
                      <a:pt x="4476" y="1792"/>
                    </a:lnTo>
                    <a:lnTo>
                      <a:pt x="4354" y="1426"/>
                    </a:lnTo>
                    <a:lnTo>
                      <a:pt x="4232" y="1100"/>
                    </a:lnTo>
                    <a:lnTo>
                      <a:pt x="4089" y="825"/>
                    </a:lnTo>
                    <a:lnTo>
                      <a:pt x="3956" y="581"/>
                    </a:lnTo>
                    <a:lnTo>
                      <a:pt x="4089" y="682"/>
                    </a:lnTo>
                    <a:lnTo>
                      <a:pt x="4221" y="805"/>
                    </a:lnTo>
                    <a:lnTo>
                      <a:pt x="4364" y="927"/>
                    </a:lnTo>
                    <a:lnTo>
                      <a:pt x="4517" y="1069"/>
                    </a:lnTo>
                    <a:lnTo>
                      <a:pt x="4660" y="1222"/>
                    </a:lnTo>
                    <a:lnTo>
                      <a:pt x="4813" y="1385"/>
                    </a:lnTo>
                    <a:lnTo>
                      <a:pt x="4955" y="1558"/>
                    </a:lnTo>
                    <a:lnTo>
                      <a:pt x="5098" y="1751"/>
                    </a:lnTo>
                    <a:lnTo>
                      <a:pt x="5231" y="1955"/>
                    </a:lnTo>
                    <a:lnTo>
                      <a:pt x="5353" y="2159"/>
                    </a:lnTo>
                    <a:lnTo>
                      <a:pt x="5465" y="2383"/>
                    </a:lnTo>
                    <a:lnTo>
                      <a:pt x="5557" y="2617"/>
                    </a:lnTo>
                    <a:lnTo>
                      <a:pt x="5639" y="2871"/>
                    </a:lnTo>
                    <a:lnTo>
                      <a:pt x="5700" y="3126"/>
                    </a:lnTo>
                    <a:lnTo>
                      <a:pt x="5741" y="3390"/>
                    </a:lnTo>
                    <a:lnTo>
                      <a:pt x="5751" y="3676"/>
                    </a:lnTo>
                    <a:lnTo>
                      <a:pt x="5893" y="3676"/>
                    </a:lnTo>
                    <a:lnTo>
                      <a:pt x="5883" y="3390"/>
                    </a:lnTo>
                    <a:lnTo>
                      <a:pt x="5843" y="3116"/>
                    </a:lnTo>
                    <a:lnTo>
                      <a:pt x="5781" y="2851"/>
                    </a:lnTo>
                    <a:lnTo>
                      <a:pt x="5710" y="2596"/>
                    </a:lnTo>
                    <a:lnTo>
                      <a:pt x="5608" y="2352"/>
                    </a:lnTo>
                    <a:lnTo>
                      <a:pt x="5506" y="2118"/>
                    </a:lnTo>
                    <a:lnTo>
                      <a:pt x="5384" y="1904"/>
                    </a:lnTo>
                    <a:lnTo>
                      <a:pt x="5251" y="1700"/>
                    </a:lnTo>
                    <a:lnTo>
                      <a:pt x="5119" y="1507"/>
                    </a:lnTo>
                    <a:lnTo>
                      <a:pt x="4966" y="1324"/>
                    </a:lnTo>
                    <a:lnTo>
                      <a:pt x="4823" y="1151"/>
                    </a:lnTo>
                    <a:lnTo>
                      <a:pt x="4670" y="998"/>
                    </a:lnTo>
                    <a:lnTo>
                      <a:pt x="4517" y="845"/>
                    </a:lnTo>
                    <a:lnTo>
                      <a:pt x="4374" y="713"/>
                    </a:lnTo>
                    <a:lnTo>
                      <a:pt x="4232" y="591"/>
                    </a:lnTo>
                    <a:lnTo>
                      <a:pt x="4099" y="479"/>
                    </a:lnTo>
                    <a:lnTo>
                      <a:pt x="4293" y="581"/>
                    </a:lnTo>
                    <a:lnTo>
                      <a:pt x="4507" y="703"/>
                    </a:lnTo>
                    <a:lnTo>
                      <a:pt x="4731" y="835"/>
                    </a:lnTo>
                    <a:lnTo>
                      <a:pt x="4955" y="978"/>
                    </a:lnTo>
                    <a:lnTo>
                      <a:pt x="5190" y="1130"/>
                    </a:lnTo>
                    <a:lnTo>
                      <a:pt x="5424" y="1303"/>
                    </a:lnTo>
                    <a:lnTo>
                      <a:pt x="5659" y="1476"/>
                    </a:lnTo>
                    <a:lnTo>
                      <a:pt x="5883" y="1670"/>
                    </a:lnTo>
                    <a:lnTo>
                      <a:pt x="6097" y="1874"/>
                    </a:lnTo>
                    <a:lnTo>
                      <a:pt x="6291" y="2087"/>
                    </a:lnTo>
                    <a:lnTo>
                      <a:pt x="6475" y="2311"/>
                    </a:lnTo>
                    <a:lnTo>
                      <a:pt x="6628" y="2556"/>
                    </a:lnTo>
                    <a:lnTo>
                      <a:pt x="6750" y="2800"/>
                    </a:lnTo>
                    <a:lnTo>
                      <a:pt x="6852" y="3065"/>
                    </a:lnTo>
                    <a:lnTo>
                      <a:pt x="6913" y="3340"/>
                    </a:lnTo>
                    <a:lnTo>
                      <a:pt x="6933" y="3625"/>
                    </a:lnTo>
                    <a:lnTo>
                      <a:pt x="7076" y="3625"/>
                    </a:lnTo>
                    <a:lnTo>
                      <a:pt x="7046" y="3299"/>
                    </a:lnTo>
                    <a:lnTo>
                      <a:pt x="6974" y="2983"/>
                    </a:lnTo>
                    <a:lnTo>
                      <a:pt x="6862" y="2688"/>
                    </a:lnTo>
                    <a:lnTo>
                      <a:pt x="6709" y="2403"/>
                    </a:lnTo>
                    <a:lnTo>
                      <a:pt x="6536" y="2138"/>
                    </a:lnTo>
                    <a:lnTo>
                      <a:pt x="6322" y="1884"/>
                    </a:lnTo>
                    <a:lnTo>
                      <a:pt x="6097" y="1650"/>
                    </a:lnTo>
                    <a:lnTo>
                      <a:pt x="5853" y="1426"/>
                    </a:lnTo>
                    <a:lnTo>
                      <a:pt x="5598" y="1222"/>
                    </a:lnTo>
                    <a:lnTo>
                      <a:pt x="5343" y="1028"/>
                    </a:lnTo>
                    <a:lnTo>
                      <a:pt x="5078" y="855"/>
                    </a:lnTo>
                    <a:lnTo>
                      <a:pt x="4823" y="693"/>
                    </a:lnTo>
                    <a:lnTo>
                      <a:pt x="4578" y="550"/>
                    </a:lnTo>
                    <a:lnTo>
                      <a:pt x="4344" y="418"/>
                    </a:lnTo>
                    <a:lnTo>
                      <a:pt x="4130" y="306"/>
                    </a:lnTo>
                    <a:lnTo>
                      <a:pt x="3946" y="204"/>
                    </a:lnTo>
                    <a:close/>
                  </a:path>
                </a:pathLst>
              </a:custGeom>
              <a:solidFill>
                <a:srgbClr val="969696">
                  <a:alpha val="50195"/>
                </a:srgbClr>
              </a:solidFill>
              <a:ln w="9525">
                <a:noFill/>
                <a:round/>
                <a:headEnd/>
                <a:tailEnd/>
              </a:ln>
            </p:spPr>
            <p:txBody>
              <a:bodyPr>
                <a:prstTxWarp prst="textNoShape">
                  <a:avLst/>
                </a:prstTxWarp>
              </a:bodyPr>
              <a:lstStyle/>
              <a:p>
                <a:endParaRPr lang="en-US"/>
              </a:p>
            </p:txBody>
          </p:sp>
        </p:grpSp>
        <p:sp>
          <p:nvSpPr>
            <p:cNvPr id="53260" name="Line 21"/>
            <p:cNvSpPr>
              <a:spLocks noChangeShapeType="1"/>
            </p:cNvSpPr>
            <p:nvPr/>
          </p:nvSpPr>
          <p:spPr bwMode="auto">
            <a:xfrm>
              <a:off x="2229" y="2026"/>
              <a:ext cx="500" cy="0"/>
            </a:xfrm>
            <a:prstGeom prst="line">
              <a:avLst/>
            </a:prstGeom>
            <a:noFill/>
            <a:ln w="19050">
              <a:solidFill>
                <a:srgbClr val="000000"/>
              </a:solidFill>
              <a:round/>
              <a:headEnd type="stealth" w="lg" len="lg"/>
              <a:tailEnd type="stealth" w="lg" len="lg"/>
            </a:ln>
          </p:spPr>
          <p:txBody>
            <a:bodyPr>
              <a:prstTxWarp prst="textNoShape">
                <a:avLst/>
              </a:prstTxWarp>
            </a:bodyPr>
            <a:lstStyle/>
            <a:p>
              <a:endParaRPr lang="en-US"/>
            </a:p>
          </p:txBody>
        </p:sp>
        <p:sp>
          <p:nvSpPr>
            <p:cNvPr id="53261" name="Line 22"/>
            <p:cNvSpPr>
              <a:spLocks noChangeShapeType="1"/>
            </p:cNvSpPr>
            <p:nvPr/>
          </p:nvSpPr>
          <p:spPr bwMode="auto">
            <a:xfrm>
              <a:off x="3668" y="2026"/>
              <a:ext cx="501" cy="0"/>
            </a:xfrm>
            <a:prstGeom prst="line">
              <a:avLst/>
            </a:prstGeom>
            <a:noFill/>
            <a:ln w="19050">
              <a:solidFill>
                <a:srgbClr val="000000"/>
              </a:solidFill>
              <a:round/>
              <a:headEnd type="stealth" w="lg" len="lg"/>
              <a:tailEnd type="stealth" w="lg" len="lg"/>
            </a:ln>
          </p:spPr>
          <p:txBody>
            <a:bodyPr>
              <a:prstTxWarp prst="textNoShape">
                <a:avLst/>
              </a:prstTxWarp>
            </a:bodyPr>
            <a:lstStyle/>
            <a:p>
              <a:endParaRPr lang="en-US"/>
            </a:p>
          </p:txBody>
        </p:sp>
        <p:sp>
          <p:nvSpPr>
            <p:cNvPr id="53262" name="Text Box 23"/>
            <p:cNvSpPr txBox="1">
              <a:spLocks noChangeArrowheads="1"/>
            </p:cNvSpPr>
            <p:nvPr/>
          </p:nvSpPr>
          <p:spPr bwMode="auto">
            <a:xfrm>
              <a:off x="1968" y="1015"/>
              <a:ext cx="1026" cy="483"/>
            </a:xfrm>
            <a:prstGeom prst="rect">
              <a:avLst/>
            </a:prstGeom>
            <a:noFill/>
            <a:ln w="9525">
              <a:noFill/>
              <a:miter lim="800000"/>
              <a:headEnd/>
              <a:tailEnd/>
            </a:ln>
          </p:spPr>
          <p:txBody>
            <a:bodyPr>
              <a:prstTxWarp prst="textNoShape">
                <a:avLst/>
              </a:prstTxWarp>
            </a:bodyPr>
            <a:lstStyle/>
            <a:p>
              <a:pPr algn="ctr"/>
              <a:r>
                <a:rPr lang="en-US" sz="1400" b="1">
                  <a:latin typeface="Poor Richard" charset="0"/>
                </a:rPr>
                <a:t>School of Engineering and Technology</a:t>
              </a:r>
              <a:endParaRPr lang="en-US" sz="2400">
                <a:latin typeface="Times New Roman" pitchFamily="-68" charset="0"/>
              </a:endParaRPr>
            </a:p>
          </p:txBody>
        </p:sp>
        <p:sp>
          <p:nvSpPr>
            <p:cNvPr id="53263" name="Text Box 24"/>
            <p:cNvSpPr txBox="1">
              <a:spLocks noChangeArrowheads="1"/>
            </p:cNvSpPr>
            <p:nvPr/>
          </p:nvSpPr>
          <p:spPr bwMode="auto">
            <a:xfrm>
              <a:off x="3685" y="979"/>
              <a:ext cx="720" cy="461"/>
            </a:xfrm>
            <a:prstGeom prst="rect">
              <a:avLst/>
            </a:prstGeom>
            <a:noFill/>
            <a:ln w="9525">
              <a:noFill/>
              <a:miter lim="800000"/>
              <a:headEnd/>
              <a:tailEnd/>
            </a:ln>
          </p:spPr>
          <p:txBody>
            <a:bodyPr>
              <a:prstTxWarp prst="textNoShape">
                <a:avLst/>
              </a:prstTxWarp>
            </a:bodyPr>
            <a:lstStyle/>
            <a:p>
              <a:pPr algn="ctr"/>
              <a:r>
                <a:rPr lang="en-US" sz="1400" b="1">
                  <a:latin typeface="Poor Richard" charset="0"/>
                </a:rPr>
                <a:t>School of Business</a:t>
              </a:r>
              <a:endParaRPr lang="en-US" sz="2400">
                <a:latin typeface="Times New Roman" pitchFamily="-68" charset="0"/>
              </a:endParaRPr>
            </a:p>
          </p:txBody>
        </p:sp>
        <p:grpSp>
          <p:nvGrpSpPr>
            <p:cNvPr id="53264" name="Group 25"/>
            <p:cNvGrpSpPr>
              <a:grpSpLocks/>
            </p:cNvGrpSpPr>
            <p:nvPr/>
          </p:nvGrpSpPr>
          <p:grpSpPr bwMode="auto">
            <a:xfrm>
              <a:off x="2304" y="2880"/>
              <a:ext cx="1824" cy="672"/>
              <a:chOff x="3857" y="8780"/>
              <a:chExt cx="4605" cy="1638"/>
            </a:xfrm>
          </p:grpSpPr>
          <p:sp>
            <p:nvSpPr>
              <p:cNvPr id="53265" name="Text Box 26"/>
              <p:cNvSpPr txBox="1">
                <a:spLocks noChangeArrowheads="1"/>
              </p:cNvSpPr>
              <p:nvPr/>
            </p:nvSpPr>
            <p:spPr bwMode="auto">
              <a:xfrm>
                <a:off x="3857" y="8780"/>
                <a:ext cx="2365" cy="1638"/>
              </a:xfrm>
              <a:prstGeom prst="rect">
                <a:avLst/>
              </a:prstGeom>
              <a:noFill/>
              <a:ln w="9525">
                <a:noFill/>
                <a:miter lim="800000"/>
                <a:headEnd/>
                <a:tailEnd/>
              </a:ln>
            </p:spPr>
            <p:txBody>
              <a:bodyPr>
                <a:prstTxWarp prst="textNoShape">
                  <a:avLst/>
                </a:prstTxWarp>
              </a:bodyPr>
              <a:lstStyle/>
              <a:p>
                <a:pPr marL="114300" lvl="1">
                  <a:buFont typeface="Symbol" pitchFamily="-68" charset="2"/>
                  <a:buChar char="·"/>
                </a:pPr>
                <a:r>
                  <a:rPr lang="en-US" sz="1200">
                    <a:latin typeface="Baskerville Old Face" pitchFamily="-68" charset="0"/>
                  </a:rPr>
                  <a:t>Mechatronics</a:t>
                </a:r>
              </a:p>
              <a:p>
                <a:pPr marL="114300" lvl="1">
                  <a:buFont typeface="Symbol" pitchFamily="-68" charset="2"/>
                  <a:buChar char="·"/>
                </a:pPr>
                <a:r>
                  <a:rPr lang="en-US" sz="1200">
                    <a:latin typeface="Baskerville Old Face" pitchFamily="-68" charset="0"/>
                  </a:rPr>
                  <a:t>Hybrid Vehicles</a:t>
                </a:r>
              </a:p>
              <a:p>
                <a:pPr marL="114300" lvl="1">
                  <a:buFont typeface="Symbol" pitchFamily="-68" charset="2"/>
                  <a:buChar char="·"/>
                </a:pPr>
                <a:r>
                  <a:rPr lang="en-US" sz="1200">
                    <a:latin typeface="Baskerville Old Face" pitchFamily="-68" charset="0"/>
                  </a:rPr>
                  <a:t>CAD/CAM</a:t>
                </a:r>
              </a:p>
            </p:txBody>
          </p:sp>
          <p:sp>
            <p:nvSpPr>
              <p:cNvPr id="53266" name="Text Box 27"/>
              <p:cNvSpPr txBox="1">
                <a:spLocks noChangeArrowheads="1"/>
              </p:cNvSpPr>
              <p:nvPr/>
            </p:nvSpPr>
            <p:spPr bwMode="auto">
              <a:xfrm>
                <a:off x="5924" y="8783"/>
                <a:ext cx="2538" cy="816"/>
              </a:xfrm>
              <a:prstGeom prst="rect">
                <a:avLst/>
              </a:prstGeom>
              <a:noFill/>
              <a:ln w="9525">
                <a:noFill/>
                <a:miter lim="800000"/>
                <a:headEnd/>
                <a:tailEnd/>
              </a:ln>
              <a:effectLst/>
            </p:spPr>
            <p:txBody>
              <a:bodyPr>
                <a:prstTxWarp prst="textNoShape">
                  <a:avLst/>
                </a:prstTxWarp>
              </a:bodyPr>
              <a:lstStyle/>
              <a:p>
                <a:pPr marL="114300" lvl="1">
                  <a:buFont typeface="Symbol" pitchFamily="-68" charset="2"/>
                  <a:buChar char="·"/>
                </a:pPr>
                <a:r>
                  <a:rPr lang="en-US" sz="1200">
                    <a:latin typeface="Baskerville Old Face" pitchFamily="-68" charset="0"/>
                  </a:rPr>
                  <a:t>Power Generation</a:t>
                </a:r>
              </a:p>
              <a:p>
                <a:pPr marL="114300" lvl="1">
                  <a:buFont typeface="Symbol" pitchFamily="-68" charset="2"/>
                  <a:buChar char="·"/>
                </a:pPr>
                <a:r>
                  <a:rPr lang="en-US" sz="1200">
                    <a:latin typeface="Baskerville Old Face" pitchFamily="-68" charset="0"/>
                  </a:rPr>
                  <a:t>Robotics</a:t>
                </a:r>
              </a:p>
              <a:p>
                <a:endParaRPr lang="en-US" sz="2400">
                  <a:latin typeface="Times New Roman" pitchFamily="-68" charset="0"/>
                </a:endParaRPr>
              </a:p>
            </p:txBody>
          </p:sp>
        </p:grpSp>
      </p:grpSp>
      <p:sp>
        <p:nvSpPr>
          <p:cNvPr id="53252" name="Rectangle 1"/>
          <p:cNvSpPr>
            <a:spLocks noChangeArrowheads="1"/>
          </p:cNvSpPr>
          <p:nvPr/>
        </p:nvSpPr>
        <p:spPr bwMode="auto">
          <a:xfrm>
            <a:off x="4011613" y="5983288"/>
            <a:ext cx="4903787" cy="646112"/>
          </a:xfrm>
          <a:prstGeom prst="rect">
            <a:avLst/>
          </a:prstGeom>
          <a:noFill/>
          <a:ln w="9525">
            <a:noFill/>
            <a:miter lim="800000"/>
            <a:headEnd/>
            <a:tailEnd/>
          </a:ln>
          <a:effectLst/>
        </p:spPr>
        <p:txBody>
          <a:bodyPr wrap="none" anchor="ctr">
            <a:prstTxWarp prst="textNoShape">
              <a:avLst/>
            </a:prstTxWarp>
            <a:spAutoFit/>
          </a:bodyPr>
          <a:lstStyle/>
          <a:p>
            <a:pPr>
              <a:tabLst>
                <a:tab pos="3200400" algn="l"/>
              </a:tabLst>
            </a:pPr>
            <a:r>
              <a:rPr lang="en-US" sz="1200">
                <a:solidFill>
                  <a:srgbClr val="000000"/>
                </a:solidFill>
                <a:ea typeface="Times New Roman" pitchFamily="-68" charset="0"/>
                <a:cs typeface="Times New Roman" pitchFamily="-68" charset="0"/>
              </a:rPr>
              <a:t>Adapted from:</a:t>
            </a:r>
          </a:p>
          <a:p>
            <a:pPr>
              <a:tabLst>
                <a:tab pos="3200400" algn="l"/>
              </a:tabLst>
            </a:pPr>
            <a:r>
              <a:rPr lang="en-US" sz="1200" b="1">
                <a:solidFill>
                  <a:srgbClr val="000000"/>
                </a:solidFill>
                <a:ea typeface="Times New Roman" pitchFamily="-68" charset="0"/>
                <a:cs typeface="Times New Roman" pitchFamily="-68" charset="0"/>
              </a:rPr>
              <a:t>Developing an Entrepreneurial Framework at Tri-State University</a:t>
            </a:r>
            <a:endParaRPr lang="en-US" sz="1100"/>
          </a:p>
          <a:p>
            <a:pPr eaLnBrk="0" hangingPunct="0">
              <a:tabLst>
                <a:tab pos="3200400" algn="l"/>
              </a:tabLst>
            </a:pPr>
            <a:r>
              <a:rPr lang="en-US" sz="1200">
                <a:solidFill>
                  <a:srgbClr val="000000"/>
                </a:solidFill>
                <a:ea typeface="Times New Roman" pitchFamily="-68" charset="0"/>
                <a:cs typeface="Times New Roman" pitchFamily="-68" charset="0"/>
              </a:rPr>
              <a:t>David R. Finley</a:t>
            </a:r>
            <a:r>
              <a:rPr lang="en-US" sz="1100"/>
              <a:t>, </a:t>
            </a:r>
            <a:r>
              <a:rPr lang="en-US" sz="1200">
                <a:solidFill>
                  <a:srgbClr val="000000"/>
                </a:solidFill>
                <a:ea typeface="Times New Roman" pitchFamily="-68" charset="0"/>
                <a:cs typeface="Times New Roman" pitchFamily="-68" charset="0"/>
              </a:rPr>
              <a:t>Thomas J. Enneking</a:t>
            </a:r>
            <a:r>
              <a:rPr lang="en-US" sz="1100"/>
              <a:t>, </a:t>
            </a:r>
            <a:r>
              <a:rPr lang="en-US" sz="1200">
                <a:solidFill>
                  <a:srgbClr val="000000"/>
                </a:solidFill>
                <a:ea typeface="Times New Roman" pitchFamily="-68" charset="0"/>
                <a:cs typeface="Times New Roman" pitchFamily="-68" charset="0"/>
              </a:rPr>
              <a:t>Dolores M. Tichenor; 2004</a:t>
            </a:r>
            <a:endParaRPr lang="en-US" sz="11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4273" name="Picture 5"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
        <p:nvSpPr>
          <p:cNvPr id="3" name="Title 1"/>
          <p:cNvSpPr txBox="1">
            <a:spLocks/>
          </p:cNvSpPr>
          <p:nvPr/>
        </p:nvSpPr>
        <p:spPr bwMode="auto">
          <a:xfrm>
            <a:off x="304800" y="1062038"/>
            <a:ext cx="2590800" cy="1143000"/>
          </a:xfrm>
          <a:prstGeom prst="rect">
            <a:avLst/>
          </a:prstGeom>
          <a:noFill/>
          <a:ln w="9525">
            <a:noFill/>
            <a:miter lim="800000"/>
            <a:headEnd/>
            <a:tailEnd/>
          </a:ln>
        </p:spPr>
        <p:txBody>
          <a:bodyPr anchor="ctr">
            <a:prstTxWarp prst="textNoShape">
              <a:avLst/>
            </a:prstTxWarp>
            <a:normAutofit/>
          </a:bodyPr>
          <a:lstStyle/>
          <a:p>
            <a:pPr eaLnBrk="0" hangingPunct="0">
              <a:lnSpc>
                <a:spcPct val="80000"/>
              </a:lnSpc>
            </a:pPr>
            <a:r>
              <a:rPr lang="en-US" sz="2800">
                <a:solidFill>
                  <a:srgbClr val="0365DB"/>
                </a:solidFill>
                <a:latin typeface="Trebuchet MS" pitchFamily="-68" charset="0"/>
              </a:rPr>
              <a:t>Factors Impeding Collaboration</a:t>
            </a:r>
          </a:p>
        </p:txBody>
      </p:sp>
      <p:sp>
        <p:nvSpPr>
          <p:cNvPr id="4" name="Oval 3"/>
          <p:cNvSpPr/>
          <p:nvPr/>
        </p:nvSpPr>
        <p:spPr>
          <a:xfrm>
            <a:off x="4267200" y="2901950"/>
            <a:ext cx="14224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5" name="TextBox 4"/>
          <p:cNvSpPr txBox="1">
            <a:spLocks noChangeArrowheads="1"/>
          </p:cNvSpPr>
          <p:nvPr/>
        </p:nvSpPr>
        <p:spPr bwMode="auto">
          <a:xfrm>
            <a:off x="4471988" y="3165475"/>
            <a:ext cx="1042987" cy="922338"/>
          </a:xfrm>
          <a:prstGeom prst="rect">
            <a:avLst/>
          </a:prstGeom>
          <a:noFill/>
          <a:ln w="9525">
            <a:noFill/>
            <a:miter lim="800000"/>
            <a:headEnd/>
            <a:tailEnd/>
          </a:ln>
        </p:spPr>
        <p:txBody>
          <a:bodyPr wrap="none">
            <a:prstTxWarp prst="textNoShape">
              <a:avLst/>
            </a:prstTxWarp>
            <a:spAutoFit/>
          </a:bodyPr>
          <a:lstStyle/>
          <a:p>
            <a:r>
              <a:rPr lang="en-US" b="1"/>
              <a:t>LSSU</a:t>
            </a:r>
          </a:p>
          <a:p>
            <a:r>
              <a:rPr lang="en-US" b="1"/>
              <a:t>Product</a:t>
            </a:r>
          </a:p>
          <a:p>
            <a:r>
              <a:rPr lang="en-US" b="1"/>
              <a:t>Dev Ctr</a:t>
            </a:r>
          </a:p>
        </p:txBody>
      </p:sp>
      <p:sp>
        <p:nvSpPr>
          <p:cNvPr id="7" name="Oval 6"/>
          <p:cNvSpPr/>
          <p:nvPr/>
        </p:nvSpPr>
        <p:spPr>
          <a:xfrm>
            <a:off x="3822700" y="2406650"/>
            <a:ext cx="2311400" cy="2438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54278" name="TextBox 7"/>
          <p:cNvSpPr txBox="1">
            <a:spLocks noChangeArrowheads="1"/>
          </p:cNvSpPr>
          <p:nvPr/>
        </p:nvSpPr>
        <p:spPr bwMode="auto">
          <a:xfrm>
            <a:off x="4267200" y="2533650"/>
            <a:ext cx="1511300" cy="368300"/>
          </a:xfrm>
          <a:prstGeom prst="rect">
            <a:avLst/>
          </a:prstGeom>
          <a:noFill/>
          <a:ln w="9525">
            <a:noFill/>
            <a:miter lim="800000"/>
            <a:headEnd/>
            <a:tailEnd/>
          </a:ln>
        </p:spPr>
        <p:txBody>
          <a:bodyPr wrap="none">
            <a:prstTxWarp prst="textNoShape">
              <a:avLst/>
            </a:prstTxWarp>
            <a:spAutoFit/>
          </a:bodyPr>
          <a:lstStyle/>
          <a:p>
            <a:r>
              <a:rPr lang="en-US"/>
              <a:t>Engineering</a:t>
            </a:r>
          </a:p>
        </p:txBody>
      </p:sp>
      <p:sp>
        <p:nvSpPr>
          <p:cNvPr id="9" name="Oval 8"/>
          <p:cNvSpPr/>
          <p:nvPr/>
        </p:nvSpPr>
        <p:spPr>
          <a:xfrm>
            <a:off x="3276600" y="1900238"/>
            <a:ext cx="3403600" cy="34528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54280" name="TextBox 9"/>
          <p:cNvSpPr txBox="1">
            <a:spLocks noChangeArrowheads="1"/>
          </p:cNvSpPr>
          <p:nvPr/>
        </p:nvSpPr>
        <p:spPr bwMode="auto">
          <a:xfrm>
            <a:off x="4365625" y="1984375"/>
            <a:ext cx="1149350" cy="368300"/>
          </a:xfrm>
          <a:prstGeom prst="rect">
            <a:avLst/>
          </a:prstGeom>
          <a:noFill/>
          <a:ln w="9525">
            <a:noFill/>
            <a:miter lim="800000"/>
            <a:headEnd/>
            <a:tailEnd/>
          </a:ln>
        </p:spPr>
        <p:txBody>
          <a:bodyPr wrap="none">
            <a:prstTxWarp prst="textNoShape">
              <a:avLst/>
            </a:prstTxWarp>
            <a:spAutoFit/>
          </a:bodyPr>
          <a:lstStyle/>
          <a:p>
            <a:r>
              <a:rPr lang="en-US"/>
              <a:t>Business</a:t>
            </a:r>
          </a:p>
        </p:txBody>
      </p:sp>
      <p:cxnSp>
        <p:nvCxnSpPr>
          <p:cNvPr id="11" name="Straight Connector 10"/>
          <p:cNvCxnSpPr>
            <a:cxnSpLocks noChangeShapeType="1"/>
          </p:cNvCxnSpPr>
          <p:nvPr/>
        </p:nvCxnSpPr>
        <p:spPr bwMode="auto">
          <a:xfrm flipV="1">
            <a:off x="6362700" y="1012825"/>
            <a:ext cx="1447800" cy="1520825"/>
          </a:xfrm>
          <a:prstGeom prst="line">
            <a:avLst/>
          </a:prstGeom>
          <a:noFill/>
          <a:ln w="9525">
            <a:solidFill>
              <a:schemeClr val="accent1"/>
            </a:solidFill>
            <a:round/>
            <a:headEnd/>
            <a:tailEnd/>
          </a:ln>
        </p:spPr>
      </p:cxnSp>
      <p:cxnSp>
        <p:nvCxnSpPr>
          <p:cNvPr id="12" name="Straight Connector 11"/>
          <p:cNvCxnSpPr/>
          <p:nvPr/>
        </p:nvCxnSpPr>
        <p:spPr>
          <a:xfrm>
            <a:off x="6362700" y="4670425"/>
            <a:ext cx="1828800" cy="1654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noChangeShapeType="1"/>
            <a:stCxn id="9" idx="1"/>
          </p:cNvCxnSpPr>
          <p:nvPr/>
        </p:nvCxnSpPr>
        <p:spPr bwMode="auto">
          <a:xfrm flipH="1" flipV="1">
            <a:off x="2324100" y="1012825"/>
            <a:ext cx="1450975" cy="1393825"/>
          </a:xfrm>
          <a:prstGeom prst="line">
            <a:avLst/>
          </a:prstGeom>
          <a:noFill/>
          <a:ln w="9525">
            <a:solidFill>
              <a:schemeClr val="accent1"/>
            </a:solidFill>
            <a:round/>
            <a:headEnd/>
            <a:tailEnd/>
          </a:ln>
        </p:spPr>
      </p:cxnSp>
      <p:cxnSp>
        <p:nvCxnSpPr>
          <p:cNvPr id="14" name="Straight Connector 13"/>
          <p:cNvCxnSpPr>
            <a:cxnSpLocks noChangeShapeType="1"/>
            <a:stCxn id="9" idx="3"/>
          </p:cNvCxnSpPr>
          <p:nvPr/>
        </p:nvCxnSpPr>
        <p:spPr bwMode="auto">
          <a:xfrm flipH="1">
            <a:off x="2324100" y="4846638"/>
            <a:ext cx="1450975" cy="1195387"/>
          </a:xfrm>
          <a:prstGeom prst="line">
            <a:avLst/>
          </a:prstGeom>
          <a:noFill/>
          <a:ln w="9525">
            <a:solidFill>
              <a:schemeClr val="accent1"/>
            </a:solidFill>
            <a:round/>
            <a:headEnd/>
            <a:tailEnd/>
          </a:ln>
        </p:spPr>
      </p:cxnSp>
      <p:sp>
        <p:nvSpPr>
          <p:cNvPr id="54285" name="TextBox 14"/>
          <p:cNvSpPr txBox="1">
            <a:spLocks noChangeArrowheads="1"/>
          </p:cNvSpPr>
          <p:nvPr/>
        </p:nvSpPr>
        <p:spPr bwMode="auto">
          <a:xfrm>
            <a:off x="3103563" y="1063625"/>
            <a:ext cx="1836737" cy="646113"/>
          </a:xfrm>
          <a:prstGeom prst="rect">
            <a:avLst/>
          </a:prstGeom>
          <a:noFill/>
          <a:ln w="9525">
            <a:noFill/>
            <a:miter lim="800000"/>
            <a:headEnd/>
            <a:tailEnd/>
          </a:ln>
        </p:spPr>
        <p:txBody>
          <a:bodyPr wrap="none">
            <a:prstTxWarp prst="textNoShape">
              <a:avLst/>
            </a:prstTxWarp>
            <a:spAutoFit/>
          </a:bodyPr>
          <a:lstStyle/>
          <a:p>
            <a:r>
              <a:rPr lang="en-US"/>
              <a:t>Organizational</a:t>
            </a:r>
          </a:p>
          <a:p>
            <a:r>
              <a:rPr lang="en-US"/>
              <a:t>Strategy</a:t>
            </a:r>
          </a:p>
        </p:txBody>
      </p:sp>
      <p:sp>
        <p:nvSpPr>
          <p:cNvPr id="54286" name="TextBox 15"/>
          <p:cNvSpPr txBox="1">
            <a:spLocks noChangeArrowheads="1"/>
          </p:cNvSpPr>
          <p:nvPr/>
        </p:nvSpPr>
        <p:spPr bwMode="auto">
          <a:xfrm>
            <a:off x="5270500" y="1079500"/>
            <a:ext cx="1641475" cy="646113"/>
          </a:xfrm>
          <a:prstGeom prst="rect">
            <a:avLst/>
          </a:prstGeom>
          <a:noFill/>
          <a:ln w="9525">
            <a:noFill/>
            <a:miter lim="800000"/>
            <a:headEnd/>
            <a:tailEnd/>
          </a:ln>
        </p:spPr>
        <p:txBody>
          <a:bodyPr wrap="none">
            <a:prstTxWarp prst="textNoShape">
              <a:avLst/>
            </a:prstTxWarp>
            <a:spAutoFit/>
          </a:bodyPr>
          <a:lstStyle/>
          <a:p>
            <a:r>
              <a:rPr lang="en-US"/>
              <a:t>Management</a:t>
            </a:r>
          </a:p>
          <a:p>
            <a:r>
              <a:rPr lang="en-US"/>
              <a:t>Commitment</a:t>
            </a:r>
          </a:p>
        </p:txBody>
      </p:sp>
      <p:sp>
        <p:nvSpPr>
          <p:cNvPr id="54287" name="TextBox 16"/>
          <p:cNvSpPr txBox="1">
            <a:spLocks noChangeArrowheads="1"/>
          </p:cNvSpPr>
          <p:nvPr/>
        </p:nvSpPr>
        <p:spPr bwMode="auto">
          <a:xfrm>
            <a:off x="6997700" y="2549525"/>
            <a:ext cx="1870075" cy="369888"/>
          </a:xfrm>
          <a:prstGeom prst="rect">
            <a:avLst/>
          </a:prstGeom>
          <a:noFill/>
          <a:ln w="9525">
            <a:noFill/>
            <a:miter lim="800000"/>
            <a:headEnd/>
            <a:tailEnd/>
          </a:ln>
        </p:spPr>
        <p:txBody>
          <a:bodyPr wrap="none">
            <a:prstTxWarp prst="textNoShape">
              <a:avLst/>
            </a:prstTxWarp>
            <a:spAutoFit/>
          </a:bodyPr>
          <a:lstStyle/>
          <a:p>
            <a:r>
              <a:rPr lang="en-US"/>
              <a:t>Risk of Change</a:t>
            </a:r>
          </a:p>
        </p:txBody>
      </p:sp>
      <p:sp>
        <p:nvSpPr>
          <p:cNvPr id="54288" name="TextBox 17"/>
          <p:cNvSpPr txBox="1">
            <a:spLocks noChangeArrowheads="1"/>
          </p:cNvSpPr>
          <p:nvPr/>
        </p:nvSpPr>
        <p:spPr bwMode="auto">
          <a:xfrm>
            <a:off x="7305675" y="4186238"/>
            <a:ext cx="1255713" cy="646112"/>
          </a:xfrm>
          <a:prstGeom prst="rect">
            <a:avLst/>
          </a:prstGeom>
          <a:noFill/>
          <a:ln w="9525">
            <a:noFill/>
            <a:miter lim="800000"/>
            <a:headEnd/>
            <a:tailEnd/>
          </a:ln>
        </p:spPr>
        <p:txBody>
          <a:bodyPr wrap="none">
            <a:prstTxWarp prst="textNoShape">
              <a:avLst/>
            </a:prstTxWarp>
            <a:spAutoFit/>
          </a:bodyPr>
          <a:lstStyle/>
          <a:p>
            <a:r>
              <a:rPr lang="en-US"/>
              <a:t>Employee</a:t>
            </a:r>
          </a:p>
          <a:p>
            <a:r>
              <a:rPr lang="en-US"/>
              <a:t>Attitude</a:t>
            </a:r>
          </a:p>
        </p:txBody>
      </p:sp>
      <p:sp>
        <p:nvSpPr>
          <p:cNvPr id="54289" name="TextBox 18"/>
          <p:cNvSpPr txBox="1">
            <a:spLocks noChangeArrowheads="1"/>
          </p:cNvSpPr>
          <p:nvPr/>
        </p:nvSpPr>
        <p:spPr bwMode="auto">
          <a:xfrm>
            <a:off x="5689600" y="5273675"/>
            <a:ext cx="1539875" cy="922338"/>
          </a:xfrm>
          <a:prstGeom prst="rect">
            <a:avLst/>
          </a:prstGeom>
          <a:noFill/>
          <a:ln w="9525">
            <a:noFill/>
            <a:miter lim="800000"/>
            <a:headEnd/>
            <a:tailEnd/>
          </a:ln>
        </p:spPr>
        <p:txBody>
          <a:bodyPr wrap="none">
            <a:prstTxWarp prst="textNoShape">
              <a:avLst/>
            </a:prstTxWarp>
            <a:spAutoFit/>
          </a:bodyPr>
          <a:lstStyle/>
          <a:p>
            <a:r>
              <a:rPr lang="en-US"/>
              <a:t>Business &amp;</a:t>
            </a:r>
          </a:p>
          <a:p>
            <a:r>
              <a:rPr lang="en-US"/>
              <a:t>Engineering</a:t>
            </a:r>
          </a:p>
          <a:p>
            <a:r>
              <a:rPr lang="en-US"/>
              <a:t>Frameworks</a:t>
            </a:r>
          </a:p>
        </p:txBody>
      </p:sp>
      <p:sp>
        <p:nvSpPr>
          <p:cNvPr id="54290" name="TextBox 19"/>
          <p:cNvSpPr txBox="1">
            <a:spLocks noChangeArrowheads="1"/>
          </p:cNvSpPr>
          <p:nvPr/>
        </p:nvSpPr>
        <p:spPr bwMode="auto">
          <a:xfrm>
            <a:off x="3276600" y="5397500"/>
            <a:ext cx="1093788" cy="646113"/>
          </a:xfrm>
          <a:prstGeom prst="rect">
            <a:avLst/>
          </a:prstGeom>
          <a:noFill/>
          <a:ln w="9525">
            <a:noFill/>
            <a:miter lim="800000"/>
            <a:headEnd/>
            <a:tailEnd/>
          </a:ln>
        </p:spPr>
        <p:txBody>
          <a:bodyPr wrap="none">
            <a:prstTxWarp prst="textNoShape">
              <a:avLst/>
            </a:prstTxWarp>
            <a:spAutoFit/>
          </a:bodyPr>
          <a:lstStyle/>
          <a:p>
            <a:r>
              <a:rPr lang="en-US"/>
              <a:t>Legacy</a:t>
            </a:r>
          </a:p>
          <a:p>
            <a:r>
              <a:rPr lang="en-US"/>
              <a:t>Systems</a:t>
            </a:r>
          </a:p>
        </p:txBody>
      </p:sp>
      <p:sp>
        <p:nvSpPr>
          <p:cNvPr id="54291" name="TextBox 20"/>
          <p:cNvSpPr txBox="1">
            <a:spLocks noChangeArrowheads="1"/>
          </p:cNvSpPr>
          <p:nvPr/>
        </p:nvSpPr>
        <p:spPr bwMode="auto">
          <a:xfrm>
            <a:off x="1058863" y="2393950"/>
            <a:ext cx="1639887" cy="647700"/>
          </a:xfrm>
          <a:prstGeom prst="rect">
            <a:avLst/>
          </a:prstGeom>
          <a:noFill/>
          <a:ln w="9525">
            <a:noFill/>
            <a:miter lim="800000"/>
            <a:headEnd/>
            <a:tailEnd/>
          </a:ln>
        </p:spPr>
        <p:txBody>
          <a:bodyPr wrap="none">
            <a:prstTxWarp prst="textNoShape">
              <a:avLst/>
            </a:prstTxWarp>
            <a:spAutoFit/>
          </a:bodyPr>
          <a:lstStyle/>
          <a:p>
            <a:r>
              <a:rPr lang="en-US"/>
              <a:t>Organization</a:t>
            </a:r>
          </a:p>
          <a:p>
            <a:r>
              <a:rPr lang="en-US"/>
              <a:t>Structure</a:t>
            </a:r>
          </a:p>
        </p:txBody>
      </p:sp>
      <p:sp>
        <p:nvSpPr>
          <p:cNvPr id="54292" name="TextBox 21"/>
          <p:cNvSpPr txBox="1">
            <a:spLocks noChangeArrowheads="1"/>
          </p:cNvSpPr>
          <p:nvPr/>
        </p:nvSpPr>
        <p:spPr bwMode="auto">
          <a:xfrm>
            <a:off x="1181100" y="4349750"/>
            <a:ext cx="1349375" cy="369888"/>
          </a:xfrm>
          <a:prstGeom prst="rect">
            <a:avLst/>
          </a:prstGeom>
          <a:noFill/>
          <a:ln w="9525">
            <a:noFill/>
            <a:miter lim="800000"/>
            <a:headEnd/>
            <a:tailEnd/>
          </a:ln>
        </p:spPr>
        <p:txBody>
          <a:bodyPr wrap="none">
            <a:prstTxWarp prst="textNoShape">
              <a:avLst/>
            </a:prstTxWarp>
            <a:spAutoFit/>
          </a:bodyPr>
          <a:lstStyle/>
          <a:p>
            <a:r>
              <a:rPr lang="en-US"/>
              <a:t>Teamwork</a:t>
            </a:r>
          </a:p>
        </p:txBody>
      </p:sp>
      <p:cxnSp>
        <p:nvCxnSpPr>
          <p:cNvPr id="23" name="Straight Arrow Connector 22"/>
          <p:cNvCxnSpPr/>
          <p:nvPr/>
        </p:nvCxnSpPr>
        <p:spPr>
          <a:xfrm>
            <a:off x="1323975" y="3341688"/>
            <a:ext cx="1109663" cy="0"/>
          </a:xfrm>
          <a:prstGeom prst="straightConnector1">
            <a:avLst/>
          </a:prstGeom>
          <a:ln w="254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305675" y="3341688"/>
            <a:ext cx="1108075" cy="0"/>
          </a:xfrm>
          <a:prstGeom prst="straightConnector1">
            <a:avLst/>
          </a:prstGeom>
          <a:ln w="25400">
            <a:solidFill>
              <a:schemeClr val="tx1"/>
            </a:solidFill>
            <a:headEnd type="arrow"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940300" y="1143000"/>
            <a:ext cx="0" cy="6302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965700" y="5422900"/>
            <a:ext cx="0" cy="630238"/>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270500" y="5422900"/>
            <a:ext cx="0" cy="630238"/>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176838" y="1143000"/>
            <a:ext cx="0" cy="6302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289800" y="3778250"/>
            <a:ext cx="1109663" cy="0"/>
          </a:xfrm>
          <a:prstGeom prst="straightConnector1">
            <a:avLst/>
          </a:prstGeom>
          <a:ln w="25400">
            <a:solidFill>
              <a:schemeClr val="tx1"/>
            </a:solidFill>
            <a:headEnd type="arrow"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323975" y="3778250"/>
            <a:ext cx="1109663" cy="0"/>
          </a:xfrm>
          <a:prstGeom prst="straightConnector1">
            <a:avLst/>
          </a:prstGeom>
          <a:ln w="254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54301" name="Rectangle 1"/>
          <p:cNvSpPr>
            <a:spLocks noChangeArrowheads="1"/>
          </p:cNvSpPr>
          <p:nvPr/>
        </p:nvSpPr>
        <p:spPr bwMode="auto">
          <a:xfrm>
            <a:off x="304800" y="6091238"/>
            <a:ext cx="8686800" cy="461962"/>
          </a:xfrm>
          <a:prstGeom prst="rect">
            <a:avLst/>
          </a:prstGeom>
          <a:noFill/>
          <a:ln w="9525">
            <a:noFill/>
            <a:miter lim="800000"/>
            <a:headEnd/>
            <a:tailEnd/>
          </a:ln>
          <a:effectLst/>
        </p:spPr>
        <p:txBody>
          <a:bodyPr anchor="ctr">
            <a:prstTxWarp prst="textNoShape">
              <a:avLst/>
            </a:prstTxWarp>
            <a:spAutoFit/>
          </a:bodyPr>
          <a:lstStyle/>
          <a:p>
            <a:r>
              <a:rPr lang="en-US" sz="1200">
                <a:solidFill>
                  <a:srgbClr val="000000"/>
                </a:solidFill>
                <a:ea typeface="Times New Roman" pitchFamily="-68" charset="0"/>
                <a:cs typeface="Times New Roman" pitchFamily="-68" charset="0"/>
              </a:rPr>
              <a:t> Adapted from:</a:t>
            </a:r>
          </a:p>
          <a:p>
            <a:r>
              <a:rPr lang="en-US" sz="1200" b="1">
                <a:solidFill>
                  <a:srgbClr val="000000"/>
                </a:solidFill>
                <a:ea typeface="Times New Roman" pitchFamily="-68" charset="0"/>
                <a:cs typeface="Times New Roman" pitchFamily="-68" charset="0"/>
              </a:rPr>
              <a:t>Integrating Business Process Reengineering with Information</a:t>
            </a:r>
            <a:r>
              <a:rPr lang="en-US" sz="1100"/>
              <a:t> </a:t>
            </a:r>
            <a:r>
              <a:rPr lang="en-US" sz="1200" b="1">
                <a:solidFill>
                  <a:srgbClr val="000000"/>
                </a:solidFill>
                <a:ea typeface="Times New Roman" pitchFamily="-68" charset="0"/>
                <a:cs typeface="Times New Roman" pitchFamily="-68" charset="0"/>
              </a:rPr>
              <a:t>Systems Development: Issues and Implications,  </a:t>
            </a:r>
            <a:r>
              <a:rPr lang="en-US" sz="1200">
                <a:solidFill>
                  <a:srgbClr val="000000"/>
                </a:solidFill>
                <a:ea typeface="Times New Roman" pitchFamily="-68" charset="0"/>
                <a:cs typeface="Times New Roman" pitchFamily="-68" charset="0"/>
              </a:rPr>
              <a:t>2003</a:t>
            </a:r>
            <a:endParaRPr lang="en-US" sz="11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5297" name="Picture 5"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
        <p:nvSpPr>
          <p:cNvPr id="3" name="Content Placeholder 2"/>
          <p:cNvSpPr txBox="1">
            <a:spLocks/>
          </p:cNvSpPr>
          <p:nvPr/>
        </p:nvSpPr>
        <p:spPr bwMode="auto">
          <a:xfrm>
            <a:off x="457200" y="2057400"/>
            <a:ext cx="8077200" cy="2105025"/>
          </a:xfrm>
          <a:prstGeom prst="rect">
            <a:avLst/>
          </a:prstGeom>
          <a:noFill/>
          <a:ln w="9525">
            <a:noFill/>
            <a:miter lim="800000"/>
            <a:headEnd/>
            <a:tailEnd/>
          </a:ln>
        </p:spPr>
        <p:txBody>
          <a:bodyPr>
            <a:prstTxWarp prst="textNoShape">
              <a:avLst/>
            </a:prstTxWarp>
            <a:normAutofit/>
          </a:bodyPr>
          <a:lstStyle/>
          <a:p>
            <a:pPr marL="0" lvl="1" eaLnBrk="0" hangingPunct="0">
              <a:spcBef>
                <a:spcPct val="20000"/>
              </a:spcBef>
              <a:buFont typeface="Wingdings" pitchFamily="-68" charset="2"/>
              <a:buChar char="§"/>
            </a:pPr>
            <a:r>
              <a:rPr lang="en-US" sz="2800">
                <a:latin typeface="Lucida Sans" pitchFamily="-68" charset="0"/>
              </a:rPr>
              <a:t> </a:t>
            </a:r>
            <a:r>
              <a:rPr lang="en-US" sz="2800">
                <a:latin typeface="Georgia" pitchFamily="-68" charset="0"/>
              </a:rPr>
              <a:t>School of Business</a:t>
            </a:r>
          </a:p>
          <a:p>
            <a:pPr marL="0" lvl="1" eaLnBrk="0" hangingPunct="0">
              <a:spcBef>
                <a:spcPct val="20000"/>
              </a:spcBef>
              <a:buFont typeface="Wingdings" pitchFamily="-68" charset="2"/>
              <a:buChar char="§"/>
            </a:pPr>
            <a:r>
              <a:rPr lang="en-US" sz="2800">
                <a:latin typeface="Georgia" pitchFamily="-68" charset="0"/>
              </a:rPr>
              <a:t> School of Engineering &amp; Tech (Robotics Lab)</a:t>
            </a:r>
          </a:p>
          <a:p>
            <a:pPr marL="0" lvl="1" eaLnBrk="0" hangingPunct="0">
              <a:spcBef>
                <a:spcPct val="20000"/>
              </a:spcBef>
              <a:buFont typeface="Wingdings" pitchFamily="-68" charset="2"/>
              <a:buChar char="§"/>
            </a:pPr>
            <a:r>
              <a:rPr lang="en-US" sz="2800">
                <a:latin typeface="Georgia" pitchFamily="-68" charset="0"/>
              </a:rPr>
              <a:t> Product Development Center</a:t>
            </a:r>
          </a:p>
          <a:p>
            <a:pPr marL="0" lvl="1" eaLnBrk="0" hangingPunct="0">
              <a:spcBef>
                <a:spcPct val="20000"/>
              </a:spcBef>
              <a:buFont typeface="Wingdings" pitchFamily="-68" charset="2"/>
              <a:buChar char="§"/>
            </a:pPr>
            <a:r>
              <a:rPr lang="en-US" sz="2800">
                <a:latin typeface="Georgia" pitchFamily="-68" charset="0"/>
              </a:rPr>
              <a:t> Strongly linked to SmartZone (SSMart</a:t>
            </a:r>
            <a:r>
              <a:rPr lang="en-US" sz="2800">
                <a:latin typeface="Lucida Sans" pitchFamily="-68" charset="0"/>
              </a:rPr>
              <a:t>)</a:t>
            </a:r>
          </a:p>
          <a:p>
            <a:pPr marL="0" lvl="1" algn="ctr" eaLnBrk="0" hangingPunct="0">
              <a:spcBef>
                <a:spcPct val="20000"/>
              </a:spcBef>
              <a:buFont typeface="Wingdings" pitchFamily="-68" charset="2"/>
              <a:buChar char="§"/>
            </a:pPr>
            <a:endParaRPr lang="en-US" sz="2800">
              <a:solidFill>
                <a:srgbClr val="003F87"/>
              </a:solidFill>
              <a:latin typeface="Georgia" pitchFamily="-68" charset="0"/>
            </a:endParaRPr>
          </a:p>
        </p:txBody>
      </p:sp>
      <p:sp>
        <p:nvSpPr>
          <p:cNvPr id="4" name="Title 1"/>
          <p:cNvSpPr txBox="1">
            <a:spLocks/>
          </p:cNvSpPr>
          <p:nvPr/>
        </p:nvSpPr>
        <p:spPr bwMode="auto">
          <a:xfrm>
            <a:off x="0" y="762000"/>
            <a:ext cx="9067800" cy="1143000"/>
          </a:xfrm>
          <a:prstGeom prst="rect">
            <a:avLst/>
          </a:prstGeom>
          <a:noFill/>
          <a:ln w="9525">
            <a:noFill/>
            <a:miter lim="800000"/>
            <a:headEnd/>
            <a:tailEnd/>
          </a:ln>
        </p:spPr>
        <p:txBody>
          <a:bodyPr anchor="ctr">
            <a:prstTxWarp prst="textNoShape">
              <a:avLst/>
            </a:prstTxWarp>
          </a:bodyPr>
          <a:lstStyle/>
          <a:p>
            <a:pPr algn="ctr" eaLnBrk="0" hangingPunct="0"/>
            <a:r>
              <a:rPr lang="en-US" sz="3600" b="1">
                <a:solidFill>
                  <a:srgbClr val="0365DB"/>
                </a:solidFill>
                <a:latin typeface="Trebuchet MS" pitchFamily="-68" charset="0"/>
              </a:rPr>
              <a:t>*New* College of Business, Engineering, and Economic Dev.</a:t>
            </a:r>
          </a:p>
        </p:txBody>
      </p:sp>
      <p:pic>
        <p:nvPicPr>
          <p:cNvPr id="55300" name="Picture 4"/>
          <p:cNvPicPr>
            <a:picLocks noChangeAspect="1"/>
          </p:cNvPicPr>
          <p:nvPr/>
        </p:nvPicPr>
        <p:blipFill>
          <a:blip r:embed="rId3"/>
          <a:srcRect/>
          <a:stretch>
            <a:fillRect/>
          </a:stretch>
        </p:blipFill>
        <p:spPr bwMode="auto">
          <a:xfrm>
            <a:off x="609600" y="4267200"/>
            <a:ext cx="2286000" cy="933450"/>
          </a:xfrm>
          <a:prstGeom prst="rect">
            <a:avLst/>
          </a:prstGeom>
          <a:noFill/>
          <a:ln w="9525">
            <a:noFill/>
            <a:miter lim="800000"/>
            <a:headEnd/>
            <a:tailEnd/>
          </a:ln>
        </p:spPr>
      </p:pic>
      <p:pic>
        <p:nvPicPr>
          <p:cNvPr id="55301" name="Picture 6"/>
          <p:cNvPicPr>
            <a:picLocks noChangeAspect="1"/>
          </p:cNvPicPr>
          <p:nvPr/>
        </p:nvPicPr>
        <p:blipFill>
          <a:blip r:embed="rId4"/>
          <a:srcRect/>
          <a:stretch>
            <a:fillRect/>
          </a:stretch>
        </p:blipFill>
        <p:spPr bwMode="auto">
          <a:xfrm>
            <a:off x="6076950" y="4038600"/>
            <a:ext cx="2838450" cy="2352675"/>
          </a:xfrm>
          <a:prstGeom prst="rect">
            <a:avLst/>
          </a:prstGeom>
          <a:noFill/>
          <a:ln w="9525">
            <a:noFill/>
            <a:miter lim="800000"/>
            <a:headEnd/>
            <a:tailEnd/>
          </a:ln>
        </p:spPr>
      </p:pic>
      <p:pic>
        <p:nvPicPr>
          <p:cNvPr id="55302" name="Picture 7"/>
          <p:cNvPicPr>
            <a:picLocks noChangeAspect="1"/>
          </p:cNvPicPr>
          <p:nvPr/>
        </p:nvPicPr>
        <p:blipFill>
          <a:blip r:embed="rId5"/>
          <a:srcRect/>
          <a:stretch>
            <a:fillRect/>
          </a:stretch>
        </p:blipFill>
        <p:spPr bwMode="auto">
          <a:xfrm>
            <a:off x="685800" y="5334000"/>
            <a:ext cx="1822450" cy="828675"/>
          </a:xfrm>
          <a:prstGeom prst="rect">
            <a:avLst/>
          </a:prstGeom>
          <a:noFill/>
          <a:ln w="9525">
            <a:noFill/>
            <a:miter lim="800000"/>
            <a:headEnd/>
            <a:tailEnd/>
          </a:ln>
        </p:spPr>
      </p:pic>
      <p:pic>
        <p:nvPicPr>
          <p:cNvPr id="55303" name="Picture 8"/>
          <p:cNvPicPr>
            <a:picLocks noChangeAspect="1"/>
          </p:cNvPicPr>
          <p:nvPr/>
        </p:nvPicPr>
        <p:blipFill>
          <a:blip r:embed="rId6"/>
          <a:srcRect/>
          <a:stretch>
            <a:fillRect/>
          </a:stretch>
        </p:blipFill>
        <p:spPr bwMode="auto">
          <a:xfrm>
            <a:off x="3733800" y="4495800"/>
            <a:ext cx="1911350" cy="13843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6321" name="Picture 5"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
        <p:nvSpPr>
          <p:cNvPr id="3" name="Title 1"/>
          <p:cNvSpPr txBox="1">
            <a:spLocks/>
          </p:cNvSpPr>
          <p:nvPr/>
        </p:nvSpPr>
        <p:spPr bwMode="auto">
          <a:xfrm>
            <a:off x="0" y="914400"/>
            <a:ext cx="9144000" cy="1066800"/>
          </a:xfrm>
          <a:prstGeom prst="rect">
            <a:avLst/>
          </a:prstGeom>
          <a:noFill/>
          <a:ln w="9525">
            <a:noFill/>
            <a:miter lim="800000"/>
            <a:headEnd/>
            <a:tailEnd/>
          </a:ln>
        </p:spPr>
        <p:txBody>
          <a:bodyPr anchor="ctr">
            <a:prstTxWarp prst="textNoShape">
              <a:avLst/>
            </a:prstTxWarp>
          </a:bodyPr>
          <a:lstStyle/>
          <a:p>
            <a:pPr algn="ctr" eaLnBrk="0" hangingPunct="0"/>
            <a:r>
              <a:rPr lang="en-US" sz="3600" b="1">
                <a:solidFill>
                  <a:srgbClr val="0365DB"/>
                </a:solidFill>
                <a:latin typeface="Trebuchet MS" pitchFamily="-68" charset="0"/>
              </a:rPr>
              <a:t>*New* College of Business, Engineering, and Economic Dev.</a:t>
            </a:r>
          </a:p>
        </p:txBody>
      </p:sp>
      <p:pic>
        <p:nvPicPr>
          <p:cNvPr id="56323" name="Picture 3"/>
          <p:cNvPicPr>
            <a:picLocks noChangeAspect="1"/>
          </p:cNvPicPr>
          <p:nvPr/>
        </p:nvPicPr>
        <p:blipFill>
          <a:blip r:embed="rId3"/>
          <a:srcRect/>
          <a:stretch>
            <a:fillRect/>
          </a:stretch>
        </p:blipFill>
        <p:spPr bwMode="auto">
          <a:xfrm>
            <a:off x="5410200" y="2057400"/>
            <a:ext cx="3492500" cy="1968500"/>
          </a:xfrm>
          <a:prstGeom prst="rect">
            <a:avLst/>
          </a:prstGeom>
          <a:noFill/>
          <a:ln w="9525">
            <a:noFill/>
            <a:miter lim="800000"/>
            <a:headEnd/>
            <a:tailEnd/>
          </a:ln>
        </p:spPr>
      </p:pic>
      <p:pic>
        <p:nvPicPr>
          <p:cNvPr id="56324" name="Picture 4"/>
          <p:cNvPicPr>
            <a:picLocks noChangeAspect="1"/>
          </p:cNvPicPr>
          <p:nvPr/>
        </p:nvPicPr>
        <p:blipFill>
          <a:blip r:embed="rId4"/>
          <a:srcRect/>
          <a:stretch>
            <a:fillRect/>
          </a:stretch>
        </p:blipFill>
        <p:spPr bwMode="auto">
          <a:xfrm>
            <a:off x="698500" y="4275138"/>
            <a:ext cx="3657600" cy="2062162"/>
          </a:xfrm>
          <a:prstGeom prst="rect">
            <a:avLst/>
          </a:prstGeom>
          <a:noFill/>
          <a:ln w="9525">
            <a:noFill/>
            <a:miter lim="800000"/>
            <a:headEnd/>
            <a:tailEnd/>
          </a:ln>
        </p:spPr>
      </p:pic>
      <p:pic>
        <p:nvPicPr>
          <p:cNvPr id="56325" name="Picture 6"/>
          <p:cNvPicPr>
            <a:picLocks noChangeAspect="1"/>
          </p:cNvPicPr>
          <p:nvPr/>
        </p:nvPicPr>
        <p:blipFill>
          <a:blip r:embed="rId5"/>
          <a:srcRect/>
          <a:stretch>
            <a:fillRect/>
          </a:stretch>
        </p:blipFill>
        <p:spPr bwMode="auto">
          <a:xfrm>
            <a:off x="609600" y="2057400"/>
            <a:ext cx="3835400" cy="1714500"/>
          </a:xfrm>
          <a:prstGeom prst="rect">
            <a:avLst/>
          </a:prstGeom>
          <a:noFill/>
          <a:ln w="9525">
            <a:noFill/>
            <a:miter lim="800000"/>
            <a:headEnd/>
            <a:tailEnd/>
          </a:ln>
        </p:spPr>
      </p:pic>
      <p:pic>
        <p:nvPicPr>
          <p:cNvPr id="56326" name="Picture 7"/>
          <p:cNvPicPr>
            <a:picLocks noChangeAspect="1"/>
          </p:cNvPicPr>
          <p:nvPr/>
        </p:nvPicPr>
        <p:blipFill>
          <a:blip r:embed="rId6"/>
          <a:srcRect/>
          <a:stretch>
            <a:fillRect/>
          </a:stretch>
        </p:blipFill>
        <p:spPr bwMode="auto">
          <a:xfrm>
            <a:off x="6172200" y="4495800"/>
            <a:ext cx="2771775" cy="1803400"/>
          </a:xfrm>
          <a:prstGeom prst="rect">
            <a:avLst/>
          </a:prstGeom>
          <a:noFill/>
          <a:ln w="9525">
            <a:noFill/>
            <a:miter lim="800000"/>
            <a:headEnd/>
            <a:tailEnd/>
          </a:ln>
        </p:spPr>
      </p:pic>
      <p:pic>
        <p:nvPicPr>
          <p:cNvPr id="56327" name="Picture 8"/>
          <p:cNvPicPr>
            <a:picLocks noChangeAspect="1"/>
          </p:cNvPicPr>
          <p:nvPr/>
        </p:nvPicPr>
        <p:blipFill>
          <a:blip r:embed="rId7"/>
          <a:srcRect/>
          <a:stretch>
            <a:fillRect/>
          </a:stretch>
        </p:blipFill>
        <p:spPr bwMode="auto">
          <a:xfrm>
            <a:off x="4191000" y="3429000"/>
            <a:ext cx="2273300" cy="225742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7345" name="Picture 5"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
        <p:nvSpPr>
          <p:cNvPr id="3" name="Content Placeholder 2"/>
          <p:cNvSpPr txBox="1">
            <a:spLocks/>
          </p:cNvSpPr>
          <p:nvPr/>
        </p:nvSpPr>
        <p:spPr bwMode="auto">
          <a:xfrm>
            <a:off x="304800" y="2286000"/>
            <a:ext cx="8839200" cy="3776663"/>
          </a:xfrm>
          <a:prstGeom prst="rect">
            <a:avLst/>
          </a:prstGeom>
          <a:noFill/>
          <a:ln w="9525">
            <a:noFill/>
            <a:miter lim="800000"/>
            <a:headEnd/>
            <a:tailEnd/>
          </a:ln>
        </p:spPr>
        <p:txBody>
          <a:bodyPr>
            <a:prstTxWarp prst="textNoShape">
              <a:avLst/>
            </a:prstTxWarp>
            <a:normAutofit/>
          </a:bodyPr>
          <a:lstStyle/>
          <a:p>
            <a:pPr algn="ctr" eaLnBrk="0" hangingPunct="0">
              <a:lnSpc>
                <a:spcPct val="80000"/>
              </a:lnSpc>
              <a:spcBef>
                <a:spcPct val="20000"/>
              </a:spcBef>
            </a:pPr>
            <a:endParaRPr lang="en-US" sz="3000">
              <a:solidFill>
                <a:srgbClr val="003F87"/>
              </a:solidFill>
              <a:latin typeface="Georgia" pitchFamily="-68" charset="0"/>
            </a:endParaRPr>
          </a:p>
          <a:p>
            <a:pPr eaLnBrk="0" hangingPunct="0">
              <a:lnSpc>
                <a:spcPct val="80000"/>
              </a:lnSpc>
              <a:spcBef>
                <a:spcPct val="20000"/>
              </a:spcBef>
              <a:buFont typeface="Wingdings" pitchFamily="-68" charset="2"/>
              <a:buChar char="§"/>
            </a:pPr>
            <a:r>
              <a:rPr lang="en-US" sz="2800">
                <a:latin typeface="Georgia" pitchFamily="-68" charset="0"/>
              </a:rPr>
              <a:t> Trust…</a:t>
            </a:r>
          </a:p>
          <a:p>
            <a:pPr eaLnBrk="0" hangingPunct="0">
              <a:lnSpc>
                <a:spcPct val="80000"/>
              </a:lnSpc>
              <a:spcBef>
                <a:spcPct val="20000"/>
              </a:spcBef>
              <a:buFont typeface="Wingdings" pitchFamily="-68" charset="2"/>
              <a:buChar char="§"/>
            </a:pPr>
            <a:endParaRPr lang="en-US" sz="2800">
              <a:latin typeface="Georgia" pitchFamily="-68" charset="0"/>
            </a:endParaRPr>
          </a:p>
          <a:p>
            <a:pPr eaLnBrk="0" hangingPunct="0">
              <a:lnSpc>
                <a:spcPct val="80000"/>
              </a:lnSpc>
              <a:spcBef>
                <a:spcPct val="20000"/>
              </a:spcBef>
              <a:buFont typeface="Wingdings" pitchFamily="-68" charset="2"/>
              <a:buChar char="§"/>
            </a:pPr>
            <a:r>
              <a:rPr lang="en-US" sz="2800">
                <a:latin typeface="Georgia" pitchFamily="-68" charset="0"/>
              </a:rPr>
              <a:t> Different cultures…  (ex. selling)</a:t>
            </a:r>
          </a:p>
          <a:p>
            <a:pPr eaLnBrk="0" hangingPunct="0">
              <a:lnSpc>
                <a:spcPct val="80000"/>
              </a:lnSpc>
              <a:spcBef>
                <a:spcPct val="20000"/>
              </a:spcBef>
              <a:buFont typeface="Wingdings" pitchFamily="-68" charset="2"/>
              <a:buChar char="§"/>
            </a:pPr>
            <a:endParaRPr lang="en-US" sz="2800">
              <a:latin typeface="Georgia" pitchFamily="-68" charset="0"/>
            </a:endParaRPr>
          </a:p>
          <a:p>
            <a:pPr eaLnBrk="0" hangingPunct="0">
              <a:lnSpc>
                <a:spcPct val="80000"/>
              </a:lnSpc>
              <a:spcBef>
                <a:spcPct val="20000"/>
              </a:spcBef>
              <a:buFont typeface="Wingdings" pitchFamily="-68" charset="2"/>
              <a:buChar char="§"/>
            </a:pPr>
            <a:r>
              <a:rPr lang="en-US" sz="2800">
                <a:latin typeface="Georgia" pitchFamily="-68" charset="0"/>
              </a:rPr>
              <a:t> Semantics (same words mean different things)…</a:t>
            </a:r>
          </a:p>
          <a:p>
            <a:pPr eaLnBrk="0" hangingPunct="0">
              <a:lnSpc>
                <a:spcPct val="80000"/>
              </a:lnSpc>
              <a:spcBef>
                <a:spcPct val="20000"/>
              </a:spcBef>
              <a:buFont typeface="Wingdings" pitchFamily="-68" charset="2"/>
              <a:buChar char="§"/>
            </a:pPr>
            <a:endParaRPr lang="en-US" sz="2800">
              <a:latin typeface="Georgia" pitchFamily="-68" charset="0"/>
            </a:endParaRPr>
          </a:p>
          <a:p>
            <a:pPr eaLnBrk="0" hangingPunct="0">
              <a:lnSpc>
                <a:spcPct val="80000"/>
              </a:lnSpc>
              <a:spcBef>
                <a:spcPct val="20000"/>
              </a:spcBef>
              <a:buFont typeface="Wingdings" pitchFamily="-68" charset="2"/>
              <a:buChar char="§"/>
            </a:pPr>
            <a:r>
              <a:rPr lang="en-US" sz="2800">
                <a:latin typeface="Georgia" pitchFamily="-68" charset="0"/>
              </a:rPr>
              <a:t> Trust!!!</a:t>
            </a:r>
          </a:p>
        </p:txBody>
      </p:sp>
      <p:sp>
        <p:nvSpPr>
          <p:cNvPr id="4" name="Title 1"/>
          <p:cNvSpPr txBox="1">
            <a:spLocks/>
          </p:cNvSpPr>
          <p:nvPr/>
        </p:nvSpPr>
        <p:spPr bwMode="auto">
          <a:xfrm>
            <a:off x="228600" y="1066800"/>
            <a:ext cx="8686800" cy="1282700"/>
          </a:xfrm>
          <a:prstGeom prst="rect">
            <a:avLst/>
          </a:prstGeom>
          <a:noFill/>
          <a:ln w="9525">
            <a:noFill/>
            <a:miter lim="800000"/>
            <a:headEnd/>
            <a:tailEnd/>
          </a:ln>
        </p:spPr>
        <p:txBody>
          <a:bodyPr anchor="ctr">
            <a:prstTxWarp prst="textNoShape">
              <a:avLst/>
            </a:prstTxWarp>
          </a:bodyPr>
          <a:lstStyle/>
          <a:p>
            <a:pPr algn="ctr" eaLnBrk="0" hangingPunct="0"/>
            <a:r>
              <a:rPr lang="en-US" sz="3600" b="1">
                <a:solidFill>
                  <a:srgbClr val="0365DB"/>
                </a:solidFill>
                <a:latin typeface="Trebuchet MS" pitchFamily="-68" charset="0"/>
              </a:rPr>
              <a:t>Business, Engineering, &amp; Econ Dev.</a:t>
            </a:r>
            <a:br>
              <a:rPr lang="en-US" sz="3600" b="1">
                <a:solidFill>
                  <a:srgbClr val="0365DB"/>
                </a:solidFill>
                <a:latin typeface="Trebuchet MS" pitchFamily="-68" charset="0"/>
              </a:rPr>
            </a:br>
            <a:r>
              <a:rPr lang="en-US" sz="3600" b="1">
                <a:solidFill>
                  <a:srgbClr val="0365DB"/>
                </a:solidFill>
                <a:latin typeface="Trebuchet MS" pitchFamily="-68" charset="0"/>
              </a:rPr>
              <a:t>(A </a:t>
            </a:r>
            <a:r>
              <a:rPr lang="en-US" sz="3600" b="1" u="sng">
                <a:solidFill>
                  <a:srgbClr val="0365DB"/>
                </a:solidFill>
                <a:latin typeface="Trebuchet MS" pitchFamily="-68" charset="0"/>
              </a:rPr>
              <a:t>Merger</a:t>
            </a:r>
            <a:r>
              <a:rPr lang="en-US" sz="3600" b="1">
                <a:solidFill>
                  <a:srgbClr val="0365DB"/>
                </a:solidFill>
                <a:latin typeface="Trebuchet MS" pitchFamily="-68" charset="0"/>
              </a:rPr>
              <a:t>…)</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8369" name="Picture 5"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
        <p:nvSpPr>
          <p:cNvPr id="3" name="Content Placeholder 2"/>
          <p:cNvSpPr txBox="1">
            <a:spLocks/>
          </p:cNvSpPr>
          <p:nvPr/>
        </p:nvSpPr>
        <p:spPr bwMode="auto">
          <a:xfrm>
            <a:off x="228600" y="2057400"/>
            <a:ext cx="8915400" cy="4233863"/>
          </a:xfrm>
          <a:prstGeom prst="rect">
            <a:avLst/>
          </a:prstGeom>
          <a:noFill/>
          <a:ln w="9525">
            <a:noFill/>
            <a:miter lim="800000"/>
            <a:headEnd/>
            <a:tailEnd/>
          </a:ln>
        </p:spPr>
        <p:txBody>
          <a:bodyPr>
            <a:prstTxWarp prst="textNoShape">
              <a:avLst/>
            </a:prstTxWarp>
            <a:normAutofit/>
          </a:bodyPr>
          <a:lstStyle/>
          <a:p>
            <a:pPr marL="236538" indent="-236538" eaLnBrk="0" hangingPunct="0">
              <a:lnSpc>
                <a:spcPct val="90000"/>
              </a:lnSpc>
              <a:spcBef>
                <a:spcPct val="20000"/>
              </a:spcBef>
              <a:buFont typeface="Wingdings" pitchFamily="-68" charset="2"/>
              <a:buChar char="§"/>
            </a:pPr>
            <a:r>
              <a:rPr lang="en-US" sz="2700">
                <a:latin typeface="Georgia" pitchFamily="-68" charset="0"/>
              </a:rPr>
              <a:t>The country—read LSSU—needs to focus on </a:t>
            </a:r>
            <a:r>
              <a:rPr lang="en-US" sz="2700" b="1" u="sng">
                <a:latin typeface="Georgia" pitchFamily="-68" charset="0"/>
              </a:rPr>
              <a:t>critical</a:t>
            </a:r>
            <a:r>
              <a:rPr lang="en-US" sz="2700">
                <a:latin typeface="Georgia" pitchFamily="-68" charset="0"/>
              </a:rPr>
              <a:t> (mission-driven) initiatives, use technologies wisely, revive true innovation, and collaborate aggressively to assure success.</a:t>
            </a:r>
          </a:p>
          <a:p>
            <a:pPr marL="236538" indent="-236538" eaLnBrk="0" hangingPunct="0">
              <a:lnSpc>
                <a:spcPct val="90000"/>
              </a:lnSpc>
              <a:spcBef>
                <a:spcPct val="20000"/>
              </a:spcBef>
              <a:buFont typeface="Wingdings" pitchFamily="-68" charset="2"/>
              <a:buChar char="§"/>
            </a:pPr>
            <a:endParaRPr lang="en-US" sz="2700">
              <a:latin typeface="Georgia" pitchFamily="-68" charset="0"/>
            </a:endParaRPr>
          </a:p>
          <a:p>
            <a:pPr marL="236538" indent="-236538" eaLnBrk="0" hangingPunct="0">
              <a:lnSpc>
                <a:spcPct val="90000"/>
              </a:lnSpc>
              <a:spcBef>
                <a:spcPct val="20000"/>
              </a:spcBef>
              <a:buFont typeface="Wingdings" pitchFamily="-68" charset="2"/>
              <a:buChar char="§"/>
            </a:pPr>
            <a:r>
              <a:rPr lang="en-US" sz="2700">
                <a:latin typeface="Georgia" pitchFamily="-68" charset="0"/>
              </a:rPr>
              <a:t>Prudent organizations seek opportunities to constrain costs and enhance effectiveness.</a:t>
            </a:r>
          </a:p>
          <a:p>
            <a:pPr marL="236538" indent="-236538" eaLnBrk="0" hangingPunct="0">
              <a:lnSpc>
                <a:spcPct val="90000"/>
              </a:lnSpc>
              <a:spcBef>
                <a:spcPct val="20000"/>
              </a:spcBef>
              <a:buFont typeface="Wingdings" pitchFamily="-68" charset="2"/>
              <a:buChar char="§"/>
            </a:pPr>
            <a:endParaRPr lang="en-US" sz="2700">
              <a:latin typeface="Georgia" pitchFamily="-68" charset="0"/>
            </a:endParaRPr>
          </a:p>
          <a:p>
            <a:pPr marL="236538" indent="-236538" eaLnBrk="0" hangingPunct="0">
              <a:lnSpc>
                <a:spcPct val="90000"/>
              </a:lnSpc>
              <a:spcBef>
                <a:spcPct val="20000"/>
              </a:spcBef>
              <a:buFont typeface="Wingdings" pitchFamily="-68" charset="2"/>
              <a:buChar char="§"/>
            </a:pPr>
            <a:r>
              <a:rPr lang="en-US" sz="2700">
                <a:latin typeface="Georgia" pitchFamily="-68" charset="0"/>
              </a:rPr>
              <a:t>Those that are especially well-led will do even more...</a:t>
            </a:r>
          </a:p>
          <a:p>
            <a:pPr marL="693738" lvl="1" indent="-236538" eaLnBrk="0" hangingPunct="0">
              <a:lnSpc>
                <a:spcPct val="90000"/>
              </a:lnSpc>
              <a:spcBef>
                <a:spcPct val="20000"/>
              </a:spcBef>
              <a:buFont typeface="Arial" pitchFamily="-68" charset="0"/>
              <a:buChar char="•"/>
            </a:pPr>
            <a:r>
              <a:rPr lang="en-US" sz="2200">
                <a:latin typeface="Georgia" pitchFamily="-68" charset="0"/>
              </a:rPr>
              <a:t>seize the moment to make positive, </a:t>
            </a:r>
            <a:r>
              <a:rPr lang="en-US" sz="2200" u="sng">
                <a:latin typeface="Georgia" pitchFamily="-68" charset="0"/>
              </a:rPr>
              <a:t>long-term</a:t>
            </a:r>
            <a:r>
              <a:rPr lang="en-US" sz="2200">
                <a:latin typeface="Georgia" pitchFamily="-68" charset="0"/>
              </a:rPr>
              <a:t> changes</a:t>
            </a:r>
          </a:p>
        </p:txBody>
      </p:sp>
      <p:sp>
        <p:nvSpPr>
          <p:cNvPr id="4" name="Title 1"/>
          <p:cNvSpPr txBox="1">
            <a:spLocks/>
          </p:cNvSpPr>
          <p:nvPr/>
        </p:nvSpPr>
        <p:spPr bwMode="auto">
          <a:xfrm>
            <a:off x="228600" y="990600"/>
            <a:ext cx="8686800" cy="901700"/>
          </a:xfrm>
          <a:prstGeom prst="rect">
            <a:avLst/>
          </a:prstGeom>
          <a:noFill/>
          <a:ln w="9525">
            <a:noFill/>
            <a:miter lim="800000"/>
            <a:headEnd/>
            <a:tailEnd/>
          </a:ln>
        </p:spPr>
        <p:txBody>
          <a:bodyPr anchor="ctr">
            <a:prstTxWarp prst="textNoShape">
              <a:avLst/>
            </a:prstTxWarp>
            <a:normAutofit/>
          </a:bodyPr>
          <a:lstStyle/>
          <a:p>
            <a:pPr algn="ctr" eaLnBrk="0" hangingPunct="0"/>
            <a:r>
              <a:rPr lang="en-US" sz="3600" b="1">
                <a:solidFill>
                  <a:srgbClr val="0365DB"/>
                </a:solidFill>
                <a:latin typeface="Trebuchet MS" pitchFamily="-68" charset="0"/>
              </a:rPr>
              <a:t>Hot, Flat, and Crowded (part II)</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9393" name="Picture 5"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
        <p:nvSpPr>
          <p:cNvPr id="3" name="Content Placeholder 2"/>
          <p:cNvSpPr txBox="1">
            <a:spLocks/>
          </p:cNvSpPr>
          <p:nvPr/>
        </p:nvSpPr>
        <p:spPr bwMode="auto">
          <a:xfrm>
            <a:off x="609600" y="2057400"/>
            <a:ext cx="7924800" cy="4419600"/>
          </a:xfrm>
          <a:prstGeom prst="rect">
            <a:avLst/>
          </a:prstGeom>
          <a:noFill/>
          <a:ln w="9525">
            <a:noFill/>
            <a:miter lim="800000"/>
            <a:headEnd/>
            <a:tailEnd/>
          </a:ln>
        </p:spPr>
        <p:txBody>
          <a:bodyPr>
            <a:prstTxWarp prst="textNoShape">
              <a:avLst/>
            </a:prstTxWarp>
            <a:normAutofit/>
          </a:bodyPr>
          <a:lstStyle/>
          <a:p>
            <a:pPr marL="342900" indent="-342900" eaLnBrk="0" hangingPunct="0">
              <a:spcBef>
                <a:spcPct val="20000"/>
              </a:spcBef>
              <a:buClr>
                <a:schemeClr val="tx1"/>
              </a:buClr>
              <a:buSzPct val="100000"/>
              <a:buFont typeface="Wingdings" pitchFamily="-68" charset="2"/>
              <a:buChar char="§"/>
            </a:pPr>
            <a:r>
              <a:rPr lang="en-US" sz="2800">
                <a:latin typeface="Georgia" pitchFamily="-68" charset="0"/>
              </a:rPr>
              <a:t>Use students and faculty to nurture technology and commercial enterprises</a:t>
            </a:r>
          </a:p>
          <a:p>
            <a:pPr marL="342900" indent="-342900" eaLnBrk="0" hangingPunct="0">
              <a:spcBef>
                <a:spcPct val="20000"/>
              </a:spcBef>
              <a:buClr>
                <a:schemeClr val="tx1"/>
              </a:buClr>
              <a:buSzPct val="100000"/>
              <a:buFont typeface="Wingdings" pitchFamily="-68" charset="2"/>
              <a:buChar char="§"/>
            </a:pPr>
            <a:r>
              <a:rPr lang="en-US" sz="2800">
                <a:latin typeface="Georgia" pitchFamily="-68" charset="0"/>
              </a:rPr>
              <a:t>Learn the process of bringing product from conception to design to manufacture to market (RD</a:t>
            </a:r>
            <a:r>
              <a:rPr lang="en-US" sz="2800" baseline="30000">
                <a:latin typeface="Georgia" pitchFamily="-68" charset="0"/>
              </a:rPr>
              <a:t>2</a:t>
            </a:r>
            <a:r>
              <a:rPr lang="en-US" sz="2800">
                <a:latin typeface="Georgia" pitchFamily="-68" charset="0"/>
              </a:rPr>
              <a:t> = R&amp;D + </a:t>
            </a:r>
            <a:r>
              <a:rPr lang="en-US" sz="2800" u="sng">
                <a:latin typeface="Georgia" pitchFamily="-68" charset="0"/>
              </a:rPr>
              <a:t>deployment</a:t>
            </a:r>
            <a:r>
              <a:rPr lang="en-US" sz="2800">
                <a:latin typeface="Georgia" pitchFamily="-68" charset="0"/>
              </a:rPr>
              <a:t>)</a:t>
            </a:r>
          </a:p>
          <a:p>
            <a:pPr marL="342900" indent="-342900" eaLnBrk="0" hangingPunct="0">
              <a:spcBef>
                <a:spcPct val="20000"/>
              </a:spcBef>
              <a:buClr>
                <a:schemeClr val="tx1"/>
              </a:buClr>
              <a:buSzPct val="100000"/>
              <a:buFont typeface="Wingdings" pitchFamily="-68" charset="2"/>
              <a:buChar char="§"/>
            </a:pPr>
            <a:r>
              <a:rPr lang="en-US" sz="2800">
                <a:latin typeface="Georgia" pitchFamily="-68" charset="0"/>
              </a:rPr>
              <a:t>“Practice” entrepreneurship skills</a:t>
            </a:r>
          </a:p>
          <a:p>
            <a:pPr marL="342900" indent="-342900" eaLnBrk="0" hangingPunct="0">
              <a:spcBef>
                <a:spcPct val="20000"/>
              </a:spcBef>
              <a:buClr>
                <a:schemeClr val="tx1"/>
              </a:buClr>
              <a:buSzPct val="100000"/>
              <a:buFont typeface="Wingdings" pitchFamily="-68" charset="2"/>
              <a:buChar char="§"/>
            </a:pPr>
            <a:r>
              <a:rPr lang="en-US" sz="2800">
                <a:latin typeface="Georgia" pitchFamily="-68" charset="0"/>
              </a:rPr>
              <a:t>Could this be part of a new School of Business facility?</a:t>
            </a:r>
          </a:p>
        </p:txBody>
      </p:sp>
      <p:sp>
        <p:nvSpPr>
          <p:cNvPr id="4" name="Title 1"/>
          <p:cNvSpPr txBox="1">
            <a:spLocks/>
          </p:cNvSpPr>
          <p:nvPr/>
        </p:nvSpPr>
        <p:spPr bwMode="auto">
          <a:xfrm>
            <a:off x="457200" y="1066800"/>
            <a:ext cx="8229600" cy="863600"/>
          </a:xfrm>
          <a:prstGeom prst="rect">
            <a:avLst/>
          </a:prstGeom>
          <a:noFill/>
          <a:ln w="9525">
            <a:noFill/>
            <a:miter lim="800000"/>
            <a:headEnd/>
            <a:tailEnd/>
          </a:ln>
        </p:spPr>
        <p:txBody>
          <a:bodyPr anchor="ctr">
            <a:prstTxWarp prst="textNoShape">
              <a:avLst/>
            </a:prstTxWarp>
            <a:normAutofit/>
          </a:bodyPr>
          <a:lstStyle/>
          <a:p>
            <a:pPr algn="ctr" eaLnBrk="0" hangingPunct="0"/>
            <a:r>
              <a:rPr lang="en-US" sz="3600" b="1">
                <a:solidFill>
                  <a:srgbClr val="0365DB"/>
                </a:solidFill>
                <a:latin typeface="Trebuchet MS" pitchFamily="-68" charset="0"/>
              </a:rPr>
              <a:t>Dream/Plan</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1905000"/>
            <a:ext cx="5943600" cy="1362075"/>
          </a:xfrm>
          <a:extLst>
            <a:ext uri="{909E8E84-426E-40dd-AFC4-6F175D3DCCD1}">
              <a14:hiddenFill xmlns:a14="http://schemas.microsoft.com/office/drawing/2010/main" xmlns:a="http://schemas.openxmlformats.org/drawingml/2006/main" xmlns:p="http://schemas.openxmlformats.org/presentationml/2006/main" xmlns="">
                <a:solidFill>
                  <a:srgbClr val="FFFFFF"/>
                </a:solidFill>
              </a14:hiddenFill>
            </a:ext>
            <a:ext uri="{91240B29-F687-4f45-9708-019B960494DF}">
              <a14:hiddenLine xmlns:a14="http://schemas.microsoft.com/office/drawing/2010/main" xmlns:a="http://schemas.openxmlformats.org/drawingml/2006/main" xmlns:p="http://schemas.openxmlformats.org/presentationml/2006/main" xmlns="" w="9525">
                <a:solidFill>
                  <a:srgbClr val="000000"/>
                </a:solidFill>
                <a:miter lim="800000"/>
                <a:headEnd/>
                <a:tailEnd/>
              </a14:hiddenLine>
            </a:ext>
            <a:ext uri="{FAA26D3D-D897-4be2-8F04-BA451C77F1D7}">
              <ma14:placeholderFlag xmlns:ma14="http://schemas.microsoft.com/office/mac/drawingml/2011/main" xmlns:a="http://schemas.openxmlformats.org/drawingml/2006/main" xmlns:p="http://schemas.openxmlformats.org/presentationml/2006/main" xmlns="" val="1"/>
            </a:ext>
          </a:extLst>
        </p:spPr>
        <p:txBody>
          <a:bodyPr/>
          <a:lstStyle/>
          <a:p>
            <a:pPr eaLnBrk="1" fontAlgn="auto" hangingPunct="1">
              <a:spcAft>
                <a:spcPts val="0"/>
              </a:spcAft>
              <a:defRPr/>
            </a:pPr>
            <a:r>
              <a:rPr lang="en-US" dirty="0" smtClean="0">
                <a:ea typeface="+mj-ea"/>
                <a:cs typeface="+mj-cs"/>
              </a:rPr>
              <a:t>Secretary Election</a:t>
            </a:r>
            <a:endParaRPr lang="en-US" dirty="0">
              <a:ea typeface="+mj-ea"/>
              <a:cs typeface="+mj-cs"/>
            </a:endParaRPr>
          </a:p>
        </p:txBody>
      </p:sp>
      <p:sp>
        <p:nvSpPr>
          <p:cNvPr id="18434" name="Text Placeholder 73"/>
          <p:cNvSpPr>
            <a:spLocks noGrp="1"/>
          </p:cNvSpPr>
          <p:nvPr>
            <p:ph type="body" idx="1"/>
          </p:nvPr>
        </p:nvSpPr>
        <p:spPr/>
        <p:txBody>
          <a:bodyPr/>
          <a:lstStyle/>
          <a:p>
            <a:pPr marL="44450"/>
            <a:r>
              <a:rPr lang="en-US" sz="2400">
                <a:solidFill>
                  <a:srgbClr val="000000"/>
                </a:solidFill>
                <a:ea typeface="ＭＳ Ｐゴシック" charset="-128"/>
                <a:cs typeface="ＭＳ Ｐゴシック" charset="-128"/>
              </a:rPr>
              <a:t>Need the membership to vote for a Secretary </a:t>
            </a:r>
            <a:br>
              <a:rPr lang="en-US" sz="2400">
                <a:solidFill>
                  <a:srgbClr val="000000"/>
                </a:solidFill>
                <a:ea typeface="ＭＳ Ｐゴシック" charset="-128"/>
                <a:cs typeface="ＭＳ Ｐゴシック" charset="-128"/>
              </a:rPr>
            </a:br>
            <a:r>
              <a:rPr lang="en-US" sz="2400">
                <a:solidFill>
                  <a:srgbClr val="000000"/>
                </a:solidFill>
                <a:ea typeface="ＭＳ Ｐゴシック" charset="-128"/>
                <a:cs typeface="ＭＳ Ｐゴシック" charset="-128"/>
              </a:rPr>
              <a:t>to serve for the next two years.</a:t>
            </a:r>
          </a:p>
        </p:txBody>
      </p:sp>
      <p:grpSp>
        <p:nvGrpSpPr>
          <p:cNvPr id="18435" name="Group 2"/>
          <p:cNvGrpSpPr>
            <a:grpSpLocks/>
          </p:cNvGrpSpPr>
          <p:nvPr/>
        </p:nvGrpSpPr>
        <p:grpSpPr bwMode="auto">
          <a:xfrm>
            <a:off x="609600" y="1600200"/>
            <a:ext cx="3200400" cy="1600200"/>
            <a:chOff x="1901" y="1224"/>
            <a:chExt cx="2023" cy="1022"/>
          </a:xfrm>
        </p:grpSpPr>
        <p:sp>
          <p:nvSpPr>
            <p:cNvPr id="18437" name="Rectangle 3"/>
            <p:cNvSpPr>
              <a:spLocks noChangeArrowheads="1"/>
            </p:cNvSpPr>
            <p:nvPr/>
          </p:nvSpPr>
          <p:spPr bwMode="auto">
            <a:xfrm>
              <a:off x="1901" y="1224"/>
              <a:ext cx="2023" cy="1022"/>
            </a:xfrm>
            <a:prstGeom prst="rect">
              <a:avLst/>
            </a:prstGeom>
            <a:noFill/>
            <a:ln w="9525">
              <a:noFill/>
              <a:miter lim="800000"/>
              <a:headEnd/>
              <a:tailEnd/>
            </a:ln>
          </p:spPr>
          <p:txBody>
            <a:bodyPr>
              <a:prstTxWarp prst="textNoShape">
                <a:avLst/>
              </a:prstTxWarp>
            </a:bodyPr>
            <a:lstStyle/>
            <a:p>
              <a:endParaRPr lang="en-US">
                <a:latin typeface="Georgia" pitchFamily="-68" charset="0"/>
              </a:endParaRPr>
            </a:p>
          </p:txBody>
        </p:sp>
        <p:sp>
          <p:nvSpPr>
            <p:cNvPr id="18438" name="Freeform 4"/>
            <p:cNvSpPr>
              <a:spLocks/>
            </p:cNvSpPr>
            <p:nvPr/>
          </p:nvSpPr>
          <p:spPr bwMode="auto">
            <a:xfrm>
              <a:off x="3113" y="1354"/>
              <a:ext cx="803" cy="402"/>
            </a:xfrm>
            <a:custGeom>
              <a:avLst/>
              <a:gdLst>
                <a:gd name="T0" fmla="*/ 21 w 803"/>
                <a:gd name="T1" fmla="*/ 133 h 402"/>
                <a:gd name="T2" fmla="*/ 105 w 803"/>
                <a:gd name="T3" fmla="*/ 139 h 402"/>
                <a:gd name="T4" fmla="*/ 136 w 803"/>
                <a:gd name="T5" fmla="*/ 143 h 402"/>
                <a:gd name="T6" fmla="*/ 148 w 803"/>
                <a:gd name="T7" fmla="*/ 137 h 402"/>
                <a:gd name="T8" fmla="*/ 170 w 803"/>
                <a:gd name="T9" fmla="*/ 139 h 402"/>
                <a:gd name="T10" fmla="*/ 204 w 803"/>
                <a:gd name="T11" fmla="*/ 131 h 402"/>
                <a:gd name="T12" fmla="*/ 223 w 803"/>
                <a:gd name="T13" fmla="*/ 133 h 402"/>
                <a:gd name="T14" fmla="*/ 253 w 803"/>
                <a:gd name="T15" fmla="*/ 120 h 402"/>
                <a:gd name="T16" fmla="*/ 283 w 803"/>
                <a:gd name="T17" fmla="*/ 113 h 402"/>
                <a:gd name="T18" fmla="*/ 330 w 803"/>
                <a:gd name="T19" fmla="*/ 96 h 402"/>
                <a:gd name="T20" fmla="*/ 358 w 803"/>
                <a:gd name="T21" fmla="*/ 74 h 402"/>
                <a:gd name="T22" fmla="*/ 394 w 803"/>
                <a:gd name="T23" fmla="*/ 57 h 402"/>
                <a:gd name="T24" fmla="*/ 463 w 803"/>
                <a:gd name="T25" fmla="*/ 57 h 402"/>
                <a:gd name="T26" fmla="*/ 524 w 803"/>
                <a:gd name="T27" fmla="*/ 94 h 402"/>
                <a:gd name="T28" fmla="*/ 542 w 803"/>
                <a:gd name="T29" fmla="*/ 111 h 402"/>
                <a:gd name="T30" fmla="*/ 548 w 803"/>
                <a:gd name="T31" fmla="*/ 124 h 402"/>
                <a:gd name="T32" fmla="*/ 560 w 803"/>
                <a:gd name="T33" fmla="*/ 172 h 402"/>
                <a:gd name="T34" fmla="*/ 576 w 803"/>
                <a:gd name="T35" fmla="*/ 235 h 402"/>
                <a:gd name="T36" fmla="*/ 576 w 803"/>
                <a:gd name="T37" fmla="*/ 302 h 402"/>
                <a:gd name="T38" fmla="*/ 588 w 803"/>
                <a:gd name="T39" fmla="*/ 331 h 402"/>
                <a:gd name="T40" fmla="*/ 617 w 803"/>
                <a:gd name="T41" fmla="*/ 376 h 402"/>
                <a:gd name="T42" fmla="*/ 651 w 803"/>
                <a:gd name="T43" fmla="*/ 393 h 402"/>
                <a:gd name="T44" fmla="*/ 667 w 803"/>
                <a:gd name="T45" fmla="*/ 396 h 402"/>
                <a:gd name="T46" fmla="*/ 718 w 803"/>
                <a:gd name="T47" fmla="*/ 394 h 402"/>
                <a:gd name="T48" fmla="*/ 736 w 803"/>
                <a:gd name="T49" fmla="*/ 393 h 402"/>
                <a:gd name="T50" fmla="*/ 795 w 803"/>
                <a:gd name="T51" fmla="*/ 380 h 402"/>
                <a:gd name="T52" fmla="*/ 803 w 803"/>
                <a:gd name="T53" fmla="*/ 372 h 402"/>
                <a:gd name="T54" fmla="*/ 791 w 803"/>
                <a:gd name="T55" fmla="*/ 352 h 402"/>
                <a:gd name="T56" fmla="*/ 752 w 803"/>
                <a:gd name="T57" fmla="*/ 350 h 402"/>
                <a:gd name="T58" fmla="*/ 748 w 803"/>
                <a:gd name="T59" fmla="*/ 348 h 402"/>
                <a:gd name="T60" fmla="*/ 714 w 803"/>
                <a:gd name="T61" fmla="*/ 350 h 402"/>
                <a:gd name="T62" fmla="*/ 702 w 803"/>
                <a:gd name="T63" fmla="*/ 356 h 402"/>
                <a:gd name="T64" fmla="*/ 690 w 803"/>
                <a:gd name="T65" fmla="*/ 348 h 402"/>
                <a:gd name="T66" fmla="*/ 653 w 803"/>
                <a:gd name="T67" fmla="*/ 344 h 402"/>
                <a:gd name="T68" fmla="*/ 629 w 803"/>
                <a:gd name="T69" fmla="*/ 322 h 402"/>
                <a:gd name="T70" fmla="*/ 621 w 803"/>
                <a:gd name="T71" fmla="*/ 287 h 402"/>
                <a:gd name="T72" fmla="*/ 619 w 803"/>
                <a:gd name="T73" fmla="*/ 252 h 402"/>
                <a:gd name="T74" fmla="*/ 619 w 803"/>
                <a:gd name="T75" fmla="*/ 241 h 402"/>
                <a:gd name="T76" fmla="*/ 617 w 803"/>
                <a:gd name="T77" fmla="*/ 202 h 402"/>
                <a:gd name="T78" fmla="*/ 613 w 803"/>
                <a:gd name="T79" fmla="*/ 191 h 402"/>
                <a:gd name="T80" fmla="*/ 603 w 803"/>
                <a:gd name="T81" fmla="*/ 150 h 402"/>
                <a:gd name="T82" fmla="*/ 595 w 803"/>
                <a:gd name="T83" fmla="*/ 109 h 402"/>
                <a:gd name="T84" fmla="*/ 590 w 803"/>
                <a:gd name="T85" fmla="*/ 106 h 402"/>
                <a:gd name="T86" fmla="*/ 580 w 803"/>
                <a:gd name="T87" fmla="*/ 69 h 402"/>
                <a:gd name="T88" fmla="*/ 548 w 803"/>
                <a:gd name="T89" fmla="*/ 41 h 402"/>
                <a:gd name="T90" fmla="*/ 530 w 803"/>
                <a:gd name="T91" fmla="*/ 35 h 402"/>
                <a:gd name="T92" fmla="*/ 510 w 803"/>
                <a:gd name="T93" fmla="*/ 15 h 402"/>
                <a:gd name="T94" fmla="*/ 483 w 803"/>
                <a:gd name="T95" fmla="*/ 13 h 402"/>
                <a:gd name="T96" fmla="*/ 437 w 803"/>
                <a:gd name="T97" fmla="*/ 4 h 402"/>
                <a:gd name="T98" fmla="*/ 398 w 803"/>
                <a:gd name="T99" fmla="*/ 6 h 402"/>
                <a:gd name="T100" fmla="*/ 378 w 803"/>
                <a:gd name="T101" fmla="*/ 19 h 402"/>
                <a:gd name="T102" fmla="*/ 342 w 803"/>
                <a:gd name="T103" fmla="*/ 31 h 402"/>
                <a:gd name="T104" fmla="*/ 328 w 803"/>
                <a:gd name="T105" fmla="*/ 44 h 402"/>
                <a:gd name="T106" fmla="*/ 285 w 803"/>
                <a:gd name="T107" fmla="*/ 59 h 402"/>
                <a:gd name="T108" fmla="*/ 241 w 803"/>
                <a:gd name="T109" fmla="*/ 74 h 402"/>
                <a:gd name="T110" fmla="*/ 227 w 803"/>
                <a:gd name="T111" fmla="*/ 85 h 402"/>
                <a:gd name="T112" fmla="*/ 194 w 803"/>
                <a:gd name="T113" fmla="*/ 87 h 402"/>
                <a:gd name="T114" fmla="*/ 142 w 803"/>
                <a:gd name="T115" fmla="*/ 91 h 402"/>
                <a:gd name="T116" fmla="*/ 99 w 803"/>
                <a:gd name="T117" fmla="*/ 98 h 402"/>
                <a:gd name="T118" fmla="*/ 59 w 803"/>
                <a:gd name="T119" fmla="*/ 87 h 402"/>
                <a:gd name="T120" fmla="*/ 35 w 803"/>
                <a:gd name="T121" fmla="*/ 87 h 402"/>
                <a:gd name="T122" fmla="*/ 13 w 803"/>
                <a:gd name="T123" fmla="*/ 70 h 402"/>
                <a:gd name="T124" fmla="*/ 0 w 803"/>
                <a:gd name="T125" fmla="*/ 65 h 4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03"/>
                <a:gd name="T190" fmla="*/ 0 h 402"/>
                <a:gd name="T191" fmla="*/ 803 w 803"/>
                <a:gd name="T192" fmla="*/ 402 h 4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03" h="402">
                  <a:moveTo>
                    <a:pt x="0" y="65"/>
                  </a:moveTo>
                  <a:lnTo>
                    <a:pt x="0" y="126"/>
                  </a:lnTo>
                  <a:lnTo>
                    <a:pt x="4" y="130"/>
                  </a:lnTo>
                  <a:lnTo>
                    <a:pt x="10" y="131"/>
                  </a:lnTo>
                  <a:lnTo>
                    <a:pt x="15" y="133"/>
                  </a:lnTo>
                  <a:lnTo>
                    <a:pt x="21" y="133"/>
                  </a:lnTo>
                  <a:lnTo>
                    <a:pt x="29" y="133"/>
                  </a:lnTo>
                  <a:lnTo>
                    <a:pt x="35" y="131"/>
                  </a:lnTo>
                  <a:lnTo>
                    <a:pt x="41" y="130"/>
                  </a:lnTo>
                  <a:lnTo>
                    <a:pt x="47" y="128"/>
                  </a:lnTo>
                  <a:lnTo>
                    <a:pt x="71" y="137"/>
                  </a:lnTo>
                  <a:lnTo>
                    <a:pt x="95" y="133"/>
                  </a:lnTo>
                  <a:lnTo>
                    <a:pt x="99" y="135"/>
                  </a:lnTo>
                  <a:lnTo>
                    <a:pt x="105" y="139"/>
                  </a:lnTo>
                  <a:lnTo>
                    <a:pt x="109" y="141"/>
                  </a:lnTo>
                  <a:lnTo>
                    <a:pt x="112" y="141"/>
                  </a:lnTo>
                  <a:lnTo>
                    <a:pt x="116" y="143"/>
                  </a:lnTo>
                  <a:lnTo>
                    <a:pt x="122" y="144"/>
                  </a:lnTo>
                  <a:lnTo>
                    <a:pt x="128" y="144"/>
                  </a:lnTo>
                  <a:lnTo>
                    <a:pt x="132" y="143"/>
                  </a:lnTo>
                  <a:lnTo>
                    <a:pt x="134" y="143"/>
                  </a:lnTo>
                  <a:lnTo>
                    <a:pt x="136" y="143"/>
                  </a:lnTo>
                  <a:lnTo>
                    <a:pt x="138" y="141"/>
                  </a:lnTo>
                  <a:lnTo>
                    <a:pt x="140" y="141"/>
                  </a:lnTo>
                  <a:lnTo>
                    <a:pt x="142" y="139"/>
                  </a:lnTo>
                  <a:lnTo>
                    <a:pt x="144" y="137"/>
                  </a:lnTo>
                  <a:lnTo>
                    <a:pt x="146" y="137"/>
                  </a:lnTo>
                  <a:lnTo>
                    <a:pt x="148" y="137"/>
                  </a:lnTo>
                  <a:lnTo>
                    <a:pt x="148" y="135"/>
                  </a:lnTo>
                  <a:lnTo>
                    <a:pt x="152" y="131"/>
                  </a:lnTo>
                  <a:lnTo>
                    <a:pt x="156" y="133"/>
                  </a:lnTo>
                  <a:lnTo>
                    <a:pt x="162" y="137"/>
                  </a:lnTo>
                  <a:lnTo>
                    <a:pt x="170" y="139"/>
                  </a:lnTo>
                  <a:lnTo>
                    <a:pt x="176" y="139"/>
                  </a:lnTo>
                  <a:lnTo>
                    <a:pt x="182" y="139"/>
                  </a:lnTo>
                  <a:lnTo>
                    <a:pt x="190" y="137"/>
                  </a:lnTo>
                  <a:lnTo>
                    <a:pt x="196" y="135"/>
                  </a:lnTo>
                  <a:lnTo>
                    <a:pt x="202" y="133"/>
                  </a:lnTo>
                  <a:lnTo>
                    <a:pt x="204" y="131"/>
                  </a:lnTo>
                  <a:lnTo>
                    <a:pt x="205" y="130"/>
                  </a:lnTo>
                  <a:lnTo>
                    <a:pt x="207" y="130"/>
                  </a:lnTo>
                  <a:lnTo>
                    <a:pt x="211" y="131"/>
                  </a:lnTo>
                  <a:lnTo>
                    <a:pt x="217" y="133"/>
                  </a:lnTo>
                  <a:lnTo>
                    <a:pt x="223" y="133"/>
                  </a:lnTo>
                  <a:lnTo>
                    <a:pt x="227" y="133"/>
                  </a:lnTo>
                  <a:lnTo>
                    <a:pt x="233" y="131"/>
                  </a:lnTo>
                  <a:lnTo>
                    <a:pt x="239" y="130"/>
                  </a:lnTo>
                  <a:lnTo>
                    <a:pt x="243" y="128"/>
                  </a:lnTo>
                  <a:lnTo>
                    <a:pt x="249" y="126"/>
                  </a:lnTo>
                  <a:lnTo>
                    <a:pt x="251" y="124"/>
                  </a:lnTo>
                  <a:lnTo>
                    <a:pt x="253" y="122"/>
                  </a:lnTo>
                  <a:lnTo>
                    <a:pt x="253" y="120"/>
                  </a:lnTo>
                  <a:lnTo>
                    <a:pt x="255" y="119"/>
                  </a:lnTo>
                  <a:lnTo>
                    <a:pt x="257" y="117"/>
                  </a:lnTo>
                  <a:lnTo>
                    <a:pt x="257" y="115"/>
                  </a:lnTo>
                  <a:lnTo>
                    <a:pt x="259" y="115"/>
                  </a:lnTo>
                  <a:lnTo>
                    <a:pt x="261" y="113"/>
                  </a:lnTo>
                  <a:lnTo>
                    <a:pt x="269" y="115"/>
                  </a:lnTo>
                  <a:lnTo>
                    <a:pt x="275" y="115"/>
                  </a:lnTo>
                  <a:lnTo>
                    <a:pt x="283" y="113"/>
                  </a:lnTo>
                  <a:lnTo>
                    <a:pt x="289" y="111"/>
                  </a:lnTo>
                  <a:lnTo>
                    <a:pt x="295" y="109"/>
                  </a:lnTo>
                  <a:lnTo>
                    <a:pt x="302" y="106"/>
                  </a:lnTo>
                  <a:lnTo>
                    <a:pt x="308" y="104"/>
                  </a:lnTo>
                  <a:lnTo>
                    <a:pt x="312" y="98"/>
                  </a:lnTo>
                  <a:lnTo>
                    <a:pt x="318" y="98"/>
                  </a:lnTo>
                  <a:lnTo>
                    <a:pt x="324" y="98"/>
                  </a:lnTo>
                  <a:lnTo>
                    <a:pt x="330" y="96"/>
                  </a:lnTo>
                  <a:lnTo>
                    <a:pt x="336" y="93"/>
                  </a:lnTo>
                  <a:lnTo>
                    <a:pt x="342" y="91"/>
                  </a:lnTo>
                  <a:lnTo>
                    <a:pt x="346" y="87"/>
                  </a:lnTo>
                  <a:lnTo>
                    <a:pt x="352" y="83"/>
                  </a:lnTo>
                  <a:lnTo>
                    <a:pt x="356" y="78"/>
                  </a:lnTo>
                  <a:lnTo>
                    <a:pt x="358" y="76"/>
                  </a:lnTo>
                  <a:lnTo>
                    <a:pt x="358" y="74"/>
                  </a:lnTo>
                  <a:lnTo>
                    <a:pt x="360" y="72"/>
                  </a:lnTo>
                  <a:lnTo>
                    <a:pt x="360" y="70"/>
                  </a:lnTo>
                  <a:lnTo>
                    <a:pt x="362" y="69"/>
                  </a:lnTo>
                  <a:lnTo>
                    <a:pt x="364" y="67"/>
                  </a:lnTo>
                  <a:lnTo>
                    <a:pt x="374" y="65"/>
                  </a:lnTo>
                  <a:lnTo>
                    <a:pt x="384" y="61"/>
                  </a:lnTo>
                  <a:lnTo>
                    <a:pt x="394" y="57"/>
                  </a:lnTo>
                  <a:lnTo>
                    <a:pt x="403" y="54"/>
                  </a:lnTo>
                  <a:lnTo>
                    <a:pt x="413" y="52"/>
                  </a:lnTo>
                  <a:lnTo>
                    <a:pt x="423" y="50"/>
                  </a:lnTo>
                  <a:lnTo>
                    <a:pt x="433" y="50"/>
                  </a:lnTo>
                  <a:lnTo>
                    <a:pt x="445" y="52"/>
                  </a:lnTo>
                  <a:lnTo>
                    <a:pt x="451" y="52"/>
                  </a:lnTo>
                  <a:lnTo>
                    <a:pt x="457" y="54"/>
                  </a:lnTo>
                  <a:lnTo>
                    <a:pt x="463" y="57"/>
                  </a:lnTo>
                  <a:lnTo>
                    <a:pt x="469" y="59"/>
                  </a:lnTo>
                  <a:lnTo>
                    <a:pt x="473" y="63"/>
                  </a:lnTo>
                  <a:lnTo>
                    <a:pt x="479" y="65"/>
                  </a:lnTo>
                  <a:lnTo>
                    <a:pt x="485" y="65"/>
                  </a:lnTo>
                  <a:lnTo>
                    <a:pt x="493" y="65"/>
                  </a:lnTo>
                  <a:lnTo>
                    <a:pt x="522" y="87"/>
                  </a:lnTo>
                  <a:lnTo>
                    <a:pt x="522" y="91"/>
                  </a:lnTo>
                  <a:lnTo>
                    <a:pt x="524" y="94"/>
                  </a:lnTo>
                  <a:lnTo>
                    <a:pt x="526" y="96"/>
                  </a:lnTo>
                  <a:lnTo>
                    <a:pt x="528" y="100"/>
                  </a:lnTo>
                  <a:lnTo>
                    <a:pt x="530" y="104"/>
                  </a:lnTo>
                  <a:lnTo>
                    <a:pt x="534" y="106"/>
                  </a:lnTo>
                  <a:lnTo>
                    <a:pt x="536" y="107"/>
                  </a:lnTo>
                  <a:lnTo>
                    <a:pt x="540" y="109"/>
                  </a:lnTo>
                  <a:lnTo>
                    <a:pt x="542" y="111"/>
                  </a:lnTo>
                  <a:lnTo>
                    <a:pt x="542" y="113"/>
                  </a:lnTo>
                  <a:lnTo>
                    <a:pt x="544" y="119"/>
                  </a:lnTo>
                  <a:lnTo>
                    <a:pt x="548" y="124"/>
                  </a:lnTo>
                  <a:lnTo>
                    <a:pt x="550" y="130"/>
                  </a:lnTo>
                  <a:lnTo>
                    <a:pt x="552" y="135"/>
                  </a:lnTo>
                  <a:lnTo>
                    <a:pt x="556" y="141"/>
                  </a:lnTo>
                  <a:lnTo>
                    <a:pt x="556" y="146"/>
                  </a:lnTo>
                  <a:lnTo>
                    <a:pt x="558" y="152"/>
                  </a:lnTo>
                  <a:lnTo>
                    <a:pt x="558" y="157"/>
                  </a:lnTo>
                  <a:lnTo>
                    <a:pt x="556" y="163"/>
                  </a:lnTo>
                  <a:lnTo>
                    <a:pt x="560" y="172"/>
                  </a:lnTo>
                  <a:lnTo>
                    <a:pt x="562" y="180"/>
                  </a:lnTo>
                  <a:lnTo>
                    <a:pt x="564" y="189"/>
                  </a:lnTo>
                  <a:lnTo>
                    <a:pt x="566" y="196"/>
                  </a:lnTo>
                  <a:lnTo>
                    <a:pt x="568" y="204"/>
                  </a:lnTo>
                  <a:lnTo>
                    <a:pt x="570" y="211"/>
                  </a:lnTo>
                  <a:lnTo>
                    <a:pt x="574" y="220"/>
                  </a:lnTo>
                  <a:lnTo>
                    <a:pt x="580" y="226"/>
                  </a:lnTo>
                  <a:lnTo>
                    <a:pt x="576" y="235"/>
                  </a:lnTo>
                  <a:lnTo>
                    <a:pt x="574" y="243"/>
                  </a:lnTo>
                  <a:lnTo>
                    <a:pt x="574" y="252"/>
                  </a:lnTo>
                  <a:lnTo>
                    <a:pt x="574" y="261"/>
                  </a:lnTo>
                  <a:lnTo>
                    <a:pt x="576" y="270"/>
                  </a:lnTo>
                  <a:lnTo>
                    <a:pt x="576" y="280"/>
                  </a:lnTo>
                  <a:lnTo>
                    <a:pt x="576" y="289"/>
                  </a:lnTo>
                  <a:lnTo>
                    <a:pt x="576" y="296"/>
                  </a:lnTo>
                  <a:lnTo>
                    <a:pt x="576" y="302"/>
                  </a:lnTo>
                  <a:lnTo>
                    <a:pt x="576" y="306"/>
                  </a:lnTo>
                  <a:lnTo>
                    <a:pt x="576" y="309"/>
                  </a:lnTo>
                  <a:lnTo>
                    <a:pt x="578" y="313"/>
                  </a:lnTo>
                  <a:lnTo>
                    <a:pt x="578" y="317"/>
                  </a:lnTo>
                  <a:lnTo>
                    <a:pt x="580" y="318"/>
                  </a:lnTo>
                  <a:lnTo>
                    <a:pt x="582" y="322"/>
                  </a:lnTo>
                  <a:lnTo>
                    <a:pt x="586" y="324"/>
                  </a:lnTo>
                  <a:lnTo>
                    <a:pt x="588" y="331"/>
                  </a:lnTo>
                  <a:lnTo>
                    <a:pt x="590" y="339"/>
                  </a:lnTo>
                  <a:lnTo>
                    <a:pt x="591" y="344"/>
                  </a:lnTo>
                  <a:lnTo>
                    <a:pt x="595" y="352"/>
                  </a:lnTo>
                  <a:lnTo>
                    <a:pt x="599" y="357"/>
                  </a:lnTo>
                  <a:lnTo>
                    <a:pt x="603" y="363"/>
                  </a:lnTo>
                  <a:lnTo>
                    <a:pt x="607" y="368"/>
                  </a:lnTo>
                  <a:lnTo>
                    <a:pt x="613" y="374"/>
                  </a:lnTo>
                  <a:lnTo>
                    <a:pt x="617" y="376"/>
                  </a:lnTo>
                  <a:lnTo>
                    <a:pt x="621" y="378"/>
                  </a:lnTo>
                  <a:lnTo>
                    <a:pt x="625" y="381"/>
                  </a:lnTo>
                  <a:lnTo>
                    <a:pt x="629" y="385"/>
                  </a:lnTo>
                  <a:lnTo>
                    <a:pt x="635" y="389"/>
                  </a:lnTo>
                  <a:lnTo>
                    <a:pt x="639" y="391"/>
                  </a:lnTo>
                  <a:lnTo>
                    <a:pt x="645" y="393"/>
                  </a:lnTo>
                  <a:lnTo>
                    <a:pt x="651" y="393"/>
                  </a:lnTo>
                  <a:lnTo>
                    <a:pt x="653" y="393"/>
                  </a:lnTo>
                  <a:lnTo>
                    <a:pt x="655" y="393"/>
                  </a:lnTo>
                  <a:lnTo>
                    <a:pt x="657" y="393"/>
                  </a:lnTo>
                  <a:lnTo>
                    <a:pt x="659" y="393"/>
                  </a:lnTo>
                  <a:lnTo>
                    <a:pt x="661" y="393"/>
                  </a:lnTo>
                  <a:lnTo>
                    <a:pt x="663" y="393"/>
                  </a:lnTo>
                  <a:lnTo>
                    <a:pt x="667" y="396"/>
                  </a:lnTo>
                  <a:lnTo>
                    <a:pt x="673" y="398"/>
                  </a:lnTo>
                  <a:lnTo>
                    <a:pt x="681" y="400"/>
                  </a:lnTo>
                  <a:lnTo>
                    <a:pt x="688" y="402"/>
                  </a:lnTo>
                  <a:lnTo>
                    <a:pt x="694" y="402"/>
                  </a:lnTo>
                  <a:lnTo>
                    <a:pt x="702" y="402"/>
                  </a:lnTo>
                  <a:lnTo>
                    <a:pt x="710" y="400"/>
                  </a:lnTo>
                  <a:lnTo>
                    <a:pt x="716" y="396"/>
                  </a:lnTo>
                  <a:lnTo>
                    <a:pt x="718" y="394"/>
                  </a:lnTo>
                  <a:lnTo>
                    <a:pt x="720" y="393"/>
                  </a:lnTo>
                  <a:lnTo>
                    <a:pt x="722" y="393"/>
                  </a:lnTo>
                  <a:lnTo>
                    <a:pt x="724" y="391"/>
                  </a:lnTo>
                  <a:lnTo>
                    <a:pt x="726" y="391"/>
                  </a:lnTo>
                  <a:lnTo>
                    <a:pt x="736" y="393"/>
                  </a:lnTo>
                  <a:lnTo>
                    <a:pt x="744" y="393"/>
                  </a:lnTo>
                  <a:lnTo>
                    <a:pt x="752" y="391"/>
                  </a:lnTo>
                  <a:lnTo>
                    <a:pt x="762" y="389"/>
                  </a:lnTo>
                  <a:lnTo>
                    <a:pt x="770" y="385"/>
                  </a:lnTo>
                  <a:lnTo>
                    <a:pt x="778" y="383"/>
                  </a:lnTo>
                  <a:lnTo>
                    <a:pt x="785" y="381"/>
                  </a:lnTo>
                  <a:lnTo>
                    <a:pt x="795" y="381"/>
                  </a:lnTo>
                  <a:lnTo>
                    <a:pt x="795" y="380"/>
                  </a:lnTo>
                  <a:lnTo>
                    <a:pt x="797" y="380"/>
                  </a:lnTo>
                  <a:lnTo>
                    <a:pt x="797" y="378"/>
                  </a:lnTo>
                  <a:lnTo>
                    <a:pt x="799" y="378"/>
                  </a:lnTo>
                  <a:lnTo>
                    <a:pt x="801" y="376"/>
                  </a:lnTo>
                  <a:lnTo>
                    <a:pt x="803" y="372"/>
                  </a:lnTo>
                  <a:lnTo>
                    <a:pt x="803" y="370"/>
                  </a:lnTo>
                  <a:lnTo>
                    <a:pt x="803" y="368"/>
                  </a:lnTo>
                  <a:lnTo>
                    <a:pt x="801" y="365"/>
                  </a:lnTo>
                  <a:lnTo>
                    <a:pt x="801" y="363"/>
                  </a:lnTo>
                  <a:lnTo>
                    <a:pt x="799" y="361"/>
                  </a:lnTo>
                  <a:lnTo>
                    <a:pt x="797" y="357"/>
                  </a:lnTo>
                  <a:lnTo>
                    <a:pt x="795" y="356"/>
                  </a:lnTo>
                  <a:lnTo>
                    <a:pt x="791" y="352"/>
                  </a:lnTo>
                  <a:lnTo>
                    <a:pt x="785" y="350"/>
                  </a:lnTo>
                  <a:lnTo>
                    <a:pt x="782" y="348"/>
                  </a:lnTo>
                  <a:lnTo>
                    <a:pt x="776" y="348"/>
                  </a:lnTo>
                  <a:lnTo>
                    <a:pt x="770" y="346"/>
                  </a:lnTo>
                  <a:lnTo>
                    <a:pt x="764" y="348"/>
                  </a:lnTo>
                  <a:lnTo>
                    <a:pt x="758" y="348"/>
                  </a:lnTo>
                  <a:lnTo>
                    <a:pt x="752" y="350"/>
                  </a:lnTo>
                  <a:lnTo>
                    <a:pt x="752" y="348"/>
                  </a:lnTo>
                  <a:lnTo>
                    <a:pt x="752" y="350"/>
                  </a:lnTo>
                  <a:lnTo>
                    <a:pt x="748" y="348"/>
                  </a:lnTo>
                  <a:lnTo>
                    <a:pt x="742" y="348"/>
                  </a:lnTo>
                  <a:lnTo>
                    <a:pt x="738" y="346"/>
                  </a:lnTo>
                  <a:lnTo>
                    <a:pt x="734" y="346"/>
                  </a:lnTo>
                  <a:lnTo>
                    <a:pt x="730" y="346"/>
                  </a:lnTo>
                  <a:lnTo>
                    <a:pt x="726" y="346"/>
                  </a:lnTo>
                  <a:lnTo>
                    <a:pt x="722" y="348"/>
                  </a:lnTo>
                  <a:lnTo>
                    <a:pt x="716" y="348"/>
                  </a:lnTo>
                  <a:lnTo>
                    <a:pt x="714" y="350"/>
                  </a:lnTo>
                  <a:lnTo>
                    <a:pt x="712" y="350"/>
                  </a:lnTo>
                  <a:lnTo>
                    <a:pt x="712" y="352"/>
                  </a:lnTo>
                  <a:lnTo>
                    <a:pt x="710" y="352"/>
                  </a:lnTo>
                  <a:lnTo>
                    <a:pt x="708" y="354"/>
                  </a:lnTo>
                  <a:lnTo>
                    <a:pt x="706" y="354"/>
                  </a:lnTo>
                  <a:lnTo>
                    <a:pt x="704" y="356"/>
                  </a:lnTo>
                  <a:lnTo>
                    <a:pt x="702" y="356"/>
                  </a:lnTo>
                  <a:lnTo>
                    <a:pt x="700" y="356"/>
                  </a:lnTo>
                  <a:lnTo>
                    <a:pt x="698" y="356"/>
                  </a:lnTo>
                  <a:lnTo>
                    <a:pt x="698" y="354"/>
                  </a:lnTo>
                  <a:lnTo>
                    <a:pt x="696" y="354"/>
                  </a:lnTo>
                  <a:lnTo>
                    <a:pt x="696" y="352"/>
                  </a:lnTo>
                  <a:lnTo>
                    <a:pt x="690" y="348"/>
                  </a:lnTo>
                  <a:lnTo>
                    <a:pt x="687" y="346"/>
                  </a:lnTo>
                  <a:lnTo>
                    <a:pt x="681" y="346"/>
                  </a:lnTo>
                  <a:lnTo>
                    <a:pt x="677" y="346"/>
                  </a:lnTo>
                  <a:lnTo>
                    <a:pt x="671" y="346"/>
                  </a:lnTo>
                  <a:lnTo>
                    <a:pt x="665" y="346"/>
                  </a:lnTo>
                  <a:lnTo>
                    <a:pt x="659" y="348"/>
                  </a:lnTo>
                  <a:lnTo>
                    <a:pt x="655" y="348"/>
                  </a:lnTo>
                  <a:lnTo>
                    <a:pt x="653" y="344"/>
                  </a:lnTo>
                  <a:lnTo>
                    <a:pt x="649" y="341"/>
                  </a:lnTo>
                  <a:lnTo>
                    <a:pt x="647" y="339"/>
                  </a:lnTo>
                  <a:lnTo>
                    <a:pt x="643" y="335"/>
                  </a:lnTo>
                  <a:lnTo>
                    <a:pt x="641" y="331"/>
                  </a:lnTo>
                  <a:lnTo>
                    <a:pt x="637" y="330"/>
                  </a:lnTo>
                  <a:lnTo>
                    <a:pt x="633" y="328"/>
                  </a:lnTo>
                  <a:lnTo>
                    <a:pt x="629" y="328"/>
                  </a:lnTo>
                  <a:lnTo>
                    <a:pt x="629" y="322"/>
                  </a:lnTo>
                  <a:lnTo>
                    <a:pt x="629" y="318"/>
                  </a:lnTo>
                  <a:lnTo>
                    <a:pt x="629" y="313"/>
                  </a:lnTo>
                  <a:lnTo>
                    <a:pt x="627" y="309"/>
                  </a:lnTo>
                  <a:lnTo>
                    <a:pt x="627" y="304"/>
                  </a:lnTo>
                  <a:lnTo>
                    <a:pt x="625" y="300"/>
                  </a:lnTo>
                  <a:lnTo>
                    <a:pt x="623" y="294"/>
                  </a:lnTo>
                  <a:lnTo>
                    <a:pt x="619" y="291"/>
                  </a:lnTo>
                  <a:lnTo>
                    <a:pt x="621" y="287"/>
                  </a:lnTo>
                  <a:lnTo>
                    <a:pt x="621" y="281"/>
                  </a:lnTo>
                  <a:lnTo>
                    <a:pt x="623" y="278"/>
                  </a:lnTo>
                  <a:lnTo>
                    <a:pt x="625" y="272"/>
                  </a:lnTo>
                  <a:lnTo>
                    <a:pt x="625" y="267"/>
                  </a:lnTo>
                  <a:lnTo>
                    <a:pt x="623" y="263"/>
                  </a:lnTo>
                  <a:lnTo>
                    <a:pt x="621" y="257"/>
                  </a:lnTo>
                  <a:lnTo>
                    <a:pt x="619" y="252"/>
                  </a:lnTo>
                  <a:lnTo>
                    <a:pt x="617" y="252"/>
                  </a:lnTo>
                  <a:lnTo>
                    <a:pt x="617" y="250"/>
                  </a:lnTo>
                  <a:lnTo>
                    <a:pt x="615" y="248"/>
                  </a:lnTo>
                  <a:lnTo>
                    <a:pt x="615" y="246"/>
                  </a:lnTo>
                  <a:lnTo>
                    <a:pt x="619" y="241"/>
                  </a:lnTo>
                  <a:lnTo>
                    <a:pt x="621" y="237"/>
                  </a:lnTo>
                  <a:lnTo>
                    <a:pt x="623" y="231"/>
                  </a:lnTo>
                  <a:lnTo>
                    <a:pt x="623" y="226"/>
                  </a:lnTo>
                  <a:lnTo>
                    <a:pt x="621" y="220"/>
                  </a:lnTo>
                  <a:lnTo>
                    <a:pt x="621" y="215"/>
                  </a:lnTo>
                  <a:lnTo>
                    <a:pt x="619" y="209"/>
                  </a:lnTo>
                  <a:lnTo>
                    <a:pt x="617" y="204"/>
                  </a:lnTo>
                  <a:lnTo>
                    <a:pt x="617" y="202"/>
                  </a:lnTo>
                  <a:lnTo>
                    <a:pt x="615" y="202"/>
                  </a:lnTo>
                  <a:lnTo>
                    <a:pt x="615" y="200"/>
                  </a:lnTo>
                  <a:lnTo>
                    <a:pt x="613" y="198"/>
                  </a:lnTo>
                  <a:lnTo>
                    <a:pt x="613" y="196"/>
                  </a:lnTo>
                  <a:lnTo>
                    <a:pt x="613" y="191"/>
                  </a:lnTo>
                  <a:lnTo>
                    <a:pt x="615" y="187"/>
                  </a:lnTo>
                  <a:lnTo>
                    <a:pt x="615" y="181"/>
                  </a:lnTo>
                  <a:lnTo>
                    <a:pt x="617" y="176"/>
                  </a:lnTo>
                  <a:lnTo>
                    <a:pt x="615" y="170"/>
                  </a:lnTo>
                  <a:lnTo>
                    <a:pt x="615" y="165"/>
                  </a:lnTo>
                  <a:lnTo>
                    <a:pt x="613" y="161"/>
                  </a:lnTo>
                  <a:lnTo>
                    <a:pt x="611" y="156"/>
                  </a:lnTo>
                  <a:lnTo>
                    <a:pt x="603" y="150"/>
                  </a:lnTo>
                  <a:lnTo>
                    <a:pt x="605" y="146"/>
                  </a:lnTo>
                  <a:lnTo>
                    <a:pt x="605" y="141"/>
                  </a:lnTo>
                  <a:lnTo>
                    <a:pt x="607" y="133"/>
                  </a:lnTo>
                  <a:lnTo>
                    <a:pt x="605" y="128"/>
                  </a:lnTo>
                  <a:lnTo>
                    <a:pt x="605" y="122"/>
                  </a:lnTo>
                  <a:lnTo>
                    <a:pt x="603" y="119"/>
                  </a:lnTo>
                  <a:lnTo>
                    <a:pt x="599" y="113"/>
                  </a:lnTo>
                  <a:lnTo>
                    <a:pt x="595" y="109"/>
                  </a:lnTo>
                  <a:lnTo>
                    <a:pt x="593" y="109"/>
                  </a:lnTo>
                  <a:lnTo>
                    <a:pt x="593" y="107"/>
                  </a:lnTo>
                  <a:lnTo>
                    <a:pt x="591" y="107"/>
                  </a:lnTo>
                  <a:lnTo>
                    <a:pt x="591" y="106"/>
                  </a:lnTo>
                  <a:lnTo>
                    <a:pt x="590" y="106"/>
                  </a:lnTo>
                  <a:lnTo>
                    <a:pt x="591" y="100"/>
                  </a:lnTo>
                  <a:lnTo>
                    <a:pt x="591" y="96"/>
                  </a:lnTo>
                  <a:lnTo>
                    <a:pt x="590" y="91"/>
                  </a:lnTo>
                  <a:lnTo>
                    <a:pt x="590" y="85"/>
                  </a:lnTo>
                  <a:lnTo>
                    <a:pt x="588" y="81"/>
                  </a:lnTo>
                  <a:lnTo>
                    <a:pt x="586" y="76"/>
                  </a:lnTo>
                  <a:lnTo>
                    <a:pt x="584" y="72"/>
                  </a:lnTo>
                  <a:lnTo>
                    <a:pt x="580" y="69"/>
                  </a:lnTo>
                  <a:lnTo>
                    <a:pt x="562" y="57"/>
                  </a:lnTo>
                  <a:lnTo>
                    <a:pt x="562" y="56"/>
                  </a:lnTo>
                  <a:lnTo>
                    <a:pt x="560" y="52"/>
                  </a:lnTo>
                  <a:lnTo>
                    <a:pt x="558" y="50"/>
                  </a:lnTo>
                  <a:lnTo>
                    <a:pt x="556" y="46"/>
                  </a:lnTo>
                  <a:lnTo>
                    <a:pt x="554" y="44"/>
                  </a:lnTo>
                  <a:lnTo>
                    <a:pt x="550" y="43"/>
                  </a:lnTo>
                  <a:lnTo>
                    <a:pt x="548" y="41"/>
                  </a:lnTo>
                  <a:lnTo>
                    <a:pt x="544" y="39"/>
                  </a:lnTo>
                  <a:lnTo>
                    <a:pt x="542" y="39"/>
                  </a:lnTo>
                  <a:lnTo>
                    <a:pt x="540" y="37"/>
                  </a:lnTo>
                  <a:lnTo>
                    <a:pt x="538" y="37"/>
                  </a:lnTo>
                  <a:lnTo>
                    <a:pt x="536" y="37"/>
                  </a:lnTo>
                  <a:lnTo>
                    <a:pt x="534" y="37"/>
                  </a:lnTo>
                  <a:lnTo>
                    <a:pt x="532" y="35"/>
                  </a:lnTo>
                  <a:lnTo>
                    <a:pt x="530" y="35"/>
                  </a:lnTo>
                  <a:lnTo>
                    <a:pt x="528" y="33"/>
                  </a:lnTo>
                  <a:lnTo>
                    <a:pt x="528" y="30"/>
                  </a:lnTo>
                  <a:lnTo>
                    <a:pt x="526" y="26"/>
                  </a:lnTo>
                  <a:lnTo>
                    <a:pt x="522" y="24"/>
                  </a:lnTo>
                  <a:lnTo>
                    <a:pt x="520" y="20"/>
                  </a:lnTo>
                  <a:lnTo>
                    <a:pt x="518" y="19"/>
                  </a:lnTo>
                  <a:lnTo>
                    <a:pt x="514" y="17"/>
                  </a:lnTo>
                  <a:lnTo>
                    <a:pt x="510" y="15"/>
                  </a:lnTo>
                  <a:lnTo>
                    <a:pt x="506" y="13"/>
                  </a:lnTo>
                  <a:lnTo>
                    <a:pt x="504" y="11"/>
                  </a:lnTo>
                  <a:lnTo>
                    <a:pt x="500" y="11"/>
                  </a:lnTo>
                  <a:lnTo>
                    <a:pt x="496" y="11"/>
                  </a:lnTo>
                  <a:lnTo>
                    <a:pt x="493" y="11"/>
                  </a:lnTo>
                  <a:lnTo>
                    <a:pt x="491" y="11"/>
                  </a:lnTo>
                  <a:lnTo>
                    <a:pt x="487" y="13"/>
                  </a:lnTo>
                  <a:lnTo>
                    <a:pt x="483" y="13"/>
                  </a:lnTo>
                  <a:lnTo>
                    <a:pt x="481" y="13"/>
                  </a:lnTo>
                  <a:lnTo>
                    <a:pt x="463" y="2"/>
                  </a:lnTo>
                  <a:lnTo>
                    <a:pt x="459" y="0"/>
                  </a:lnTo>
                  <a:lnTo>
                    <a:pt x="455" y="0"/>
                  </a:lnTo>
                  <a:lnTo>
                    <a:pt x="449" y="0"/>
                  </a:lnTo>
                  <a:lnTo>
                    <a:pt x="445" y="2"/>
                  </a:lnTo>
                  <a:lnTo>
                    <a:pt x="441" y="2"/>
                  </a:lnTo>
                  <a:lnTo>
                    <a:pt x="437" y="4"/>
                  </a:lnTo>
                  <a:lnTo>
                    <a:pt x="433" y="6"/>
                  </a:lnTo>
                  <a:lnTo>
                    <a:pt x="431" y="9"/>
                  </a:lnTo>
                  <a:lnTo>
                    <a:pt x="425" y="7"/>
                  </a:lnTo>
                  <a:lnTo>
                    <a:pt x="419" y="7"/>
                  </a:lnTo>
                  <a:lnTo>
                    <a:pt x="413" y="6"/>
                  </a:lnTo>
                  <a:lnTo>
                    <a:pt x="409" y="6"/>
                  </a:lnTo>
                  <a:lnTo>
                    <a:pt x="403" y="6"/>
                  </a:lnTo>
                  <a:lnTo>
                    <a:pt x="398" y="6"/>
                  </a:lnTo>
                  <a:lnTo>
                    <a:pt x="392" y="7"/>
                  </a:lnTo>
                  <a:lnTo>
                    <a:pt x="386" y="11"/>
                  </a:lnTo>
                  <a:lnTo>
                    <a:pt x="384" y="13"/>
                  </a:lnTo>
                  <a:lnTo>
                    <a:pt x="384" y="15"/>
                  </a:lnTo>
                  <a:lnTo>
                    <a:pt x="382" y="15"/>
                  </a:lnTo>
                  <a:lnTo>
                    <a:pt x="380" y="17"/>
                  </a:lnTo>
                  <a:lnTo>
                    <a:pt x="380" y="19"/>
                  </a:lnTo>
                  <a:lnTo>
                    <a:pt x="378" y="19"/>
                  </a:lnTo>
                  <a:lnTo>
                    <a:pt x="376" y="20"/>
                  </a:lnTo>
                  <a:lnTo>
                    <a:pt x="370" y="20"/>
                  </a:lnTo>
                  <a:lnTo>
                    <a:pt x="364" y="22"/>
                  </a:lnTo>
                  <a:lnTo>
                    <a:pt x="358" y="24"/>
                  </a:lnTo>
                  <a:lnTo>
                    <a:pt x="352" y="26"/>
                  </a:lnTo>
                  <a:lnTo>
                    <a:pt x="348" y="30"/>
                  </a:lnTo>
                  <a:lnTo>
                    <a:pt x="342" y="31"/>
                  </a:lnTo>
                  <a:lnTo>
                    <a:pt x="336" y="35"/>
                  </a:lnTo>
                  <a:lnTo>
                    <a:pt x="332" y="39"/>
                  </a:lnTo>
                  <a:lnTo>
                    <a:pt x="332" y="41"/>
                  </a:lnTo>
                  <a:lnTo>
                    <a:pt x="330" y="41"/>
                  </a:lnTo>
                  <a:lnTo>
                    <a:pt x="330" y="43"/>
                  </a:lnTo>
                  <a:lnTo>
                    <a:pt x="328" y="43"/>
                  </a:lnTo>
                  <a:lnTo>
                    <a:pt x="328" y="44"/>
                  </a:lnTo>
                  <a:lnTo>
                    <a:pt x="326" y="44"/>
                  </a:lnTo>
                  <a:lnTo>
                    <a:pt x="326" y="46"/>
                  </a:lnTo>
                  <a:lnTo>
                    <a:pt x="318" y="46"/>
                  </a:lnTo>
                  <a:lnTo>
                    <a:pt x="310" y="48"/>
                  </a:lnTo>
                  <a:lnTo>
                    <a:pt x="304" y="50"/>
                  </a:lnTo>
                  <a:lnTo>
                    <a:pt x="297" y="52"/>
                  </a:lnTo>
                  <a:lnTo>
                    <a:pt x="291" y="56"/>
                  </a:lnTo>
                  <a:lnTo>
                    <a:pt x="285" y="59"/>
                  </a:lnTo>
                  <a:lnTo>
                    <a:pt x="281" y="65"/>
                  </a:lnTo>
                  <a:lnTo>
                    <a:pt x="277" y="70"/>
                  </a:lnTo>
                  <a:lnTo>
                    <a:pt x="271" y="69"/>
                  </a:lnTo>
                  <a:lnTo>
                    <a:pt x="265" y="69"/>
                  </a:lnTo>
                  <a:lnTo>
                    <a:pt x="259" y="69"/>
                  </a:lnTo>
                  <a:lnTo>
                    <a:pt x="253" y="70"/>
                  </a:lnTo>
                  <a:lnTo>
                    <a:pt x="247" y="72"/>
                  </a:lnTo>
                  <a:lnTo>
                    <a:pt x="241" y="74"/>
                  </a:lnTo>
                  <a:lnTo>
                    <a:pt x="235" y="78"/>
                  </a:lnTo>
                  <a:lnTo>
                    <a:pt x="231" y="80"/>
                  </a:lnTo>
                  <a:lnTo>
                    <a:pt x="231" y="81"/>
                  </a:lnTo>
                  <a:lnTo>
                    <a:pt x="229" y="81"/>
                  </a:lnTo>
                  <a:lnTo>
                    <a:pt x="229" y="83"/>
                  </a:lnTo>
                  <a:lnTo>
                    <a:pt x="227" y="83"/>
                  </a:lnTo>
                  <a:lnTo>
                    <a:pt x="227" y="85"/>
                  </a:lnTo>
                  <a:lnTo>
                    <a:pt x="225" y="85"/>
                  </a:lnTo>
                  <a:lnTo>
                    <a:pt x="219" y="83"/>
                  </a:lnTo>
                  <a:lnTo>
                    <a:pt x="215" y="83"/>
                  </a:lnTo>
                  <a:lnTo>
                    <a:pt x="209" y="83"/>
                  </a:lnTo>
                  <a:lnTo>
                    <a:pt x="205" y="83"/>
                  </a:lnTo>
                  <a:lnTo>
                    <a:pt x="200" y="85"/>
                  </a:lnTo>
                  <a:lnTo>
                    <a:pt x="194" y="87"/>
                  </a:lnTo>
                  <a:lnTo>
                    <a:pt x="190" y="91"/>
                  </a:lnTo>
                  <a:lnTo>
                    <a:pt x="184" y="94"/>
                  </a:lnTo>
                  <a:lnTo>
                    <a:pt x="178" y="91"/>
                  </a:lnTo>
                  <a:lnTo>
                    <a:pt x="172" y="89"/>
                  </a:lnTo>
                  <a:lnTo>
                    <a:pt x="164" y="89"/>
                  </a:lnTo>
                  <a:lnTo>
                    <a:pt x="156" y="87"/>
                  </a:lnTo>
                  <a:lnTo>
                    <a:pt x="148" y="89"/>
                  </a:lnTo>
                  <a:lnTo>
                    <a:pt x="142" y="91"/>
                  </a:lnTo>
                  <a:lnTo>
                    <a:pt x="134" y="93"/>
                  </a:lnTo>
                  <a:lnTo>
                    <a:pt x="128" y="98"/>
                  </a:lnTo>
                  <a:lnTo>
                    <a:pt x="122" y="96"/>
                  </a:lnTo>
                  <a:lnTo>
                    <a:pt x="118" y="96"/>
                  </a:lnTo>
                  <a:lnTo>
                    <a:pt x="114" y="96"/>
                  </a:lnTo>
                  <a:lnTo>
                    <a:pt x="109" y="96"/>
                  </a:lnTo>
                  <a:lnTo>
                    <a:pt x="103" y="96"/>
                  </a:lnTo>
                  <a:lnTo>
                    <a:pt x="99" y="98"/>
                  </a:lnTo>
                  <a:lnTo>
                    <a:pt x="93" y="100"/>
                  </a:lnTo>
                  <a:lnTo>
                    <a:pt x="89" y="102"/>
                  </a:lnTo>
                  <a:lnTo>
                    <a:pt x="85" y="98"/>
                  </a:lnTo>
                  <a:lnTo>
                    <a:pt x="79" y="96"/>
                  </a:lnTo>
                  <a:lnTo>
                    <a:pt x="75" y="93"/>
                  </a:lnTo>
                  <a:lnTo>
                    <a:pt x="69" y="91"/>
                  </a:lnTo>
                  <a:lnTo>
                    <a:pt x="65" y="89"/>
                  </a:lnTo>
                  <a:lnTo>
                    <a:pt x="59" y="87"/>
                  </a:lnTo>
                  <a:lnTo>
                    <a:pt x="53" y="85"/>
                  </a:lnTo>
                  <a:lnTo>
                    <a:pt x="47" y="85"/>
                  </a:lnTo>
                  <a:lnTo>
                    <a:pt x="45" y="87"/>
                  </a:lnTo>
                  <a:lnTo>
                    <a:pt x="43" y="87"/>
                  </a:lnTo>
                  <a:lnTo>
                    <a:pt x="41" y="87"/>
                  </a:lnTo>
                  <a:lnTo>
                    <a:pt x="39" y="87"/>
                  </a:lnTo>
                  <a:lnTo>
                    <a:pt x="37" y="87"/>
                  </a:lnTo>
                  <a:lnTo>
                    <a:pt x="35" y="87"/>
                  </a:lnTo>
                  <a:lnTo>
                    <a:pt x="33" y="87"/>
                  </a:lnTo>
                  <a:lnTo>
                    <a:pt x="31" y="89"/>
                  </a:lnTo>
                  <a:lnTo>
                    <a:pt x="29" y="85"/>
                  </a:lnTo>
                  <a:lnTo>
                    <a:pt x="25" y="81"/>
                  </a:lnTo>
                  <a:lnTo>
                    <a:pt x="23" y="78"/>
                  </a:lnTo>
                  <a:lnTo>
                    <a:pt x="19" y="74"/>
                  </a:lnTo>
                  <a:lnTo>
                    <a:pt x="17" y="72"/>
                  </a:lnTo>
                  <a:lnTo>
                    <a:pt x="13" y="70"/>
                  </a:lnTo>
                  <a:lnTo>
                    <a:pt x="10" y="67"/>
                  </a:lnTo>
                  <a:lnTo>
                    <a:pt x="6" y="67"/>
                  </a:lnTo>
                  <a:lnTo>
                    <a:pt x="4" y="67"/>
                  </a:lnTo>
                  <a:lnTo>
                    <a:pt x="2" y="67"/>
                  </a:lnTo>
                  <a:lnTo>
                    <a:pt x="2" y="65"/>
                  </a:lnTo>
                  <a:lnTo>
                    <a:pt x="0" y="65"/>
                  </a:lnTo>
                  <a:close/>
                </a:path>
              </a:pathLst>
            </a:custGeom>
            <a:solidFill>
              <a:srgbClr val="000000"/>
            </a:solidFill>
            <a:ln w="9525">
              <a:noFill/>
              <a:round/>
              <a:headEnd/>
              <a:tailEnd/>
            </a:ln>
          </p:spPr>
          <p:txBody>
            <a:bodyPr>
              <a:prstTxWarp prst="textNoShape">
                <a:avLst/>
              </a:prstTxWarp>
            </a:bodyPr>
            <a:lstStyle/>
            <a:p>
              <a:endParaRPr lang="en-US"/>
            </a:p>
          </p:txBody>
        </p:sp>
        <p:sp>
          <p:nvSpPr>
            <p:cNvPr id="18439" name="Freeform 5"/>
            <p:cNvSpPr>
              <a:spLocks/>
            </p:cNvSpPr>
            <p:nvPr/>
          </p:nvSpPr>
          <p:spPr bwMode="auto">
            <a:xfrm>
              <a:off x="3113" y="1228"/>
              <a:ext cx="91" cy="120"/>
            </a:xfrm>
            <a:custGeom>
              <a:avLst/>
              <a:gdLst>
                <a:gd name="T0" fmla="*/ 0 w 91"/>
                <a:gd name="T1" fmla="*/ 120 h 120"/>
                <a:gd name="T2" fmla="*/ 0 w 91"/>
                <a:gd name="T3" fmla="*/ 120 h 120"/>
                <a:gd name="T4" fmla="*/ 2 w 91"/>
                <a:gd name="T5" fmla="*/ 120 h 120"/>
                <a:gd name="T6" fmla="*/ 4 w 91"/>
                <a:gd name="T7" fmla="*/ 120 h 120"/>
                <a:gd name="T8" fmla="*/ 6 w 91"/>
                <a:gd name="T9" fmla="*/ 119 h 120"/>
                <a:gd name="T10" fmla="*/ 13 w 91"/>
                <a:gd name="T11" fmla="*/ 113 h 120"/>
                <a:gd name="T12" fmla="*/ 19 w 91"/>
                <a:gd name="T13" fmla="*/ 108 h 120"/>
                <a:gd name="T14" fmla="*/ 25 w 91"/>
                <a:gd name="T15" fmla="*/ 102 h 120"/>
                <a:gd name="T16" fmla="*/ 31 w 91"/>
                <a:gd name="T17" fmla="*/ 95 h 120"/>
                <a:gd name="T18" fmla="*/ 41 w 91"/>
                <a:gd name="T19" fmla="*/ 95 h 120"/>
                <a:gd name="T20" fmla="*/ 53 w 91"/>
                <a:gd name="T21" fmla="*/ 93 h 120"/>
                <a:gd name="T22" fmla="*/ 61 w 91"/>
                <a:gd name="T23" fmla="*/ 87 h 120"/>
                <a:gd name="T24" fmla="*/ 69 w 91"/>
                <a:gd name="T25" fmla="*/ 80 h 120"/>
                <a:gd name="T26" fmla="*/ 71 w 91"/>
                <a:gd name="T27" fmla="*/ 76 h 120"/>
                <a:gd name="T28" fmla="*/ 73 w 91"/>
                <a:gd name="T29" fmla="*/ 72 h 120"/>
                <a:gd name="T30" fmla="*/ 73 w 91"/>
                <a:gd name="T31" fmla="*/ 69 h 120"/>
                <a:gd name="T32" fmla="*/ 77 w 91"/>
                <a:gd name="T33" fmla="*/ 67 h 120"/>
                <a:gd name="T34" fmla="*/ 81 w 91"/>
                <a:gd name="T35" fmla="*/ 63 h 120"/>
                <a:gd name="T36" fmla="*/ 85 w 91"/>
                <a:gd name="T37" fmla="*/ 59 h 120"/>
                <a:gd name="T38" fmla="*/ 89 w 91"/>
                <a:gd name="T39" fmla="*/ 54 h 120"/>
                <a:gd name="T40" fmla="*/ 91 w 91"/>
                <a:gd name="T41" fmla="*/ 50 h 120"/>
                <a:gd name="T42" fmla="*/ 91 w 91"/>
                <a:gd name="T43" fmla="*/ 43 h 120"/>
                <a:gd name="T44" fmla="*/ 91 w 91"/>
                <a:gd name="T45" fmla="*/ 35 h 120"/>
                <a:gd name="T46" fmla="*/ 89 w 91"/>
                <a:gd name="T47" fmla="*/ 30 h 120"/>
                <a:gd name="T48" fmla="*/ 85 w 91"/>
                <a:gd name="T49" fmla="*/ 24 h 120"/>
                <a:gd name="T50" fmla="*/ 83 w 91"/>
                <a:gd name="T51" fmla="*/ 24 h 120"/>
                <a:gd name="T52" fmla="*/ 83 w 91"/>
                <a:gd name="T53" fmla="*/ 24 h 120"/>
                <a:gd name="T54" fmla="*/ 81 w 91"/>
                <a:gd name="T55" fmla="*/ 24 h 120"/>
                <a:gd name="T56" fmla="*/ 75 w 91"/>
                <a:gd name="T57" fmla="*/ 17 h 120"/>
                <a:gd name="T58" fmla="*/ 67 w 91"/>
                <a:gd name="T59" fmla="*/ 11 h 120"/>
                <a:gd name="T60" fmla="*/ 61 w 91"/>
                <a:gd name="T61" fmla="*/ 6 h 120"/>
                <a:gd name="T62" fmla="*/ 51 w 91"/>
                <a:gd name="T63" fmla="*/ 2 h 120"/>
                <a:gd name="T64" fmla="*/ 45 w 91"/>
                <a:gd name="T65" fmla="*/ 2 h 120"/>
                <a:gd name="T66" fmla="*/ 41 w 91"/>
                <a:gd name="T67" fmla="*/ 2 h 120"/>
                <a:gd name="T68" fmla="*/ 35 w 91"/>
                <a:gd name="T69" fmla="*/ 4 h 120"/>
                <a:gd name="T70" fmla="*/ 31 w 91"/>
                <a:gd name="T71" fmla="*/ 6 h 120"/>
                <a:gd name="T72" fmla="*/ 23 w 91"/>
                <a:gd name="T73" fmla="*/ 2 h 120"/>
                <a:gd name="T74" fmla="*/ 15 w 91"/>
                <a:gd name="T75" fmla="*/ 0 h 120"/>
                <a:gd name="T76" fmla="*/ 8 w 91"/>
                <a:gd name="T77" fmla="*/ 0 h 120"/>
                <a:gd name="T78" fmla="*/ 0 w 91"/>
                <a:gd name="T79" fmla="*/ 2 h 120"/>
                <a:gd name="T80" fmla="*/ 25 w 91"/>
                <a:gd name="T81" fmla="*/ 35 h 120"/>
                <a:gd name="T82" fmla="*/ 33 w 91"/>
                <a:gd name="T83" fmla="*/ 54 h 120"/>
                <a:gd name="T84" fmla="*/ 23 w 91"/>
                <a:gd name="T85" fmla="*/ 58 h 120"/>
                <a:gd name="T86" fmla="*/ 13 w 91"/>
                <a:gd name="T87" fmla="*/ 63 h 120"/>
                <a:gd name="T88" fmla="*/ 6 w 91"/>
                <a:gd name="T89" fmla="*/ 69 h 120"/>
                <a:gd name="T90" fmla="*/ 0 w 91"/>
                <a:gd name="T91" fmla="*/ 74 h 1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20"/>
                <a:gd name="T140" fmla="*/ 91 w 91"/>
                <a:gd name="T141" fmla="*/ 120 h 1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20">
                  <a:moveTo>
                    <a:pt x="0" y="74"/>
                  </a:moveTo>
                  <a:lnTo>
                    <a:pt x="0" y="120"/>
                  </a:lnTo>
                  <a:lnTo>
                    <a:pt x="2" y="120"/>
                  </a:lnTo>
                  <a:lnTo>
                    <a:pt x="4" y="120"/>
                  </a:lnTo>
                  <a:lnTo>
                    <a:pt x="4" y="119"/>
                  </a:lnTo>
                  <a:lnTo>
                    <a:pt x="6" y="119"/>
                  </a:lnTo>
                  <a:lnTo>
                    <a:pt x="10" y="117"/>
                  </a:lnTo>
                  <a:lnTo>
                    <a:pt x="13" y="113"/>
                  </a:lnTo>
                  <a:lnTo>
                    <a:pt x="15" y="111"/>
                  </a:lnTo>
                  <a:lnTo>
                    <a:pt x="19" y="108"/>
                  </a:lnTo>
                  <a:lnTo>
                    <a:pt x="21" y="104"/>
                  </a:lnTo>
                  <a:lnTo>
                    <a:pt x="25" y="102"/>
                  </a:lnTo>
                  <a:lnTo>
                    <a:pt x="27" y="98"/>
                  </a:lnTo>
                  <a:lnTo>
                    <a:pt x="31" y="95"/>
                  </a:lnTo>
                  <a:lnTo>
                    <a:pt x="35" y="95"/>
                  </a:lnTo>
                  <a:lnTo>
                    <a:pt x="41" y="95"/>
                  </a:lnTo>
                  <a:lnTo>
                    <a:pt x="47" y="95"/>
                  </a:lnTo>
                  <a:lnTo>
                    <a:pt x="53" y="93"/>
                  </a:lnTo>
                  <a:lnTo>
                    <a:pt x="57" y="91"/>
                  </a:lnTo>
                  <a:lnTo>
                    <a:pt x="61" y="87"/>
                  </a:lnTo>
                  <a:lnTo>
                    <a:pt x="65" y="83"/>
                  </a:lnTo>
                  <a:lnTo>
                    <a:pt x="69" y="80"/>
                  </a:lnTo>
                  <a:lnTo>
                    <a:pt x="69" y="78"/>
                  </a:lnTo>
                  <a:lnTo>
                    <a:pt x="71" y="76"/>
                  </a:lnTo>
                  <a:lnTo>
                    <a:pt x="71" y="74"/>
                  </a:lnTo>
                  <a:lnTo>
                    <a:pt x="73" y="72"/>
                  </a:lnTo>
                  <a:lnTo>
                    <a:pt x="73" y="70"/>
                  </a:lnTo>
                  <a:lnTo>
                    <a:pt x="73" y="69"/>
                  </a:lnTo>
                  <a:lnTo>
                    <a:pt x="75" y="69"/>
                  </a:lnTo>
                  <a:lnTo>
                    <a:pt x="77" y="67"/>
                  </a:lnTo>
                  <a:lnTo>
                    <a:pt x="79" y="65"/>
                  </a:lnTo>
                  <a:lnTo>
                    <a:pt x="81" y="63"/>
                  </a:lnTo>
                  <a:lnTo>
                    <a:pt x="83" y="61"/>
                  </a:lnTo>
                  <a:lnTo>
                    <a:pt x="85" y="59"/>
                  </a:lnTo>
                  <a:lnTo>
                    <a:pt x="87" y="58"/>
                  </a:lnTo>
                  <a:lnTo>
                    <a:pt x="89" y="54"/>
                  </a:lnTo>
                  <a:lnTo>
                    <a:pt x="91" y="52"/>
                  </a:lnTo>
                  <a:lnTo>
                    <a:pt x="91" y="50"/>
                  </a:lnTo>
                  <a:lnTo>
                    <a:pt x="91" y="46"/>
                  </a:lnTo>
                  <a:lnTo>
                    <a:pt x="91" y="43"/>
                  </a:lnTo>
                  <a:lnTo>
                    <a:pt x="91" y="39"/>
                  </a:lnTo>
                  <a:lnTo>
                    <a:pt x="91" y="35"/>
                  </a:lnTo>
                  <a:lnTo>
                    <a:pt x="91" y="32"/>
                  </a:lnTo>
                  <a:lnTo>
                    <a:pt x="89" y="30"/>
                  </a:lnTo>
                  <a:lnTo>
                    <a:pt x="87" y="26"/>
                  </a:lnTo>
                  <a:lnTo>
                    <a:pt x="85" y="24"/>
                  </a:lnTo>
                  <a:lnTo>
                    <a:pt x="83" y="24"/>
                  </a:lnTo>
                  <a:lnTo>
                    <a:pt x="81" y="24"/>
                  </a:lnTo>
                  <a:lnTo>
                    <a:pt x="79" y="20"/>
                  </a:lnTo>
                  <a:lnTo>
                    <a:pt x="75" y="17"/>
                  </a:lnTo>
                  <a:lnTo>
                    <a:pt x="71" y="13"/>
                  </a:lnTo>
                  <a:lnTo>
                    <a:pt x="67" y="11"/>
                  </a:lnTo>
                  <a:lnTo>
                    <a:pt x="65" y="8"/>
                  </a:lnTo>
                  <a:lnTo>
                    <a:pt x="61" y="6"/>
                  </a:lnTo>
                  <a:lnTo>
                    <a:pt x="55" y="4"/>
                  </a:lnTo>
                  <a:lnTo>
                    <a:pt x="51" y="2"/>
                  </a:lnTo>
                  <a:lnTo>
                    <a:pt x="47" y="2"/>
                  </a:lnTo>
                  <a:lnTo>
                    <a:pt x="45" y="2"/>
                  </a:lnTo>
                  <a:lnTo>
                    <a:pt x="43" y="2"/>
                  </a:lnTo>
                  <a:lnTo>
                    <a:pt x="41" y="2"/>
                  </a:lnTo>
                  <a:lnTo>
                    <a:pt x="39" y="4"/>
                  </a:lnTo>
                  <a:lnTo>
                    <a:pt x="35" y="4"/>
                  </a:lnTo>
                  <a:lnTo>
                    <a:pt x="33" y="4"/>
                  </a:lnTo>
                  <a:lnTo>
                    <a:pt x="31" y="6"/>
                  </a:lnTo>
                  <a:lnTo>
                    <a:pt x="27" y="4"/>
                  </a:lnTo>
                  <a:lnTo>
                    <a:pt x="23" y="2"/>
                  </a:lnTo>
                  <a:lnTo>
                    <a:pt x="19" y="0"/>
                  </a:lnTo>
                  <a:lnTo>
                    <a:pt x="15" y="0"/>
                  </a:lnTo>
                  <a:lnTo>
                    <a:pt x="12" y="0"/>
                  </a:lnTo>
                  <a:lnTo>
                    <a:pt x="8" y="0"/>
                  </a:lnTo>
                  <a:lnTo>
                    <a:pt x="4" y="2"/>
                  </a:lnTo>
                  <a:lnTo>
                    <a:pt x="0" y="2"/>
                  </a:lnTo>
                  <a:lnTo>
                    <a:pt x="0" y="37"/>
                  </a:lnTo>
                  <a:lnTo>
                    <a:pt x="25" y="35"/>
                  </a:lnTo>
                  <a:lnTo>
                    <a:pt x="35" y="43"/>
                  </a:lnTo>
                  <a:lnTo>
                    <a:pt x="33" y="54"/>
                  </a:lnTo>
                  <a:lnTo>
                    <a:pt x="29" y="56"/>
                  </a:lnTo>
                  <a:lnTo>
                    <a:pt x="23" y="58"/>
                  </a:lnTo>
                  <a:lnTo>
                    <a:pt x="19" y="59"/>
                  </a:lnTo>
                  <a:lnTo>
                    <a:pt x="13" y="63"/>
                  </a:lnTo>
                  <a:lnTo>
                    <a:pt x="10" y="65"/>
                  </a:lnTo>
                  <a:lnTo>
                    <a:pt x="6" y="69"/>
                  </a:lnTo>
                  <a:lnTo>
                    <a:pt x="2" y="72"/>
                  </a:lnTo>
                  <a:lnTo>
                    <a:pt x="0" y="74"/>
                  </a:lnTo>
                  <a:close/>
                </a:path>
              </a:pathLst>
            </a:custGeom>
            <a:solidFill>
              <a:srgbClr val="000000"/>
            </a:solidFill>
            <a:ln w="9525">
              <a:noFill/>
              <a:round/>
              <a:headEnd/>
              <a:tailEnd/>
            </a:ln>
          </p:spPr>
          <p:txBody>
            <a:bodyPr>
              <a:prstTxWarp prst="textNoShape">
                <a:avLst/>
              </a:prstTxWarp>
            </a:bodyPr>
            <a:lstStyle/>
            <a:p>
              <a:endParaRPr lang="en-US"/>
            </a:p>
          </p:txBody>
        </p:sp>
        <p:sp>
          <p:nvSpPr>
            <p:cNvPr id="18440" name="Freeform 6"/>
            <p:cNvSpPr>
              <a:spLocks/>
            </p:cNvSpPr>
            <p:nvPr/>
          </p:nvSpPr>
          <p:spPr bwMode="auto">
            <a:xfrm>
              <a:off x="1909" y="1230"/>
              <a:ext cx="1204" cy="1013"/>
            </a:xfrm>
            <a:custGeom>
              <a:avLst/>
              <a:gdLst>
                <a:gd name="T0" fmla="*/ 1176 w 1204"/>
                <a:gd name="T1" fmla="*/ 18 h 1013"/>
                <a:gd name="T2" fmla="*/ 1142 w 1204"/>
                <a:gd name="T3" fmla="*/ 57 h 1013"/>
                <a:gd name="T4" fmla="*/ 1093 w 1204"/>
                <a:gd name="T5" fmla="*/ 98 h 1013"/>
                <a:gd name="T6" fmla="*/ 1051 w 1204"/>
                <a:gd name="T7" fmla="*/ 133 h 1013"/>
                <a:gd name="T8" fmla="*/ 1012 w 1204"/>
                <a:gd name="T9" fmla="*/ 165 h 1013"/>
                <a:gd name="T10" fmla="*/ 946 w 1204"/>
                <a:gd name="T11" fmla="*/ 146 h 1013"/>
                <a:gd name="T12" fmla="*/ 907 w 1204"/>
                <a:gd name="T13" fmla="*/ 148 h 1013"/>
                <a:gd name="T14" fmla="*/ 869 w 1204"/>
                <a:gd name="T15" fmla="*/ 152 h 1013"/>
                <a:gd name="T16" fmla="*/ 810 w 1204"/>
                <a:gd name="T17" fmla="*/ 154 h 1013"/>
                <a:gd name="T18" fmla="*/ 707 w 1204"/>
                <a:gd name="T19" fmla="*/ 170 h 1013"/>
                <a:gd name="T20" fmla="*/ 681 w 1204"/>
                <a:gd name="T21" fmla="*/ 185 h 1013"/>
                <a:gd name="T22" fmla="*/ 645 w 1204"/>
                <a:gd name="T23" fmla="*/ 224 h 1013"/>
                <a:gd name="T24" fmla="*/ 626 w 1204"/>
                <a:gd name="T25" fmla="*/ 283 h 1013"/>
                <a:gd name="T26" fmla="*/ 594 w 1204"/>
                <a:gd name="T27" fmla="*/ 326 h 1013"/>
                <a:gd name="T28" fmla="*/ 451 w 1204"/>
                <a:gd name="T29" fmla="*/ 518 h 1013"/>
                <a:gd name="T30" fmla="*/ 382 w 1204"/>
                <a:gd name="T31" fmla="*/ 524 h 1013"/>
                <a:gd name="T32" fmla="*/ 317 w 1204"/>
                <a:gd name="T33" fmla="*/ 567 h 1013"/>
                <a:gd name="T34" fmla="*/ 281 w 1204"/>
                <a:gd name="T35" fmla="*/ 600 h 1013"/>
                <a:gd name="T36" fmla="*/ 250 w 1204"/>
                <a:gd name="T37" fmla="*/ 642 h 1013"/>
                <a:gd name="T38" fmla="*/ 244 w 1204"/>
                <a:gd name="T39" fmla="*/ 715 h 1013"/>
                <a:gd name="T40" fmla="*/ 77 w 1204"/>
                <a:gd name="T41" fmla="*/ 731 h 1013"/>
                <a:gd name="T42" fmla="*/ 103 w 1204"/>
                <a:gd name="T43" fmla="*/ 559 h 1013"/>
                <a:gd name="T44" fmla="*/ 158 w 1204"/>
                <a:gd name="T45" fmla="*/ 483 h 1013"/>
                <a:gd name="T46" fmla="*/ 95 w 1204"/>
                <a:gd name="T47" fmla="*/ 461 h 1013"/>
                <a:gd name="T48" fmla="*/ 2 w 1204"/>
                <a:gd name="T49" fmla="*/ 522 h 1013"/>
                <a:gd name="T50" fmla="*/ 0 w 1204"/>
                <a:gd name="T51" fmla="*/ 696 h 1013"/>
                <a:gd name="T52" fmla="*/ 56 w 1204"/>
                <a:gd name="T53" fmla="*/ 874 h 1013"/>
                <a:gd name="T54" fmla="*/ 58 w 1204"/>
                <a:gd name="T55" fmla="*/ 950 h 1013"/>
                <a:gd name="T56" fmla="*/ 327 w 1204"/>
                <a:gd name="T57" fmla="*/ 1011 h 1013"/>
                <a:gd name="T58" fmla="*/ 509 w 1204"/>
                <a:gd name="T59" fmla="*/ 1013 h 1013"/>
                <a:gd name="T60" fmla="*/ 655 w 1204"/>
                <a:gd name="T61" fmla="*/ 876 h 1013"/>
                <a:gd name="T62" fmla="*/ 483 w 1204"/>
                <a:gd name="T63" fmla="*/ 926 h 1013"/>
                <a:gd name="T64" fmla="*/ 352 w 1204"/>
                <a:gd name="T65" fmla="*/ 952 h 1013"/>
                <a:gd name="T66" fmla="*/ 283 w 1204"/>
                <a:gd name="T67" fmla="*/ 929 h 1013"/>
                <a:gd name="T68" fmla="*/ 293 w 1204"/>
                <a:gd name="T69" fmla="*/ 861 h 1013"/>
                <a:gd name="T70" fmla="*/ 303 w 1204"/>
                <a:gd name="T71" fmla="*/ 772 h 1013"/>
                <a:gd name="T72" fmla="*/ 453 w 1204"/>
                <a:gd name="T73" fmla="*/ 615 h 1013"/>
                <a:gd name="T74" fmla="*/ 568 w 1204"/>
                <a:gd name="T75" fmla="*/ 574 h 1013"/>
                <a:gd name="T76" fmla="*/ 661 w 1204"/>
                <a:gd name="T77" fmla="*/ 539 h 1013"/>
                <a:gd name="T78" fmla="*/ 713 w 1204"/>
                <a:gd name="T79" fmla="*/ 454 h 1013"/>
                <a:gd name="T80" fmla="*/ 719 w 1204"/>
                <a:gd name="T81" fmla="*/ 394 h 1013"/>
                <a:gd name="T82" fmla="*/ 715 w 1204"/>
                <a:gd name="T83" fmla="*/ 300 h 1013"/>
                <a:gd name="T84" fmla="*/ 709 w 1204"/>
                <a:gd name="T85" fmla="*/ 235 h 1013"/>
                <a:gd name="T86" fmla="*/ 770 w 1204"/>
                <a:gd name="T87" fmla="*/ 215 h 1013"/>
                <a:gd name="T88" fmla="*/ 782 w 1204"/>
                <a:gd name="T89" fmla="*/ 200 h 1013"/>
                <a:gd name="T90" fmla="*/ 831 w 1204"/>
                <a:gd name="T91" fmla="*/ 193 h 1013"/>
                <a:gd name="T92" fmla="*/ 887 w 1204"/>
                <a:gd name="T93" fmla="*/ 187 h 1013"/>
                <a:gd name="T94" fmla="*/ 936 w 1204"/>
                <a:gd name="T95" fmla="*/ 187 h 1013"/>
                <a:gd name="T96" fmla="*/ 1002 w 1204"/>
                <a:gd name="T97" fmla="*/ 207 h 1013"/>
                <a:gd name="T98" fmla="*/ 1065 w 1204"/>
                <a:gd name="T99" fmla="*/ 181 h 1013"/>
                <a:gd name="T100" fmla="*/ 1122 w 1204"/>
                <a:gd name="T101" fmla="*/ 128 h 1013"/>
                <a:gd name="T102" fmla="*/ 1126 w 1204"/>
                <a:gd name="T103" fmla="*/ 174 h 1013"/>
                <a:gd name="T104" fmla="*/ 1150 w 1204"/>
                <a:gd name="T105" fmla="*/ 222 h 1013"/>
                <a:gd name="T106" fmla="*/ 1196 w 1204"/>
                <a:gd name="T107" fmla="*/ 189 h 1013"/>
                <a:gd name="T108" fmla="*/ 1172 w 1204"/>
                <a:gd name="T109" fmla="*/ 159 h 1013"/>
                <a:gd name="T110" fmla="*/ 1158 w 1204"/>
                <a:gd name="T111" fmla="*/ 117 h 1013"/>
                <a:gd name="T112" fmla="*/ 1170 w 1204"/>
                <a:gd name="T113" fmla="*/ 118 h 1013"/>
                <a:gd name="T114" fmla="*/ 1202 w 1204"/>
                <a:gd name="T115" fmla="*/ 74 h 1013"/>
                <a:gd name="T116" fmla="*/ 1166 w 1204"/>
                <a:gd name="T117" fmla="*/ 72 h 1013"/>
                <a:gd name="T118" fmla="*/ 1198 w 1204"/>
                <a:gd name="T119" fmla="*/ 44 h 10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04"/>
                <a:gd name="T181" fmla="*/ 0 h 1013"/>
                <a:gd name="T182" fmla="*/ 1204 w 1204"/>
                <a:gd name="T183" fmla="*/ 1013 h 10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04" h="1013">
                  <a:moveTo>
                    <a:pt x="1204" y="35"/>
                  </a:moveTo>
                  <a:lnTo>
                    <a:pt x="1204" y="0"/>
                  </a:lnTo>
                  <a:lnTo>
                    <a:pt x="1202" y="2"/>
                  </a:lnTo>
                  <a:lnTo>
                    <a:pt x="1200" y="2"/>
                  </a:lnTo>
                  <a:lnTo>
                    <a:pt x="1198" y="2"/>
                  </a:lnTo>
                  <a:lnTo>
                    <a:pt x="1196" y="4"/>
                  </a:lnTo>
                  <a:lnTo>
                    <a:pt x="1194" y="4"/>
                  </a:lnTo>
                  <a:lnTo>
                    <a:pt x="1192" y="4"/>
                  </a:lnTo>
                  <a:lnTo>
                    <a:pt x="1190" y="6"/>
                  </a:lnTo>
                  <a:lnTo>
                    <a:pt x="1188" y="6"/>
                  </a:lnTo>
                  <a:lnTo>
                    <a:pt x="1186" y="7"/>
                  </a:lnTo>
                  <a:lnTo>
                    <a:pt x="1182" y="11"/>
                  </a:lnTo>
                  <a:lnTo>
                    <a:pt x="1180" y="13"/>
                  </a:lnTo>
                  <a:lnTo>
                    <a:pt x="1178" y="15"/>
                  </a:lnTo>
                  <a:lnTo>
                    <a:pt x="1176" y="18"/>
                  </a:lnTo>
                  <a:lnTo>
                    <a:pt x="1174" y="20"/>
                  </a:lnTo>
                  <a:lnTo>
                    <a:pt x="1174" y="24"/>
                  </a:lnTo>
                  <a:lnTo>
                    <a:pt x="1172" y="26"/>
                  </a:lnTo>
                  <a:lnTo>
                    <a:pt x="1168" y="28"/>
                  </a:lnTo>
                  <a:lnTo>
                    <a:pt x="1164" y="28"/>
                  </a:lnTo>
                  <a:lnTo>
                    <a:pt x="1160" y="30"/>
                  </a:lnTo>
                  <a:lnTo>
                    <a:pt x="1156" y="31"/>
                  </a:lnTo>
                  <a:lnTo>
                    <a:pt x="1152" y="35"/>
                  </a:lnTo>
                  <a:lnTo>
                    <a:pt x="1150" y="37"/>
                  </a:lnTo>
                  <a:lnTo>
                    <a:pt x="1146" y="41"/>
                  </a:lnTo>
                  <a:lnTo>
                    <a:pt x="1144" y="43"/>
                  </a:lnTo>
                  <a:lnTo>
                    <a:pt x="1142" y="46"/>
                  </a:lnTo>
                  <a:lnTo>
                    <a:pt x="1142" y="50"/>
                  </a:lnTo>
                  <a:lnTo>
                    <a:pt x="1142" y="54"/>
                  </a:lnTo>
                  <a:lnTo>
                    <a:pt x="1142" y="57"/>
                  </a:lnTo>
                  <a:lnTo>
                    <a:pt x="1140" y="61"/>
                  </a:lnTo>
                  <a:lnTo>
                    <a:pt x="1140" y="65"/>
                  </a:lnTo>
                  <a:lnTo>
                    <a:pt x="1140" y="68"/>
                  </a:lnTo>
                  <a:lnTo>
                    <a:pt x="1138" y="72"/>
                  </a:lnTo>
                  <a:lnTo>
                    <a:pt x="1124" y="83"/>
                  </a:lnTo>
                  <a:lnTo>
                    <a:pt x="1120" y="83"/>
                  </a:lnTo>
                  <a:lnTo>
                    <a:pt x="1117" y="83"/>
                  </a:lnTo>
                  <a:lnTo>
                    <a:pt x="1113" y="85"/>
                  </a:lnTo>
                  <a:lnTo>
                    <a:pt x="1109" y="85"/>
                  </a:lnTo>
                  <a:lnTo>
                    <a:pt x="1105" y="87"/>
                  </a:lnTo>
                  <a:lnTo>
                    <a:pt x="1103" y="91"/>
                  </a:lnTo>
                  <a:lnTo>
                    <a:pt x="1099" y="93"/>
                  </a:lnTo>
                  <a:lnTo>
                    <a:pt x="1097" y="94"/>
                  </a:lnTo>
                  <a:lnTo>
                    <a:pt x="1095" y="96"/>
                  </a:lnTo>
                  <a:lnTo>
                    <a:pt x="1093" y="98"/>
                  </a:lnTo>
                  <a:lnTo>
                    <a:pt x="1093" y="100"/>
                  </a:lnTo>
                  <a:lnTo>
                    <a:pt x="1091" y="102"/>
                  </a:lnTo>
                  <a:lnTo>
                    <a:pt x="1091" y="104"/>
                  </a:lnTo>
                  <a:lnTo>
                    <a:pt x="1089" y="106"/>
                  </a:lnTo>
                  <a:lnTo>
                    <a:pt x="1089" y="107"/>
                  </a:lnTo>
                  <a:lnTo>
                    <a:pt x="1087" y="107"/>
                  </a:lnTo>
                  <a:lnTo>
                    <a:pt x="1081" y="109"/>
                  </a:lnTo>
                  <a:lnTo>
                    <a:pt x="1075" y="111"/>
                  </a:lnTo>
                  <a:lnTo>
                    <a:pt x="1071" y="115"/>
                  </a:lnTo>
                  <a:lnTo>
                    <a:pt x="1065" y="117"/>
                  </a:lnTo>
                  <a:lnTo>
                    <a:pt x="1061" y="120"/>
                  </a:lnTo>
                  <a:lnTo>
                    <a:pt x="1057" y="124"/>
                  </a:lnTo>
                  <a:lnTo>
                    <a:pt x="1055" y="128"/>
                  </a:lnTo>
                  <a:lnTo>
                    <a:pt x="1051" y="131"/>
                  </a:lnTo>
                  <a:lnTo>
                    <a:pt x="1051" y="133"/>
                  </a:lnTo>
                  <a:lnTo>
                    <a:pt x="1051" y="135"/>
                  </a:lnTo>
                  <a:lnTo>
                    <a:pt x="1051" y="137"/>
                  </a:lnTo>
                  <a:lnTo>
                    <a:pt x="1049" y="137"/>
                  </a:lnTo>
                  <a:lnTo>
                    <a:pt x="1049" y="139"/>
                  </a:lnTo>
                  <a:lnTo>
                    <a:pt x="1049" y="141"/>
                  </a:lnTo>
                  <a:lnTo>
                    <a:pt x="1049" y="143"/>
                  </a:lnTo>
                  <a:lnTo>
                    <a:pt x="1043" y="143"/>
                  </a:lnTo>
                  <a:lnTo>
                    <a:pt x="1037" y="144"/>
                  </a:lnTo>
                  <a:lnTo>
                    <a:pt x="1031" y="146"/>
                  </a:lnTo>
                  <a:lnTo>
                    <a:pt x="1025" y="150"/>
                  </a:lnTo>
                  <a:lnTo>
                    <a:pt x="1022" y="154"/>
                  </a:lnTo>
                  <a:lnTo>
                    <a:pt x="1018" y="157"/>
                  </a:lnTo>
                  <a:lnTo>
                    <a:pt x="1014" y="161"/>
                  </a:lnTo>
                  <a:lnTo>
                    <a:pt x="1012" y="165"/>
                  </a:lnTo>
                  <a:lnTo>
                    <a:pt x="1006" y="165"/>
                  </a:lnTo>
                  <a:lnTo>
                    <a:pt x="1002" y="163"/>
                  </a:lnTo>
                  <a:lnTo>
                    <a:pt x="996" y="161"/>
                  </a:lnTo>
                  <a:lnTo>
                    <a:pt x="992" y="161"/>
                  </a:lnTo>
                  <a:lnTo>
                    <a:pt x="986" y="159"/>
                  </a:lnTo>
                  <a:lnTo>
                    <a:pt x="980" y="159"/>
                  </a:lnTo>
                  <a:lnTo>
                    <a:pt x="974" y="161"/>
                  </a:lnTo>
                  <a:lnTo>
                    <a:pt x="968" y="161"/>
                  </a:lnTo>
                  <a:lnTo>
                    <a:pt x="966" y="159"/>
                  </a:lnTo>
                  <a:lnTo>
                    <a:pt x="962" y="157"/>
                  </a:lnTo>
                  <a:lnTo>
                    <a:pt x="960" y="154"/>
                  </a:lnTo>
                  <a:lnTo>
                    <a:pt x="956" y="152"/>
                  </a:lnTo>
                  <a:lnTo>
                    <a:pt x="954" y="150"/>
                  </a:lnTo>
                  <a:lnTo>
                    <a:pt x="950" y="148"/>
                  </a:lnTo>
                  <a:lnTo>
                    <a:pt x="946" y="146"/>
                  </a:lnTo>
                  <a:lnTo>
                    <a:pt x="942" y="144"/>
                  </a:lnTo>
                  <a:lnTo>
                    <a:pt x="938" y="146"/>
                  </a:lnTo>
                  <a:lnTo>
                    <a:pt x="932" y="144"/>
                  </a:lnTo>
                  <a:lnTo>
                    <a:pt x="928" y="144"/>
                  </a:lnTo>
                  <a:lnTo>
                    <a:pt x="925" y="144"/>
                  </a:lnTo>
                  <a:lnTo>
                    <a:pt x="921" y="146"/>
                  </a:lnTo>
                  <a:lnTo>
                    <a:pt x="917" y="146"/>
                  </a:lnTo>
                  <a:lnTo>
                    <a:pt x="915" y="146"/>
                  </a:lnTo>
                  <a:lnTo>
                    <a:pt x="911" y="148"/>
                  </a:lnTo>
                  <a:lnTo>
                    <a:pt x="909" y="150"/>
                  </a:lnTo>
                  <a:lnTo>
                    <a:pt x="909" y="148"/>
                  </a:lnTo>
                  <a:lnTo>
                    <a:pt x="907" y="148"/>
                  </a:lnTo>
                  <a:lnTo>
                    <a:pt x="905" y="148"/>
                  </a:lnTo>
                  <a:lnTo>
                    <a:pt x="905" y="150"/>
                  </a:lnTo>
                  <a:lnTo>
                    <a:pt x="903" y="150"/>
                  </a:lnTo>
                  <a:lnTo>
                    <a:pt x="903" y="152"/>
                  </a:lnTo>
                  <a:lnTo>
                    <a:pt x="901" y="152"/>
                  </a:lnTo>
                  <a:lnTo>
                    <a:pt x="901" y="154"/>
                  </a:lnTo>
                  <a:lnTo>
                    <a:pt x="899" y="154"/>
                  </a:lnTo>
                  <a:lnTo>
                    <a:pt x="899" y="155"/>
                  </a:lnTo>
                  <a:lnTo>
                    <a:pt x="893" y="154"/>
                  </a:lnTo>
                  <a:lnTo>
                    <a:pt x="887" y="152"/>
                  </a:lnTo>
                  <a:lnTo>
                    <a:pt x="881" y="152"/>
                  </a:lnTo>
                  <a:lnTo>
                    <a:pt x="875" y="150"/>
                  </a:lnTo>
                  <a:lnTo>
                    <a:pt x="869" y="152"/>
                  </a:lnTo>
                  <a:lnTo>
                    <a:pt x="863" y="152"/>
                  </a:lnTo>
                  <a:lnTo>
                    <a:pt x="855" y="154"/>
                  </a:lnTo>
                  <a:lnTo>
                    <a:pt x="851" y="157"/>
                  </a:lnTo>
                  <a:lnTo>
                    <a:pt x="847" y="155"/>
                  </a:lnTo>
                  <a:lnTo>
                    <a:pt x="845" y="154"/>
                  </a:lnTo>
                  <a:lnTo>
                    <a:pt x="843" y="152"/>
                  </a:lnTo>
                  <a:lnTo>
                    <a:pt x="839" y="150"/>
                  </a:lnTo>
                  <a:lnTo>
                    <a:pt x="835" y="150"/>
                  </a:lnTo>
                  <a:lnTo>
                    <a:pt x="831" y="148"/>
                  </a:lnTo>
                  <a:lnTo>
                    <a:pt x="830" y="148"/>
                  </a:lnTo>
                  <a:lnTo>
                    <a:pt x="826" y="148"/>
                  </a:lnTo>
                  <a:lnTo>
                    <a:pt x="822" y="150"/>
                  </a:lnTo>
                  <a:lnTo>
                    <a:pt x="818" y="150"/>
                  </a:lnTo>
                  <a:lnTo>
                    <a:pt x="814" y="152"/>
                  </a:lnTo>
                  <a:lnTo>
                    <a:pt x="810" y="154"/>
                  </a:lnTo>
                  <a:lnTo>
                    <a:pt x="806" y="155"/>
                  </a:lnTo>
                  <a:lnTo>
                    <a:pt x="802" y="157"/>
                  </a:lnTo>
                  <a:lnTo>
                    <a:pt x="800" y="159"/>
                  </a:lnTo>
                  <a:lnTo>
                    <a:pt x="796" y="161"/>
                  </a:lnTo>
                  <a:lnTo>
                    <a:pt x="786" y="159"/>
                  </a:lnTo>
                  <a:lnTo>
                    <a:pt x="776" y="157"/>
                  </a:lnTo>
                  <a:lnTo>
                    <a:pt x="766" y="159"/>
                  </a:lnTo>
                  <a:lnTo>
                    <a:pt x="756" y="161"/>
                  </a:lnTo>
                  <a:lnTo>
                    <a:pt x="746" y="163"/>
                  </a:lnTo>
                  <a:lnTo>
                    <a:pt x="735" y="165"/>
                  </a:lnTo>
                  <a:lnTo>
                    <a:pt x="723" y="167"/>
                  </a:lnTo>
                  <a:lnTo>
                    <a:pt x="713" y="167"/>
                  </a:lnTo>
                  <a:lnTo>
                    <a:pt x="709" y="168"/>
                  </a:lnTo>
                  <a:lnTo>
                    <a:pt x="707" y="170"/>
                  </a:lnTo>
                  <a:lnTo>
                    <a:pt x="705" y="170"/>
                  </a:lnTo>
                  <a:lnTo>
                    <a:pt x="703" y="172"/>
                  </a:lnTo>
                  <a:lnTo>
                    <a:pt x="701" y="174"/>
                  </a:lnTo>
                  <a:lnTo>
                    <a:pt x="699" y="174"/>
                  </a:lnTo>
                  <a:lnTo>
                    <a:pt x="697" y="176"/>
                  </a:lnTo>
                  <a:lnTo>
                    <a:pt x="697" y="178"/>
                  </a:lnTo>
                  <a:lnTo>
                    <a:pt x="695" y="178"/>
                  </a:lnTo>
                  <a:lnTo>
                    <a:pt x="695" y="180"/>
                  </a:lnTo>
                  <a:lnTo>
                    <a:pt x="693" y="181"/>
                  </a:lnTo>
                  <a:lnTo>
                    <a:pt x="693" y="183"/>
                  </a:lnTo>
                  <a:lnTo>
                    <a:pt x="691" y="183"/>
                  </a:lnTo>
                  <a:lnTo>
                    <a:pt x="687" y="185"/>
                  </a:lnTo>
                  <a:lnTo>
                    <a:pt x="681" y="185"/>
                  </a:lnTo>
                  <a:lnTo>
                    <a:pt x="677" y="187"/>
                  </a:lnTo>
                  <a:lnTo>
                    <a:pt x="671" y="189"/>
                  </a:lnTo>
                  <a:lnTo>
                    <a:pt x="667" y="191"/>
                  </a:lnTo>
                  <a:lnTo>
                    <a:pt x="663" y="194"/>
                  </a:lnTo>
                  <a:lnTo>
                    <a:pt x="659" y="196"/>
                  </a:lnTo>
                  <a:lnTo>
                    <a:pt x="657" y="202"/>
                  </a:lnTo>
                  <a:lnTo>
                    <a:pt x="657" y="204"/>
                  </a:lnTo>
                  <a:lnTo>
                    <a:pt x="655" y="207"/>
                  </a:lnTo>
                  <a:lnTo>
                    <a:pt x="655" y="209"/>
                  </a:lnTo>
                  <a:lnTo>
                    <a:pt x="655" y="211"/>
                  </a:lnTo>
                  <a:lnTo>
                    <a:pt x="653" y="215"/>
                  </a:lnTo>
                  <a:lnTo>
                    <a:pt x="653" y="217"/>
                  </a:lnTo>
                  <a:lnTo>
                    <a:pt x="653" y="218"/>
                  </a:lnTo>
                  <a:lnTo>
                    <a:pt x="651" y="220"/>
                  </a:lnTo>
                  <a:lnTo>
                    <a:pt x="645" y="224"/>
                  </a:lnTo>
                  <a:lnTo>
                    <a:pt x="639" y="226"/>
                  </a:lnTo>
                  <a:lnTo>
                    <a:pt x="636" y="230"/>
                  </a:lnTo>
                  <a:lnTo>
                    <a:pt x="632" y="231"/>
                  </a:lnTo>
                  <a:lnTo>
                    <a:pt x="630" y="235"/>
                  </a:lnTo>
                  <a:lnTo>
                    <a:pt x="628" y="239"/>
                  </a:lnTo>
                  <a:lnTo>
                    <a:pt x="624" y="243"/>
                  </a:lnTo>
                  <a:lnTo>
                    <a:pt x="624" y="246"/>
                  </a:lnTo>
                  <a:lnTo>
                    <a:pt x="622" y="250"/>
                  </a:lnTo>
                  <a:lnTo>
                    <a:pt x="622" y="255"/>
                  </a:lnTo>
                  <a:lnTo>
                    <a:pt x="620" y="259"/>
                  </a:lnTo>
                  <a:lnTo>
                    <a:pt x="620" y="265"/>
                  </a:lnTo>
                  <a:lnTo>
                    <a:pt x="622" y="270"/>
                  </a:lnTo>
                  <a:lnTo>
                    <a:pt x="622" y="274"/>
                  </a:lnTo>
                  <a:lnTo>
                    <a:pt x="624" y="280"/>
                  </a:lnTo>
                  <a:lnTo>
                    <a:pt x="626" y="283"/>
                  </a:lnTo>
                  <a:lnTo>
                    <a:pt x="630" y="287"/>
                  </a:lnTo>
                  <a:lnTo>
                    <a:pt x="630" y="289"/>
                  </a:lnTo>
                  <a:lnTo>
                    <a:pt x="630" y="291"/>
                  </a:lnTo>
                  <a:lnTo>
                    <a:pt x="622" y="294"/>
                  </a:lnTo>
                  <a:lnTo>
                    <a:pt x="614" y="300"/>
                  </a:lnTo>
                  <a:lnTo>
                    <a:pt x="608" y="305"/>
                  </a:lnTo>
                  <a:lnTo>
                    <a:pt x="602" y="311"/>
                  </a:lnTo>
                  <a:lnTo>
                    <a:pt x="598" y="318"/>
                  </a:lnTo>
                  <a:lnTo>
                    <a:pt x="594" y="326"/>
                  </a:lnTo>
                  <a:lnTo>
                    <a:pt x="592" y="333"/>
                  </a:lnTo>
                  <a:lnTo>
                    <a:pt x="590" y="341"/>
                  </a:lnTo>
                  <a:lnTo>
                    <a:pt x="590" y="344"/>
                  </a:lnTo>
                  <a:lnTo>
                    <a:pt x="590" y="350"/>
                  </a:lnTo>
                  <a:lnTo>
                    <a:pt x="590" y="354"/>
                  </a:lnTo>
                  <a:lnTo>
                    <a:pt x="590" y="359"/>
                  </a:lnTo>
                  <a:lnTo>
                    <a:pt x="592" y="363"/>
                  </a:lnTo>
                  <a:lnTo>
                    <a:pt x="592" y="368"/>
                  </a:lnTo>
                  <a:lnTo>
                    <a:pt x="594" y="372"/>
                  </a:lnTo>
                  <a:lnTo>
                    <a:pt x="594" y="376"/>
                  </a:lnTo>
                  <a:lnTo>
                    <a:pt x="539" y="431"/>
                  </a:lnTo>
                  <a:lnTo>
                    <a:pt x="402" y="305"/>
                  </a:lnTo>
                  <a:lnTo>
                    <a:pt x="350" y="352"/>
                  </a:lnTo>
                  <a:lnTo>
                    <a:pt x="489" y="483"/>
                  </a:lnTo>
                  <a:lnTo>
                    <a:pt x="451" y="518"/>
                  </a:lnTo>
                  <a:lnTo>
                    <a:pt x="449" y="518"/>
                  </a:lnTo>
                  <a:lnTo>
                    <a:pt x="447" y="518"/>
                  </a:lnTo>
                  <a:lnTo>
                    <a:pt x="447" y="517"/>
                  </a:lnTo>
                  <a:lnTo>
                    <a:pt x="446" y="517"/>
                  </a:lnTo>
                  <a:lnTo>
                    <a:pt x="444" y="515"/>
                  </a:lnTo>
                  <a:lnTo>
                    <a:pt x="442" y="513"/>
                  </a:lnTo>
                  <a:lnTo>
                    <a:pt x="434" y="511"/>
                  </a:lnTo>
                  <a:lnTo>
                    <a:pt x="424" y="511"/>
                  </a:lnTo>
                  <a:lnTo>
                    <a:pt x="416" y="511"/>
                  </a:lnTo>
                  <a:lnTo>
                    <a:pt x="406" y="513"/>
                  </a:lnTo>
                  <a:lnTo>
                    <a:pt x="398" y="515"/>
                  </a:lnTo>
                  <a:lnTo>
                    <a:pt x="390" y="518"/>
                  </a:lnTo>
                  <a:lnTo>
                    <a:pt x="382" y="524"/>
                  </a:lnTo>
                  <a:lnTo>
                    <a:pt x="374" y="529"/>
                  </a:lnTo>
                  <a:lnTo>
                    <a:pt x="372" y="531"/>
                  </a:lnTo>
                  <a:lnTo>
                    <a:pt x="370" y="533"/>
                  </a:lnTo>
                  <a:lnTo>
                    <a:pt x="368" y="535"/>
                  </a:lnTo>
                  <a:lnTo>
                    <a:pt x="366" y="537"/>
                  </a:lnTo>
                  <a:lnTo>
                    <a:pt x="364" y="539"/>
                  </a:lnTo>
                  <a:lnTo>
                    <a:pt x="362" y="541"/>
                  </a:lnTo>
                  <a:lnTo>
                    <a:pt x="362" y="542"/>
                  </a:lnTo>
                  <a:lnTo>
                    <a:pt x="360" y="546"/>
                  </a:lnTo>
                  <a:lnTo>
                    <a:pt x="354" y="548"/>
                  </a:lnTo>
                  <a:lnTo>
                    <a:pt x="347" y="550"/>
                  </a:lnTo>
                  <a:lnTo>
                    <a:pt x="339" y="554"/>
                  </a:lnTo>
                  <a:lnTo>
                    <a:pt x="331" y="557"/>
                  </a:lnTo>
                  <a:lnTo>
                    <a:pt x="323" y="561"/>
                  </a:lnTo>
                  <a:lnTo>
                    <a:pt x="317" y="567"/>
                  </a:lnTo>
                  <a:lnTo>
                    <a:pt x="313" y="572"/>
                  </a:lnTo>
                  <a:lnTo>
                    <a:pt x="309" y="579"/>
                  </a:lnTo>
                  <a:lnTo>
                    <a:pt x="309" y="581"/>
                  </a:lnTo>
                  <a:lnTo>
                    <a:pt x="307" y="583"/>
                  </a:lnTo>
                  <a:lnTo>
                    <a:pt x="307" y="585"/>
                  </a:lnTo>
                  <a:lnTo>
                    <a:pt x="307" y="587"/>
                  </a:lnTo>
                  <a:lnTo>
                    <a:pt x="305" y="589"/>
                  </a:lnTo>
                  <a:lnTo>
                    <a:pt x="305" y="591"/>
                  </a:lnTo>
                  <a:lnTo>
                    <a:pt x="303" y="592"/>
                  </a:lnTo>
                  <a:lnTo>
                    <a:pt x="303" y="594"/>
                  </a:lnTo>
                  <a:lnTo>
                    <a:pt x="299" y="596"/>
                  </a:lnTo>
                  <a:lnTo>
                    <a:pt x="295" y="598"/>
                  </a:lnTo>
                  <a:lnTo>
                    <a:pt x="289" y="598"/>
                  </a:lnTo>
                  <a:lnTo>
                    <a:pt x="285" y="600"/>
                  </a:lnTo>
                  <a:lnTo>
                    <a:pt x="281" y="600"/>
                  </a:lnTo>
                  <a:lnTo>
                    <a:pt x="277" y="602"/>
                  </a:lnTo>
                  <a:lnTo>
                    <a:pt x="273" y="604"/>
                  </a:lnTo>
                  <a:lnTo>
                    <a:pt x="269" y="605"/>
                  </a:lnTo>
                  <a:lnTo>
                    <a:pt x="267" y="609"/>
                  </a:lnTo>
                  <a:lnTo>
                    <a:pt x="263" y="611"/>
                  </a:lnTo>
                  <a:lnTo>
                    <a:pt x="261" y="613"/>
                  </a:lnTo>
                  <a:lnTo>
                    <a:pt x="259" y="615"/>
                  </a:lnTo>
                  <a:lnTo>
                    <a:pt x="257" y="618"/>
                  </a:lnTo>
                  <a:lnTo>
                    <a:pt x="255" y="620"/>
                  </a:lnTo>
                  <a:lnTo>
                    <a:pt x="253" y="624"/>
                  </a:lnTo>
                  <a:lnTo>
                    <a:pt x="252" y="628"/>
                  </a:lnTo>
                  <a:lnTo>
                    <a:pt x="252" y="631"/>
                  </a:lnTo>
                  <a:lnTo>
                    <a:pt x="252" y="635"/>
                  </a:lnTo>
                  <a:lnTo>
                    <a:pt x="250" y="639"/>
                  </a:lnTo>
                  <a:lnTo>
                    <a:pt x="250" y="642"/>
                  </a:lnTo>
                  <a:lnTo>
                    <a:pt x="250" y="646"/>
                  </a:lnTo>
                  <a:lnTo>
                    <a:pt x="250" y="650"/>
                  </a:lnTo>
                  <a:lnTo>
                    <a:pt x="250" y="654"/>
                  </a:lnTo>
                  <a:lnTo>
                    <a:pt x="252" y="657"/>
                  </a:lnTo>
                  <a:lnTo>
                    <a:pt x="248" y="663"/>
                  </a:lnTo>
                  <a:lnTo>
                    <a:pt x="246" y="668"/>
                  </a:lnTo>
                  <a:lnTo>
                    <a:pt x="242" y="674"/>
                  </a:lnTo>
                  <a:lnTo>
                    <a:pt x="240" y="679"/>
                  </a:lnTo>
                  <a:lnTo>
                    <a:pt x="240" y="687"/>
                  </a:lnTo>
                  <a:lnTo>
                    <a:pt x="238" y="694"/>
                  </a:lnTo>
                  <a:lnTo>
                    <a:pt x="240" y="700"/>
                  </a:lnTo>
                  <a:lnTo>
                    <a:pt x="240" y="707"/>
                  </a:lnTo>
                  <a:lnTo>
                    <a:pt x="242" y="709"/>
                  </a:lnTo>
                  <a:lnTo>
                    <a:pt x="242" y="713"/>
                  </a:lnTo>
                  <a:lnTo>
                    <a:pt x="244" y="715"/>
                  </a:lnTo>
                  <a:lnTo>
                    <a:pt x="246" y="716"/>
                  </a:lnTo>
                  <a:lnTo>
                    <a:pt x="246" y="718"/>
                  </a:lnTo>
                  <a:lnTo>
                    <a:pt x="248" y="722"/>
                  </a:lnTo>
                  <a:lnTo>
                    <a:pt x="248" y="724"/>
                  </a:lnTo>
                  <a:lnTo>
                    <a:pt x="129" y="839"/>
                  </a:lnTo>
                  <a:lnTo>
                    <a:pt x="121" y="829"/>
                  </a:lnTo>
                  <a:lnTo>
                    <a:pt x="113" y="818"/>
                  </a:lnTo>
                  <a:lnTo>
                    <a:pt x="107" y="809"/>
                  </a:lnTo>
                  <a:lnTo>
                    <a:pt x="101" y="798"/>
                  </a:lnTo>
                  <a:lnTo>
                    <a:pt x="95" y="787"/>
                  </a:lnTo>
                  <a:lnTo>
                    <a:pt x="91" y="776"/>
                  </a:lnTo>
                  <a:lnTo>
                    <a:pt x="87" y="765"/>
                  </a:lnTo>
                  <a:lnTo>
                    <a:pt x="81" y="752"/>
                  </a:lnTo>
                  <a:lnTo>
                    <a:pt x="77" y="731"/>
                  </a:lnTo>
                  <a:lnTo>
                    <a:pt x="75" y="711"/>
                  </a:lnTo>
                  <a:lnTo>
                    <a:pt x="73" y="691"/>
                  </a:lnTo>
                  <a:lnTo>
                    <a:pt x="73" y="668"/>
                  </a:lnTo>
                  <a:lnTo>
                    <a:pt x="73" y="648"/>
                  </a:lnTo>
                  <a:lnTo>
                    <a:pt x="77" y="628"/>
                  </a:lnTo>
                  <a:lnTo>
                    <a:pt x="81" y="609"/>
                  </a:lnTo>
                  <a:lnTo>
                    <a:pt x="87" y="591"/>
                  </a:lnTo>
                  <a:lnTo>
                    <a:pt x="89" y="587"/>
                  </a:lnTo>
                  <a:lnTo>
                    <a:pt x="91" y="583"/>
                  </a:lnTo>
                  <a:lnTo>
                    <a:pt x="93" y="579"/>
                  </a:lnTo>
                  <a:lnTo>
                    <a:pt x="93" y="574"/>
                  </a:lnTo>
                  <a:lnTo>
                    <a:pt x="95" y="570"/>
                  </a:lnTo>
                  <a:lnTo>
                    <a:pt x="97" y="567"/>
                  </a:lnTo>
                  <a:lnTo>
                    <a:pt x="99" y="563"/>
                  </a:lnTo>
                  <a:lnTo>
                    <a:pt x="103" y="559"/>
                  </a:lnTo>
                  <a:lnTo>
                    <a:pt x="105" y="559"/>
                  </a:lnTo>
                  <a:lnTo>
                    <a:pt x="107" y="561"/>
                  </a:lnTo>
                  <a:lnTo>
                    <a:pt x="137" y="596"/>
                  </a:lnTo>
                  <a:lnTo>
                    <a:pt x="139" y="576"/>
                  </a:lnTo>
                  <a:lnTo>
                    <a:pt x="141" y="557"/>
                  </a:lnTo>
                  <a:lnTo>
                    <a:pt x="145" y="539"/>
                  </a:lnTo>
                  <a:lnTo>
                    <a:pt x="149" y="520"/>
                  </a:lnTo>
                  <a:lnTo>
                    <a:pt x="153" y="502"/>
                  </a:lnTo>
                  <a:lnTo>
                    <a:pt x="158" y="483"/>
                  </a:lnTo>
                  <a:lnTo>
                    <a:pt x="162" y="467"/>
                  </a:lnTo>
                  <a:lnTo>
                    <a:pt x="168" y="448"/>
                  </a:lnTo>
                  <a:lnTo>
                    <a:pt x="170" y="442"/>
                  </a:lnTo>
                  <a:lnTo>
                    <a:pt x="172" y="437"/>
                  </a:lnTo>
                  <a:lnTo>
                    <a:pt x="174" y="431"/>
                  </a:lnTo>
                  <a:lnTo>
                    <a:pt x="178" y="426"/>
                  </a:lnTo>
                  <a:lnTo>
                    <a:pt x="180" y="420"/>
                  </a:lnTo>
                  <a:lnTo>
                    <a:pt x="182" y="415"/>
                  </a:lnTo>
                  <a:lnTo>
                    <a:pt x="182" y="411"/>
                  </a:lnTo>
                  <a:lnTo>
                    <a:pt x="182" y="404"/>
                  </a:lnTo>
                  <a:lnTo>
                    <a:pt x="164" y="415"/>
                  </a:lnTo>
                  <a:lnTo>
                    <a:pt x="147" y="426"/>
                  </a:lnTo>
                  <a:lnTo>
                    <a:pt x="131" y="439"/>
                  </a:lnTo>
                  <a:lnTo>
                    <a:pt x="113" y="450"/>
                  </a:lnTo>
                  <a:lnTo>
                    <a:pt x="95" y="461"/>
                  </a:lnTo>
                  <a:lnTo>
                    <a:pt x="77" y="472"/>
                  </a:lnTo>
                  <a:lnTo>
                    <a:pt x="60" y="483"/>
                  </a:lnTo>
                  <a:lnTo>
                    <a:pt x="42" y="494"/>
                  </a:lnTo>
                  <a:lnTo>
                    <a:pt x="36" y="496"/>
                  </a:lnTo>
                  <a:lnTo>
                    <a:pt x="32" y="500"/>
                  </a:lnTo>
                  <a:lnTo>
                    <a:pt x="26" y="504"/>
                  </a:lnTo>
                  <a:lnTo>
                    <a:pt x="22" y="505"/>
                  </a:lnTo>
                  <a:lnTo>
                    <a:pt x="16" y="507"/>
                  </a:lnTo>
                  <a:lnTo>
                    <a:pt x="12" y="511"/>
                  </a:lnTo>
                  <a:lnTo>
                    <a:pt x="8" y="513"/>
                  </a:lnTo>
                  <a:lnTo>
                    <a:pt x="4" y="517"/>
                  </a:lnTo>
                  <a:lnTo>
                    <a:pt x="0" y="520"/>
                  </a:lnTo>
                  <a:lnTo>
                    <a:pt x="2" y="522"/>
                  </a:lnTo>
                  <a:lnTo>
                    <a:pt x="4" y="524"/>
                  </a:lnTo>
                  <a:lnTo>
                    <a:pt x="46" y="531"/>
                  </a:lnTo>
                  <a:lnTo>
                    <a:pt x="38" y="548"/>
                  </a:lnTo>
                  <a:lnTo>
                    <a:pt x="30" y="567"/>
                  </a:lnTo>
                  <a:lnTo>
                    <a:pt x="24" y="583"/>
                  </a:lnTo>
                  <a:lnTo>
                    <a:pt x="18" y="600"/>
                  </a:lnTo>
                  <a:lnTo>
                    <a:pt x="12" y="617"/>
                  </a:lnTo>
                  <a:lnTo>
                    <a:pt x="8" y="633"/>
                  </a:lnTo>
                  <a:lnTo>
                    <a:pt x="4" y="652"/>
                  </a:lnTo>
                  <a:lnTo>
                    <a:pt x="0" y="670"/>
                  </a:lnTo>
                  <a:lnTo>
                    <a:pt x="0" y="696"/>
                  </a:lnTo>
                  <a:lnTo>
                    <a:pt x="2" y="722"/>
                  </a:lnTo>
                  <a:lnTo>
                    <a:pt x="6" y="746"/>
                  </a:lnTo>
                  <a:lnTo>
                    <a:pt x="10" y="770"/>
                  </a:lnTo>
                  <a:lnTo>
                    <a:pt x="16" y="792"/>
                  </a:lnTo>
                  <a:lnTo>
                    <a:pt x="24" y="816"/>
                  </a:lnTo>
                  <a:lnTo>
                    <a:pt x="34" y="839"/>
                  </a:lnTo>
                  <a:lnTo>
                    <a:pt x="46" y="859"/>
                  </a:lnTo>
                  <a:lnTo>
                    <a:pt x="48" y="863"/>
                  </a:lnTo>
                  <a:lnTo>
                    <a:pt x="48" y="865"/>
                  </a:lnTo>
                  <a:lnTo>
                    <a:pt x="50" y="866"/>
                  </a:lnTo>
                  <a:lnTo>
                    <a:pt x="50" y="868"/>
                  </a:lnTo>
                  <a:lnTo>
                    <a:pt x="52" y="870"/>
                  </a:lnTo>
                  <a:lnTo>
                    <a:pt x="54" y="870"/>
                  </a:lnTo>
                  <a:lnTo>
                    <a:pt x="54" y="872"/>
                  </a:lnTo>
                  <a:lnTo>
                    <a:pt x="56" y="874"/>
                  </a:lnTo>
                  <a:lnTo>
                    <a:pt x="61" y="881"/>
                  </a:lnTo>
                  <a:lnTo>
                    <a:pt x="63" y="891"/>
                  </a:lnTo>
                  <a:lnTo>
                    <a:pt x="65" y="900"/>
                  </a:lnTo>
                  <a:lnTo>
                    <a:pt x="65" y="909"/>
                  </a:lnTo>
                  <a:lnTo>
                    <a:pt x="63" y="918"/>
                  </a:lnTo>
                  <a:lnTo>
                    <a:pt x="61" y="928"/>
                  </a:lnTo>
                  <a:lnTo>
                    <a:pt x="60" y="937"/>
                  </a:lnTo>
                  <a:lnTo>
                    <a:pt x="60" y="946"/>
                  </a:lnTo>
                  <a:lnTo>
                    <a:pt x="60" y="948"/>
                  </a:lnTo>
                  <a:lnTo>
                    <a:pt x="58" y="948"/>
                  </a:lnTo>
                  <a:lnTo>
                    <a:pt x="58" y="950"/>
                  </a:lnTo>
                  <a:lnTo>
                    <a:pt x="60" y="950"/>
                  </a:lnTo>
                  <a:lnTo>
                    <a:pt x="137" y="952"/>
                  </a:lnTo>
                  <a:lnTo>
                    <a:pt x="155" y="963"/>
                  </a:lnTo>
                  <a:lnTo>
                    <a:pt x="170" y="972"/>
                  </a:lnTo>
                  <a:lnTo>
                    <a:pt x="188" y="981"/>
                  </a:lnTo>
                  <a:lnTo>
                    <a:pt x="206" y="989"/>
                  </a:lnTo>
                  <a:lnTo>
                    <a:pt x="224" y="996"/>
                  </a:lnTo>
                  <a:lnTo>
                    <a:pt x="242" y="1002"/>
                  </a:lnTo>
                  <a:lnTo>
                    <a:pt x="259" y="1005"/>
                  </a:lnTo>
                  <a:lnTo>
                    <a:pt x="279" y="1007"/>
                  </a:lnTo>
                  <a:lnTo>
                    <a:pt x="303" y="1011"/>
                  </a:lnTo>
                  <a:lnTo>
                    <a:pt x="327" y="1011"/>
                  </a:lnTo>
                  <a:lnTo>
                    <a:pt x="350" y="1013"/>
                  </a:lnTo>
                  <a:lnTo>
                    <a:pt x="372" y="1011"/>
                  </a:lnTo>
                  <a:lnTo>
                    <a:pt x="396" y="1009"/>
                  </a:lnTo>
                  <a:lnTo>
                    <a:pt x="420" y="1005"/>
                  </a:lnTo>
                  <a:lnTo>
                    <a:pt x="442" y="1002"/>
                  </a:lnTo>
                  <a:lnTo>
                    <a:pt x="463" y="994"/>
                  </a:lnTo>
                  <a:lnTo>
                    <a:pt x="469" y="991"/>
                  </a:lnTo>
                  <a:lnTo>
                    <a:pt x="475" y="989"/>
                  </a:lnTo>
                  <a:lnTo>
                    <a:pt x="483" y="987"/>
                  </a:lnTo>
                  <a:lnTo>
                    <a:pt x="489" y="983"/>
                  </a:lnTo>
                  <a:lnTo>
                    <a:pt x="495" y="981"/>
                  </a:lnTo>
                  <a:lnTo>
                    <a:pt x="501" y="978"/>
                  </a:lnTo>
                  <a:lnTo>
                    <a:pt x="507" y="976"/>
                  </a:lnTo>
                  <a:lnTo>
                    <a:pt x="515" y="974"/>
                  </a:lnTo>
                  <a:lnTo>
                    <a:pt x="509" y="1013"/>
                  </a:lnTo>
                  <a:lnTo>
                    <a:pt x="523" y="1000"/>
                  </a:lnTo>
                  <a:lnTo>
                    <a:pt x="539" y="989"/>
                  </a:lnTo>
                  <a:lnTo>
                    <a:pt x="552" y="976"/>
                  </a:lnTo>
                  <a:lnTo>
                    <a:pt x="566" y="961"/>
                  </a:lnTo>
                  <a:lnTo>
                    <a:pt x="580" y="948"/>
                  </a:lnTo>
                  <a:lnTo>
                    <a:pt x="594" y="933"/>
                  </a:lnTo>
                  <a:lnTo>
                    <a:pt x="608" y="920"/>
                  </a:lnTo>
                  <a:lnTo>
                    <a:pt x="622" y="907"/>
                  </a:lnTo>
                  <a:lnTo>
                    <a:pt x="628" y="903"/>
                  </a:lnTo>
                  <a:lnTo>
                    <a:pt x="632" y="898"/>
                  </a:lnTo>
                  <a:lnTo>
                    <a:pt x="636" y="894"/>
                  </a:lnTo>
                  <a:lnTo>
                    <a:pt x="641" y="889"/>
                  </a:lnTo>
                  <a:lnTo>
                    <a:pt x="645" y="885"/>
                  </a:lnTo>
                  <a:lnTo>
                    <a:pt x="651" y="879"/>
                  </a:lnTo>
                  <a:lnTo>
                    <a:pt x="655" y="876"/>
                  </a:lnTo>
                  <a:lnTo>
                    <a:pt x="661" y="870"/>
                  </a:lnTo>
                  <a:lnTo>
                    <a:pt x="663" y="870"/>
                  </a:lnTo>
                  <a:lnTo>
                    <a:pt x="661" y="870"/>
                  </a:lnTo>
                  <a:lnTo>
                    <a:pt x="661" y="868"/>
                  </a:lnTo>
                  <a:lnTo>
                    <a:pt x="455" y="898"/>
                  </a:lnTo>
                  <a:lnTo>
                    <a:pt x="493" y="920"/>
                  </a:lnTo>
                  <a:lnTo>
                    <a:pt x="491" y="922"/>
                  </a:lnTo>
                  <a:lnTo>
                    <a:pt x="489" y="922"/>
                  </a:lnTo>
                  <a:lnTo>
                    <a:pt x="485" y="924"/>
                  </a:lnTo>
                  <a:lnTo>
                    <a:pt x="483" y="926"/>
                  </a:lnTo>
                  <a:lnTo>
                    <a:pt x="481" y="926"/>
                  </a:lnTo>
                  <a:lnTo>
                    <a:pt x="477" y="928"/>
                  </a:lnTo>
                  <a:lnTo>
                    <a:pt x="475" y="929"/>
                  </a:lnTo>
                  <a:lnTo>
                    <a:pt x="471" y="929"/>
                  </a:lnTo>
                  <a:lnTo>
                    <a:pt x="459" y="935"/>
                  </a:lnTo>
                  <a:lnTo>
                    <a:pt x="447" y="937"/>
                  </a:lnTo>
                  <a:lnTo>
                    <a:pt x="436" y="941"/>
                  </a:lnTo>
                  <a:lnTo>
                    <a:pt x="424" y="944"/>
                  </a:lnTo>
                  <a:lnTo>
                    <a:pt x="412" y="946"/>
                  </a:lnTo>
                  <a:lnTo>
                    <a:pt x="400" y="948"/>
                  </a:lnTo>
                  <a:lnTo>
                    <a:pt x="386" y="950"/>
                  </a:lnTo>
                  <a:lnTo>
                    <a:pt x="374" y="950"/>
                  </a:lnTo>
                  <a:lnTo>
                    <a:pt x="366" y="952"/>
                  </a:lnTo>
                  <a:lnTo>
                    <a:pt x="358" y="952"/>
                  </a:lnTo>
                  <a:lnTo>
                    <a:pt x="352" y="952"/>
                  </a:lnTo>
                  <a:lnTo>
                    <a:pt x="345" y="950"/>
                  </a:lnTo>
                  <a:lnTo>
                    <a:pt x="337" y="950"/>
                  </a:lnTo>
                  <a:lnTo>
                    <a:pt x="331" y="950"/>
                  </a:lnTo>
                  <a:lnTo>
                    <a:pt x="325" y="948"/>
                  </a:lnTo>
                  <a:lnTo>
                    <a:pt x="317" y="948"/>
                  </a:lnTo>
                  <a:lnTo>
                    <a:pt x="313" y="946"/>
                  </a:lnTo>
                  <a:lnTo>
                    <a:pt x="307" y="944"/>
                  </a:lnTo>
                  <a:lnTo>
                    <a:pt x="301" y="944"/>
                  </a:lnTo>
                  <a:lnTo>
                    <a:pt x="297" y="942"/>
                  </a:lnTo>
                  <a:lnTo>
                    <a:pt x="291" y="941"/>
                  </a:lnTo>
                  <a:lnTo>
                    <a:pt x="287" y="941"/>
                  </a:lnTo>
                  <a:lnTo>
                    <a:pt x="281" y="939"/>
                  </a:lnTo>
                  <a:lnTo>
                    <a:pt x="277" y="937"/>
                  </a:lnTo>
                  <a:lnTo>
                    <a:pt x="281" y="933"/>
                  </a:lnTo>
                  <a:lnTo>
                    <a:pt x="283" y="929"/>
                  </a:lnTo>
                  <a:lnTo>
                    <a:pt x="287" y="928"/>
                  </a:lnTo>
                  <a:lnTo>
                    <a:pt x="289" y="924"/>
                  </a:lnTo>
                  <a:lnTo>
                    <a:pt x="293" y="920"/>
                  </a:lnTo>
                  <a:lnTo>
                    <a:pt x="295" y="916"/>
                  </a:lnTo>
                  <a:lnTo>
                    <a:pt x="297" y="911"/>
                  </a:lnTo>
                  <a:lnTo>
                    <a:pt x="297" y="907"/>
                  </a:lnTo>
                  <a:lnTo>
                    <a:pt x="299" y="902"/>
                  </a:lnTo>
                  <a:lnTo>
                    <a:pt x="299" y="896"/>
                  </a:lnTo>
                  <a:lnTo>
                    <a:pt x="299" y="891"/>
                  </a:lnTo>
                  <a:lnTo>
                    <a:pt x="299" y="885"/>
                  </a:lnTo>
                  <a:lnTo>
                    <a:pt x="297" y="879"/>
                  </a:lnTo>
                  <a:lnTo>
                    <a:pt x="295" y="876"/>
                  </a:lnTo>
                  <a:lnTo>
                    <a:pt x="293" y="870"/>
                  </a:lnTo>
                  <a:lnTo>
                    <a:pt x="289" y="866"/>
                  </a:lnTo>
                  <a:lnTo>
                    <a:pt x="293" y="861"/>
                  </a:lnTo>
                  <a:lnTo>
                    <a:pt x="297" y="857"/>
                  </a:lnTo>
                  <a:lnTo>
                    <a:pt x="299" y="852"/>
                  </a:lnTo>
                  <a:lnTo>
                    <a:pt x="303" y="844"/>
                  </a:lnTo>
                  <a:lnTo>
                    <a:pt x="305" y="839"/>
                  </a:lnTo>
                  <a:lnTo>
                    <a:pt x="305" y="833"/>
                  </a:lnTo>
                  <a:lnTo>
                    <a:pt x="305" y="826"/>
                  </a:lnTo>
                  <a:lnTo>
                    <a:pt x="305" y="818"/>
                  </a:lnTo>
                  <a:lnTo>
                    <a:pt x="303" y="813"/>
                  </a:lnTo>
                  <a:lnTo>
                    <a:pt x="303" y="807"/>
                  </a:lnTo>
                  <a:lnTo>
                    <a:pt x="303" y="800"/>
                  </a:lnTo>
                  <a:lnTo>
                    <a:pt x="303" y="794"/>
                  </a:lnTo>
                  <a:lnTo>
                    <a:pt x="305" y="789"/>
                  </a:lnTo>
                  <a:lnTo>
                    <a:pt x="305" y="783"/>
                  </a:lnTo>
                  <a:lnTo>
                    <a:pt x="305" y="778"/>
                  </a:lnTo>
                  <a:lnTo>
                    <a:pt x="303" y="772"/>
                  </a:lnTo>
                  <a:lnTo>
                    <a:pt x="315" y="757"/>
                  </a:lnTo>
                  <a:lnTo>
                    <a:pt x="329" y="744"/>
                  </a:lnTo>
                  <a:lnTo>
                    <a:pt x="341" y="729"/>
                  </a:lnTo>
                  <a:lnTo>
                    <a:pt x="354" y="716"/>
                  </a:lnTo>
                  <a:lnTo>
                    <a:pt x="368" y="704"/>
                  </a:lnTo>
                  <a:lnTo>
                    <a:pt x="380" y="691"/>
                  </a:lnTo>
                  <a:lnTo>
                    <a:pt x="394" y="676"/>
                  </a:lnTo>
                  <a:lnTo>
                    <a:pt x="406" y="663"/>
                  </a:lnTo>
                  <a:lnTo>
                    <a:pt x="414" y="655"/>
                  </a:lnTo>
                  <a:lnTo>
                    <a:pt x="420" y="648"/>
                  </a:lnTo>
                  <a:lnTo>
                    <a:pt x="428" y="642"/>
                  </a:lnTo>
                  <a:lnTo>
                    <a:pt x="434" y="635"/>
                  </a:lnTo>
                  <a:lnTo>
                    <a:pt x="442" y="628"/>
                  </a:lnTo>
                  <a:lnTo>
                    <a:pt x="447" y="622"/>
                  </a:lnTo>
                  <a:lnTo>
                    <a:pt x="453" y="615"/>
                  </a:lnTo>
                  <a:lnTo>
                    <a:pt x="461" y="607"/>
                  </a:lnTo>
                  <a:lnTo>
                    <a:pt x="493" y="574"/>
                  </a:lnTo>
                  <a:lnTo>
                    <a:pt x="499" y="578"/>
                  </a:lnTo>
                  <a:lnTo>
                    <a:pt x="507" y="581"/>
                  </a:lnTo>
                  <a:lnTo>
                    <a:pt x="515" y="583"/>
                  </a:lnTo>
                  <a:lnTo>
                    <a:pt x="523" y="585"/>
                  </a:lnTo>
                  <a:lnTo>
                    <a:pt x="533" y="585"/>
                  </a:lnTo>
                  <a:lnTo>
                    <a:pt x="541" y="585"/>
                  </a:lnTo>
                  <a:lnTo>
                    <a:pt x="550" y="583"/>
                  </a:lnTo>
                  <a:lnTo>
                    <a:pt x="558" y="581"/>
                  </a:lnTo>
                  <a:lnTo>
                    <a:pt x="560" y="579"/>
                  </a:lnTo>
                  <a:lnTo>
                    <a:pt x="564" y="578"/>
                  </a:lnTo>
                  <a:lnTo>
                    <a:pt x="564" y="576"/>
                  </a:lnTo>
                  <a:lnTo>
                    <a:pt x="566" y="576"/>
                  </a:lnTo>
                  <a:lnTo>
                    <a:pt x="568" y="574"/>
                  </a:lnTo>
                  <a:lnTo>
                    <a:pt x="570" y="572"/>
                  </a:lnTo>
                  <a:lnTo>
                    <a:pt x="572" y="570"/>
                  </a:lnTo>
                  <a:lnTo>
                    <a:pt x="574" y="568"/>
                  </a:lnTo>
                  <a:lnTo>
                    <a:pt x="586" y="576"/>
                  </a:lnTo>
                  <a:lnTo>
                    <a:pt x="600" y="587"/>
                  </a:lnTo>
                  <a:lnTo>
                    <a:pt x="612" y="596"/>
                  </a:lnTo>
                  <a:lnTo>
                    <a:pt x="624" y="607"/>
                  </a:lnTo>
                  <a:lnTo>
                    <a:pt x="634" y="620"/>
                  </a:lnTo>
                  <a:lnTo>
                    <a:pt x="645" y="631"/>
                  </a:lnTo>
                  <a:lnTo>
                    <a:pt x="657" y="642"/>
                  </a:lnTo>
                  <a:lnTo>
                    <a:pt x="671" y="652"/>
                  </a:lnTo>
                  <a:lnTo>
                    <a:pt x="717" y="609"/>
                  </a:lnTo>
                  <a:lnTo>
                    <a:pt x="655" y="546"/>
                  </a:lnTo>
                  <a:lnTo>
                    <a:pt x="657" y="542"/>
                  </a:lnTo>
                  <a:lnTo>
                    <a:pt x="661" y="539"/>
                  </a:lnTo>
                  <a:lnTo>
                    <a:pt x="665" y="537"/>
                  </a:lnTo>
                  <a:lnTo>
                    <a:pt x="669" y="531"/>
                  </a:lnTo>
                  <a:lnTo>
                    <a:pt x="671" y="528"/>
                  </a:lnTo>
                  <a:lnTo>
                    <a:pt x="675" y="524"/>
                  </a:lnTo>
                  <a:lnTo>
                    <a:pt x="675" y="518"/>
                  </a:lnTo>
                  <a:lnTo>
                    <a:pt x="677" y="513"/>
                  </a:lnTo>
                  <a:lnTo>
                    <a:pt x="689" y="505"/>
                  </a:lnTo>
                  <a:lnTo>
                    <a:pt x="695" y="502"/>
                  </a:lnTo>
                  <a:lnTo>
                    <a:pt x="699" y="494"/>
                  </a:lnTo>
                  <a:lnTo>
                    <a:pt x="701" y="487"/>
                  </a:lnTo>
                  <a:lnTo>
                    <a:pt x="703" y="480"/>
                  </a:lnTo>
                  <a:lnTo>
                    <a:pt x="705" y="474"/>
                  </a:lnTo>
                  <a:lnTo>
                    <a:pt x="707" y="467"/>
                  </a:lnTo>
                  <a:lnTo>
                    <a:pt x="709" y="459"/>
                  </a:lnTo>
                  <a:lnTo>
                    <a:pt x="713" y="454"/>
                  </a:lnTo>
                  <a:lnTo>
                    <a:pt x="717" y="448"/>
                  </a:lnTo>
                  <a:lnTo>
                    <a:pt x="719" y="442"/>
                  </a:lnTo>
                  <a:lnTo>
                    <a:pt x="719" y="437"/>
                  </a:lnTo>
                  <a:lnTo>
                    <a:pt x="721" y="431"/>
                  </a:lnTo>
                  <a:lnTo>
                    <a:pt x="721" y="426"/>
                  </a:lnTo>
                  <a:lnTo>
                    <a:pt x="721" y="418"/>
                  </a:lnTo>
                  <a:lnTo>
                    <a:pt x="721" y="413"/>
                  </a:lnTo>
                  <a:lnTo>
                    <a:pt x="721" y="407"/>
                  </a:lnTo>
                  <a:lnTo>
                    <a:pt x="721" y="405"/>
                  </a:lnTo>
                  <a:lnTo>
                    <a:pt x="719" y="404"/>
                  </a:lnTo>
                  <a:lnTo>
                    <a:pt x="719" y="402"/>
                  </a:lnTo>
                  <a:lnTo>
                    <a:pt x="719" y="400"/>
                  </a:lnTo>
                  <a:lnTo>
                    <a:pt x="719" y="398"/>
                  </a:lnTo>
                  <a:lnTo>
                    <a:pt x="719" y="396"/>
                  </a:lnTo>
                  <a:lnTo>
                    <a:pt x="719" y="394"/>
                  </a:lnTo>
                  <a:lnTo>
                    <a:pt x="719" y="392"/>
                  </a:lnTo>
                  <a:lnTo>
                    <a:pt x="723" y="389"/>
                  </a:lnTo>
                  <a:lnTo>
                    <a:pt x="727" y="383"/>
                  </a:lnTo>
                  <a:lnTo>
                    <a:pt x="731" y="378"/>
                  </a:lnTo>
                  <a:lnTo>
                    <a:pt x="733" y="372"/>
                  </a:lnTo>
                  <a:lnTo>
                    <a:pt x="735" y="367"/>
                  </a:lnTo>
                  <a:lnTo>
                    <a:pt x="736" y="361"/>
                  </a:lnTo>
                  <a:lnTo>
                    <a:pt x="736" y="354"/>
                  </a:lnTo>
                  <a:lnTo>
                    <a:pt x="736" y="348"/>
                  </a:lnTo>
                  <a:lnTo>
                    <a:pt x="736" y="339"/>
                  </a:lnTo>
                  <a:lnTo>
                    <a:pt x="735" y="330"/>
                  </a:lnTo>
                  <a:lnTo>
                    <a:pt x="731" y="322"/>
                  </a:lnTo>
                  <a:lnTo>
                    <a:pt x="727" y="313"/>
                  </a:lnTo>
                  <a:lnTo>
                    <a:pt x="721" y="307"/>
                  </a:lnTo>
                  <a:lnTo>
                    <a:pt x="715" y="300"/>
                  </a:lnTo>
                  <a:lnTo>
                    <a:pt x="709" y="294"/>
                  </a:lnTo>
                  <a:lnTo>
                    <a:pt x="701" y="291"/>
                  </a:lnTo>
                  <a:lnTo>
                    <a:pt x="699" y="289"/>
                  </a:lnTo>
                  <a:lnTo>
                    <a:pt x="695" y="287"/>
                  </a:lnTo>
                  <a:lnTo>
                    <a:pt x="693" y="287"/>
                  </a:lnTo>
                  <a:lnTo>
                    <a:pt x="691" y="285"/>
                  </a:lnTo>
                  <a:lnTo>
                    <a:pt x="687" y="285"/>
                  </a:lnTo>
                  <a:lnTo>
                    <a:pt x="685" y="285"/>
                  </a:lnTo>
                  <a:lnTo>
                    <a:pt x="683" y="283"/>
                  </a:lnTo>
                  <a:lnTo>
                    <a:pt x="679" y="283"/>
                  </a:lnTo>
                  <a:lnTo>
                    <a:pt x="677" y="265"/>
                  </a:lnTo>
                  <a:lnTo>
                    <a:pt x="693" y="252"/>
                  </a:lnTo>
                  <a:lnTo>
                    <a:pt x="699" y="239"/>
                  </a:lnTo>
                  <a:lnTo>
                    <a:pt x="703" y="237"/>
                  </a:lnTo>
                  <a:lnTo>
                    <a:pt x="709" y="235"/>
                  </a:lnTo>
                  <a:lnTo>
                    <a:pt x="713" y="233"/>
                  </a:lnTo>
                  <a:lnTo>
                    <a:pt x="719" y="231"/>
                  </a:lnTo>
                  <a:lnTo>
                    <a:pt x="723" y="230"/>
                  </a:lnTo>
                  <a:lnTo>
                    <a:pt x="727" y="226"/>
                  </a:lnTo>
                  <a:lnTo>
                    <a:pt x="729" y="222"/>
                  </a:lnTo>
                  <a:lnTo>
                    <a:pt x="731" y="217"/>
                  </a:lnTo>
                  <a:lnTo>
                    <a:pt x="736" y="218"/>
                  </a:lnTo>
                  <a:lnTo>
                    <a:pt x="740" y="220"/>
                  </a:lnTo>
                  <a:lnTo>
                    <a:pt x="744" y="220"/>
                  </a:lnTo>
                  <a:lnTo>
                    <a:pt x="750" y="220"/>
                  </a:lnTo>
                  <a:lnTo>
                    <a:pt x="754" y="220"/>
                  </a:lnTo>
                  <a:lnTo>
                    <a:pt x="760" y="220"/>
                  </a:lnTo>
                  <a:lnTo>
                    <a:pt x="764" y="218"/>
                  </a:lnTo>
                  <a:lnTo>
                    <a:pt x="768" y="215"/>
                  </a:lnTo>
                  <a:lnTo>
                    <a:pt x="770" y="215"/>
                  </a:lnTo>
                  <a:lnTo>
                    <a:pt x="770" y="213"/>
                  </a:lnTo>
                  <a:lnTo>
                    <a:pt x="772" y="213"/>
                  </a:lnTo>
                  <a:lnTo>
                    <a:pt x="772" y="211"/>
                  </a:lnTo>
                  <a:lnTo>
                    <a:pt x="774" y="209"/>
                  </a:lnTo>
                  <a:lnTo>
                    <a:pt x="776" y="209"/>
                  </a:lnTo>
                  <a:lnTo>
                    <a:pt x="776" y="207"/>
                  </a:lnTo>
                  <a:lnTo>
                    <a:pt x="778" y="205"/>
                  </a:lnTo>
                  <a:lnTo>
                    <a:pt x="778" y="204"/>
                  </a:lnTo>
                  <a:lnTo>
                    <a:pt x="778" y="202"/>
                  </a:lnTo>
                  <a:lnTo>
                    <a:pt x="780" y="202"/>
                  </a:lnTo>
                  <a:lnTo>
                    <a:pt x="782" y="200"/>
                  </a:lnTo>
                  <a:lnTo>
                    <a:pt x="786" y="202"/>
                  </a:lnTo>
                  <a:lnTo>
                    <a:pt x="790" y="204"/>
                  </a:lnTo>
                  <a:lnTo>
                    <a:pt x="796" y="205"/>
                  </a:lnTo>
                  <a:lnTo>
                    <a:pt x="800" y="205"/>
                  </a:lnTo>
                  <a:lnTo>
                    <a:pt x="806" y="205"/>
                  </a:lnTo>
                  <a:lnTo>
                    <a:pt x="810" y="204"/>
                  </a:lnTo>
                  <a:lnTo>
                    <a:pt x="816" y="204"/>
                  </a:lnTo>
                  <a:lnTo>
                    <a:pt x="820" y="202"/>
                  </a:lnTo>
                  <a:lnTo>
                    <a:pt x="822" y="200"/>
                  </a:lnTo>
                  <a:lnTo>
                    <a:pt x="824" y="198"/>
                  </a:lnTo>
                  <a:lnTo>
                    <a:pt x="826" y="196"/>
                  </a:lnTo>
                  <a:lnTo>
                    <a:pt x="826" y="194"/>
                  </a:lnTo>
                  <a:lnTo>
                    <a:pt x="828" y="194"/>
                  </a:lnTo>
                  <a:lnTo>
                    <a:pt x="830" y="193"/>
                  </a:lnTo>
                  <a:lnTo>
                    <a:pt x="831" y="193"/>
                  </a:lnTo>
                  <a:lnTo>
                    <a:pt x="833" y="193"/>
                  </a:lnTo>
                  <a:lnTo>
                    <a:pt x="841" y="198"/>
                  </a:lnTo>
                  <a:lnTo>
                    <a:pt x="845" y="200"/>
                  </a:lnTo>
                  <a:lnTo>
                    <a:pt x="851" y="200"/>
                  </a:lnTo>
                  <a:lnTo>
                    <a:pt x="857" y="202"/>
                  </a:lnTo>
                  <a:lnTo>
                    <a:pt x="863" y="200"/>
                  </a:lnTo>
                  <a:lnTo>
                    <a:pt x="869" y="200"/>
                  </a:lnTo>
                  <a:lnTo>
                    <a:pt x="873" y="198"/>
                  </a:lnTo>
                  <a:lnTo>
                    <a:pt x="879" y="194"/>
                  </a:lnTo>
                  <a:lnTo>
                    <a:pt x="883" y="191"/>
                  </a:lnTo>
                  <a:lnTo>
                    <a:pt x="885" y="189"/>
                  </a:lnTo>
                  <a:lnTo>
                    <a:pt x="885" y="187"/>
                  </a:lnTo>
                  <a:lnTo>
                    <a:pt x="887" y="187"/>
                  </a:lnTo>
                  <a:lnTo>
                    <a:pt x="887" y="185"/>
                  </a:lnTo>
                  <a:lnTo>
                    <a:pt x="889" y="185"/>
                  </a:lnTo>
                  <a:lnTo>
                    <a:pt x="893" y="187"/>
                  </a:lnTo>
                  <a:lnTo>
                    <a:pt x="897" y="191"/>
                  </a:lnTo>
                  <a:lnTo>
                    <a:pt x="903" y="193"/>
                  </a:lnTo>
                  <a:lnTo>
                    <a:pt x="909" y="193"/>
                  </a:lnTo>
                  <a:lnTo>
                    <a:pt x="915" y="194"/>
                  </a:lnTo>
                  <a:lnTo>
                    <a:pt x="921" y="194"/>
                  </a:lnTo>
                  <a:lnTo>
                    <a:pt x="927" y="193"/>
                  </a:lnTo>
                  <a:lnTo>
                    <a:pt x="932" y="191"/>
                  </a:lnTo>
                  <a:lnTo>
                    <a:pt x="934" y="189"/>
                  </a:lnTo>
                  <a:lnTo>
                    <a:pt x="936" y="187"/>
                  </a:lnTo>
                  <a:lnTo>
                    <a:pt x="938" y="187"/>
                  </a:lnTo>
                  <a:lnTo>
                    <a:pt x="940" y="187"/>
                  </a:lnTo>
                  <a:lnTo>
                    <a:pt x="946" y="191"/>
                  </a:lnTo>
                  <a:lnTo>
                    <a:pt x="952" y="194"/>
                  </a:lnTo>
                  <a:lnTo>
                    <a:pt x="958" y="198"/>
                  </a:lnTo>
                  <a:lnTo>
                    <a:pt x="964" y="200"/>
                  </a:lnTo>
                  <a:lnTo>
                    <a:pt x="970" y="202"/>
                  </a:lnTo>
                  <a:lnTo>
                    <a:pt x="978" y="204"/>
                  </a:lnTo>
                  <a:lnTo>
                    <a:pt x="986" y="204"/>
                  </a:lnTo>
                  <a:lnTo>
                    <a:pt x="994" y="202"/>
                  </a:lnTo>
                  <a:lnTo>
                    <a:pt x="996" y="204"/>
                  </a:lnTo>
                  <a:lnTo>
                    <a:pt x="998" y="205"/>
                  </a:lnTo>
                  <a:lnTo>
                    <a:pt x="1002" y="207"/>
                  </a:lnTo>
                  <a:lnTo>
                    <a:pt x="1006" y="207"/>
                  </a:lnTo>
                  <a:lnTo>
                    <a:pt x="1010" y="209"/>
                  </a:lnTo>
                  <a:lnTo>
                    <a:pt x="1014" y="209"/>
                  </a:lnTo>
                  <a:lnTo>
                    <a:pt x="1018" y="209"/>
                  </a:lnTo>
                  <a:lnTo>
                    <a:pt x="1022" y="207"/>
                  </a:lnTo>
                  <a:lnTo>
                    <a:pt x="1027" y="205"/>
                  </a:lnTo>
                  <a:lnTo>
                    <a:pt x="1033" y="204"/>
                  </a:lnTo>
                  <a:lnTo>
                    <a:pt x="1039" y="202"/>
                  </a:lnTo>
                  <a:lnTo>
                    <a:pt x="1043" y="198"/>
                  </a:lnTo>
                  <a:lnTo>
                    <a:pt x="1047" y="194"/>
                  </a:lnTo>
                  <a:lnTo>
                    <a:pt x="1051" y="191"/>
                  </a:lnTo>
                  <a:lnTo>
                    <a:pt x="1055" y="187"/>
                  </a:lnTo>
                  <a:lnTo>
                    <a:pt x="1057" y="183"/>
                  </a:lnTo>
                  <a:lnTo>
                    <a:pt x="1061" y="183"/>
                  </a:lnTo>
                  <a:lnTo>
                    <a:pt x="1065" y="181"/>
                  </a:lnTo>
                  <a:lnTo>
                    <a:pt x="1069" y="181"/>
                  </a:lnTo>
                  <a:lnTo>
                    <a:pt x="1073" y="180"/>
                  </a:lnTo>
                  <a:lnTo>
                    <a:pt x="1077" y="178"/>
                  </a:lnTo>
                  <a:lnTo>
                    <a:pt x="1079" y="174"/>
                  </a:lnTo>
                  <a:lnTo>
                    <a:pt x="1083" y="172"/>
                  </a:lnTo>
                  <a:lnTo>
                    <a:pt x="1085" y="168"/>
                  </a:lnTo>
                  <a:lnTo>
                    <a:pt x="1087" y="165"/>
                  </a:lnTo>
                  <a:lnTo>
                    <a:pt x="1089" y="161"/>
                  </a:lnTo>
                  <a:lnTo>
                    <a:pt x="1091" y="157"/>
                  </a:lnTo>
                  <a:lnTo>
                    <a:pt x="1093" y="155"/>
                  </a:lnTo>
                  <a:lnTo>
                    <a:pt x="1097" y="152"/>
                  </a:lnTo>
                  <a:lnTo>
                    <a:pt x="1101" y="150"/>
                  </a:lnTo>
                  <a:lnTo>
                    <a:pt x="1105" y="148"/>
                  </a:lnTo>
                  <a:lnTo>
                    <a:pt x="1109" y="148"/>
                  </a:lnTo>
                  <a:lnTo>
                    <a:pt x="1122" y="128"/>
                  </a:lnTo>
                  <a:lnTo>
                    <a:pt x="1124" y="128"/>
                  </a:lnTo>
                  <a:lnTo>
                    <a:pt x="1124" y="130"/>
                  </a:lnTo>
                  <a:lnTo>
                    <a:pt x="1126" y="131"/>
                  </a:lnTo>
                  <a:lnTo>
                    <a:pt x="1126" y="133"/>
                  </a:lnTo>
                  <a:lnTo>
                    <a:pt x="1126" y="135"/>
                  </a:lnTo>
                  <a:lnTo>
                    <a:pt x="1126" y="137"/>
                  </a:lnTo>
                  <a:lnTo>
                    <a:pt x="1124" y="143"/>
                  </a:lnTo>
                  <a:lnTo>
                    <a:pt x="1122" y="148"/>
                  </a:lnTo>
                  <a:lnTo>
                    <a:pt x="1120" y="152"/>
                  </a:lnTo>
                  <a:lnTo>
                    <a:pt x="1122" y="157"/>
                  </a:lnTo>
                  <a:lnTo>
                    <a:pt x="1122" y="163"/>
                  </a:lnTo>
                  <a:lnTo>
                    <a:pt x="1124" y="168"/>
                  </a:lnTo>
                  <a:lnTo>
                    <a:pt x="1126" y="174"/>
                  </a:lnTo>
                  <a:lnTo>
                    <a:pt x="1128" y="178"/>
                  </a:lnTo>
                  <a:lnTo>
                    <a:pt x="1130" y="181"/>
                  </a:lnTo>
                  <a:lnTo>
                    <a:pt x="1132" y="183"/>
                  </a:lnTo>
                  <a:lnTo>
                    <a:pt x="1134" y="185"/>
                  </a:lnTo>
                  <a:lnTo>
                    <a:pt x="1136" y="187"/>
                  </a:lnTo>
                  <a:lnTo>
                    <a:pt x="1138" y="189"/>
                  </a:lnTo>
                  <a:lnTo>
                    <a:pt x="1140" y="191"/>
                  </a:lnTo>
                  <a:lnTo>
                    <a:pt x="1142" y="193"/>
                  </a:lnTo>
                  <a:lnTo>
                    <a:pt x="1144" y="194"/>
                  </a:lnTo>
                  <a:lnTo>
                    <a:pt x="1144" y="200"/>
                  </a:lnTo>
                  <a:lnTo>
                    <a:pt x="1144" y="204"/>
                  </a:lnTo>
                  <a:lnTo>
                    <a:pt x="1146" y="209"/>
                  </a:lnTo>
                  <a:lnTo>
                    <a:pt x="1146" y="213"/>
                  </a:lnTo>
                  <a:lnTo>
                    <a:pt x="1148" y="218"/>
                  </a:lnTo>
                  <a:lnTo>
                    <a:pt x="1150" y="222"/>
                  </a:lnTo>
                  <a:lnTo>
                    <a:pt x="1154" y="226"/>
                  </a:lnTo>
                  <a:lnTo>
                    <a:pt x="1158" y="228"/>
                  </a:lnTo>
                  <a:lnTo>
                    <a:pt x="1162" y="233"/>
                  </a:lnTo>
                  <a:lnTo>
                    <a:pt x="1168" y="235"/>
                  </a:lnTo>
                  <a:lnTo>
                    <a:pt x="1174" y="237"/>
                  </a:lnTo>
                  <a:lnTo>
                    <a:pt x="1180" y="239"/>
                  </a:lnTo>
                  <a:lnTo>
                    <a:pt x="1188" y="241"/>
                  </a:lnTo>
                  <a:lnTo>
                    <a:pt x="1194" y="243"/>
                  </a:lnTo>
                  <a:lnTo>
                    <a:pt x="1198" y="244"/>
                  </a:lnTo>
                  <a:lnTo>
                    <a:pt x="1204" y="250"/>
                  </a:lnTo>
                  <a:lnTo>
                    <a:pt x="1204" y="189"/>
                  </a:lnTo>
                  <a:lnTo>
                    <a:pt x="1202" y="189"/>
                  </a:lnTo>
                  <a:lnTo>
                    <a:pt x="1200" y="189"/>
                  </a:lnTo>
                  <a:lnTo>
                    <a:pt x="1198" y="189"/>
                  </a:lnTo>
                  <a:lnTo>
                    <a:pt x="1196" y="189"/>
                  </a:lnTo>
                  <a:lnTo>
                    <a:pt x="1194" y="189"/>
                  </a:lnTo>
                  <a:lnTo>
                    <a:pt x="1192" y="189"/>
                  </a:lnTo>
                  <a:lnTo>
                    <a:pt x="1190" y="189"/>
                  </a:lnTo>
                  <a:lnTo>
                    <a:pt x="1188" y="189"/>
                  </a:lnTo>
                  <a:lnTo>
                    <a:pt x="1188" y="185"/>
                  </a:lnTo>
                  <a:lnTo>
                    <a:pt x="1188" y="181"/>
                  </a:lnTo>
                  <a:lnTo>
                    <a:pt x="1186" y="178"/>
                  </a:lnTo>
                  <a:lnTo>
                    <a:pt x="1184" y="174"/>
                  </a:lnTo>
                  <a:lnTo>
                    <a:pt x="1184" y="170"/>
                  </a:lnTo>
                  <a:lnTo>
                    <a:pt x="1182" y="168"/>
                  </a:lnTo>
                  <a:lnTo>
                    <a:pt x="1178" y="165"/>
                  </a:lnTo>
                  <a:lnTo>
                    <a:pt x="1176" y="163"/>
                  </a:lnTo>
                  <a:lnTo>
                    <a:pt x="1174" y="161"/>
                  </a:lnTo>
                  <a:lnTo>
                    <a:pt x="1172" y="161"/>
                  </a:lnTo>
                  <a:lnTo>
                    <a:pt x="1172" y="159"/>
                  </a:lnTo>
                  <a:lnTo>
                    <a:pt x="1170" y="159"/>
                  </a:lnTo>
                  <a:lnTo>
                    <a:pt x="1168" y="159"/>
                  </a:lnTo>
                  <a:lnTo>
                    <a:pt x="1168" y="157"/>
                  </a:lnTo>
                  <a:lnTo>
                    <a:pt x="1168" y="155"/>
                  </a:lnTo>
                  <a:lnTo>
                    <a:pt x="1168" y="154"/>
                  </a:lnTo>
                  <a:lnTo>
                    <a:pt x="1168" y="150"/>
                  </a:lnTo>
                  <a:lnTo>
                    <a:pt x="1168" y="146"/>
                  </a:lnTo>
                  <a:lnTo>
                    <a:pt x="1168" y="141"/>
                  </a:lnTo>
                  <a:lnTo>
                    <a:pt x="1168" y="135"/>
                  </a:lnTo>
                  <a:lnTo>
                    <a:pt x="1166" y="131"/>
                  </a:lnTo>
                  <a:lnTo>
                    <a:pt x="1164" y="128"/>
                  </a:lnTo>
                  <a:lnTo>
                    <a:pt x="1162" y="122"/>
                  </a:lnTo>
                  <a:lnTo>
                    <a:pt x="1158" y="118"/>
                  </a:lnTo>
                  <a:lnTo>
                    <a:pt x="1158" y="117"/>
                  </a:lnTo>
                  <a:lnTo>
                    <a:pt x="1160" y="115"/>
                  </a:lnTo>
                  <a:lnTo>
                    <a:pt x="1162" y="113"/>
                  </a:lnTo>
                  <a:lnTo>
                    <a:pt x="1164" y="113"/>
                  </a:lnTo>
                  <a:lnTo>
                    <a:pt x="1166" y="115"/>
                  </a:lnTo>
                  <a:lnTo>
                    <a:pt x="1168" y="117"/>
                  </a:lnTo>
                  <a:lnTo>
                    <a:pt x="1170" y="118"/>
                  </a:lnTo>
                  <a:lnTo>
                    <a:pt x="1174" y="120"/>
                  </a:lnTo>
                  <a:lnTo>
                    <a:pt x="1176" y="122"/>
                  </a:lnTo>
                  <a:lnTo>
                    <a:pt x="1180" y="122"/>
                  </a:lnTo>
                  <a:lnTo>
                    <a:pt x="1184" y="124"/>
                  </a:lnTo>
                  <a:lnTo>
                    <a:pt x="1186" y="124"/>
                  </a:lnTo>
                  <a:lnTo>
                    <a:pt x="1190" y="122"/>
                  </a:lnTo>
                  <a:lnTo>
                    <a:pt x="1192" y="122"/>
                  </a:lnTo>
                  <a:lnTo>
                    <a:pt x="1194" y="122"/>
                  </a:lnTo>
                  <a:lnTo>
                    <a:pt x="1196" y="122"/>
                  </a:lnTo>
                  <a:lnTo>
                    <a:pt x="1198" y="120"/>
                  </a:lnTo>
                  <a:lnTo>
                    <a:pt x="1200" y="120"/>
                  </a:lnTo>
                  <a:lnTo>
                    <a:pt x="1204" y="118"/>
                  </a:lnTo>
                  <a:lnTo>
                    <a:pt x="1204" y="72"/>
                  </a:lnTo>
                  <a:lnTo>
                    <a:pt x="1202" y="74"/>
                  </a:lnTo>
                  <a:lnTo>
                    <a:pt x="1198" y="74"/>
                  </a:lnTo>
                  <a:lnTo>
                    <a:pt x="1194" y="74"/>
                  </a:lnTo>
                  <a:lnTo>
                    <a:pt x="1188" y="74"/>
                  </a:lnTo>
                  <a:lnTo>
                    <a:pt x="1184" y="76"/>
                  </a:lnTo>
                  <a:lnTo>
                    <a:pt x="1180" y="76"/>
                  </a:lnTo>
                  <a:lnTo>
                    <a:pt x="1178" y="78"/>
                  </a:lnTo>
                  <a:lnTo>
                    <a:pt x="1174" y="80"/>
                  </a:lnTo>
                  <a:lnTo>
                    <a:pt x="1170" y="81"/>
                  </a:lnTo>
                  <a:lnTo>
                    <a:pt x="1166" y="72"/>
                  </a:lnTo>
                  <a:lnTo>
                    <a:pt x="1166" y="70"/>
                  </a:lnTo>
                  <a:lnTo>
                    <a:pt x="1168" y="70"/>
                  </a:lnTo>
                  <a:lnTo>
                    <a:pt x="1168" y="68"/>
                  </a:lnTo>
                  <a:lnTo>
                    <a:pt x="1170" y="68"/>
                  </a:lnTo>
                  <a:lnTo>
                    <a:pt x="1172" y="68"/>
                  </a:lnTo>
                  <a:lnTo>
                    <a:pt x="1174" y="67"/>
                  </a:lnTo>
                  <a:lnTo>
                    <a:pt x="1176" y="67"/>
                  </a:lnTo>
                  <a:lnTo>
                    <a:pt x="1180" y="65"/>
                  </a:lnTo>
                  <a:lnTo>
                    <a:pt x="1186" y="61"/>
                  </a:lnTo>
                  <a:lnTo>
                    <a:pt x="1190" y="57"/>
                  </a:lnTo>
                  <a:lnTo>
                    <a:pt x="1194" y="54"/>
                  </a:lnTo>
                  <a:lnTo>
                    <a:pt x="1196" y="50"/>
                  </a:lnTo>
                  <a:lnTo>
                    <a:pt x="1198" y="44"/>
                  </a:lnTo>
                  <a:lnTo>
                    <a:pt x="1200" y="39"/>
                  </a:lnTo>
                  <a:lnTo>
                    <a:pt x="1202" y="35"/>
                  </a:lnTo>
                  <a:lnTo>
                    <a:pt x="1204" y="35"/>
                  </a:lnTo>
                  <a:close/>
                </a:path>
              </a:pathLst>
            </a:custGeom>
            <a:solidFill>
              <a:srgbClr val="000000"/>
            </a:solidFill>
            <a:ln w="9525">
              <a:noFill/>
              <a:round/>
              <a:headEnd/>
              <a:tailEnd/>
            </a:ln>
          </p:spPr>
          <p:txBody>
            <a:bodyPr>
              <a:prstTxWarp prst="textNoShape">
                <a:avLst/>
              </a:prstTxWarp>
            </a:bodyPr>
            <a:lstStyle/>
            <a:p>
              <a:endParaRPr lang="en-US"/>
            </a:p>
          </p:txBody>
        </p:sp>
        <p:sp>
          <p:nvSpPr>
            <p:cNvPr id="18441" name="Freeform 7"/>
            <p:cNvSpPr>
              <a:spLocks/>
            </p:cNvSpPr>
            <p:nvPr/>
          </p:nvSpPr>
          <p:spPr bwMode="auto">
            <a:xfrm>
              <a:off x="1921" y="1654"/>
              <a:ext cx="627" cy="581"/>
            </a:xfrm>
            <a:custGeom>
              <a:avLst/>
              <a:gdLst>
                <a:gd name="T0" fmla="*/ 61 w 627"/>
                <a:gd name="T1" fmla="*/ 518 h 581"/>
                <a:gd name="T2" fmla="*/ 61 w 627"/>
                <a:gd name="T3" fmla="*/ 518 h 581"/>
                <a:gd name="T4" fmla="*/ 154 w 627"/>
                <a:gd name="T5" fmla="*/ 537 h 581"/>
                <a:gd name="T6" fmla="*/ 226 w 627"/>
                <a:gd name="T7" fmla="*/ 567 h 581"/>
                <a:gd name="T8" fmla="*/ 307 w 627"/>
                <a:gd name="T9" fmla="*/ 579 h 581"/>
                <a:gd name="T10" fmla="*/ 402 w 627"/>
                <a:gd name="T11" fmla="*/ 576 h 581"/>
                <a:gd name="T12" fmla="*/ 463 w 627"/>
                <a:gd name="T13" fmla="*/ 557 h 581"/>
                <a:gd name="T14" fmla="*/ 499 w 627"/>
                <a:gd name="T15" fmla="*/ 541 h 581"/>
                <a:gd name="T16" fmla="*/ 525 w 627"/>
                <a:gd name="T17" fmla="*/ 552 h 581"/>
                <a:gd name="T18" fmla="*/ 578 w 627"/>
                <a:gd name="T19" fmla="*/ 500 h 581"/>
                <a:gd name="T20" fmla="*/ 624 w 627"/>
                <a:gd name="T21" fmla="*/ 459 h 581"/>
                <a:gd name="T22" fmla="*/ 626 w 627"/>
                <a:gd name="T23" fmla="*/ 457 h 581"/>
                <a:gd name="T24" fmla="*/ 475 w 627"/>
                <a:gd name="T25" fmla="*/ 481 h 581"/>
                <a:gd name="T26" fmla="*/ 501 w 627"/>
                <a:gd name="T27" fmla="*/ 496 h 581"/>
                <a:gd name="T28" fmla="*/ 477 w 627"/>
                <a:gd name="T29" fmla="*/ 509 h 581"/>
                <a:gd name="T30" fmla="*/ 380 w 627"/>
                <a:gd name="T31" fmla="*/ 535 h 581"/>
                <a:gd name="T32" fmla="*/ 285 w 627"/>
                <a:gd name="T33" fmla="*/ 531 h 581"/>
                <a:gd name="T34" fmla="*/ 212 w 627"/>
                <a:gd name="T35" fmla="*/ 507 h 581"/>
                <a:gd name="T36" fmla="*/ 160 w 627"/>
                <a:gd name="T37" fmla="*/ 476 h 581"/>
                <a:gd name="T38" fmla="*/ 154 w 627"/>
                <a:gd name="T39" fmla="*/ 472 h 581"/>
                <a:gd name="T40" fmla="*/ 162 w 627"/>
                <a:gd name="T41" fmla="*/ 457 h 581"/>
                <a:gd name="T42" fmla="*/ 204 w 627"/>
                <a:gd name="T43" fmla="*/ 417 h 581"/>
                <a:gd name="T44" fmla="*/ 236 w 627"/>
                <a:gd name="T45" fmla="*/ 381 h 581"/>
                <a:gd name="T46" fmla="*/ 236 w 627"/>
                <a:gd name="T47" fmla="*/ 372 h 581"/>
                <a:gd name="T48" fmla="*/ 240 w 627"/>
                <a:gd name="T49" fmla="*/ 363 h 581"/>
                <a:gd name="T50" fmla="*/ 236 w 627"/>
                <a:gd name="T51" fmla="*/ 357 h 581"/>
                <a:gd name="T52" fmla="*/ 222 w 627"/>
                <a:gd name="T53" fmla="*/ 333 h 581"/>
                <a:gd name="T54" fmla="*/ 101 w 627"/>
                <a:gd name="T55" fmla="*/ 417 h 581"/>
                <a:gd name="T56" fmla="*/ 83 w 627"/>
                <a:gd name="T57" fmla="*/ 389 h 581"/>
                <a:gd name="T58" fmla="*/ 63 w 627"/>
                <a:gd name="T59" fmla="*/ 342 h 581"/>
                <a:gd name="T60" fmla="*/ 51 w 627"/>
                <a:gd name="T61" fmla="*/ 291 h 581"/>
                <a:gd name="T62" fmla="*/ 51 w 627"/>
                <a:gd name="T63" fmla="*/ 217 h 581"/>
                <a:gd name="T64" fmla="*/ 73 w 627"/>
                <a:gd name="T65" fmla="*/ 146 h 581"/>
                <a:gd name="T66" fmla="*/ 85 w 627"/>
                <a:gd name="T67" fmla="*/ 124 h 581"/>
                <a:gd name="T68" fmla="*/ 91 w 627"/>
                <a:gd name="T69" fmla="*/ 118 h 581"/>
                <a:gd name="T70" fmla="*/ 121 w 627"/>
                <a:gd name="T71" fmla="*/ 109 h 581"/>
                <a:gd name="T72" fmla="*/ 141 w 627"/>
                <a:gd name="T73" fmla="*/ 37 h 581"/>
                <a:gd name="T74" fmla="*/ 154 w 627"/>
                <a:gd name="T75" fmla="*/ 2 h 581"/>
                <a:gd name="T76" fmla="*/ 154 w 627"/>
                <a:gd name="T77" fmla="*/ 0 h 581"/>
                <a:gd name="T78" fmla="*/ 53 w 627"/>
                <a:gd name="T79" fmla="*/ 100 h 581"/>
                <a:gd name="T80" fmla="*/ 53 w 627"/>
                <a:gd name="T81" fmla="*/ 100 h 581"/>
                <a:gd name="T82" fmla="*/ 55 w 627"/>
                <a:gd name="T83" fmla="*/ 102 h 581"/>
                <a:gd name="T84" fmla="*/ 53 w 627"/>
                <a:gd name="T85" fmla="*/ 105 h 581"/>
                <a:gd name="T86" fmla="*/ 49 w 627"/>
                <a:gd name="T87" fmla="*/ 107 h 581"/>
                <a:gd name="T88" fmla="*/ 26 w 627"/>
                <a:gd name="T89" fmla="*/ 155 h 581"/>
                <a:gd name="T90" fmla="*/ 8 w 627"/>
                <a:gd name="T91" fmla="*/ 205 h 581"/>
                <a:gd name="T92" fmla="*/ 0 w 627"/>
                <a:gd name="T93" fmla="*/ 292 h 581"/>
                <a:gd name="T94" fmla="*/ 18 w 627"/>
                <a:gd name="T95" fmla="*/ 378 h 581"/>
                <a:gd name="T96" fmla="*/ 40 w 627"/>
                <a:gd name="T97" fmla="*/ 420 h 581"/>
                <a:gd name="T98" fmla="*/ 61 w 627"/>
                <a:gd name="T99" fmla="*/ 461 h 581"/>
                <a:gd name="T100" fmla="*/ 63 w 627"/>
                <a:gd name="T101" fmla="*/ 491 h 581"/>
                <a:gd name="T102" fmla="*/ 59 w 627"/>
                <a:gd name="T103" fmla="*/ 517 h 5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7"/>
                <a:gd name="T157" fmla="*/ 0 h 581"/>
                <a:gd name="T158" fmla="*/ 627 w 627"/>
                <a:gd name="T159" fmla="*/ 581 h 5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7" h="581">
                  <a:moveTo>
                    <a:pt x="59" y="517"/>
                  </a:moveTo>
                  <a:lnTo>
                    <a:pt x="61" y="518"/>
                  </a:lnTo>
                  <a:lnTo>
                    <a:pt x="121" y="518"/>
                  </a:lnTo>
                  <a:lnTo>
                    <a:pt x="139" y="528"/>
                  </a:lnTo>
                  <a:lnTo>
                    <a:pt x="154" y="537"/>
                  </a:lnTo>
                  <a:lnTo>
                    <a:pt x="172" y="544"/>
                  </a:lnTo>
                  <a:lnTo>
                    <a:pt x="190" y="554"/>
                  </a:lnTo>
                  <a:lnTo>
                    <a:pt x="208" y="559"/>
                  </a:lnTo>
                  <a:lnTo>
                    <a:pt x="226" y="567"/>
                  </a:lnTo>
                  <a:lnTo>
                    <a:pt x="245" y="570"/>
                  </a:lnTo>
                  <a:lnTo>
                    <a:pt x="263" y="574"/>
                  </a:lnTo>
                  <a:lnTo>
                    <a:pt x="285" y="578"/>
                  </a:lnTo>
                  <a:lnTo>
                    <a:pt x="307" y="579"/>
                  </a:lnTo>
                  <a:lnTo>
                    <a:pt x="331" y="581"/>
                  </a:lnTo>
                  <a:lnTo>
                    <a:pt x="354" y="581"/>
                  </a:lnTo>
                  <a:lnTo>
                    <a:pt x="378" y="579"/>
                  </a:lnTo>
                  <a:lnTo>
                    <a:pt x="402" y="576"/>
                  </a:lnTo>
                  <a:lnTo>
                    <a:pt x="424" y="570"/>
                  </a:lnTo>
                  <a:lnTo>
                    <a:pt x="445" y="563"/>
                  </a:lnTo>
                  <a:lnTo>
                    <a:pt x="455" y="561"/>
                  </a:lnTo>
                  <a:lnTo>
                    <a:pt x="463" y="557"/>
                  </a:lnTo>
                  <a:lnTo>
                    <a:pt x="473" y="554"/>
                  </a:lnTo>
                  <a:lnTo>
                    <a:pt x="481" y="548"/>
                  </a:lnTo>
                  <a:lnTo>
                    <a:pt x="489" y="544"/>
                  </a:lnTo>
                  <a:lnTo>
                    <a:pt x="499" y="541"/>
                  </a:lnTo>
                  <a:lnTo>
                    <a:pt x="507" y="535"/>
                  </a:lnTo>
                  <a:lnTo>
                    <a:pt x="517" y="531"/>
                  </a:lnTo>
                  <a:lnTo>
                    <a:pt x="511" y="565"/>
                  </a:lnTo>
                  <a:lnTo>
                    <a:pt x="525" y="552"/>
                  </a:lnTo>
                  <a:lnTo>
                    <a:pt x="536" y="539"/>
                  </a:lnTo>
                  <a:lnTo>
                    <a:pt x="550" y="526"/>
                  </a:lnTo>
                  <a:lnTo>
                    <a:pt x="564" y="513"/>
                  </a:lnTo>
                  <a:lnTo>
                    <a:pt x="578" y="500"/>
                  </a:lnTo>
                  <a:lnTo>
                    <a:pt x="594" y="485"/>
                  </a:lnTo>
                  <a:lnTo>
                    <a:pt x="608" y="472"/>
                  </a:lnTo>
                  <a:lnTo>
                    <a:pt x="624" y="459"/>
                  </a:lnTo>
                  <a:lnTo>
                    <a:pt x="626" y="459"/>
                  </a:lnTo>
                  <a:lnTo>
                    <a:pt x="626" y="457"/>
                  </a:lnTo>
                  <a:lnTo>
                    <a:pt x="627" y="457"/>
                  </a:lnTo>
                  <a:lnTo>
                    <a:pt x="475" y="481"/>
                  </a:lnTo>
                  <a:lnTo>
                    <a:pt x="501" y="496"/>
                  </a:lnTo>
                  <a:lnTo>
                    <a:pt x="501" y="498"/>
                  </a:lnTo>
                  <a:lnTo>
                    <a:pt x="499" y="498"/>
                  </a:lnTo>
                  <a:lnTo>
                    <a:pt x="477" y="509"/>
                  </a:lnTo>
                  <a:lnTo>
                    <a:pt x="453" y="518"/>
                  </a:lnTo>
                  <a:lnTo>
                    <a:pt x="430" y="526"/>
                  </a:lnTo>
                  <a:lnTo>
                    <a:pt x="406" y="531"/>
                  </a:lnTo>
                  <a:lnTo>
                    <a:pt x="380" y="535"/>
                  </a:lnTo>
                  <a:lnTo>
                    <a:pt x="354" y="537"/>
                  </a:lnTo>
                  <a:lnTo>
                    <a:pt x="329" y="537"/>
                  </a:lnTo>
                  <a:lnTo>
                    <a:pt x="303" y="535"/>
                  </a:lnTo>
                  <a:lnTo>
                    <a:pt x="285" y="531"/>
                  </a:lnTo>
                  <a:lnTo>
                    <a:pt x="265" y="526"/>
                  </a:lnTo>
                  <a:lnTo>
                    <a:pt x="247" y="520"/>
                  </a:lnTo>
                  <a:lnTo>
                    <a:pt x="230" y="515"/>
                  </a:lnTo>
                  <a:lnTo>
                    <a:pt x="212" y="507"/>
                  </a:lnTo>
                  <a:lnTo>
                    <a:pt x="194" y="498"/>
                  </a:lnTo>
                  <a:lnTo>
                    <a:pt x="178" y="487"/>
                  </a:lnTo>
                  <a:lnTo>
                    <a:pt x="162" y="478"/>
                  </a:lnTo>
                  <a:lnTo>
                    <a:pt x="160" y="476"/>
                  </a:lnTo>
                  <a:lnTo>
                    <a:pt x="158" y="474"/>
                  </a:lnTo>
                  <a:lnTo>
                    <a:pt x="156" y="474"/>
                  </a:lnTo>
                  <a:lnTo>
                    <a:pt x="156" y="472"/>
                  </a:lnTo>
                  <a:lnTo>
                    <a:pt x="154" y="472"/>
                  </a:lnTo>
                  <a:lnTo>
                    <a:pt x="152" y="470"/>
                  </a:lnTo>
                  <a:lnTo>
                    <a:pt x="152" y="468"/>
                  </a:lnTo>
                  <a:lnTo>
                    <a:pt x="152" y="467"/>
                  </a:lnTo>
                  <a:lnTo>
                    <a:pt x="162" y="457"/>
                  </a:lnTo>
                  <a:lnTo>
                    <a:pt x="172" y="446"/>
                  </a:lnTo>
                  <a:lnTo>
                    <a:pt x="184" y="437"/>
                  </a:lnTo>
                  <a:lnTo>
                    <a:pt x="194" y="426"/>
                  </a:lnTo>
                  <a:lnTo>
                    <a:pt x="204" y="417"/>
                  </a:lnTo>
                  <a:lnTo>
                    <a:pt x="214" y="405"/>
                  </a:lnTo>
                  <a:lnTo>
                    <a:pt x="224" y="394"/>
                  </a:lnTo>
                  <a:lnTo>
                    <a:pt x="234" y="385"/>
                  </a:lnTo>
                  <a:lnTo>
                    <a:pt x="236" y="381"/>
                  </a:lnTo>
                  <a:lnTo>
                    <a:pt x="236" y="380"/>
                  </a:lnTo>
                  <a:lnTo>
                    <a:pt x="236" y="378"/>
                  </a:lnTo>
                  <a:lnTo>
                    <a:pt x="236" y="374"/>
                  </a:lnTo>
                  <a:lnTo>
                    <a:pt x="236" y="372"/>
                  </a:lnTo>
                  <a:lnTo>
                    <a:pt x="238" y="370"/>
                  </a:lnTo>
                  <a:lnTo>
                    <a:pt x="238" y="368"/>
                  </a:lnTo>
                  <a:lnTo>
                    <a:pt x="240" y="365"/>
                  </a:lnTo>
                  <a:lnTo>
                    <a:pt x="240" y="363"/>
                  </a:lnTo>
                  <a:lnTo>
                    <a:pt x="240" y="361"/>
                  </a:lnTo>
                  <a:lnTo>
                    <a:pt x="238" y="361"/>
                  </a:lnTo>
                  <a:lnTo>
                    <a:pt x="238" y="359"/>
                  </a:lnTo>
                  <a:lnTo>
                    <a:pt x="236" y="357"/>
                  </a:lnTo>
                  <a:lnTo>
                    <a:pt x="234" y="357"/>
                  </a:lnTo>
                  <a:lnTo>
                    <a:pt x="232" y="355"/>
                  </a:lnTo>
                  <a:lnTo>
                    <a:pt x="222" y="333"/>
                  </a:lnTo>
                  <a:lnTo>
                    <a:pt x="117" y="433"/>
                  </a:lnTo>
                  <a:lnTo>
                    <a:pt x="111" y="428"/>
                  </a:lnTo>
                  <a:lnTo>
                    <a:pt x="107" y="422"/>
                  </a:lnTo>
                  <a:lnTo>
                    <a:pt x="101" y="417"/>
                  </a:lnTo>
                  <a:lnTo>
                    <a:pt x="97" y="409"/>
                  </a:lnTo>
                  <a:lnTo>
                    <a:pt x="91" y="404"/>
                  </a:lnTo>
                  <a:lnTo>
                    <a:pt x="87" y="396"/>
                  </a:lnTo>
                  <a:lnTo>
                    <a:pt x="83" y="389"/>
                  </a:lnTo>
                  <a:lnTo>
                    <a:pt x="79" y="381"/>
                  </a:lnTo>
                  <a:lnTo>
                    <a:pt x="73" y="368"/>
                  </a:lnTo>
                  <a:lnTo>
                    <a:pt x="69" y="355"/>
                  </a:lnTo>
                  <a:lnTo>
                    <a:pt x="63" y="342"/>
                  </a:lnTo>
                  <a:lnTo>
                    <a:pt x="59" y="330"/>
                  </a:lnTo>
                  <a:lnTo>
                    <a:pt x="55" y="317"/>
                  </a:lnTo>
                  <a:lnTo>
                    <a:pt x="53" y="304"/>
                  </a:lnTo>
                  <a:lnTo>
                    <a:pt x="51" y="291"/>
                  </a:lnTo>
                  <a:lnTo>
                    <a:pt x="49" y="276"/>
                  </a:lnTo>
                  <a:lnTo>
                    <a:pt x="49" y="255"/>
                  </a:lnTo>
                  <a:lnTo>
                    <a:pt x="49" y="235"/>
                  </a:lnTo>
                  <a:lnTo>
                    <a:pt x="51" y="217"/>
                  </a:lnTo>
                  <a:lnTo>
                    <a:pt x="55" y="198"/>
                  </a:lnTo>
                  <a:lnTo>
                    <a:pt x="61" y="181"/>
                  </a:lnTo>
                  <a:lnTo>
                    <a:pt x="67" y="163"/>
                  </a:lnTo>
                  <a:lnTo>
                    <a:pt x="73" y="146"/>
                  </a:lnTo>
                  <a:lnTo>
                    <a:pt x="81" y="130"/>
                  </a:lnTo>
                  <a:lnTo>
                    <a:pt x="83" y="128"/>
                  </a:lnTo>
                  <a:lnTo>
                    <a:pt x="83" y="126"/>
                  </a:lnTo>
                  <a:lnTo>
                    <a:pt x="85" y="124"/>
                  </a:lnTo>
                  <a:lnTo>
                    <a:pt x="87" y="122"/>
                  </a:lnTo>
                  <a:lnTo>
                    <a:pt x="87" y="120"/>
                  </a:lnTo>
                  <a:lnTo>
                    <a:pt x="89" y="120"/>
                  </a:lnTo>
                  <a:lnTo>
                    <a:pt x="91" y="118"/>
                  </a:lnTo>
                  <a:lnTo>
                    <a:pt x="93" y="118"/>
                  </a:lnTo>
                  <a:lnTo>
                    <a:pt x="115" y="146"/>
                  </a:lnTo>
                  <a:lnTo>
                    <a:pt x="117" y="128"/>
                  </a:lnTo>
                  <a:lnTo>
                    <a:pt x="121" y="109"/>
                  </a:lnTo>
                  <a:lnTo>
                    <a:pt x="125" y="91"/>
                  </a:lnTo>
                  <a:lnTo>
                    <a:pt x="129" y="72"/>
                  </a:lnTo>
                  <a:lnTo>
                    <a:pt x="135" y="56"/>
                  </a:lnTo>
                  <a:lnTo>
                    <a:pt x="141" y="37"/>
                  </a:lnTo>
                  <a:lnTo>
                    <a:pt x="146" y="20"/>
                  </a:lnTo>
                  <a:lnTo>
                    <a:pt x="154" y="4"/>
                  </a:lnTo>
                  <a:lnTo>
                    <a:pt x="154" y="2"/>
                  </a:lnTo>
                  <a:lnTo>
                    <a:pt x="154" y="0"/>
                  </a:lnTo>
                  <a:lnTo>
                    <a:pt x="16" y="93"/>
                  </a:lnTo>
                  <a:lnTo>
                    <a:pt x="53" y="100"/>
                  </a:lnTo>
                  <a:lnTo>
                    <a:pt x="53" y="102"/>
                  </a:lnTo>
                  <a:lnTo>
                    <a:pt x="55" y="102"/>
                  </a:lnTo>
                  <a:lnTo>
                    <a:pt x="55" y="104"/>
                  </a:lnTo>
                  <a:lnTo>
                    <a:pt x="53" y="104"/>
                  </a:lnTo>
                  <a:lnTo>
                    <a:pt x="53" y="105"/>
                  </a:lnTo>
                  <a:lnTo>
                    <a:pt x="51" y="105"/>
                  </a:lnTo>
                  <a:lnTo>
                    <a:pt x="49" y="105"/>
                  </a:lnTo>
                  <a:lnTo>
                    <a:pt x="49" y="107"/>
                  </a:lnTo>
                  <a:lnTo>
                    <a:pt x="44" y="118"/>
                  </a:lnTo>
                  <a:lnTo>
                    <a:pt x="36" y="131"/>
                  </a:lnTo>
                  <a:lnTo>
                    <a:pt x="30" y="143"/>
                  </a:lnTo>
                  <a:lnTo>
                    <a:pt x="26" y="155"/>
                  </a:lnTo>
                  <a:lnTo>
                    <a:pt x="20" y="168"/>
                  </a:lnTo>
                  <a:lnTo>
                    <a:pt x="14" y="180"/>
                  </a:lnTo>
                  <a:lnTo>
                    <a:pt x="10" y="193"/>
                  </a:lnTo>
                  <a:lnTo>
                    <a:pt x="8" y="205"/>
                  </a:lnTo>
                  <a:lnTo>
                    <a:pt x="4" y="228"/>
                  </a:lnTo>
                  <a:lnTo>
                    <a:pt x="0" y="248"/>
                  </a:lnTo>
                  <a:lnTo>
                    <a:pt x="0" y="270"/>
                  </a:lnTo>
                  <a:lnTo>
                    <a:pt x="0" y="292"/>
                  </a:lnTo>
                  <a:lnTo>
                    <a:pt x="2" y="315"/>
                  </a:lnTo>
                  <a:lnTo>
                    <a:pt x="6" y="335"/>
                  </a:lnTo>
                  <a:lnTo>
                    <a:pt x="12" y="357"/>
                  </a:lnTo>
                  <a:lnTo>
                    <a:pt x="18" y="378"/>
                  </a:lnTo>
                  <a:lnTo>
                    <a:pt x="22" y="389"/>
                  </a:lnTo>
                  <a:lnTo>
                    <a:pt x="28" y="400"/>
                  </a:lnTo>
                  <a:lnTo>
                    <a:pt x="34" y="409"/>
                  </a:lnTo>
                  <a:lnTo>
                    <a:pt x="40" y="420"/>
                  </a:lnTo>
                  <a:lnTo>
                    <a:pt x="46" y="429"/>
                  </a:lnTo>
                  <a:lnTo>
                    <a:pt x="51" y="441"/>
                  </a:lnTo>
                  <a:lnTo>
                    <a:pt x="57" y="452"/>
                  </a:lnTo>
                  <a:lnTo>
                    <a:pt x="61" y="461"/>
                  </a:lnTo>
                  <a:lnTo>
                    <a:pt x="63" y="468"/>
                  </a:lnTo>
                  <a:lnTo>
                    <a:pt x="63" y="476"/>
                  </a:lnTo>
                  <a:lnTo>
                    <a:pt x="63" y="483"/>
                  </a:lnTo>
                  <a:lnTo>
                    <a:pt x="63" y="491"/>
                  </a:lnTo>
                  <a:lnTo>
                    <a:pt x="63" y="496"/>
                  </a:lnTo>
                  <a:lnTo>
                    <a:pt x="61" y="504"/>
                  </a:lnTo>
                  <a:lnTo>
                    <a:pt x="61" y="511"/>
                  </a:lnTo>
                  <a:lnTo>
                    <a:pt x="59" y="517"/>
                  </a:lnTo>
                  <a:close/>
                </a:path>
              </a:pathLst>
            </a:custGeom>
            <a:solidFill>
              <a:srgbClr val="FFFFFF"/>
            </a:solidFill>
            <a:ln w="9525">
              <a:noFill/>
              <a:round/>
              <a:headEnd/>
              <a:tailEnd/>
            </a:ln>
          </p:spPr>
          <p:txBody>
            <a:bodyPr>
              <a:prstTxWarp prst="textNoShape">
                <a:avLst/>
              </a:prstTxWarp>
            </a:bodyPr>
            <a:lstStyle/>
            <a:p>
              <a:endParaRPr lang="en-US"/>
            </a:p>
          </p:txBody>
        </p:sp>
        <p:sp>
          <p:nvSpPr>
            <p:cNvPr id="18442" name="Freeform 8"/>
            <p:cNvSpPr>
              <a:spLocks/>
            </p:cNvSpPr>
            <p:nvPr/>
          </p:nvSpPr>
          <p:spPr bwMode="auto">
            <a:xfrm>
              <a:off x="2089" y="2052"/>
              <a:ext cx="75" cy="102"/>
            </a:xfrm>
            <a:custGeom>
              <a:avLst/>
              <a:gdLst>
                <a:gd name="T0" fmla="*/ 2 w 75"/>
                <a:gd name="T1" fmla="*/ 70 h 102"/>
                <a:gd name="T2" fmla="*/ 8 w 75"/>
                <a:gd name="T3" fmla="*/ 74 h 102"/>
                <a:gd name="T4" fmla="*/ 14 w 75"/>
                <a:gd name="T5" fmla="*/ 80 h 102"/>
                <a:gd name="T6" fmla="*/ 20 w 75"/>
                <a:gd name="T7" fmla="*/ 83 h 102"/>
                <a:gd name="T8" fmla="*/ 28 w 75"/>
                <a:gd name="T9" fmla="*/ 87 h 102"/>
                <a:gd name="T10" fmla="*/ 34 w 75"/>
                <a:gd name="T11" fmla="*/ 91 h 102"/>
                <a:gd name="T12" fmla="*/ 42 w 75"/>
                <a:gd name="T13" fmla="*/ 94 h 102"/>
                <a:gd name="T14" fmla="*/ 48 w 75"/>
                <a:gd name="T15" fmla="*/ 98 h 102"/>
                <a:gd name="T16" fmla="*/ 56 w 75"/>
                <a:gd name="T17" fmla="*/ 102 h 102"/>
                <a:gd name="T18" fmla="*/ 66 w 75"/>
                <a:gd name="T19" fmla="*/ 67 h 102"/>
                <a:gd name="T20" fmla="*/ 62 w 75"/>
                <a:gd name="T21" fmla="*/ 30 h 102"/>
                <a:gd name="T22" fmla="*/ 75 w 75"/>
                <a:gd name="T23" fmla="*/ 9 h 102"/>
                <a:gd name="T24" fmla="*/ 70 w 75"/>
                <a:gd name="T25" fmla="*/ 0 h 102"/>
                <a:gd name="T26" fmla="*/ 0 w 75"/>
                <a:gd name="T27" fmla="*/ 70 h 102"/>
                <a:gd name="T28" fmla="*/ 2 w 75"/>
                <a:gd name="T29" fmla="*/ 70 h 102"/>
                <a:gd name="T30" fmla="*/ 2 w 75"/>
                <a:gd name="T31" fmla="*/ 70 h 102"/>
                <a:gd name="T32" fmla="*/ 2 w 75"/>
                <a:gd name="T33" fmla="*/ 70 h 102"/>
                <a:gd name="T34" fmla="*/ 2 w 75"/>
                <a:gd name="T35" fmla="*/ 70 h 1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
                <a:gd name="T55" fmla="*/ 0 h 102"/>
                <a:gd name="T56" fmla="*/ 75 w 75"/>
                <a:gd name="T57" fmla="*/ 102 h 1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 h="102">
                  <a:moveTo>
                    <a:pt x="2" y="70"/>
                  </a:moveTo>
                  <a:lnTo>
                    <a:pt x="8" y="74"/>
                  </a:lnTo>
                  <a:lnTo>
                    <a:pt x="14" y="80"/>
                  </a:lnTo>
                  <a:lnTo>
                    <a:pt x="20" y="83"/>
                  </a:lnTo>
                  <a:lnTo>
                    <a:pt x="28" y="87"/>
                  </a:lnTo>
                  <a:lnTo>
                    <a:pt x="34" y="91"/>
                  </a:lnTo>
                  <a:lnTo>
                    <a:pt x="42" y="94"/>
                  </a:lnTo>
                  <a:lnTo>
                    <a:pt x="48" y="98"/>
                  </a:lnTo>
                  <a:lnTo>
                    <a:pt x="56" y="102"/>
                  </a:lnTo>
                  <a:lnTo>
                    <a:pt x="66" y="67"/>
                  </a:lnTo>
                  <a:lnTo>
                    <a:pt x="62" y="30"/>
                  </a:lnTo>
                  <a:lnTo>
                    <a:pt x="75" y="9"/>
                  </a:lnTo>
                  <a:lnTo>
                    <a:pt x="70" y="0"/>
                  </a:lnTo>
                  <a:lnTo>
                    <a:pt x="0" y="70"/>
                  </a:lnTo>
                  <a:lnTo>
                    <a:pt x="2" y="70"/>
                  </a:lnTo>
                  <a:close/>
                </a:path>
              </a:pathLst>
            </a:custGeom>
            <a:solidFill>
              <a:srgbClr val="FFFFFF"/>
            </a:solidFill>
            <a:ln w="9525">
              <a:noFill/>
              <a:round/>
              <a:headEnd/>
              <a:tailEnd/>
            </a:ln>
          </p:spPr>
          <p:txBody>
            <a:bodyPr>
              <a:prstTxWarp prst="textNoShape">
                <a:avLst/>
              </a:prstTxWarp>
            </a:bodyPr>
            <a:lstStyle/>
            <a:p>
              <a:endParaRPr lang="en-US"/>
            </a:p>
          </p:txBody>
        </p:sp>
        <p:sp>
          <p:nvSpPr>
            <p:cNvPr id="18443" name="Freeform 9"/>
            <p:cNvSpPr>
              <a:spLocks/>
            </p:cNvSpPr>
            <p:nvPr/>
          </p:nvSpPr>
          <p:spPr bwMode="auto">
            <a:xfrm>
              <a:off x="2161" y="2106"/>
              <a:ext cx="33" cy="53"/>
            </a:xfrm>
            <a:custGeom>
              <a:avLst/>
              <a:gdLst>
                <a:gd name="T0" fmla="*/ 0 w 33"/>
                <a:gd name="T1" fmla="*/ 46 h 53"/>
                <a:gd name="T2" fmla="*/ 1 w 33"/>
                <a:gd name="T3" fmla="*/ 52 h 53"/>
                <a:gd name="T4" fmla="*/ 1 w 33"/>
                <a:gd name="T5" fmla="*/ 52 h 53"/>
                <a:gd name="T6" fmla="*/ 3 w 33"/>
                <a:gd name="T7" fmla="*/ 53 h 53"/>
                <a:gd name="T8" fmla="*/ 3 w 33"/>
                <a:gd name="T9" fmla="*/ 53 h 53"/>
                <a:gd name="T10" fmla="*/ 5 w 33"/>
                <a:gd name="T11" fmla="*/ 53 h 53"/>
                <a:gd name="T12" fmla="*/ 7 w 33"/>
                <a:gd name="T13" fmla="*/ 53 h 53"/>
                <a:gd name="T14" fmla="*/ 9 w 33"/>
                <a:gd name="T15" fmla="*/ 53 h 53"/>
                <a:gd name="T16" fmla="*/ 9 w 33"/>
                <a:gd name="T17" fmla="*/ 53 h 53"/>
                <a:gd name="T18" fmla="*/ 11 w 33"/>
                <a:gd name="T19" fmla="*/ 52 h 53"/>
                <a:gd name="T20" fmla="*/ 17 w 33"/>
                <a:gd name="T21" fmla="*/ 48 h 53"/>
                <a:gd name="T22" fmla="*/ 21 w 33"/>
                <a:gd name="T23" fmla="*/ 42 h 53"/>
                <a:gd name="T24" fmla="*/ 25 w 33"/>
                <a:gd name="T25" fmla="*/ 39 h 53"/>
                <a:gd name="T26" fmla="*/ 29 w 33"/>
                <a:gd name="T27" fmla="*/ 33 h 53"/>
                <a:gd name="T28" fmla="*/ 31 w 33"/>
                <a:gd name="T29" fmla="*/ 27 h 53"/>
                <a:gd name="T30" fmla="*/ 33 w 33"/>
                <a:gd name="T31" fmla="*/ 20 h 53"/>
                <a:gd name="T32" fmla="*/ 33 w 33"/>
                <a:gd name="T33" fmla="*/ 15 h 53"/>
                <a:gd name="T34" fmla="*/ 33 w 33"/>
                <a:gd name="T35" fmla="*/ 7 h 53"/>
                <a:gd name="T36" fmla="*/ 33 w 33"/>
                <a:gd name="T37" fmla="*/ 7 h 53"/>
                <a:gd name="T38" fmla="*/ 33 w 33"/>
                <a:gd name="T39" fmla="*/ 5 h 53"/>
                <a:gd name="T40" fmla="*/ 33 w 33"/>
                <a:gd name="T41" fmla="*/ 5 h 53"/>
                <a:gd name="T42" fmla="*/ 33 w 33"/>
                <a:gd name="T43" fmla="*/ 3 h 53"/>
                <a:gd name="T44" fmla="*/ 33 w 33"/>
                <a:gd name="T45" fmla="*/ 3 h 53"/>
                <a:gd name="T46" fmla="*/ 33 w 33"/>
                <a:gd name="T47" fmla="*/ 2 h 53"/>
                <a:gd name="T48" fmla="*/ 31 w 33"/>
                <a:gd name="T49" fmla="*/ 2 h 53"/>
                <a:gd name="T50" fmla="*/ 31 w 33"/>
                <a:gd name="T51" fmla="*/ 2 h 53"/>
                <a:gd name="T52" fmla="*/ 29 w 33"/>
                <a:gd name="T53" fmla="*/ 0 h 53"/>
                <a:gd name="T54" fmla="*/ 25 w 33"/>
                <a:gd name="T55" fmla="*/ 2 h 53"/>
                <a:gd name="T56" fmla="*/ 23 w 33"/>
                <a:gd name="T57" fmla="*/ 3 h 53"/>
                <a:gd name="T58" fmla="*/ 21 w 33"/>
                <a:gd name="T59" fmla="*/ 5 h 53"/>
                <a:gd name="T60" fmla="*/ 17 w 33"/>
                <a:gd name="T61" fmla="*/ 7 h 53"/>
                <a:gd name="T62" fmla="*/ 15 w 33"/>
                <a:gd name="T63" fmla="*/ 9 h 53"/>
                <a:gd name="T64" fmla="*/ 13 w 33"/>
                <a:gd name="T65" fmla="*/ 13 h 53"/>
                <a:gd name="T66" fmla="*/ 11 w 33"/>
                <a:gd name="T67" fmla="*/ 15 h 53"/>
                <a:gd name="T68" fmla="*/ 9 w 33"/>
                <a:gd name="T69" fmla="*/ 18 h 53"/>
                <a:gd name="T70" fmla="*/ 5 w 33"/>
                <a:gd name="T71" fmla="*/ 22 h 53"/>
                <a:gd name="T72" fmla="*/ 3 w 33"/>
                <a:gd name="T73" fmla="*/ 26 h 53"/>
                <a:gd name="T74" fmla="*/ 3 w 33"/>
                <a:gd name="T75" fmla="*/ 29 h 53"/>
                <a:gd name="T76" fmla="*/ 1 w 33"/>
                <a:gd name="T77" fmla="*/ 33 h 53"/>
                <a:gd name="T78" fmla="*/ 1 w 33"/>
                <a:gd name="T79" fmla="*/ 39 h 53"/>
                <a:gd name="T80" fmla="*/ 0 w 33"/>
                <a:gd name="T81" fmla="*/ 42 h 53"/>
                <a:gd name="T82" fmla="*/ 0 w 33"/>
                <a:gd name="T83" fmla="*/ 46 h 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53"/>
                <a:gd name="T128" fmla="*/ 33 w 33"/>
                <a:gd name="T129" fmla="*/ 53 h 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53">
                  <a:moveTo>
                    <a:pt x="0" y="46"/>
                  </a:moveTo>
                  <a:lnTo>
                    <a:pt x="1" y="52"/>
                  </a:lnTo>
                  <a:lnTo>
                    <a:pt x="3" y="53"/>
                  </a:lnTo>
                  <a:lnTo>
                    <a:pt x="5" y="53"/>
                  </a:lnTo>
                  <a:lnTo>
                    <a:pt x="7" y="53"/>
                  </a:lnTo>
                  <a:lnTo>
                    <a:pt x="9" y="53"/>
                  </a:lnTo>
                  <a:lnTo>
                    <a:pt x="11" y="52"/>
                  </a:lnTo>
                  <a:lnTo>
                    <a:pt x="17" y="48"/>
                  </a:lnTo>
                  <a:lnTo>
                    <a:pt x="21" y="42"/>
                  </a:lnTo>
                  <a:lnTo>
                    <a:pt x="25" y="39"/>
                  </a:lnTo>
                  <a:lnTo>
                    <a:pt x="29" y="33"/>
                  </a:lnTo>
                  <a:lnTo>
                    <a:pt x="31" y="27"/>
                  </a:lnTo>
                  <a:lnTo>
                    <a:pt x="33" y="20"/>
                  </a:lnTo>
                  <a:lnTo>
                    <a:pt x="33" y="15"/>
                  </a:lnTo>
                  <a:lnTo>
                    <a:pt x="33" y="7"/>
                  </a:lnTo>
                  <a:lnTo>
                    <a:pt x="33" y="5"/>
                  </a:lnTo>
                  <a:lnTo>
                    <a:pt x="33" y="3"/>
                  </a:lnTo>
                  <a:lnTo>
                    <a:pt x="33" y="2"/>
                  </a:lnTo>
                  <a:lnTo>
                    <a:pt x="31" y="2"/>
                  </a:lnTo>
                  <a:lnTo>
                    <a:pt x="29" y="0"/>
                  </a:lnTo>
                  <a:lnTo>
                    <a:pt x="25" y="2"/>
                  </a:lnTo>
                  <a:lnTo>
                    <a:pt x="23" y="3"/>
                  </a:lnTo>
                  <a:lnTo>
                    <a:pt x="21" y="5"/>
                  </a:lnTo>
                  <a:lnTo>
                    <a:pt x="17" y="7"/>
                  </a:lnTo>
                  <a:lnTo>
                    <a:pt x="15" y="9"/>
                  </a:lnTo>
                  <a:lnTo>
                    <a:pt x="13" y="13"/>
                  </a:lnTo>
                  <a:lnTo>
                    <a:pt x="11" y="15"/>
                  </a:lnTo>
                  <a:lnTo>
                    <a:pt x="9" y="18"/>
                  </a:lnTo>
                  <a:lnTo>
                    <a:pt x="5" y="22"/>
                  </a:lnTo>
                  <a:lnTo>
                    <a:pt x="3" y="26"/>
                  </a:lnTo>
                  <a:lnTo>
                    <a:pt x="3" y="29"/>
                  </a:lnTo>
                  <a:lnTo>
                    <a:pt x="1" y="33"/>
                  </a:lnTo>
                  <a:lnTo>
                    <a:pt x="1" y="39"/>
                  </a:lnTo>
                  <a:lnTo>
                    <a:pt x="0" y="42"/>
                  </a:lnTo>
                  <a:lnTo>
                    <a:pt x="0" y="46"/>
                  </a:lnTo>
                  <a:close/>
                </a:path>
              </a:pathLst>
            </a:custGeom>
            <a:solidFill>
              <a:srgbClr val="FCEF00"/>
            </a:solidFill>
            <a:ln w="9525">
              <a:noFill/>
              <a:round/>
              <a:headEnd/>
              <a:tailEnd/>
            </a:ln>
          </p:spPr>
          <p:txBody>
            <a:bodyPr>
              <a:prstTxWarp prst="textNoShape">
                <a:avLst/>
              </a:prstTxWarp>
            </a:bodyPr>
            <a:lstStyle/>
            <a:p>
              <a:endParaRPr lang="en-US"/>
            </a:p>
          </p:txBody>
        </p:sp>
        <p:sp>
          <p:nvSpPr>
            <p:cNvPr id="18444" name="Freeform 10"/>
            <p:cNvSpPr>
              <a:spLocks/>
            </p:cNvSpPr>
            <p:nvPr/>
          </p:nvSpPr>
          <p:spPr bwMode="auto">
            <a:xfrm>
              <a:off x="2164" y="2052"/>
              <a:ext cx="40" cy="48"/>
            </a:xfrm>
            <a:custGeom>
              <a:avLst/>
              <a:gdLst>
                <a:gd name="T0" fmla="*/ 0 w 40"/>
                <a:gd name="T1" fmla="*/ 48 h 48"/>
                <a:gd name="T2" fmla="*/ 34 w 40"/>
                <a:gd name="T3" fmla="*/ 28 h 48"/>
                <a:gd name="T4" fmla="*/ 34 w 40"/>
                <a:gd name="T5" fmla="*/ 24 h 48"/>
                <a:gd name="T6" fmla="*/ 36 w 40"/>
                <a:gd name="T7" fmla="*/ 22 h 48"/>
                <a:gd name="T8" fmla="*/ 38 w 40"/>
                <a:gd name="T9" fmla="*/ 19 h 48"/>
                <a:gd name="T10" fmla="*/ 40 w 40"/>
                <a:gd name="T11" fmla="*/ 15 h 48"/>
                <a:gd name="T12" fmla="*/ 40 w 40"/>
                <a:gd name="T13" fmla="*/ 11 h 48"/>
                <a:gd name="T14" fmla="*/ 40 w 40"/>
                <a:gd name="T15" fmla="*/ 7 h 48"/>
                <a:gd name="T16" fmla="*/ 40 w 40"/>
                <a:gd name="T17" fmla="*/ 4 h 48"/>
                <a:gd name="T18" fmla="*/ 40 w 40"/>
                <a:gd name="T19" fmla="*/ 0 h 48"/>
                <a:gd name="T20" fmla="*/ 34 w 40"/>
                <a:gd name="T21" fmla="*/ 4 h 48"/>
                <a:gd name="T22" fmla="*/ 26 w 40"/>
                <a:gd name="T23" fmla="*/ 6 h 48"/>
                <a:gd name="T24" fmla="*/ 20 w 40"/>
                <a:gd name="T25" fmla="*/ 9 h 48"/>
                <a:gd name="T26" fmla="*/ 16 w 40"/>
                <a:gd name="T27" fmla="*/ 13 h 48"/>
                <a:gd name="T28" fmla="*/ 10 w 40"/>
                <a:gd name="T29" fmla="*/ 17 h 48"/>
                <a:gd name="T30" fmla="*/ 6 w 40"/>
                <a:gd name="T31" fmla="*/ 20 h 48"/>
                <a:gd name="T32" fmla="*/ 2 w 40"/>
                <a:gd name="T33" fmla="*/ 26 h 48"/>
                <a:gd name="T34" fmla="*/ 0 w 40"/>
                <a:gd name="T35" fmla="*/ 31 h 48"/>
                <a:gd name="T36" fmla="*/ 0 w 40"/>
                <a:gd name="T37" fmla="*/ 35 h 48"/>
                <a:gd name="T38" fmla="*/ 0 w 40"/>
                <a:gd name="T39" fmla="*/ 37 h 48"/>
                <a:gd name="T40" fmla="*/ 0 w 40"/>
                <a:gd name="T41" fmla="*/ 39 h 48"/>
                <a:gd name="T42" fmla="*/ 0 w 40"/>
                <a:gd name="T43" fmla="*/ 41 h 48"/>
                <a:gd name="T44" fmla="*/ 0 w 40"/>
                <a:gd name="T45" fmla="*/ 43 h 48"/>
                <a:gd name="T46" fmla="*/ 0 w 40"/>
                <a:gd name="T47" fmla="*/ 44 h 48"/>
                <a:gd name="T48" fmla="*/ 0 w 40"/>
                <a:gd name="T49" fmla="*/ 46 h 48"/>
                <a:gd name="T50" fmla="*/ 0 w 40"/>
                <a:gd name="T51" fmla="*/ 48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48"/>
                <a:gd name="T80" fmla="*/ 40 w 40"/>
                <a:gd name="T81" fmla="*/ 48 h 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48">
                  <a:moveTo>
                    <a:pt x="0" y="48"/>
                  </a:moveTo>
                  <a:lnTo>
                    <a:pt x="34" y="28"/>
                  </a:lnTo>
                  <a:lnTo>
                    <a:pt x="34" y="24"/>
                  </a:lnTo>
                  <a:lnTo>
                    <a:pt x="36" y="22"/>
                  </a:lnTo>
                  <a:lnTo>
                    <a:pt x="38" y="19"/>
                  </a:lnTo>
                  <a:lnTo>
                    <a:pt x="40" y="15"/>
                  </a:lnTo>
                  <a:lnTo>
                    <a:pt x="40" y="11"/>
                  </a:lnTo>
                  <a:lnTo>
                    <a:pt x="40" y="7"/>
                  </a:lnTo>
                  <a:lnTo>
                    <a:pt x="40" y="4"/>
                  </a:lnTo>
                  <a:lnTo>
                    <a:pt x="40" y="0"/>
                  </a:lnTo>
                  <a:lnTo>
                    <a:pt x="34" y="4"/>
                  </a:lnTo>
                  <a:lnTo>
                    <a:pt x="26" y="6"/>
                  </a:lnTo>
                  <a:lnTo>
                    <a:pt x="20" y="9"/>
                  </a:lnTo>
                  <a:lnTo>
                    <a:pt x="16" y="13"/>
                  </a:lnTo>
                  <a:lnTo>
                    <a:pt x="10" y="17"/>
                  </a:lnTo>
                  <a:lnTo>
                    <a:pt x="6" y="20"/>
                  </a:lnTo>
                  <a:lnTo>
                    <a:pt x="2" y="26"/>
                  </a:lnTo>
                  <a:lnTo>
                    <a:pt x="0" y="31"/>
                  </a:lnTo>
                  <a:lnTo>
                    <a:pt x="0" y="35"/>
                  </a:lnTo>
                  <a:lnTo>
                    <a:pt x="0" y="37"/>
                  </a:lnTo>
                  <a:lnTo>
                    <a:pt x="0" y="39"/>
                  </a:lnTo>
                  <a:lnTo>
                    <a:pt x="0" y="41"/>
                  </a:lnTo>
                  <a:lnTo>
                    <a:pt x="0" y="43"/>
                  </a:lnTo>
                  <a:lnTo>
                    <a:pt x="0" y="44"/>
                  </a:lnTo>
                  <a:lnTo>
                    <a:pt x="0" y="46"/>
                  </a:lnTo>
                  <a:lnTo>
                    <a:pt x="0" y="48"/>
                  </a:lnTo>
                  <a:close/>
                </a:path>
              </a:pathLst>
            </a:custGeom>
            <a:solidFill>
              <a:srgbClr val="FCEF00"/>
            </a:solidFill>
            <a:ln w="9525">
              <a:noFill/>
              <a:round/>
              <a:headEnd/>
              <a:tailEnd/>
            </a:ln>
          </p:spPr>
          <p:txBody>
            <a:bodyPr>
              <a:prstTxWarp prst="textNoShape">
                <a:avLst/>
              </a:prstTxWarp>
            </a:bodyPr>
            <a:lstStyle/>
            <a:p>
              <a:endParaRPr lang="en-US"/>
            </a:p>
          </p:txBody>
        </p:sp>
        <p:sp>
          <p:nvSpPr>
            <p:cNvPr id="18445" name="Freeform 11"/>
            <p:cNvSpPr>
              <a:spLocks/>
            </p:cNvSpPr>
            <p:nvPr/>
          </p:nvSpPr>
          <p:spPr bwMode="auto">
            <a:xfrm>
              <a:off x="2168" y="1996"/>
              <a:ext cx="36" cy="52"/>
            </a:xfrm>
            <a:custGeom>
              <a:avLst/>
              <a:gdLst>
                <a:gd name="T0" fmla="*/ 0 w 36"/>
                <a:gd name="T1" fmla="*/ 45 h 52"/>
                <a:gd name="T2" fmla="*/ 4 w 36"/>
                <a:gd name="T3" fmla="*/ 52 h 52"/>
                <a:gd name="T4" fmla="*/ 8 w 36"/>
                <a:gd name="T5" fmla="*/ 52 h 52"/>
                <a:gd name="T6" fmla="*/ 12 w 36"/>
                <a:gd name="T7" fmla="*/ 50 h 52"/>
                <a:gd name="T8" fmla="*/ 14 w 36"/>
                <a:gd name="T9" fmla="*/ 50 h 52"/>
                <a:gd name="T10" fmla="*/ 18 w 36"/>
                <a:gd name="T11" fmla="*/ 47 h 52"/>
                <a:gd name="T12" fmla="*/ 22 w 36"/>
                <a:gd name="T13" fmla="*/ 45 h 52"/>
                <a:gd name="T14" fmla="*/ 26 w 36"/>
                <a:gd name="T15" fmla="*/ 41 h 52"/>
                <a:gd name="T16" fmla="*/ 28 w 36"/>
                <a:gd name="T17" fmla="*/ 39 h 52"/>
                <a:gd name="T18" fmla="*/ 30 w 36"/>
                <a:gd name="T19" fmla="*/ 38 h 52"/>
                <a:gd name="T20" fmla="*/ 32 w 36"/>
                <a:gd name="T21" fmla="*/ 34 h 52"/>
                <a:gd name="T22" fmla="*/ 34 w 36"/>
                <a:gd name="T23" fmla="*/ 28 h 52"/>
                <a:gd name="T24" fmla="*/ 36 w 36"/>
                <a:gd name="T25" fmla="*/ 25 h 52"/>
                <a:gd name="T26" fmla="*/ 36 w 36"/>
                <a:gd name="T27" fmla="*/ 19 h 52"/>
                <a:gd name="T28" fmla="*/ 36 w 36"/>
                <a:gd name="T29" fmla="*/ 15 h 52"/>
                <a:gd name="T30" fmla="*/ 34 w 36"/>
                <a:gd name="T31" fmla="*/ 10 h 52"/>
                <a:gd name="T32" fmla="*/ 34 w 36"/>
                <a:gd name="T33" fmla="*/ 6 h 52"/>
                <a:gd name="T34" fmla="*/ 32 w 36"/>
                <a:gd name="T35" fmla="*/ 0 h 52"/>
                <a:gd name="T36" fmla="*/ 28 w 36"/>
                <a:gd name="T37" fmla="*/ 4 h 52"/>
                <a:gd name="T38" fmla="*/ 22 w 36"/>
                <a:gd name="T39" fmla="*/ 6 h 52"/>
                <a:gd name="T40" fmla="*/ 18 w 36"/>
                <a:gd name="T41" fmla="*/ 10 h 52"/>
                <a:gd name="T42" fmla="*/ 14 w 36"/>
                <a:gd name="T43" fmla="*/ 13 h 52"/>
                <a:gd name="T44" fmla="*/ 10 w 36"/>
                <a:gd name="T45" fmla="*/ 19 h 52"/>
                <a:gd name="T46" fmla="*/ 8 w 36"/>
                <a:gd name="T47" fmla="*/ 23 h 52"/>
                <a:gd name="T48" fmla="*/ 4 w 36"/>
                <a:gd name="T49" fmla="*/ 28 h 52"/>
                <a:gd name="T50" fmla="*/ 2 w 36"/>
                <a:gd name="T51" fmla="*/ 32 h 52"/>
                <a:gd name="T52" fmla="*/ 2 w 36"/>
                <a:gd name="T53" fmla="*/ 34 h 52"/>
                <a:gd name="T54" fmla="*/ 2 w 36"/>
                <a:gd name="T55" fmla="*/ 36 h 52"/>
                <a:gd name="T56" fmla="*/ 2 w 36"/>
                <a:gd name="T57" fmla="*/ 38 h 52"/>
                <a:gd name="T58" fmla="*/ 2 w 36"/>
                <a:gd name="T59" fmla="*/ 39 h 52"/>
                <a:gd name="T60" fmla="*/ 2 w 36"/>
                <a:gd name="T61" fmla="*/ 41 h 52"/>
                <a:gd name="T62" fmla="*/ 0 w 36"/>
                <a:gd name="T63" fmla="*/ 41 h 52"/>
                <a:gd name="T64" fmla="*/ 0 w 36"/>
                <a:gd name="T65" fmla="*/ 43 h 52"/>
                <a:gd name="T66" fmla="*/ 0 w 36"/>
                <a:gd name="T67" fmla="*/ 45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
                <a:gd name="T103" fmla="*/ 0 h 52"/>
                <a:gd name="T104" fmla="*/ 36 w 36"/>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 h="52">
                  <a:moveTo>
                    <a:pt x="0" y="45"/>
                  </a:moveTo>
                  <a:lnTo>
                    <a:pt x="4" y="52"/>
                  </a:lnTo>
                  <a:lnTo>
                    <a:pt x="8" y="52"/>
                  </a:lnTo>
                  <a:lnTo>
                    <a:pt x="12" y="50"/>
                  </a:lnTo>
                  <a:lnTo>
                    <a:pt x="14" y="50"/>
                  </a:lnTo>
                  <a:lnTo>
                    <a:pt x="18" y="47"/>
                  </a:lnTo>
                  <a:lnTo>
                    <a:pt x="22" y="45"/>
                  </a:lnTo>
                  <a:lnTo>
                    <a:pt x="26" y="41"/>
                  </a:lnTo>
                  <a:lnTo>
                    <a:pt x="28" y="39"/>
                  </a:lnTo>
                  <a:lnTo>
                    <a:pt x="30" y="38"/>
                  </a:lnTo>
                  <a:lnTo>
                    <a:pt x="32" y="34"/>
                  </a:lnTo>
                  <a:lnTo>
                    <a:pt x="34" y="28"/>
                  </a:lnTo>
                  <a:lnTo>
                    <a:pt x="36" y="25"/>
                  </a:lnTo>
                  <a:lnTo>
                    <a:pt x="36" y="19"/>
                  </a:lnTo>
                  <a:lnTo>
                    <a:pt x="36" y="15"/>
                  </a:lnTo>
                  <a:lnTo>
                    <a:pt x="34" y="10"/>
                  </a:lnTo>
                  <a:lnTo>
                    <a:pt x="34" y="6"/>
                  </a:lnTo>
                  <a:lnTo>
                    <a:pt x="32" y="0"/>
                  </a:lnTo>
                  <a:lnTo>
                    <a:pt x="28" y="4"/>
                  </a:lnTo>
                  <a:lnTo>
                    <a:pt x="22" y="6"/>
                  </a:lnTo>
                  <a:lnTo>
                    <a:pt x="18" y="10"/>
                  </a:lnTo>
                  <a:lnTo>
                    <a:pt x="14" y="13"/>
                  </a:lnTo>
                  <a:lnTo>
                    <a:pt x="10" y="19"/>
                  </a:lnTo>
                  <a:lnTo>
                    <a:pt x="8" y="23"/>
                  </a:lnTo>
                  <a:lnTo>
                    <a:pt x="4" y="28"/>
                  </a:lnTo>
                  <a:lnTo>
                    <a:pt x="2" y="32"/>
                  </a:lnTo>
                  <a:lnTo>
                    <a:pt x="2" y="34"/>
                  </a:lnTo>
                  <a:lnTo>
                    <a:pt x="2" y="36"/>
                  </a:lnTo>
                  <a:lnTo>
                    <a:pt x="2" y="38"/>
                  </a:lnTo>
                  <a:lnTo>
                    <a:pt x="2" y="39"/>
                  </a:lnTo>
                  <a:lnTo>
                    <a:pt x="2" y="41"/>
                  </a:lnTo>
                  <a:lnTo>
                    <a:pt x="0" y="41"/>
                  </a:lnTo>
                  <a:lnTo>
                    <a:pt x="0" y="43"/>
                  </a:lnTo>
                  <a:lnTo>
                    <a:pt x="0" y="45"/>
                  </a:lnTo>
                  <a:close/>
                </a:path>
              </a:pathLst>
            </a:custGeom>
            <a:solidFill>
              <a:srgbClr val="FCEF00"/>
            </a:solidFill>
            <a:ln w="9525">
              <a:noFill/>
              <a:round/>
              <a:headEnd/>
              <a:tailEnd/>
            </a:ln>
          </p:spPr>
          <p:txBody>
            <a:bodyPr>
              <a:prstTxWarp prst="textNoShape">
                <a:avLst/>
              </a:prstTxWarp>
            </a:bodyPr>
            <a:lstStyle/>
            <a:p>
              <a:endParaRPr lang="en-US"/>
            </a:p>
          </p:txBody>
        </p:sp>
        <p:sp>
          <p:nvSpPr>
            <p:cNvPr id="18446" name="Freeform 12"/>
            <p:cNvSpPr>
              <a:spLocks/>
            </p:cNvSpPr>
            <p:nvPr/>
          </p:nvSpPr>
          <p:spPr bwMode="auto">
            <a:xfrm>
              <a:off x="2155" y="1941"/>
              <a:ext cx="45" cy="65"/>
            </a:xfrm>
            <a:custGeom>
              <a:avLst/>
              <a:gdLst>
                <a:gd name="T0" fmla="*/ 0 w 45"/>
                <a:gd name="T1" fmla="*/ 48 h 65"/>
                <a:gd name="T2" fmla="*/ 15 w 45"/>
                <a:gd name="T3" fmla="*/ 65 h 65"/>
                <a:gd name="T4" fmla="*/ 21 w 45"/>
                <a:gd name="T5" fmla="*/ 61 h 65"/>
                <a:gd name="T6" fmla="*/ 27 w 45"/>
                <a:gd name="T7" fmla="*/ 57 h 65"/>
                <a:gd name="T8" fmla="*/ 31 w 45"/>
                <a:gd name="T9" fmla="*/ 52 h 65"/>
                <a:gd name="T10" fmla="*/ 35 w 45"/>
                <a:gd name="T11" fmla="*/ 46 h 65"/>
                <a:gd name="T12" fmla="*/ 39 w 45"/>
                <a:gd name="T13" fmla="*/ 41 h 65"/>
                <a:gd name="T14" fmla="*/ 41 w 45"/>
                <a:gd name="T15" fmla="*/ 33 h 65"/>
                <a:gd name="T16" fmla="*/ 43 w 45"/>
                <a:gd name="T17" fmla="*/ 28 h 65"/>
                <a:gd name="T18" fmla="*/ 45 w 45"/>
                <a:gd name="T19" fmla="*/ 20 h 65"/>
                <a:gd name="T20" fmla="*/ 43 w 45"/>
                <a:gd name="T21" fmla="*/ 18 h 65"/>
                <a:gd name="T22" fmla="*/ 43 w 45"/>
                <a:gd name="T23" fmla="*/ 15 h 65"/>
                <a:gd name="T24" fmla="*/ 43 w 45"/>
                <a:gd name="T25" fmla="*/ 13 h 65"/>
                <a:gd name="T26" fmla="*/ 43 w 45"/>
                <a:gd name="T27" fmla="*/ 9 h 65"/>
                <a:gd name="T28" fmla="*/ 43 w 45"/>
                <a:gd name="T29" fmla="*/ 7 h 65"/>
                <a:gd name="T30" fmla="*/ 43 w 45"/>
                <a:gd name="T31" fmla="*/ 5 h 65"/>
                <a:gd name="T32" fmla="*/ 41 w 45"/>
                <a:gd name="T33" fmla="*/ 2 h 65"/>
                <a:gd name="T34" fmla="*/ 39 w 45"/>
                <a:gd name="T35" fmla="*/ 0 h 65"/>
                <a:gd name="T36" fmla="*/ 33 w 45"/>
                <a:gd name="T37" fmla="*/ 2 h 65"/>
                <a:gd name="T38" fmla="*/ 27 w 45"/>
                <a:gd name="T39" fmla="*/ 5 h 65"/>
                <a:gd name="T40" fmla="*/ 21 w 45"/>
                <a:gd name="T41" fmla="*/ 7 h 65"/>
                <a:gd name="T42" fmla="*/ 17 w 45"/>
                <a:gd name="T43" fmla="*/ 11 h 65"/>
                <a:gd name="T44" fmla="*/ 13 w 45"/>
                <a:gd name="T45" fmla="*/ 17 h 65"/>
                <a:gd name="T46" fmla="*/ 9 w 45"/>
                <a:gd name="T47" fmla="*/ 20 h 65"/>
                <a:gd name="T48" fmla="*/ 6 w 45"/>
                <a:gd name="T49" fmla="*/ 26 h 65"/>
                <a:gd name="T50" fmla="*/ 2 w 45"/>
                <a:gd name="T51" fmla="*/ 31 h 65"/>
                <a:gd name="T52" fmla="*/ 2 w 45"/>
                <a:gd name="T53" fmla="*/ 31 h 65"/>
                <a:gd name="T54" fmla="*/ 2 w 45"/>
                <a:gd name="T55" fmla="*/ 33 h 65"/>
                <a:gd name="T56" fmla="*/ 2 w 45"/>
                <a:gd name="T57" fmla="*/ 35 h 65"/>
                <a:gd name="T58" fmla="*/ 2 w 45"/>
                <a:gd name="T59" fmla="*/ 35 h 65"/>
                <a:gd name="T60" fmla="*/ 2 w 45"/>
                <a:gd name="T61" fmla="*/ 37 h 65"/>
                <a:gd name="T62" fmla="*/ 2 w 45"/>
                <a:gd name="T63" fmla="*/ 39 h 65"/>
                <a:gd name="T64" fmla="*/ 2 w 45"/>
                <a:gd name="T65" fmla="*/ 39 h 65"/>
                <a:gd name="T66" fmla="*/ 2 w 45"/>
                <a:gd name="T67" fmla="*/ 41 h 65"/>
                <a:gd name="T68" fmla="*/ 0 w 45"/>
                <a:gd name="T69" fmla="*/ 48 h 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65"/>
                <a:gd name="T107" fmla="*/ 45 w 45"/>
                <a:gd name="T108" fmla="*/ 65 h 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65">
                  <a:moveTo>
                    <a:pt x="0" y="48"/>
                  </a:moveTo>
                  <a:lnTo>
                    <a:pt x="15" y="65"/>
                  </a:lnTo>
                  <a:lnTo>
                    <a:pt x="21" y="61"/>
                  </a:lnTo>
                  <a:lnTo>
                    <a:pt x="27" y="57"/>
                  </a:lnTo>
                  <a:lnTo>
                    <a:pt x="31" y="52"/>
                  </a:lnTo>
                  <a:lnTo>
                    <a:pt x="35" y="46"/>
                  </a:lnTo>
                  <a:lnTo>
                    <a:pt x="39" y="41"/>
                  </a:lnTo>
                  <a:lnTo>
                    <a:pt x="41" y="33"/>
                  </a:lnTo>
                  <a:lnTo>
                    <a:pt x="43" y="28"/>
                  </a:lnTo>
                  <a:lnTo>
                    <a:pt x="45" y="20"/>
                  </a:lnTo>
                  <a:lnTo>
                    <a:pt x="43" y="18"/>
                  </a:lnTo>
                  <a:lnTo>
                    <a:pt x="43" y="15"/>
                  </a:lnTo>
                  <a:lnTo>
                    <a:pt x="43" y="13"/>
                  </a:lnTo>
                  <a:lnTo>
                    <a:pt x="43" y="9"/>
                  </a:lnTo>
                  <a:lnTo>
                    <a:pt x="43" y="7"/>
                  </a:lnTo>
                  <a:lnTo>
                    <a:pt x="43" y="5"/>
                  </a:lnTo>
                  <a:lnTo>
                    <a:pt x="41" y="2"/>
                  </a:lnTo>
                  <a:lnTo>
                    <a:pt x="39" y="0"/>
                  </a:lnTo>
                  <a:lnTo>
                    <a:pt x="33" y="2"/>
                  </a:lnTo>
                  <a:lnTo>
                    <a:pt x="27" y="5"/>
                  </a:lnTo>
                  <a:lnTo>
                    <a:pt x="21" y="7"/>
                  </a:lnTo>
                  <a:lnTo>
                    <a:pt x="17" y="11"/>
                  </a:lnTo>
                  <a:lnTo>
                    <a:pt x="13" y="17"/>
                  </a:lnTo>
                  <a:lnTo>
                    <a:pt x="9" y="20"/>
                  </a:lnTo>
                  <a:lnTo>
                    <a:pt x="6" y="26"/>
                  </a:lnTo>
                  <a:lnTo>
                    <a:pt x="2" y="31"/>
                  </a:lnTo>
                  <a:lnTo>
                    <a:pt x="2" y="33"/>
                  </a:lnTo>
                  <a:lnTo>
                    <a:pt x="2" y="35"/>
                  </a:lnTo>
                  <a:lnTo>
                    <a:pt x="2" y="37"/>
                  </a:lnTo>
                  <a:lnTo>
                    <a:pt x="2" y="39"/>
                  </a:lnTo>
                  <a:lnTo>
                    <a:pt x="2" y="41"/>
                  </a:lnTo>
                  <a:lnTo>
                    <a:pt x="0" y="48"/>
                  </a:lnTo>
                  <a:close/>
                </a:path>
              </a:pathLst>
            </a:custGeom>
            <a:solidFill>
              <a:srgbClr val="FCEF00"/>
            </a:solidFill>
            <a:ln w="9525">
              <a:noFill/>
              <a:round/>
              <a:headEnd/>
              <a:tailEnd/>
            </a:ln>
          </p:spPr>
          <p:txBody>
            <a:bodyPr>
              <a:prstTxWarp prst="textNoShape">
                <a:avLst/>
              </a:prstTxWarp>
            </a:bodyPr>
            <a:lstStyle/>
            <a:p>
              <a:endParaRPr lang="en-US"/>
            </a:p>
          </p:txBody>
        </p:sp>
        <p:sp>
          <p:nvSpPr>
            <p:cNvPr id="18447" name="Freeform 13"/>
            <p:cNvSpPr>
              <a:spLocks/>
            </p:cNvSpPr>
            <p:nvPr/>
          </p:nvSpPr>
          <p:spPr bwMode="auto">
            <a:xfrm>
              <a:off x="2157" y="1880"/>
              <a:ext cx="51" cy="63"/>
            </a:xfrm>
            <a:custGeom>
              <a:avLst/>
              <a:gdLst>
                <a:gd name="T0" fmla="*/ 2 w 51"/>
                <a:gd name="T1" fmla="*/ 55 h 63"/>
                <a:gd name="T2" fmla="*/ 5 w 51"/>
                <a:gd name="T3" fmla="*/ 61 h 63"/>
                <a:gd name="T4" fmla="*/ 7 w 51"/>
                <a:gd name="T5" fmla="*/ 63 h 63"/>
                <a:gd name="T6" fmla="*/ 9 w 51"/>
                <a:gd name="T7" fmla="*/ 61 h 63"/>
                <a:gd name="T8" fmla="*/ 11 w 51"/>
                <a:gd name="T9" fmla="*/ 61 h 63"/>
                <a:gd name="T10" fmla="*/ 15 w 51"/>
                <a:gd name="T11" fmla="*/ 59 h 63"/>
                <a:gd name="T12" fmla="*/ 17 w 51"/>
                <a:gd name="T13" fmla="*/ 57 h 63"/>
                <a:gd name="T14" fmla="*/ 19 w 51"/>
                <a:gd name="T15" fmla="*/ 55 h 63"/>
                <a:gd name="T16" fmla="*/ 23 w 51"/>
                <a:gd name="T17" fmla="*/ 54 h 63"/>
                <a:gd name="T18" fmla="*/ 25 w 51"/>
                <a:gd name="T19" fmla="*/ 52 h 63"/>
                <a:gd name="T20" fmla="*/ 29 w 51"/>
                <a:gd name="T21" fmla="*/ 48 h 63"/>
                <a:gd name="T22" fmla="*/ 35 w 51"/>
                <a:gd name="T23" fmla="*/ 42 h 63"/>
                <a:gd name="T24" fmla="*/ 39 w 51"/>
                <a:gd name="T25" fmla="*/ 37 h 63"/>
                <a:gd name="T26" fmla="*/ 43 w 51"/>
                <a:gd name="T27" fmla="*/ 29 h 63"/>
                <a:gd name="T28" fmla="*/ 47 w 51"/>
                <a:gd name="T29" fmla="*/ 24 h 63"/>
                <a:gd name="T30" fmla="*/ 49 w 51"/>
                <a:gd name="T31" fmla="*/ 16 h 63"/>
                <a:gd name="T32" fmla="*/ 51 w 51"/>
                <a:gd name="T33" fmla="*/ 11 h 63"/>
                <a:gd name="T34" fmla="*/ 51 w 51"/>
                <a:gd name="T35" fmla="*/ 4 h 63"/>
                <a:gd name="T36" fmla="*/ 51 w 51"/>
                <a:gd name="T37" fmla="*/ 2 h 63"/>
                <a:gd name="T38" fmla="*/ 51 w 51"/>
                <a:gd name="T39" fmla="*/ 2 h 63"/>
                <a:gd name="T40" fmla="*/ 51 w 51"/>
                <a:gd name="T41" fmla="*/ 2 h 63"/>
                <a:gd name="T42" fmla="*/ 51 w 51"/>
                <a:gd name="T43" fmla="*/ 2 h 63"/>
                <a:gd name="T44" fmla="*/ 51 w 51"/>
                <a:gd name="T45" fmla="*/ 2 h 63"/>
                <a:gd name="T46" fmla="*/ 51 w 51"/>
                <a:gd name="T47" fmla="*/ 2 h 63"/>
                <a:gd name="T48" fmla="*/ 43 w 51"/>
                <a:gd name="T49" fmla="*/ 0 h 63"/>
                <a:gd name="T50" fmla="*/ 37 w 51"/>
                <a:gd name="T51" fmla="*/ 2 h 63"/>
                <a:gd name="T52" fmla="*/ 29 w 51"/>
                <a:gd name="T53" fmla="*/ 2 h 63"/>
                <a:gd name="T54" fmla="*/ 23 w 51"/>
                <a:gd name="T55" fmla="*/ 5 h 63"/>
                <a:gd name="T56" fmla="*/ 17 w 51"/>
                <a:gd name="T57" fmla="*/ 9 h 63"/>
                <a:gd name="T58" fmla="*/ 13 w 51"/>
                <a:gd name="T59" fmla="*/ 13 h 63"/>
                <a:gd name="T60" fmla="*/ 7 w 51"/>
                <a:gd name="T61" fmla="*/ 16 h 63"/>
                <a:gd name="T62" fmla="*/ 4 w 51"/>
                <a:gd name="T63" fmla="*/ 22 h 63"/>
                <a:gd name="T64" fmla="*/ 4 w 51"/>
                <a:gd name="T65" fmla="*/ 26 h 63"/>
                <a:gd name="T66" fmla="*/ 2 w 51"/>
                <a:gd name="T67" fmla="*/ 29 h 63"/>
                <a:gd name="T68" fmla="*/ 2 w 51"/>
                <a:gd name="T69" fmla="*/ 33 h 63"/>
                <a:gd name="T70" fmla="*/ 0 w 51"/>
                <a:gd name="T71" fmla="*/ 37 h 63"/>
                <a:gd name="T72" fmla="*/ 0 w 51"/>
                <a:gd name="T73" fmla="*/ 42 h 63"/>
                <a:gd name="T74" fmla="*/ 0 w 51"/>
                <a:gd name="T75" fmla="*/ 46 h 63"/>
                <a:gd name="T76" fmla="*/ 2 w 51"/>
                <a:gd name="T77" fmla="*/ 50 h 63"/>
                <a:gd name="T78" fmla="*/ 2 w 51"/>
                <a:gd name="T79" fmla="*/ 55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
                <a:gd name="T121" fmla="*/ 0 h 63"/>
                <a:gd name="T122" fmla="*/ 51 w 51"/>
                <a:gd name="T123" fmla="*/ 63 h 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 h="63">
                  <a:moveTo>
                    <a:pt x="2" y="55"/>
                  </a:moveTo>
                  <a:lnTo>
                    <a:pt x="5" y="61"/>
                  </a:lnTo>
                  <a:lnTo>
                    <a:pt x="7" y="63"/>
                  </a:lnTo>
                  <a:lnTo>
                    <a:pt x="9" y="61"/>
                  </a:lnTo>
                  <a:lnTo>
                    <a:pt x="11" y="61"/>
                  </a:lnTo>
                  <a:lnTo>
                    <a:pt x="15" y="59"/>
                  </a:lnTo>
                  <a:lnTo>
                    <a:pt x="17" y="57"/>
                  </a:lnTo>
                  <a:lnTo>
                    <a:pt x="19" y="55"/>
                  </a:lnTo>
                  <a:lnTo>
                    <a:pt x="23" y="54"/>
                  </a:lnTo>
                  <a:lnTo>
                    <a:pt x="25" y="52"/>
                  </a:lnTo>
                  <a:lnTo>
                    <a:pt x="29" y="48"/>
                  </a:lnTo>
                  <a:lnTo>
                    <a:pt x="35" y="42"/>
                  </a:lnTo>
                  <a:lnTo>
                    <a:pt x="39" y="37"/>
                  </a:lnTo>
                  <a:lnTo>
                    <a:pt x="43" y="29"/>
                  </a:lnTo>
                  <a:lnTo>
                    <a:pt x="47" y="24"/>
                  </a:lnTo>
                  <a:lnTo>
                    <a:pt x="49" y="16"/>
                  </a:lnTo>
                  <a:lnTo>
                    <a:pt x="51" y="11"/>
                  </a:lnTo>
                  <a:lnTo>
                    <a:pt x="51" y="4"/>
                  </a:lnTo>
                  <a:lnTo>
                    <a:pt x="51" y="2"/>
                  </a:lnTo>
                  <a:lnTo>
                    <a:pt x="43" y="0"/>
                  </a:lnTo>
                  <a:lnTo>
                    <a:pt x="37" y="2"/>
                  </a:lnTo>
                  <a:lnTo>
                    <a:pt x="29" y="2"/>
                  </a:lnTo>
                  <a:lnTo>
                    <a:pt x="23" y="5"/>
                  </a:lnTo>
                  <a:lnTo>
                    <a:pt x="17" y="9"/>
                  </a:lnTo>
                  <a:lnTo>
                    <a:pt x="13" y="13"/>
                  </a:lnTo>
                  <a:lnTo>
                    <a:pt x="7" y="16"/>
                  </a:lnTo>
                  <a:lnTo>
                    <a:pt x="4" y="22"/>
                  </a:lnTo>
                  <a:lnTo>
                    <a:pt x="4" y="26"/>
                  </a:lnTo>
                  <a:lnTo>
                    <a:pt x="2" y="29"/>
                  </a:lnTo>
                  <a:lnTo>
                    <a:pt x="2" y="33"/>
                  </a:lnTo>
                  <a:lnTo>
                    <a:pt x="0" y="37"/>
                  </a:lnTo>
                  <a:lnTo>
                    <a:pt x="0" y="42"/>
                  </a:lnTo>
                  <a:lnTo>
                    <a:pt x="0" y="46"/>
                  </a:lnTo>
                  <a:lnTo>
                    <a:pt x="2" y="50"/>
                  </a:lnTo>
                  <a:lnTo>
                    <a:pt x="2" y="55"/>
                  </a:lnTo>
                  <a:close/>
                </a:path>
              </a:pathLst>
            </a:custGeom>
            <a:solidFill>
              <a:srgbClr val="FCEF00"/>
            </a:solidFill>
            <a:ln w="9525">
              <a:noFill/>
              <a:round/>
              <a:headEnd/>
              <a:tailEnd/>
            </a:ln>
          </p:spPr>
          <p:txBody>
            <a:bodyPr>
              <a:prstTxWarp prst="textNoShape">
                <a:avLst/>
              </a:prstTxWarp>
            </a:bodyPr>
            <a:lstStyle/>
            <a:p>
              <a:endParaRPr lang="en-US"/>
            </a:p>
          </p:txBody>
        </p:sp>
        <p:sp>
          <p:nvSpPr>
            <p:cNvPr id="18448" name="Freeform 14"/>
            <p:cNvSpPr>
              <a:spLocks/>
            </p:cNvSpPr>
            <p:nvPr/>
          </p:nvSpPr>
          <p:spPr bwMode="auto">
            <a:xfrm>
              <a:off x="2170" y="1837"/>
              <a:ext cx="72" cy="41"/>
            </a:xfrm>
            <a:custGeom>
              <a:avLst/>
              <a:gdLst>
                <a:gd name="T0" fmla="*/ 2 w 72"/>
                <a:gd name="T1" fmla="*/ 41 h 41"/>
                <a:gd name="T2" fmla="*/ 10 w 72"/>
                <a:gd name="T3" fmla="*/ 39 h 41"/>
                <a:gd name="T4" fmla="*/ 18 w 72"/>
                <a:gd name="T5" fmla="*/ 37 h 41"/>
                <a:gd name="T6" fmla="*/ 28 w 72"/>
                <a:gd name="T7" fmla="*/ 35 h 41"/>
                <a:gd name="T8" fmla="*/ 38 w 72"/>
                <a:gd name="T9" fmla="*/ 32 h 41"/>
                <a:gd name="T10" fmla="*/ 46 w 72"/>
                <a:gd name="T11" fmla="*/ 30 h 41"/>
                <a:gd name="T12" fmla="*/ 54 w 72"/>
                <a:gd name="T13" fmla="*/ 26 h 41"/>
                <a:gd name="T14" fmla="*/ 62 w 72"/>
                <a:gd name="T15" fmla="*/ 21 h 41"/>
                <a:gd name="T16" fmla="*/ 68 w 72"/>
                <a:gd name="T17" fmla="*/ 13 h 41"/>
                <a:gd name="T18" fmla="*/ 68 w 72"/>
                <a:gd name="T19" fmla="*/ 13 h 41"/>
                <a:gd name="T20" fmla="*/ 70 w 72"/>
                <a:gd name="T21" fmla="*/ 11 h 41"/>
                <a:gd name="T22" fmla="*/ 70 w 72"/>
                <a:gd name="T23" fmla="*/ 10 h 41"/>
                <a:gd name="T24" fmla="*/ 72 w 72"/>
                <a:gd name="T25" fmla="*/ 10 h 41"/>
                <a:gd name="T26" fmla="*/ 72 w 72"/>
                <a:gd name="T27" fmla="*/ 8 h 41"/>
                <a:gd name="T28" fmla="*/ 72 w 72"/>
                <a:gd name="T29" fmla="*/ 8 h 41"/>
                <a:gd name="T30" fmla="*/ 72 w 72"/>
                <a:gd name="T31" fmla="*/ 6 h 41"/>
                <a:gd name="T32" fmla="*/ 72 w 72"/>
                <a:gd name="T33" fmla="*/ 6 h 41"/>
                <a:gd name="T34" fmla="*/ 72 w 72"/>
                <a:gd name="T35" fmla="*/ 4 h 41"/>
                <a:gd name="T36" fmla="*/ 68 w 72"/>
                <a:gd name="T37" fmla="*/ 4 h 41"/>
                <a:gd name="T38" fmla="*/ 66 w 72"/>
                <a:gd name="T39" fmla="*/ 2 h 41"/>
                <a:gd name="T40" fmla="*/ 64 w 72"/>
                <a:gd name="T41" fmla="*/ 2 h 41"/>
                <a:gd name="T42" fmla="*/ 60 w 72"/>
                <a:gd name="T43" fmla="*/ 2 h 41"/>
                <a:gd name="T44" fmla="*/ 58 w 72"/>
                <a:gd name="T45" fmla="*/ 2 h 41"/>
                <a:gd name="T46" fmla="*/ 54 w 72"/>
                <a:gd name="T47" fmla="*/ 0 h 41"/>
                <a:gd name="T48" fmla="*/ 52 w 72"/>
                <a:gd name="T49" fmla="*/ 0 h 41"/>
                <a:gd name="T50" fmla="*/ 46 w 72"/>
                <a:gd name="T51" fmla="*/ 0 h 41"/>
                <a:gd name="T52" fmla="*/ 40 w 72"/>
                <a:gd name="T53" fmla="*/ 0 h 41"/>
                <a:gd name="T54" fmla="*/ 34 w 72"/>
                <a:gd name="T55" fmla="*/ 2 h 41"/>
                <a:gd name="T56" fmla="*/ 28 w 72"/>
                <a:gd name="T57" fmla="*/ 4 h 41"/>
                <a:gd name="T58" fmla="*/ 24 w 72"/>
                <a:gd name="T59" fmla="*/ 6 h 41"/>
                <a:gd name="T60" fmla="*/ 18 w 72"/>
                <a:gd name="T61" fmla="*/ 8 h 41"/>
                <a:gd name="T62" fmla="*/ 14 w 72"/>
                <a:gd name="T63" fmla="*/ 10 h 41"/>
                <a:gd name="T64" fmla="*/ 8 w 72"/>
                <a:gd name="T65" fmla="*/ 13 h 41"/>
                <a:gd name="T66" fmla="*/ 6 w 72"/>
                <a:gd name="T67" fmla="*/ 17 h 41"/>
                <a:gd name="T68" fmla="*/ 4 w 72"/>
                <a:gd name="T69" fmla="*/ 19 h 41"/>
                <a:gd name="T70" fmla="*/ 2 w 72"/>
                <a:gd name="T71" fmla="*/ 22 h 41"/>
                <a:gd name="T72" fmla="*/ 2 w 72"/>
                <a:gd name="T73" fmla="*/ 26 h 41"/>
                <a:gd name="T74" fmla="*/ 0 w 72"/>
                <a:gd name="T75" fmla="*/ 30 h 41"/>
                <a:gd name="T76" fmla="*/ 0 w 72"/>
                <a:gd name="T77" fmla="*/ 34 h 41"/>
                <a:gd name="T78" fmla="*/ 0 w 72"/>
                <a:gd name="T79" fmla="*/ 37 h 41"/>
                <a:gd name="T80" fmla="*/ 0 w 72"/>
                <a:gd name="T81" fmla="*/ 41 h 41"/>
                <a:gd name="T82" fmla="*/ 0 w 72"/>
                <a:gd name="T83" fmla="*/ 41 h 41"/>
                <a:gd name="T84" fmla="*/ 0 w 72"/>
                <a:gd name="T85" fmla="*/ 41 h 41"/>
                <a:gd name="T86" fmla="*/ 0 w 72"/>
                <a:gd name="T87" fmla="*/ 41 h 41"/>
                <a:gd name="T88" fmla="*/ 2 w 72"/>
                <a:gd name="T89" fmla="*/ 41 h 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
                <a:gd name="T136" fmla="*/ 0 h 41"/>
                <a:gd name="T137" fmla="*/ 72 w 72"/>
                <a:gd name="T138" fmla="*/ 41 h 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 h="41">
                  <a:moveTo>
                    <a:pt x="2" y="41"/>
                  </a:moveTo>
                  <a:lnTo>
                    <a:pt x="10" y="39"/>
                  </a:lnTo>
                  <a:lnTo>
                    <a:pt x="18" y="37"/>
                  </a:lnTo>
                  <a:lnTo>
                    <a:pt x="28" y="35"/>
                  </a:lnTo>
                  <a:lnTo>
                    <a:pt x="38" y="32"/>
                  </a:lnTo>
                  <a:lnTo>
                    <a:pt x="46" y="30"/>
                  </a:lnTo>
                  <a:lnTo>
                    <a:pt x="54" y="26"/>
                  </a:lnTo>
                  <a:lnTo>
                    <a:pt x="62" y="21"/>
                  </a:lnTo>
                  <a:lnTo>
                    <a:pt x="68" y="13"/>
                  </a:lnTo>
                  <a:lnTo>
                    <a:pt x="70" y="11"/>
                  </a:lnTo>
                  <a:lnTo>
                    <a:pt x="70" y="10"/>
                  </a:lnTo>
                  <a:lnTo>
                    <a:pt x="72" y="10"/>
                  </a:lnTo>
                  <a:lnTo>
                    <a:pt x="72" y="8"/>
                  </a:lnTo>
                  <a:lnTo>
                    <a:pt x="72" y="6"/>
                  </a:lnTo>
                  <a:lnTo>
                    <a:pt x="72" y="4"/>
                  </a:lnTo>
                  <a:lnTo>
                    <a:pt x="68" y="4"/>
                  </a:lnTo>
                  <a:lnTo>
                    <a:pt x="66" y="2"/>
                  </a:lnTo>
                  <a:lnTo>
                    <a:pt x="64" y="2"/>
                  </a:lnTo>
                  <a:lnTo>
                    <a:pt x="60" y="2"/>
                  </a:lnTo>
                  <a:lnTo>
                    <a:pt x="58" y="2"/>
                  </a:lnTo>
                  <a:lnTo>
                    <a:pt x="54" y="0"/>
                  </a:lnTo>
                  <a:lnTo>
                    <a:pt x="52" y="0"/>
                  </a:lnTo>
                  <a:lnTo>
                    <a:pt x="46" y="0"/>
                  </a:lnTo>
                  <a:lnTo>
                    <a:pt x="40" y="0"/>
                  </a:lnTo>
                  <a:lnTo>
                    <a:pt x="34" y="2"/>
                  </a:lnTo>
                  <a:lnTo>
                    <a:pt x="28" y="4"/>
                  </a:lnTo>
                  <a:lnTo>
                    <a:pt x="24" y="6"/>
                  </a:lnTo>
                  <a:lnTo>
                    <a:pt x="18" y="8"/>
                  </a:lnTo>
                  <a:lnTo>
                    <a:pt x="14" y="10"/>
                  </a:lnTo>
                  <a:lnTo>
                    <a:pt x="8" y="13"/>
                  </a:lnTo>
                  <a:lnTo>
                    <a:pt x="6" y="17"/>
                  </a:lnTo>
                  <a:lnTo>
                    <a:pt x="4" y="19"/>
                  </a:lnTo>
                  <a:lnTo>
                    <a:pt x="2" y="22"/>
                  </a:lnTo>
                  <a:lnTo>
                    <a:pt x="2" y="26"/>
                  </a:lnTo>
                  <a:lnTo>
                    <a:pt x="0" y="30"/>
                  </a:lnTo>
                  <a:lnTo>
                    <a:pt x="0" y="34"/>
                  </a:lnTo>
                  <a:lnTo>
                    <a:pt x="0" y="37"/>
                  </a:lnTo>
                  <a:lnTo>
                    <a:pt x="0" y="41"/>
                  </a:lnTo>
                  <a:lnTo>
                    <a:pt x="2" y="41"/>
                  </a:lnTo>
                  <a:close/>
                </a:path>
              </a:pathLst>
            </a:custGeom>
            <a:solidFill>
              <a:srgbClr val="FCEF00"/>
            </a:solidFill>
            <a:ln w="9525">
              <a:noFill/>
              <a:round/>
              <a:headEnd/>
              <a:tailEnd/>
            </a:ln>
          </p:spPr>
          <p:txBody>
            <a:bodyPr>
              <a:prstTxWarp prst="textNoShape">
                <a:avLst/>
              </a:prstTxWarp>
            </a:bodyPr>
            <a:lstStyle/>
            <a:p>
              <a:endParaRPr lang="en-US"/>
            </a:p>
          </p:txBody>
        </p:sp>
        <p:sp>
          <p:nvSpPr>
            <p:cNvPr id="18449" name="Freeform 15"/>
            <p:cNvSpPr>
              <a:spLocks/>
            </p:cNvSpPr>
            <p:nvPr/>
          </p:nvSpPr>
          <p:spPr bwMode="auto">
            <a:xfrm>
              <a:off x="2204" y="1524"/>
              <a:ext cx="430" cy="456"/>
            </a:xfrm>
            <a:custGeom>
              <a:avLst/>
              <a:gdLst>
                <a:gd name="T0" fmla="*/ 4 w 430"/>
                <a:gd name="T1" fmla="*/ 454 h 456"/>
                <a:gd name="T2" fmla="*/ 4 w 430"/>
                <a:gd name="T3" fmla="*/ 456 h 456"/>
                <a:gd name="T4" fmla="*/ 46 w 430"/>
                <a:gd name="T5" fmla="*/ 417 h 456"/>
                <a:gd name="T6" fmla="*/ 99 w 430"/>
                <a:gd name="T7" fmla="*/ 363 h 456"/>
                <a:gd name="T8" fmla="*/ 154 w 430"/>
                <a:gd name="T9" fmla="*/ 308 h 456"/>
                <a:gd name="T10" fmla="*/ 208 w 430"/>
                <a:gd name="T11" fmla="*/ 252 h 456"/>
                <a:gd name="T12" fmla="*/ 228 w 430"/>
                <a:gd name="T13" fmla="*/ 232 h 456"/>
                <a:gd name="T14" fmla="*/ 236 w 430"/>
                <a:gd name="T15" fmla="*/ 223 h 456"/>
                <a:gd name="T16" fmla="*/ 240 w 430"/>
                <a:gd name="T17" fmla="*/ 219 h 456"/>
                <a:gd name="T18" fmla="*/ 242 w 430"/>
                <a:gd name="T19" fmla="*/ 219 h 456"/>
                <a:gd name="T20" fmla="*/ 273 w 430"/>
                <a:gd name="T21" fmla="*/ 187 h 456"/>
                <a:gd name="T22" fmla="*/ 370 w 430"/>
                <a:gd name="T23" fmla="*/ 97 h 456"/>
                <a:gd name="T24" fmla="*/ 339 w 430"/>
                <a:gd name="T25" fmla="*/ 80 h 456"/>
                <a:gd name="T26" fmla="*/ 331 w 430"/>
                <a:gd name="T27" fmla="*/ 58 h 456"/>
                <a:gd name="T28" fmla="*/ 337 w 430"/>
                <a:gd name="T29" fmla="*/ 41 h 456"/>
                <a:gd name="T30" fmla="*/ 348 w 430"/>
                <a:gd name="T31" fmla="*/ 30 h 456"/>
                <a:gd name="T32" fmla="*/ 358 w 430"/>
                <a:gd name="T33" fmla="*/ 26 h 456"/>
                <a:gd name="T34" fmla="*/ 368 w 430"/>
                <a:gd name="T35" fmla="*/ 24 h 456"/>
                <a:gd name="T36" fmla="*/ 384 w 430"/>
                <a:gd name="T37" fmla="*/ 28 h 456"/>
                <a:gd name="T38" fmla="*/ 398 w 430"/>
                <a:gd name="T39" fmla="*/ 39 h 456"/>
                <a:gd name="T40" fmla="*/ 404 w 430"/>
                <a:gd name="T41" fmla="*/ 54 h 456"/>
                <a:gd name="T42" fmla="*/ 406 w 430"/>
                <a:gd name="T43" fmla="*/ 67 h 456"/>
                <a:gd name="T44" fmla="*/ 424 w 430"/>
                <a:gd name="T45" fmla="*/ 84 h 456"/>
                <a:gd name="T46" fmla="*/ 428 w 430"/>
                <a:gd name="T47" fmla="*/ 71 h 456"/>
                <a:gd name="T48" fmla="*/ 428 w 430"/>
                <a:gd name="T49" fmla="*/ 48 h 456"/>
                <a:gd name="T50" fmla="*/ 414 w 430"/>
                <a:gd name="T51" fmla="*/ 21 h 456"/>
                <a:gd name="T52" fmla="*/ 390 w 430"/>
                <a:gd name="T53" fmla="*/ 4 h 456"/>
                <a:gd name="T54" fmla="*/ 362 w 430"/>
                <a:gd name="T55" fmla="*/ 0 h 456"/>
                <a:gd name="T56" fmla="*/ 344 w 430"/>
                <a:gd name="T57" fmla="*/ 4 h 456"/>
                <a:gd name="T58" fmla="*/ 341 w 430"/>
                <a:gd name="T59" fmla="*/ 6 h 456"/>
                <a:gd name="T60" fmla="*/ 325 w 430"/>
                <a:gd name="T61" fmla="*/ 15 h 456"/>
                <a:gd name="T62" fmla="*/ 309 w 430"/>
                <a:gd name="T63" fmla="*/ 41 h 456"/>
                <a:gd name="T64" fmla="*/ 307 w 430"/>
                <a:gd name="T65" fmla="*/ 63 h 456"/>
                <a:gd name="T66" fmla="*/ 309 w 430"/>
                <a:gd name="T67" fmla="*/ 78 h 456"/>
                <a:gd name="T68" fmla="*/ 313 w 430"/>
                <a:gd name="T69" fmla="*/ 86 h 456"/>
                <a:gd name="T70" fmla="*/ 313 w 430"/>
                <a:gd name="T71" fmla="*/ 87 h 456"/>
                <a:gd name="T72" fmla="*/ 236 w 430"/>
                <a:gd name="T73" fmla="*/ 150 h 456"/>
                <a:gd name="T74" fmla="*/ 210 w 430"/>
                <a:gd name="T75" fmla="*/ 128 h 456"/>
                <a:gd name="T76" fmla="*/ 186 w 430"/>
                <a:gd name="T77" fmla="*/ 104 h 456"/>
                <a:gd name="T78" fmla="*/ 154 w 430"/>
                <a:gd name="T79" fmla="*/ 74 h 456"/>
                <a:gd name="T80" fmla="*/ 109 w 430"/>
                <a:gd name="T81" fmla="*/ 30 h 456"/>
                <a:gd name="T82" fmla="*/ 184 w 430"/>
                <a:gd name="T83" fmla="*/ 215 h 456"/>
                <a:gd name="T84" fmla="*/ 131 w 430"/>
                <a:gd name="T85" fmla="*/ 269 h 456"/>
                <a:gd name="T86" fmla="*/ 79 w 430"/>
                <a:gd name="T87" fmla="*/ 321 h 456"/>
                <a:gd name="T88" fmla="*/ 30 w 430"/>
                <a:gd name="T89" fmla="*/ 369 h 456"/>
                <a:gd name="T90" fmla="*/ 4 w 430"/>
                <a:gd name="T91" fmla="*/ 398 h 456"/>
                <a:gd name="T92" fmla="*/ 2 w 430"/>
                <a:gd name="T93" fmla="*/ 402 h 456"/>
                <a:gd name="T94" fmla="*/ 6 w 430"/>
                <a:gd name="T95" fmla="*/ 413 h 456"/>
                <a:gd name="T96" fmla="*/ 10 w 430"/>
                <a:gd name="T97" fmla="*/ 434 h 456"/>
                <a:gd name="T98" fmla="*/ 6 w 430"/>
                <a:gd name="T99" fmla="*/ 447 h 456"/>
                <a:gd name="T100" fmla="*/ 2 w 430"/>
                <a:gd name="T101" fmla="*/ 452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0"/>
                <a:gd name="T154" fmla="*/ 0 h 456"/>
                <a:gd name="T155" fmla="*/ 430 w 430"/>
                <a:gd name="T156" fmla="*/ 456 h 4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0" h="456">
                  <a:moveTo>
                    <a:pt x="4" y="454"/>
                  </a:moveTo>
                  <a:lnTo>
                    <a:pt x="4" y="454"/>
                  </a:lnTo>
                  <a:lnTo>
                    <a:pt x="4" y="456"/>
                  </a:lnTo>
                  <a:lnTo>
                    <a:pt x="18" y="443"/>
                  </a:lnTo>
                  <a:lnTo>
                    <a:pt x="32" y="430"/>
                  </a:lnTo>
                  <a:lnTo>
                    <a:pt x="46" y="417"/>
                  </a:lnTo>
                  <a:lnTo>
                    <a:pt x="59" y="404"/>
                  </a:lnTo>
                  <a:lnTo>
                    <a:pt x="73" y="391"/>
                  </a:lnTo>
                  <a:lnTo>
                    <a:pt x="87" y="376"/>
                  </a:lnTo>
                  <a:lnTo>
                    <a:pt x="99" y="363"/>
                  </a:lnTo>
                  <a:lnTo>
                    <a:pt x="113" y="348"/>
                  </a:lnTo>
                  <a:lnTo>
                    <a:pt x="127" y="335"/>
                  </a:lnTo>
                  <a:lnTo>
                    <a:pt x="141" y="321"/>
                  </a:lnTo>
                  <a:lnTo>
                    <a:pt x="154" y="308"/>
                  </a:lnTo>
                  <a:lnTo>
                    <a:pt x="168" y="295"/>
                  </a:lnTo>
                  <a:lnTo>
                    <a:pt x="180" y="280"/>
                  </a:lnTo>
                  <a:lnTo>
                    <a:pt x="194" y="267"/>
                  </a:lnTo>
                  <a:lnTo>
                    <a:pt x="208" y="252"/>
                  </a:lnTo>
                  <a:lnTo>
                    <a:pt x="220" y="239"/>
                  </a:lnTo>
                  <a:lnTo>
                    <a:pt x="224" y="237"/>
                  </a:lnTo>
                  <a:lnTo>
                    <a:pt x="226" y="234"/>
                  </a:lnTo>
                  <a:lnTo>
                    <a:pt x="228" y="232"/>
                  </a:lnTo>
                  <a:lnTo>
                    <a:pt x="230" y="230"/>
                  </a:lnTo>
                  <a:lnTo>
                    <a:pt x="232" y="226"/>
                  </a:lnTo>
                  <a:lnTo>
                    <a:pt x="234" y="224"/>
                  </a:lnTo>
                  <a:lnTo>
                    <a:pt x="236" y="223"/>
                  </a:lnTo>
                  <a:lnTo>
                    <a:pt x="238" y="219"/>
                  </a:lnTo>
                  <a:lnTo>
                    <a:pt x="240" y="219"/>
                  </a:lnTo>
                  <a:lnTo>
                    <a:pt x="242" y="219"/>
                  </a:lnTo>
                  <a:lnTo>
                    <a:pt x="376" y="341"/>
                  </a:lnTo>
                  <a:lnTo>
                    <a:pt x="404" y="315"/>
                  </a:lnTo>
                  <a:lnTo>
                    <a:pt x="273" y="187"/>
                  </a:lnTo>
                  <a:lnTo>
                    <a:pt x="285" y="176"/>
                  </a:lnTo>
                  <a:lnTo>
                    <a:pt x="346" y="111"/>
                  </a:lnTo>
                  <a:lnTo>
                    <a:pt x="366" y="117"/>
                  </a:lnTo>
                  <a:lnTo>
                    <a:pt x="370" y="97"/>
                  </a:lnTo>
                  <a:lnTo>
                    <a:pt x="352" y="93"/>
                  </a:lnTo>
                  <a:lnTo>
                    <a:pt x="348" y="89"/>
                  </a:lnTo>
                  <a:lnTo>
                    <a:pt x="343" y="86"/>
                  </a:lnTo>
                  <a:lnTo>
                    <a:pt x="339" y="80"/>
                  </a:lnTo>
                  <a:lnTo>
                    <a:pt x="337" y="74"/>
                  </a:lnTo>
                  <a:lnTo>
                    <a:pt x="333" y="69"/>
                  </a:lnTo>
                  <a:lnTo>
                    <a:pt x="331" y="63"/>
                  </a:lnTo>
                  <a:lnTo>
                    <a:pt x="331" y="58"/>
                  </a:lnTo>
                  <a:lnTo>
                    <a:pt x="333" y="50"/>
                  </a:lnTo>
                  <a:lnTo>
                    <a:pt x="333" y="47"/>
                  </a:lnTo>
                  <a:lnTo>
                    <a:pt x="335" y="43"/>
                  </a:lnTo>
                  <a:lnTo>
                    <a:pt x="337" y="41"/>
                  </a:lnTo>
                  <a:lnTo>
                    <a:pt x="339" y="37"/>
                  </a:lnTo>
                  <a:lnTo>
                    <a:pt x="343" y="36"/>
                  </a:lnTo>
                  <a:lnTo>
                    <a:pt x="344" y="32"/>
                  </a:lnTo>
                  <a:lnTo>
                    <a:pt x="348" y="30"/>
                  </a:lnTo>
                  <a:lnTo>
                    <a:pt x="352" y="28"/>
                  </a:lnTo>
                  <a:lnTo>
                    <a:pt x="354" y="28"/>
                  </a:lnTo>
                  <a:lnTo>
                    <a:pt x="356" y="28"/>
                  </a:lnTo>
                  <a:lnTo>
                    <a:pt x="358" y="26"/>
                  </a:lnTo>
                  <a:lnTo>
                    <a:pt x="362" y="26"/>
                  </a:lnTo>
                  <a:lnTo>
                    <a:pt x="364" y="26"/>
                  </a:lnTo>
                  <a:lnTo>
                    <a:pt x="366" y="24"/>
                  </a:lnTo>
                  <a:lnTo>
                    <a:pt x="368" y="24"/>
                  </a:lnTo>
                  <a:lnTo>
                    <a:pt x="370" y="24"/>
                  </a:lnTo>
                  <a:lnTo>
                    <a:pt x="376" y="26"/>
                  </a:lnTo>
                  <a:lnTo>
                    <a:pt x="380" y="26"/>
                  </a:lnTo>
                  <a:lnTo>
                    <a:pt x="384" y="28"/>
                  </a:lnTo>
                  <a:lnTo>
                    <a:pt x="388" y="30"/>
                  </a:lnTo>
                  <a:lnTo>
                    <a:pt x="392" y="34"/>
                  </a:lnTo>
                  <a:lnTo>
                    <a:pt x="396" y="36"/>
                  </a:lnTo>
                  <a:lnTo>
                    <a:pt x="398" y="39"/>
                  </a:lnTo>
                  <a:lnTo>
                    <a:pt x="402" y="43"/>
                  </a:lnTo>
                  <a:lnTo>
                    <a:pt x="402" y="47"/>
                  </a:lnTo>
                  <a:lnTo>
                    <a:pt x="404" y="50"/>
                  </a:lnTo>
                  <a:lnTo>
                    <a:pt x="404" y="54"/>
                  </a:lnTo>
                  <a:lnTo>
                    <a:pt x="406" y="58"/>
                  </a:lnTo>
                  <a:lnTo>
                    <a:pt x="406" y="60"/>
                  </a:lnTo>
                  <a:lnTo>
                    <a:pt x="406" y="63"/>
                  </a:lnTo>
                  <a:lnTo>
                    <a:pt x="406" y="67"/>
                  </a:lnTo>
                  <a:lnTo>
                    <a:pt x="406" y="71"/>
                  </a:lnTo>
                  <a:lnTo>
                    <a:pt x="420" y="87"/>
                  </a:lnTo>
                  <a:lnTo>
                    <a:pt x="422" y="86"/>
                  </a:lnTo>
                  <a:lnTo>
                    <a:pt x="424" y="84"/>
                  </a:lnTo>
                  <a:lnTo>
                    <a:pt x="426" y="80"/>
                  </a:lnTo>
                  <a:lnTo>
                    <a:pt x="428" y="78"/>
                  </a:lnTo>
                  <a:lnTo>
                    <a:pt x="428" y="74"/>
                  </a:lnTo>
                  <a:lnTo>
                    <a:pt x="428" y="71"/>
                  </a:lnTo>
                  <a:lnTo>
                    <a:pt x="428" y="67"/>
                  </a:lnTo>
                  <a:lnTo>
                    <a:pt x="430" y="65"/>
                  </a:lnTo>
                  <a:lnTo>
                    <a:pt x="430" y="56"/>
                  </a:lnTo>
                  <a:lnTo>
                    <a:pt x="428" y="48"/>
                  </a:lnTo>
                  <a:lnTo>
                    <a:pt x="426" y="41"/>
                  </a:lnTo>
                  <a:lnTo>
                    <a:pt x="424" y="34"/>
                  </a:lnTo>
                  <a:lnTo>
                    <a:pt x="420" y="26"/>
                  </a:lnTo>
                  <a:lnTo>
                    <a:pt x="414" y="21"/>
                  </a:lnTo>
                  <a:lnTo>
                    <a:pt x="410" y="15"/>
                  </a:lnTo>
                  <a:lnTo>
                    <a:pt x="404" y="10"/>
                  </a:lnTo>
                  <a:lnTo>
                    <a:pt x="398" y="6"/>
                  </a:lnTo>
                  <a:lnTo>
                    <a:pt x="390" y="4"/>
                  </a:lnTo>
                  <a:lnTo>
                    <a:pt x="384" y="2"/>
                  </a:lnTo>
                  <a:lnTo>
                    <a:pt x="376" y="0"/>
                  </a:lnTo>
                  <a:lnTo>
                    <a:pt x="370" y="0"/>
                  </a:lnTo>
                  <a:lnTo>
                    <a:pt x="362" y="0"/>
                  </a:lnTo>
                  <a:lnTo>
                    <a:pt x="354" y="2"/>
                  </a:lnTo>
                  <a:lnTo>
                    <a:pt x="346" y="4"/>
                  </a:lnTo>
                  <a:lnTo>
                    <a:pt x="344" y="4"/>
                  </a:lnTo>
                  <a:lnTo>
                    <a:pt x="343" y="6"/>
                  </a:lnTo>
                  <a:lnTo>
                    <a:pt x="341" y="6"/>
                  </a:lnTo>
                  <a:lnTo>
                    <a:pt x="339" y="6"/>
                  </a:lnTo>
                  <a:lnTo>
                    <a:pt x="337" y="6"/>
                  </a:lnTo>
                  <a:lnTo>
                    <a:pt x="331" y="10"/>
                  </a:lnTo>
                  <a:lnTo>
                    <a:pt x="325" y="15"/>
                  </a:lnTo>
                  <a:lnTo>
                    <a:pt x="321" y="21"/>
                  </a:lnTo>
                  <a:lnTo>
                    <a:pt x="315" y="26"/>
                  </a:lnTo>
                  <a:lnTo>
                    <a:pt x="313" y="34"/>
                  </a:lnTo>
                  <a:lnTo>
                    <a:pt x="309" y="41"/>
                  </a:lnTo>
                  <a:lnTo>
                    <a:pt x="307" y="48"/>
                  </a:lnTo>
                  <a:lnTo>
                    <a:pt x="307" y="54"/>
                  </a:lnTo>
                  <a:lnTo>
                    <a:pt x="307" y="60"/>
                  </a:lnTo>
                  <a:lnTo>
                    <a:pt x="307" y="63"/>
                  </a:lnTo>
                  <a:lnTo>
                    <a:pt x="307" y="67"/>
                  </a:lnTo>
                  <a:lnTo>
                    <a:pt x="307" y="71"/>
                  </a:lnTo>
                  <a:lnTo>
                    <a:pt x="309" y="74"/>
                  </a:lnTo>
                  <a:lnTo>
                    <a:pt x="309" y="78"/>
                  </a:lnTo>
                  <a:lnTo>
                    <a:pt x="311" y="80"/>
                  </a:lnTo>
                  <a:lnTo>
                    <a:pt x="313" y="84"/>
                  </a:lnTo>
                  <a:lnTo>
                    <a:pt x="313" y="86"/>
                  </a:lnTo>
                  <a:lnTo>
                    <a:pt x="313" y="87"/>
                  </a:lnTo>
                  <a:lnTo>
                    <a:pt x="242" y="156"/>
                  </a:lnTo>
                  <a:lnTo>
                    <a:pt x="236" y="150"/>
                  </a:lnTo>
                  <a:lnTo>
                    <a:pt x="228" y="147"/>
                  </a:lnTo>
                  <a:lnTo>
                    <a:pt x="222" y="141"/>
                  </a:lnTo>
                  <a:lnTo>
                    <a:pt x="216" y="134"/>
                  </a:lnTo>
                  <a:lnTo>
                    <a:pt x="210" y="128"/>
                  </a:lnTo>
                  <a:lnTo>
                    <a:pt x="206" y="123"/>
                  </a:lnTo>
                  <a:lnTo>
                    <a:pt x="198" y="117"/>
                  </a:lnTo>
                  <a:lnTo>
                    <a:pt x="192" y="111"/>
                  </a:lnTo>
                  <a:lnTo>
                    <a:pt x="186" y="104"/>
                  </a:lnTo>
                  <a:lnTo>
                    <a:pt x="178" y="97"/>
                  </a:lnTo>
                  <a:lnTo>
                    <a:pt x="170" y="89"/>
                  </a:lnTo>
                  <a:lnTo>
                    <a:pt x="162" y="82"/>
                  </a:lnTo>
                  <a:lnTo>
                    <a:pt x="154" y="74"/>
                  </a:lnTo>
                  <a:lnTo>
                    <a:pt x="147" y="67"/>
                  </a:lnTo>
                  <a:lnTo>
                    <a:pt x="139" y="60"/>
                  </a:lnTo>
                  <a:lnTo>
                    <a:pt x="133" y="52"/>
                  </a:lnTo>
                  <a:lnTo>
                    <a:pt x="109" y="30"/>
                  </a:lnTo>
                  <a:lnTo>
                    <a:pt x="75" y="58"/>
                  </a:lnTo>
                  <a:lnTo>
                    <a:pt x="210" y="187"/>
                  </a:lnTo>
                  <a:lnTo>
                    <a:pt x="196" y="200"/>
                  </a:lnTo>
                  <a:lnTo>
                    <a:pt x="184" y="215"/>
                  </a:lnTo>
                  <a:lnTo>
                    <a:pt x="170" y="228"/>
                  </a:lnTo>
                  <a:lnTo>
                    <a:pt x="158" y="241"/>
                  </a:lnTo>
                  <a:lnTo>
                    <a:pt x="145" y="256"/>
                  </a:lnTo>
                  <a:lnTo>
                    <a:pt x="131" y="269"/>
                  </a:lnTo>
                  <a:lnTo>
                    <a:pt x="117" y="282"/>
                  </a:lnTo>
                  <a:lnTo>
                    <a:pt x="103" y="295"/>
                  </a:lnTo>
                  <a:lnTo>
                    <a:pt x="91" y="308"/>
                  </a:lnTo>
                  <a:lnTo>
                    <a:pt x="79" y="321"/>
                  </a:lnTo>
                  <a:lnTo>
                    <a:pt x="65" y="334"/>
                  </a:lnTo>
                  <a:lnTo>
                    <a:pt x="54" y="345"/>
                  </a:lnTo>
                  <a:lnTo>
                    <a:pt x="42" y="358"/>
                  </a:lnTo>
                  <a:lnTo>
                    <a:pt x="30" y="369"/>
                  </a:lnTo>
                  <a:lnTo>
                    <a:pt x="18" y="382"/>
                  </a:lnTo>
                  <a:lnTo>
                    <a:pt x="8" y="397"/>
                  </a:lnTo>
                  <a:lnTo>
                    <a:pt x="6" y="397"/>
                  </a:lnTo>
                  <a:lnTo>
                    <a:pt x="4" y="398"/>
                  </a:lnTo>
                  <a:lnTo>
                    <a:pt x="4" y="400"/>
                  </a:lnTo>
                  <a:lnTo>
                    <a:pt x="2" y="400"/>
                  </a:lnTo>
                  <a:lnTo>
                    <a:pt x="2" y="402"/>
                  </a:lnTo>
                  <a:lnTo>
                    <a:pt x="0" y="404"/>
                  </a:lnTo>
                  <a:lnTo>
                    <a:pt x="0" y="406"/>
                  </a:lnTo>
                  <a:lnTo>
                    <a:pt x="2" y="410"/>
                  </a:lnTo>
                  <a:lnTo>
                    <a:pt x="6" y="413"/>
                  </a:lnTo>
                  <a:lnTo>
                    <a:pt x="8" y="419"/>
                  </a:lnTo>
                  <a:lnTo>
                    <a:pt x="10" y="422"/>
                  </a:lnTo>
                  <a:lnTo>
                    <a:pt x="10" y="428"/>
                  </a:lnTo>
                  <a:lnTo>
                    <a:pt x="10" y="434"/>
                  </a:lnTo>
                  <a:lnTo>
                    <a:pt x="8" y="439"/>
                  </a:lnTo>
                  <a:lnTo>
                    <a:pt x="8" y="443"/>
                  </a:lnTo>
                  <a:lnTo>
                    <a:pt x="6" y="445"/>
                  </a:lnTo>
                  <a:lnTo>
                    <a:pt x="6" y="447"/>
                  </a:lnTo>
                  <a:lnTo>
                    <a:pt x="4" y="448"/>
                  </a:lnTo>
                  <a:lnTo>
                    <a:pt x="4" y="450"/>
                  </a:lnTo>
                  <a:lnTo>
                    <a:pt x="2" y="452"/>
                  </a:lnTo>
                  <a:lnTo>
                    <a:pt x="4" y="454"/>
                  </a:lnTo>
                  <a:close/>
                </a:path>
              </a:pathLst>
            </a:custGeom>
            <a:solidFill>
              <a:srgbClr val="FFFFFF"/>
            </a:solidFill>
            <a:ln w="9525">
              <a:noFill/>
              <a:round/>
              <a:headEnd/>
              <a:tailEnd/>
            </a:ln>
          </p:spPr>
          <p:txBody>
            <a:bodyPr>
              <a:prstTxWarp prst="textNoShape">
                <a:avLst/>
              </a:prstTxWarp>
            </a:bodyPr>
            <a:lstStyle/>
            <a:p>
              <a:endParaRPr lang="en-US"/>
            </a:p>
          </p:txBody>
        </p:sp>
        <p:sp>
          <p:nvSpPr>
            <p:cNvPr id="18450" name="Freeform 16"/>
            <p:cNvSpPr>
              <a:spLocks/>
            </p:cNvSpPr>
            <p:nvPr/>
          </p:nvSpPr>
          <p:spPr bwMode="auto">
            <a:xfrm>
              <a:off x="2222" y="1824"/>
              <a:ext cx="61" cy="60"/>
            </a:xfrm>
            <a:custGeom>
              <a:avLst/>
              <a:gdLst>
                <a:gd name="T0" fmla="*/ 0 w 61"/>
                <a:gd name="T1" fmla="*/ 60 h 60"/>
                <a:gd name="T2" fmla="*/ 61 w 61"/>
                <a:gd name="T3" fmla="*/ 0 h 60"/>
                <a:gd name="T4" fmla="*/ 37 w 61"/>
                <a:gd name="T5" fmla="*/ 8 h 60"/>
                <a:gd name="T6" fmla="*/ 36 w 61"/>
                <a:gd name="T7" fmla="*/ 15 h 60"/>
                <a:gd name="T8" fmla="*/ 34 w 61"/>
                <a:gd name="T9" fmla="*/ 21 h 60"/>
                <a:gd name="T10" fmla="*/ 30 w 61"/>
                <a:gd name="T11" fmla="*/ 28 h 60"/>
                <a:gd name="T12" fmla="*/ 26 w 61"/>
                <a:gd name="T13" fmla="*/ 34 h 60"/>
                <a:gd name="T14" fmla="*/ 20 w 61"/>
                <a:gd name="T15" fmla="*/ 39 h 60"/>
                <a:gd name="T16" fmla="*/ 14 w 61"/>
                <a:gd name="T17" fmla="*/ 45 h 60"/>
                <a:gd name="T18" fmla="*/ 8 w 61"/>
                <a:gd name="T19" fmla="*/ 48 h 60"/>
                <a:gd name="T20" fmla="*/ 0 w 61"/>
                <a:gd name="T21" fmla="*/ 52 h 60"/>
                <a:gd name="T22" fmla="*/ 0 w 61"/>
                <a:gd name="T23" fmla="*/ 6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60"/>
                <a:gd name="T38" fmla="*/ 61 w 61"/>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60">
                  <a:moveTo>
                    <a:pt x="0" y="60"/>
                  </a:moveTo>
                  <a:lnTo>
                    <a:pt x="61" y="0"/>
                  </a:lnTo>
                  <a:lnTo>
                    <a:pt x="37" y="8"/>
                  </a:lnTo>
                  <a:lnTo>
                    <a:pt x="36" y="15"/>
                  </a:lnTo>
                  <a:lnTo>
                    <a:pt x="34" y="21"/>
                  </a:lnTo>
                  <a:lnTo>
                    <a:pt x="30" y="28"/>
                  </a:lnTo>
                  <a:lnTo>
                    <a:pt x="26" y="34"/>
                  </a:lnTo>
                  <a:lnTo>
                    <a:pt x="20" y="39"/>
                  </a:lnTo>
                  <a:lnTo>
                    <a:pt x="14" y="45"/>
                  </a:lnTo>
                  <a:lnTo>
                    <a:pt x="8" y="48"/>
                  </a:lnTo>
                  <a:lnTo>
                    <a:pt x="0" y="52"/>
                  </a:lnTo>
                  <a:lnTo>
                    <a:pt x="0" y="60"/>
                  </a:lnTo>
                  <a:close/>
                </a:path>
              </a:pathLst>
            </a:custGeom>
            <a:solidFill>
              <a:srgbClr val="FFFFFF"/>
            </a:solidFill>
            <a:ln w="9525">
              <a:noFill/>
              <a:round/>
              <a:headEnd/>
              <a:tailEnd/>
            </a:ln>
          </p:spPr>
          <p:txBody>
            <a:bodyPr>
              <a:prstTxWarp prst="textNoShape">
                <a:avLst/>
              </a:prstTxWarp>
            </a:bodyPr>
            <a:lstStyle/>
            <a:p>
              <a:endParaRPr lang="en-US"/>
            </a:p>
          </p:txBody>
        </p:sp>
        <p:sp>
          <p:nvSpPr>
            <p:cNvPr id="18451" name="Freeform 17"/>
            <p:cNvSpPr>
              <a:spLocks/>
            </p:cNvSpPr>
            <p:nvPr/>
          </p:nvSpPr>
          <p:spPr bwMode="auto">
            <a:xfrm>
              <a:off x="2228" y="1787"/>
              <a:ext cx="75" cy="34"/>
            </a:xfrm>
            <a:custGeom>
              <a:avLst/>
              <a:gdLst>
                <a:gd name="T0" fmla="*/ 0 w 75"/>
                <a:gd name="T1" fmla="*/ 32 h 34"/>
                <a:gd name="T2" fmla="*/ 10 w 75"/>
                <a:gd name="T3" fmla="*/ 34 h 34"/>
                <a:gd name="T4" fmla="*/ 20 w 75"/>
                <a:gd name="T5" fmla="*/ 34 h 34"/>
                <a:gd name="T6" fmla="*/ 31 w 75"/>
                <a:gd name="T7" fmla="*/ 34 h 34"/>
                <a:gd name="T8" fmla="*/ 41 w 75"/>
                <a:gd name="T9" fmla="*/ 30 h 34"/>
                <a:gd name="T10" fmla="*/ 51 w 75"/>
                <a:gd name="T11" fmla="*/ 28 h 34"/>
                <a:gd name="T12" fmla="*/ 59 w 75"/>
                <a:gd name="T13" fmla="*/ 24 h 34"/>
                <a:gd name="T14" fmla="*/ 67 w 75"/>
                <a:gd name="T15" fmla="*/ 19 h 34"/>
                <a:gd name="T16" fmla="*/ 75 w 75"/>
                <a:gd name="T17" fmla="*/ 11 h 34"/>
                <a:gd name="T18" fmla="*/ 69 w 75"/>
                <a:gd name="T19" fmla="*/ 8 h 34"/>
                <a:gd name="T20" fmla="*/ 63 w 75"/>
                <a:gd name="T21" fmla="*/ 6 h 34"/>
                <a:gd name="T22" fmla="*/ 55 w 75"/>
                <a:gd name="T23" fmla="*/ 2 h 34"/>
                <a:gd name="T24" fmla="*/ 49 w 75"/>
                <a:gd name="T25" fmla="*/ 0 h 34"/>
                <a:gd name="T26" fmla="*/ 41 w 75"/>
                <a:gd name="T27" fmla="*/ 0 h 34"/>
                <a:gd name="T28" fmla="*/ 35 w 75"/>
                <a:gd name="T29" fmla="*/ 0 h 34"/>
                <a:gd name="T30" fmla="*/ 28 w 75"/>
                <a:gd name="T31" fmla="*/ 2 h 34"/>
                <a:gd name="T32" fmla="*/ 20 w 75"/>
                <a:gd name="T33" fmla="*/ 6 h 34"/>
                <a:gd name="T34" fmla="*/ 16 w 75"/>
                <a:gd name="T35" fmla="*/ 10 h 34"/>
                <a:gd name="T36" fmla="*/ 12 w 75"/>
                <a:gd name="T37" fmla="*/ 11 h 34"/>
                <a:gd name="T38" fmla="*/ 10 w 75"/>
                <a:gd name="T39" fmla="*/ 15 h 34"/>
                <a:gd name="T40" fmla="*/ 6 w 75"/>
                <a:gd name="T41" fmla="*/ 17 h 34"/>
                <a:gd name="T42" fmla="*/ 4 w 75"/>
                <a:gd name="T43" fmla="*/ 21 h 34"/>
                <a:gd name="T44" fmla="*/ 2 w 75"/>
                <a:gd name="T45" fmla="*/ 24 h 34"/>
                <a:gd name="T46" fmla="*/ 0 w 75"/>
                <a:gd name="T47" fmla="*/ 28 h 34"/>
                <a:gd name="T48" fmla="*/ 0 w 75"/>
                <a:gd name="T49" fmla="*/ 32 h 34"/>
                <a:gd name="T50" fmla="*/ 0 w 75"/>
                <a:gd name="T51" fmla="*/ 32 h 34"/>
                <a:gd name="T52" fmla="*/ 0 w 75"/>
                <a:gd name="T53" fmla="*/ 32 h 34"/>
                <a:gd name="T54" fmla="*/ 0 w 75"/>
                <a:gd name="T55" fmla="*/ 32 h 34"/>
                <a:gd name="T56" fmla="*/ 0 w 75"/>
                <a:gd name="T57" fmla="*/ 32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
                <a:gd name="T88" fmla="*/ 0 h 34"/>
                <a:gd name="T89" fmla="*/ 75 w 75"/>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 h="34">
                  <a:moveTo>
                    <a:pt x="0" y="32"/>
                  </a:moveTo>
                  <a:lnTo>
                    <a:pt x="10" y="34"/>
                  </a:lnTo>
                  <a:lnTo>
                    <a:pt x="20" y="34"/>
                  </a:lnTo>
                  <a:lnTo>
                    <a:pt x="31" y="34"/>
                  </a:lnTo>
                  <a:lnTo>
                    <a:pt x="41" y="30"/>
                  </a:lnTo>
                  <a:lnTo>
                    <a:pt x="51" y="28"/>
                  </a:lnTo>
                  <a:lnTo>
                    <a:pt x="59" y="24"/>
                  </a:lnTo>
                  <a:lnTo>
                    <a:pt x="67" y="19"/>
                  </a:lnTo>
                  <a:lnTo>
                    <a:pt x="75" y="11"/>
                  </a:lnTo>
                  <a:lnTo>
                    <a:pt x="69" y="8"/>
                  </a:lnTo>
                  <a:lnTo>
                    <a:pt x="63" y="6"/>
                  </a:lnTo>
                  <a:lnTo>
                    <a:pt x="55" y="2"/>
                  </a:lnTo>
                  <a:lnTo>
                    <a:pt x="49" y="0"/>
                  </a:lnTo>
                  <a:lnTo>
                    <a:pt x="41" y="0"/>
                  </a:lnTo>
                  <a:lnTo>
                    <a:pt x="35" y="0"/>
                  </a:lnTo>
                  <a:lnTo>
                    <a:pt x="28" y="2"/>
                  </a:lnTo>
                  <a:lnTo>
                    <a:pt x="20" y="6"/>
                  </a:lnTo>
                  <a:lnTo>
                    <a:pt x="16" y="10"/>
                  </a:lnTo>
                  <a:lnTo>
                    <a:pt x="12" y="11"/>
                  </a:lnTo>
                  <a:lnTo>
                    <a:pt x="10" y="15"/>
                  </a:lnTo>
                  <a:lnTo>
                    <a:pt x="6" y="17"/>
                  </a:lnTo>
                  <a:lnTo>
                    <a:pt x="4" y="21"/>
                  </a:lnTo>
                  <a:lnTo>
                    <a:pt x="2" y="24"/>
                  </a:lnTo>
                  <a:lnTo>
                    <a:pt x="0" y="28"/>
                  </a:lnTo>
                  <a:lnTo>
                    <a:pt x="0" y="32"/>
                  </a:lnTo>
                  <a:close/>
                </a:path>
              </a:pathLst>
            </a:custGeom>
            <a:solidFill>
              <a:srgbClr val="FCEF00"/>
            </a:solidFill>
            <a:ln w="9525">
              <a:noFill/>
              <a:round/>
              <a:headEnd/>
              <a:tailEnd/>
            </a:ln>
          </p:spPr>
          <p:txBody>
            <a:bodyPr>
              <a:prstTxWarp prst="textNoShape">
                <a:avLst/>
              </a:prstTxWarp>
            </a:bodyPr>
            <a:lstStyle/>
            <a:p>
              <a:endParaRPr lang="en-US"/>
            </a:p>
          </p:txBody>
        </p:sp>
        <p:sp>
          <p:nvSpPr>
            <p:cNvPr id="18452" name="Freeform 18"/>
            <p:cNvSpPr>
              <a:spLocks/>
            </p:cNvSpPr>
            <p:nvPr/>
          </p:nvSpPr>
          <p:spPr bwMode="auto">
            <a:xfrm>
              <a:off x="2287" y="1750"/>
              <a:ext cx="64" cy="37"/>
            </a:xfrm>
            <a:custGeom>
              <a:avLst/>
              <a:gdLst>
                <a:gd name="T0" fmla="*/ 0 w 64"/>
                <a:gd name="T1" fmla="*/ 26 h 37"/>
                <a:gd name="T2" fmla="*/ 4 w 64"/>
                <a:gd name="T3" fmla="*/ 28 h 37"/>
                <a:gd name="T4" fmla="*/ 8 w 64"/>
                <a:gd name="T5" fmla="*/ 30 h 37"/>
                <a:gd name="T6" fmla="*/ 12 w 64"/>
                <a:gd name="T7" fmla="*/ 34 h 37"/>
                <a:gd name="T8" fmla="*/ 16 w 64"/>
                <a:gd name="T9" fmla="*/ 35 h 37"/>
                <a:gd name="T10" fmla="*/ 20 w 64"/>
                <a:gd name="T11" fmla="*/ 37 h 37"/>
                <a:gd name="T12" fmla="*/ 24 w 64"/>
                <a:gd name="T13" fmla="*/ 37 h 37"/>
                <a:gd name="T14" fmla="*/ 30 w 64"/>
                <a:gd name="T15" fmla="*/ 37 h 37"/>
                <a:gd name="T16" fmla="*/ 36 w 64"/>
                <a:gd name="T17" fmla="*/ 37 h 37"/>
                <a:gd name="T18" fmla="*/ 40 w 64"/>
                <a:gd name="T19" fmla="*/ 34 h 37"/>
                <a:gd name="T20" fmla="*/ 42 w 64"/>
                <a:gd name="T21" fmla="*/ 30 h 37"/>
                <a:gd name="T22" fmla="*/ 46 w 64"/>
                <a:gd name="T23" fmla="*/ 26 h 37"/>
                <a:gd name="T24" fmla="*/ 50 w 64"/>
                <a:gd name="T25" fmla="*/ 22 h 37"/>
                <a:gd name="T26" fmla="*/ 54 w 64"/>
                <a:gd name="T27" fmla="*/ 19 h 37"/>
                <a:gd name="T28" fmla="*/ 56 w 64"/>
                <a:gd name="T29" fmla="*/ 15 h 37"/>
                <a:gd name="T30" fmla="*/ 60 w 64"/>
                <a:gd name="T31" fmla="*/ 11 h 37"/>
                <a:gd name="T32" fmla="*/ 64 w 64"/>
                <a:gd name="T33" fmla="*/ 8 h 37"/>
                <a:gd name="T34" fmla="*/ 64 w 64"/>
                <a:gd name="T35" fmla="*/ 8 h 37"/>
                <a:gd name="T36" fmla="*/ 64 w 64"/>
                <a:gd name="T37" fmla="*/ 8 h 37"/>
                <a:gd name="T38" fmla="*/ 64 w 64"/>
                <a:gd name="T39" fmla="*/ 8 h 37"/>
                <a:gd name="T40" fmla="*/ 64 w 64"/>
                <a:gd name="T41" fmla="*/ 8 h 37"/>
                <a:gd name="T42" fmla="*/ 64 w 64"/>
                <a:gd name="T43" fmla="*/ 6 h 37"/>
                <a:gd name="T44" fmla="*/ 64 w 64"/>
                <a:gd name="T45" fmla="*/ 6 h 37"/>
                <a:gd name="T46" fmla="*/ 64 w 64"/>
                <a:gd name="T47" fmla="*/ 6 h 37"/>
                <a:gd name="T48" fmla="*/ 64 w 64"/>
                <a:gd name="T49" fmla="*/ 6 h 37"/>
                <a:gd name="T50" fmla="*/ 60 w 64"/>
                <a:gd name="T51" fmla="*/ 4 h 37"/>
                <a:gd name="T52" fmla="*/ 56 w 64"/>
                <a:gd name="T53" fmla="*/ 2 h 37"/>
                <a:gd name="T54" fmla="*/ 50 w 64"/>
                <a:gd name="T55" fmla="*/ 0 h 37"/>
                <a:gd name="T56" fmla="*/ 44 w 64"/>
                <a:gd name="T57" fmla="*/ 0 h 37"/>
                <a:gd name="T58" fmla="*/ 40 w 64"/>
                <a:gd name="T59" fmla="*/ 0 h 37"/>
                <a:gd name="T60" fmla="*/ 34 w 64"/>
                <a:gd name="T61" fmla="*/ 0 h 37"/>
                <a:gd name="T62" fmla="*/ 28 w 64"/>
                <a:gd name="T63" fmla="*/ 2 h 37"/>
                <a:gd name="T64" fmla="*/ 24 w 64"/>
                <a:gd name="T65" fmla="*/ 4 h 37"/>
                <a:gd name="T66" fmla="*/ 20 w 64"/>
                <a:gd name="T67" fmla="*/ 6 h 37"/>
                <a:gd name="T68" fmla="*/ 16 w 64"/>
                <a:gd name="T69" fmla="*/ 8 h 37"/>
                <a:gd name="T70" fmla="*/ 12 w 64"/>
                <a:gd name="T71" fmla="*/ 11 h 37"/>
                <a:gd name="T72" fmla="*/ 8 w 64"/>
                <a:gd name="T73" fmla="*/ 13 h 37"/>
                <a:gd name="T74" fmla="*/ 6 w 64"/>
                <a:gd name="T75" fmla="*/ 17 h 37"/>
                <a:gd name="T76" fmla="*/ 2 w 64"/>
                <a:gd name="T77" fmla="*/ 21 h 37"/>
                <a:gd name="T78" fmla="*/ 0 w 64"/>
                <a:gd name="T79" fmla="*/ 22 h 37"/>
                <a:gd name="T80" fmla="*/ 0 w 64"/>
                <a:gd name="T81" fmla="*/ 26 h 37"/>
                <a:gd name="T82" fmla="*/ 0 w 64"/>
                <a:gd name="T83" fmla="*/ 26 h 37"/>
                <a:gd name="T84" fmla="*/ 0 w 64"/>
                <a:gd name="T85" fmla="*/ 26 h 37"/>
                <a:gd name="T86" fmla="*/ 0 w 64"/>
                <a:gd name="T87" fmla="*/ 26 h 37"/>
                <a:gd name="T88" fmla="*/ 0 w 64"/>
                <a:gd name="T89" fmla="*/ 26 h 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
                <a:gd name="T136" fmla="*/ 0 h 37"/>
                <a:gd name="T137" fmla="*/ 64 w 64"/>
                <a:gd name="T138" fmla="*/ 37 h 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 h="37">
                  <a:moveTo>
                    <a:pt x="0" y="26"/>
                  </a:moveTo>
                  <a:lnTo>
                    <a:pt x="4" y="28"/>
                  </a:lnTo>
                  <a:lnTo>
                    <a:pt x="8" y="30"/>
                  </a:lnTo>
                  <a:lnTo>
                    <a:pt x="12" y="34"/>
                  </a:lnTo>
                  <a:lnTo>
                    <a:pt x="16" y="35"/>
                  </a:lnTo>
                  <a:lnTo>
                    <a:pt x="20" y="37"/>
                  </a:lnTo>
                  <a:lnTo>
                    <a:pt x="24" y="37"/>
                  </a:lnTo>
                  <a:lnTo>
                    <a:pt x="30" y="37"/>
                  </a:lnTo>
                  <a:lnTo>
                    <a:pt x="36" y="37"/>
                  </a:lnTo>
                  <a:lnTo>
                    <a:pt x="40" y="34"/>
                  </a:lnTo>
                  <a:lnTo>
                    <a:pt x="42" y="30"/>
                  </a:lnTo>
                  <a:lnTo>
                    <a:pt x="46" y="26"/>
                  </a:lnTo>
                  <a:lnTo>
                    <a:pt x="50" y="22"/>
                  </a:lnTo>
                  <a:lnTo>
                    <a:pt x="54" y="19"/>
                  </a:lnTo>
                  <a:lnTo>
                    <a:pt x="56" y="15"/>
                  </a:lnTo>
                  <a:lnTo>
                    <a:pt x="60" y="11"/>
                  </a:lnTo>
                  <a:lnTo>
                    <a:pt x="64" y="8"/>
                  </a:lnTo>
                  <a:lnTo>
                    <a:pt x="64" y="6"/>
                  </a:lnTo>
                  <a:lnTo>
                    <a:pt x="60" y="4"/>
                  </a:lnTo>
                  <a:lnTo>
                    <a:pt x="56" y="2"/>
                  </a:lnTo>
                  <a:lnTo>
                    <a:pt x="50" y="0"/>
                  </a:lnTo>
                  <a:lnTo>
                    <a:pt x="44" y="0"/>
                  </a:lnTo>
                  <a:lnTo>
                    <a:pt x="40" y="0"/>
                  </a:lnTo>
                  <a:lnTo>
                    <a:pt x="34" y="0"/>
                  </a:lnTo>
                  <a:lnTo>
                    <a:pt x="28" y="2"/>
                  </a:lnTo>
                  <a:lnTo>
                    <a:pt x="24" y="4"/>
                  </a:lnTo>
                  <a:lnTo>
                    <a:pt x="20" y="6"/>
                  </a:lnTo>
                  <a:lnTo>
                    <a:pt x="16" y="8"/>
                  </a:lnTo>
                  <a:lnTo>
                    <a:pt x="12" y="11"/>
                  </a:lnTo>
                  <a:lnTo>
                    <a:pt x="8" y="13"/>
                  </a:lnTo>
                  <a:lnTo>
                    <a:pt x="6" y="17"/>
                  </a:lnTo>
                  <a:lnTo>
                    <a:pt x="2" y="21"/>
                  </a:lnTo>
                  <a:lnTo>
                    <a:pt x="0" y="22"/>
                  </a:lnTo>
                  <a:lnTo>
                    <a:pt x="0" y="26"/>
                  </a:lnTo>
                  <a:close/>
                </a:path>
              </a:pathLst>
            </a:custGeom>
            <a:solidFill>
              <a:srgbClr val="FCEF00"/>
            </a:solidFill>
            <a:ln w="9525">
              <a:noFill/>
              <a:round/>
              <a:headEnd/>
              <a:tailEnd/>
            </a:ln>
          </p:spPr>
          <p:txBody>
            <a:bodyPr>
              <a:prstTxWarp prst="textNoShape">
                <a:avLst/>
              </a:prstTxWarp>
            </a:bodyPr>
            <a:lstStyle/>
            <a:p>
              <a:endParaRPr lang="en-US"/>
            </a:p>
          </p:txBody>
        </p:sp>
        <p:sp>
          <p:nvSpPr>
            <p:cNvPr id="18453" name="Freeform 19"/>
            <p:cNvSpPr>
              <a:spLocks/>
            </p:cNvSpPr>
            <p:nvPr/>
          </p:nvSpPr>
          <p:spPr bwMode="auto">
            <a:xfrm>
              <a:off x="2416" y="1778"/>
              <a:ext cx="53" cy="28"/>
            </a:xfrm>
            <a:custGeom>
              <a:avLst/>
              <a:gdLst>
                <a:gd name="T0" fmla="*/ 0 w 53"/>
                <a:gd name="T1" fmla="*/ 17 h 28"/>
                <a:gd name="T2" fmla="*/ 2 w 53"/>
                <a:gd name="T3" fmla="*/ 19 h 28"/>
                <a:gd name="T4" fmla="*/ 2 w 53"/>
                <a:gd name="T5" fmla="*/ 20 h 28"/>
                <a:gd name="T6" fmla="*/ 4 w 53"/>
                <a:gd name="T7" fmla="*/ 22 h 28"/>
                <a:gd name="T8" fmla="*/ 6 w 53"/>
                <a:gd name="T9" fmla="*/ 24 h 28"/>
                <a:gd name="T10" fmla="*/ 8 w 53"/>
                <a:gd name="T11" fmla="*/ 26 h 28"/>
                <a:gd name="T12" fmla="*/ 10 w 53"/>
                <a:gd name="T13" fmla="*/ 26 h 28"/>
                <a:gd name="T14" fmla="*/ 12 w 53"/>
                <a:gd name="T15" fmla="*/ 28 h 28"/>
                <a:gd name="T16" fmla="*/ 16 w 53"/>
                <a:gd name="T17" fmla="*/ 28 h 28"/>
                <a:gd name="T18" fmla="*/ 22 w 53"/>
                <a:gd name="T19" fmla="*/ 28 h 28"/>
                <a:gd name="T20" fmla="*/ 26 w 53"/>
                <a:gd name="T21" fmla="*/ 28 h 28"/>
                <a:gd name="T22" fmla="*/ 32 w 53"/>
                <a:gd name="T23" fmla="*/ 28 h 28"/>
                <a:gd name="T24" fmla="*/ 35 w 53"/>
                <a:gd name="T25" fmla="*/ 26 h 28"/>
                <a:gd name="T26" fmla="*/ 41 w 53"/>
                <a:gd name="T27" fmla="*/ 24 h 28"/>
                <a:gd name="T28" fmla="*/ 45 w 53"/>
                <a:gd name="T29" fmla="*/ 22 h 28"/>
                <a:gd name="T30" fmla="*/ 49 w 53"/>
                <a:gd name="T31" fmla="*/ 20 h 28"/>
                <a:gd name="T32" fmla="*/ 53 w 53"/>
                <a:gd name="T33" fmla="*/ 19 h 28"/>
                <a:gd name="T34" fmla="*/ 53 w 53"/>
                <a:gd name="T35" fmla="*/ 19 h 28"/>
                <a:gd name="T36" fmla="*/ 53 w 53"/>
                <a:gd name="T37" fmla="*/ 19 h 28"/>
                <a:gd name="T38" fmla="*/ 53 w 53"/>
                <a:gd name="T39" fmla="*/ 17 h 28"/>
                <a:gd name="T40" fmla="*/ 53 w 53"/>
                <a:gd name="T41" fmla="*/ 17 h 28"/>
                <a:gd name="T42" fmla="*/ 53 w 53"/>
                <a:gd name="T43" fmla="*/ 17 h 28"/>
                <a:gd name="T44" fmla="*/ 53 w 53"/>
                <a:gd name="T45" fmla="*/ 17 h 28"/>
                <a:gd name="T46" fmla="*/ 51 w 53"/>
                <a:gd name="T47" fmla="*/ 13 h 28"/>
                <a:gd name="T48" fmla="*/ 49 w 53"/>
                <a:gd name="T49" fmla="*/ 11 h 28"/>
                <a:gd name="T50" fmla="*/ 45 w 53"/>
                <a:gd name="T51" fmla="*/ 7 h 28"/>
                <a:gd name="T52" fmla="*/ 41 w 53"/>
                <a:gd name="T53" fmla="*/ 6 h 28"/>
                <a:gd name="T54" fmla="*/ 37 w 53"/>
                <a:gd name="T55" fmla="*/ 4 h 28"/>
                <a:gd name="T56" fmla="*/ 34 w 53"/>
                <a:gd name="T57" fmla="*/ 2 h 28"/>
                <a:gd name="T58" fmla="*/ 30 w 53"/>
                <a:gd name="T59" fmla="*/ 0 h 28"/>
                <a:gd name="T60" fmla="*/ 26 w 53"/>
                <a:gd name="T61" fmla="*/ 0 h 28"/>
                <a:gd name="T62" fmla="*/ 22 w 53"/>
                <a:gd name="T63" fmla="*/ 0 h 28"/>
                <a:gd name="T64" fmla="*/ 18 w 53"/>
                <a:gd name="T65" fmla="*/ 0 h 28"/>
                <a:gd name="T66" fmla="*/ 14 w 53"/>
                <a:gd name="T67" fmla="*/ 2 h 28"/>
                <a:gd name="T68" fmla="*/ 12 w 53"/>
                <a:gd name="T69" fmla="*/ 4 h 28"/>
                <a:gd name="T70" fmla="*/ 8 w 53"/>
                <a:gd name="T71" fmla="*/ 6 h 28"/>
                <a:gd name="T72" fmla="*/ 6 w 53"/>
                <a:gd name="T73" fmla="*/ 7 h 28"/>
                <a:gd name="T74" fmla="*/ 2 w 53"/>
                <a:gd name="T75" fmla="*/ 11 h 28"/>
                <a:gd name="T76" fmla="*/ 0 w 53"/>
                <a:gd name="T77" fmla="*/ 13 h 28"/>
                <a:gd name="T78" fmla="*/ 0 w 53"/>
                <a:gd name="T79" fmla="*/ 13 h 28"/>
                <a:gd name="T80" fmla="*/ 0 w 53"/>
                <a:gd name="T81" fmla="*/ 15 h 28"/>
                <a:gd name="T82" fmla="*/ 0 w 53"/>
                <a:gd name="T83" fmla="*/ 15 h 28"/>
                <a:gd name="T84" fmla="*/ 0 w 53"/>
                <a:gd name="T85" fmla="*/ 15 h 28"/>
                <a:gd name="T86" fmla="*/ 0 w 53"/>
                <a:gd name="T87" fmla="*/ 15 h 28"/>
                <a:gd name="T88" fmla="*/ 0 w 53"/>
                <a:gd name="T89" fmla="*/ 15 h 28"/>
                <a:gd name="T90" fmla="*/ 0 w 53"/>
                <a:gd name="T91" fmla="*/ 15 h 28"/>
                <a:gd name="T92" fmla="*/ 0 w 53"/>
                <a:gd name="T93" fmla="*/ 17 h 28"/>
                <a:gd name="T94" fmla="*/ 0 w 53"/>
                <a:gd name="T95" fmla="*/ 17 h 28"/>
                <a:gd name="T96" fmla="*/ 0 w 53"/>
                <a:gd name="T97" fmla="*/ 17 h 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28"/>
                <a:gd name="T149" fmla="*/ 53 w 53"/>
                <a:gd name="T150" fmla="*/ 28 h 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28">
                  <a:moveTo>
                    <a:pt x="0" y="17"/>
                  </a:moveTo>
                  <a:lnTo>
                    <a:pt x="2" y="19"/>
                  </a:lnTo>
                  <a:lnTo>
                    <a:pt x="2" y="20"/>
                  </a:lnTo>
                  <a:lnTo>
                    <a:pt x="4" y="22"/>
                  </a:lnTo>
                  <a:lnTo>
                    <a:pt x="6" y="24"/>
                  </a:lnTo>
                  <a:lnTo>
                    <a:pt x="8" y="26"/>
                  </a:lnTo>
                  <a:lnTo>
                    <a:pt x="10" y="26"/>
                  </a:lnTo>
                  <a:lnTo>
                    <a:pt x="12" y="28"/>
                  </a:lnTo>
                  <a:lnTo>
                    <a:pt x="16" y="28"/>
                  </a:lnTo>
                  <a:lnTo>
                    <a:pt x="22" y="28"/>
                  </a:lnTo>
                  <a:lnTo>
                    <a:pt x="26" y="28"/>
                  </a:lnTo>
                  <a:lnTo>
                    <a:pt x="32" y="28"/>
                  </a:lnTo>
                  <a:lnTo>
                    <a:pt x="35" y="26"/>
                  </a:lnTo>
                  <a:lnTo>
                    <a:pt x="41" y="24"/>
                  </a:lnTo>
                  <a:lnTo>
                    <a:pt x="45" y="22"/>
                  </a:lnTo>
                  <a:lnTo>
                    <a:pt x="49" y="20"/>
                  </a:lnTo>
                  <a:lnTo>
                    <a:pt x="53" y="19"/>
                  </a:lnTo>
                  <a:lnTo>
                    <a:pt x="53" y="17"/>
                  </a:lnTo>
                  <a:lnTo>
                    <a:pt x="51" y="13"/>
                  </a:lnTo>
                  <a:lnTo>
                    <a:pt x="49" y="11"/>
                  </a:lnTo>
                  <a:lnTo>
                    <a:pt x="45" y="7"/>
                  </a:lnTo>
                  <a:lnTo>
                    <a:pt x="41" y="6"/>
                  </a:lnTo>
                  <a:lnTo>
                    <a:pt x="37" y="4"/>
                  </a:lnTo>
                  <a:lnTo>
                    <a:pt x="34" y="2"/>
                  </a:lnTo>
                  <a:lnTo>
                    <a:pt x="30" y="0"/>
                  </a:lnTo>
                  <a:lnTo>
                    <a:pt x="26" y="0"/>
                  </a:lnTo>
                  <a:lnTo>
                    <a:pt x="22" y="0"/>
                  </a:lnTo>
                  <a:lnTo>
                    <a:pt x="18" y="0"/>
                  </a:lnTo>
                  <a:lnTo>
                    <a:pt x="14" y="2"/>
                  </a:lnTo>
                  <a:lnTo>
                    <a:pt x="12" y="4"/>
                  </a:lnTo>
                  <a:lnTo>
                    <a:pt x="8" y="6"/>
                  </a:lnTo>
                  <a:lnTo>
                    <a:pt x="6" y="7"/>
                  </a:lnTo>
                  <a:lnTo>
                    <a:pt x="2" y="11"/>
                  </a:lnTo>
                  <a:lnTo>
                    <a:pt x="0" y="13"/>
                  </a:lnTo>
                  <a:lnTo>
                    <a:pt x="0" y="15"/>
                  </a:lnTo>
                  <a:lnTo>
                    <a:pt x="0" y="17"/>
                  </a:lnTo>
                  <a:close/>
                </a:path>
              </a:pathLst>
            </a:custGeom>
            <a:solidFill>
              <a:srgbClr val="FCEF00"/>
            </a:solidFill>
            <a:ln w="9525">
              <a:noFill/>
              <a:round/>
              <a:headEnd/>
              <a:tailEnd/>
            </a:ln>
          </p:spPr>
          <p:txBody>
            <a:bodyPr>
              <a:prstTxWarp prst="textNoShape">
                <a:avLst/>
              </a:prstTxWarp>
            </a:bodyPr>
            <a:lstStyle/>
            <a:p>
              <a:endParaRPr lang="en-US"/>
            </a:p>
          </p:txBody>
        </p:sp>
        <p:sp>
          <p:nvSpPr>
            <p:cNvPr id="18454" name="Freeform 20"/>
            <p:cNvSpPr>
              <a:spLocks/>
            </p:cNvSpPr>
            <p:nvPr/>
          </p:nvSpPr>
          <p:spPr bwMode="auto">
            <a:xfrm>
              <a:off x="2442" y="1763"/>
              <a:ext cx="15" cy="8"/>
            </a:xfrm>
            <a:custGeom>
              <a:avLst/>
              <a:gdLst>
                <a:gd name="T0" fmla="*/ 2 w 15"/>
                <a:gd name="T1" fmla="*/ 4 h 8"/>
                <a:gd name="T2" fmla="*/ 15 w 15"/>
                <a:gd name="T3" fmla="*/ 8 h 8"/>
                <a:gd name="T4" fmla="*/ 6 w 15"/>
                <a:gd name="T5" fmla="*/ 0 h 8"/>
                <a:gd name="T6" fmla="*/ 0 w 15"/>
                <a:gd name="T7" fmla="*/ 4 h 8"/>
                <a:gd name="T8" fmla="*/ 0 w 15"/>
                <a:gd name="T9" fmla="*/ 4 h 8"/>
                <a:gd name="T10" fmla="*/ 0 w 15"/>
                <a:gd name="T11" fmla="*/ 4 h 8"/>
                <a:gd name="T12" fmla="*/ 2 w 15"/>
                <a:gd name="T13" fmla="*/ 4 h 8"/>
                <a:gd name="T14" fmla="*/ 2 w 15"/>
                <a:gd name="T15" fmla="*/ 4 h 8"/>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8"/>
                <a:gd name="T26" fmla="*/ 15 w 1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8">
                  <a:moveTo>
                    <a:pt x="2" y="4"/>
                  </a:moveTo>
                  <a:lnTo>
                    <a:pt x="15" y="8"/>
                  </a:lnTo>
                  <a:lnTo>
                    <a:pt x="6" y="0"/>
                  </a:lnTo>
                  <a:lnTo>
                    <a:pt x="0" y="4"/>
                  </a:lnTo>
                  <a:lnTo>
                    <a:pt x="2" y="4"/>
                  </a:lnTo>
                  <a:close/>
                </a:path>
              </a:pathLst>
            </a:custGeom>
            <a:solidFill>
              <a:srgbClr val="FFFFFF"/>
            </a:solidFill>
            <a:ln w="9525">
              <a:noFill/>
              <a:round/>
              <a:headEnd/>
              <a:tailEnd/>
            </a:ln>
          </p:spPr>
          <p:txBody>
            <a:bodyPr>
              <a:prstTxWarp prst="textNoShape">
                <a:avLst/>
              </a:prstTxWarp>
            </a:bodyPr>
            <a:lstStyle/>
            <a:p>
              <a:endParaRPr lang="en-US"/>
            </a:p>
          </p:txBody>
        </p:sp>
        <p:sp>
          <p:nvSpPr>
            <p:cNvPr id="18455" name="Freeform 21"/>
            <p:cNvSpPr>
              <a:spLocks/>
            </p:cNvSpPr>
            <p:nvPr/>
          </p:nvSpPr>
          <p:spPr bwMode="auto">
            <a:xfrm>
              <a:off x="2497" y="1650"/>
              <a:ext cx="81" cy="85"/>
            </a:xfrm>
            <a:custGeom>
              <a:avLst/>
              <a:gdLst>
                <a:gd name="T0" fmla="*/ 0 w 81"/>
                <a:gd name="T1" fmla="*/ 63 h 85"/>
                <a:gd name="T2" fmla="*/ 26 w 81"/>
                <a:gd name="T3" fmla="*/ 85 h 85"/>
                <a:gd name="T4" fmla="*/ 36 w 81"/>
                <a:gd name="T5" fmla="*/ 84 h 85"/>
                <a:gd name="T6" fmla="*/ 38 w 81"/>
                <a:gd name="T7" fmla="*/ 78 h 85"/>
                <a:gd name="T8" fmla="*/ 40 w 81"/>
                <a:gd name="T9" fmla="*/ 74 h 85"/>
                <a:gd name="T10" fmla="*/ 44 w 81"/>
                <a:gd name="T11" fmla="*/ 69 h 85"/>
                <a:gd name="T12" fmla="*/ 46 w 81"/>
                <a:gd name="T13" fmla="*/ 65 h 85"/>
                <a:gd name="T14" fmla="*/ 50 w 81"/>
                <a:gd name="T15" fmla="*/ 61 h 85"/>
                <a:gd name="T16" fmla="*/ 53 w 81"/>
                <a:gd name="T17" fmla="*/ 56 h 85"/>
                <a:gd name="T18" fmla="*/ 57 w 81"/>
                <a:gd name="T19" fmla="*/ 54 h 85"/>
                <a:gd name="T20" fmla="*/ 63 w 81"/>
                <a:gd name="T21" fmla="*/ 50 h 85"/>
                <a:gd name="T22" fmla="*/ 63 w 81"/>
                <a:gd name="T23" fmla="*/ 50 h 85"/>
                <a:gd name="T24" fmla="*/ 65 w 81"/>
                <a:gd name="T25" fmla="*/ 50 h 85"/>
                <a:gd name="T26" fmla="*/ 65 w 81"/>
                <a:gd name="T27" fmla="*/ 48 h 85"/>
                <a:gd name="T28" fmla="*/ 67 w 81"/>
                <a:gd name="T29" fmla="*/ 48 h 85"/>
                <a:gd name="T30" fmla="*/ 67 w 81"/>
                <a:gd name="T31" fmla="*/ 48 h 85"/>
                <a:gd name="T32" fmla="*/ 69 w 81"/>
                <a:gd name="T33" fmla="*/ 48 h 85"/>
                <a:gd name="T34" fmla="*/ 69 w 81"/>
                <a:gd name="T35" fmla="*/ 47 h 85"/>
                <a:gd name="T36" fmla="*/ 69 w 81"/>
                <a:gd name="T37" fmla="*/ 47 h 85"/>
                <a:gd name="T38" fmla="*/ 69 w 81"/>
                <a:gd name="T39" fmla="*/ 41 h 85"/>
                <a:gd name="T40" fmla="*/ 67 w 81"/>
                <a:gd name="T41" fmla="*/ 35 h 85"/>
                <a:gd name="T42" fmla="*/ 69 w 81"/>
                <a:gd name="T43" fmla="*/ 30 h 85"/>
                <a:gd name="T44" fmla="*/ 71 w 81"/>
                <a:gd name="T45" fmla="*/ 24 h 85"/>
                <a:gd name="T46" fmla="*/ 73 w 81"/>
                <a:gd name="T47" fmla="*/ 21 h 85"/>
                <a:gd name="T48" fmla="*/ 75 w 81"/>
                <a:gd name="T49" fmla="*/ 15 h 85"/>
                <a:gd name="T50" fmla="*/ 79 w 81"/>
                <a:gd name="T51" fmla="*/ 10 h 85"/>
                <a:gd name="T52" fmla="*/ 81 w 81"/>
                <a:gd name="T53" fmla="*/ 6 h 85"/>
                <a:gd name="T54" fmla="*/ 81 w 81"/>
                <a:gd name="T55" fmla="*/ 6 h 85"/>
                <a:gd name="T56" fmla="*/ 81 w 81"/>
                <a:gd name="T57" fmla="*/ 4 h 85"/>
                <a:gd name="T58" fmla="*/ 81 w 81"/>
                <a:gd name="T59" fmla="*/ 4 h 85"/>
                <a:gd name="T60" fmla="*/ 81 w 81"/>
                <a:gd name="T61" fmla="*/ 4 h 85"/>
                <a:gd name="T62" fmla="*/ 81 w 81"/>
                <a:gd name="T63" fmla="*/ 4 h 85"/>
                <a:gd name="T64" fmla="*/ 79 w 81"/>
                <a:gd name="T65" fmla="*/ 4 h 85"/>
                <a:gd name="T66" fmla="*/ 79 w 81"/>
                <a:gd name="T67" fmla="*/ 2 h 85"/>
                <a:gd name="T68" fmla="*/ 79 w 81"/>
                <a:gd name="T69" fmla="*/ 2 h 85"/>
                <a:gd name="T70" fmla="*/ 79 w 81"/>
                <a:gd name="T71" fmla="*/ 2 h 85"/>
                <a:gd name="T72" fmla="*/ 79 w 81"/>
                <a:gd name="T73" fmla="*/ 2 h 85"/>
                <a:gd name="T74" fmla="*/ 77 w 81"/>
                <a:gd name="T75" fmla="*/ 2 h 85"/>
                <a:gd name="T76" fmla="*/ 77 w 81"/>
                <a:gd name="T77" fmla="*/ 2 h 85"/>
                <a:gd name="T78" fmla="*/ 59 w 81"/>
                <a:gd name="T79" fmla="*/ 0 h 85"/>
                <a:gd name="T80" fmla="*/ 0 w 81"/>
                <a:gd name="T81" fmla="*/ 61 h 85"/>
                <a:gd name="T82" fmla="*/ 0 w 81"/>
                <a:gd name="T83" fmla="*/ 61 h 85"/>
                <a:gd name="T84" fmla="*/ 0 w 81"/>
                <a:gd name="T85" fmla="*/ 61 h 85"/>
                <a:gd name="T86" fmla="*/ 0 w 81"/>
                <a:gd name="T87" fmla="*/ 63 h 85"/>
                <a:gd name="T88" fmla="*/ 0 w 81"/>
                <a:gd name="T89" fmla="*/ 63 h 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1"/>
                <a:gd name="T136" fmla="*/ 0 h 85"/>
                <a:gd name="T137" fmla="*/ 81 w 81"/>
                <a:gd name="T138" fmla="*/ 85 h 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1" h="85">
                  <a:moveTo>
                    <a:pt x="0" y="63"/>
                  </a:moveTo>
                  <a:lnTo>
                    <a:pt x="26" y="85"/>
                  </a:lnTo>
                  <a:lnTo>
                    <a:pt x="36" y="84"/>
                  </a:lnTo>
                  <a:lnTo>
                    <a:pt x="38" y="78"/>
                  </a:lnTo>
                  <a:lnTo>
                    <a:pt x="40" y="74"/>
                  </a:lnTo>
                  <a:lnTo>
                    <a:pt x="44" y="69"/>
                  </a:lnTo>
                  <a:lnTo>
                    <a:pt x="46" y="65"/>
                  </a:lnTo>
                  <a:lnTo>
                    <a:pt x="50" y="61"/>
                  </a:lnTo>
                  <a:lnTo>
                    <a:pt x="53" y="56"/>
                  </a:lnTo>
                  <a:lnTo>
                    <a:pt x="57" y="54"/>
                  </a:lnTo>
                  <a:lnTo>
                    <a:pt x="63" y="50"/>
                  </a:lnTo>
                  <a:lnTo>
                    <a:pt x="65" y="50"/>
                  </a:lnTo>
                  <a:lnTo>
                    <a:pt x="65" y="48"/>
                  </a:lnTo>
                  <a:lnTo>
                    <a:pt x="67" y="48"/>
                  </a:lnTo>
                  <a:lnTo>
                    <a:pt x="69" y="48"/>
                  </a:lnTo>
                  <a:lnTo>
                    <a:pt x="69" y="47"/>
                  </a:lnTo>
                  <a:lnTo>
                    <a:pt x="69" y="41"/>
                  </a:lnTo>
                  <a:lnTo>
                    <a:pt x="67" y="35"/>
                  </a:lnTo>
                  <a:lnTo>
                    <a:pt x="69" y="30"/>
                  </a:lnTo>
                  <a:lnTo>
                    <a:pt x="71" y="24"/>
                  </a:lnTo>
                  <a:lnTo>
                    <a:pt x="73" y="21"/>
                  </a:lnTo>
                  <a:lnTo>
                    <a:pt x="75" y="15"/>
                  </a:lnTo>
                  <a:lnTo>
                    <a:pt x="79" y="10"/>
                  </a:lnTo>
                  <a:lnTo>
                    <a:pt x="81" y="6"/>
                  </a:lnTo>
                  <a:lnTo>
                    <a:pt x="81" y="4"/>
                  </a:lnTo>
                  <a:lnTo>
                    <a:pt x="79" y="4"/>
                  </a:lnTo>
                  <a:lnTo>
                    <a:pt x="79" y="2"/>
                  </a:lnTo>
                  <a:lnTo>
                    <a:pt x="77" y="2"/>
                  </a:lnTo>
                  <a:lnTo>
                    <a:pt x="59" y="0"/>
                  </a:lnTo>
                  <a:lnTo>
                    <a:pt x="0" y="61"/>
                  </a:lnTo>
                  <a:lnTo>
                    <a:pt x="0" y="63"/>
                  </a:lnTo>
                  <a:close/>
                </a:path>
              </a:pathLst>
            </a:custGeom>
            <a:solidFill>
              <a:srgbClr val="FFFFFF"/>
            </a:solidFill>
            <a:ln w="9525">
              <a:noFill/>
              <a:round/>
              <a:headEnd/>
              <a:tailEnd/>
            </a:ln>
          </p:spPr>
          <p:txBody>
            <a:bodyPr>
              <a:prstTxWarp prst="textNoShape">
                <a:avLst/>
              </a:prstTxWarp>
            </a:bodyPr>
            <a:lstStyle/>
            <a:p>
              <a:endParaRPr lang="en-US"/>
            </a:p>
          </p:txBody>
        </p:sp>
        <p:sp>
          <p:nvSpPr>
            <p:cNvPr id="18456" name="Freeform 22"/>
            <p:cNvSpPr>
              <a:spLocks/>
            </p:cNvSpPr>
            <p:nvPr/>
          </p:nvSpPr>
          <p:spPr bwMode="auto">
            <a:xfrm>
              <a:off x="2533" y="1745"/>
              <a:ext cx="39" cy="22"/>
            </a:xfrm>
            <a:custGeom>
              <a:avLst/>
              <a:gdLst>
                <a:gd name="T0" fmla="*/ 2 w 39"/>
                <a:gd name="T1" fmla="*/ 3 h 22"/>
                <a:gd name="T2" fmla="*/ 21 w 39"/>
                <a:gd name="T3" fmla="*/ 22 h 22"/>
                <a:gd name="T4" fmla="*/ 23 w 39"/>
                <a:gd name="T5" fmla="*/ 22 h 22"/>
                <a:gd name="T6" fmla="*/ 27 w 39"/>
                <a:gd name="T7" fmla="*/ 22 h 22"/>
                <a:gd name="T8" fmla="*/ 29 w 39"/>
                <a:gd name="T9" fmla="*/ 22 h 22"/>
                <a:gd name="T10" fmla="*/ 31 w 39"/>
                <a:gd name="T11" fmla="*/ 20 h 22"/>
                <a:gd name="T12" fmla="*/ 33 w 39"/>
                <a:gd name="T13" fmla="*/ 18 h 22"/>
                <a:gd name="T14" fmla="*/ 35 w 39"/>
                <a:gd name="T15" fmla="*/ 16 h 22"/>
                <a:gd name="T16" fmla="*/ 37 w 39"/>
                <a:gd name="T17" fmla="*/ 14 h 22"/>
                <a:gd name="T18" fmla="*/ 37 w 39"/>
                <a:gd name="T19" fmla="*/ 13 h 22"/>
                <a:gd name="T20" fmla="*/ 37 w 39"/>
                <a:gd name="T21" fmla="*/ 11 h 22"/>
                <a:gd name="T22" fmla="*/ 37 w 39"/>
                <a:gd name="T23" fmla="*/ 11 h 22"/>
                <a:gd name="T24" fmla="*/ 37 w 39"/>
                <a:gd name="T25" fmla="*/ 11 h 22"/>
                <a:gd name="T26" fmla="*/ 37 w 39"/>
                <a:gd name="T27" fmla="*/ 9 h 22"/>
                <a:gd name="T28" fmla="*/ 37 w 39"/>
                <a:gd name="T29" fmla="*/ 9 h 22"/>
                <a:gd name="T30" fmla="*/ 37 w 39"/>
                <a:gd name="T31" fmla="*/ 9 h 22"/>
                <a:gd name="T32" fmla="*/ 39 w 39"/>
                <a:gd name="T33" fmla="*/ 9 h 22"/>
                <a:gd name="T34" fmla="*/ 39 w 39"/>
                <a:gd name="T35" fmla="*/ 9 h 22"/>
                <a:gd name="T36" fmla="*/ 37 w 39"/>
                <a:gd name="T37" fmla="*/ 7 h 22"/>
                <a:gd name="T38" fmla="*/ 35 w 39"/>
                <a:gd name="T39" fmla="*/ 5 h 22"/>
                <a:gd name="T40" fmla="*/ 31 w 39"/>
                <a:gd name="T41" fmla="*/ 3 h 22"/>
                <a:gd name="T42" fmla="*/ 29 w 39"/>
                <a:gd name="T43" fmla="*/ 3 h 22"/>
                <a:gd name="T44" fmla="*/ 25 w 39"/>
                <a:gd name="T45" fmla="*/ 3 h 22"/>
                <a:gd name="T46" fmla="*/ 23 w 39"/>
                <a:gd name="T47" fmla="*/ 2 h 22"/>
                <a:gd name="T48" fmla="*/ 19 w 39"/>
                <a:gd name="T49" fmla="*/ 2 h 22"/>
                <a:gd name="T50" fmla="*/ 17 w 39"/>
                <a:gd name="T51" fmla="*/ 0 h 22"/>
                <a:gd name="T52" fmla="*/ 15 w 39"/>
                <a:gd name="T53" fmla="*/ 0 h 22"/>
                <a:gd name="T54" fmla="*/ 14 w 39"/>
                <a:gd name="T55" fmla="*/ 2 h 22"/>
                <a:gd name="T56" fmla="*/ 12 w 39"/>
                <a:gd name="T57" fmla="*/ 2 h 22"/>
                <a:gd name="T58" fmla="*/ 10 w 39"/>
                <a:gd name="T59" fmla="*/ 2 h 22"/>
                <a:gd name="T60" fmla="*/ 6 w 39"/>
                <a:gd name="T61" fmla="*/ 2 h 22"/>
                <a:gd name="T62" fmla="*/ 4 w 39"/>
                <a:gd name="T63" fmla="*/ 2 h 22"/>
                <a:gd name="T64" fmla="*/ 2 w 39"/>
                <a:gd name="T65" fmla="*/ 2 h 22"/>
                <a:gd name="T66" fmla="*/ 0 w 39"/>
                <a:gd name="T67" fmla="*/ 2 h 22"/>
                <a:gd name="T68" fmla="*/ 0 w 39"/>
                <a:gd name="T69" fmla="*/ 2 h 22"/>
                <a:gd name="T70" fmla="*/ 2 w 39"/>
                <a:gd name="T71" fmla="*/ 3 h 22"/>
                <a:gd name="T72" fmla="*/ 2 w 39"/>
                <a:gd name="T73" fmla="*/ 3 h 22"/>
                <a:gd name="T74" fmla="*/ 2 w 39"/>
                <a:gd name="T75" fmla="*/ 3 h 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
                <a:gd name="T115" fmla="*/ 0 h 22"/>
                <a:gd name="T116" fmla="*/ 39 w 39"/>
                <a:gd name="T117" fmla="*/ 22 h 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 h="22">
                  <a:moveTo>
                    <a:pt x="2" y="3"/>
                  </a:moveTo>
                  <a:lnTo>
                    <a:pt x="21" y="22"/>
                  </a:lnTo>
                  <a:lnTo>
                    <a:pt x="23" y="22"/>
                  </a:lnTo>
                  <a:lnTo>
                    <a:pt x="27" y="22"/>
                  </a:lnTo>
                  <a:lnTo>
                    <a:pt x="29" y="22"/>
                  </a:lnTo>
                  <a:lnTo>
                    <a:pt x="31" y="20"/>
                  </a:lnTo>
                  <a:lnTo>
                    <a:pt x="33" y="18"/>
                  </a:lnTo>
                  <a:lnTo>
                    <a:pt x="35" y="16"/>
                  </a:lnTo>
                  <a:lnTo>
                    <a:pt x="37" y="14"/>
                  </a:lnTo>
                  <a:lnTo>
                    <a:pt x="37" y="13"/>
                  </a:lnTo>
                  <a:lnTo>
                    <a:pt x="37" y="11"/>
                  </a:lnTo>
                  <a:lnTo>
                    <a:pt x="37" y="9"/>
                  </a:lnTo>
                  <a:lnTo>
                    <a:pt x="39" y="9"/>
                  </a:lnTo>
                  <a:lnTo>
                    <a:pt x="37" y="7"/>
                  </a:lnTo>
                  <a:lnTo>
                    <a:pt x="35" y="5"/>
                  </a:lnTo>
                  <a:lnTo>
                    <a:pt x="31" y="3"/>
                  </a:lnTo>
                  <a:lnTo>
                    <a:pt x="29" y="3"/>
                  </a:lnTo>
                  <a:lnTo>
                    <a:pt x="25" y="3"/>
                  </a:lnTo>
                  <a:lnTo>
                    <a:pt x="23" y="2"/>
                  </a:lnTo>
                  <a:lnTo>
                    <a:pt x="19" y="2"/>
                  </a:lnTo>
                  <a:lnTo>
                    <a:pt x="17" y="0"/>
                  </a:lnTo>
                  <a:lnTo>
                    <a:pt x="15" y="0"/>
                  </a:lnTo>
                  <a:lnTo>
                    <a:pt x="14" y="2"/>
                  </a:lnTo>
                  <a:lnTo>
                    <a:pt x="12" y="2"/>
                  </a:lnTo>
                  <a:lnTo>
                    <a:pt x="10" y="2"/>
                  </a:lnTo>
                  <a:lnTo>
                    <a:pt x="6" y="2"/>
                  </a:lnTo>
                  <a:lnTo>
                    <a:pt x="4" y="2"/>
                  </a:lnTo>
                  <a:lnTo>
                    <a:pt x="2" y="2"/>
                  </a:lnTo>
                  <a:lnTo>
                    <a:pt x="0" y="2"/>
                  </a:lnTo>
                  <a:lnTo>
                    <a:pt x="2" y="3"/>
                  </a:lnTo>
                  <a:close/>
                </a:path>
              </a:pathLst>
            </a:custGeom>
            <a:solidFill>
              <a:srgbClr val="FCEF00"/>
            </a:solidFill>
            <a:ln w="9525">
              <a:noFill/>
              <a:round/>
              <a:headEnd/>
              <a:tailEnd/>
            </a:ln>
          </p:spPr>
          <p:txBody>
            <a:bodyPr>
              <a:prstTxWarp prst="textNoShape">
                <a:avLst/>
              </a:prstTxWarp>
            </a:bodyPr>
            <a:lstStyle/>
            <a:p>
              <a:endParaRPr lang="en-US"/>
            </a:p>
          </p:txBody>
        </p:sp>
        <p:sp>
          <p:nvSpPr>
            <p:cNvPr id="18457" name="Freeform 23"/>
            <p:cNvSpPr>
              <a:spLocks/>
            </p:cNvSpPr>
            <p:nvPr/>
          </p:nvSpPr>
          <p:spPr bwMode="auto">
            <a:xfrm>
              <a:off x="2552" y="1704"/>
              <a:ext cx="52" cy="35"/>
            </a:xfrm>
            <a:custGeom>
              <a:avLst/>
              <a:gdLst>
                <a:gd name="T0" fmla="*/ 0 w 52"/>
                <a:gd name="T1" fmla="*/ 31 h 35"/>
                <a:gd name="T2" fmla="*/ 4 w 52"/>
                <a:gd name="T3" fmla="*/ 33 h 35"/>
                <a:gd name="T4" fmla="*/ 8 w 52"/>
                <a:gd name="T5" fmla="*/ 33 h 35"/>
                <a:gd name="T6" fmla="*/ 12 w 52"/>
                <a:gd name="T7" fmla="*/ 35 h 35"/>
                <a:gd name="T8" fmla="*/ 18 w 52"/>
                <a:gd name="T9" fmla="*/ 35 h 35"/>
                <a:gd name="T10" fmla="*/ 22 w 52"/>
                <a:gd name="T11" fmla="*/ 35 h 35"/>
                <a:gd name="T12" fmla="*/ 26 w 52"/>
                <a:gd name="T13" fmla="*/ 35 h 35"/>
                <a:gd name="T14" fmla="*/ 32 w 52"/>
                <a:gd name="T15" fmla="*/ 33 h 35"/>
                <a:gd name="T16" fmla="*/ 36 w 52"/>
                <a:gd name="T17" fmla="*/ 30 h 35"/>
                <a:gd name="T18" fmla="*/ 40 w 52"/>
                <a:gd name="T19" fmla="*/ 28 h 35"/>
                <a:gd name="T20" fmla="*/ 42 w 52"/>
                <a:gd name="T21" fmla="*/ 24 h 35"/>
                <a:gd name="T22" fmla="*/ 46 w 52"/>
                <a:gd name="T23" fmla="*/ 20 h 35"/>
                <a:gd name="T24" fmla="*/ 48 w 52"/>
                <a:gd name="T25" fmla="*/ 17 h 35"/>
                <a:gd name="T26" fmla="*/ 50 w 52"/>
                <a:gd name="T27" fmla="*/ 13 h 35"/>
                <a:gd name="T28" fmla="*/ 52 w 52"/>
                <a:gd name="T29" fmla="*/ 9 h 35"/>
                <a:gd name="T30" fmla="*/ 52 w 52"/>
                <a:gd name="T31" fmla="*/ 6 h 35"/>
                <a:gd name="T32" fmla="*/ 52 w 52"/>
                <a:gd name="T33" fmla="*/ 0 h 35"/>
                <a:gd name="T34" fmla="*/ 46 w 52"/>
                <a:gd name="T35" fmla="*/ 0 h 35"/>
                <a:gd name="T36" fmla="*/ 40 w 52"/>
                <a:gd name="T37" fmla="*/ 0 h 35"/>
                <a:gd name="T38" fmla="*/ 32 w 52"/>
                <a:gd name="T39" fmla="*/ 2 h 35"/>
                <a:gd name="T40" fmla="*/ 26 w 52"/>
                <a:gd name="T41" fmla="*/ 2 h 35"/>
                <a:gd name="T42" fmla="*/ 20 w 52"/>
                <a:gd name="T43" fmla="*/ 6 h 35"/>
                <a:gd name="T44" fmla="*/ 16 w 52"/>
                <a:gd name="T45" fmla="*/ 7 h 35"/>
                <a:gd name="T46" fmla="*/ 10 w 52"/>
                <a:gd name="T47" fmla="*/ 11 h 35"/>
                <a:gd name="T48" fmla="*/ 6 w 52"/>
                <a:gd name="T49" fmla="*/ 15 h 35"/>
                <a:gd name="T50" fmla="*/ 4 w 52"/>
                <a:gd name="T51" fmla="*/ 17 h 35"/>
                <a:gd name="T52" fmla="*/ 2 w 52"/>
                <a:gd name="T53" fmla="*/ 20 h 35"/>
                <a:gd name="T54" fmla="*/ 2 w 52"/>
                <a:gd name="T55" fmla="*/ 22 h 35"/>
                <a:gd name="T56" fmla="*/ 0 w 52"/>
                <a:gd name="T57" fmla="*/ 24 h 35"/>
                <a:gd name="T58" fmla="*/ 0 w 52"/>
                <a:gd name="T59" fmla="*/ 26 h 35"/>
                <a:gd name="T60" fmla="*/ 0 w 52"/>
                <a:gd name="T61" fmla="*/ 28 h 35"/>
                <a:gd name="T62" fmla="*/ 0 w 52"/>
                <a:gd name="T63" fmla="*/ 30 h 35"/>
                <a:gd name="T64" fmla="*/ 0 w 52"/>
                <a:gd name="T65" fmla="*/ 31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35"/>
                <a:gd name="T101" fmla="*/ 52 w 52"/>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35">
                  <a:moveTo>
                    <a:pt x="0" y="31"/>
                  </a:moveTo>
                  <a:lnTo>
                    <a:pt x="4" y="33"/>
                  </a:lnTo>
                  <a:lnTo>
                    <a:pt x="8" y="33"/>
                  </a:lnTo>
                  <a:lnTo>
                    <a:pt x="12" y="35"/>
                  </a:lnTo>
                  <a:lnTo>
                    <a:pt x="18" y="35"/>
                  </a:lnTo>
                  <a:lnTo>
                    <a:pt x="22" y="35"/>
                  </a:lnTo>
                  <a:lnTo>
                    <a:pt x="26" y="35"/>
                  </a:lnTo>
                  <a:lnTo>
                    <a:pt x="32" y="33"/>
                  </a:lnTo>
                  <a:lnTo>
                    <a:pt x="36" y="30"/>
                  </a:lnTo>
                  <a:lnTo>
                    <a:pt x="40" y="28"/>
                  </a:lnTo>
                  <a:lnTo>
                    <a:pt x="42" y="24"/>
                  </a:lnTo>
                  <a:lnTo>
                    <a:pt x="46" y="20"/>
                  </a:lnTo>
                  <a:lnTo>
                    <a:pt x="48" y="17"/>
                  </a:lnTo>
                  <a:lnTo>
                    <a:pt x="50" y="13"/>
                  </a:lnTo>
                  <a:lnTo>
                    <a:pt x="52" y="9"/>
                  </a:lnTo>
                  <a:lnTo>
                    <a:pt x="52" y="6"/>
                  </a:lnTo>
                  <a:lnTo>
                    <a:pt x="52" y="0"/>
                  </a:lnTo>
                  <a:lnTo>
                    <a:pt x="46" y="0"/>
                  </a:lnTo>
                  <a:lnTo>
                    <a:pt x="40" y="0"/>
                  </a:lnTo>
                  <a:lnTo>
                    <a:pt x="32" y="2"/>
                  </a:lnTo>
                  <a:lnTo>
                    <a:pt x="26" y="2"/>
                  </a:lnTo>
                  <a:lnTo>
                    <a:pt x="20" y="6"/>
                  </a:lnTo>
                  <a:lnTo>
                    <a:pt x="16" y="7"/>
                  </a:lnTo>
                  <a:lnTo>
                    <a:pt x="10" y="11"/>
                  </a:lnTo>
                  <a:lnTo>
                    <a:pt x="6" y="15"/>
                  </a:lnTo>
                  <a:lnTo>
                    <a:pt x="4" y="17"/>
                  </a:lnTo>
                  <a:lnTo>
                    <a:pt x="2" y="20"/>
                  </a:lnTo>
                  <a:lnTo>
                    <a:pt x="2" y="22"/>
                  </a:lnTo>
                  <a:lnTo>
                    <a:pt x="0" y="24"/>
                  </a:lnTo>
                  <a:lnTo>
                    <a:pt x="0" y="26"/>
                  </a:lnTo>
                  <a:lnTo>
                    <a:pt x="0" y="28"/>
                  </a:lnTo>
                  <a:lnTo>
                    <a:pt x="0" y="30"/>
                  </a:lnTo>
                  <a:lnTo>
                    <a:pt x="0" y="31"/>
                  </a:lnTo>
                  <a:close/>
                </a:path>
              </a:pathLst>
            </a:custGeom>
            <a:solidFill>
              <a:srgbClr val="FCEF00"/>
            </a:solidFill>
            <a:ln w="9525">
              <a:noFill/>
              <a:round/>
              <a:headEnd/>
              <a:tailEnd/>
            </a:ln>
          </p:spPr>
          <p:txBody>
            <a:bodyPr>
              <a:prstTxWarp prst="textNoShape">
                <a:avLst/>
              </a:prstTxWarp>
            </a:bodyPr>
            <a:lstStyle/>
            <a:p>
              <a:endParaRPr lang="en-US"/>
            </a:p>
          </p:txBody>
        </p:sp>
        <p:sp>
          <p:nvSpPr>
            <p:cNvPr id="18458" name="Freeform 24"/>
            <p:cNvSpPr>
              <a:spLocks/>
            </p:cNvSpPr>
            <p:nvPr/>
          </p:nvSpPr>
          <p:spPr bwMode="auto">
            <a:xfrm>
              <a:off x="2547" y="1569"/>
              <a:ext cx="11" cy="37"/>
            </a:xfrm>
            <a:custGeom>
              <a:avLst/>
              <a:gdLst>
                <a:gd name="T0" fmla="*/ 0 w 11"/>
                <a:gd name="T1" fmla="*/ 24 h 37"/>
                <a:gd name="T2" fmla="*/ 5 w 11"/>
                <a:gd name="T3" fmla="*/ 33 h 37"/>
                <a:gd name="T4" fmla="*/ 11 w 11"/>
                <a:gd name="T5" fmla="*/ 37 h 37"/>
                <a:gd name="T6" fmla="*/ 9 w 11"/>
                <a:gd name="T7" fmla="*/ 33 h 37"/>
                <a:gd name="T8" fmla="*/ 7 w 11"/>
                <a:gd name="T9" fmla="*/ 29 h 37"/>
                <a:gd name="T10" fmla="*/ 5 w 11"/>
                <a:gd name="T11" fmla="*/ 26 h 37"/>
                <a:gd name="T12" fmla="*/ 5 w 11"/>
                <a:gd name="T13" fmla="*/ 22 h 37"/>
                <a:gd name="T14" fmla="*/ 5 w 11"/>
                <a:gd name="T15" fmla="*/ 18 h 37"/>
                <a:gd name="T16" fmla="*/ 3 w 11"/>
                <a:gd name="T17" fmla="*/ 15 h 37"/>
                <a:gd name="T18" fmla="*/ 3 w 11"/>
                <a:gd name="T19" fmla="*/ 11 h 37"/>
                <a:gd name="T20" fmla="*/ 3 w 11"/>
                <a:gd name="T21" fmla="*/ 5 h 37"/>
                <a:gd name="T22" fmla="*/ 5 w 11"/>
                <a:gd name="T23" fmla="*/ 0 h 37"/>
                <a:gd name="T24" fmla="*/ 3 w 11"/>
                <a:gd name="T25" fmla="*/ 3 h 37"/>
                <a:gd name="T26" fmla="*/ 1 w 11"/>
                <a:gd name="T27" fmla="*/ 5 h 37"/>
                <a:gd name="T28" fmla="*/ 1 w 11"/>
                <a:gd name="T29" fmla="*/ 9 h 37"/>
                <a:gd name="T30" fmla="*/ 0 w 11"/>
                <a:gd name="T31" fmla="*/ 11 h 37"/>
                <a:gd name="T32" fmla="*/ 0 w 11"/>
                <a:gd name="T33" fmla="*/ 15 h 37"/>
                <a:gd name="T34" fmla="*/ 0 w 11"/>
                <a:gd name="T35" fmla="*/ 18 h 37"/>
                <a:gd name="T36" fmla="*/ 0 w 11"/>
                <a:gd name="T37" fmla="*/ 20 h 37"/>
                <a:gd name="T38" fmla="*/ 0 w 11"/>
                <a:gd name="T39" fmla="*/ 24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
                <a:gd name="T61" fmla="*/ 0 h 37"/>
                <a:gd name="T62" fmla="*/ 11 w 11"/>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 h="37">
                  <a:moveTo>
                    <a:pt x="0" y="24"/>
                  </a:moveTo>
                  <a:lnTo>
                    <a:pt x="5" y="33"/>
                  </a:lnTo>
                  <a:lnTo>
                    <a:pt x="11" y="37"/>
                  </a:lnTo>
                  <a:lnTo>
                    <a:pt x="9" y="33"/>
                  </a:lnTo>
                  <a:lnTo>
                    <a:pt x="7" y="29"/>
                  </a:lnTo>
                  <a:lnTo>
                    <a:pt x="5" y="26"/>
                  </a:lnTo>
                  <a:lnTo>
                    <a:pt x="5" y="22"/>
                  </a:lnTo>
                  <a:lnTo>
                    <a:pt x="5" y="18"/>
                  </a:lnTo>
                  <a:lnTo>
                    <a:pt x="3" y="15"/>
                  </a:lnTo>
                  <a:lnTo>
                    <a:pt x="3" y="11"/>
                  </a:lnTo>
                  <a:lnTo>
                    <a:pt x="3" y="5"/>
                  </a:lnTo>
                  <a:lnTo>
                    <a:pt x="5" y="0"/>
                  </a:lnTo>
                  <a:lnTo>
                    <a:pt x="3" y="3"/>
                  </a:lnTo>
                  <a:lnTo>
                    <a:pt x="1" y="5"/>
                  </a:lnTo>
                  <a:lnTo>
                    <a:pt x="1" y="9"/>
                  </a:lnTo>
                  <a:lnTo>
                    <a:pt x="0" y="11"/>
                  </a:lnTo>
                  <a:lnTo>
                    <a:pt x="0" y="15"/>
                  </a:lnTo>
                  <a:lnTo>
                    <a:pt x="0" y="18"/>
                  </a:lnTo>
                  <a:lnTo>
                    <a:pt x="0" y="20"/>
                  </a:lnTo>
                  <a:lnTo>
                    <a:pt x="0" y="24"/>
                  </a:lnTo>
                  <a:close/>
                </a:path>
              </a:pathLst>
            </a:custGeom>
            <a:solidFill>
              <a:srgbClr val="FFFFFF"/>
            </a:solidFill>
            <a:ln w="9525">
              <a:noFill/>
              <a:round/>
              <a:headEnd/>
              <a:tailEnd/>
            </a:ln>
          </p:spPr>
          <p:txBody>
            <a:bodyPr>
              <a:prstTxWarp prst="textNoShape">
                <a:avLst/>
              </a:prstTxWarp>
            </a:bodyPr>
            <a:lstStyle/>
            <a:p>
              <a:endParaRPr lang="en-US"/>
            </a:p>
          </p:txBody>
        </p:sp>
        <p:sp>
          <p:nvSpPr>
            <p:cNvPr id="18459" name="Freeform 25"/>
            <p:cNvSpPr>
              <a:spLocks/>
            </p:cNvSpPr>
            <p:nvPr/>
          </p:nvSpPr>
          <p:spPr bwMode="auto">
            <a:xfrm>
              <a:off x="2578" y="1650"/>
              <a:ext cx="40" cy="43"/>
            </a:xfrm>
            <a:custGeom>
              <a:avLst/>
              <a:gdLst>
                <a:gd name="T0" fmla="*/ 0 w 40"/>
                <a:gd name="T1" fmla="*/ 34 h 43"/>
                <a:gd name="T2" fmla="*/ 4 w 40"/>
                <a:gd name="T3" fmla="*/ 43 h 43"/>
                <a:gd name="T4" fmla="*/ 8 w 40"/>
                <a:gd name="T5" fmla="*/ 43 h 43"/>
                <a:gd name="T6" fmla="*/ 10 w 40"/>
                <a:gd name="T7" fmla="*/ 43 h 43"/>
                <a:gd name="T8" fmla="*/ 14 w 40"/>
                <a:gd name="T9" fmla="*/ 43 h 43"/>
                <a:gd name="T10" fmla="*/ 18 w 40"/>
                <a:gd name="T11" fmla="*/ 41 h 43"/>
                <a:gd name="T12" fmla="*/ 20 w 40"/>
                <a:gd name="T13" fmla="*/ 41 h 43"/>
                <a:gd name="T14" fmla="*/ 24 w 40"/>
                <a:gd name="T15" fmla="*/ 39 h 43"/>
                <a:gd name="T16" fmla="*/ 26 w 40"/>
                <a:gd name="T17" fmla="*/ 37 h 43"/>
                <a:gd name="T18" fmla="*/ 28 w 40"/>
                <a:gd name="T19" fmla="*/ 34 h 43"/>
                <a:gd name="T20" fmla="*/ 32 w 40"/>
                <a:gd name="T21" fmla="*/ 32 h 43"/>
                <a:gd name="T22" fmla="*/ 34 w 40"/>
                <a:gd name="T23" fmla="*/ 28 h 43"/>
                <a:gd name="T24" fmla="*/ 36 w 40"/>
                <a:gd name="T25" fmla="*/ 24 h 43"/>
                <a:gd name="T26" fmla="*/ 38 w 40"/>
                <a:gd name="T27" fmla="*/ 21 h 43"/>
                <a:gd name="T28" fmla="*/ 38 w 40"/>
                <a:gd name="T29" fmla="*/ 17 h 43"/>
                <a:gd name="T30" fmla="*/ 40 w 40"/>
                <a:gd name="T31" fmla="*/ 11 h 43"/>
                <a:gd name="T32" fmla="*/ 40 w 40"/>
                <a:gd name="T33" fmla="*/ 8 h 43"/>
                <a:gd name="T34" fmla="*/ 40 w 40"/>
                <a:gd name="T35" fmla="*/ 2 h 43"/>
                <a:gd name="T36" fmla="*/ 40 w 40"/>
                <a:gd name="T37" fmla="*/ 2 h 43"/>
                <a:gd name="T38" fmla="*/ 40 w 40"/>
                <a:gd name="T39" fmla="*/ 2 h 43"/>
                <a:gd name="T40" fmla="*/ 38 w 40"/>
                <a:gd name="T41" fmla="*/ 0 h 43"/>
                <a:gd name="T42" fmla="*/ 38 w 40"/>
                <a:gd name="T43" fmla="*/ 0 h 43"/>
                <a:gd name="T44" fmla="*/ 38 w 40"/>
                <a:gd name="T45" fmla="*/ 0 h 43"/>
                <a:gd name="T46" fmla="*/ 38 w 40"/>
                <a:gd name="T47" fmla="*/ 0 h 43"/>
                <a:gd name="T48" fmla="*/ 38 w 40"/>
                <a:gd name="T49" fmla="*/ 0 h 43"/>
                <a:gd name="T50" fmla="*/ 38 w 40"/>
                <a:gd name="T51" fmla="*/ 0 h 43"/>
                <a:gd name="T52" fmla="*/ 34 w 40"/>
                <a:gd name="T53" fmla="*/ 0 h 43"/>
                <a:gd name="T54" fmla="*/ 28 w 40"/>
                <a:gd name="T55" fmla="*/ 2 h 43"/>
                <a:gd name="T56" fmla="*/ 24 w 40"/>
                <a:gd name="T57" fmla="*/ 4 h 43"/>
                <a:gd name="T58" fmla="*/ 18 w 40"/>
                <a:gd name="T59" fmla="*/ 6 h 43"/>
                <a:gd name="T60" fmla="*/ 14 w 40"/>
                <a:gd name="T61" fmla="*/ 8 h 43"/>
                <a:gd name="T62" fmla="*/ 10 w 40"/>
                <a:gd name="T63" fmla="*/ 11 h 43"/>
                <a:gd name="T64" fmla="*/ 6 w 40"/>
                <a:gd name="T65" fmla="*/ 15 h 43"/>
                <a:gd name="T66" fmla="*/ 4 w 40"/>
                <a:gd name="T67" fmla="*/ 19 h 43"/>
                <a:gd name="T68" fmla="*/ 2 w 40"/>
                <a:gd name="T69" fmla="*/ 21 h 43"/>
                <a:gd name="T70" fmla="*/ 2 w 40"/>
                <a:gd name="T71" fmla="*/ 22 h 43"/>
                <a:gd name="T72" fmla="*/ 2 w 40"/>
                <a:gd name="T73" fmla="*/ 24 h 43"/>
                <a:gd name="T74" fmla="*/ 2 w 40"/>
                <a:gd name="T75" fmla="*/ 26 h 43"/>
                <a:gd name="T76" fmla="*/ 2 w 40"/>
                <a:gd name="T77" fmla="*/ 28 h 43"/>
                <a:gd name="T78" fmla="*/ 0 w 40"/>
                <a:gd name="T79" fmla="*/ 30 h 43"/>
                <a:gd name="T80" fmla="*/ 0 w 40"/>
                <a:gd name="T81" fmla="*/ 32 h 43"/>
                <a:gd name="T82" fmla="*/ 0 w 40"/>
                <a:gd name="T83" fmla="*/ 34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43"/>
                <a:gd name="T128" fmla="*/ 40 w 40"/>
                <a:gd name="T129" fmla="*/ 43 h 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43">
                  <a:moveTo>
                    <a:pt x="0" y="34"/>
                  </a:moveTo>
                  <a:lnTo>
                    <a:pt x="4" y="43"/>
                  </a:lnTo>
                  <a:lnTo>
                    <a:pt x="8" y="43"/>
                  </a:lnTo>
                  <a:lnTo>
                    <a:pt x="10" y="43"/>
                  </a:lnTo>
                  <a:lnTo>
                    <a:pt x="14" y="43"/>
                  </a:lnTo>
                  <a:lnTo>
                    <a:pt x="18" y="41"/>
                  </a:lnTo>
                  <a:lnTo>
                    <a:pt x="20" y="41"/>
                  </a:lnTo>
                  <a:lnTo>
                    <a:pt x="24" y="39"/>
                  </a:lnTo>
                  <a:lnTo>
                    <a:pt x="26" y="37"/>
                  </a:lnTo>
                  <a:lnTo>
                    <a:pt x="28" y="34"/>
                  </a:lnTo>
                  <a:lnTo>
                    <a:pt x="32" y="32"/>
                  </a:lnTo>
                  <a:lnTo>
                    <a:pt x="34" y="28"/>
                  </a:lnTo>
                  <a:lnTo>
                    <a:pt x="36" y="24"/>
                  </a:lnTo>
                  <a:lnTo>
                    <a:pt x="38" y="21"/>
                  </a:lnTo>
                  <a:lnTo>
                    <a:pt x="38" y="17"/>
                  </a:lnTo>
                  <a:lnTo>
                    <a:pt x="40" y="11"/>
                  </a:lnTo>
                  <a:lnTo>
                    <a:pt x="40" y="8"/>
                  </a:lnTo>
                  <a:lnTo>
                    <a:pt x="40" y="2"/>
                  </a:lnTo>
                  <a:lnTo>
                    <a:pt x="38" y="0"/>
                  </a:lnTo>
                  <a:lnTo>
                    <a:pt x="34" y="0"/>
                  </a:lnTo>
                  <a:lnTo>
                    <a:pt x="28" y="2"/>
                  </a:lnTo>
                  <a:lnTo>
                    <a:pt x="24" y="4"/>
                  </a:lnTo>
                  <a:lnTo>
                    <a:pt x="18" y="6"/>
                  </a:lnTo>
                  <a:lnTo>
                    <a:pt x="14" y="8"/>
                  </a:lnTo>
                  <a:lnTo>
                    <a:pt x="10" y="11"/>
                  </a:lnTo>
                  <a:lnTo>
                    <a:pt x="6" y="15"/>
                  </a:lnTo>
                  <a:lnTo>
                    <a:pt x="4" y="19"/>
                  </a:lnTo>
                  <a:lnTo>
                    <a:pt x="2" y="21"/>
                  </a:lnTo>
                  <a:lnTo>
                    <a:pt x="2" y="22"/>
                  </a:lnTo>
                  <a:lnTo>
                    <a:pt x="2" y="24"/>
                  </a:lnTo>
                  <a:lnTo>
                    <a:pt x="2" y="26"/>
                  </a:lnTo>
                  <a:lnTo>
                    <a:pt x="2" y="28"/>
                  </a:lnTo>
                  <a:lnTo>
                    <a:pt x="0" y="30"/>
                  </a:lnTo>
                  <a:lnTo>
                    <a:pt x="0" y="32"/>
                  </a:lnTo>
                  <a:lnTo>
                    <a:pt x="0" y="34"/>
                  </a:lnTo>
                  <a:close/>
                </a:path>
              </a:pathLst>
            </a:custGeom>
            <a:solidFill>
              <a:srgbClr val="FCEF00"/>
            </a:solidFill>
            <a:ln w="9525">
              <a:noFill/>
              <a:round/>
              <a:headEnd/>
              <a:tailEnd/>
            </a:ln>
          </p:spPr>
          <p:txBody>
            <a:bodyPr>
              <a:prstTxWarp prst="textNoShape">
                <a:avLst/>
              </a:prstTxWarp>
            </a:bodyPr>
            <a:lstStyle/>
            <a:p>
              <a:endParaRPr lang="en-US"/>
            </a:p>
          </p:txBody>
        </p:sp>
        <p:sp>
          <p:nvSpPr>
            <p:cNvPr id="18460" name="Freeform 26"/>
            <p:cNvSpPr>
              <a:spLocks/>
            </p:cNvSpPr>
            <p:nvPr/>
          </p:nvSpPr>
          <p:spPr bwMode="auto">
            <a:xfrm>
              <a:off x="2562" y="1560"/>
              <a:ext cx="36" cy="48"/>
            </a:xfrm>
            <a:custGeom>
              <a:avLst/>
              <a:gdLst>
                <a:gd name="T0" fmla="*/ 0 w 36"/>
                <a:gd name="T1" fmla="*/ 24 h 48"/>
                <a:gd name="T2" fmla="*/ 2 w 36"/>
                <a:gd name="T3" fmla="*/ 27 h 48"/>
                <a:gd name="T4" fmla="*/ 2 w 36"/>
                <a:gd name="T5" fmla="*/ 31 h 48"/>
                <a:gd name="T6" fmla="*/ 4 w 36"/>
                <a:gd name="T7" fmla="*/ 35 h 48"/>
                <a:gd name="T8" fmla="*/ 6 w 36"/>
                <a:gd name="T9" fmla="*/ 37 h 48"/>
                <a:gd name="T10" fmla="*/ 8 w 36"/>
                <a:gd name="T11" fmla="*/ 40 h 48"/>
                <a:gd name="T12" fmla="*/ 10 w 36"/>
                <a:gd name="T13" fmla="*/ 44 h 48"/>
                <a:gd name="T14" fmla="*/ 14 w 36"/>
                <a:gd name="T15" fmla="*/ 46 h 48"/>
                <a:gd name="T16" fmla="*/ 16 w 36"/>
                <a:gd name="T17" fmla="*/ 48 h 48"/>
                <a:gd name="T18" fmla="*/ 34 w 36"/>
                <a:gd name="T19" fmla="*/ 38 h 48"/>
                <a:gd name="T20" fmla="*/ 36 w 36"/>
                <a:gd name="T21" fmla="*/ 35 h 48"/>
                <a:gd name="T22" fmla="*/ 36 w 36"/>
                <a:gd name="T23" fmla="*/ 29 h 48"/>
                <a:gd name="T24" fmla="*/ 36 w 36"/>
                <a:gd name="T25" fmla="*/ 25 h 48"/>
                <a:gd name="T26" fmla="*/ 36 w 36"/>
                <a:gd name="T27" fmla="*/ 22 h 48"/>
                <a:gd name="T28" fmla="*/ 36 w 36"/>
                <a:gd name="T29" fmla="*/ 16 h 48"/>
                <a:gd name="T30" fmla="*/ 34 w 36"/>
                <a:gd name="T31" fmla="*/ 12 h 48"/>
                <a:gd name="T32" fmla="*/ 32 w 36"/>
                <a:gd name="T33" fmla="*/ 9 h 48"/>
                <a:gd name="T34" fmla="*/ 28 w 36"/>
                <a:gd name="T35" fmla="*/ 5 h 48"/>
                <a:gd name="T36" fmla="*/ 26 w 36"/>
                <a:gd name="T37" fmla="*/ 5 h 48"/>
                <a:gd name="T38" fmla="*/ 26 w 36"/>
                <a:gd name="T39" fmla="*/ 3 h 48"/>
                <a:gd name="T40" fmla="*/ 24 w 36"/>
                <a:gd name="T41" fmla="*/ 1 h 48"/>
                <a:gd name="T42" fmla="*/ 22 w 36"/>
                <a:gd name="T43" fmla="*/ 1 h 48"/>
                <a:gd name="T44" fmla="*/ 20 w 36"/>
                <a:gd name="T45" fmla="*/ 1 h 48"/>
                <a:gd name="T46" fmla="*/ 18 w 36"/>
                <a:gd name="T47" fmla="*/ 0 h 48"/>
                <a:gd name="T48" fmla="*/ 16 w 36"/>
                <a:gd name="T49" fmla="*/ 0 h 48"/>
                <a:gd name="T50" fmla="*/ 14 w 36"/>
                <a:gd name="T51" fmla="*/ 0 h 48"/>
                <a:gd name="T52" fmla="*/ 4 w 36"/>
                <a:gd name="T53" fmla="*/ 9 h 48"/>
                <a:gd name="T54" fmla="*/ 0 w 36"/>
                <a:gd name="T55" fmla="*/ 24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
                <a:gd name="T85" fmla="*/ 0 h 48"/>
                <a:gd name="T86" fmla="*/ 36 w 36"/>
                <a:gd name="T87" fmla="*/ 48 h 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 h="48">
                  <a:moveTo>
                    <a:pt x="0" y="24"/>
                  </a:moveTo>
                  <a:lnTo>
                    <a:pt x="2" y="27"/>
                  </a:lnTo>
                  <a:lnTo>
                    <a:pt x="2" y="31"/>
                  </a:lnTo>
                  <a:lnTo>
                    <a:pt x="4" y="35"/>
                  </a:lnTo>
                  <a:lnTo>
                    <a:pt x="6" y="37"/>
                  </a:lnTo>
                  <a:lnTo>
                    <a:pt x="8" y="40"/>
                  </a:lnTo>
                  <a:lnTo>
                    <a:pt x="10" y="44"/>
                  </a:lnTo>
                  <a:lnTo>
                    <a:pt x="14" y="46"/>
                  </a:lnTo>
                  <a:lnTo>
                    <a:pt x="16" y="48"/>
                  </a:lnTo>
                  <a:lnTo>
                    <a:pt x="34" y="38"/>
                  </a:lnTo>
                  <a:lnTo>
                    <a:pt x="36" y="35"/>
                  </a:lnTo>
                  <a:lnTo>
                    <a:pt x="36" y="29"/>
                  </a:lnTo>
                  <a:lnTo>
                    <a:pt x="36" y="25"/>
                  </a:lnTo>
                  <a:lnTo>
                    <a:pt x="36" y="22"/>
                  </a:lnTo>
                  <a:lnTo>
                    <a:pt x="36" y="16"/>
                  </a:lnTo>
                  <a:lnTo>
                    <a:pt x="34" y="12"/>
                  </a:lnTo>
                  <a:lnTo>
                    <a:pt x="32" y="9"/>
                  </a:lnTo>
                  <a:lnTo>
                    <a:pt x="28" y="5"/>
                  </a:lnTo>
                  <a:lnTo>
                    <a:pt x="26" y="5"/>
                  </a:lnTo>
                  <a:lnTo>
                    <a:pt x="26" y="3"/>
                  </a:lnTo>
                  <a:lnTo>
                    <a:pt x="24" y="1"/>
                  </a:lnTo>
                  <a:lnTo>
                    <a:pt x="22" y="1"/>
                  </a:lnTo>
                  <a:lnTo>
                    <a:pt x="20" y="1"/>
                  </a:lnTo>
                  <a:lnTo>
                    <a:pt x="18" y="0"/>
                  </a:lnTo>
                  <a:lnTo>
                    <a:pt x="16" y="0"/>
                  </a:lnTo>
                  <a:lnTo>
                    <a:pt x="14" y="0"/>
                  </a:lnTo>
                  <a:lnTo>
                    <a:pt x="4" y="9"/>
                  </a:lnTo>
                  <a:lnTo>
                    <a:pt x="0" y="24"/>
                  </a:lnTo>
                  <a:close/>
                </a:path>
              </a:pathLst>
            </a:custGeom>
            <a:solidFill>
              <a:srgbClr val="FCEF00"/>
            </a:solidFill>
            <a:ln w="9525">
              <a:noFill/>
              <a:round/>
              <a:headEnd/>
              <a:tailEnd/>
            </a:ln>
          </p:spPr>
          <p:txBody>
            <a:bodyPr>
              <a:prstTxWarp prst="textNoShape">
                <a:avLst/>
              </a:prstTxWarp>
            </a:bodyPr>
            <a:lstStyle/>
            <a:p>
              <a:endParaRPr lang="en-US"/>
            </a:p>
          </p:txBody>
        </p:sp>
        <p:sp>
          <p:nvSpPr>
            <p:cNvPr id="18461" name="Freeform 27"/>
            <p:cNvSpPr>
              <a:spLocks/>
            </p:cNvSpPr>
            <p:nvPr/>
          </p:nvSpPr>
          <p:spPr bwMode="auto">
            <a:xfrm>
              <a:off x="2543" y="1463"/>
              <a:ext cx="31" cy="50"/>
            </a:xfrm>
            <a:custGeom>
              <a:avLst/>
              <a:gdLst>
                <a:gd name="T0" fmla="*/ 0 w 31"/>
                <a:gd name="T1" fmla="*/ 37 h 50"/>
                <a:gd name="T2" fmla="*/ 5 w 31"/>
                <a:gd name="T3" fmla="*/ 50 h 50"/>
                <a:gd name="T4" fmla="*/ 31 w 31"/>
                <a:gd name="T5" fmla="*/ 48 h 50"/>
                <a:gd name="T6" fmla="*/ 31 w 31"/>
                <a:gd name="T7" fmla="*/ 48 h 50"/>
                <a:gd name="T8" fmla="*/ 31 w 31"/>
                <a:gd name="T9" fmla="*/ 47 h 50"/>
                <a:gd name="T10" fmla="*/ 31 w 31"/>
                <a:gd name="T11" fmla="*/ 47 h 50"/>
                <a:gd name="T12" fmla="*/ 31 w 31"/>
                <a:gd name="T13" fmla="*/ 47 h 50"/>
                <a:gd name="T14" fmla="*/ 31 w 31"/>
                <a:gd name="T15" fmla="*/ 47 h 50"/>
                <a:gd name="T16" fmla="*/ 31 w 31"/>
                <a:gd name="T17" fmla="*/ 47 h 50"/>
                <a:gd name="T18" fmla="*/ 31 w 31"/>
                <a:gd name="T19" fmla="*/ 47 h 50"/>
                <a:gd name="T20" fmla="*/ 31 w 31"/>
                <a:gd name="T21" fmla="*/ 47 h 50"/>
                <a:gd name="T22" fmla="*/ 13 w 31"/>
                <a:gd name="T23" fmla="*/ 0 h 50"/>
                <a:gd name="T24" fmla="*/ 11 w 31"/>
                <a:gd name="T25" fmla="*/ 0 h 50"/>
                <a:gd name="T26" fmla="*/ 9 w 31"/>
                <a:gd name="T27" fmla="*/ 2 h 50"/>
                <a:gd name="T28" fmla="*/ 7 w 31"/>
                <a:gd name="T29" fmla="*/ 4 h 50"/>
                <a:gd name="T30" fmla="*/ 7 w 31"/>
                <a:gd name="T31" fmla="*/ 6 h 50"/>
                <a:gd name="T32" fmla="*/ 5 w 31"/>
                <a:gd name="T33" fmla="*/ 8 h 50"/>
                <a:gd name="T34" fmla="*/ 4 w 31"/>
                <a:gd name="T35" fmla="*/ 10 h 50"/>
                <a:gd name="T36" fmla="*/ 2 w 31"/>
                <a:gd name="T37" fmla="*/ 11 h 50"/>
                <a:gd name="T38" fmla="*/ 2 w 31"/>
                <a:gd name="T39" fmla="*/ 15 h 50"/>
                <a:gd name="T40" fmla="*/ 0 w 31"/>
                <a:gd name="T41" fmla="*/ 17 h 50"/>
                <a:gd name="T42" fmla="*/ 0 w 31"/>
                <a:gd name="T43" fmla="*/ 21 h 50"/>
                <a:gd name="T44" fmla="*/ 0 w 31"/>
                <a:gd name="T45" fmla="*/ 22 h 50"/>
                <a:gd name="T46" fmla="*/ 0 w 31"/>
                <a:gd name="T47" fmla="*/ 26 h 50"/>
                <a:gd name="T48" fmla="*/ 0 w 31"/>
                <a:gd name="T49" fmla="*/ 28 h 50"/>
                <a:gd name="T50" fmla="*/ 0 w 31"/>
                <a:gd name="T51" fmla="*/ 32 h 50"/>
                <a:gd name="T52" fmla="*/ 0 w 31"/>
                <a:gd name="T53" fmla="*/ 34 h 50"/>
                <a:gd name="T54" fmla="*/ 0 w 31"/>
                <a:gd name="T55" fmla="*/ 37 h 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
                <a:gd name="T85" fmla="*/ 0 h 50"/>
                <a:gd name="T86" fmla="*/ 31 w 31"/>
                <a:gd name="T87" fmla="*/ 50 h 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 h="50">
                  <a:moveTo>
                    <a:pt x="0" y="37"/>
                  </a:moveTo>
                  <a:lnTo>
                    <a:pt x="5" y="50"/>
                  </a:lnTo>
                  <a:lnTo>
                    <a:pt x="31" y="48"/>
                  </a:lnTo>
                  <a:lnTo>
                    <a:pt x="31" y="47"/>
                  </a:lnTo>
                  <a:lnTo>
                    <a:pt x="13" y="0"/>
                  </a:lnTo>
                  <a:lnTo>
                    <a:pt x="11" y="0"/>
                  </a:lnTo>
                  <a:lnTo>
                    <a:pt x="9" y="2"/>
                  </a:lnTo>
                  <a:lnTo>
                    <a:pt x="7" y="4"/>
                  </a:lnTo>
                  <a:lnTo>
                    <a:pt x="7" y="6"/>
                  </a:lnTo>
                  <a:lnTo>
                    <a:pt x="5" y="8"/>
                  </a:lnTo>
                  <a:lnTo>
                    <a:pt x="4" y="10"/>
                  </a:lnTo>
                  <a:lnTo>
                    <a:pt x="2" y="11"/>
                  </a:lnTo>
                  <a:lnTo>
                    <a:pt x="2" y="15"/>
                  </a:lnTo>
                  <a:lnTo>
                    <a:pt x="0" y="17"/>
                  </a:lnTo>
                  <a:lnTo>
                    <a:pt x="0" y="21"/>
                  </a:lnTo>
                  <a:lnTo>
                    <a:pt x="0" y="22"/>
                  </a:lnTo>
                  <a:lnTo>
                    <a:pt x="0" y="26"/>
                  </a:lnTo>
                  <a:lnTo>
                    <a:pt x="0" y="28"/>
                  </a:lnTo>
                  <a:lnTo>
                    <a:pt x="0" y="32"/>
                  </a:lnTo>
                  <a:lnTo>
                    <a:pt x="0" y="34"/>
                  </a:lnTo>
                  <a:lnTo>
                    <a:pt x="0" y="37"/>
                  </a:lnTo>
                  <a:close/>
                </a:path>
              </a:pathLst>
            </a:custGeom>
            <a:solidFill>
              <a:srgbClr val="FCEF00"/>
            </a:solidFill>
            <a:ln w="9525">
              <a:noFill/>
              <a:round/>
              <a:headEnd/>
              <a:tailEnd/>
            </a:ln>
          </p:spPr>
          <p:txBody>
            <a:bodyPr>
              <a:prstTxWarp prst="textNoShape">
                <a:avLst/>
              </a:prstTxWarp>
            </a:bodyPr>
            <a:lstStyle/>
            <a:p>
              <a:endParaRPr lang="en-US"/>
            </a:p>
          </p:txBody>
        </p:sp>
        <p:sp>
          <p:nvSpPr>
            <p:cNvPr id="18462" name="Freeform 28"/>
            <p:cNvSpPr>
              <a:spLocks/>
            </p:cNvSpPr>
            <p:nvPr/>
          </p:nvSpPr>
          <p:spPr bwMode="auto">
            <a:xfrm>
              <a:off x="2586" y="1604"/>
              <a:ext cx="32" cy="41"/>
            </a:xfrm>
            <a:custGeom>
              <a:avLst/>
              <a:gdLst>
                <a:gd name="T0" fmla="*/ 0 w 32"/>
                <a:gd name="T1" fmla="*/ 33 h 41"/>
                <a:gd name="T2" fmla="*/ 4 w 32"/>
                <a:gd name="T3" fmla="*/ 41 h 41"/>
                <a:gd name="T4" fmla="*/ 26 w 32"/>
                <a:gd name="T5" fmla="*/ 37 h 41"/>
                <a:gd name="T6" fmla="*/ 28 w 32"/>
                <a:gd name="T7" fmla="*/ 35 h 41"/>
                <a:gd name="T8" fmla="*/ 28 w 32"/>
                <a:gd name="T9" fmla="*/ 31 h 41"/>
                <a:gd name="T10" fmla="*/ 30 w 32"/>
                <a:gd name="T11" fmla="*/ 28 h 41"/>
                <a:gd name="T12" fmla="*/ 30 w 32"/>
                <a:gd name="T13" fmla="*/ 24 h 41"/>
                <a:gd name="T14" fmla="*/ 32 w 32"/>
                <a:gd name="T15" fmla="*/ 20 h 41"/>
                <a:gd name="T16" fmla="*/ 32 w 32"/>
                <a:gd name="T17" fmla="*/ 17 h 41"/>
                <a:gd name="T18" fmla="*/ 30 w 32"/>
                <a:gd name="T19" fmla="*/ 13 h 41"/>
                <a:gd name="T20" fmla="*/ 30 w 32"/>
                <a:gd name="T21" fmla="*/ 9 h 41"/>
                <a:gd name="T22" fmla="*/ 28 w 32"/>
                <a:gd name="T23" fmla="*/ 7 h 41"/>
                <a:gd name="T24" fmla="*/ 28 w 32"/>
                <a:gd name="T25" fmla="*/ 7 h 41"/>
                <a:gd name="T26" fmla="*/ 26 w 32"/>
                <a:gd name="T27" fmla="*/ 6 h 41"/>
                <a:gd name="T28" fmla="*/ 26 w 32"/>
                <a:gd name="T29" fmla="*/ 4 h 41"/>
                <a:gd name="T30" fmla="*/ 26 w 32"/>
                <a:gd name="T31" fmla="*/ 4 h 41"/>
                <a:gd name="T32" fmla="*/ 24 w 32"/>
                <a:gd name="T33" fmla="*/ 2 h 41"/>
                <a:gd name="T34" fmla="*/ 24 w 32"/>
                <a:gd name="T35" fmla="*/ 0 h 41"/>
                <a:gd name="T36" fmla="*/ 24 w 32"/>
                <a:gd name="T37" fmla="*/ 0 h 41"/>
                <a:gd name="T38" fmla="*/ 20 w 32"/>
                <a:gd name="T39" fmla="*/ 0 h 41"/>
                <a:gd name="T40" fmla="*/ 16 w 32"/>
                <a:gd name="T41" fmla="*/ 2 h 41"/>
                <a:gd name="T42" fmla="*/ 14 w 32"/>
                <a:gd name="T43" fmla="*/ 4 h 41"/>
                <a:gd name="T44" fmla="*/ 10 w 32"/>
                <a:gd name="T45" fmla="*/ 7 h 41"/>
                <a:gd name="T46" fmla="*/ 8 w 32"/>
                <a:gd name="T47" fmla="*/ 9 h 41"/>
                <a:gd name="T48" fmla="*/ 6 w 32"/>
                <a:gd name="T49" fmla="*/ 11 h 41"/>
                <a:gd name="T50" fmla="*/ 4 w 32"/>
                <a:gd name="T51" fmla="*/ 15 h 41"/>
                <a:gd name="T52" fmla="*/ 2 w 32"/>
                <a:gd name="T53" fmla="*/ 17 h 41"/>
                <a:gd name="T54" fmla="*/ 2 w 32"/>
                <a:gd name="T55" fmla="*/ 20 h 41"/>
                <a:gd name="T56" fmla="*/ 2 w 32"/>
                <a:gd name="T57" fmla="*/ 22 h 41"/>
                <a:gd name="T58" fmla="*/ 2 w 32"/>
                <a:gd name="T59" fmla="*/ 24 h 41"/>
                <a:gd name="T60" fmla="*/ 0 w 32"/>
                <a:gd name="T61" fmla="*/ 26 h 41"/>
                <a:gd name="T62" fmla="*/ 0 w 32"/>
                <a:gd name="T63" fmla="*/ 28 h 41"/>
                <a:gd name="T64" fmla="*/ 0 w 32"/>
                <a:gd name="T65" fmla="*/ 30 h 41"/>
                <a:gd name="T66" fmla="*/ 0 w 32"/>
                <a:gd name="T67" fmla="*/ 31 h 41"/>
                <a:gd name="T68" fmla="*/ 0 w 32"/>
                <a:gd name="T69" fmla="*/ 33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41"/>
                <a:gd name="T107" fmla="*/ 32 w 32"/>
                <a:gd name="T108" fmla="*/ 41 h 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41">
                  <a:moveTo>
                    <a:pt x="0" y="33"/>
                  </a:moveTo>
                  <a:lnTo>
                    <a:pt x="4" y="41"/>
                  </a:lnTo>
                  <a:lnTo>
                    <a:pt x="26" y="37"/>
                  </a:lnTo>
                  <a:lnTo>
                    <a:pt x="28" y="35"/>
                  </a:lnTo>
                  <a:lnTo>
                    <a:pt x="28" y="31"/>
                  </a:lnTo>
                  <a:lnTo>
                    <a:pt x="30" y="28"/>
                  </a:lnTo>
                  <a:lnTo>
                    <a:pt x="30" y="24"/>
                  </a:lnTo>
                  <a:lnTo>
                    <a:pt x="32" y="20"/>
                  </a:lnTo>
                  <a:lnTo>
                    <a:pt x="32" y="17"/>
                  </a:lnTo>
                  <a:lnTo>
                    <a:pt x="30" y="13"/>
                  </a:lnTo>
                  <a:lnTo>
                    <a:pt x="30" y="9"/>
                  </a:lnTo>
                  <a:lnTo>
                    <a:pt x="28" y="7"/>
                  </a:lnTo>
                  <a:lnTo>
                    <a:pt x="26" y="6"/>
                  </a:lnTo>
                  <a:lnTo>
                    <a:pt x="26" y="4"/>
                  </a:lnTo>
                  <a:lnTo>
                    <a:pt x="24" y="2"/>
                  </a:lnTo>
                  <a:lnTo>
                    <a:pt x="24" y="0"/>
                  </a:lnTo>
                  <a:lnTo>
                    <a:pt x="20" y="0"/>
                  </a:lnTo>
                  <a:lnTo>
                    <a:pt x="16" y="2"/>
                  </a:lnTo>
                  <a:lnTo>
                    <a:pt x="14" y="4"/>
                  </a:lnTo>
                  <a:lnTo>
                    <a:pt x="10" y="7"/>
                  </a:lnTo>
                  <a:lnTo>
                    <a:pt x="8" y="9"/>
                  </a:lnTo>
                  <a:lnTo>
                    <a:pt x="6" y="11"/>
                  </a:lnTo>
                  <a:lnTo>
                    <a:pt x="4" y="15"/>
                  </a:lnTo>
                  <a:lnTo>
                    <a:pt x="2" y="17"/>
                  </a:lnTo>
                  <a:lnTo>
                    <a:pt x="2" y="20"/>
                  </a:lnTo>
                  <a:lnTo>
                    <a:pt x="2" y="22"/>
                  </a:lnTo>
                  <a:lnTo>
                    <a:pt x="2" y="24"/>
                  </a:lnTo>
                  <a:lnTo>
                    <a:pt x="0" y="26"/>
                  </a:lnTo>
                  <a:lnTo>
                    <a:pt x="0" y="28"/>
                  </a:lnTo>
                  <a:lnTo>
                    <a:pt x="0" y="30"/>
                  </a:lnTo>
                  <a:lnTo>
                    <a:pt x="0" y="31"/>
                  </a:lnTo>
                  <a:lnTo>
                    <a:pt x="0" y="33"/>
                  </a:lnTo>
                  <a:close/>
                </a:path>
              </a:pathLst>
            </a:custGeom>
            <a:solidFill>
              <a:srgbClr val="FCEF00"/>
            </a:solidFill>
            <a:ln w="9525">
              <a:noFill/>
              <a:round/>
              <a:headEnd/>
              <a:tailEnd/>
            </a:ln>
          </p:spPr>
          <p:txBody>
            <a:bodyPr>
              <a:prstTxWarp prst="textNoShape">
                <a:avLst/>
              </a:prstTxWarp>
            </a:bodyPr>
            <a:lstStyle/>
            <a:p>
              <a:endParaRPr lang="en-US"/>
            </a:p>
          </p:txBody>
        </p:sp>
        <p:sp>
          <p:nvSpPr>
            <p:cNvPr id="18463" name="Freeform 29"/>
            <p:cNvSpPr>
              <a:spLocks/>
            </p:cNvSpPr>
            <p:nvPr/>
          </p:nvSpPr>
          <p:spPr bwMode="auto">
            <a:xfrm>
              <a:off x="2570" y="1421"/>
              <a:ext cx="28" cy="61"/>
            </a:xfrm>
            <a:custGeom>
              <a:avLst/>
              <a:gdLst>
                <a:gd name="T0" fmla="*/ 0 w 28"/>
                <a:gd name="T1" fmla="*/ 44 h 61"/>
                <a:gd name="T2" fmla="*/ 12 w 28"/>
                <a:gd name="T3" fmla="*/ 61 h 61"/>
                <a:gd name="T4" fmla="*/ 26 w 28"/>
                <a:gd name="T5" fmla="*/ 53 h 61"/>
                <a:gd name="T6" fmla="*/ 28 w 28"/>
                <a:gd name="T7" fmla="*/ 46 h 61"/>
                <a:gd name="T8" fmla="*/ 28 w 28"/>
                <a:gd name="T9" fmla="*/ 40 h 61"/>
                <a:gd name="T10" fmla="*/ 28 w 28"/>
                <a:gd name="T11" fmla="*/ 33 h 61"/>
                <a:gd name="T12" fmla="*/ 28 w 28"/>
                <a:gd name="T13" fmla="*/ 27 h 61"/>
                <a:gd name="T14" fmla="*/ 28 w 28"/>
                <a:gd name="T15" fmla="*/ 20 h 61"/>
                <a:gd name="T16" fmla="*/ 26 w 28"/>
                <a:gd name="T17" fmla="*/ 13 h 61"/>
                <a:gd name="T18" fmla="*/ 24 w 28"/>
                <a:gd name="T19" fmla="*/ 7 h 61"/>
                <a:gd name="T20" fmla="*/ 24 w 28"/>
                <a:gd name="T21" fmla="*/ 0 h 61"/>
                <a:gd name="T22" fmla="*/ 20 w 28"/>
                <a:gd name="T23" fmla="*/ 2 h 61"/>
                <a:gd name="T24" fmla="*/ 18 w 28"/>
                <a:gd name="T25" fmla="*/ 2 h 61"/>
                <a:gd name="T26" fmla="*/ 16 w 28"/>
                <a:gd name="T27" fmla="*/ 3 h 61"/>
                <a:gd name="T28" fmla="*/ 12 w 28"/>
                <a:gd name="T29" fmla="*/ 5 h 61"/>
                <a:gd name="T30" fmla="*/ 10 w 28"/>
                <a:gd name="T31" fmla="*/ 7 h 61"/>
                <a:gd name="T32" fmla="*/ 8 w 28"/>
                <a:gd name="T33" fmla="*/ 9 h 61"/>
                <a:gd name="T34" fmla="*/ 6 w 28"/>
                <a:gd name="T35" fmla="*/ 13 h 61"/>
                <a:gd name="T36" fmla="*/ 4 w 28"/>
                <a:gd name="T37" fmla="*/ 14 h 61"/>
                <a:gd name="T38" fmla="*/ 4 w 28"/>
                <a:gd name="T39" fmla="*/ 18 h 61"/>
                <a:gd name="T40" fmla="*/ 2 w 28"/>
                <a:gd name="T41" fmla="*/ 22 h 61"/>
                <a:gd name="T42" fmla="*/ 2 w 28"/>
                <a:gd name="T43" fmla="*/ 26 h 61"/>
                <a:gd name="T44" fmla="*/ 2 w 28"/>
                <a:gd name="T45" fmla="*/ 29 h 61"/>
                <a:gd name="T46" fmla="*/ 0 w 28"/>
                <a:gd name="T47" fmla="*/ 33 h 61"/>
                <a:gd name="T48" fmla="*/ 0 w 28"/>
                <a:gd name="T49" fmla="*/ 37 h 61"/>
                <a:gd name="T50" fmla="*/ 0 w 28"/>
                <a:gd name="T51" fmla="*/ 40 h 61"/>
                <a:gd name="T52" fmla="*/ 0 w 28"/>
                <a:gd name="T53" fmla="*/ 44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
                <a:gd name="T82" fmla="*/ 0 h 61"/>
                <a:gd name="T83" fmla="*/ 28 w 28"/>
                <a:gd name="T84" fmla="*/ 61 h 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 h="61">
                  <a:moveTo>
                    <a:pt x="0" y="44"/>
                  </a:moveTo>
                  <a:lnTo>
                    <a:pt x="12" y="61"/>
                  </a:lnTo>
                  <a:lnTo>
                    <a:pt x="26" y="53"/>
                  </a:lnTo>
                  <a:lnTo>
                    <a:pt x="28" y="46"/>
                  </a:lnTo>
                  <a:lnTo>
                    <a:pt x="28" y="40"/>
                  </a:lnTo>
                  <a:lnTo>
                    <a:pt x="28" y="33"/>
                  </a:lnTo>
                  <a:lnTo>
                    <a:pt x="28" y="27"/>
                  </a:lnTo>
                  <a:lnTo>
                    <a:pt x="28" y="20"/>
                  </a:lnTo>
                  <a:lnTo>
                    <a:pt x="26" y="13"/>
                  </a:lnTo>
                  <a:lnTo>
                    <a:pt x="24" y="7"/>
                  </a:lnTo>
                  <a:lnTo>
                    <a:pt x="24" y="0"/>
                  </a:lnTo>
                  <a:lnTo>
                    <a:pt x="20" y="2"/>
                  </a:lnTo>
                  <a:lnTo>
                    <a:pt x="18" y="2"/>
                  </a:lnTo>
                  <a:lnTo>
                    <a:pt x="16" y="3"/>
                  </a:lnTo>
                  <a:lnTo>
                    <a:pt x="12" y="5"/>
                  </a:lnTo>
                  <a:lnTo>
                    <a:pt x="10" y="7"/>
                  </a:lnTo>
                  <a:lnTo>
                    <a:pt x="8" y="9"/>
                  </a:lnTo>
                  <a:lnTo>
                    <a:pt x="6" y="13"/>
                  </a:lnTo>
                  <a:lnTo>
                    <a:pt x="4" y="14"/>
                  </a:lnTo>
                  <a:lnTo>
                    <a:pt x="4" y="18"/>
                  </a:lnTo>
                  <a:lnTo>
                    <a:pt x="2" y="22"/>
                  </a:lnTo>
                  <a:lnTo>
                    <a:pt x="2" y="26"/>
                  </a:lnTo>
                  <a:lnTo>
                    <a:pt x="2" y="29"/>
                  </a:lnTo>
                  <a:lnTo>
                    <a:pt x="0" y="33"/>
                  </a:lnTo>
                  <a:lnTo>
                    <a:pt x="0" y="37"/>
                  </a:lnTo>
                  <a:lnTo>
                    <a:pt x="0" y="40"/>
                  </a:lnTo>
                  <a:lnTo>
                    <a:pt x="0" y="44"/>
                  </a:lnTo>
                  <a:close/>
                </a:path>
              </a:pathLst>
            </a:custGeom>
            <a:solidFill>
              <a:srgbClr val="FCEF00"/>
            </a:solidFill>
            <a:ln w="9525">
              <a:noFill/>
              <a:round/>
              <a:headEnd/>
              <a:tailEnd/>
            </a:ln>
          </p:spPr>
          <p:txBody>
            <a:bodyPr>
              <a:prstTxWarp prst="textNoShape">
                <a:avLst/>
              </a:prstTxWarp>
            </a:bodyPr>
            <a:lstStyle/>
            <a:p>
              <a:endParaRPr lang="en-US"/>
            </a:p>
          </p:txBody>
        </p:sp>
        <p:sp>
          <p:nvSpPr>
            <p:cNvPr id="18464" name="Freeform 30"/>
            <p:cNvSpPr>
              <a:spLocks/>
            </p:cNvSpPr>
            <p:nvPr/>
          </p:nvSpPr>
          <p:spPr bwMode="auto">
            <a:xfrm>
              <a:off x="2608" y="1404"/>
              <a:ext cx="32" cy="52"/>
            </a:xfrm>
            <a:custGeom>
              <a:avLst/>
              <a:gdLst>
                <a:gd name="T0" fmla="*/ 2 w 32"/>
                <a:gd name="T1" fmla="*/ 48 h 52"/>
                <a:gd name="T2" fmla="*/ 2 w 32"/>
                <a:gd name="T3" fmla="*/ 48 h 52"/>
                <a:gd name="T4" fmla="*/ 2 w 32"/>
                <a:gd name="T5" fmla="*/ 48 h 52"/>
                <a:gd name="T6" fmla="*/ 2 w 32"/>
                <a:gd name="T7" fmla="*/ 48 h 52"/>
                <a:gd name="T8" fmla="*/ 2 w 32"/>
                <a:gd name="T9" fmla="*/ 50 h 52"/>
                <a:gd name="T10" fmla="*/ 2 w 32"/>
                <a:gd name="T11" fmla="*/ 50 h 52"/>
                <a:gd name="T12" fmla="*/ 4 w 32"/>
                <a:gd name="T13" fmla="*/ 50 h 52"/>
                <a:gd name="T14" fmla="*/ 4 w 32"/>
                <a:gd name="T15" fmla="*/ 50 h 52"/>
                <a:gd name="T16" fmla="*/ 4 w 32"/>
                <a:gd name="T17" fmla="*/ 52 h 52"/>
                <a:gd name="T18" fmla="*/ 20 w 32"/>
                <a:gd name="T19" fmla="*/ 44 h 52"/>
                <a:gd name="T20" fmla="*/ 22 w 32"/>
                <a:gd name="T21" fmla="*/ 39 h 52"/>
                <a:gd name="T22" fmla="*/ 24 w 32"/>
                <a:gd name="T23" fmla="*/ 35 h 52"/>
                <a:gd name="T24" fmla="*/ 26 w 32"/>
                <a:gd name="T25" fmla="*/ 30 h 52"/>
                <a:gd name="T26" fmla="*/ 28 w 32"/>
                <a:gd name="T27" fmla="*/ 22 h 52"/>
                <a:gd name="T28" fmla="*/ 28 w 32"/>
                <a:gd name="T29" fmla="*/ 17 h 52"/>
                <a:gd name="T30" fmla="*/ 28 w 32"/>
                <a:gd name="T31" fmla="*/ 11 h 52"/>
                <a:gd name="T32" fmla="*/ 30 w 32"/>
                <a:gd name="T33" fmla="*/ 6 h 52"/>
                <a:gd name="T34" fmla="*/ 32 w 32"/>
                <a:gd name="T35" fmla="*/ 0 h 52"/>
                <a:gd name="T36" fmla="*/ 28 w 32"/>
                <a:gd name="T37" fmla="*/ 0 h 52"/>
                <a:gd name="T38" fmla="*/ 26 w 32"/>
                <a:gd name="T39" fmla="*/ 0 h 52"/>
                <a:gd name="T40" fmla="*/ 22 w 32"/>
                <a:gd name="T41" fmla="*/ 2 h 52"/>
                <a:gd name="T42" fmla="*/ 18 w 32"/>
                <a:gd name="T43" fmla="*/ 4 h 52"/>
                <a:gd name="T44" fmla="*/ 16 w 32"/>
                <a:gd name="T45" fmla="*/ 6 h 52"/>
                <a:gd name="T46" fmla="*/ 12 w 32"/>
                <a:gd name="T47" fmla="*/ 7 h 52"/>
                <a:gd name="T48" fmla="*/ 10 w 32"/>
                <a:gd name="T49" fmla="*/ 9 h 52"/>
                <a:gd name="T50" fmla="*/ 8 w 32"/>
                <a:gd name="T51" fmla="*/ 11 h 52"/>
                <a:gd name="T52" fmla="*/ 6 w 32"/>
                <a:gd name="T53" fmla="*/ 13 h 52"/>
                <a:gd name="T54" fmla="*/ 6 w 32"/>
                <a:gd name="T55" fmla="*/ 15 h 52"/>
                <a:gd name="T56" fmla="*/ 4 w 32"/>
                <a:gd name="T57" fmla="*/ 15 h 52"/>
                <a:gd name="T58" fmla="*/ 4 w 32"/>
                <a:gd name="T59" fmla="*/ 17 h 52"/>
                <a:gd name="T60" fmla="*/ 2 w 32"/>
                <a:gd name="T61" fmla="*/ 19 h 52"/>
                <a:gd name="T62" fmla="*/ 2 w 32"/>
                <a:gd name="T63" fmla="*/ 19 h 52"/>
                <a:gd name="T64" fmla="*/ 0 w 32"/>
                <a:gd name="T65" fmla="*/ 20 h 52"/>
                <a:gd name="T66" fmla="*/ 0 w 32"/>
                <a:gd name="T67" fmla="*/ 20 h 52"/>
                <a:gd name="T68" fmla="*/ 2 w 32"/>
                <a:gd name="T69" fmla="*/ 48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52"/>
                <a:gd name="T107" fmla="*/ 32 w 32"/>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52">
                  <a:moveTo>
                    <a:pt x="2" y="48"/>
                  </a:moveTo>
                  <a:lnTo>
                    <a:pt x="2" y="48"/>
                  </a:lnTo>
                  <a:lnTo>
                    <a:pt x="2" y="50"/>
                  </a:lnTo>
                  <a:lnTo>
                    <a:pt x="4" y="50"/>
                  </a:lnTo>
                  <a:lnTo>
                    <a:pt x="4" y="52"/>
                  </a:lnTo>
                  <a:lnTo>
                    <a:pt x="20" y="44"/>
                  </a:lnTo>
                  <a:lnTo>
                    <a:pt x="22" y="39"/>
                  </a:lnTo>
                  <a:lnTo>
                    <a:pt x="24" y="35"/>
                  </a:lnTo>
                  <a:lnTo>
                    <a:pt x="26" y="30"/>
                  </a:lnTo>
                  <a:lnTo>
                    <a:pt x="28" y="22"/>
                  </a:lnTo>
                  <a:lnTo>
                    <a:pt x="28" y="17"/>
                  </a:lnTo>
                  <a:lnTo>
                    <a:pt x="28" y="11"/>
                  </a:lnTo>
                  <a:lnTo>
                    <a:pt x="30" y="6"/>
                  </a:lnTo>
                  <a:lnTo>
                    <a:pt x="32" y="0"/>
                  </a:lnTo>
                  <a:lnTo>
                    <a:pt x="28" y="0"/>
                  </a:lnTo>
                  <a:lnTo>
                    <a:pt x="26" y="0"/>
                  </a:lnTo>
                  <a:lnTo>
                    <a:pt x="22" y="2"/>
                  </a:lnTo>
                  <a:lnTo>
                    <a:pt x="18" y="4"/>
                  </a:lnTo>
                  <a:lnTo>
                    <a:pt x="16" y="6"/>
                  </a:lnTo>
                  <a:lnTo>
                    <a:pt x="12" y="7"/>
                  </a:lnTo>
                  <a:lnTo>
                    <a:pt x="10" y="9"/>
                  </a:lnTo>
                  <a:lnTo>
                    <a:pt x="8" y="11"/>
                  </a:lnTo>
                  <a:lnTo>
                    <a:pt x="6" y="13"/>
                  </a:lnTo>
                  <a:lnTo>
                    <a:pt x="6" y="15"/>
                  </a:lnTo>
                  <a:lnTo>
                    <a:pt x="4" y="15"/>
                  </a:lnTo>
                  <a:lnTo>
                    <a:pt x="4" y="17"/>
                  </a:lnTo>
                  <a:lnTo>
                    <a:pt x="2" y="19"/>
                  </a:lnTo>
                  <a:lnTo>
                    <a:pt x="0" y="20"/>
                  </a:lnTo>
                  <a:lnTo>
                    <a:pt x="2" y="48"/>
                  </a:lnTo>
                  <a:close/>
                </a:path>
              </a:pathLst>
            </a:custGeom>
            <a:solidFill>
              <a:srgbClr val="FCEF00"/>
            </a:solidFill>
            <a:ln w="9525">
              <a:noFill/>
              <a:round/>
              <a:headEnd/>
              <a:tailEnd/>
            </a:ln>
          </p:spPr>
          <p:txBody>
            <a:bodyPr>
              <a:prstTxWarp prst="textNoShape">
                <a:avLst/>
              </a:prstTxWarp>
            </a:bodyPr>
            <a:lstStyle/>
            <a:p>
              <a:endParaRPr lang="en-US"/>
            </a:p>
          </p:txBody>
        </p:sp>
        <p:sp>
          <p:nvSpPr>
            <p:cNvPr id="18465" name="Freeform 31"/>
            <p:cNvSpPr>
              <a:spLocks/>
            </p:cNvSpPr>
            <p:nvPr/>
          </p:nvSpPr>
          <p:spPr bwMode="auto">
            <a:xfrm>
              <a:off x="2645" y="1395"/>
              <a:ext cx="48" cy="44"/>
            </a:xfrm>
            <a:custGeom>
              <a:avLst/>
              <a:gdLst>
                <a:gd name="T0" fmla="*/ 0 w 48"/>
                <a:gd name="T1" fmla="*/ 40 h 44"/>
                <a:gd name="T2" fmla="*/ 2 w 48"/>
                <a:gd name="T3" fmla="*/ 42 h 44"/>
                <a:gd name="T4" fmla="*/ 4 w 48"/>
                <a:gd name="T5" fmla="*/ 44 h 44"/>
                <a:gd name="T6" fmla="*/ 8 w 48"/>
                <a:gd name="T7" fmla="*/ 44 h 44"/>
                <a:gd name="T8" fmla="*/ 10 w 48"/>
                <a:gd name="T9" fmla="*/ 44 h 44"/>
                <a:gd name="T10" fmla="*/ 14 w 48"/>
                <a:gd name="T11" fmla="*/ 42 h 44"/>
                <a:gd name="T12" fmla="*/ 16 w 48"/>
                <a:gd name="T13" fmla="*/ 42 h 44"/>
                <a:gd name="T14" fmla="*/ 20 w 48"/>
                <a:gd name="T15" fmla="*/ 40 h 44"/>
                <a:gd name="T16" fmla="*/ 22 w 48"/>
                <a:gd name="T17" fmla="*/ 39 h 44"/>
                <a:gd name="T18" fmla="*/ 28 w 48"/>
                <a:gd name="T19" fmla="*/ 37 h 44"/>
                <a:gd name="T20" fmla="*/ 32 w 48"/>
                <a:gd name="T21" fmla="*/ 31 h 44"/>
                <a:gd name="T22" fmla="*/ 36 w 48"/>
                <a:gd name="T23" fmla="*/ 28 h 44"/>
                <a:gd name="T24" fmla="*/ 38 w 48"/>
                <a:gd name="T25" fmla="*/ 24 h 44"/>
                <a:gd name="T26" fmla="*/ 42 w 48"/>
                <a:gd name="T27" fmla="*/ 18 h 44"/>
                <a:gd name="T28" fmla="*/ 44 w 48"/>
                <a:gd name="T29" fmla="*/ 13 h 44"/>
                <a:gd name="T30" fmla="*/ 46 w 48"/>
                <a:gd name="T31" fmla="*/ 7 h 44"/>
                <a:gd name="T32" fmla="*/ 48 w 48"/>
                <a:gd name="T33" fmla="*/ 2 h 44"/>
                <a:gd name="T34" fmla="*/ 44 w 48"/>
                <a:gd name="T35" fmla="*/ 2 h 44"/>
                <a:gd name="T36" fmla="*/ 38 w 48"/>
                <a:gd name="T37" fmla="*/ 0 h 44"/>
                <a:gd name="T38" fmla="*/ 32 w 48"/>
                <a:gd name="T39" fmla="*/ 2 h 44"/>
                <a:gd name="T40" fmla="*/ 28 w 48"/>
                <a:gd name="T41" fmla="*/ 3 h 44"/>
                <a:gd name="T42" fmla="*/ 22 w 48"/>
                <a:gd name="T43" fmla="*/ 5 h 44"/>
                <a:gd name="T44" fmla="*/ 16 w 48"/>
                <a:gd name="T45" fmla="*/ 7 h 44"/>
                <a:gd name="T46" fmla="*/ 12 w 48"/>
                <a:gd name="T47" fmla="*/ 11 h 44"/>
                <a:gd name="T48" fmla="*/ 8 w 48"/>
                <a:gd name="T49" fmla="*/ 15 h 44"/>
                <a:gd name="T50" fmla="*/ 6 w 48"/>
                <a:gd name="T51" fmla="*/ 15 h 44"/>
                <a:gd name="T52" fmla="*/ 6 w 48"/>
                <a:gd name="T53" fmla="*/ 15 h 44"/>
                <a:gd name="T54" fmla="*/ 6 w 48"/>
                <a:gd name="T55" fmla="*/ 16 h 44"/>
                <a:gd name="T56" fmla="*/ 4 w 48"/>
                <a:gd name="T57" fmla="*/ 16 h 44"/>
                <a:gd name="T58" fmla="*/ 4 w 48"/>
                <a:gd name="T59" fmla="*/ 16 h 44"/>
                <a:gd name="T60" fmla="*/ 4 w 48"/>
                <a:gd name="T61" fmla="*/ 18 h 44"/>
                <a:gd name="T62" fmla="*/ 4 w 48"/>
                <a:gd name="T63" fmla="*/ 18 h 44"/>
                <a:gd name="T64" fmla="*/ 4 w 48"/>
                <a:gd name="T65" fmla="*/ 18 h 44"/>
                <a:gd name="T66" fmla="*/ 0 w 48"/>
                <a:gd name="T67" fmla="*/ 40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44"/>
                <a:gd name="T104" fmla="*/ 48 w 48"/>
                <a:gd name="T105" fmla="*/ 44 h 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44">
                  <a:moveTo>
                    <a:pt x="0" y="40"/>
                  </a:moveTo>
                  <a:lnTo>
                    <a:pt x="2" y="42"/>
                  </a:lnTo>
                  <a:lnTo>
                    <a:pt x="4" y="44"/>
                  </a:lnTo>
                  <a:lnTo>
                    <a:pt x="8" y="44"/>
                  </a:lnTo>
                  <a:lnTo>
                    <a:pt x="10" y="44"/>
                  </a:lnTo>
                  <a:lnTo>
                    <a:pt x="14" y="42"/>
                  </a:lnTo>
                  <a:lnTo>
                    <a:pt x="16" y="42"/>
                  </a:lnTo>
                  <a:lnTo>
                    <a:pt x="20" y="40"/>
                  </a:lnTo>
                  <a:lnTo>
                    <a:pt x="22" y="39"/>
                  </a:lnTo>
                  <a:lnTo>
                    <a:pt x="28" y="37"/>
                  </a:lnTo>
                  <a:lnTo>
                    <a:pt x="32" y="31"/>
                  </a:lnTo>
                  <a:lnTo>
                    <a:pt x="36" y="28"/>
                  </a:lnTo>
                  <a:lnTo>
                    <a:pt x="38" y="24"/>
                  </a:lnTo>
                  <a:lnTo>
                    <a:pt x="42" y="18"/>
                  </a:lnTo>
                  <a:lnTo>
                    <a:pt x="44" y="13"/>
                  </a:lnTo>
                  <a:lnTo>
                    <a:pt x="46" y="7"/>
                  </a:lnTo>
                  <a:lnTo>
                    <a:pt x="48" y="2"/>
                  </a:lnTo>
                  <a:lnTo>
                    <a:pt x="44" y="2"/>
                  </a:lnTo>
                  <a:lnTo>
                    <a:pt x="38" y="0"/>
                  </a:lnTo>
                  <a:lnTo>
                    <a:pt x="32" y="2"/>
                  </a:lnTo>
                  <a:lnTo>
                    <a:pt x="28" y="3"/>
                  </a:lnTo>
                  <a:lnTo>
                    <a:pt x="22" y="5"/>
                  </a:lnTo>
                  <a:lnTo>
                    <a:pt x="16" y="7"/>
                  </a:lnTo>
                  <a:lnTo>
                    <a:pt x="12" y="11"/>
                  </a:lnTo>
                  <a:lnTo>
                    <a:pt x="8" y="15"/>
                  </a:lnTo>
                  <a:lnTo>
                    <a:pt x="6" y="15"/>
                  </a:lnTo>
                  <a:lnTo>
                    <a:pt x="6" y="16"/>
                  </a:lnTo>
                  <a:lnTo>
                    <a:pt x="4" y="16"/>
                  </a:lnTo>
                  <a:lnTo>
                    <a:pt x="4" y="18"/>
                  </a:lnTo>
                  <a:lnTo>
                    <a:pt x="0" y="40"/>
                  </a:lnTo>
                  <a:close/>
                </a:path>
              </a:pathLst>
            </a:custGeom>
            <a:solidFill>
              <a:srgbClr val="FCEF00"/>
            </a:solidFill>
            <a:ln w="9525">
              <a:noFill/>
              <a:round/>
              <a:headEnd/>
              <a:tailEnd/>
            </a:ln>
          </p:spPr>
          <p:txBody>
            <a:bodyPr>
              <a:prstTxWarp prst="textNoShape">
                <a:avLst/>
              </a:prstTxWarp>
            </a:bodyPr>
            <a:lstStyle/>
            <a:p>
              <a:endParaRPr lang="en-US"/>
            </a:p>
          </p:txBody>
        </p:sp>
        <p:sp>
          <p:nvSpPr>
            <p:cNvPr id="18466" name="Freeform 32"/>
            <p:cNvSpPr>
              <a:spLocks/>
            </p:cNvSpPr>
            <p:nvPr/>
          </p:nvSpPr>
          <p:spPr bwMode="auto">
            <a:xfrm>
              <a:off x="2697" y="1389"/>
              <a:ext cx="51" cy="35"/>
            </a:xfrm>
            <a:custGeom>
              <a:avLst/>
              <a:gdLst>
                <a:gd name="T0" fmla="*/ 0 w 51"/>
                <a:gd name="T1" fmla="*/ 34 h 35"/>
                <a:gd name="T2" fmla="*/ 4 w 51"/>
                <a:gd name="T3" fmla="*/ 35 h 35"/>
                <a:gd name="T4" fmla="*/ 8 w 51"/>
                <a:gd name="T5" fmla="*/ 35 h 35"/>
                <a:gd name="T6" fmla="*/ 10 w 51"/>
                <a:gd name="T7" fmla="*/ 35 h 35"/>
                <a:gd name="T8" fmla="*/ 14 w 51"/>
                <a:gd name="T9" fmla="*/ 35 h 35"/>
                <a:gd name="T10" fmla="*/ 18 w 51"/>
                <a:gd name="T11" fmla="*/ 35 h 35"/>
                <a:gd name="T12" fmla="*/ 22 w 51"/>
                <a:gd name="T13" fmla="*/ 35 h 35"/>
                <a:gd name="T14" fmla="*/ 26 w 51"/>
                <a:gd name="T15" fmla="*/ 34 h 35"/>
                <a:gd name="T16" fmla="*/ 30 w 51"/>
                <a:gd name="T17" fmla="*/ 32 h 35"/>
                <a:gd name="T18" fmla="*/ 32 w 51"/>
                <a:gd name="T19" fmla="*/ 28 h 35"/>
                <a:gd name="T20" fmla="*/ 36 w 51"/>
                <a:gd name="T21" fmla="*/ 26 h 35"/>
                <a:gd name="T22" fmla="*/ 40 w 51"/>
                <a:gd name="T23" fmla="*/ 22 h 35"/>
                <a:gd name="T24" fmla="*/ 42 w 51"/>
                <a:gd name="T25" fmla="*/ 19 h 35"/>
                <a:gd name="T26" fmla="*/ 43 w 51"/>
                <a:gd name="T27" fmla="*/ 15 h 35"/>
                <a:gd name="T28" fmla="*/ 45 w 51"/>
                <a:gd name="T29" fmla="*/ 11 h 35"/>
                <a:gd name="T30" fmla="*/ 49 w 51"/>
                <a:gd name="T31" fmla="*/ 8 h 35"/>
                <a:gd name="T32" fmla="*/ 51 w 51"/>
                <a:gd name="T33" fmla="*/ 4 h 35"/>
                <a:gd name="T34" fmla="*/ 49 w 51"/>
                <a:gd name="T35" fmla="*/ 4 h 35"/>
                <a:gd name="T36" fmla="*/ 49 w 51"/>
                <a:gd name="T37" fmla="*/ 2 h 35"/>
                <a:gd name="T38" fmla="*/ 49 w 51"/>
                <a:gd name="T39" fmla="*/ 2 h 35"/>
                <a:gd name="T40" fmla="*/ 49 w 51"/>
                <a:gd name="T41" fmla="*/ 2 h 35"/>
                <a:gd name="T42" fmla="*/ 49 w 51"/>
                <a:gd name="T43" fmla="*/ 2 h 35"/>
                <a:gd name="T44" fmla="*/ 47 w 51"/>
                <a:gd name="T45" fmla="*/ 2 h 35"/>
                <a:gd name="T46" fmla="*/ 42 w 51"/>
                <a:gd name="T47" fmla="*/ 0 h 35"/>
                <a:gd name="T48" fmla="*/ 36 w 51"/>
                <a:gd name="T49" fmla="*/ 0 h 35"/>
                <a:gd name="T50" fmla="*/ 30 w 51"/>
                <a:gd name="T51" fmla="*/ 2 h 35"/>
                <a:gd name="T52" fmla="*/ 24 w 51"/>
                <a:gd name="T53" fmla="*/ 2 h 35"/>
                <a:gd name="T54" fmla="*/ 20 w 51"/>
                <a:gd name="T55" fmla="*/ 6 h 35"/>
                <a:gd name="T56" fmla="*/ 14 w 51"/>
                <a:gd name="T57" fmla="*/ 9 h 35"/>
                <a:gd name="T58" fmla="*/ 10 w 51"/>
                <a:gd name="T59" fmla="*/ 11 h 35"/>
                <a:gd name="T60" fmla="*/ 4 w 51"/>
                <a:gd name="T61" fmla="*/ 17 h 35"/>
                <a:gd name="T62" fmla="*/ 0 w 51"/>
                <a:gd name="T63" fmla="*/ 32 h 35"/>
                <a:gd name="T64" fmla="*/ 0 w 51"/>
                <a:gd name="T65" fmla="*/ 32 h 35"/>
                <a:gd name="T66" fmla="*/ 0 w 51"/>
                <a:gd name="T67" fmla="*/ 32 h 35"/>
                <a:gd name="T68" fmla="*/ 0 w 51"/>
                <a:gd name="T69" fmla="*/ 34 h 35"/>
                <a:gd name="T70" fmla="*/ 0 w 51"/>
                <a:gd name="T71" fmla="*/ 34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
                <a:gd name="T109" fmla="*/ 0 h 35"/>
                <a:gd name="T110" fmla="*/ 51 w 51"/>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 h="35">
                  <a:moveTo>
                    <a:pt x="0" y="34"/>
                  </a:moveTo>
                  <a:lnTo>
                    <a:pt x="4" y="35"/>
                  </a:lnTo>
                  <a:lnTo>
                    <a:pt x="8" y="35"/>
                  </a:lnTo>
                  <a:lnTo>
                    <a:pt x="10" y="35"/>
                  </a:lnTo>
                  <a:lnTo>
                    <a:pt x="14" y="35"/>
                  </a:lnTo>
                  <a:lnTo>
                    <a:pt x="18" y="35"/>
                  </a:lnTo>
                  <a:lnTo>
                    <a:pt x="22" y="35"/>
                  </a:lnTo>
                  <a:lnTo>
                    <a:pt x="26" y="34"/>
                  </a:lnTo>
                  <a:lnTo>
                    <a:pt x="30" y="32"/>
                  </a:lnTo>
                  <a:lnTo>
                    <a:pt x="32" y="28"/>
                  </a:lnTo>
                  <a:lnTo>
                    <a:pt x="36" y="26"/>
                  </a:lnTo>
                  <a:lnTo>
                    <a:pt x="40" y="22"/>
                  </a:lnTo>
                  <a:lnTo>
                    <a:pt x="42" y="19"/>
                  </a:lnTo>
                  <a:lnTo>
                    <a:pt x="43" y="15"/>
                  </a:lnTo>
                  <a:lnTo>
                    <a:pt x="45" y="11"/>
                  </a:lnTo>
                  <a:lnTo>
                    <a:pt x="49" y="8"/>
                  </a:lnTo>
                  <a:lnTo>
                    <a:pt x="51" y="4"/>
                  </a:lnTo>
                  <a:lnTo>
                    <a:pt x="49" y="4"/>
                  </a:lnTo>
                  <a:lnTo>
                    <a:pt x="49" y="2"/>
                  </a:lnTo>
                  <a:lnTo>
                    <a:pt x="47" y="2"/>
                  </a:lnTo>
                  <a:lnTo>
                    <a:pt x="42" y="0"/>
                  </a:lnTo>
                  <a:lnTo>
                    <a:pt x="36" y="0"/>
                  </a:lnTo>
                  <a:lnTo>
                    <a:pt x="30" y="2"/>
                  </a:lnTo>
                  <a:lnTo>
                    <a:pt x="24" y="2"/>
                  </a:lnTo>
                  <a:lnTo>
                    <a:pt x="20" y="6"/>
                  </a:lnTo>
                  <a:lnTo>
                    <a:pt x="14" y="9"/>
                  </a:lnTo>
                  <a:lnTo>
                    <a:pt x="10" y="11"/>
                  </a:lnTo>
                  <a:lnTo>
                    <a:pt x="4" y="17"/>
                  </a:lnTo>
                  <a:lnTo>
                    <a:pt x="0" y="32"/>
                  </a:lnTo>
                  <a:lnTo>
                    <a:pt x="0" y="34"/>
                  </a:lnTo>
                  <a:close/>
                </a:path>
              </a:pathLst>
            </a:custGeom>
            <a:solidFill>
              <a:srgbClr val="FCEF00"/>
            </a:solidFill>
            <a:ln w="9525">
              <a:noFill/>
              <a:round/>
              <a:headEnd/>
              <a:tailEnd/>
            </a:ln>
          </p:spPr>
          <p:txBody>
            <a:bodyPr>
              <a:prstTxWarp prst="textNoShape">
                <a:avLst/>
              </a:prstTxWarp>
            </a:bodyPr>
            <a:lstStyle/>
            <a:p>
              <a:endParaRPr lang="en-US"/>
            </a:p>
          </p:txBody>
        </p:sp>
        <p:sp>
          <p:nvSpPr>
            <p:cNvPr id="18467" name="Freeform 33"/>
            <p:cNvSpPr>
              <a:spLocks/>
            </p:cNvSpPr>
            <p:nvPr/>
          </p:nvSpPr>
          <p:spPr bwMode="auto">
            <a:xfrm>
              <a:off x="2746" y="1389"/>
              <a:ext cx="52" cy="30"/>
            </a:xfrm>
            <a:custGeom>
              <a:avLst/>
              <a:gdLst>
                <a:gd name="T0" fmla="*/ 2 w 52"/>
                <a:gd name="T1" fmla="*/ 26 h 30"/>
                <a:gd name="T2" fmla="*/ 4 w 52"/>
                <a:gd name="T3" fmla="*/ 28 h 30"/>
                <a:gd name="T4" fmla="*/ 8 w 52"/>
                <a:gd name="T5" fmla="*/ 30 h 30"/>
                <a:gd name="T6" fmla="*/ 12 w 52"/>
                <a:gd name="T7" fmla="*/ 30 h 30"/>
                <a:gd name="T8" fmla="*/ 14 w 52"/>
                <a:gd name="T9" fmla="*/ 30 h 30"/>
                <a:gd name="T10" fmla="*/ 18 w 52"/>
                <a:gd name="T11" fmla="*/ 30 h 30"/>
                <a:gd name="T12" fmla="*/ 24 w 52"/>
                <a:gd name="T13" fmla="*/ 30 h 30"/>
                <a:gd name="T14" fmla="*/ 28 w 52"/>
                <a:gd name="T15" fmla="*/ 28 h 30"/>
                <a:gd name="T16" fmla="*/ 30 w 52"/>
                <a:gd name="T17" fmla="*/ 28 h 30"/>
                <a:gd name="T18" fmla="*/ 34 w 52"/>
                <a:gd name="T19" fmla="*/ 24 h 30"/>
                <a:gd name="T20" fmla="*/ 38 w 52"/>
                <a:gd name="T21" fmla="*/ 22 h 30"/>
                <a:gd name="T22" fmla="*/ 40 w 52"/>
                <a:gd name="T23" fmla="*/ 19 h 30"/>
                <a:gd name="T24" fmla="*/ 44 w 52"/>
                <a:gd name="T25" fmla="*/ 17 h 30"/>
                <a:gd name="T26" fmla="*/ 46 w 52"/>
                <a:gd name="T27" fmla="*/ 13 h 30"/>
                <a:gd name="T28" fmla="*/ 48 w 52"/>
                <a:gd name="T29" fmla="*/ 11 h 30"/>
                <a:gd name="T30" fmla="*/ 50 w 52"/>
                <a:gd name="T31" fmla="*/ 8 h 30"/>
                <a:gd name="T32" fmla="*/ 52 w 52"/>
                <a:gd name="T33" fmla="*/ 6 h 30"/>
                <a:gd name="T34" fmla="*/ 52 w 52"/>
                <a:gd name="T35" fmla="*/ 6 h 30"/>
                <a:gd name="T36" fmla="*/ 52 w 52"/>
                <a:gd name="T37" fmla="*/ 4 h 30"/>
                <a:gd name="T38" fmla="*/ 52 w 52"/>
                <a:gd name="T39" fmla="*/ 4 h 30"/>
                <a:gd name="T40" fmla="*/ 52 w 52"/>
                <a:gd name="T41" fmla="*/ 4 h 30"/>
                <a:gd name="T42" fmla="*/ 52 w 52"/>
                <a:gd name="T43" fmla="*/ 4 h 30"/>
                <a:gd name="T44" fmla="*/ 52 w 52"/>
                <a:gd name="T45" fmla="*/ 4 h 30"/>
                <a:gd name="T46" fmla="*/ 52 w 52"/>
                <a:gd name="T47" fmla="*/ 4 h 30"/>
                <a:gd name="T48" fmla="*/ 52 w 52"/>
                <a:gd name="T49" fmla="*/ 4 h 30"/>
                <a:gd name="T50" fmla="*/ 48 w 52"/>
                <a:gd name="T51" fmla="*/ 2 h 30"/>
                <a:gd name="T52" fmla="*/ 42 w 52"/>
                <a:gd name="T53" fmla="*/ 0 h 30"/>
                <a:gd name="T54" fmla="*/ 38 w 52"/>
                <a:gd name="T55" fmla="*/ 0 h 30"/>
                <a:gd name="T56" fmla="*/ 32 w 52"/>
                <a:gd name="T57" fmla="*/ 2 h 30"/>
                <a:gd name="T58" fmla="*/ 28 w 52"/>
                <a:gd name="T59" fmla="*/ 2 h 30"/>
                <a:gd name="T60" fmla="*/ 24 w 52"/>
                <a:gd name="T61" fmla="*/ 4 h 30"/>
                <a:gd name="T62" fmla="*/ 18 w 52"/>
                <a:gd name="T63" fmla="*/ 6 h 30"/>
                <a:gd name="T64" fmla="*/ 16 w 52"/>
                <a:gd name="T65" fmla="*/ 9 h 30"/>
                <a:gd name="T66" fmla="*/ 12 w 52"/>
                <a:gd name="T67" fmla="*/ 11 h 30"/>
                <a:gd name="T68" fmla="*/ 10 w 52"/>
                <a:gd name="T69" fmla="*/ 11 h 30"/>
                <a:gd name="T70" fmla="*/ 8 w 52"/>
                <a:gd name="T71" fmla="*/ 13 h 30"/>
                <a:gd name="T72" fmla="*/ 6 w 52"/>
                <a:gd name="T73" fmla="*/ 15 h 30"/>
                <a:gd name="T74" fmla="*/ 4 w 52"/>
                <a:gd name="T75" fmla="*/ 17 h 30"/>
                <a:gd name="T76" fmla="*/ 4 w 52"/>
                <a:gd name="T77" fmla="*/ 19 h 30"/>
                <a:gd name="T78" fmla="*/ 2 w 52"/>
                <a:gd name="T79" fmla="*/ 21 h 30"/>
                <a:gd name="T80" fmla="*/ 0 w 52"/>
                <a:gd name="T81" fmla="*/ 22 h 30"/>
                <a:gd name="T82" fmla="*/ 0 w 52"/>
                <a:gd name="T83" fmla="*/ 24 h 30"/>
                <a:gd name="T84" fmla="*/ 0 w 52"/>
                <a:gd name="T85" fmla="*/ 24 h 30"/>
                <a:gd name="T86" fmla="*/ 0 w 52"/>
                <a:gd name="T87" fmla="*/ 24 h 30"/>
                <a:gd name="T88" fmla="*/ 0 w 52"/>
                <a:gd name="T89" fmla="*/ 24 h 30"/>
                <a:gd name="T90" fmla="*/ 2 w 52"/>
                <a:gd name="T91" fmla="*/ 24 h 30"/>
                <a:gd name="T92" fmla="*/ 2 w 52"/>
                <a:gd name="T93" fmla="*/ 24 h 30"/>
                <a:gd name="T94" fmla="*/ 2 w 52"/>
                <a:gd name="T95" fmla="*/ 26 h 30"/>
                <a:gd name="T96" fmla="*/ 2 w 52"/>
                <a:gd name="T97" fmla="*/ 26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30"/>
                <a:gd name="T149" fmla="*/ 52 w 52"/>
                <a:gd name="T150" fmla="*/ 30 h 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30">
                  <a:moveTo>
                    <a:pt x="2" y="26"/>
                  </a:moveTo>
                  <a:lnTo>
                    <a:pt x="4" y="28"/>
                  </a:lnTo>
                  <a:lnTo>
                    <a:pt x="8" y="30"/>
                  </a:lnTo>
                  <a:lnTo>
                    <a:pt x="12" y="30"/>
                  </a:lnTo>
                  <a:lnTo>
                    <a:pt x="14" y="30"/>
                  </a:lnTo>
                  <a:lnTo>
                    <a:pt x="18" y="30"/>
                  </a:lnTo>
                  <a:lnTo>
                    <a:pt x="24" y="30"/>
                  </a:lnTo>
                  <a:lnTo>
                    <a:pt x="28" y="28"/>
                  </a:lnTo>
                  <a:lnTo>
                    <a:pt x="30" y="28"/>
                  </a:lnTo>
                  <a:lnTo>
                    <a:pt x="34" y="24"/>
                  </a:lnTo>
                  <a:lnTo>
                    <a:pt x="38" y="22"/>
                  </a:lnTo>
                  <a:lnTo>
                    <a:pt x="40" y="19"/>
                  </a:lnTo>
                  <a:lnTo>
                    <a:pt x="44" y="17"/>
                  </a:lnTo>
                  <a:lnTo>
                    <a:pt x="46" y="13"/>
                  </a:lnTo>
                  <a:lnTo>
                    <a:pt x="48" y="11"/>
                  </a:lnTo>
                  <a:lnTo>
                    <a:pt x="50" y="8"/>
                  </a:lnTo>
                  <a:lnTo>
                    <a:pt x="52" y="6"/>
                  </a:lnTo>
                  <a:lnTo>
                    <a:pt x="52" y="4"/>
                  </a:lnTo>
                  <a:lnTo>
                    <a:pt x="48" y="2"/>
                  </a:lnTo>
                  <a:lnTo>
                    <a:pt x="42" y="0"/>
                  </a:lnTo>
                  <a:lnTo>
                    <a:pt x="38" y="0"/>
                  </a:lnTo>
                  <a:lnTo>
                    <a:pt x="32" y="2"/>
                  </a:lnTo>
                  <a:lnTo>
                    <a:pt x="28" y="2"/>
                  </a:lnTo>
                  <a:lnTo>
                    <a:pt x="24" y="4"/>
                  </a:lnTo>
                  <a:lnTo>
                    <a:pt x="18" y="6"/>
                  </a:lnTo>
                  <a:lnTo>
                    <a:pt x="16" y="9"/>
                  </a:lnTo>
                  <a:lnTo>
                    <a:pt x="12" y="11"/>
                  </a:lnTo>
                  <a:lnTo>
                    <a:pt x="10" y="11"/>
                  </a:lnTo>
                  <a:lnTo>
                    <a:pt x="8" y="13"/>
                  </a:lnTo>
                  <a:lnTo>
                    <a:pt x="6" y="15"/>
                  </a:lnTo>
                  <a:lnTo>
                    <a:pt x="4" y="17"/>
                  </a:lnTo>
                  <a:lnTo>
                    <a:pt x="4" y="19"/>
                  </a:lnTo>
                  <a:lnTo>
                    <a:pt x="2" y="21"/>
                  </a:lnTo>
                  <a:lnTo>
                    <a:pt x="0" y="22"/>
                  </a:lnTo>
                  <a:lnTo>
                    <a:pt x="0" y="24"/>
                  </a:lnTo>
                  <a:lnTo>
                    <a:pt x="2" y="24"/>
                  </a:lnTo>
                  <a:lnTo>
                    <a:pt x="2" y="26"/>
                  </a:lnTo>
                  <a:close/>
                </a:path>
              </a:pathLst>
            </a:custGeom>
            <a:solidFill>
              <a:srgbClr val="FCEF00"/>
            </a:solidFill>
            <a:ln w="9525">
              <a:noFill/>
              <a:round/>
              <a:headEnd/>
              <a:tailEnd/>
            </a:ln>
          </p:spPr>
          <p:txBody>
            <a:bodyPr>
              <a:prstTxWarp prst="textNoShape">
                <a:avLst/>
              </a:prstTxWarp>
            </a:bodyPr>
            <a:lstStyle/>
            <a:p>
              <a:endParaRPr lang="en-US"/>
            </a:p>
          </p:txBody>
        </p:sp>
        <p:sp>
          <p:nvSpPr>
            <p:cNvPr id="18468" name="Freeform 34"/>
            <p:cNvSpPr>
              <a:spLocks/>
            </p:cNvSpPr>
            <p:nvPr/>
          </p:nvSpPr>
          <p:spPr bwMode="auto">
            <a:xfrm>
              <a:off x="2802" y="1384"/>
              <a:ext cx="61" cy="31"/>
            </a:xfrm>
            <a:custGeom>
              <a:avLst/>
              <a:gdLst>
                <a:gd name="T0" fmla="*/ 0 w 61"/>
                <a:gd name="T1" fmla="*/ 22 h 31"/>
                <a:gd name="T2" fmla="*/ 4 w 61"/>
                <a:gd name="T3" fmla="*/ 24 h 31"/>
                <a:gd name="T4" fmla="*/ 6 w 61"/>
                <a:gd name="T5" fmla="*/ 26 h 31"/>
                <a:gd name="T6" fmla="*/ 8 w 61"/>
                <a:gd name="T7" fmla="*/ 27 h 31"/>
                <a:gd name="T8" fmla="*/ 12 w 61"/>
                <a:gd name="T9" fmla="*/ 29 h 31"/>
                <a:gd name="T10" fmla="*/ 14 w 61"/>
                <a:gd name="T11" fmla="*/ 29 h 31"/>
                <a:gd name="T12" fmla="*/ 18 w 61"/>
                <a:gd name="T13" fmla="*/ 31 h 31"/>
                <a:gd name="T14" fmla="*/ 20 w 61"/>
                <a:gd name="T15" fmla="*/ 31 h 31"/>
                <a:gd name="T16" fmla="*/ 24 w 61"/>
                <a:gd name="T17" fmla="*/ 31 h 31"/>
                <a:gd name="T18" fmla="*/ 30 w 61"/>
                <a:gd name="T19" fmla="*/ 29 h 31"/>
                <a:gd name="T20" fmla="*/ 34 w 61"/>
                <a:gd name="T21" fmla="*/ 27 h 31"/>
                <a:gd name="T22" fmla="*/ 39 w 61"/>
                <a:gd name="T23" fmla="*/ 26 h 31"/>
                <a:gd name="T24" fmla="*/ 43 w 61"/>
                <a:gd name="T25" fmla="*/ 24 h 31"/>
                <a:gd name="T26" fmla="*/ 49 w 61"/>
                <a:gd name="T27" fmla="*/ 20 h 31"/>
                <a:gd name="T28" fmla="*/ 53 w 61"/>
                <a:gd name="T29" fmla="*/ 18 h 31"/>
                <a:gd name="T30" fmla="*/ 57 w 61"/>
                <a:gd name="T31" fmla="*/ 14 h 31"/>
                <a:gd name="T32" fmla="*/ 61 w 61"/>
                <a:gd name="T33" fmla="*/ 11 h 31"/>
                <a:gd name="T34" fmla="*/ 59 w 61"/>
                <a:gd name="T35" fmla="*/ 9 h 31"/>
                <a:gd name="T36" fmla="*/ 57 w 61"/>
                <a:gd name="T37" fmla="*/ 7 h 31"/>
                <a:gd name="T38" fmla="*/ 55 w 61"/>
                <a:gd name="T39" fmla="*/ 5 h 31"/>
                <a:gd name="T40" fmla="*/ 51 w 61"/>
                <a:gd name="T41" fmla="*/ 3 h 31"/>
                <a:gd name="T42" fmla="*/ 49 w 61"/>
                <a:gd name="T43" fmla="*/ 1 h 31"/>
                <a:gd name="T44" fmla="*/ 47 w 61"/>
                <a:gd name="T45" fmla="*/ 1 h 31"/>
                <a:gd name="T46" fmla="*/ 43 w 61"/>
                <a:gd name="T47" fmla="*/ 1 h 31"/>
                <a:gd name="T48" fmla="*/ 41 w 61"/>
                <a:gd name="T49" fmla="*/ 0 h 31"/>
                <a:gd name="T50" fmla="*/ 37 w 61"/>
                <a:gd name="T51" fmla="*/ 1 h 31"/>
                <a:gd name="T52" fmla="*/ 34 w 61"/>
                <a:gd name="T53" fmla="*/ 1 h 31"/>
                <a:gd name="T54" fmla="*/ 30 w 61"/>
                <a:gd name="T55" fmla="*/ 1 h 31"/>
                <a:gd name="T56" fmla="*/ 26 w 61"/>
                <a:gd name="T57" fmla="*/ 3 h 31"/>
                <a:gd name="T58" fmla="*/ 22 w 61"/>
                <a:gd name="T59" fmla="*/ 3 h 31"/>
                <a:gd name="T60" fmla="*/ 18 w 61"/>
                <a:gd name="T61" fmla="*/ 5 h 31"/>
                <a:gd name="T62" fmla="*/ 14 w 61"/>
                <a:gd name="T63" fmla="*/ 7 h 31"/>
                <a:gd name="T64" fmla="*/ 10 w 61"/>
                <a:gd name="T65" fmla="*/ 7 h 31"/>
                <a:gd name="T66" fmla="*/ 8 w 61"/>
                <a:gd name="T67" fmla="*/ 9 h 31"/>
                <a:gd name="T68" fmla="*/ 8 w 61"/>
                <a:gd name="T69" fmla="*/ 11 h 31"/>
                <a:gd name="T70" fmla="*/ 6 w 61"/>
                <a:gd name="T71" fmla="*/ 13 h 31"/>
                <a:gd name="T72" fmla="*/ 6 w 61"/>
                <a:gd name="T73" fmla="*/ 14 h 31"/>
                <a:gd name="T74" fmla="*/ 4 w 61"/>
                <a:gd name="T75" fmla="*/ 16 h 31"/>
                <a:gd name="T76" fmla="*/ 4 w 61"/>
                <a:gd name="T77" fmla="*/ 18 h 31"/>
                <a:gd name="T78" fmla="*/ 2 w 61"/>
                <a:gd name="T79" fmla="*/ 20 h 31"/>
                <a:gd name="T80" fmla="*/ 0 w 61"/>
                <a:gd name="T81" fmla="*/ 22 h 31"/>
                <a:gd name="T82" fmla="*/ 0 w 61"/>
                <a:gd name="T83" fmla="*/ 22 h 31"/>
                <a:gd name="T84" fmla="*/ 0 w 61"/>
                <a:gd name="T85" fmla="*/ 22 h 31"/>
                <a:gd name="T86" fmla="*/ 0 w 61"/>
                <a:gd name="T87" fmla="*/ 22 h 31"/>
                <a:gd name="T88" fmla="*/ 0 w 61"/>
                <a:gd name="T89" fmla="*/ 22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
                <a:gd name="T136" fmla="*/ 0 h 31"/>
                <a:gd name="T137" fmla="*/ 61 w 61"/>
                <a:gd name="T138" fmla="*/ 31 h 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 h="31">
                  <a:moveTo>
                    <a:pt x="0" y="22"/>
                  </a:moveTo>
                  <a:lnTo>
                    <a:pt x="4" y="24"/>
                  </a:lnTo>
                  <a:lnTo>
                    <a:pt x="6" y="26"/>
                  </a:lnTo>
                  <a:lnTo>
                    <a:pt x="8" y="27"/>
                  </a:lnTo>
                  <a:lnTo>
                    <a:pt x="12" y="29"/>
                  </a:lnTo>
                  <a:lnTo>
                    <a:pt x="14" y="29"/>
                  </a:lnTo>
                  <a:lnTo>
                    <a:pt x="18" y="31"/>
                  </a:lnTo>
                  <a:lnTo>
                    <a:pt x="20" y="31"/>
                  </a:lnTo>
                  <a:lnTo>
                    <a:pt x="24" y="31"/>
                  </a:lnTo>
                  <a:lnTo>
                    <a:pt x="30" y="29"/>
                  </a:lnTo>
                  <a:lnTo>
                    <a:pt x="34" y="27"/>
                  </a:lnTo>
                  <a:lnTo>
                    <a:pt x="39" y="26"/>
                  </a:lnTo>
                  <a:lnTo>
                    <a:pt x="43" y="24"/>
                  </a:lnTo>
                  <a:lnTo>
                    <a:pt x="49" y="20"/>
                  </a:lnTo>
                  <a:lnTo>
                    <a:pt x="53" y="18"/>
                  </a:lnTo>
                  <a:lnTo>
                    <a:pt x="57" y="14"/>
                  </a:lnTo>
                  <a:lnTo>
                    <a:pt x="61" y="11"/>
                  </a:lnTo>
                  <a:lnTo>
                    <a:pt x="59" y="9"/>
                  </a:lnTo>
                  <a:lnTo>
                    <a:pt x="57" y="7"/>
                  </a:lnTo>
                  <a:lnTo>
                    <a:pt x="55" y="5"/>
                  </a:lnTo>
                  <a:lnTo>
                    <a:pt x="51" y="3"/>
                  </a:lnTo>
                  <a:lnTo>
                    <a:pt x="49" y="1"/>
                  </a:lnTo>
                  <a:lnTo>
                    <a:pt x="47" y="1"/>
                  </a:lnTo>
                  <a:lnTo>
                    <a:pt x="43" y="1"/>
                  </a:lnTo>
                  <a:lnTo>
                    <a:pt x="41" y="0"/>
                  </a:lnTo>
                  <a:lnTo>
                    <a:pt x="37" y="1"/>
                  </a:lnTo>
                  <a:lnTo>
                    <a:pt x="34" y="1"/>
                  </a:lnTo>
                  <a:lnTo>
                    <a:pt x="30" y="1"/>
                  </a:lnTo>
                  <a:lnTo>
                    <a:pt x="26" y="3"/>
                  </a:lnTo>
                  <a:lnTo>
                    <a:pt x="22" y="3"/>
                  </a:lnTo>
                  <a:lnTo>
                    <a:pt x="18" y="5"/>
                  </a:lnTo>
                  <a:lnTo>
                    <a:pt x="14" y="7"/>
                  </a:lnTo>
                  <a:lnTo>
                    <a:pt x="10" y="7"/>
                  </a:lnTo>
                  <a:lnTo>
                    <a:pt x="8" y="9"/>
                  </a:lnTo>
                  <a:lnTo>
                    <a:pt x="8" y="11"/>
                  </a:lnTo>
                  <a:lnTo>
                    <a:pt x="6" y="13"/>
                  </a:lnTo>
                  <a:lnTo>
                    <a:pt x="6" y="14"/>
                  </a:lnTo>
                  <a:lnTo>
                    <a:pt x="4" y="16"/>
                  </a:lnTo>
                  <a:lnTo>
                    <a:pt x="4" y="18"/>
                  </a:lnTo>
                  <a:lnTo>
                    <a:pt x="2" y="20"/>
                  </a:lnTo>
                  <a:lnTo>
                    <a:pt x="0" y="22"/>
                  </a:lnTo>
                  <a:close/>
                </a:path>
              </a:pathLst>
            </a:custGeom>
            <a:solidFill>
              <a:srgbClr val="FCEF00"/>
            </a:solidFill>
            <a:ln w="9525">
              <a:noFill/>
              <a:round/>
              <a:headEnd/>
              <a:tailEnd/>
            </a:ln>
          </p:spPr>
          <p:txBody>
            <a:bodyPr>
              <a:prstTxWarp prst="textNoShape">
                <a:avLst/>
              </a:prstTxWarp>
            </a:bodyPr>
            <a:lstStyle/>
            <a:p>
              <a:endParaRPr lang="en-US"/>
            </a:p>
          </p:txBody>
        </p:sp>
        <p:sp>
          <p:nvSpPr>
            <p:cNvPr id="18469" name="Freeform 35"/>
            <p:cNvSpPr>
              <a:spLocks/>
            </p:cNvSpPr>
            <p:nvPr/>
          </p:nvSpPr>
          <p:spPr bwMode="auto">
            <a:xfrm>
              <a:off x="2861" y="1398"/>
              <a:ext cx="50" cy="26"/>
            </a:xfrm>
            <a:custGeom>
              <a:avLst/>
              <a:gdLst>
                <a:gd name="T0" fmla="*/ 0 w 50"/>
                <a:gd name="T1" fmla="*/ 13 h 26"/>
                <a:gd name="T2" fmla="*/ 0 w 50"/>
                <a:gd name="T3" fmla="*/ 15 h 26"/>
                <a:gd name="T4" fmla="*/ 2 w 50"/>
                <a:gd name="T5" fmla="*/ 19 h 26"/>
                <a:gd name="T6" fmla="*/ 4 w 50"/>
                <a:gd name="T7" fmla="*/ 21 h 26"/>
                <a:gd name="T8" fmla="*/ 8 w 50"/>
                <a:gd name="T9" fmla="*/ 23 h 26"/>
                <a:gd name="T10" fmla="*/ 10 w 50"/>
                <a:gd name="T11" fmla="*/ 23 h 26"/>
                <a:gd name="T12" fmla="*/ 12 w 50"/>
                <a:gd name="T13" fmla="*/ 25 h 26"/>
                <a:gd name="T14" fmla="*/ 16 w 50"/>
                <a:gd name="T15" fmla="*/ 26 h 26"/>
                <a:gd name="T16" fmla="*/ 18 w 50"/>
                <a:gd name="T17" fmla="*/ 26 h 26"/>
                <a:gd name="T18" fmla="*/ 22 w 50"/>
                <a:gd name="T19" fmla="*/ 26 h 26"/>
                <a:gd name="T20" fmla="*/ 26 w 50"/>
                <a:gd name="T21" fmla="*/ 26 h 26"/>
                <a:gd name="T22" fmla="*/ 30 w 50"/>
                <a:gd name="T23" fmla="*/ 26 h 26"/>
                <a:gd name="T24" fmla="*/ 34 w 50"/>
                <a:gd name="T25" fmla="*/ 25 h 26"/>
                <a:gd name="T26" fmla="*/ 38 w 50"/>
                <a:gd name="T27" fmla="*/ 23 h 26"/>
                <a:gd name="T28" fmla="*/ 42 w 50"/>
                <a:gd name="T29" fmla="*/ 23 h 26"/>
                <a:gd name="T30" fmla="*/ 44 w 50"/>
                <a:gd name="T31" fmla="*/ 19 h 26"/>
                <a:gd name="T32" fmla="*/ 48 w 50"/>
                <a:gd name="T33" fmla="*/ 17 h 26"/>
                <a:gd name="T34" fmla="*/ 48 w 50"/>
                <a:gd name="T35" fmla="*/ 17 h 26"/>
                <a:gd name="T36" fmla="*/ 50 w 50"/>
                <a:gd name="T37" fmla="*/ 15 h 26"/>
                <a:gd name="T38" fmla="*/ 50 w 50"/>
                <a:gd name="T39" fmla="*/ 15 h 26"/>
                <a:gd name="T40" fmla="*/ 50 w 50"/>
                <a:gd name="T41" fmla="*/ 13 h 26"/>
                <a:gd name="T42" fmla="*/ 50 w 50"/>
                <a:gd name="T43" fmla="*/ 13 h 26"/>
                <a:gd name="T44" fmla="*/ 50 w 50"/>
                <a:gd name="T45" fmla="*/ 13 h 26"/>
                <a:gd name="T46" fmla="*/ 50 w 50"/>
                <a:gd name="T47" fmla="*/ 12 h 26"/>
                <a:gd name="T48" fmla="*/ 50 w 50"/>
                <a:gd name="T49" fmla="*/ 12 h 26"/>
                <a:gd name="T50" fmla="*/ 50 w 50"/>
                <a:gd name="T51" fmla="*/ 10 h 26"/>
                <a:gd name="T52" fmla="*/ 48 w 50"/>
                <a:gd name="T53" fmla="*/ 8 h 26"/>
                <a:gd name="T54" fmla="*/ 46 w 50"/>
                <a:gd name="T55" fmla="*/ 6 h 26"/>
                <a:gd name="T56" fmla="*/ 44 w 50"/>
                <a:gd name="T57" fmla="*/ 4 h 26"/>
                <a:gd name="T58" fmla="*/ 42 w 50"/>
                <a:gd name="T59" fmla="*/ 2 h 26"/>
                <a:gd name="T60" fmla="*/ 40 w 50"/>
                <a:gd name="T61" fmla="*/ 2 h 26"/>
                <a:gd name="T62" fmla="*/ 38 w 50"/>
                <a:gd name="T63" fmla="*/ 0 h 26"/>
                <a:gd name="T64" fmla="*/ 36 w 50"/>
                <a:gd name="T65" fmla="*/ 0 h 26"/>
                <a:gd name="T66" fmla="*/ 32 w 50"/>
                <a:gd name="T67" fmla="*/ 0 h 26"/>
                <a:gd name="T68" fmla="*/ 26 w 50"/>
                <a:gd name="T69" fmla="*/ 0 h 26"/>
                <a:gd name="T70" fmla="*/ 22 w 50"/>
                <a:gd name="T71" fmla="*/ 0 h 26"/>
                <a:gd name="T72" fmla="*/ 16 w 50"/>
                <a:gd name="T73" fmla="*/ 2 h 26"/>
                <a:gd name="T74" fmla="*/ 12 w 50"/>
                <a:gd name="T75" fmla="*/ 4 h 26"/>
                <a:gd name="T76" fmla="*/ 8 w 50"/>
                <a:gd name="T77" fmla="*/ 6 h 26"/>
                <a:gd name="T78" fmla="*/ 4 w 50"/>
                <a:gd name="T79" fmla="*/ 10 h 26"/>
                <a:gd name="T80" fmla="*/ 0 w 50"/>
                <a:gd name="T81" fmla="*/ 12 h 26"/>
                <a:gd name="T82" fmla="*/ 0 w 50"/>
                <a:gd name="T83" fmla="*/ 12 h 26"/>
                <a:gd name="T84" fmla="*/ 0 w 50"/>
                <a:gd name="T85" fmla="*/ 12 h 26"/>
                <a:gd name="T86" fmla="*/ 0 w 50"/>
                <a:gd name="T87" fmla="*/ 13 h 26"/>
                <a:gd name="T88" fmla="*/ 0 w 50"/>
                <a:gd name="T89" fmla="*/ 13 h 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
                <a:gd name="T136" fmla="*/ 0 h 26"/>
                <a:gd name="T137" fmla="*/ 50 w 50"/>
                <a:gd name="T138" fmla="*/ 26 h 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 h="26">
                  <a:moveTo>
                    <a:pt x="0" y="13"/>
                  </a:moveTo>
                  <a:lnTo>
                    <a:pt x="0" y="15"/>
                  </a:lnTo>
                  <a:lnTo>
                    <a:pt x="2" y="19"/>
                  </a:lnTo>
                  <a:lnTo>
                    <a:pt x="4" y="21"/>
                  </a:lnTo>
                  <a:lnTo>
                    <a:pt x="8" y="23"/>
                  </a:lnTo>
                  <a:lnTo>
                    <a:pt x="10" y="23"/>
                  </a:lnTo>
                  <a:lnTo>
                    <a:pt x="12" y="25"/>
                  </a:lnTo>
                  <a:lnTo>
                    <a:pt x="16" y="26"/>
                  </a:lnTo>
                  <a:lnTo>
                    <a:pt x="18" y="26"/>
                  </a:lnTo>
                  <a:lnTo>
                    <a:pt x="22" y="26"/>
                  </a:lnTo>
                  <a:lnTo>
                    <a:pt x="26" y="26"/>
                  </a:lnTo>
                  <a:lnTo>
                    <a:pt x="30" y="26"/>
                  </a:lnTo>
                  <a:lnTo>
                    <a:pt x="34" y="25"/>
                  </a:lnTo>
                  <a:lnTo>
                    <a:pt x="38" y="23"/>
                  </a:lnTo>
                  <a:lnTo>
                    <a:pt x="42" y="23"/>
                  </a:lnTo>
                  <a:lnTo>
                    <a:pt x="44" y="19"/>
                  </a:lnTo>
                  <a:lnTo>
                    <a:pt x="48" y="17"/>
                  </a:lnTo>
                  <a:lnTo>
                    <a:pt x="50" y="15"/>
                  </a:lnTo>
                  <a:lnTo>
                    <a:pt x="50" y="13"/>
                  </a:lnTo>
                  <a:lnTo>
                    <a:pt x="50" y="12"/>
                  </a:lnTo>
                  <a:lnTo>
                    <a:pt x="50" y="10"/>
                  </a:lnTo>
                  <a:lnTo>
                    <a:pt x="48" y="8"/>
                  </a:lnTo>
                  <a:lnTo>
                    <a:pt x="46" y="6"/>
                  </a:lnTo>
                  <a:lnTo>
                    <a:pt x="44" y="4"/>
                  </a:lnTo>
                  <a:lnTo>
                    <a:pt x="42" y="2"/>
                  </a:lnTo>
                  <a:lnTo>
                    <a:pt x="40" y="2"/>
                  </a:lnTo>
                  <a:lnTo>
                    <a:pt x="38" y="0"/>
                  </a:lnTo>
                  <a:lnTo>
                    <a:pt x="36" y="0"/>
                  </a:lnTo>
                  <a:lnTo>
                    <a:pt x="32" y="0"/>
                  </a:lnTo>
                  <a:lnTo>
                    <a:pt x="26" y="0"/>
                  </a:lnTo>
                  <a:lnTo>
                    <a:pt x="22" y="0"/>
                  </a:lnTo>
                  <a:lnTo>
                    <a:pt x="16" y="2"/>
                  </a:lnTo>
                  <a:lnTo>
                    <a:pt x="12" y="4"/>
                  </a:lnTo>
                  <a:lnTo>
                    <a:pt x="8" y="6"/>
                  </a:lnTo>
                  <a:lnTo>
                    <a:pt x="4" y="10"/>
                  </a:lnTo>
                  <a:lnTo>
                    <a:pt x="0" y="12"/>
                  </a:lnTo>
                  <a:lnTo>
                    <a:pt x="0" y="13"/>
                  </a:lnTo>
                  <a:close/>
                </a:path>
              </a:pathLst>
            </a:custGeom>
            <a:solidFill>
              <a:srgbClr val="FCEF00"/>
            </a:solidFill>
            <a:ln w="9525">
              <a:noFill/>
              <a:round/>
              <a:headEnd/>
              <a:tailEnd/>
            </a:ln>
          </p:spPr>
          <p:txBody>
            <a:bodyPr>
              <a:prstTxWarp prst="textNoShape">
                <a:avLst/>
              </a:prstTxWarp>
            </a:bodyPr>
            <a:lstStyle/>
            <a:p>
              <a:endParaRPr lang="en-US"/>
            </a:p>
          </p:txBody>
        </p:sp>
        <p:sp>
          <p:nvSpPr>
            <p:cNvPr id="18470" name="Freeform 36"/>
            <p:cNvSpPr>
              <a:spLocks/>
            </p:cNvSpPr>
            <p:nvPr/>
          </p:nvSpPr>
          <p:spPr bwMode="auto">
            <a:xfrm>
              <a:off x="2913" y="1385"/>
              <a:ext cx="41" cy="43"/>
            </a:xfrm>
            <a:custGeom>
              <a:avLst/>
              <a:gdLst>
                <a:gd name="T0" fmla="*/ 0 w 41"/>
                <a:gd name="T1" fmla="*/ 41 h 43"/>
                <a:gd name="T2" fmla="*/ 4 w 41"/>
                <a:gd name="T3" fmla="*/ 43 h 43"/>
                <a:gd name="T4" fmla="*/ 8 w 41"/>
                <a:gd name="T5" fmla="*/ 43 h 43"/>
                <a:gd name="T6" fmla="*/ 12 w 41"/>
                <a:gd name="T7" fmla="*/ 43 h 43"/>
                <a:gd name="T8" fmla="*/ 18 w 41"/>
                <a:gd name="T9" fmla="*/ 41 h 43"/>
                <a:gd name="T10" fmla="*/ 21 w 41"/>
                <a:gd name="T11" fmla="*/ 41 h 43"/>
                <a:gd name="T12" fmla="*/ 25 w 41"/>
                <a:gd name="T13" fmla="*/ 39 h 43"/>
                <a:gd name="T14" fmla="*/ 29 w 41"/>
                <a:gd name="T15" fmla="*/ 38 h 43"/>
                <a:gd name="T16" fmla="*/ 33 w 41"/>
                <a:gd name="T17" fmla="*/ 36 h 43"/>
                <a:gd name="T18" fmla="*/ 35 w 41"/>
                <a:gd name="T19" fmla="*/ 32 h 43"/>
                <a:gd name="T20" fmla="*/ 37 w 41"/>
                <a:gd name="T21" fmla="*/ 28 h 43"/>
                <a:gd name="T22" fmla="*/ 39 w 41"/>
                <a:gd name="T23" fmla="*/ 25 h 43"/>
                <a:gd name="T24" fmla="*/ 39 w 41"/>
                <a:gd name="T25" fmla="*/ 21 h 43"/>
                <a:gd name="T26" fmla="*/ 41 w 41"/>
                <a:gd name="T27" fmla="*/ 17 h 43"/>
                <a:gd name="T28" fmla="*/ 41 w 41"/>
                <a:gd name="T29" fmla="*/ 13 h 43"/>
                <a:gd name="T30" fmla="*/ 41 w 41"/>
                <a:gd name="T31" fmla="*/ 8 h 43"/>
                <a:gd name="T32" fmla="*/ 41 w 41"/>
                <a:gd name="T33" fmla="*/ 4 h 43"/>
                <a:gd name="T34" fmla="*/ 41 w 41"/>
                <a:gd name="T35" fmla="*/ 4 h 43"/>
                <a:gd name="T36" fmla="*/ 39 w 41"/>
                <a:gd name="T37" fmla="*/ 4 h 43"/>
                <a:gd name="T38" fmla="*/ 39 w 41"/>
                <a:gd name="T39" fmla="*/ 2 h 43"/>
                <a:gd name="T40" fmla="*/ 39 w 41"/>
                <a:gd name="T41" fmla="*/ 2 h 43"/>
                <a:gd name="T42" fmla="*/ 39 w 41"/>
                <a:gd name="T43" fmla="*/ 2 h 43"/>
                <a:gd name="T44" fmla="*/ 39 w 41"/>
                <a:gd name="T45" fmla="*/ 2 h 43"/>
                <a:gd name="T46" fmla="*/ 39 w 41"/>
                <a:gd name="T47" fmla="*/ 2 h 43"/>
                <a:gd name="T48" fmla="*/ 37 w 41"/>
                <a:gd name="T49" fmla="*/ 0 h 43"/>
                <a:gd name="T50" fmla="*/ 35 w 41"/>
                <a:gd name="T51" fmla="*/ 0 h 43"/>
                <a:gd name="T52" fmla="*/ 31 w 41"/>
                <a:gd name="T53" fmla="*/ 0 h 43"/>
                <a:gd name="T54" fmla="*/ 29 w 41"/>
                <a:gd name="T55" fmla="*/ 2 h 43"/>
                <a:gd name="T56" fmla="*/ 27 w 41"/>
                <a:gd name="T57" fmla="*/ 4 h 43"/>
                <a:gd name="T58" fmla="*/ 23 w 41"/>
                <a:gd name="T59" fmla="*/ 6 h 43"/>
                <a:gd name="T60" fmla="*/ 21 w 41"/>
                <a:gd name="T61" fmla="*/ 8 h 43"/>
                <a:gd name="T62" fmla="*/ 20 w 41"/>
                <a:gd name="T63" fmla="*/ 10 h 43"/>
                <a:gd name="T64" fmla="*/ 18 w 41"/>
                <a:gd name="T65" fmla="*/ 12 h 43"/>
                <a:gd name="T66" fmla="*/ 14 w 41"/>
                <a:gd name="T67" fmla="*/ 15 h 43"/>
                <a:gd name="T68" fmla="*/ 12 w 41"/>
                <a:gd name="T69" fmla="*/ 19 h 43"/>
                <a:gd name="T70" fmla="*/ 10 w 41"/>
                <a:gd name="T71" fmla="*/ 23 h 43"/>
                <a:gd name="T72" fmla="*/ 8 w 41"/>
                <a:gd name="T73" fmla="*/ 26 h 43"/>
                <a:gd name="T74" fmla="*/ 6 w 41"/>
                <a:gd name="T75" fmla="*/ 30 h 43"/>
                <a:gd name="T76" fmla="*/ 4 w 41"/>
                <a:gd name="T77" fmla="*/ 34 h 43"/>
                <a:gd name="T78" fmla="*/ 2 w 41"/>
                <a:gd name="T79" fmla="*/ 38 h 43"/>
                <a:gd name="T80" fmla="*/ 0 w 41"/>
                <a:gd name="T81" fmla="*/ 39 h 43"/>
                <a:gd name="T82" fmla="*/ 0 w 41"/>
                <a:gd name="T83" fmla="*/ 39 h 43"/>
                <a:gd name="T84" fmla="*/ 0 w 41"/>
                <a:gd name="T85" fmla="*/ 41 h 43"/>
                <a:gd name="T86" fmla="*/ 0 w 41"/>
                <a:gd name="T87" fmla="*/ 41 h 43"/>
                <a:gd name="T88" fmla="*/ 0 w 41"/>
                <a:gd name="T89" fmla="*/ 41 h 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
                <a:gd name="T136" fmla="*/ 0 h 43"/>
                <a:gd name="T137" fmla="*/ 41 w 41"/>
                <a:gd name="T138" fmla="*/ 43 h 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 h="43">
                  <a:moveTo>
                    <a:pt x="0" y="41"/>
                  </a:moveTo>
                  <a:lnTo>
                    <a:pt x="4" y="43"/>
                  </a:lnTo>
                  <a:lnTo>
                    <a:pt x="8" y="43"/>
                  </a:lnTo>
                  <a:lnTo>
                    <a:pt x="12" y="43"/>
                  </a:lnTo>
                  <a:lnTo>
                    <a:pt x="18" y="41"/>
                  </a:lnTo>
                  <a:lnTo>
                    <a:pt x="21" y="41"/>
                  </a:lnTo>
                  <a:lnTo>
                    <a:pt x="25" y="39"/>
                  </a:lnTo>
                  <a:lnTo>
                    <a:pt x="29" y="38"/>
                  </a:lnTo>
                  <a:lnTo>
                    <a:pt x="33" y="36"/>
                  </a:lnTo>
                  <a:lnTo>
                    <a:pt x="35" y="32"/>
                  </a:lnTo>
                  <a:lnTo>
                    <a:pt x="37" y="28"/>
                  </a:lnTo>
                  <a:lnTo>
                    <a:pt x="39" y="25"/>
                  </a:lnTo>
                  <a:lnTo>
                    <a:pt x="39" y="21"/>
                  </a:lnTo>
                  <a:lnTo>
                    <a:pt x="41" y="17"/>
                  </a:lnTo>
                  <a:lnTo>
                    <a:pt x="41" y="13"/>
                  </a:lnTo>
                  <a:lnTo>
                    <a:pt x="41" y="8"/>
                  </a:lnTo>
                  <a:lnTo>
                    <a:pt x="41" y="4"/>
                  </a:lnTo>
                  <a:lnTo>
                    <a:pt x="39" y="4"/>
                  </a:lnTo>
                  <a:lnTo>
                    <a:pt x="39" y="2"/>
                  </a:lnTo>
                  <a:lnTo>
                    <a:pt x="37" y="0"/>
                  </a:lnTo>
                  <a:lnTo>
                    <a:pt x="35" y="0"/>
                  </a:lnTo>
                  <a:lnTo>
                    <a:pt x="31" y="0"/>
                  </a:lnTo>
                  <a:lnTo>
                    <a:pt x="29" y="2"/>
                  </a:lnTo>
                  <a:lnTo>
                    <a:pt x="27" y="4"/>
                  </a:lnTo>
                  <a:lnTo>
                    <a:pt x="23" y="6"/>
                  </a:lnTo>
                  <a:lnTo>
                    <a:pt x="21" y="8"/>
                  </a:lnTo>
                  <a:lnTo>
                    <a:pt x="20" y="10"/>
                  </a:lnTo>
                  <a:lnTo>
                    <a:pt x="18" y="12"/>
                  </a:lnTo>
                  <a:lnTo>
                    <a:pt x="14" y="15"/>
                  </a:lnTo>
                  <a:lnTo>
                    <a:pt x="12" y="19"/>
                  </a:lnTo>
                  <a:lnTo>
                    <a:pt x="10" y="23"/>
                  </a:lnTo>
                  <a:lnTo>
                    <a:pt x="8" y="26"/>
                  </a:lnTo>
                  <a:lnTo>
                    <a:pt x="6" y="30"/>
                  </a:lnTo>
                  <a:lnTo>
                    <a:pt x="4" y="34"/>
                  </a:lnTo>
                  <a:lnTo>
                    <a:pt x="2" y="38"/>
                  </a:lnTo>
                  <a:lnTo>
                    <a:pt x="0" y="39"/>
                  </a:lnTo>
                  <a:lnTo>
                    <a:pt x="0" y="41"/>
                  </a:lnTo>
                  <a:close/>
                </a:path>
              </a:pathLst>
            </a:custGeom>
            <a:solidFill>
              <a:srgbClr val="FCEF00"/>
            </a:solidFill>
            <a:ln w="9525">
              <a:noFill/>
              <a:round/>
              <a:headEnd/>
              <a:tailEnd/>
            </a:ln>
          </p:spPr>
          <p:txBody>
            <a:bodyPr>
              <a:prstTxWarp prst="textNoShape">
                <a:avLst/>
              </a:prstTxWarp>
            </a:bodyPr>
            <a:lstStyle/>
            <a:p>
              <a:endParaRPr lang="en-US"/>
            </a:p>
          </p:txBody>
        </p:sp>
        <p:sp>
          <p:nvSpPr>
            <p:cNvPr id="18471" name="Freeform 37"/>
            <p:cNvSpPr>
              <a:spLocks/>
            </p:cNvSpPr>
            <p:nvPr/>
          </p:nvSpPr>
          <p:spPr bwMode="auto">
            <a:xfrm>
              <a:off x="2964" y="1350"/>
              <a:ext cx="28" cy="54"/>
            </a:xfrm>
            <a:custGeom>
              <a:avLst/>
              <a:gdLst>
                <a:gd name="T0" fmla="*/ 0 w 28"/>
                <a:gd name="T1" fmla="*/ 52 h 54"/>
                <a:gd name="T2" fmla="*/ 0 w 28"/>
                <a:gd name="T3" fmla="*/ 52 h 54"/>
                <a:gd name="T4" fmla="*/ 0 w 28"/>
                <a:gd name="T5" fmla="*/ 54 h 54"/>
                <a:gd name="T6" fmla="*/ 2 w 28"/>
                <a:gd name="T7" fmla="*/ 54 h 54"/>
                <a:gd name="T8" fmla="*/ 2 w 28"/>
                <a:gd name="T9" fmla="*/ 54 h 54"/>
                <a:gd name="T10" fmla="*/ 4 w 28"/>
                <a:gd name="T11" fmla="*/ 54 h 54"/>
                <a:gd name="T12" fmla="*/ 6 w 28"/>
                <a:gd name="T13" fmla="*/ 54 h 54"/>
                <a:gd name="T14" fmla="*/ 8 w 28"/>
                <a:gd name="T15" fmla="*/ 52 h 54"/>
                <a:gd name="T16" fmla="*/ 12 w 28"/>
                <a:gd name="T17" fmla="*/ 50 h 54"/>
                <a:gd name="T18" fmla="*/ 14 w 28"/>
                <a:gd name="T19" fmla="*/ 50 h 54"/>
                <a:gd name="T20" fmla="*/ 16 w 28"/>
                <a:gd name="T21" fmla="*/ 48 h 54"/>
                <a:gd name="T22" fmla="*/ 18 w 28"/>
                <a:gd name="T23" fmla="*/ 47 h 54"/>
                <a:gd name="T24" fmla="*/ 20 w 28"/>
                <a:gd name="T25" fmla="*/ 45 h 54"/>
                <a:gd name="T26" fmla="*/ 24 w 28"/>
                <a:gd name="T27" fmla="*/ 39 h 54"/>
                <a:gd name="T28" fmla="*/ 26 w 28"/>
                <a:gd name="T29" fmla="*/ 34 h 54"/>
                <a:gd name="T30" fmla="*/ 28 w 28"/>
                <a:gd name="T31" fmla="*/ 28 h 54"/>
                <a:gd name="T32" fmla="*/ 28 w 28"/>
                <a:gd name="T33" fmla="*/ 23 h 54"/>
                <a:gd name="T34" fmla="*/ 28 w 28"/>
                <a:gd name="T35" fmla="*/ 17 h 54"/>
                <a:gd name="T36" fmla="*/ 28 w 28"/>
                <a:gd name="T37" fmla="*/ 11 h 54"/>
                <a:gd name="T38" fmla="*/ 28 w 28"/>
                <a:gd name="T39" fmla="*/ 6 h 54"/>
                <a:gd name="T40" fmla="*/ 28 w 28"/>
                <a:gd name="T41" fmla="*/ 0 h 54"/>
                <a:gd name="T42" fmla="*/ 24 w 28"/>
                <a:gd name="T43" fmla="*/ 2 h 54"/>
                <a:gd name="T44" fmla="*/ 20 w 28"/>
                <a:gd name="T45" fmla="*/ 4 h 54"/>
                <a:gd name="T46" fmla="*/ 16 w 28"/>
                <a:gd name="T47" fmla="*/ 6 h 54"/>
                <a:gd name="T48" fmla="*/ 12 w 28"/>
                <a:gd name="T49" fmla="*/ 8 h 54"/>
                <a:gd name="T50" fmla="*/ 10 w 28"/>
                <a:gd name="T51" fmla="*/ 11 h 54"/>
                <a:gd name="T52" fmla="*/ 6 w 28"/>
                <a:gd name="T53" fmla="*/ 13 h 54"/>
                <a:gd name="T54" fmla="*/ 4 w 28"/>
                <a:gd name="T55" fmla="*/ 17 h 54"/>
                <a:gd name="T56" fmla="*/ 2 w 28"/>
                <a:gd name="T57" fmla="*/ 21 h 54"/>
                <a:gd name="T58" fmla="*/ 0 w 28"/>
                <a:gd name="T59" fmla="*/ 24 h 54"/>
                <a:gd name="T60" fmla="*/ 0 w 28"/>
                <a:gd name="T61" fmla="*/ 28 h 54"/>
                <a:gd name="T62" fmla="*/ 0 w 28"/>
                <a:gd name="T63" fmla="*/ 32 h 54"/>
                <a:gd name="T64" fmla="*/ 0 w 28"/>
                <a:gd name="T65" fmla="*/ 35 h 54"/>
                <a:gd name="T66" fmla="*/ 0 w 28"/>
                <a:gd name="T67" fmla="*/ 39 h 54"/>
                <a:gd name="T68" fmla="*/ 0 w 28"/>
                <a:gd name="T69" fmla="*/ 45 h 54"/>
                <a:gd name="T70" fmla="*/ 0 w 28"/>
                <a:gd name="T71" fmla="*/ 48 h 54"/>
                <a:gd name="T72" fmla="*/ 0 w 28"/>
                <a:gd name="T73" fmla="*/ 52 h 54"/>
                <a:gd name="T74" fmla="*/ 0 w 28"/>
                <a:gd name="T75" fmla="*/ 52 h 54"/>
                <a:gd name="T76" fmla="*/ 0 w 28"/>
                <a:gd name="T77" fmla="*/ 52 h 54"/>
                <a:gd name="T78" fmla="*/ 0 w 28"/>
                <a:gd name="T79" fmla="*/ 52 h 54"/>
                <a:gd name="T80" fmla="*/ 0 w 28"/>
                <a:gd name="T81" fmla="*/ 52 h 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
                <a:gd name="T124" fmla="*/ 0 h 54"/>
                <a:gd name="T125" fmla="*/ 28 w 28"/>
                <a:gd name="T126" fmla="*/ 54 h 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 h="54">
                  <a:moveTo>
                    <a:pt x="0" y="52"/>
                  </a:moveTo>
                  <a:lnTo>
                    <a:pt x="0" y="52"/>
                  </a:lnTo>
                  <a:lnTo>
                    <a:pt x="0" y="54"/>
                  </a:lnTo>
                  <a:lnTo>
                    <a:pt x="2" y="54"/>
                  </a:lnTo>
                  <a:lnTo>
                    <a:pt x="4" y="54"/>
                  </a:lnTo>
                  <a:lnTo>
                    <a:pt x="6" y="54"/>
                  </a:lnTo>
                  <a:lnTo>
                    <a:pt x="8" y="52"/>
                  </a:lnTo>
                  <a:lnTo>
                    <a:pt x="12" y="50"/>
                  </a:lnTo>
                  <a:lnTo>
                    <a:pt x="14" y="50"/>
                  </a:lnTo>
                  <a:lnTo>
                    <a:pt x="16" y="48"/>
                  </a:lnTo>
                  <a:lnTo>
                    <a:pt x="18" y="47"/>
                  </a:lnTo>
                  <a:lnTo>
                    <a:pt x="20" y="45"/>
                  </a:lnTo>
                  <a:lnTo>
                    <a:pt x="24" y="39"/>
                  </a:lnTo>
                  <a:lnTo>
                    <a:pt x="26" y="34"/>
                  </a:lnTo>
                  <a:lnTo>
                    <a:pt x="28" y="28"/>
                  </a:lnTo>
                  <a:lnTo>
                    <a:pt x="28" y="23"/>
                  </a:lnTo>
                  <a:lnTo>
                    <a:pt x="28" y="17"/>
                  </a:lnTo>
                  <a:lnTo>
                    <a:pt x="28" y="11"/>
                  </a:lnTo>
                  <a:lnTo>
                    <a:pt x="28" y="6"/>
                  </a:lnTo>
                  <a:lnTo>
                    <a:pt x="28" y="0"/>
                  </a:lnTo>
                  <a:lnTo>
                    <a:pt x="24" y="2"/>
                  </a:lnTo>
                  <a:lnTo>
                    <a:pt x="20" y="4"/>
                  </a:lnTo>
                  <a:lnTo>
                    <a:pt x="16" y="6"/>
                  </a:lnTo>
                  <a:lnTo>
                    <a:pt x="12" y="8"/>
                  </a:lnTo>
                  <a:lnTo>
                    <a:pt x="10" y="11"/>
                  </a:lnTo>
                  <a:lnTo>
                    <a:pt x="6" y="13"/>
                  </a:lnTo>
                  <a:lnTo>
                    <a:pt x="4" y="17"/>
                  </a:lnTo>
                  <a:lnTo>
                    <a:pt x="2" y="21"/>
                  </a:lnTo>
                  <a:lnTo>
                    <a:pt x="0" y="24"/>
                  </a:lnTo>
                  <a:lnTo>
                    <a:pt x="0" y="28"/>
                  </a:lnTo>
                  <a:lnTo>
                    <a:pt x="0" y="32"/>
                  </a:lnTo>
                  <a:lnTo>
                    <a:pt x="0" y="35"/>
                  </a:lnTo>
                  <a:lnTo>
                    <a:pt x="0" y="39"/>
                  </a:lnTo>
                  <a:lnTo>
                    <a:pt x="0" y="45"/>
                  </a:lnTo>
                  <a:lnTo>
                    <a:pt x="0" y="48"/>
                  </a:lnTo>
                  <a:lnTo>
                    <a:pt x="0" y="52"/>
                  </a:lnTo>
                  <a:close/>
                </a:path>
              </a:pathLst>
            </a:custGeom>
            <a:solidFill>
              <a:srgbClr val="FCEF00"/>
            </a:solidFill>
            <a:ln w="9525">
              <a:noFill/>
              <a:round/>
              <a:headEnd/>
              <a:tailEnd/>
            </a:ln>
          </p:spPr>
          <p:txBody>
            <a:bodyPr>
              <a:prstTxWarp prst="textNoShape">
                <a:avLst/>
              </a:prstTxWarp>
            </a:bodyPr>
            <a:lstStyle/>
            <a:p>
              <a:endParaRPr lang="en-US"/>
            </a:p>
          </p:txBody>
        </p:sp>
        <p:sp>
          <p:nvSpPr>
            <p:cNvPr id="18472" name="Freeform 38"/>
            <p:cNvSpPr>
              <a:spLocks/>
            </p:cNvSpPr>
            <p:nvPr/>
          </p:nvSpPr>
          <p:spPr bwMode="auto">
            <a:xfrm>
              <a:off x="3006" y="1326"/>
              <a:ext cx="20" cy="45"/>
            </a:xfrm>
            <a:custGeom>
              <a:avLst/>
              <a:gdLst>
                <a:gd name="T0" fmla="*/ 0 w 20"/>
                <a:gd name="T1" fmla="*/ 43 h 45"/>
                <a:gd name="T2" fmla="*/ 0 w 20"/>
                <a:gd name="T3" fmla="*/ 43 h 45"/>
                <a:gd name="T4" fmla="*/ 0 w 20"/>
                <a:gd name="T5" fmla="*/ 43 h 45"/>
                <a:gd name="T6" fmla="*/ 0 w 20"/>
                <a:gd name="T7" fmla="*/ 45 h 45"/>
                <a:gd name="T8" fmla="*/ 0 w 20"/>
                <a:gd name="T9" fmla="*/ 45 h 45"/>
                <a:gd name="T10" fmla="*/ 4 w 20"/>
                <a:gd name="T11" fmla="*/ 43 h 45"/>
                <a:gd name="T12" fmla="*/ 8 w 20"/>
                <a:gd name="T13" fmla="*/ 41 h 45"/>
                <a:gd name="T14" fmla="*/ 10 w 20"/>
                <a:gd name="T15" fmla="*/ 39 h 45"/>
                <a:gd name="T16" fmla="*/ 14 w 20"/>
                <a:gd name="T17" fmla="*/ 35 h 45"/>
                <a:gd name="T18" fmla="*/ 16 w 20"/>
                <a:gd name="T19" fmla="*/ 34 h 45"/>
                <a:gd name="T20" fmla="*/ 18 w 20"/>
                <a:gd name="T21" fmla="*/ 30 h 45"/>
                <a:gd name="T22" fmla="*/ 18 w 20"/>
                <a:gd name="T23" fmla="*/ 26 h 45"/>
                <a:gd name="T24" fmla="*/ 20 w 20"/>
                <a:gd name="T25" fmla="*/ 22 h 45"/>
                <a:gd name="T26" fmla="*/ 20 w 20"/>
                <a:gd name="T27" fmla="*/ 21 h 45"/>
                <a:gd name="T28" fmla="*/ 20 w 20"/>
                <a:gd name="T29" fmla="*/ 17 h 45"/>
                <a:gd name="T30" fmla="*/ 20 w 20"/>
                <a:gd name="T31" fmla="*/ 15 h 45"/>
                <a:gd name="T32" fmla="*/ 20 w 20"/>
                <a:gd name="T33" fmla="*/ 11 h 45"/>
                <a:gd name="T34" fmla="*/ 20 w 20"/>
                <a:gd name="T35" fmla="*/ 10 h 45"/>
                <a:gd name="T36" fmla="*/ 20 w 20"/>
                <a:gd name="T37" fmla="*/ 8 h 45"/>
                <a:gd name="T38" fmla="*/ 20 w 20"/>
                <a:gd name="T39" fmla="*/ 4 h 45"/>
                <a:gd name="T40" fmla="*/ 20 w 20"/>
                <a:gd name="T41" fmla="*/ 2 h 45"/>
                <a:gd name="T42" fmla="*/ 18 w 20"/>
                <a:gd name="T43" fmla="*/ 0 h 45"/>
                <a:gd name="T44" fmla="*/ 16 w 20"/>
                <a:gd name="T45" fmla="*/ 0 h 45"/>
                <a:gd name="T46" fmla="*/ 12 w 20"/>
                <a:gd name="T47" fmla="*/ 2 h 45"/>
                <a:gd name="T48" fmla="*/ 10 w 20"/>
                <a:gd name="T49" fmla="*/ 2 h 45"/>
                <a:gd name="T50" fmla="*/ 6 w 20"/>
                <a:gd name="T51" fmla="*/ 4 h 45"/>
                <a:gd name="T52" fmla="*/ 4 w 20"/>
                <a:gd name="T53" fmla="*/ 6 h 45"/>
                <a:gd name="T54" fmla="*/ 2 w 20"/>
                <a:gd name="T55" fmla="*/ 8 h 45"/>
                <a:gd name="T56" fmla="*/ 0 w 20"/>
                <a:gd name="T57" fmla="*/ 10 h 45"/>
                <a:gd name="T58" fmla="*/ 0 w 20"/>
                <a:gd name="T59" fmla="*/ 43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
                <a:gd name="T91" fmla="*/ 0 h 45"/>
                <a:gd name="T92" fmla="*/ 20 w 20"/>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 h="45">
                  <a:moveTo>
                    <a:pt x="0" y="43"/>
                  </a:moveTo>
                  <a:lnTo>
                    <a:pt x="0" y="43"/>
                  </a:lnTo>
                  <a:lnTo>
                    <a:pt x="0" y="45"/>
                  </a:lnTo>
                  <a:lnTo>
                    <a:pt x="4" y="43"/>
                  </a:lnTo>
                  <a:lnTo>
                    <a:pt x="8" y="41"/>
                  </a:lnTo>
                  <a:lnTo>
                    <a:pt x="10" y="39"/>
                  </a:lnTo>
                  <a:lnTo>
                    <a:pt x="14" y="35"/>
                  </a:lnTo>
                  <a:lnTo>
                    <a:pt x="16" y="34"/>
                  </a:lnTo>
                  <a:lnTo>
                    <a:pt x="18" y="30"/>
                  </a:lnTo>
                  <a:lnTo>
                    <a:pt x="18" y="26"/>
                  </a:lnTo>
                  <a:lnTo>
                    <a:pt x="20" y="22"/>
                  </a:lnTo>
                  <a:lnTo>
                    <a:pt x="20" y="21"/>
                  </a:lnTo>
                  <a:lnTo>
                    <a:pt x="20" y="17"/>
                  </a:lnTo>
                  <a:lnTo>
                    <a:pt x="20" y="15"/>
                  </a:lnTo>
                  <a:lnTo>
                    <a:pt x="20" y="11"/>
                  </a:lnTo>
                  <a:lnTo>
                    <a:pt x="20" y="10"/>
                  </a:lnTo>
                  <a:lnTo>
                    <a:pt x="20" y="8"/>
                  </a:lnTo>
                  <a:lnTo>
                    <a:pt x="20" y="4"/>
                  </a:lnTo>
                  <a:lnTo>
                    <a:pt x="20" y="2"/>
                  </a:lnTo>
                  <a:lnTo>
                    <a:pt x="18" y="0"/>
                  </a:lnTo>
                  <a:lnTo>
                    <a:pt x="16" y="0"/>
                  </a:lnTo>
                  <a:lnTo>
                    <a:pt x="12" y="2"/>
                  </a:lnTo>
                  <a:lnTo>
                    <a:pt x="10" y="2"/>
                  </a:lnTo>
                  <a:lnTo>
                    <a:pt x="6" y="4"/>
                  </a:lnTo>
                  <a:lnTo>
                    <a:pt x="4" y="6"/>
                  </a:lnTo>
                  <a:lnTo>
                    <a:pt x="2" y="8"/>
                  </a:lnTo>
                  <a:lnTo>
                    <a:pt x="0" y="10"/>
                  </a:lnTo>
                  <a:lnTo>
                    <a:pt x="0" y="43"/>
                  </a:lnTo>
                  <a:close/>
                </a:path>
              </a:pathLst>
            </a:custGeom>
            <a:solidFill>
              <a:srgbClr val="FCEF00"/>
            </a:solidFill>
            <a:ln w="9525">
              <a:noFill/>
              <a:round/>
              <a:headEnd/>
              <a:tailEnd/>
            </a:ln>
          </p:spPr>
          <p:txBody>
            <a:bodyPr>
              <a:prstTxWarp prst="textNoShape">
                <a:avLst/>
              </a:prstTxWarp>
            </a:bodyPr>
            <a:lstStyle/>
            <a:p>
              <a:endParaRPr lang="en-US"/>
            </a:p>
          </p:txBody>
        </p:sp>
        <p:sp>
          <p:nvSpPr>
            <p:cNvPr id="18473" name="Freeform 39"/>
            <p:cNvSpPr>
              <a:spLocks/>
            </p:cNvSpPr>
            <p:nvPr/>
          </p:nvSpPr>
          <p:spPr bwMode="auto">
            <a:xfrm>
              <a:off x="3043" y="1354"/>
              <a:ext cx="22" cy="54"/>
            </a:xfrm>
            <a:custGeom>
              <a:avLst/>
              <a:gdLst>
                <a:gd name="T0" fmla="*/ 0 w 22"/>
                <a:gd name="T1" fmla="*/ 37 h 54"/>
                <a:gd name="T2" fmla="*/ 8 w 22"/>
                <a:gd name="T3" fmla="*/ 54 h 54"/>
                <a:gd name="T4" fmla="*/ 10 w 22"/>
                <a:gd name="T5" fmla="*/ 50 h 54"/>
                <a:gd name="T6" fmla="*/ 12 w 22"/>
                <a:gd name="T7" fmla="*/ 46 h 54"/>
                <a:gd name="T8" fmla="*/ 16 w 22"/>
                <a:gd name="T9" fmla="*/ 44 h 54"/>
                <a:gd name="T10" fmla="*/ 16 w 22"/>
                <a:gd name="T11" fmla="*/ 41 h 54"/>
                <a:gd name="T12" fmla="*/ 18 w 22"/>
                <a:gd name="T13" fmla="*/ 37 h 54"/>
                <a:gd name="T14" fmla="*/ 20 w 22"/>
                <a:gd name="T15" fmla="*/ 31 h 54"/>
                <a:gd name="T16" fmla="*/ 20 w 22"/>
                <a:gd name="T17" fmla="*/ 28 h 54"/>
                <a:gd name="T18" fmla="*/ 22 w 22"/>
                <a:gd name="T19" fmla="*/ 24 h 54"/>
                <a:gd name="T20" fmla="*/ 22 w 22"/>
                <a:gd name="T21" fmla="*/ 20 h 54"/>
                <a:gd name="T22" fmla="*/ 22 w 22"/>
                <a:gd name="T23" fmla="*/ 17 h 54"/>
                <a:gd name="T24" fmla="*/ 20 w 22"/>
                <a:gd name="T25" fmla="*/ 15 h 54"/>
                <a:gd name="T26" fmla="*/ 20 w 22"/>
                <a:gd name="T27" fmla="*/ 11 h 54"/>
                <a:gd name="T28" fmla="*/ 20 w 22"/>
                <a:gd name="T29" fmla="*/ 7 h 54"/>
                <a:gd name="T30" fmla="*/ 18 w 22"/>
                <a:gd name="T31" fmla="*/ 6 h 54"/>
                <a:gd name="T32" fmla="*/ 16 w 22"/>
                <a:gd name="T33" fmla="*/ 2 h 54"/>
                <a:gd name="T34" fmla="*/ 14 w 22"/>
                <a:gd name="T35" fmla="*/ 0 h 54"/>
                <a:gd name="T36" fmla="*/ 4 w 22"/>
                <a:gd name="T37" fmla="*/ 7 h 54"/>
                <a:gd name="T38" fmla="*/ 0 w 22"/>
                <a:gd name="T39" fmla="*/ 37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54"/>
                <a:gd name="T62" fmla="*/ 22 w 22"/>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54">
                  <a:moveTo>
                    <a:pt x="0" y="37"/>
                  </a:moveTo>
                  <a:lnTo>
                    <a:pt x="8" y="54"/>
                  </a:lnTo>
                  <a:lnTo>
                    <a:pt x="10" y="50"/>
                  </a:lnTo>
                  <a:lnTo>
                    <a:pt x="12" y="46"/>
                  </a:lnTo>
                  <a:lnTo>
                    <a:pt x="16" y="44"/>
                  </a:lnTo>
                  <a:lnTo>
                    <a:pt x="16" y="41"/>
                  </a:lnTo>
                  <a:lnTo>
                    <a:pt x="18" y="37"/>
                  </a:lnTo>
                  <a:lnTo>
                    <a:pt x="20" y="31"/>
                  </a:lnTo>
                  <a:lnTo>
                    <a:pt x="20" y="28"/>
                  </a:lnTo>
                  <a:lnTo>
                    <a:pt x="22" y="24"/>
                  </a:lnTo>
                  <a:lnTo>
                    <a:pt x="22" y="20"/>
                  </a:lnTo>
                  <a:lnTo>
                    <a:pt x="22" y="17"/>
                  </a:lnTo>
                  <a:lnTo>
                    <a:pt x="20" y="15"/>
                  </a:lnTo>
                  <a:lnTo>
                    <a:pt x="20" y="11"/>
                  </a:lnTo>
                  <a:lnTo>
                    <a:pt x="20" y="7"/>
                  </a:lnTo>
                  <a:lnTo>
                    <a:pt x="18" y="6"/>
                  </a:lnTo>
                  <a:lnTo>
                    <a:pt x="16" y="2"/>
                  </a:lnTo>
                  <a:lnTo>
                    <a:pt x="14" y="0"/>
                  </a:lnTo>
                  <a:lnTo>
                    <a:pt x="4" y="7"/>
                  </a:lnTo>
                  <a:lnTo>
                    <a:pt x="0" y="37"/>
                  </a:lnTo>
                  <a:close/>
                </a:path>
              </a:pathLst>
            </a:custGeom>
            <a:solidFill>
              <a:srgbClr val="FCEF00"/>
            </a:solidFill>
            <a:ln w="9525">
              <a:noFill/>
              <a:round/>
              <a:headEnd/>
              <a:tailEnd/>
            </a:ln>
          </p:spPr>
          <p:txBody>
            <a:bodyPr>
              <a:prstTxWarp prst="textNoShape">
                <a:avLst/>
              </a:prstTxWarp>
            </a:bodyPr>
            <a:lstStyle/>
            <a:p>
              <a:endParaRPr lang="en-US"/>
            </a:p>
          </p:txBody>
        </p:sp>
        <p:sp>
          <p:nvSpPr>
            <p:cNvPr id="18474" name="Freeform 40"/>
            <p:cNvSpPr>
              <a:spLocks/>
            </p:cNvSpPr>
            <p:nvPr/>
          </p:nvSpPr>
          <p:spPr bwMode="auto">
            <a:xfrm>
              <a:off x="3037" y="1308"/>
              <a:ext cx="32" cy="40"/>
            </a:xfrm>
            <a:custGeom>
              <a:avLst/>
              <a:gdLst>
                <a:gd name="T0" fmla="*/ 2 w 32"/>
                <a:gd name="T1" fmla="*/ 40 h 40"/>
                <a:gd name="T2" fmla="*/ 2 w 32"/>
                <a:gd name="T3" fmla="*/ 40 h 40"/>
                <a:gd name="T4" fmla="*/ 2 w 32"/>
                <a:gd name="T5" fmla="*/ 40 h 40"/>
                <a:gd name="T6" fmla="*/ 2 w 32"/>
                <a:gd name="T7" fmla="*/ 40 h 40"/>
                <a:gd name="T8" fmla="*/ 2 w 32"/>
                <a:gd name="T9" fmla="*/ 40 h 40"/>
                <a:gd name="T10" fmla="*/ 6 w 32"/>
                <a:gd name="T11" fmla="*/ 40 h 40"/>
                <a:gd name="T12" fmla="*/ 10 w 32"/>
                <a:gd name="T13" fmla="*/ 39 h 40"/>
                <a:gd name="T14" fmla="*/ 14 w 32"/>
                <a:gd name="T15" fmla="*/ 37 h 40"/>
                <a:gd name="T16" fmla="*/ 18 w 32"/>
                <a:gd name="T17" fmla="*/ 35 h 40"/>
                <a:gd name="T18" fmla="*/ 22 w 32"/>
                <a:gd name="T19" fmla="*/ 31 h 40"/>
                <a:gd name="T20" fmla="*/ 24 w 32"/>
                <a:gd name="T21" fmla="*/ 29 h 40"/>
                <a:gd name="T22" fmla="*/ 26 w 32"/>
                <a:gd name="T23" fmla="*/ 26 h 40"/>
                <a:gd name="T24" fmla="*/ 28 w 32"/>
                <a:gd name="T25" fmla="*/ 22 h 40"/>
                <a:gd name="T26" fmla="*/ 30 w 32"/>
                <a:gd name="T27" fmla="*/ 20 h 40"/>
                <a:gd name="T28" fmla="*/ 30 w 32"/>
                <a:gd name="T29" fmla="*/ 16 h 40"/>
                <a:gd name="T30" fmla="*/ 32 w 32"/>
                <a:gd name="T31" fmla="*/ 15 h 40"/>
                <a:gd name="T32" fmla="*/ 32 w 32"/>
                <a:gd name="T33" fmla="*/ 11 h 40"/>
                <a:gd name="T34" fmla="*/ 32 w 32"/>
                <a:gd name="T35" fmla="*/ 7 h 40"/>
                <a:gd name="T36" fmla="*/ 32 w 32"/>
                <a:gd name="T37" fmla="*/ 5 h 40"/>
                <a:gd name="T38" fmla="*/ 30 w 32"/>
                <a:gd name="T39" fmla="*/ 2 h 40"/>
                <a:gd name="T40" fmla="*/ 30 w 32"/>
                <a:gd name="T41" fmla="*/ 0 h 40"/>
                <a:gd name="T42" fmla="*/ 26 w 32"/>
                <a:gd name="T43" fmla="*/ 0 h 40"/>
                <a:gd name="T44" fmla="*/ 22 w 32"/>
                <a:gd name="T45" fmla="*/ 0 h 40"/>
                <a:gd name="T46" fmla="*/ 18 w 32"/>
                <a:gd name="T47" fmla="*/ 2 h 40"/>
                <a:gd name="T48" fmla="*/ 14 w 32"/>
                <a:gd name="T49" fmla="*/ 3 h 40"/>
                <a:gd name="T50" fmla="*/ 12 w 32"/>
                <a:gd name="T51" fmla="*/ 7 h 40"/>
                <a:gd name="T52" fmla="*/ 10 w 32"/>
                <a:gd name="T53" fmla="*/ 9 h 40"/>
                <a:gd name="T54" fmla="*/ 6 w 32"/>
                <a:gd name="T55" fmla="*/ 13 h 40"/>
                <a:gd name="T56" fmla="*/ 4 w 32"/>
                <a:gd name="T57" fmla="*/ 15 h 40"/>
                <a:gd name="T58" fmla="*/ 4 w 32"/>
                <a:gd name="T59" fmla="*/ 18 h 40"/>
                <a:gd name="T60" fmla="*/ 2 w 32"/>
                <a:gd name="T61" fmla="*/ 20 h 40"/>
                <a:gd name="T62" fmla="*/ 2 w 32"/>
                <a:gd name="T63" fmla="*/ 24 h 40"/>
                <a:gd name="T64" fmla="*/ 0 w 32"/>
                <a:gd name="T65" fmla="*/ 26 h 40"/>
                <a:gd name="T66" fmla="*/ 0 w 32"/>
                <a:gd name="T67" fmla="*/ 29 h 40"/>
                <a:gd name="T68" fmla="*/ 0 w 32"/>
                <a:gd name="T69" fmla="*/ 33 h 40"/>
                <a:gd name="T70" fmla="*/ 0 w 32"/>
                <a:gd name="T71" fmla="*/ 37 h 40"/>
                <a:gd name="T72" fmla="*/ 0 w 32"/>
                <a:gd name="T73" fmla="*/ 39 h 40"/>
                <a:gd name="T74" fmla="*/ 0 w 32"/>
                <a:gd name="T75" fmla="*/ 40 h 40"/>
                <a:gd name="T76" fmla="*/ 0 w 32"/>
                <a:gd name="T77" fmla="*/ 40 h 40"/>
                <a:gd name="T78" fmla="*/ 0 w 32"/>
                <a:gd name="T79" fmla="*/ 40 h 40"/>
                <a:gd name="T80" fmla="*/ 2 w 32"/>
                <a:gd name="T81" fmla="*/ 40 h 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40"/>
                <a:gd name="T125" fmla="*/ 32 w 32"/>
                <a:gd name="T126" fmla="*/ 40 h 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40">
                  <a:moveTo>
                    <a:pt x="2" y="40"/>
                  </a:moveTo>
                  <a:lnTo>
                    <a:pt x="2" y="40"/>
                  </a:lnTo>
                  <a:lnTo>
                    <a:pt x="6" y="40"/>
                  </a:lnTo>
                  <a:lnTo>
                    <a:pt x="10" y="39"/>
                  </a:lnTo>
                  <a:lnTo>
                    <a:pt x="14" y="37"/>
                  </a:lnTo>
                  <a:lnTo>
                    <a:pt x="18" y="35"/>
                  </a:lnTo>
                  <a:lnTo>
                    <a:pt x="22" y="31"/>
                  </a:lnTo>
                  <a:lnTo>
                    <a:pt x="24" y="29"/>
                  </a:lnTo>
                  <a:lnTo>
                    <a:pt x="26" y="26"/>
                  </a:lnTo>
                  <a:lnTo>
                    <a:pt x="28" y="22"/>
                  </a:lnTo>
                  <a:lnTo>
                    <a:pt x="30" y="20"/>
                  </a:lnTo>
                  <a:lnTo>
                    <a:pt x="30" y="16"/>
                  </a:lnTo>
                  <a:lnTo>
                    <a:pt x="32" y="15"/>
                  </a:lnTo>
                  <a:lnTo>
                    <a:pt x="32" y="11"/>
                  </a:lnTo>
                  <a:lnTo>
                    <a:pt x="32" y="7"/>
                  </a:lnTo>
                  <a:lnTo>
                    <a:pt x="32" y="5"/>
                  </a:lnTo>
                  <a:lnTo>
                    <a:pt x="30" y="2"/>
                  </a:lnTo>
                  <a:lnTo>
                    <a:pt x="30" y="0"/>
                  </a:lnTo>
                  <a:lnTo>
                    <a:pt x="26" y="0"/>
                  </a:lnTo>
                  <a:lnTo>
                    <a:pt x="22" y="0"/>
                  </a:lnTo>
                  <a:lnTo>
                    <a:pt x="18" y="2"/>
                  </a:lnTo>
                  <a:lnTo>
                    <a:pt x="14" y="3"/>
                  </a:lnTo>
                  <a:lnTo>
                    <a:pt x="12" y="7"/>
                  </a:lnTo>
                  <a:lnTo>
                    <a:pt x="10" y="9"/>
                  </a:lnTo>
                  <a:lnTo>
                    <a:pt x="6" y="13"/>
                  </a:lnTo>
                  <a:lnTo>
                    <a:pt x="4" y="15"/>
                  </a:lnTo>
                  <a:lnTo>
                    <a:pt x="4" y="18"/>
                  </a:lnTo>
                  <a:lnTo>
                    <a:pt x="2" y="20"/>
                  </a:lnTo>
                  <a:lnTo>
                    <a:pt x="2" y="24"/>
                  </a:lnTo>
                  <a:lnTo>
                    <a:pt x="0" y="26"/>
                  </a:lnTo>
                  <a:lnTo>
                    <a:pt x="0" y="29"/>
                  </a:lnTo>
                  <a:lnTo>
                    <a:pt x="0" y="33"/>
                  </a:lnTo>
                  <a:lnTo>
                    <a:pt x="0" y="37"/>
                  </a:lnTo>
                  <a:lnTo>
                    <a:pt x="0" y="39"/>
                  </a:lnTo>
                  <a:lnTo>
                    <a:pt x="0" y="40"/>
                  </a:lnTo>
                  <a:lnTo>
                    <a:pt x="2" y="40"/>
                  </a:lnTo>
                  <a:close/>
                </a:path>
              </a:pathLst>
            </a:custGeom>
            <a:solidFill>
              <a:srgbClr val="FCEF00"/>
            </a:solidFill>
            <a:ln w="9525">
              <a:noFill/>
              <a:round/>
              <a:headEnd/>
              <a:tailEnd/>
            </a:ln>
          </p:spPr>
          <p:txBody>
            <a:bodyPr>
              <a:prstTxWarp prst="textNoShape">
                <a:avLst/>
              </a:prstTxWarp>
            </a:bodyPr>
            <a:lstStyle/>
            <a:p>
              <a:endParaRPr lang="en-US"/>
            </a:p>
          </p:txBody>
        </p:sp>
        <p:sp>
          <p:nvSpPr>
            <p:cNvPr id="18475" name="Freeform 41"/>
            <p:cNvSpPr>
              <a:spLocks/>
            </p:cNvSpPr>
            <p:nvPr/>
          </p:nvSpPr>
          <p:spPr bwMode="auto">
            <a:xfrm>
              <a:off x="3065" y="1397"/>
              <a:ext cx="24" cy="63"/>
            </a:xfrm>
            <a:custGeom>
              <a:avLst/>
              <a:gdLst>
                <a:gd name="T0" fmla="*/ 0 w 24"/>
                <a:gd name="T1" fmla="*/ 35 h 63"/>
                <a:gd name="T2" fmla="*/ 2 w 24"/>
                <a:gd name="T3" fmla="*/ 38 h 63"/>
                <a:gd name="T4" fmla="*/ 2 w 24"/>
                <a:gd name="T5" fmla="*/ 44 h 63"/>
                <a:gd name="T6" fmla="*/ 6 w 24"/>
                <a:gd name="T7" fmla="*/ 48 h 63"/>
                <a:gd name="T8" fmla="*/ 8 w 24"/>
                <a:gd name="T9" fmla="*/ 51 h 63"/>
                <a:gd name="T10" fmla="*/ 10 w 24"/>
                <a:gd name="T11" fmla="*/ 55 h 63"/>
                <a:gd name="T12" fmla="*/ 14 w 24"/>
                <a:gd name="T13" fmla="*/ 59 h 63"/>
                <a:gd name="T14" fmla="*/ 18 w 24"/>
                <a:gd name="T15" fmla="*/ 61 h 63"/>
                <a:gd name="T16" fmla="*/ 22 w 24"/>
                <a:gd name="T17" fmla="*/ 63 h 63"/>
                <a:gd name="T18" fmla="*/ 22 w 24"/>
                <a:gd name="T19" fmla="*/ 57 h 63"/>
                <a:gd name="T20" fmla="*/ 20 w 24"/>
                <a:gd name="T21" fmla="*/ 51 h 63"/>
                <a:gd name="T22" fmla="*/ 20 w 24"/>
                <a:gd name="T23" fmla="*/ 48 h 63"/>
                <a:gd name="T24" fmla="*/ 20 w 24"/>
                <a:gd name="T25" fmla="*/ 42 h 63"/>
                <a:gd name="T26" fmla="*/ 22 w 24"/>
                <a:gd name="T27" fmla="*/ 37 h 63"/>
                <a:gd name="T28" fmla="*/ 22 w 24"/>
                <a:gd name="T29" fmla="*/ 31 h 63"/>
                <a:gd name="T30" fmla="*/ 22 w 24"/>
                <a:gd name="T31" fmla="*/ 26 h 63"/>
                <a:gd name="T32" fmla="*/ 24 w 24"/>
                <a:gd name="T33" fmla="*/ 20 h 63"/>
                <a:gd name="T34" fmla="*/ 24 w 24"/>
                <a:gd name="T35" fmla="*/ 16 h 63"/>
                <a:gd name="T36" fmla="*/ 22 w 24"/>
                <a:gd name="T37" fmla="*/ 14 h 63"/>
                <a:gd name="T38" fmla="*/ 20 w 24"/>
                <a:gd name="T39" fmla="*/ 11 h 63"/>
                <a:gd name="T40" fmla="*/ 20 w 24"/>
                <a:gd name="T41" fmla="*/ 9 h 63"/>
                <a:gd name="T42" fmla="*/ 18 w 24"/>
                <a:gd name="T43" fmla="*/ 5 h 63"/>
                <a:gd name="T44" fmla="*/ 16 w 24"/>
                <a:gd name="T45" fmla="*/ 3 h 63"/>
                <a:gd name="T46" fmla="*/ 14 w 24"/>
                <a:gd name="T47" fmla="*/ 1 h 63"/>
                <a:gd name="T48" fmla="*/ 10 w 24"/>
                <a:gd name="T49" fmla="*/ 0 h 63"/>
                <a:gd name="T50" fmla="*/ 10 w 24"/>
                <a:gd name="T51" fmla="*/ 0 h 63"/>
                <a:gd name="T52" fmla="*/ 10 w 24"/>
                <a:gd name="T53" fmla="*/ 0 h 63"/>
                <a:gd name="T54" fmla="*/ 10 w 24"/>
                <a:gd name="T55" fmla="*/ 0 h 63"/>
                <a:gd name="T56" fmla="*/ 10 w 24"/>
                <a:gd name="T57" fmla="*/ 0 h 63"/>
                <a:gd name="T58" fmla="*/ 8 w 24"/>
                <a:gd name="T59" fmla="*/ 0 h 63"/>
                <a:gd name="T60" fmla="*/ 8 w 24"/>
                <a:gd name="T61" fmla="*/ 0 h 63"/>
                <a:gd name="T62" fmla="*/ 8 w 24"/>
                <a:gd name="T63" fmla="*/ 0 h 63"/>
                <a:gd name="T64" fmla="*/ 8 w 24"/>
                <a:gd name="T65" fmla="*/ 0 h 63"/>
                <a:gd name="T66" fmla="*/ 4 w 24"/>
                <a:gd name="T67" fmla="*/ 3 h 63"/>
                <a:gd name="T68" fmla="*/ 4 w 24"/>
                <a:gd name="T69" fmla="*/ 7 h 63"/>
                <a:gd name="T70" fmla="*/ 2 w 24"/>
                <a:gd name="T71" fmla="*/ 11 h 63"/>
                <a:gd name="T72" fmla="*/ 2 w 24"/>
                <a:gd name="T73" fmla="*/ 16 h 63"/>
                <a:gd name="T74" fmla="*/ 0 w 24"/>
                <a:gd name="T75" fmla="*/ 20 h 63"/>
                <a:gd name="T76" fmla="*/ 0 w 24"/>
                <a:gd name="T77" fmla="*/ 26 h 63"/>
                <a:gd name="T78" fmla="*/ 0 w 24"/>
                <a:gd name="T79" fmla="*/ 29 h 63"/>
                <a:gd name="T80" fmla="*/ 0 w 24"/>
                <a:gd name="T81" fmla="*/ 35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
                <a:gd name="T124" fmla="*/ 0 h 63"/>
                <a:gd name="T125" fmla="*/ 24 w 24"/>
                <a:gd name="T126" fmla="*/ 63 h 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 h="63">
                  <a:moveTo>
                    <a:pt x="0" y="35"/>
                  </a:moveTo>
                  <a:lnTo>
                    <a:pt x="2" y="38"/>
                  </a:lnTo>
                  <a:lnTo>
                    <a:pt x="2" y="44"/>
                  </a:lnTo>
                  <a:lnTo>
                    <a:pt x="6" y="48"/>
                  </a:lnTo>
                  <a:lnTo>
                    <a:pt x="8" y="51"/>
                  </a:lnTo>
                  <a:lnTo>
                    <a:pt x="10" y="55"/>
                  </a:lnTo>
                  <a:lnTo>
                    <a:pt x="14" y="59"/>
                  </a:lnTo>
                  <a:lnTo>
                    <a:pt x="18" y="61"/>
                  </a:lnTo>
                  <a:lnTo>
                    <a:pt x="22" y="63"/>
                  </a:lnTo>
                  <a:lnTo>
                    <a:pt x="22" y="57"/>
                  </a:lnTo>
                  <a:lnTo>
                    <a:pt x="20" y="51"/>
                  </a:lnTo>
                  <a:lnTo>
                    <a:pt x="20" y="48"/>
                  </a:lnTo>
                  <a:lnTo>
                    <a:pt x="20" y="42"/>
                  </a:lnTo>
                  <a:lnTo>
                    <a:pt x="22" y="37"/>
                  </a:lnTo>
                  <a:lnTo>
                    <a:pt x="22" y="31"/>
                  </a:lnTo>
                  <a:lnTo>
                    <a:pt x="22" y="26"/>
                  </a:lnTo>
                  <a:lnTo>
                    <a:pt x="24" y="20"/>
                  </a:lnTo>
                  <a:lnTo>
                    <a:pt x="24" y="16"/>
                  </a:lnTo>
                  <a:lnTo>
                    <a:pt x="22" y="14"/>
                  </a:lnTo>
                  <a:lnTo>
                    <a:pt x="20" y="11"/>
                  </a:lnTo>
                  <a:lnTo>
                    <a:pt x="20" y="9"/>
                  </a:lnTo>
                  <a:lnTo>
                    <a:pt x="18" y="5"/>
                  </a:lnTo>
                  <a:lnTo>
                    <a:pt x="16" y="3"/>
                  </a:lnTo>
                  <a:lnTo>
                    <a:pt x="14" y="1"/>
                  </a:lnTo>
                  <a:lnTo>
                    <a:pt x="10" y="0"/>
                  </a:lnTo>
                  <a:lnTo>
                    <a:pt x="8" y="0"/>
                  </a:lnTo>
                  <a:lnTo>
                    <a:pt x="4" y="3"/>
                  </a:lnTo>
                  <a:lnTo>
                    <a:pt x="4" y="7"/>
                  </a:lnTo>
                  <a:lnTo>
                    <a:pt x="2" y="11"/>
                  </a:lnTo>
                  <a:lnTo>
                    <a:pt x="2" y="16"/>
                  </a:lnTo>
                  <a:lnTo>
                    <a:pt x="0" y="20"/>
                  </a:lnTo>
                  <a:lnTo>
                    <a:pt x="0" y="26"/>
                  </a:lnTo>
                  <a:lnTo>
                    <a:pt x="0" y="29"/>
                  </a:lnTo>
                  <a:lnTo>
                    <a:pt x="0" y="35"/>
                  </a:lnTo>
                  <a:close/>
                </a:path>
              </a:pathLst>
            </a:custGeom>
            <a:solidFill>
              <a:srgbClr val="FCEF00"/>
            </a:solidFill>
            <a:ln w="9525">
              <a:noFill/>
              <a:round/>
              <a:headEnd/>
              <a:tailEnd/>
            </a:ln>
          </p:spPr>
          <p:txBody>
            <a:bodyPr>
              <a:prstTxWarp prst="textNoShape">
                <a:avLst/>
              </a:prstTxWarp>
            </a:bodyPr>
            <a:lstStyle/>
            <a:p>
              <a:endParaRPr lang="en-US"/>
            </a:p>
          </p:txBody>
        </p:sp>
        <p:sp>
          <p:nvSpPr>
            <p:cNvPr id="18476" name="Freeform 42"/>
            <p:cNvSpPr>
              <a:spLocks/>
            </p:cNvSpPr>
            <p:nvPr/>
          </p:nvSpPr>
          <p:spPr bwMode="auto">
            <a:xfrm>
              <a:off x="3097" y="1428"/>
              <a:ext cx="47" cy="50"/>
            </a:xfrm>
            <a:custGeom>
              <a:avLst/>
              <a:gdLst>
                <a:gd name="T0" fmla="*/ 0 w 47"/>
                <a:gd name="T1" fmla="*/ 17 h 50"/>
                <a:gd name="T2" fmla="*/ 2 w 47"/>
                <a:gd name="T3" fmla="*/ 22 h 50"/>
                <a:gd name="T4" fmla="*/ 4 w 47"/>
                <a:gd name="T5" fmla="*/ 28 h 50"/>
                <a:gd name="T6" fmla="*/ 8 w 47"/>
                <a:gd name="T7" fmla="*/ 32 h 50"/>
                <a:gd name="T8" fmla="*/ 12 w 47"/>
                <a:gd name="T9" fmla="*/ 35 h 50"/>
                <a:gd name="T10" fmla="*/ 16 w 47"/>
                <a:gd name="T11" fmla="*/ 39 h 50"/>
                <a:gd name="T12" fmla="*/ 22 w 47"/>
                <a:gd name="T13" fmla="*/ 43 h 50"/>
                <a:gd name="T14" fmla="*/ 26 w 47"/>
                <a:gd name="T15" fmla="*/ 46 h 50"/>
                <a:gd name="T16" fmla="*/ 31 w 47"/>
                <a:gd name="T17" fmla="*/ 48 h 50"/>
                <a:gd name="T18" fmla="*/ 33 w 47"/>
                <a:gd name="T19" fmla="*/ 48 h 50"/>
                <a:gd name="T20" fmla="*/ 35 w 47"/>
                <a:gd name="T21" fmla="*/ 50 h 50"/>
                <a:gd name="T22" fmla="*/ 37 w 47"/>
                <a:gd name="T23" fmla="*/ 50 h 50"/>
                <a:gd name="T24" fmla="*/ 39 w 47"/>
                <a:gd name="T25" fmla="*/ 50 h 50"/>
                <a:gd name="T26" fmla="*/ 41 w 47"/>
                <a:gd name="T27" fmla="*/ 50 h 50"/>
                <a:gd name="T28" fmla="*/ 43 w 47"/>
                <a:gd name="T29" fmla="*/ 50 h 50"/>
                <a:gd name="T30" fmla="*/ 45 w 47"/>
                <a:gd name="T31" fmla="*/ 50 h 50"/>
                <a:gd name="T32" fmla="*/ 47 w 47"/>
                <a:gd name="T33" fmla="*/ 48 h 50"/>
                <a:gd name="T34" fmla="*/ 43 w 47"/>
                <a:gd name="T35" fmla="*/ 43 h 50"/>
                <a:gd name="T36" fmla="*/ 41 w 47"/>
                <a:gd name="T37" fmla="*/ 35 h 50"/>
                <a:gd name="T38" fmla="*/ 39 w 47"/>
                <a:gd name="T39" fmla="*/ 28 h 50"/>
                <a:gd name="T40" fmla="*/ 35 w 47"/>
                <a:gd name="T41" fmla="*/ 20 h 50"/>
                <a:gd name="T42" fmla="*/ 31 w 47"/>
                <a:gd name="T43" fmla="*/ 13 h 50"/>
                <a:gd name="T44" fmla="*/ 28 w 47"/>
                <a:gd name="T45" fmla="*/ 7 h 50"/>
                <a:gd name="T46" fmla="*/ 20 w 47"/>
                <a:gd name="T47" fmla="*/ 4 h 50"/>
                <a:gd name="T48" fmla="*/ 12 w 47"/>
                <a:gd name="T49" fmla="*/ 0 h 50"/>
                <a:gd name="T50" fmla="*/ 12 w 47"/>
                <a:gd name="T51" fmla="*/ 0 h 50"/>
                <a:gd name="T52" fmla="*/ 10 w 47"/>
                <a:gd name="T53" fmla="*/ 0 h 50"/>
                <a:gd name="T54" fmla="*/ 8 w 47"/>
                <a:gd name="T55" fmla="*/ 0 h 50"/>
                <a:gd name="T56" fmla="*/ 8 w 47"/>
                <a:gd name="T57" fmla="*/ 0 h 50"/>
                <a:gd name="T58" fmla="*/ 6 w 47"/>
                <a:gd name="T59" fmla="*/ 0 h 50"/>
                <a:gd name="T60" fmla="*/ 4 w 47"/>
                <a:gd name="T61" fmla="*/ 0 h 50"/>
                <a:gd name="T62" fmla="*/ 4 w 47"/>
                <a:gd name="T63" fmla="*/ 0 h 50"/>
                <a:gd name="T64" fmla="*/ 2 w 47"/>
                <a:gd name="T65" fmla="*/ 0 h 50"/>
                <a:gd name="T66" fmla="*/ 0 w 47"/>
                <a:gd name="T67" fmla="*/ 17 h 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
                <a:gd name="T103" fmla="*/ 0 h 50"/>
                <a:gd name="T104" fmla="*/ 47 w 47"/>
                <a:gd name="T105" fmla="*/ 50 h 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 h="50">
                  <a:moveTo>
                    <a:pt x="0" y="17"/>
                  </a:moveTo>
                  <a:lnTo>
                    <a:pt x="2" y="22"/>
                  </a:lnTo>
                  <a:lnTo>
                    <a:pt x="4" y="28"/>
                  </a:lnTo>
                  <a:lnTo>
                    <a:pt x="8" y="32"/>
                  </a:lnTo>
                  <a:lnTo>
                    <a:pt x="12" y="35"/>
                  </a:lnTo>
                  <a:lnTo>
                    <a:pt x="16" y="39"/>
                  </a:lnTo>
                  <a:lnTo>
                    <a:pt x="22" y="43"/>
                  </a:lnTo>
                  <a:lnTo>
                    <a:pt x="26" y="46"/>
                  </a:lnTo>
                  <a:lnTo>
                    <a:pt x="31" y="48"/>
                  </a:lnTo>
                  <a:lnTo>
                    <a:pt x="33" y="48"/>
                  </a:lnTo>
                  <a:lnTo>
                    <a:pt x="35" y="50"/>
                  </a:lnTo>
                  <a:lnTo>
                    <a:pt x="37" y="50"/>
                  </a:lnTo>
                  <a:lnTo>
                    <a:pt x="39" y="50"/>
                  </a:lnTo>
                  <a:lnTo>
                    <a:pt x="41" y="50"/>
                  </a:lnTo>
                  <a:lnTo>
                    <a:pt x="43" y="50"/>
                  </a:lnTo>
                  <a:lnTo>
                    <a:pt x="45" y="50"/>
                  </a:lnTo>
                  <a:lnTo>
                    <a:pt x="47" y="48"/>
                  </a:lnTo>
                  <a:lnTo>
                    <a:pt x="43" y="43"/>
                  </a:lnTo>
                  <a:lnTo>
                    <a:pt x="41" y="35"/>
                  </a:lnTo>
                  <a:lnTo>
                    <a:pt x="39" y="28"/>
                  </a:lnTo>
                  <a:lnTo>
                    <a:pt x="35" y="20"/>
                  </a:lnTo>
                  <a:lnTo>
                    <a:pt x="31" y="13"/>
                  </a:lnTo>
                  <a:lnTo>
                    <a:pt x="28" y="7"/>
                  </a:lnTo>
                  <a:lnTo>
                    <a:pt x="20" y="4"/>
                  </a:lnTo>
                  <a:lnTo>
                    <a:pt x="12" y="0"/>
                  </a:lnTo>
                  <a:lnTo>
                    <a:pt x="10" y="0"/>
                  </a:lnTo>
                  <a:lnTo>
                    <a:pt x="8" y="0"/>
                  </a:lnTo>
                  <a:lnTo>
                    <a:pt x="6" y="0"/>
                  </a:lnTo>
                  <a:lnTo>
                    <a:pt x="4" y="0"/>
                  </a:lnTo>
                  <a:lnTo>
                    <a:pt x="2" y="0"/>
                  </a:lnTo>
                  <a:lnTo>
                    <a:pt x="0" y="17"/>
                  </a:lnTo>
                  <a:close/>
                </a:path>
              </a:pathLst>
            </a:custGeom>
            <a:solidFill>
              <a:srgbClr val="FCEF00"/>
            </a:solidFill>
            <a:ln w="9525">
              <a:noFill/>
              <a:round/>
              <a:headEnd/>
              <a:tailEnd/>
            </a:ln>
          </p:spPr>
          <p:txBody>
            <a:bodyPr>
              <a:prstTxWarp prst="textNoShape">
                <a:avLst/>
              </a:prstTxWarp>
            </a:bodyPr>
            <a:lstStyle/>
            <a:p>
              <a:endParaRPr lang="en-US"/>
            </a:p>
          </p:txBody>
        </p:sp>
        <p:sp>
          <p:nvSpPr>
            <p:cNvPr id="18477" name="Freeform 43"/>
            <p:cNvSpPr>
              <a:spLocks/>
            </p:cNvSpPr>
            <p:nvPr/>
          </p:nvSpPr>
          <p:spPr bwMode="auto">
            <a:xfrm>
              <a:off x="3057" y="1260"/>
              <a:ext cx="40" cy="31"/>
            </a:xfrm>
            <a:custGeom>
              <a:avLst/>
              <a:gdLst>
                <a:gd name="T0" fmla="*/ 0 w 40"/>
                <a:gd name="T1" fmla="*/ 31 h 31"/>
                <a:gd name="T2" fmla="*/ 6 w 40"/>
                <a:gd name="T3" fmla="*/ 31 h 31"/>
                <a:gd name="T4" fmla="*/ 12 w 40"/>
                <a:gd name="T5" fmla="*/ 29 h 31"/>
                <a:gd name="T6" fmla="*/ 18 w 40"/>
                <a:gd name="T7" fmla="*/ 27 h 31"/>
                <a:gd name="T8" fmla="*/ 24 w 40"/>
                <a:gd name="T9" fmla="*/ 26 h 31"/>
                <a:gd name="T10" fmla="*/ 28 w 40"/>
                <a:gd name="T11" fmla="*/ 22 h 31"/>
                <a:gd name="T12" fmla="*/ 32 w 40"/>
                <a:gd name="T13" fmla="*/ 20 h 31"/>
                <a:gd name="T14" fmla="*/ 36 w 40"/>
                <a:gd name="T15" fmla="*/ 16 h 31"/>
                <a:gd name="T16" fmla="*/ 38 w 40"/>
                <a:gd name="T17" fmla="*/ 11 h 31"/>
                <a:gd name="T18" fmla="*/ 40 w 40"/>
                <a:gd name="T19" fmla="*/ 11 h 31"/>
                <a:gd name="T20" fmla="*/ 40 w 40"/>
                <a:gd name="T21" fmla="*/ 9 h 31"/>
                <a:gd name="T22" fmla="*/ 40 w 40"/>
                <a:gd name="T23" fmla="*/ 7 h 31"/>
                <a:gd name="T24" fmla="*/ 40 w 40"/>
                <a:gd name="T25" fmla="*/ 5 h 31"/>
                <a:gd name="T26" fmla="*/ 40 w 40"/>
                <a:gd name="T27" fmla="*/ 5 h 31"/>
                <a:gd name="T28" fmla="*/ 40 w 40"/>
                <a:gd name="T29" fmla="*/ 3 h 31"/>
                <a:gd name="T30" fmla="*/ 40 w 40"/>
                <a:gd name="T31" fmla="*/ 1 h 31"/>
                <a:gd name="T32" fmla="*/ 40 w 40"/>
                <a:gd name="T33" fmla="*/ 0 h 31"/>
                <a:gd name="T34" fmla="*/ 36 w 40"/>
                <a:gd name="T35" fmla="*/ 0 h 31"/>
                <a:gd name="T36" fmla="*/ 32 w 40"/>
                <a:gd name="T37" fmla="*/ 0 h 31"/>
                <a:gd name="T38" fmla="*/ 28 w 40"/>
                <a:gd name="T39" fmla="*/ 1 h 31"/>
                <a:gd name="T40" fmla="*/ 24 w 40"/>
                <a:gd name="T41" fmla="*/ 3 h 31"/>
                <a:gd name="T42" fmla="*/ 20 w 40"/>
                <a:gd name="T43" fmla="*/ 5 h 31"/>
                <a:gd name="T44" fmla="*/ 16 w 40"/>
                <a:gd name="T45" fmla="*/ 7 h 31"/>
                <a:gd name="T46" fmla="*/ 12 w 40"/>
                <a:gd name="T47" fmla="*/ 9 h 31"/>
                <a:gd name="T48" fmla="*/ 10 w 40"/>
                <a:gd name="T49" fmla="*/ 11 h 31"/>
                <a:gd name="T50" fmla="*/ 8 w 40"/>
                <a:gd name="T51" fmla="*/ 14 h 31"/>
                <a:gd name="T52" fmla="*/ 6 w 40"/>
                <a:gd name="T53" fmla="*/ 16 h 31"/>
                <a:gd name="T54" fmla="*/ 6 w 40"/>
                <a:gd name="T55" fmla="*/ 18 h 31"/>
                <a:gd name="T56" fmla="*/ 4 w 40"/>
                <a:gd name="T57" fmla="*/ 22 h 31"/>
                <a:gd name="T58" fmla="*/ 2 w 40"/>
                <a:gd name="T59" fmla="*/ 24 h 31"/>
                <a:gd name="T60" fmla="*/ 2 w 40"/>
                <a:gd name="T61" fmla="*/ 26 h 31"/>
                <a:gd name="T62" fmla="*/ 0 w 40"/>
                <a:gd name="T63" fmla="*/ 27 h 31"/>
                <a:gd name="T64" fmla="*/ 0 w 40"/>
                <a:gd name="T65" fmla="*/ 31 h 31"/>
                <a:gd name="T66" fmla="*/ 0 w 40"/>
                <a:gd name="T67" fmla="*/ 31 h 31"/>
                <a:gd name="T68" fmla="*/ 0 w 40"/>
                <a:gd name="T69" fmla="*/ 31 h 31"/>
                <a:gd name="T70" fmla="*/ 0 w 40"/>
                <a:gd name="T71" fmla="*/ 31 h 31"/>
                <a:gd name="T72" fmla="*/ 0 w 40"/>
                <a:gd name="T73" fmla="*/ 31 h 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31"/>
                <a:gd name="T113" fmla="*/ 40 w 40"/>
                <a:gd name="T114" fmla="*/ 31 h 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31">
                  <a:moveTo>
                    <a:pt x="0" y="31"/>
                  </a:moveTo>
                  <a:lnTo>
                    <a:pt x="6" y="31"/>
                  </a:lnTo>
                  <a:lnTo>
                    <a:pt x="12" y="29"/>
                  </a:lnTo>
                  <a:lnTo>
                    <a:pt x="18" y="27"/>
                  </a:lnTo>
                  <a:lnTo>
                    <a:pt x="24" y="26"/>
                  </a:lnTo>
                  <a:lnTo>
                    <a:pt x="28" y="22"/>
                  </a:lnTo>
                  <a:lnTo>
                    <a:pt x="32" y="20"/>
                  </a:lnTo>
                  <a:lnTo>
                    <a:pt x="36" y="16"/>
                  </a:lnTo>
                  <a:lnTo>
                    <a:pt x="38" y="11"/>
                  </a:lnTo>
                  <a:lnTo>
                    <a:pt x="40" y="11"/>
                  </a:lnTo>
                  <a:lnTo>
                    <a:pt x="40" y="9"/>
                  </a:lnTo>
                  <a:lnTo>
                    <a:pt x="40" y="7"/>
                  </a:lnTo>
                  <a:lnTo>
                    <a:pt x="40" y="5"/>
                  </a:lnTo>
                  <a:lnTo>
                    <a:pt x="40" y="3"/>
                  </a:lnTo>
                  <a:lnTo>
                    <a:pt x="40" y="1"/>
                  </a:lnTo>
                  <a:lnTo>
                    <a:pt x="40" y="0"/>
                  </a:lnTo>
                  <a:lnTo>
                    <a:pt x="36" y="0"/>
                  </a:lnTo>
                  <a:lnTo>
                    <a:pt x="32" y="0"/>
                  </a:lnTo>
                  <a:lnTo>
                    <a:pt x="28" y="1"/>
                  </a:lnTo>
                  <a:lnTo>
                    <a:pt x="24" y="3"/>
                  </a:lnTo>
                  <a:lnTo>
                    <a:pt x="20" y="5"/>
                  </a:lnTo>
                  <a:lnTo>
                    <a:pt x="16" y="7"/>
                  </a:lnTo>
                  <a:lnTo>
                    <a:pt x="12" y="9"/>
                  </a:lnTo>
                  <a:lnTo>
                    <a:pt x="10" y="11"/>
                  </a:lnTo>
                  <a:lnTo>
                    <a:pt x="8" y="14"/>
                  </a:lnTo>
                  <a:lnTo>
                    <a:pt x="6" y="16"/>
                  </a:lnTo>
                  <a:lnTo>
                    <a:pt x="6" y="18"/>
                  </a:lnTo>
                  <a:lnTo>
                    <a:pt x="4" y="22"/>
                  </a:lnTo>
                  <a:lnTo>
                    <a:pt x="2" y="24"/>
                  </a:lnTo>
                  <a:lnTo>
                    <a:pt x="2" y="26"/>
                  </a:lnTo>
                  <a:lnTo>
                    <a:pt x="0" y="27"/>
                  </a:lnTo>
                  <a:lnTo>
                    <a:pt x="0" y="31"/>
                  </a:lnTo>
                  <a:close/>
                </a:path>
              </a:pathLst>
            </a:custGeom>
            <a:solidFill>
              <a:srgbClr val="FCEF00"/>
            </a:solidFill>
            <a:ln w="9525">
              <a:noFill/>
              <a:round/>
              <a:headEnd/>
              <a:tailEnd/>
            </a:ln>
          </p:spPr>
          <p:txBody>
            <a:bodyPr>
              <a:prstTxWarp prst="textNoShape">
                <a:avLst/>
              </a:prstTxWarp>
            </a:bodyPr>
            <a:lstStyle/>
            <a:p>
              <a:endParaRPr lang="en-US"/>
            </a:p>
          </p:txBody>
        </p:sp>
        <p:sp>
          <p:nvSpPr>
            <p:cNvPr id="18478" name="Freeform 44"/>
            <p:cNvSpPr>
              <a:spLocks/>
            </p:cNvSpPr>
            <p:nvPr/>
          </p:nvSpPr>
          <p:spPr bwMode="auto">
            <a:xfrm>
              <a:off x="3077" y="1313"/>
              <a:ext cx="57" cy="28"/>
            </a:xfrm>
            <a:custGeom>
              <a:avLst/>
              <a:gdLst>
                <a:gd name="T0" fmla="*/ 0 w 57"/>
                <a:gd name="T1" fmla="*/ 23 h 28"/>
                <a:gd name="T2" fmla="*/ 4 w 57"/>
                <a:gd name="T3" fmla="*/ 24 h 28"/>
                <a:gd name="T4" fmla="*/ 6 w 57"/>
                <a:gd name="T5" fmla="*/ 26 h 28"/>
                <a:gd name="T6" fmla="*/ 10 w 57"/>
                <a:gd name="T7" fmla="*/ 26 h 28"/>
                <a:gd name="T8" fmla="*/ 14 w 57"/>
                <a:gd name="T9" fmla="*/ 28 h 28"/>
                <a:gd name="T10" fmla="*/ 18 w 57"/>
                <a:gd name="T11" fmla="*/ 28 h 28"/>
                <a:gd name="T12" fmla="*/ 22 w 57"/>
                <a:gd name="T13" fmla="*/ 28 h 28"/>
                <a:gd name="T14" fmla="*/ 26 w 57"/>
                <a:gd name="T15" fmla="*/ 28 h 28"/>
                <a:gd name="T16" fmla="*/ 30 w 57"/>
                <a:gd name="T17" fmla="*/ 28 h 28"/>
                <a:gd name="T18" fmla="*/ 34 w 57"/>
                <a:gd name="T19" fmla="*/ 26 h 28"/>
                <a:gd name="T20" fmla="*/ 38 w 57"/>
                <a:gd name="T21" fmla="*/ 24 h 28"/>
                <a:gd name="T22" fmla="*/ 42 w 57"/>
                <a:gd name="T23" fmla="*/ 23 h 28"/>
                <a:gd name="T24" fmla="*/ 46 w 57"/>
                <a:gd name="T25" fmla="*/ 21 h 28"/>
                <a:gd name="T26" fmla="*/ 49 w 57"/>
                <a:gd name="T27" fmla="*/ 17 h 28"/>
                <a:gd name="T28" fmla="*/ 51 w 57"/>
                <a:gd name="T29" fmla="*/ 15 h 28"/>
                <a:gd name="T30" fmla="*/ 53 w 57"/>
                <a:gd name="T31" fmla="*/ 13 h 28"/>
                <a:gd name="T32" fmla="*/ 57 w 57"/>
                <a:gd name="T33" fmla="*/ 10 h 28"/>
                <a:gd name="T34" fmla="*/ 57 w 57"/>
                <a:gd name="T35" fmla="*/ 10 h 28"/>
                <a:gd name="T36" fmla="*/ 57 w 57"/>
                <a:gd name="T37" fmla="*/ 8 h 28"/>
                <a:gd name="T38" fmla="*/ 57 w 57"/>
                <a:gd name="T39" fmla="*/ 8 h 28"/>
                <a:gd name="T40" fmla="*/ 57 w 57"/>
                <a:gd name="T41" fmla="*/ 8 h 28"/>
                <a:gd name="T42" fmla="*/ 57 w 57"/>
                <a:gd name="T43" fmla="*/ 8 h 28"/>
                <a:gd name="T44" fmla="*/ 57 w 57"/>
                <a:gd name="T45" fmla="*/ 8 h 28"/>
                <a:gd name="T46" fmla="*/ 53 w 57"/>
                <a:gd name="T47" fmla="*/ 4 h 28"/>
                <a:gd name="T48" fmla="*/ 51 w 57"/>
                <a:gd name="T49" fmla="*/ 2 h 28"/>
                <a:gd name="T50" fmla="*/ 48 w 57"/>
                <a:gd name="T51" fmla="*/ 2 h 28"/>
                <a:gd name="T52" fmla="*/ 44 w 57"/>
                <a:gd name="T53" fmla="*/ 0 h 28"/>
                <a:gd name="T54" fmla="*/ 42 w 57"/>
                <a:gd name="T55" fmla="*/ 0 h 28"/>
                <a:gd name="T56" fmla="*/ 38 w 57"/>
                <a:gd name="T57" fmla="*/ 0 h 28"/>
                <a:gd name="T58" fmla="*/ 34 w 57"/>
                <a:gd name="T59" fmla="*/ 0 h 28"/>
                <a:gd name="T60" fmla="*/ 30 w 57"/>
                <a:gd name="T61" fmla="*/ 0 h 28"/>
                <a:gd name="T62" fmla="*/ 26 w 57"/>
                <a:gd name="T63" fmla="*/ 2 h 28"/>
                <a:gd name="T64" fmla="*/ 20 w 57"/>
                <a:gd name="T65" fmla="*/ 4 h 28"/>
                <a:gd name="T66" fmla="*/ 16 w 57"/>
                <a:gd name="T67" fmla="*/ 6 h 28"/>
                <a:gd name="T68" fmla="*/ 12 w 57"/>
                <a:gd name="T69" fmla="*/ 8 h 28"/>
                <a:gd name="T70" fmla="*/ 10 w 57"/>
                <a:gd name="T71" fmla="*/ 11 h 28"/>
                <a:gd name="T72" fmla="*/ 6 w 57"/>
                <a:gd name="T73" fmla="*/ 13 h 28"/>
                <a:gd name="T74" fmla="*/ 4 w 57"/>
                <a:gd name="T75" fmla="*/ 17 h 28"/>
                <a:gd name="T76" fmla="*/ 0 w 57"/>
                <a:gd name="T77" fmla="*/ 21 h 28"/>
                <a:gd name="T78" fmla="*/ 0 w 57"/>
                <a:gd name="T79" fmla="*/ 21 h 28"/>
                <a:gd name="T80" fmla="*/ 0 w 57"/>
                <a:gd name="T81" fmla="*/ 21 h 28"/>
                <a:gd name="T82" fmla="*/ 0 w 57"/>
                <a:gd name="T83" fmla="*/ 21 h 28"/>
                <a:gd name="T84" fmla="*/ 0 w 57"/>
                <a:gd name="T85" fmla="*/ 21 h 28"/>
                <a:gd name="T86" fmla="*/ 0 w 57"/>
                <a:gd name="T87" fmla="*/ 21 h 28"/>
                <a:gd name="T88" fmla="*/ 0 w 57"/>
                <a:gd name="T89" fmla="*/ 21 h 28"/>
                <a:gd name="T90" fmla="*/ 0 w 57"/>
                <a:gd name="T91" fmla="*/ 23 h 28"/>
                <a:gd name="T92" fmla="*/ 0 w 57"/>
                <a:gd name="T93" fmla="*/ 23 h 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7"/>
                <a:gd name="T142" fmla="*/ 0 h 28"/>
                <a:gd name="T143" fmla="*/ 57 w 57"/>
                <a:gd name="T144" fmla="*/ 28 h 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7" h="28">
                  <a:moveTo>
                    <a:pt x="0" y="23"/>
                  </a:moveTo>
                  <a:lnTo>
                    <a:pt x="4" y="24"/>
                  </a:lnTo>
                  <a:lnTo>
                    <a:pt x="6" y="26"/>
                  </a:lnTo>
                  <a:lnTo>
                    <a:pt x="10" y="26"/>
                  </a:lnTo>
                  <a:lnTo>
                    <a:pt x="14" y="28"/>
                  </a:lnTo>
                  <a:lnTo>
                    <a:pt x="18" y="28"/>
                  </a:lnTo>
                  <a:lnTo>
                    <a:pt x="22" y="28"/>
                  </a:lnTo>
                  <a:lnTo>
                    <a:pt x="26" y="28"/>
                  </a:lnTo>
                  <a:lnTo>
                    <a:pt x="30" y="28"/>
                  </a:lnTo>
                  <a:lnTo>
                    <a:pt x="34" y="26"/>
                  </a:lnTo>
                  <a:lnTo>
                    <a:pt x="38" y="24"/>
                  </a:lnTo>
                  <a:lnTo>
                    <a:pt x="42" y="23"/>
                  </a:lnTo>
                  <a:lnTo>
                    <a:pt x="46" y="21"/>
                  </a:lnTo>
                  <a:lnTo>
                    <a:pt x="49" y="17"/>
                  </a:lnTo>
                  <a:lnTo>
                    <a:pt x="51" y="15"/>
                  </a:lnTo>
                  <a:lnTo>
                    <a:pt x="53" y="13"/>
                  </a:lnTo>
                  <a:lnTo>
                    <a:pt x="57" y="10"/>
                  </a:lnTo>
                  <a:lnTo>
                    <a:pt x="57" y="8"/>
                  </a:lnTo>
                  <a:lnTo>
                    <a:pt x="53" y="4"/>
                  </a:lnTo>
                  <a:lnTo>
                    <a:pt x="51" y="2"/>
                  </a:lnTo>
                  <a:lnTo>
                    <a:pt x="48" y="2"/>
                  </a:lnTo>
                  <a:lnTo>
                    <a:pt x="44" y="0"/>
                  </a:lnTo>
                  <a:lnTo>
                    <a:pt x="42" y="0"/>
                  </a:lnTo>
                  <a:lnTo>
                    <a:pt x="38" y="0"/>
                  </a:lnTo>
                  <a:lnTo>
                    <a:pt x="34" y="0"/>
                  </a:lnTo>
                  <a:lnTo>
                    <a:pt x="30" y="0"/>
                  </a:lnTo>
                  <a:lnTo>
                    <a:pt x="26" y="2"/>
                  </a:lnTo>
                  <a:lnTo>
                    <a:pt x="20" y="4"/>
                  </a:lnTo>
                  <a:lnTo>
                    <a:pt x="16" y="6"/>
                  </a:lnTo>
                  <a:lnTo>
                    <a:pt x="12" y="8"/>
                  </a:lnTo>
                  <a:lnTo>
                    <a:pt x="10" y="11"/>
                  </a:lnTo>
                  <a:lnTo>
                    <a:pt x="6" y="13"/>
                  </a:lnTo>
                  <a:lnTo>
                    <a:pt x="4" y="17"/>
                  </a:lnTo>
                  <a:lnTo>
                    <a:pt x="0" y="21"/>
                  </a:lnTo>
                  <a:lnTo>
                    <a:pt x="0" y="23"/>
                  </a:lnTo>
                  <a:close/>
                </a:path>
              </a:pathLst>
            </a:custGeom>
            <a:solidFill>
              <a:srgbClr val="FCEF00"/>
            </a:solidFill>
            <a:ln w="9525">
              <a:noFill/>
              <a:round/>
              <a:headEnd/>
              <a:tailEnd/>
            </a:ln>
          </p:spPr>
          <p:txBody>
            <a:bodyPr>
              <a:prstTxWarp prst="textNoShape">
                <a:avLst/>
              </a:prstTxWarp>
            </a:bodyPr>
            <a:lstStyle/>
            <a:p>
              <a:endParaRPr lang="en-US"/>
            </a:p>
          </p:txBody>
        </p:sp>
        <p:sp>
          <p:nvSpPr>
            <p:cNvPr id="18479" name="Freeform 45"/>
            <p:cNvSpPr>
              <a:spLocks/>
            </p:cNvSpPr>
            <p:nvPr/>
          </p:nvSpPr>
          <p:spPr bwMode="auto">
            <a:xfrm>
              <a:off x="3148" y="1450"/>
              <a:ext cx="56" cy="32"/>
            </a:xfrm>
            <a:custGeom>
              <a:avLst/>
              <a:gdLst>
                <a:gd name="T0" fmla="*/ 0 w 56"/>
                <a:gd name="T1" fmla="*/ 6 h 32"/>
                <a:gd name="T2" fmla="*/ 2 w 56"/>
                <a:gd name="T3" fmla="*/ 10 h 32"/>
                <a:gd name="T4" fmla="*/ 2 w 56"/>
                <a:gd name="T5" fmla="*/ 13 h 32"/>
                <a:gd name="T6" fmla="*/ 4 w 56"/>
                <a:gd name="T7" fmla="*/ 15 h 32"/>
                <a:gd name="T8" fmla="*/ 6 w 56"/>
                <a:gd name="T9" fmla="*/ 19 h 32"/>
                <a:gd name="T10" fmla="*/ 8 w 56"/>
                <a:gd name="T11" fmla="*/ 21 h 32"/>
                <a:gd name="T12" fmla="*/ 12 w 56"/>
                <a:gd name="T13" fmla="*/ 23 h 32"/>
                <a:gd name="T14" fmla="*/ 14 w 56"/>
                <a:gd name="T15" fmla="*/ 24 h 32"/>
                <a:gd name="T16" fmla="*/ 18 w 56"/>
                <a:gd name="T17" fmla="*/ 26 h 32"/>
                <a:gd name="T18" fmla="*/ 22 w 56"/>
                <a:gd name="T19" fmla="*/ 28 h 32"/>
                <a:gd name="T20" fmla="*/ 26 w 56"/>
                <a:gd name="T21" fmla="*/ 30 h 32"/>
                <a:gd name="T22" fmla="*/ 30 w 56"/>
                <a:gd name="T23" fmla="*/ 32 h 32"/>
                <a:gd name="T24" fmla="*/ 36 w 56"/>
                <a:gd name="T25" fmla="*/ 32 h 32"/>
                <a:gd name="T26" fmla="*/ 40 w 56"/>
                <a:gd name="T27" fmla="*/ 32 h 32"/>
                <a:gd name="T28" fmla="*/ 46 w 56"/>
                <a:gd name="T29" fmla="*/ 32 h 32"/>
                <a:gd name="T30" fmla="*/ 50 w 56"/>
                <a:gd name="T31" fmla="*/ 32 h 32"/>
                <a:gd name="T32" fmla="*/ 54 w 56"/>
                <a:gd name="T33" fmla="*/ 30 h 32"/>
                <a:gd name="T34" fmla="*/ 56 w 56"/>
                <a:gd name="T35" fmla="*/ 26 h 32"/>
                <a:gd name="T36" fmla="*/ 54 w 56"/>
                <a:gd name="T37" fmla="*/ 24 h 32"/>
                <a:gd name="T38" fmla="*/ 54 w 56"/>
                <a:gd name="T39" fmla="*/ 21 h 32"/>
                <a:gd name="T40" fmla="*/ 52 w 56"/>
                <a:gd name="T41" fmla="*/ 19 h 32"/>
                <a:gd name="T42" fmla="*/ 52 w 56"/>
                <a:gd name="T43" fmla="*/ 17 h 32"/>
                <a:gd name="T44" fmla="*/ 50 w 56"/>
                <a:gd name="T45" fmla="*/ 13 h 32"/>
                <a:gd name="T46" fmla="*/ 48 w 56"/>
                <a:gd name="T47" fmla="*/ 11 h 32"/>
                <a:gd name="T48" fmla="*/ 44 w 56"/>
                <a:gd name="T49" fmla="*/ 10 h 32"/>
                <a:gd name="T50" fmla="*/ 40 w 56"/>
                <a:gd name="T51" fmla="*/ 8 h 32"/>
                <a:gd name="T52" fmla="*/ 34 w 56"/>
                <a:gd name="T53" fmla="*/ 4 h 32"/>
                <a:gd name="T54" fmla="*/ 30 w 56"/>
                <a:gd name="T55" fmla="*/ 2 h 32"/>
                <a:gd name="T56" fmla="*/ 24 w 56"/>
                <a:gd name="T57" fmla="*/ 2 h 32"/>
                <a:gd name="T58" fmla="*/ 18 w 56"/>
                <a:gd name="T59" fmla="*/ 0 h 32"/>
                <a:gd name="T60" fmla="*/ 14 w 56"/>
                <a:gd name="T61" fmla="*/ 0 h 32"/>
                <a:gd name="T62" fmla="*/ 8 w 56"/>
                <a:gd name="T63" fmla="*/ 0 h 32"/>
                <a:gd name="T64" fmla="*/ 4 w 56"/>
                <a:gd name="T65" fmla="*/ 2 h 32"/>
                <a:gd name="T66" fmla="*/ 2 w 56"/>
                <a:gd name="T67" fmla="*/ 2 h 32"/>
                <a:gd name="T68" fmla="*/ 2 w 56"/>
                <a:gd name="T69" fmla="*/ 2 h 32"/>
                <a:gd name="T70" fmla="*/ 2 w 56"/>
                <a:gd name="T71" fmla="*/ 4 h 32"/>
                <a:gd name="T72" fmla="*/ 0 w 56"/>
                <a:gd name="T73" fmla="*/ 4 h 32"/>
                <a:gd name="T74" fmla="*/ 0 w 56"/>
                <a:gd name="T75" fmla="*/ 4 h 32"/>
                <a:gd name="T76" fmla="*/ 0 w 56"/>
                <a:gd name="T77" fmla="*/ 4 h 32"/>
                <a:gd name="T78" fmla="*/ 0 w 56"/>
                <a:gd name="T79" fmla="*/ 4 h 32"/>
                <a:gd name="T80" fmla="*/ 0 w 56"/>
                <a:gd name="T81" fmla="*/ 4 h 32"/>
                <a:gd name="T82" fmla="*/ 0 w 56"/>
                <a:gd name="T83" fmla="*/ 4 h 32"/>
                <a:gd name="T84" fmla="*/ 0 w 56"/>
                <a:gd name="T85" fmla="*/ 6 h 32"/>
                <a:gd name="T86" fmla="*/ 0 w 56"/>
                <a:gd name="T87" fmla="*/ 6 h 32"/>
                <a:gd name="T88" fmla="*/ 0 w 56"/>
                <a:gd name="T89" fmla="*/ 6 h 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32"/>
                <a:gd name="T137" fmla="*/ 56 w 56"/>
                <a:gd name="T138" fmla="*/ 32 h 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32">
                  <a:moveTo>
                    <a:pt x="0" y="6"/>
                  </a:moveTo>
                  <a:lnTo>
                    <a:pt x="2" y="10"/>
                  </a:lnTo>
                  <a:lnTo>
                    <a:pt x="2" y="13"/>
                  </a:lnTo>
                  <a:lnTo>
                    <a:pt x="4" y="15"/>
                  </a:lnTo>
                  <a:lnTo>
                    <a:pt x="6" y="19"/>
                  </a:lnTo>
                  <a:lnTo>
                    <a:pt x="8" y="21"/>
                  </a:lnTo>
                  <a:lnTo>
                    <a:pt x="12" y="23"/>
                  </a:lnTo>
                  <a:lnTo>
                    <a:pt x="14" y="24"/>
                  </a:lnTo>
                  <a:lnTo>
                    <a:pt x="18" y="26"/>
                  </a:lnTo>
                  <a:lnTo>
                    <a:pt x="22" y="28"/>
                  </a:lnTo>
                  <a:lnTo>
                    <a:pt x="26" y="30"/>
                  </a:lnTo>
                  <a:lnTo>
                    <a:pt x="30" y="32"/>
                  </a:lnTo>
                  <a:lnTo>
                    <a:pt x="36" y="32"/>
                  </a:lnTo>
                  <a:lnTo>
                    <a:pt x="40" y="32"/>
                  </a:lnTo>
                  <a:lnTo>
                    <a:pt x="46" y="32"/>
                  </a:lnTo>
                  <a:lnTo>
                    <a:pt x="50" y="32"/>
                  </a:lnTo>
                  <a:lnTo>
                    <a:pt x="54" y="30"/>
                  </a:lnTo>
                  <a:lnTo>
                    <a:pt x="56" y="26"/>
                  </a:lnTo>
                  <a:lnTo>
                    <a:pt x="54" y="24"/>
                  </a:lnTo>
                  <a:lnTo>
                    <a:pt x="54" y="21"/>
                  </a:lnTo>
                  <a:lnTo>
                    <a:pt x="52" y="19"/>
                  </a:lnTo>
                  <a:lnTo>
                    <a:pt x="52" y="17"/>
                  </a:lnTo>
                  <a:lnTo>
                    <a:pt x="50" y="13"/>
                  </a:lnTo>
                  <a:lnTo>
                    <a:pt x="48" y="11"/>
                  </a:lnTo>
                  <a:lnTo>
                    <a:pt x="44" y="10"/>
                  </a:lnTo>
                  <a:lnTo>
                    <a:pt x="40" y="8"/>
                  </a:lnTo>
                  <a:lnTo>
                    <a:pt x="34" y="4"/>
                  </a:lnTo>
                  <a:lnTo>
                    <a:pt x="30" y="2"/>
                  </a:lnTo>
                  <a:lnTo>
                    <a:pt x="24" y="2"/>
                  </a:lnTo>
                  <a:lnTo>
                    <a:pt x="18" y="0"/>
                  </a:lnTo>
                  <a:lnTo>
                    <a:pt x="14" y="0"/>
                  </a:lnTo>
                  <a:lnTo>
                    <a:pt x="8" y="0"/>
                  </a:lnTo>
                  <a:lnTo>
                    <a:pt x="4" y="2"/>
                  </a:lnTo>
                  <a:lnTo>
                    <a:pt x="2" y="2"/>
                  </a:lnTo>
                  <a:lnTo>
                    <a:pt x="2" y="4"/>
                  </a:lnTo>
                  <a:lnTo>
                    <a:pt x="0" y="4"/>
                  </a:lnTo>
                  <a:lnTo>
                    <a:pt x="0" y="6"/>
                  </a:lnTo>
                  <a:close/>
                </a:path>
              </a:pathLst>
            </a:custGeom>
            <a:solidFill>
              <a:srgbClr val="FCEF00"/>
            </a:solidFill>
            <a:ln w="9525">
              <a:noFill/>
              <a:round/>
              <a:headEnd/>
              <a:tailEnd/>
            </a:ln>
          </p:spPr>
          <p:txBody>
            <a:bodyPr>
              <a:prstTxWarp prst="textNoShape">
                <a:avLst/>
              </a:prstTxWarp>
            </a:bodyPr>
            <a:lstStyle/>
            <a:p>
              <a:endParaRPr lang="en-US"/>
            </a:p>
          </p:txBody>
        </p:sp>
        <p:sp>
          <p:nvSpPr>
            <p:cNvPr id="18480" name="Freeform 46"/>
            <p:cNvSpPr>
              <a:spLocks/>
            </p:cNvSpPr>
            <p:nvPr/>
          </p:nvSpPr>
          <p:spPr bwMode="auto">
            <a:xfrm>
              <a:off x="3093" y="1236"/>
              <a:ext cx="41" cy="18"/>
            </a:xfrm>
            <a:custGeom>
              <a:avLst/>
              <a:gdLst>
                <a:gd name="T0" fmla="*/ 2 w 41"/>
                <a:gd name="T1" fmla="*/ 16 h 18"/>
                <a:gd name="T2" fmla="*/ 2 w 41"/>
                <a:gd name="T3" fmla="*/ 18 h 18"/>
                <a:gd name="T4" fmla="*/ 2 w 41"/>
                <a:gd name="T5" fmla="*/ 18 h 18"/>
                <a:gd name="T6" fmla="*/ 2 w 41"/>
                <a:gd name="T7" fmla="*/ 18 h 18"/>
                <a:gd name="T8" fmla="*/ 4 w 41"/>
                <a:gd name="T9" fmla="*/ 18 h 18"/>
                <a:gd name="T10" fmla="*/ 4 w 41"/>
                <a:gd name="T11" fmla="*/ 18 h 18"/>
                <a:gd name="T12" fmla="*/ 4 w 41"/>
                <a:gd name="T13" fmla="*/ 18 h 18"/>
                <a:gd name="T14" fmla="*/ 32 w 41"/>
                <a:gd name="T15" fmla="*/ 18 h 18"/>
                <a:gd name="T16" fmla="*/ 32 w 41"/>
                <a:gd name="T17" fmla="*/ 18 h 18"/>
                <a:gd name="T18" fmla="*/ 32 w 41"/>
                <a:gd name="T19" fmla="*/ 16 h 18"/>
                <a:gd name="T20" fmla="*/ 33 w 41"/>
                <a:gd name="T21" fmla="*/ 14 h 18"/>
                <a:gd name="T22" fmla="*/ 33 w 41"/>
                <a:gd name="T23" fmla="*/ 14 h 18"/>
                <a:gd name="T24" fmla="*/ 33 w 41"/>
                <a:gd name="T25" fmla="*/ 12 h 18"/>
                <a:gd name="T26" fmla="*/ 33 w 41"/>
                <a:gd name="T27" fmla="*/ 11 h 18"/>
                <a:gd name="T28" fmla="*/ 33 w 41"/>
                <a:gd name="T29" fmla="*/ 11 h 18"/>
                <a:gd name="T30" fmla="*/ 33 w 41"/>
                <a:gd name="T31" fmla="*/ 9 h 18"/>
                <a:gd name="T32" fmla="*/ 41 w 41"/>
                <a:gd name="T33" fmla="*/ 1 h 18"/>
                <a:gd name="T34" fmla="*/ 37 w 41"/>
                <a:gd name="T35" fmla="*/ 1 h 18"/>
                <a:gd name="T36" fmla="*/ 33 w 41"/>
                <a:gd name="T37" fmla="*/ 0 h 18"/>
                <a:gd name="T38" fmla="*/ 28 w 41"/>
                <a:gd name="T39" fmla="*/ 1 h 18"/>
                <a:gd name="T40" fmla="*/ 24 w 41"/>
                <a:gd name="T41" fmla="*/ 1 h 18"/>
                <a:gd name="T42" fmla="*/ 18 w 41"/>
                <a:gd name="T43" fmla="*/ 3 h 18"/>
                <a:gd name="T44" fmla="*/ 14 w 41"/>
                <a:gd name="T45" fmla="*/ 5 h 18"/>
                <a:gd name="T46" fmla="*/ 10 w 41"/>
                <a:gd name="T47" fmla="*/ 9 h 18"/>
                <a:gd name="T48" fmla="*/ 4 w 41"/>
                <a:gd name="T49" fmla="*/ 11 h 18"/>
                <a:gd name="T50" fmla="*/ 4 w 41"/>
                <a:gd name="T51" fmla="*/ 11 h 18"/>
                <a:gd name="T52" fmla="*/ 4 w 41"/>
                <a:gd name="T53" fmla="*/ 12 h 18"/>
                <a:gd name="T54" fmla="*/ 2 w 41"/>
                <a:gd name="T55" fmla="*/ 12 h 18"/>
                <a:gd name="T56" fmla="*/ 2 w 41"/>
                <a:gd name="T57" fmla="*/ 12 h 18"/>
                <a:gd name="T58" fmla="*/ 2 w 41"/>
                <a:gd name="T59" fmla="*/ 12 h 18"/>
                <a:gd name="T60" fmla="*/ 2 w 41"/>
                <a:gd name="T61" fmla="*/ 14 h 18"/>
                <a:gd name="T62" fmla="*/ 0 w 41"/>
                <a:gd name="T63" fmla="*/ 14 h 18"/>
                <a:gd name="T64" fmla="*/ 0 w 41"/>
                <a:gd name="T65" fmla="*/ 14 h 18"/>
                <a:gd name="T66" fmla="*/ 0 w 41"/>
                <a:gd name="T67" fmla="*/ 16 h 18"/>
                <a:gd name="T68" fmla="*/ 0 w 41"/>
                <a:gd name="T69" fmla="*/ 16 h 18"/>
                <a:gd name="T70" fmla="*/ 2 w 41"/>
                <a:gd name="T71" fmla="*/ 16 h 18"/>
                <a:gd name="T72" fmla="*/ 2 w 41"/>
                <a:gd name="T73" fmla="*/ 16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
                <a:gd name="T112" fmla="*/ 0 h 18"/>
                <a:gd name="T113" fmla="*/ 41 w 41"/>
                <a:gd name="T114" fmla="*/ 18 h 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 h="18">
                  <a:moveTo>
                    <a:pt x="2" y="16"/>
                  </a:moveTo>
                  <a:lnTo>
                    <a:pt x="2" y="18"/>
                  </a:lnTo>
                  <a:lnTo>
                    <a:pt x="4" y="18"/>
                  </a:lnTo>
                  <a:lnTo>
                    <a:pt x="32" y="18"/>
                  </a:lnTo>
                  <a:lnTo>
                    <a:pt x="32" y="16"/>
                  </a:lnTo>
                  <a:lnTo>
                    <a:pt x="33" y="14"/>
                  </a:lnTo>
                  <a:lnTo>
                    <a:pt x="33" y="12"/>
                  </a:lnTo>
                  <a:lnTo>
                    <a:pt x="33" y="11"/>
                  </a:lnTo>
                  <a:lnTo>
                    <a:pt x="33" y="9"/>
                  </a:lnTo>
                  <a:lnTo>
                    <a:pt x="41" y="1"/>
                  </a:lnTo>
                  <a:lnTo>
                    <a:pt x="37" y="1"/>
                  </a:lnTo>
                  <a:lnTo>
                    <a:pt x="33" y="0"/>
                  </a:lnTo>
                  <a:lnTo>
                    <a:pt x="28" y="1"/>
                  </a:lnTo>
                  <a:lnTo>
                    <a:pt x="24" y="1"/>
                  </a:lnTo>
                  <a:lnTo>
                    <a:pt x="18" y="3"/>
                  </a:lnTo>
                  <a:lnTo>
                    <a:pt x="14" y="5"/>
                  </a:lnTo>
                  <a:lnTo>
                    <a:pt x="10" y="9"/>
                  </a:lnTo>
                  <a:lnTo>
                    <a:pt x="4" y="11"/>
                  </a:lnTo>
                  <a:lnTo>
                    <a:pt x="4" y="12"/>
                  </a:lnTo>
                  <a:lnTo>
                    <a:pt x="2" y="12"/>
                  </a:lnTo>
                  <a:lnTo>
                    <a:pt x="2" y="14"/>
                  </a:lnTo>
                  <a:lnTo>
                    <a:pt x="0" y="14"/>
                  </a:lnTo>
                  <a:lnTo>
                    <a:pt x="0" y="16"/>
                  </a:lnTo>
                  <a:lnTo>
                    <a:pt x="2" y="16"/>
                  </a:lnTo>
                  <a:close/>
                </a:path>
              </a:pathLst>
            </a:custGeom>
            <a:solidFill>
              <a:srgbClr val="FCEF00"/>
            </a:solidFill>
            <a:ln w="9525">
              <a:noFill/>
              <a:round/>
              <a:headEnd/>
              <a:tailEnd/>
            </a:ln>
          </p:spPr>
          <p:txBody>
            <a:bodyPr>
              <a:prstTxWarp prst="textNoShape">
                <a:avLst/>
              </a:prstTxWarp>
            </a:bodyPr>
            <a:lstStyle/>
            <a:p>
              <a:endParaRPr lang="en-US"/>
            </a:p>
          </p:txBody>
        </p:sp>
        <p:sp>
          <p:nvSpPr>
            <p:cNvPr id="18481" name="Freeform 47"/>
            <p:cNvSpPr>
              <a:spLocks/>
            </p:cNvSpPr>
            <p:nvPr/>
          </p:nvSpPr>
          <p:spPr bwMode="auto">
            <a:xfrm>
              <a:off x="3126" y="1297"/>
              <a:ext cx="48" cy="16"/>
            </a:xfrm>
            <a:custGeom>
              <a:avLst/>
              <a:gdLst>
                <a:gd name="T0" fmla="*/ 2 w 48"/>
                <a:gd name="T1" fmla="*/ 11 h 16"/>
                <a:gd name="T2" fmla="*/ 6 w 48"/>
                <a:gd name="T3" fmla="*/ 13 h 16"/>
                <a:gd name="T4" fmla="*/ 12 w 48"/>
                <a:gd name="T5" fmla="*/ 14 h 16"/>
                <a:gd name="T6" fmla="*/ 16 w 48"/>
                <a:gd name="T7" fmla="*/ 14 h 16"/>
                <a:gd name="T8" fmla="*/ 22 w 48"/>
                <a:gd name="T9" fmla="*/ 16 h 16"/>
                <a:gd name="T10" fmla="*/ 26 w 48"/>
                <a:gd name="T11" fmla="*/ 16 h 16"/>
                <a:gd name="T12" fmla="*/ 32 w 48"/>
                <a:gd name="T13" fmla="*/ 14 h 16"/>
                <a:gd name="T14" fmla="*/ 36 w 48"/>
                <a:gd name="T15" fmla="*/ 13 h 16"/>
                <a:gd name="T16" fmla="*/ 42 w 48"/>
                <a:gd name="T17" fmla="*/ 11 h 16"/>
                <a:gd name="T18" fmla="*/ 42 w 48"/>
                <a:gd name="T19" fmla="*/ 9 h 16"/>
                <a:gd name="T20" fmla="*/ 44 w 48"/>
                <a:gd name="T21" fmla="*/ 9 h 16"/>
                <a:gd name="T22" fmla="*/ 44 w 48"/>
                <a:gd name="T23" fmla="*/ 7 h 16"/>
                <a:gd name="T24" fmla="*/ 46 w 48"/>
                <a:gd name="T25" fmla="*/ 7 h 16"/>
                <a:gd name="T26" fmla="*/ 46 w 48"/>
                <a:gd name="T27" fmla="*/ 5 h 16"/>
                <a:gd name="T28" fmla="*/ 48 w 48"/>
                <a:gd name="T29" fmla="*/ 5 h 16"/>
                <a:gd name="T30" fmla="*/ 48 w 48"/>
                <a:gd name="T31" fmla="*/ 3 h 16"/>
                <a:gd name="T32" fmla="*/ 48 w 48"/>
                <a:gd name="T33" fmla="*/ 3 h 16"/>
                <a:gd name="T34" fmla="*/ 44 w 48"/>
                <a:gd name="T35" fmla="*/ 1 h 16"/>
                <a:gd name="T36" fmla="*/ 40 w 48"/>
                <a:gd name="T37" fmla="*/ 0 h 16"/>
                <a:gd name="T38" fmla="*/ 36 w 48"/>
                <a:gd name="T39" fmla="*/ 0 h 16"/>
                <a:gd name="T40" fmla="*/ 32 w 48"/>
                <a:gd name="T41" fmla="*/ 0 h 16"/>
                <a:gd name="T42" fmla="*/ 28 w 48"/>
                <a:gd name="T43" fmla="*/ 0 h 16"/>
                <a:gd name="T44" fmla="*/ 24 w 48"/>
                <a:gd name="T45" fmla="*/ 0 h 16"/>
                <a:gd name="T46" fmla="*/ 18 w 48"/>
                <a:gd name="T47" fmla="*/ 1 h 16"/>
                <a:gd name="T48" fmla="*/ 14 w 48"/>
                <a:gd name="T49" fmla="*/ 1 h 16"/>
                <a:gd name="T50" fmla="*/ 12 w 48"/>
                <a:gd name="T51" fmla="*/ 1 h 16"/>
                <a:gd name="T52" fmla="*/ 10 w 48"/>
                <a:gd name="T53" fmla="*/ 3 h 16"/>
                <a:gd name="T54" fmla="*/ 8 w 48"/>
                <a:gd name="T55" fmla="*/ 3 h 16"/>
                <a:gd name="T56" fmla="*/ 6 w 48"/>
                <a:gd name="T57" fmla="*/ 5 h 16"/>
                <a:gd name="T58" fmla="*/ 6 w 48"/>
                <a:gd name="T59" fmla="*/ 7 h 16"/>
                <a:gd name="T60" fmla="*/ 4 w 48"/>
                <a:gd name="T61" fmla="*/ 7 h 16"/>
                <a:gd name="T62" fmla="*/ 2 w 48"/>
                <a:gd name="T63" fmla="*/ 9 h 16"/>
                <a:gd name="T64" fmla="*/ 0 w 48"/>
                <a:gd name="T65" fmla="*/ 11 h 16"/>
                <a:gd name="T66" fmla="*/ 2 w 48"/>
                <a:gd name="T67" fmla="*/ 11 h 16"/>
                <a:gd name="T68" fmla="*/ 2 w 48"/>
                <a:gd name="T69" fmla="*/ 11 h 16"/>
                <a:gd name="T70" fmla="*/ 2 w 48"/>
                <a:gd name="T71" fmla="*/ 11 h 16"/>
                <a:gd name="T72" fmla="*/ 2 w 48"/>
                <a:gd name="T73" fmla="*/ 11 h 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16"/>
                <a:gd name="T113" fmla="*/ 48 w 48"/>
                <a:gd name="T114" fmla="*/ 16 h 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16">
                  <a:moveTo>
                    <a:pt x="2" y="11"/>
                  </a:moveTo>
                  <a:lnTo>
                    <a:pt x="6" y="13"/>
                  </a:lnTo>
                  <a:lnTo>
                    <a:pt x="12" y="14"/>
                  </a:lnTo>
                  <a:lnTo>
                    <a:pt x="16" y="14"/>
                  </a:lnTo>
                  <a:lnTo>
                    <a:pt x="22" y="16"/>
                  </a:lnTo>
                  <a:lnTo>
                    <a:pt x="26" y="16"/>
                  </a:lnTo>
                  <a:lnTo>
                    <a:pt x="32" y="14"/>
                  </a:lnTo>
                  <a:lnTo>
                    <a:pt x="36" y="13"/>
                  </a:lnTo>
                  <a:lnTo>
                    <a:pt x="42" y="11"/>
                  </a:lnTo>
                  <a:lnTo>
                    <a:pt x="42" y="9"/>
                  </a:lnTo>
                  <a:lnTo>
                    <a:pt x="44" y="9"/>
                  </a:lnTo>
                  <a:lnTo>
                    <a:pt x="44" y="7"/>
                  </a:lnTo>
                  <a:lnTo>
                    <a:pt x="46" y="7"/>
                  </a:lnTo>
                  <a:lnTo>
                    <a:pt x="46" y="5"/>
                  </a:lnTo>
                  <a:lnTo>
                    <a:pt x="48" y="5"/>
                  </a:lnTo>
                  <a:lnTo>
                    <a:pt x="48" y="3"/>
                  </a:lnTo>
                  <a:lnTo>
                    <a:pt x="44" y="1"/>
                  </a:lnTo>
                  <a:lnTo>
                    <a:pt x="40" y="0"/>
                  </a:lnTo>
                  <a:lnTo>
                    <a:pt x="36" y="0"/>
                  </a:lnTo>
                  <a:lnTo>
                    <a:pt x="32" y="0"/>
                  </a:lnTo>
                  <a:lnTo>
                    <a:pt x="28" y="0"/>
                  </a:lnTo>
                  <a:lnTo>
                    <a:pt x="24" y="0"/>
                  </a:lnTo>
                  <a:lnTo>
                    <a:pt x="18" y="1"/>
                  </a:lnTo>
                  <a:lnTo>
                    <a:pt x="14" y="1"/>
                  </a:lnTo>
                  <a:lnTo>
                    <a:pt x="12" y="1"/>
                  </a:lnTo>
                  <a:lnTo>
                    <a:pt x="10" y="3"/>
                  </a:lnTo>
                  <a:lnTo>
                    <a:pt x="8" y="3"/>
                  </a:lnTo>
                  <a:lnTo>
                    <a:pt x="6" y="5"/>
                  </a:lnTo>
                  <a:lnTo>
                    <a:pt x="6" y="7"/>
                  </a:lnTo>
                  <a:lnTo>
                    <a:pt x="4" y="7"/>
                  </a:lnTo>
                  <a:lnTo>
                    <a:pt x="2" y="9"/>
                  </a:lnTo>
                  <a:lnTo>
                    <a:pt x="0" y="11"/>
                  </a:lnTo>
                  <a:lnTo>
                    <a:pt x="2" y="11"/>
                  </a:lnTo>
                  <a:close/>
                </a:path>
              </a:pathLst>
            </a:custGeom>
            <a:solidFill>
              <a:srgbClr val="FCEF00"/>
            </a:solidFill>
            <a:ln w="9525">
              <a:noFill/>
              <a:round/>
              <a:headEnd/>
              <a:tailEnd/>
            </a:ln>
          </p:spPr>
          <p:txBody>
            <a:bodyPr>
              <a:prstTxWarp prst="textNoShape">
                <a:avLst/>
              </a:prstTxWarp>
            </a:bodyPr>
            <a:lstStyle/>
            <a:p>
              <a:endParaRPr lang="en-US"/>
            </a:p>
          </p:txBody>
        </p:sp>
        <p:sp>
          <p:nvSpPr>
            <p:cNvPr id="18482" name="Freeform 48"/>
            <p:cNvSpPr>
              <a:spLocks/>
            </p:cNvSpPr>
            <p:nvPr/>
          </p:nvSpPr>
          <p:spPr bwMode="auto">
            <a:xfrm>
              <a:off x="3142" y="1239"/>
              <a:ext cx="36" cy="19"/>
            </a:xfrm>
            <a:custGeom>
              <a:avLst/>
              <a:gdLst>
                <a:gd name="T0" fmla="*/ 0 w 36"/>
                <a:gd name="T1" fmla="*/ 9 h 19"/>
                <a:gd name="T2" fmla="*/ 2 w 36"/>
                <a:gd name="T3" fmla="*/ 11 h 19"/>
                <a:gd name="T4" fmla="*/ 2 w 36"/>
                <a:gd name="T5" fmla="*/ 13 h 19"/>
                <a:gd name="T6" fmla="*/ 4 w 36"/>
                <a:gd name="T7" fmla="*/ 13 h 19"/>
                <a:gd name="T8" fmla="*/ 6 w 36"/>
                <a:gd name="T9" fmla="*/ 15 h 19"/>
                <a:gd name="T10" fmla="*/ 6 w 36"/>
                <a:gd name="T11" fmla="*/ 17 h 19"/>
                <a:gd name="T12" fmla="*/ 8 w 36"/>
                <a:gd name="T13" fmla="*/ 17 h 19"/>
                <a:gd name="T14" fmla="*/ 10 w 36"/>
                <a:gd name="T15" fmla="*/ 17 h 19"/>
                <a:gd name="T16" fmla="*/ 12 w 36"/>
                <a:gd name="T17" fmla="*/ 17 h 19"/>
                <a:gd name="T18" fmla="*/ 14 w 36"/>
                <a:gd name="T19" fmla="*/ 17 h 19"/>
                <a:gd name="T20" fmla="*/ 14 w 36"/>
                <a:gd name="T21" fmla="*/ 17 h 19"/>
                <a:gd name="T22" fmla="*/ 16 w 36"/>
                <a:gd name="T23" fmla="*/ 17 h 19"/>
                <a:gd name="T24" fmla="*/ 16 w 36"/>
                <a:gd name="T25" fmla="*/ 19 h 19"/>
                <a:gd name="T26" fmla="*/ 16 w 36"/>
                <a:gd name="T27" fmla="*/ 19 h 19"/>
                <a:gd name="T28" fmla="*/ 18 w 36"/>
                <a:gd name="T29" fmla="*/ 19 h 19"/>
                <a:gd name="T30" fmla="*/ 18 w 36"/>
                <a:gd name="T31" fmla="*/ 19 h 19"/>
                <a:gd name="T32" fmla="*/ 20 w 36"/>
                <a:gd name="T33" fmla="*/ 19 h 19"/>
                <a:gd name="T34" fmla="*/ 36 w 36"/>
                <a:gd name="T35" fmla="*/ 13 h 19"/>
                <a:gd name="T36" fmla="*/ 36 w 36"/>
                <a:gd name="T37" fmla="*/ 11 h 19"/>
                <a:gd name="T38" fmla="*/ 36 w 36"/>
                <a:gd name="T39" fmla="*/ 9 h 19"/>
                <a:gd name="T40" fmla="*/ 36 w 36"/>
                <a:gd name="T41" fmla="*/ 9 h 19"/>
                <a:gd name="T42" fmla="*/ 36 w 36"/>
                <a:gd name="T43" fmla="*/ 8 h 19"/>
                <a:gd name="T44" fmla="*/ 34 w 36"/>
                <a:gd name="T45" fmla="*/ 8 h 19"/>
                <a:gd name="T46" fmla="*/ 34 w 36"/>
                <a:gd name="T47" fmla="*/ 6 h 19"/>
                <a:gd name="T48" fmla="*/ 34 w 36"/>
                <a:gd name="T49" fmla="*/ 6 h 19"/>
                <a:gd name="T50" fmla="*/ 32 w 36"/>
                <a:gd name="T51" fmla="*/ 4 h 19"/>
                <a:gd name="T52" fmla="*/ 32 w 36"/>
                <a:gd name="T53" fmla="*/ 4 h 19"/>
                <a:gd name="T54" fmla="*/ 30 w 36"/>
                <a:gd name="T55" fmla="*/ 4 h 19"/>
                <a:gd name="T56" fmla="*/ 28 w 36"/>
                <a:gd name="T57" fmla="*/ 2 h 19"/>
                <a:gd name="T58" fmla="*/ 28 w 36"/>
                <a:gd name="T59" fmla="*/ 2 h 19"/>
                <a:gd name="T60" fmla="*/ 26 w 36"/>
                <a:gd name="T61" fmla="*/ 2 h 19"/>
                <a:gd name="T62" fmla="*/ 26 w 36"/>
                <a:gd name="T63" fmla="*/ 2 h 19"/>
                <a:gd name="T64" fmla="*/ 26 w 36"/>
                <a:gd name="T65" fmla="*/ 2 h 19"/>
                <a:gd name="T66" fmla="*/ 24 w 36"/>
                <a:gd name="T67" fmla="*/ 0 h 19"/>
                <a:gd name="T68" fmla="*/ 8 w 36"/>
                <a:gd name="T69" fmla="*/ 2 h 19"/>
                <a:gd name="T70" fmla="*/ 0 w 36"/>
                <a:gd name="T71" fmla="*/ 4 h 19"/>
                <a:gd name="T72" fmla="*/ 0 w 36"/>
                <a:gd name="T73" fmla="*/ 4 h 19"/>
                <a:gd name="T74" fmla="*/ 0 w 36"/>
                <a:gd name="T75" fmla="*/ 4 h 19"/>
                <a:gd name="T76" fmla="*/ 0 w 36"/>
                <a:gd name="T77" fmla="*/ 6 h 19"/>
                <a:gd name="T78" fmla="*/ 0 w 36"/>
                <a:gd name="T79" fmla="*/ 6 h 19"/>
                <a:gd name="T80" fmla="*/ 0 w 36"/>
                <a:gd name="T81" fmla="*/ 6 h 19"/>
                <a:gd name="T82" fmla="*/ 0 w 36"/>
                <a:gd name="T83" fmla="*/ 6 h 19"/>
                <a:gd name="T84" fmla="*/ 0 w 36"/>
                <a:gd name="T85" fmla="*/ 6 h 19"/>
                <a:gd name="T86" fmla="*/ 0 w 36"/>
                <a:gd name="T87" fmla="*/ 8 h 19"/>
                <a:gd name="T88" fmla="*/ 0 w 36"/>
                <a:gd name="T89" fmla="*/ 8 h 19"/>
                <a:gd name="T90" fmla="*/ 0 w 36"/>
                <a:gd name="T91" fmla="*/ 8 h 19"/>
                <a:gd name="T92" fmla="*/ 0 w 36"/>
                <a:gd name="T93" fmla="*/ 9 h 19"/>
                <a:gd name="T94" fmla="*/ 0 w 36"/>
                <a:gd name="T95" fmla="*/ 9 h 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19"/>
                <a:gd name="T146" fmla="*/ 36 w 36"/>
                <a:gd name="T147" fmla="*/ 19 h 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19">
                  <a:moveTo>
                    <a:pt x="0" y="9"/>
                  </a:moveTo>
                  <a:lnTo>
                    <a:pt x="2" y="11"/>
                  </a:lnTo>
                  <a:lnTo>
                    <a:pt x="2" y="13"/>
                  </a:lnTo>
                  <a:lnTo>
                    <a:pt x="4" y="13"/>
                  </a:lnTo>
                  <a:lnTo>
                    <a:pt x="6" y="15"/>
                  </a:lnTo>
                  <a:lnTo>
                    <a:pt x="6" y="17"/>
                  </a:lnTo>
                  <a:lnTo>
                    <a:pt x="8" y="17"/>
                  </a:lnTo>
                  <a:lnTo>
                    <a:pt x="10" y="17"/>
                  </a:lnTo>
                  <a:lnTo>
                    <a:pt x="12" y="17"/>
                  </a:lnTo>
                  <a:lnTo>
                    <a:pt x="14" y="17"/>
                  </a:lnTo>
                  <a:lnTo>
                    <a:pt x="16" y="17"/>
                  </a:lnTo>
                  <a:lnTo>
                    <a:pt x="16" y="19"/>
                  </a:lnTo>
                  <a:lnTo>
                    <a:pt x="18" y="19"/>
                  </a:lnTo>
                  <a:lnTo>
                    <a:pt x="20" y="19"/>
                  </a:lnTo>
                  <a:lnTo>
                    <a:pt x="36" y="13"/>
                  </a:lnTo>
                  <a:lnTo>
                    <a:pt x="36" y="11"/>
                  </a:lnTo>
                  <a:lnTo>
                    <a:pt x="36" y="9"/>
                  </a:lnTo>
                  <a:lnTo>
                    <a:pt x="36" y="8"/>
                  </a:lnTo>
                  <a:lnTo>
                    <a:pt x="34" y="8"/>
                  </a:lnTo>
                  <a:lnTo>
                    <a:pt x="34" y="6"/>
                  </a:lnTo>
                  <a:lnTo>
                    <a:pt x="32" y="4"/>
                  </a:lnTo>
                  <a:lnTo>
                    <a:pt x="30" y="4"/>
                  </a:lnTo>
                  <a:lnTo>
                    <a:pt x="28" y="2"/>
                  </a:lnTo>
                  <a:lnTo>
                    <a:pt x="26" y="2"/>
                  </a:lnTo>
                  <a:lnTo>
                    <a:pt x="24" y="0"/>
                  </a:lnTo>
                  <a:lnTo>
                    <a:pt x="8" y="2"/>
                  </a:lnTo>
                  <a:lnTo>
                    <a:pt x="0" y="4"/>
                  </a:lnTo>
                  <a:lnTo>
                    <a:pt x="0" y="6"/>
                  </a:lnTo>
                  <a:lnTo>
                    <a:pt x="0" y="8"/>
                  </a:lnTo>
                  <a:lnTo>
                    <a:pt x="0" y="9"/>
                  </a:lnTo>
                  <a:close/>
                </a:path>
              </a:pathLst>
            </a:custGeom>
            <a:solidFill>
              <a:srgbClr val="FCEF00"/>
            </a:solidFill>
            <a:ln w="9525">
              <a:noFill/>
              <a:round/>
              <a:headEnd/>
              <a:tailEnd/>
            </a:ln>
          </p:spPr>
          <p:txBody>
            <a:bodyPr>
              <a:prstTxWarp prst="textNoShape">
                <a:avLst/>
              </a:prstTxWarp>
            </a:bodyPr>
            <a:lstStyle/>
            <a:p>
              <a:endParaRPr lang="en-US"/>
            </a:p>
          </p:txBody>
        </p:sp>
        <p:sp>
          <p:nvSpPr>
            <p:cNvPr id="18483" name="Freeform 49"/>
            <p:cNvSpPr>
              <a:spLocks/>
            </p:cNvSpPr>
            <p:nvPr/>
          </p:nvSpPr>
          <p:spPr bwMode="auto">
            <a:xfrm>
              <a:off x="3208" y="1460"/>
              <a:ext cx="45" cy="25"/>
            </a:xfrm>
            <a:custGeom>
              <a:avLst/>
              <a:gdLst>
                <a:gd name="T0" fmla="*/ 0 w 45"/>
                <a:gd name="T1" fmla="*/ 3 h 25"/>
                <a:gd name="T2" fmla="*/ 2 w 45"/>
                <a:gd name="T3" fmla="*/ 9 h 25"/>
                <a:gd name="T4" fmla="*/ 6 w 45"/>
                <a:gd name="T5" fmla="*/ 13 h 25"/>
                <a:gd name="T6" fmla="*/ 8 w 45"/>
                <a:gd name="T7" fmla="*/ 16 h 25"/>
                <a:gd name="T8" fmla="*/ 12 w 45"/>
                <a:gd name="T9" fmla="*/ 18 h 25"/>
                <a:gd name="T10" fmla="*/ 14 w 45"/>
                <a:gd name="T11" fmla="*/ 22 h 25"/>
                <a:gd name="T12" fmla="*/ 17 w 45"/>
                <a:gd name="T13" fmla="*/ 24 h 25"/>
                <a:gd name="T14" fmla="*/ 21 w 45"/>
                <a:gd name="T15" fmla="*/ 25 h 25"/>
                <a:gd name="T16" fmla="*/ 27 w 45"/>
                <a:gd name="T17" fmla="*/ 25 h 25"/>
                <a:gd name="T18" fmla="*/ 29 w 45"/>
                <a:gd name="T19" fmla="*/ 25 h 25"/>
                <a:gd name="T20" fmla="*/ 31 w 45"/>
                <a:gd name="T21" fmla="*/ 25 h 25"/>
                <a:gd name="T22" fmla="*/ 35 w 45"/>
                <a:gd name="T23" fmla="*/ 25 h 25"/>
                <a:gd name="T24" fmla="*/ 37 w 45"/>
                <a:gd name="T25" fmla="*/ 25 h 25"/>
                <a:gd name="T26" fmla="*/ 39 w 45"/>
                <a:gd name="T27" fmla="*/ 25 h 25"/>
                <a:gd name="T28" fmla="*/ 41 w 45"/>
                <a:gd name="T29" fmla="*/ 25 h 25"/>
                <a:gd name="T30" fmla="*/ 43 w 45"/>
                <a:gd name="T31" fmla="*/ 24 h 25"/>
                <a:gd name="T32" fmla="*/ 45 w 45"/>
                <a:gd name="T33" fmla="*/ 24 h 25"/>
                <a:gd name="T34" fmla="*/ 43 w 45"/>
                <a:gd name="T35" fmla="*/ 18 h 25"/>
                <a:gd name="T36" fmla="*/ 41 w 45"/>
                <a:gd name="T37" fmla="*/ 14 h 25"/>
                <a:gd name="T38" fmla="*/ 39 w 45"/>
                <a:gd name="T39" fmla="*/ 13 h 25"/>
                <a:gd name="T40" fmla="*/ 35 w 45"/>
                <a:gd name="T41" fmla="*/ 9 h 25"/>
                <a:gd name="T42" fmla="*/ 31 w 45"/>
                <a:gd name="T43" fmla="*/ 7 h 25"/>
                <a:gd name="T44" fmla="*/ 27 w 45"/>
                <a:gd name="T45" fmla="*/ 5 h 25"/>
                <a:gd name="T46" fmla="*/ 23 w 45"/>
                <a:gd name="T47" fmla="*/ 3 h 25"/>
                <a:gd name="T48" fmla="*/ 19 w 45"/>
                <a:gd name="T49" fmla="*/ 1 h 25"/>
                <a:gd name="T50" fmla="*/ 15 w 45"/>
                <a:gd name="T51" fmla="*/ 0 h 25"/>
                <a:gd name="T52" fmla="*/ 14 w 45"/>
                <a:gd name="T53" fmla="*/ 0 h 25"/>
                <a:gd name="T54" fmla="*/ 12 w 45"/>
                <a:gd name="T55" fmla="*/ 0 h 25"/>
                <a:gd name="T56" fmla="*/ 10 w 45"/>
                <a:gd name="T57" fmla="*/ 1 h 25"/>
                <a:gd name="T58" fmla="*/ 8 w 45"/>
                <a:gd name="T59" fmla="*/ 1 h 25"/>
                <a:gd name="T60" fmla="*/ 6 w 45"/>
                <a:gd name="T61" fmla="*/ 1 h 25"/>
                <a:gd name="T62" fmla="*/ 2 w 45"/>
                <a:gd name="T63" fmla="*/ 1 h 25"/>
                <a:gd name="T64" fmla="*/ 0 w 45"/>
                <a:gd name="T65" fmla="*/ 3 h 25"/>
                <a:gd name="T66" fmla="*/ 0 w 45"/>
                <a:gd name="T67" fmla="*/ 3 h 25"/>
                <a:gd name="T68" fmla="*/ 0 w 45"/>
                <a:gd name="T69" fmla="*/ 3 h 25"/>
                <a:gd name="T70" fmla="*/ 0 w 45"/>
                <a:gd name="T71" fmla="*/ 3 h 25"/>
                <a:gd name="T72" fmla="*/ 0 w 45"/>
                <a:gd name="T73" fmla="*/ 3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
                <a:gd name="T112" fmla="*/ 0 h 25"/>
                <a:gd name="T113" fmla="*/ 45 w 45"/>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 h="25">
                  <a:moveTo>
                    <a:pt x="0" y="3"/>
                  </a:moveTo>
                  <a:lnTo>
                    <a:pt x="2" y="9"/>
                  </a:lnTo>
                  <a:lnTo>
                    <a:pt x="6" y="13"/>
                  </a:lnTo>
                  <a:lnTo>
                    <a:pt x="8" y="16"/>
                  </a:lnTo>
                  <a:lnTo>
                    <a:pt x="12" y="18"/>
                  </a:lnTo>
                  <a:lnTo>
                    <a:pt x="14" y="22"/>
                  </a:lnTo>
                  <a:lnTo>
                    <a:pt x="17" y="24"/>
                  </a:lnTo>
                  <a:lnTo>
                    <a:pt x="21" y="25"/>
                  </a:lnTo>
                  <a:lnTo>
                    <a:pt x="27" y="25"/>
                  </a:lnTo>
                  <a:lnTo>
                    <a:pt x="29" y="25"/>
                  </a:lnTo>
                  <a:lnTo>
                    <a:pt x="31" y="25"/>
                  </a:lnTo>
                  <a:lnTo>
                    <a:pt x="35" y="25"/>
                  </a:lnTo>
                  <a:lnTo>
                    <a:pt x="37" y="25"/>
                  </a:lnTo>
                  <a:lnTo>
                    <a:pt x="39" y="25"/>
                  </a:lnTo>
                  <a:lnTo>
                    <a:pt x="41" y="25"/>
                  </a:lnTo>
                  <a:lnTo>
                    <a:pt x="43" y="24"/>
                  </a:lnTo>
                  <a:lnTo>
                    <a:pt x="45" y="24"/>
                  </a:lnTo>
                  <a:lnTo>
                    <a:pt x="43" y="18"/>
                  </a:lnTo>
                  <a:lnTo>
                    <a:pt x="41" y="14"/>
                  </a:lnTo>
                  <a:lnTo>
                    <a:pt x="39" y="13"/>
                  </a:lnTo>
                  <a:lnTo>
                    <a:pt x="35" y="9"/>
                  </a:lnTo>
                  <a:lnTo>
                    <a:pt x="31" y="7"/>
                  </a:lnTo>
                  <a:lnTo>
                    <a:pt x="27" y="5"/>
                  </a:lnTo>
                  <a:lnTo>
                    <a:pt x="23" y="3"/>
                  </a:lnTo>
                  <a:lnTo>
                    <a:pt x="19" y="1"/>
                  </a:lnTo>
                  <a:lnTo>
                    <a:pt x="15" y="0"/>
                  </a:lnTo>
                  <a:lnTo>
                    <a:pt x="14" y="0"/>
                  </a:lnTo>
                  <a:lnTo>
                    <a:pt x="12" y="0"/>
                  </a:lnTo>
                  <a:lnTo>
                    <a:pt x="10" y="1"/>
                  </a:lnTo>
                  <a:lnTo>
                    <a:pt x="8" y="1"/>
                  </a:lnTo>
                  <a:lnTo>
                    <a:pt x="6" y="1"/>
                  </a:lnTo>
                  <a:lnTo>
                    <a:pt x="2" y="1"/>
                  </a:lnTo>
                  <a:lnTo>
                    <a:pt x="0" y="3"/>
                  </a:lnTo>
                  <a:close/>
                </a:path>
              </a:pathLst>
            </a:custGeom>
            <a:solidFill>
              <a:srgbClr val="FCEF00"/>
            </a:solidFill>
            <a:ln w="9525">
              <a:noFill/>
              <a:round/>
              <a:headEnd/>
              <a:tailEnd/>
            </a:ln>
          </p:spPr>
          <p:txBody>
            <a:bodyPr>
              <a:prstTxWarp prst="textNoShape">
                <a:avLst/>
              </a:prstTxWarp>
            </a:bodyPr>
            <a:lstStyle/>
            <a:p>
              <a:endParaRPr lang="en-US"/>
            </a:p>
          </p:txBody>
        </p:sp>
        <p:sp>
          <p:nvSpPr>
            <p:cNvPr id="18484" name="Freeform 50"/>
            <p:cNvSpPr>
              <a:spLocks/>
            </p:cNvSpPr>
            <p:nvPr/>
          </p:nvSpPr>
          <p:spPr bwMode="auto">
            <a:xfrm>
              <a:off x="3156" y="1261"/>
              <a:ext cx="40" cy="30"/>
            </a:xfrm>
            <a:custGeom>
              <a:avLst/>
              <a:gdLst>
                <a:gd name="T0" fmla="*/ 2 w 40"/>
                <a:gd name="T1" fmla="*/ 23 h 30"/>
                <a:gd name="T2" fmla="*/ 24 w 40"/>
                <a:gd name="T3" fmla="*/ 30 h 30"/>
                <a:gd name="T4" fmla="*/ 26 w 40"/>
                <a:gd name="T5" fmla="*/ 28 h 30"/>
                <a:gd name="T6" fmla="*/ 30 w 40"/>
                <a:gd name="T7" fmla="*/ 26 h 30"/>
                <a:gd name="T8" fmla="*/ 32 w 40"/>
                <a:gd name="T9" fmla="*/ 25 h 30"/>
                <a:gd name="T10" fmla="*/ 34 w 40"/>
                <a:gd name="T11" fmla="*/ 23 h 30"/>
                <a:gd name="T12" fmla="*/ 36 w 40"/>
                <a:gd name="T13" fmla="*/ 21 h 30"/>
                <a:gd name="T14" fmla="*/ 38 w 40"/>
                <a:gd name="T15" fmla="*/ 17 h 30"/>
                <a:gd name="T16" fmla="*/ 38 w 40"/>
                <a:gd name="T17" fmla="*/ 15 h 30"/>
                <a:gd name="T18" fmla="*/ 40 w 40"/>
                <a:gd name="T19" fmla="*/ 12 h 30"/>
                <a:gd name="T20" fmla="*/ 40 w 40"/>
                <a:gd name="T21" fmla="*/ 10 h 30"/>
                <a:gd name="T22" fmla="*/ 40 w 40"/>
                <a:gd name="T23" fmla="*/ 10 h 30"/>
                <a:gd name="T24" fmla="*/ 40 w 40"/>
                <a:gd name="T25" fmla="*/ 8 h 30"/>
                <a:gd name="T26" fmla="*/ 40 w 40"/>
                <a:gd name="T27" fmla="*/ 6 h 30"/>
                <a:gd name="T28" fmla="*/ 40 w 40"/>
                <a:gd name="T29" fmla="*/ 4 h 30"/>
                <a:gd name="T30" fmla="*/ 40 w 40"/>
                <a:gd name="T31" fmla="*/ 4 h 30"/>
                <a:gd name="T32" fmla="*/ 40 w 40"/>
                <a:gd name="T33" fmla="*/ 2 h 30"/>
                <a:gd name="T34" fmla="*/ 40 w 40"/>
                <a:gd name="T35" fmla="*/ 0 h 30"/>
                <a:gd name="T36" fmla="*/ 36 w 40"/>
                <a:gd name="T37" fmla="*/ 0 h 30"/>
                <a:gd name="T38" fmla="*/ 32 w 40"/>
                <a:gd name="T39" fmla="*/ 0 h 30"/>
                <a:gd name="T40" fmla="*/ 28 w 40"/>
                <a:gd name="T41" fmla="*/ 0 h 30"/>
                <a:gd name="T42" fmla="*/ 24 w 40"/>
                <a:gd name="T43" fmla="*/ 0 h 30"/>
                <a:gd name="T44" fmla="*/ 20 w 40"/>
                <a:gd name="T45" fmla="*/ 2 h 30"/>
                <a:gd name="T46" fmla="*/ 16 w 40"/>
                <a:gd name="T47" fmla="*/ 4 h 30"/>
                <a:gd name="T48" fmla="*/ 12 w 40"/>
                <a:gd name="T49" fmla="*/ 6 h 30"/>
                <a:gd name="T50" fmla="*/ 8 w 40"/>
                <a:gd name="T51" fmla="*/ 8 h 30"/>
                <a:gd name="T52" fmla="*/ 8 w 40"/>
                <a:gd name="T53" fmla="*/ 10 h 30"/>
                <a:gd name="T54" fmla="*/ 6 w 40"/>
                <a:gd name="T55" fmla="*/ 12 h 30"/>
                <a:gd name="T56" fmla="*/ 4 w 40"/>
                <a:gd name="T57" fmla="*/ 13 h 30"/>
                <a:gd name="T58" fmla="*/ 4 w 40"/>
                <a:gd name="T59" fmla="*/ 15 h 30"/>
                <a:gd name="T60" fmla="*/ 2 w 40"/>
                <a:gd name="T61" fmla="*/ 17 h 30"/>
                <a:gd name="T62" fmla="*/ 2 w 40"/>
                <a:gd name="T63" fmla="*/ 19 h 30"/>
                <a:gd name="T64" fmla="*/ 2 w 40"/>
                <a:gd name="T65" fmla="*/ 19 h 30"/>
                <a:gd name="T66" fmla="*/ 0 w 40"/>
                <a:gd name="T67" fmla="*/ 21 h 30"/>
                <a:gd name="T68" fmla="*/ 0 w 40"/>
                <a:gd name="T69" fmla="*/ 23 h 30"/>
                <a:gd name="T70" fmla="*/ 2 w 40"/>
                <a:gd name="T71" fmla="*/ 23 h 30"/>
                <a:gd name="T72" fmla="*/ 2 w 40"/>
                <a:gd name="T73" fmla="*/ 23 h 30"/>
                <a:gd name="T74" fmla="*/ 2 w 40"/>
                <a:gd name="T75" fmla="*/ 23 h 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
                <a:gd name="T115" fmla="*/ 0 h 30"/>
                <a:gd name="T116" fmla="*/ 40 w 40"/>
                <a:gd name="T117" fmla="*/ 30 h 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 h="30">
                  <a:moveTo>
                    <a:pt x="2" y="23"/>
                  </a:moveTo>
                  <a:lnTo>
                    <a:pt x="24" y="30"/>
                  </a:lnTo>
                  <a:lnTo>
                    <a:pt x="26" y="28"/>
                  </a:lnTo>
                  <a:lnTo>
                    <a:pt x="30" y="26"/>
                  </a:lnTo>
                  <a:lnTo>
                    <a:pt x="32" y="25"/>
                  </a:lnTo>
                  <a:lnTo>
                    <a:pt x="34" y="23"/>
                  </a:lnTo>
                  <a:lnTo>
                    <a:pt x="36" y="21"/>
                  </a:lnTo>
                  <a:lnTo>
                    <a:pt x="38" y="17"/>
                  </a:lnTo>
                  <a:lnTo>
                    <a:pt x="38" y="15"/>
                  </a:lnTo>
                  <a:lnTo>
                    <a:pt x="40" y="12"/>
                  </a:lnTo>
                  <a:lnTo>
                    <a:pt x="40" y="10"/>
                  </a:lnTo>
                  <a:lnTo>
                    <a:pt x="40" y="8"/>
                  </a:lnTo>
                  <a:lnTo>
                    <a:pt x="40" y="6"/>
                  </a:lnTo>
                  <a:lnTo>
                    <a:pt x="40" y="4"/>
                  </a:lnTo>
                  <a:lnTo>
                    <a:pt x="40" y="2"/>
                  </a:lnTo>
                  <a:lnTo>
                    <a:pt x="40" y="0"/>
                  </a:lnTo>
                  <a:lnTo>
                    <a:pt x="36" y="0"/>
                  </a:lnTo>
                  <a:lnTo>
                    <a:pt x="32" y="0"/>
                  </a:lnTo>
                  <a:lnTo>
                    <a:pt x="28" y="0"/>
                  </a:lnTo>
                  <a:lnTo>
                    <a:pt x="24" y="0"/>
                  </a:lnTo>
                  <a:lnTo>
                    <a:pt x="20" y="2"/>
                  </a:lnTo>
                  <a:lnTo>
                    <a:pt x="16" y="4"/>
                  </a:lnTo>
                  <a:lnTo>
                    <a:pt x="12" y="6"/>
                  </a:lnTo>
                  <a:lnTo>
                    <a:pt x="8" y="8"/>
                  </a:lnTo>
                  <a:lnTo>
                    <a:pt x="8" y="10"/>
                  </a:lnTo>
                  <a:lnTo>
                    <a:pt x="6" y="12"/>
                  </a:lnTo>
                  <a:lnTo>
                    <a:pt x="4" y="13"/>
                  </a:lnTo>
                  <a:lnTo>
                    <a:pt x="4" y="15"/>
                  </a:lnTo>
                  <a:lnTo>
                    <a:pt x="2" y="17"/>
                  </a:lnTo>
                  <a:lnTo>
                    <a:pt x="2" y="19"/>
                  </a:lnTo>
                  <a:lnTo>
                    <a:pt x="0" y="21"/>
                  </a:lnTo>
                  <a:lnTo>
                    <a:pt x="0" y="23"/>
                  </a:lnTo>
                  <a:lnTo>
                    <a:pt x="2" y="23"/>
                  </a:lnTo>
                  <a:close/>
                </a:path>
              </a:pathLst>
            </a:custGeom>
            <a:solidFill>
              <a:srgbClr val="FCEF00"/>
            </a:solidFill>
            <a:ln w="9525">
              <a:noFill/>
              <a:round/>
              <a:headEnd/>
              <a:tailEnd/>
            </a:ln>
          </p:spPr>
          <p:txBody>
            <a:bodyPr>
              <a:prstTxWarp prst="textNoShape">
                <a:avLst/>
              </a:prstTxWarp>
            </a:bodyPr>
            <a:lstStyle/>
            <a:p>
              <a:endParaRPr lang="en-US"/>
            </a:p>
          </p:txBody>
        </p:sp>
        <p:sp>
          <p:nvSpPr>
            <p:cNvPr id="18485" name="Freeform 51"/>
            <p:cNvSpPr>
              <a:spLocks/>
            </p:cNvSpPr>
            <p:nvPr/>
          </p:nvSpPr>
          <p:spPr bwMode="auto">
            <a:xfrm>
              <a:off x="3249" y="1452"/>
              <a:ext cx="60" cy="32"/>
            </a:xfrm>
            <a:custGeom>
              <a:avLst/>
              <a:gdLst>
                <a:gd name="T0" fmla="*/ 2 w 60"/>
                <a:gd name="T1" fmla="*/ 8 h 32"/>
                <a:gd name="T2" fmla="*/ 6 w 60"/>
                <a:gd name="T3" fmla="*/ 11 h 32"/>
                <a:gd name="T4" fmla="*/ 10 w 60"/>
                <a:gd name="T5" fmla="*/ 15 h 32"/>
                <a:gd name="T6" fmla="*/ 16 w 60"/>
                <a:gd name="T7" fmla="*/ 19 h 32"/>
                <a:gd name="T8" fmla="*/ 20 w 60"/>
                <a:gd name="T9" fmla="*/ 22 h 32"/>
                <a:gd name="T10" fmla="*/ 26 w 60"/>
                <a:gd name="T11" fmla="*/ 26 h 32"/>
                <a:gd name="T12" fmla="*/ 32 w 60"/>
                <a:gd name="T13" fmla="*/ 30 h 32"/>
                <a:gd name="T14" fmla="*/ 38 w 60"/>
                <a:gd name="T15" fmla="*/ 32 h 32"/>
                <a:gd name="T16" fmla="*/ 44 w 60"/>
                <a:gd name="T17" fmla="*/ 32 h 32"/>
                <a:gd name="T18" fmla="*/ 46 w 60"/>
                <a:gd name="T19" fmla="*/ 32 h 32"/>
                <a:gd name="T20" fmla="*/ 48 w 60"/>
                <a:gd name="T21" fmla="*/ 32 h 32"/>
                <a:gd name="T22" fmla="*/ 50 w 60"/>
                <a:gd name="T23" fmla="*/ 32 h 32"/>
                <a:gd name="T24" fmla="*/ 52 w 60"/>
                <a:gd name="T25" fmla="*/ 32 h 32"/>
                <a:gd name="T26" fmla="*/ 54 w 60"/>
                <a:gd name="T27" fmla="*/ 30 h 32"/>
                <a:gd name="T28" fmla="*/ 56 w 60"/>
                <a:gd name="T29" fmla="*/ 30 h 32"/>
                <a:gd name="T30" fmla="*/ 58 w 60"/>
                <a:gd name="T31" fmla="*/ 30 h 32"/>
                <a:gd name="T32" fmla="*/ 60 w 60"/>
                <a:gd name="T33" fmla="*/ 28 h 32"/>
                <a:gd name="T34" fmla="*/ 58 w 60"/>
                <a:gd name="T35" fmla="*/ 24 h 32"/>
                <a:gd name="T36" fmla="*/ 56 w 60"/>
                <a:gd name="T37" fmla="*/ 21 h 32"/>
                <a:gd name="T38" fmla="*/ 54 w 60"/>
                <a:gd name="T39" fmla="*/ 17 h 32"/>
                <a:gd name="T40" fmla="*/ 52 w 60"/>
                <a:gd name="T41" fmla="*/ 13 h 32"/>
                <a:gd name="T42" fmla="*/ 48 w 60"/>
                <a:gd name="T43" fmla="*/ 11 h 32"/>
                <a:gd name="T44" fmla="*/ 46 w 60"/>
                <a:gd name="T45" fmla="*/ 8 h 32"/>
                <a:gd name="T46" fmla="*/ 42 w 60"/>
                <a:gd name="T47" fmla="*/ 6 h 32"/>
                <a:gd name="T48" fmla="*/ 38 w 60"/>
                <a:gd name="T49" fmla="*/ 4 h 32"/>
                <a:gd name="T50" fmla="*/ 34 w 60"/>
                <a:gd name="T51" fmla="*/ 2 h 32"/>
                <a:gd name="T52" fmla="*/ 30 w 60"/>
                <a:gd name="T53" fmla="*/ 0 h 32"/>
                <a:gd name="T54" fmla="*/ 24 w 60"/>
                <a:gd name="T55" fmla="*/ 0 h 32"/>
                <a:gd name="T56" fmla="*/ 20 w 60"/>
                <a:gd name="T57" fmla="*/ 0 h 32"/>
                <a:gd name="T58" fmla="*/ 14 w 60"/>
                <a:gd name="T59" fmla="*/ 0 h 32"/>
                <a:gd name="T60" fmla="*/ 10 w 60"/>
                <a:gd name="T61" fmla="*/ 2 h 32"/>
                <a:gd name="T62" fmla="*/ 4 w 60"/>
                <a:gd name="T63" fmla="*/ 4 h 32"/>
                <a:gd name="T64" fmla="*/ 0 w 60"/>
                <a:gd name="T65" fmla="*/ 6 h 32"/>
                <a:gd name="T66" fmla="*/ 0 w 60"/>
                <a:gd name="T67" fmla="*/ 6 h 32"/>
                <a:gd name="T68" fmla="*/ 0 w 60"/>
                <a:gd name="T69" fmla="*/ 8 h 32"/>
                <a:gd name="T70" fmla="*/ 2 w 60"/>
                <a:gd name="T71" fmla="*/ 8 h 32"/>
                <a:gd name="T72" fmla="*/ 2 w 60"/>
                <a:gd name="T73" fmla="*/ 8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32"/>
                <a:gd name="T113" fmla="*/ 60 w 60"/>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32">
                  <a:moveTo>
                    <a:pt x="2" y="8"/>
                  </a:moveTo>
                  <a:lnTo>
                    <a:pt x="6" y="11"/>
                  </a:lnTo>
                  <a:lnTo>
                    <a:pt x="10" y="15"/>
                  </a:lnTo>
                  <a:lnTo>
                    <a:pt x="16" y="19"/>
                  </a:lnTo>
                  <a:lnTo>
                    <a:pt x="20" y="22"/>
                  </a:lnTo>
                  <a:lnTo>
                    <a:pt x="26" y="26"/>
                  </a:lnTo>
                  <a:lnTo>
                    <a:pt x="32" y="30"/>
                  </a:lnTo>
                  <a:lnTo>
                    <a:pt x="38" y="32"/>
                  </a:lnTo>
                  <a:lnTo>
                    <a:pt x="44" y="32"/>
                  </a:lnTo>
                  <a:lnTo>
                    <a:pt x="46" y="32"/>
                  </a:lnTo>
                  <a:lnTo>
                    <a:pt x="48" y="32"/>
                  </a:lnTo>
                  <a:lnTo>
                    <a:pt x="50" y="32"/>
                  </a:lnTo>
                  <a:lnTo>
                    <a:pt x="52" y="32"/>
                  </a:lnTo>
                  <a:lnTo>
                    <a:pt x="54" y="30"/>
                  </a:lnTo>
                  <a:lnTo>
                    <a:pt x="56" y="30"/>
                  </a:lnTo>
                  <a:lnTo>
                    <a:pt x="58" y="30"/>
                  </a:lnTo>
                  <a:lnTo>
                    <a:pt x="60" y="28"/>
                  </a:lnTo>
                  <a:lnTo>
                    <a:pt x="58" y="24"/>
                  </a:lnTo>
                  <a:lnTo>
                    <a:pt x="56" y="21"/>
                  </a:lnTo>
                  <a:lnTo>
                    <a:pt x="54" y="17"/>
                  </a:lnTo>
                  <a:lnTo>
                    <a:pt x="52" y="13"/>
                  </a:lnTo>
                  <a:lnTo>
                    <a:pt x="48" y="11"/>
                  </a:lnTo>
                  <a:lnTo>
                    <a:pt x="46" y="8"/>
                  </a:lnTo>
                  <a:lnTo>
                    <a:pt x="42" y="6"/>
                  </a:lnTo>
                  <a:lnTo>
                    <a:pt x="38" y="4"/>
                  </a:lnTo>
                  <a:lnTo>
                    <a:pt x="34" y="2"/>
                  </a:lnTo>
                  <a:lnTo>
                    <a:pt x="30" y="0"/>
                  </a:lnTo>
                  <a:lnTo>
                    <a:pt x="24" y="0"/>
                  </a:lnTo>
                  <a:lnTo>
                    <a:pt x="20" y="0"/>
                  </a:lnTo>
                  <a:lnTo>
                    <a:pt x="14" y="0"/>
                  </a:lnTo>
                  <a:lnTo>
                    <a:pt x="10" y="2"/>
                  </a:lnTo>
                  <a:lnTo>
                    <a:pt x="4" y="4"/>
                  </a:lnTo>
                  <a:lnTo>
                    <a:pt x="0" y="6"/>
                  </a:lnTo>
                  <a:lnTo>
                    <a:pt x="0" y="8"/>
                  </a:lnTo>
                  <a:lnTo>
                    <a:pt x="2" y="8"/>
                  </a:lnTo>
                  <a:close/>
                </a:path>
              </a:pathLst>
            </a:custGeom>
            <a:solidFill>
              <a:srgbClr val="FCEF00"/>
            </a:solidFill>
            <a:ln w="9525">
              <a:noFill/>
              <a:round/>
              <a:headEnd/>
              <a:tailEnd/>
            </a:ln>
          </p:spPr>
          <p:txBody>
            <a:bodyPr>
              <a:prstTxWarp prst="textNoShape">
                <a:avLst/>
              </a:prstTxWarp>
            </a:bodyPr>
            <a:lstStyle/>
            <a:p>
              <a:endParaRPr lang="en-US"/>
            </a:p>
          </p:txBody>
        </p:sp>
        <p:sp>
          <p:nvSpPr>
            <p:cNvPr id="18486" name="Freeform 52"/>
            <p:cNvSpPr>
              <a:spLocks/>
            </p:cNvSpPr>
            <p:nvPr/>
          </p:nvSpPr>
          <p:spPr bwMode="auto">
            <a:xfrm>
              <a:off x="3305" y="1448"/>
              <a:ext cx="59" cy="26"/>
            </a:xfrm>
            <a:custGeom>
              <a:avLst/>
              <a:gdLst>
                <a:gd name="T0" fmla="*/ 0 w 59"/>
                <a:gd name="T1" fmla="*/ 10 h 26"/>
                <a:gd name="T2" fmla="*/ 6 w 59"/>
                <a:gd name="T3" fmla="*/ 17 h 26"/>
                <a:gd name="T4" fmla="*/ 17 w 59"/>
                <a:gd name="T5" fmla="*/ 25 h 26"/>
                <a:gd name="T6" fmla="*/ 21 w 59"/>
                <a:gd name="T7" fmla="*/ 26 h 26"/>
                <a:gd name="T8" fmla="*/ 27 w 59"/>
                <a:gd name="T9" fmla="*/ 26 h 26"/>
                <a:gd name="T10" fmla="*/ 33 w 59"/>
                <a:gd name="T11" fmla="*/ 26 h 26"/>
                <a:gd name="T12" fmla="*/ 39 w 59"/>
                <a:gd name="T13" fmla="*/ 26 h 26"/>
                <a:gd name="T14" fmla="*/ 43 w 59"/>
                <a:gd name="T15" fmla="*/ 25 h 26"/>
                <a:gd name="T16" fmla="*/ 49 w 59"/>
                <a:gd name="T17" fmla="*/ 23 h 26"/>
                <a:gd name="T18" fmla="*/ 53 w 59"/>
                <a:gd name="T19" fmla="*/ 19 h 26"/>
                <a:gd name="T20" fmla="*/ 59 w 59"/>
                <a:gd name="T21" fmla="*/ 15 h 26"/>
                <a:gd name="T22" fmla="*/ 53 w 59"/>
                <a:gd name="T23" fmla="*/ 12 h 26"/>
                <a:gd name="T24" fmla="*/ 49 w 59"/>
                <a:gd name="T25" fmla="*/ 8 h 26"/>
                <a:gd name="T26" fmla="*/ 43 w 59"/>
                <a:gd name="T27" fmla="*/ 4 h 26"/>
                <a:gd name="T28" fmla="*/ 39 w 59"/>
                <a:gd name="T29" fmla="*/ 2 h 26"/>
                <a:gd name="T30" fmla="*/ 33 w 59"/>
                <a:gd name="T31" fmla="*/ 0 h 26"/>
                <a:gd name="T32" fmla="*/ 27 w 59"/>
                <a:gd name="T33" fmla="*/ 0 h 26"/>
                <a:gd name="T34" fmla="*/ 19 w 59"/>
                <a:gd name="T35" fmla="*/ 0 h 26"/>
                <a:gd name="T36" fmla="*/ 13 w 59"/>
                <a:gd name="T37" fmla="*/ 0 h 26"/>
                <a:gd name="T38" fmla="*/ 12 w 59"/>
                <a:gd name="T39" fmla="*/ 0 h 26"/>
                <a:gd name="T40" fmla="*/ 10 w 59"/>
                <a:gd name="T41" fmla="*/ 0 h 26"/>
                <a:gd name="T42" fmla="*/ 10 w 59"/>
                <a:gd name="T43" fmla="*/ 2 h 26"/>
                <a:gd name="T44" fmla="*/ 8 w 59"/>
                <a:gd name="T45" fmla="*/ 2 h 26"/>
                <a:gd name="T46" fmla="*/ 6 w 59"/>
                <a:gd name="T47" fmla="*/ 2 h 26"/>
                <a:gd name="T48" fmla="*/ 6 w 59"/>
                <a:gd name="T49" fmla="*/ 4 h 26"/>
                <a:gd name="T50" fmla="*/ 4 w 59"/>
                <a:gd name="T51" fmla="*/ 4 h 26"/>
                <a:gd name="T52" fmla="*/ 4 w 59"/>
                <a:gd name="T53" fmla="*/ 4 h 26"/>
                <a:gd name="T54" fmla="*/ 0 w 59"/>
                <a:gd name="T55" fmla="*/ 8 h 26"/>
                <a:gd name="T56" fmla="*/ 0 w 59"/>
                <a:gd name="T57" fmla="*/ 10 h 26"/>
                <a:gd name="T58" fmla="*/ 0 w 59"/>
                <a:gd name="T59" fmla="*/ 10 h 26"/>
                <a:gd name="T60" fmla="*/ 0 w 59"/>
                <a:gd name="T61" fmla="*/ 10 h 26"/>
                <a:gd name="T62" fmla="*/ 0 w 59"/>
                <a:gd name="T63" fmla="*/ 10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26"/>
                <a:gd name="T98" fmla="*/ 59 w 59"/>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26">
                  <a:moveTo>
                    <a:pt x="0" y="10"/>
                  </a:moveTo>
                  <a:lnTo>
                    <a:pt x="6" y="17"/>
                  </a:lnTo>
                  <a:lnTo>
                    <a:pt x="17" y="25"/>
                  </a:lnTo>
                  <a:lnTo>
                    <a:pt x="21" y="26"/>
                  </a:lnTo>
                  <a:lnTo>
                    <a:pt x="27" y="26"/>
                  </a:lnTo>
                  <a:lnTo>
                    <a:pt x="33" y="26"/>
                  </a:lnTo>
                  <a:lnTo>
                    <a:pt x="39" y="26"/>
                  </a:lnTo>
                  <a:lnTo>
                    <a:pt x="43" y="25"/>
                  </a:lnTo>
                  <a:lnTo>
                    <a:pt x="49" y="23"/>
                  </a:lnTo>
                  <a:lnTo>
                    <a:pt x="53" y="19"/>
                  </a:lnTo>
                  <a:lnTo>
                    <a:pt x="59" y="15"/>
                  </a:lnTo>
                  <a:lnTo>
                    <a:pt x="53" y="12"/>
                  </a:lnTo>
                  <a:lnTo>
                    <a:pt x="49" y="8"/>
                  </a:lnTo>
                  <a:lnTo>
                    <a:pt x="43" y="4"/>
                  </a:lnTo>
                  <a:lnTo>
                    <a:pt x="39" y="2"/>
                  </a:lnTo>
                  <a:lnTo>
                    <a:pt x="33" y="0"/>
                  </a:lnTo>
                  <a:lnTo>
                    <a:pt x="27" y="0"/>
                  </a:lnTo>
                  <a:lnTo>
                    <a:pt x="19" y="0"/>
                  </a:lnTo>
                  <a:lnTo>
                    <a:pt x="13" y="0"/>
                  </a:lnTo>
                  <a:lnTo>
                    <a:pt x="12" y="0"/>
                  </a:lnTo>
                  <a:lnTo>
                    <a:pt x="10" y="0"/>
                  </a:lnTo>
                  <a:lnTo>
                    <a:pt x="10" y="2"/>
                  </a:lnTo>
                  <a:lnTo>
                    <a:pt x="8" y="2"/>
                  </a:lnTo>
                  <a:lnTo>
                    <a:pt x="6" y="2"/>
                  </a:lnTo>
                  <a:lnTo>
                    <a:pt x="6" y="4"/>
                  </a:lnTo>
                  <a:lnTo>
                    <a:pt x="4" y="4"/>
                  </a:lnTo>
                  <a:lnTo>
                    <a:pt x="0" y="8"/>
                  </a:lnTo>
                  <a:lnTo>
                    <a:pt x="0" y="10"/>
                  </a:lnTo>
                  <a:close/>
                </a:path>
              </a:pathLst>
            </a:custGeom>
            <a:solidFill>
              <a:srgbClr val="FCEF00"/>
            </a:solidFill>
            <a:ln w="9525">
              <a:noFill/>
              <a:round/>
              <a:headEnd/>
              <a:tailEnd/>
            </a:ln>
          </p:spPr>
          <p:txBody>
            <a:bodyPr>
              <a:prstTxWarp prst="textNoShape">
                <a:avLst/>
              </a:prstTxWarp>
            </a:bodyPr>
            <a:lstStyle/>
            <a:p>
              <a:endParaRPr lang="en-US"/>
            </a:p>
          </p:txBody>
        </p:sp>
        <p:sp>
          <p:nvSpPr>
            <p:cNvPr id="18487" name="Freeform 53"/>
            <p:cNvSpPr>
              <a:spLocks/>
            </p:cNvSpPr>
            <p:nvPr/>
          </p:nvSpPr>
          <p:spPr bwMode="auto">
            <a:xfrm>
              <a:off x="3350" y="1432"/>
              <a:ext cx="60" cy="26"/>
            </a:xfrm>
            <a:custGeom>
              <a:avLst/>
              <a:gdLst>
                <a:gd name="T0" fmla="*/ 0 w 60"/>
                <a:gd name="T1" fmla="*/ 13 h 26"/>
                <a:gd name="T2" fmla="*/ 0 w 60"/>
                <a:gd name="T3" fmla="*/ 15 h 26"/>
                <a:gd name="T4" fmla="*/ 0 w 60"/>
                <a:gd name="T5" fmla="*/ 15 h 26"/>
                <a:gd name="T6" fmla="*/ 0 w 60"/>
                <a:gd name="T7" fmla="*/ 15 h 26"/>
                <a:gd name="T8" fmla="*/ 2 w 60"/>
                <a:gd name="T9" fmla="*/ 15 h 26"/>
                <a:gd name="T10" fmla="*/ 2 w 60"/>
                <a:gd name="T11" fmla="*/ 15 h 26"/>
                <a:gd name="T12" fmla="*/ 2 w 60"/>
                <a:gd name="T13" fmla="*/ 16 h 26"/>
                <a:gd name="T14" fmla="*/ 2 w 60"/>
                <a:gd name="T15" fmla="*/ 16 h 26"/>
                <a:gd name="T16" fmla="*/ 2 w 60"/>
                <a:gd name="T17" fmla="*/ 16 h 26"/>
                <a:gd name="T18" fmla="*/ 10 w 60"/>
                <a:gd name="T19" fmla="*/ 20 h 26"/>
                <a:gd name="T20" fmla="*/ 16 w 60"/>
                <a:gd name="T21" fmla="*/ 24 h 26"/>
                <a:gd name="T22" fmla="*/ 24 w 60"/>
                <a:gd name="T23" fmla="*/ 26 h 26"/>
                <a:gd name="T24" fmla="*/ 30 w 60"/>
                <a:gd name="T25" fmla="*/ 26 h 26"/>
                <a:gd name="T26" fmla="*/ 38 w 60"/>
                <a:gd name="T27" fmla="*/ 26 h 26"/>
                <a:gd name="T28" fmla="*/ 46 w 60"/>
                <a:gd name="T29" fmla="*/ 26 h 26"/>
                <a:gd name="T30" fmla="*/ 54 w 60"/>
                <a:gd name="T31" fmla="*/ 22 h 26"/>
                <a:gd name="T32" fmla="*/ 60 w 60"/>
                <a:gd name="T33" fmla="*/ 18 h 26"/>
                <a:gd name="T34" fmla="*/ 48 w 60"/>
                <a:gd name="T35" fmla="*/ 5 h 26"/>
                <a:gd name="T36" fmla="*/ 44 w 60"/>
                <a:gd name="T37" fmla="*/ 3 h 26"/>
                <a:gd name="T38" fmla="*/ 38 w 60"/>
                <a:gd name="T39" fmla="*/ 2 h 26"/>
                <a:gd name="T40" fmla="*/ 34 w 60"/>
                <a:gd name="T41" fmla="*/ 0 h 26"/>
                <a:gd name="T42" fmla="*/ 28 w 60"/>
                <a:gd name="T43" fmla="*/ 0 h 26"/>
                <a:gd name="T44" fmla="*/ 22 w 60"/>
                <a:gd name="T45" fmla="*/ 0 h 26"/>
                <a:gd name="T46" fmla="*/ 16 w 60"/>
                <a:gd name="T47" fmla="*/ 2 h 26"/>
                <a:gd name="T48" fmla="*/ 10 w 60"/>
                <a:gd name="T49" fmla="*/ 3 h 26"/>
                <a:gd name="T50" fmla="*/ 6 w 60"/>
                <a:gd name="T51" fmla="*/ 5 h 26"/>
                <a:gd name="T52" fmla="*/ 4 w 60"/>
                <a:gd name="T53" fmla="*/ 7 h 26"/>
                <a:gd name="T54" fmla="*/ 2 w 60"/>
                <a:gd name="T55" fmla="*/ 7 h 26"/>
                <a:gd name="T56" fmla="*/ 2 w 60"/>
                <a:gd name="T57" fmla="*/ 9 h 26"/>
                <a:gd name="T58" fmla="*/ 0 w 60"/>
                <a:gd name="T59" fmla="*/ 9 h 26"/>
                <a:gd name="T60" fmla="*/ 0 w 60"/>
                <a:gd name="T61" fmla="*/ 9 h 26"/>
                <a:gd name="T62" fmla="*/ 0 w 60"/>
                <a:gd name="T63" fmla="*/ 11 h 26"/>
                <a:gd name="T64" fmla="*/ 0 w 60"/>
                <a:gd name="T65" fmla="*/ 11 h 26"/>
                <a:gd name="T66" fmla="*/ 0 w 60"/>
                <a:gd name="T67" fmla="*/ 13 h 26"/>
                <a:gd name="T68" fmla="*/ 0 w 60"/>
                <a:gd name="T69" fmla="*/ 13 h 26"/>
                <a:gd name="T70" fmla="*/ 0 w 60"/>
                <a:gd name="T71" fmla="*/ 13 h 26"/>
                <a:gd name="T72" fmla="*/ 0 w 60"/>
                <a:gd name="T73" fmla="*/ 13 h 26"/>
                <a:gd name="T74" fmla="*/ 0 w 60"/>
                <a:gd name="T75" fmla="*/ 13 h 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
                <a:gd name="T115" fmla="*/ 0 h 26"/>
                <a:gd name="T116" fmla="*/ 60 w 60"/>
                <a:gd name="T117" fmla="*/ 26 h 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 h="26">
                  <a:moveTo>
                    <a:pt x="0" y="13"/>
                  </a:moveTo>
                  <a:lnTo>
                    <a:pt x="0" y="15"/>
                  </a:lnTo>
                  <a:lnTo>
                    <a:pt x="2" y="15"/>
                  </a:lnTo>
                  <a:lnTo>
                    <a:pt x="2" y="16"/>
                  </a:lnTo>
                  <a:lnTo>
                    <a:pt x="10" y="20"/>
                  </a:lnTo>
                  <a:lnTo>
                    <a:pt x="16" y="24"/>
                  </a:lnTo>
                  <a:lnTo>
                    <a:pt x="24" y="26"/>
                  </a:lnTo>
                  <a:lnTo>
                    <a:pt x="30" y="26"/>
                  </a:lnTo>
                  <a:lnTo>
                    <a:pt x="38" y="26"/>
                  </a:lnTo>
                  <a:lnTo>
                    <a:pt x="46" y="26"/>
                  </a:lnTo>
                  <a:lnTo>
                    <a:pt x="54" y="22"/>
                  </a:lnTo>
                  <a:lnTo>
                    <a:pt x="60" y="18"/>
                  </a:lnTo>
                  <a:lnTo>
                    <a:pt x="48" y="5"/>
                  </a:lnTo>
                  <a:lnTo>
                    <a:pt x="44" y="3"/>
                  </a:lnTo>
                  <a:lnTo>
                    <a:pt x="38" y="2"/>
                  </a:lnTo>
                  <a:lnTo>
                    <a:pt x="34" y="0"/>
                  </a:lnTo>
                  <a:lnTo>
                    <a:pt x="28" y="0"/>
                  </a:lnTo>
                  <a:lnTo>
                    <a:pt x="22" y="0"/>
                  </a:lnTo>
                  <a:lnTo>
                    <a:pt x="16" y="2"/>
                  </a:lnTo>
                  <a:lnTo>
                    <a:pt x="10" y="3"/>
                  </a:lnTo>
                  <a:lnTo>
                    <a:pt x="6" y="5"/>
                  </a:lnTo>
                  <a:lnTo>
                    <a:pt x="4" y="7"/>
                  </a:lnTo>
                  <a:lnTo>
                    <a:pt x="2" y="7"/>
                  </a:lnTo>
                  <a:lnTo>
                    <a:pt x="2" y="9"/>
                  </a:lnTo>
                  <a:lnTo>
                    <a:pt x="0" y="9"/>
                  </a:lnTo>
                  <a:lnTo>
                    <a:pt x="0" y="11"/>
                  </a:lnTo>
                  <a:lnTo>
                    <a:pt x="0" y="13"/>
                  </a:lnTo>
                  <a:close/>
                </a:path>
              </a:pathLst>
            </a:custGeom>
            <a:solidFill>
              <a:srgbClr val="FCEF00"/>
            </a:solidFill>
            <a:ln w="9525">
              <a:noFill/>
              <a:round/>
              <a:headEnd/>
              <a:tailEnd/>
            </a:ln>
          </p:spPr>
          <p:txBody>
            <a:bodyPr>
              <a:prstTxWarp prst="textNoShape">
                <a:avLst/>
              </a:prstTxWarp>
            </a:bodyPr>
            <a:lstStyle/>
            <a:p>
              <a:endParaRPr lang="en-US"/>
            </a:p>
          </p:txBody>
        </p:sp>
        <p:sp>
          <p:nvSpPr>
            <p:cNvPr id="18488" name="Freeform 54"/>
            <p:cNvSpPr>
              <a:spLocks/>
            </p:cNvSpPr>
            <p:nvPr/>
          </p:nvSpPr>
          <p:spPr bwMode="auto">
            <a:xfrm>
              <a:off x="3398" y="1413"/>
              <a:ext cx="63" cy="26"/>
            </a:xfrm>
            <a:custGeom>
              <a:avLst/>
              <a:gdLst>
                <a:gd name="T0" fmla="*/ 2 w 63"/>
                <a:gd name="T1" fmla="*/ 17 h 26"/>
                <a:gd name="T2" fmla="*/ 6 w 63"/>
                <a:gd name="T3" fmla="*/ 21 h 26"/>
                <a:gd name="T4" fmla="*/ 12 w 63"/>
                <a:gd name="T5" fmla="*/ 22 h 26"/>
                <a:gd name="T6" fmla="*/ 16 w 63"/>
                <a:gd name="T7" fmla="*/ 24 h 26"/>
                <a:gd name="T8" fmla="*/ 21 w 63"/>
                <a:gd name="T9" fmla="*/ 26 h 26"/>
                <a:gd name="T10" fmla="*/ 27 w 63"/>
                <a:gd name="T11" fmla="*/ 26 h 26"/>
                <a:gd name="T12" fmla="*/ 35 w 63"/>
                <a:gd name="T13" fmla="*/ 26 h 26"/>
                <a:gd name="T14" fmla="*/ 41 w 63"/>
                <a:gd name="T15" fmla="*/ 26 h 26"/>
                <a:gd name="T16" fmla="*/ 47 w 63"/>
                <a:gd name="T17" fmla="*/ 26 h 26"/>
                <a:gd name="T18" fmla="*/ 51 w 63"/>
                <a:gd name="T19" fmla="*/ 24 h 26"/>
                <a:gd name="T20" fmla="*/ 53 w 63"/>
                <a:gd name="T21" fmla="*/ 22 h 26"/>
                <a:gd name="T22" fmla="*/ 55 w 63"/>
                <a:gd name="T23" fmla="*/ 21 h 26"/>
                <a:gd name="T24" fmla="*/ 59 w 63"/>
                <a:gd name="T25" fmla="*/ 19 h 26"/>
                <a:gd name="T26" fmla="*/ 61 w 63"/>
                <a:gd name="T27" fmla="*/ 17 h 26"/>
                <a:gd name="T28" fmla="*/ 63 w 63"/>
                <a:gd name="T29" fmla="*/ 13 h 26"/>
                <a:gd name="T30" fmla="*/ 63 w 63"/>
                <a:gd name="T31" fmla="*/ 11 h 26"/>
                <a:gd name="T32" fmla="*/ 63 w 63"/>
                <a:gd name="T33" fmla="*/ 10 h 26"/>
                <a:gd name="T34" fmla="*/ 59 w 63"/>
                <a:gd name="T35" fmla="*/ 6 h 26"/>
                <a:gd name="T36" fmla="*/ 55 w 63"/>
                <a:gd name="T37" fmla="*/ 4 h 26"/>
                <a:gd name="T38" fmla="*/ 51 w 63"/>
                <a:gd name="T39" fmla="*/ 2 h 26"/>
                <a:gd name="T40" fmla="*/ 47 w 63"/>
                <a:gd name="T41" fmla="*/ 0 h 26"/>
                <a:gd name="T42" fmla="*/ 41 w 63"/>
                <a:gd name="T43" fmla="*/ 0 h 26"/>
                <a:gd name="T44" fmla="*/ 37 w 63"/>
                <a:gd name="T45" fmla="*/ 0 h 26"/>
                <a:gd name="T46" fmla="*/ 31 w 63"/>
                <a:gd name="T47" fmla="*/ 0 h 26"/>
                <a:gd name="T48" fmla="*/ 25 w 63"/>
                <a:gd name="T49" fmla="*/ 0 h 26"/>
                <a:gd name="T50" fmla="*/ 21 w 63"/>
                <a:gd name="T51" fmla="*/ 0 h 26"/>
                <a:gd name="T52" fmla="*/ 17 w 63"/>
                <a:gd name="T53" fmla="*/ 2 h 26"/>
                <a:gd name="T54" fmla="*/ 14 w 63"/>
                <a:gd name="T55" fmla="*/ 4 h 26"/>
                <a:gd name="T56" fmla="*/ 10 w 63"/>
                <a:gd name="T57" fmla="*/ 6 h 26"/>
                <a:gd name="T58" fmla="*/ 8 w 63"/>
                <a:gd name="T59" fmla="*/ 8 h 26"/>
                <a:gd name="T60" fmla="*/ 4 w 63"/>
                <a:gd name="T61" fmla="*/ 11 h 26"/>
                <a:gd name="T62" fmla="*/ 2 w 63"/>
                <a:gd name="T63" fmla="*/ 13 h 26"/>
                <a:gd name="T64" fmla="*/ 0 w 63"/>
                <a:gd name="T65" fmla="*/ 15 h 26"/>
                <a:gd name="T66" fmla="*/ 0 w 63"/>
                <a:gd name="T67" fmla="*/ 17 h 26"/>
                <a:gd name="T68" fmla="*/ 0 w 63"/>
                <a:gd name="T69" fmla="*/ 17 h 26"/>
                <a:gd name="T70" fmla="*/ 0 w 63"/>
                <a:gd name="T71" fmla="*/ 17 h 26"/>
                <a:gd name="T72" fmla="*/ 2 w 63"/>
                <a:gd name="T73" fmla="*/ 17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26"/>
                <a:gd name="T113" fmla="*/ 63 w 63"/>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26">
                  <a:moveTo>
                    <a:pt x="2" y="17"/>
                  </a:moveTo>
                  <a:lnTo>
                    <a:pt x="6" y="21"/>
                  </a:lnTo>
                  <a:lnTo>
                    <a:pt x="12" y="22"/>
                  </a:lnTo>
                  <a:lnTo>
                    <a:pt x="16" y="24"/>
                  </a:lnTo>
                  <a:lnTo>
                    <a:pt x="21" y="26"/>
                  </a:lnTo>
                  <a:lnTo>
                    <a:pt x="27" y="26"/>
                  </a:lnTo>
                  <a:lnTo>
                    <a:pt x="35" y="26"/>
                  </a:lnTo>
                  <a:lnTo>
                    <a:pt x="41" y="26"/>
                  </a:lnTo>
                  <a:lnTo>
                    <a:pt x="47" y="26"/>
                  </a:lnTo>
                  <a:lnTo>
                    <a:pt x="51" y="24"/>
                  </a:lnTo>
                  <a:lnTo>
                    <a:pt x="53" y="22"/>
                  </a:lnTo>
                  <a:lnTo>
                    <a:pt x="55" y="21"/>
                  </a:lnTo>
                  <a:lnTo>
                    <a:pt x="59" y="19"/>
                  </a:lnTo>
                  <a:lnTo>
                    <a:pt x="61" y="17"/>
                  </a:lnTo>
                  <a:lnTo>
                    <a:pt x="63" y="13"/>
                  </a:lnTo>
                  <a:lnTo>
                    <a:pt x="63" y="11"/>
                  </a:lnTo>
                  <a:lnTo>
                    <a:pt x="63" y="10"/>
                  </a:lnTo>
                  <a:lnTo>
                    <a:pt x="59" y="6"/>
                  </a:lnTo>
                  <a:lnTo>
                    <a:pt x="55" y="4"/>
                  </a:lnTo>
                  <a:lnTo>
                    <a:pt x="51" y="2"/>
                  </a:lnTo>
                  <a:lnTo>
                    <a:pt x="47" y="0"/>
                  </a:lnTo>
                  <a:lnTo>
                    <a:pt x="41" y="0"/>
                  </a:lnTo>
                  <a:lnTo>
                    <a:pt x="37" y="0"/>
                  </a:lnTo>
                  <a:lnTo>
                    <a:pt x="31" y="0"/>
                  </a:lnTo>
                  <a:lnTo>
                    <a:pt x="25" y="0"/>
                  </a:lnTo>
                  <a:lnTo>
                    <a:pt x="21" y="0"/>
                  </a:lnTo>
                  <a:lnTo>
                    <a:pt x="17" y="2"/>
                  </a:lnTo>
                  <a:lnTo>
                    <a:pt x="14" y="4"/>
                  </a:lnTo>
                  <a:lnTo>
                    <a:pt x="10" y="6"/>
                  </a:lnTo>
                  <a:lnTo>
                    <a:pt x="8" y="8"/>
                  </a:lnTo>
                  <a:lnTo>
                    <a:pt x="4" y="11"/>
                  </a:lnTo>
                  <a:lnTo>
                    <a:pt x="2" y="13"/>
                  </a:lnTo>
                  <a:lnTo>
                    <a:pt x="0" y="15"/>
                  </a:lnTo>
                  <a:lnTo>
                    <a:pt x="0" y="17"/>
                  </a:lnTo>
                  <a:lnTo>
                    <a:pt x="2" y="17"/>
                  </a:lnTo>
                  <a:close/>
                </a:path>
              </a:pathLst>
            </a:custGeom>
            <a:solidFill>
              <a:srgbClr val="FCEF00"/>
            </a:solidFill>
            <a:ln w="9525">
              <a:noFill/>
              <a:round/>
              <a:headEnd/>
              <a:tailEnd/>
            </a:ln>
          </p:spPr>
          <p:txBody>
            <a:bodyPr>
              <a:prstTxWarp prst="textNoShape">
                <a:avLst/>
              </a:prstTxWarp>
            </a:bodyPr>
            <a:lstStyle/>
            <a:p>
              <a:endParaRPr lang="en-US"/>
            </a:p>
          </p:txBody>
        </p:sp>
        <p:sp>
          <p:nvSpPr>
            <p:cNvPr id="18489" name="Freeform 55"/>
            <p:cNvSpPr>
              <a:spLocks/>
            </p:cNvSpPr>
            <p:nvPr/>
          </p:nvSpPr>
          <p:spPr bwMode="auto">
            <a:xfrm>
              <a:off x="3451" y="1387"/>
              <a:ext cx="58" cy="24"/>
            </a:xfrm>
            <a:custGeom>
              <a:avLst/>
              <a:gdLst>
                <a:gd name="T0" fmla="*/ 0 w 58"/>
                <a:gd name="T1" fmla="*/ 19 h 24"/>
                <a:gd name="T2" fmla="*/ 6 w 58"/>
                <a:gd name="T3" fmla="*/ 21 h 24"/>
                <a:gd name="T4" fmla="*/ 14 w 58"/>
                <a:gd name="T5" fmla="*/ 23 h 24"/>
                <a:gd name="T6" fmla="*/ 20 w 58"/>
                <a:gd name="T7" fmla="*/ 24 h 24"/>
                <a:gd name="T8" fmla="*/ 26 w 58"/>
                <a:gd name="T9" fmla="*/ 24 h 24"/>
                <a:gd name="T10" fmla="*/ 34 w 58"/>
                <a:gd name="T11" fmla="*/ 23 h 24"/>
                <a:gd name="T12" fmla="*/ 40 w 58"/>
                <a:gd name="T13" fmla="*/ 23 h 24"/>
                <a:gd name="T14" fmla="*/ 48 w 58"/>
                <a:gd name="T15" fmla="*/ 19 h 24"/>
                <a:gd name="T16" fmla="*/ 54 w 58"/>
                <a:gd name="T17" fmla="*/ 17 h 24"/>
                <a:gd name="T18" fmla="*/ 54 w 58"/>
                <a:gd name="T19" fmla="*/ 15 h 24"/>
                <a:gd name="T20" fmla="*/ 56 w 58"/>
                <a:gd name="T21" fmla="*/ 15 h 24"/>
                <a:gd name="T22" fmla="*/ 56 w 58"/>
                <a:gd name="T23" fmla="*/ 15 h 24"/>
                <a:gd name="T24" fmla="*/ 56 w 58"/>
                <a:gd name="T25" fmla="*/ 15 h 24"/>
                <a:gd name="T26" fmla="*/ 56 w 58"/>
                <a:gd name="T27" fmla="*/ 13 h 24"/>
                <a:gd name="T28" fmla="*/ 56 w 58"/>
                <a:gd name="T29" fmla="*/ 13 h 24"/>
                <a:gd name="T30" fmla="*/ 58 w 58"/>
                <a:gd name="T31" fmla="*/ 13 h 24"/>
                <a:gd name="T32" fmla="*/ 58 w 58"/>
                <a:gd name="T33" fmla="*/ 13 h 24"/>
                <a:gd name="T34" fmla="*/ 58 w 58"/>
                <a:gd name="T35" fmla="*/ 11 h 24"/>
                <a:gd name="T36" fmla="*/ 56 w 58"/>
                <a:gd name="T37" fmla="*/ 10 h 24"/>
                <a:gd name="T38" fmla="*/ 56 w 58"/>
                <a:gd name="T39" fmla="*/ 8 h 24"/>
                <a:gd name="T40" fmla="*/ 54 w 58"/>
                <a:gd name="T41" fmla="*/ 8 h 24"/>
                <a:gd name="T42" fmla="*/ 52 w 58"/>
                <a:gd name="T43" fmla="*/ 6 h 24"/>
                <a:gd name="T44" fmla="*/ 50 w 58"/>
                <a:gd name="T45" fmla="*/ 6 h 24"/>
                <a:gd name="T46" fmla="*/ 50 w 58"/>
                <a:gd name="T47" fmla="*/ 4 h 24"/>
                <a:gd name="T48" fmla="*/ 48 w 58"/>
                <a:gd name="T49" fmla="*/ 2 h 24"/>
                <a:gd name="T50" fmla="*/ 42 w 58"/>
                <a:gd name="T51" fmla="*/ 0 h 24"/>
                <a:gd name="T52" fmla="*/ 36 w 58"/>
                <a:gd name="T53" fmla="*/ 0 h 24"/>
                <a:gd name="T54" fmla="*/ 30 w 58"/>
                <a:gd name="T55" fmla="*/ 0 h 24"/>
                <a:gd name="T56" fmla="*/ 24 w 58"/>
                <a:gd name="T57" fmla="*/ 0 h 24"/>
                <a:gd name="T58" fmla="*/ 18 w 58"/>
                <a:gd name="T59" fmla="*/ 4 h 24"/>
                <a:gd name="T60" fmla="*/ 12 w 58"/>
                <a:gd name="T61" fmla="*/ 6 h 24"/>
                <a:gd name="T62" fmla="*/ 6 w 58"/>
                <a:gd name="T63" fmla="*/ 10 h 24"/>
                <a:gd name="T64" fmla="*/ 2 w 58"/>
                <a:gd name="T65" fmla="*/ 15 h 24"/>
                <a:gd name="T66" fmla="*/ 0 w 58"/>
                <a:gd name="T67" fmla="*/ 15 h 24"/>
                <a:gd name="T68" fmla="*/ 0 w 58"/>
                <a:gd name="T69" fmla="*/ 15 h 24"/>
                <a:gd name="T70" fmla="*/ 0 w 58"/>
                <a:gd name="T71" fmla="*/ 15 h 24"/>
                <a:gd name="T72" fmla="*/ 0 w 58"/>
                <a:gd name="T73" fmla="*/ 15 h 24"/>
                <a:gd name="T74" fmla="*/ 0 w 58"/>
                <a:gd name="T75" fmla="*/ 17 h 24"/>
                <a:gd name="T76" fmla="*/ 0 w 58"/>
                <a:gd name="T77" fmla="*/ 17 h 24"/>
                <a:gd name="T78" fmla="*/ 0 w 58"/>
                <a:gd name="T79" fmla="*/ 17 h 24"/>
                <a:gd name="T80" fmla="*/ 0 w 58"/>
                <a:gd name="T81" fmla="*/ 17 h 24"/>
                <a:gd name="T82" fmla="*/ 0 w 58"/>
                <a:gd name="T83" fmla="*/ 17 h 24"/>
                <a:gd name="T84" fmla="*/ 0 w 58"/>
                <a:gd name="T85" fmla="*/ 19 h 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
                <a:gd name="T130" fmla="*/ 0 h 24"/>
                <a:gd name="T131" fmla="*/ 58 w 58"/>
                <a:gd name="T132" fmla="*/ 24 h 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 h="24">
                  <a:moveTo>
                    <a:pt x="0" y="19"/>
                  </a:moveTo>
                  <a:lnTo>
                    <a:pt x="6" y="21"/>
                  </a:lnTo>
                  <a:lnTo>
                    <a:pt x="14" y="23"/>
                  </a:lnTo>
                  <a:lnTo>
                    <a:pt x="20" y="24"/>
                  </a:lnTo>
                  <a:lnTo>
                    <a:pt x="26" y="24"/>
                  </a:lnTo>
                  <a:lnTo>
                    <a:pt x="34" y="23"/>
                  </a:lnTo>
                  <a:lnTo>
                    <a:pt x="40" y="23"/>
                  </a:lnTo>
                  <a:lnTo>
                    <a:pt x="48" y="19"/>
                  </a:lnTo>
                  <a:lnTo>
                    <a:pt x="54" y="17"/>
                  </a:lnTo>
                  <a:lnTo>
                    <a:pt x="54" y="15"/>
                  </a:lnTo>
                  <a:lnTo>
                    <a:pt x="56" y="15"/>
                  </a:lnTo>
                  <a:lnTo>
                    <a:pt x="56" y="13"/>
                  </a:lnTo>
                  <a:lnTo>
                    <a:pt x="58" y="13"/>
                  </a:lnTo>
                  <a:lnTo>
                    <a:pt x="58" y="11"/>
                  </a:lnTo>
                  <a:lnTo>
                    <a:pt x="56" y="10"/>
                  </a:lnTo>
                  <a:lnTo>
                    <a:pt x="56" y="8"/>
                  </a:lnTo>
                  <a:lnTo>
                    <a:pt x="54" y="8"/>
                  </a:lnTo>
                  <a:lnTo>
                    <a:pt x="52" y="6"/>
                  </a:lnTo>
                  <a:lnTo>
                    <a:pt x="50" y="6"/>
                  </a:lnTo>
                  <a:lnTo>
                    <a:pt x="50" y="4"/>
                  </a:lnTo>
                  <a:lnTo>
                    <a:pt x="48" y="2"/>
                  </a:lnTo>
                  <a:lnTo>
                    <a:pt x="42" y="0"/>
                  </a:lnTo>
                  <a:lnTo>
                    <a:pt x="36" y="0"/>
                  </a:lnTo>
                  <a:lnTo>
                    <a:pt x="30" y="0"/>
                  </a:lnTo>
                  <a:lnTo>
                    <a:pt x="24" y="0"/>
                  </a:lnTo>
                  <a:lnTo>
                    <a:pt x="18" y="4"/>
                  </a:lnTo>
                  <a:lnTo>
                    <a:pt x="12" y="6"/>
                  </a:lnTo>
                  <a:lnTo>
                    <a:pt x="6" y="10"/>
                  </a:lnTo>
                  <a:lnTo>
                    <a:pt x="2" y="15"/>
                  </a:lnTo>
                  <a:lnTo>
                    <a:pt x="0" y="15"/>
                  </a:lnTo>
                  <a:lnTo>
                    <a:pt x="0" y="17"/>
                  </a:lnTo>
                  <a:lnTo>
                    <a:pt x="0" y="19"/>
                  </a:lnTo>
                  <a:close/>
                </a:path>
              </a:pathLst>
            </a:custGeom>
            <a:solidFill>
              <a:srgbClr val="FCEF00"/>
            </a:solidFill>
            <a:ln w="9525">
              <a:noFill/>
              <a:round/>
              <a:headEnd/>
              <a:tailEnd/>
            </a:ln>
          </p:spPr>
          <p:txBody>
            <a:bodyPr>
              <a:prstTxWarp prst="textNoShape">
                <a:avLst/>
              </a:prstTxWarp>
            </a:bodyPr>
            <a:lstStyle/>
            <a:p>
              <a:endParaRPr lang="en-US"/>
            </a:p>
          </p:txBody>
        </p:sp>
        <p:sp>
          <p:nvSpPr>
            <p:cNvPr id="18490" name="Freeform 56"/>
            <p:cNvSpPr>
              <a:spLocks/>
            </p:cNvSpPr>
            <p:nvPr/>
          </p:nvSpPr>
          <p:spPr bwMode="auto">
            <a:xfrm>
              <a:off x="3501" y="1369"/>
              <a:ext cx="57" cy="26"/>
            </a:xfrm>
            <a:custGeom>
              <a:avLst/>
              <a:gdLst>
                <a:gd name="T0" fmla="*/ 0 w 57"/>
                <a:gd name="T1" fmla="*/ 9 h 26"/>
                <a:gd name="T2" fmla="*/ 4 w 57"/>
                <a:gd name="T3" fmla="*/ 13 h 26"/>
                <a:gd name="T4" fmla="*/ 10 w 57"/>
                <a:gd name="T5" fmla="*/ 16 h 26"/>
                <a:gd name="T6" fmla="*/ 13 w 57"/>
                <a:gd name="T7" fmla="*/ 20 h 26"/>
                <a:gd name="T8" fmla="*/ 19 w 57"/>
                <a:gd name="T9" fmla="*/ 22 h 26"/>
                <a:gd name="T10" fmla="*/ 23 w 57"/>
                <a:gd name="T11" fmla="*/ 24 h 26"/>
                <a:gd name="T12" fmla="*/ 29 w 57"/>
                <a:gd name="T13" fmla="*/ 26 h 26"/>
                <a:gd name="T14" fmla="*/ 37 w 57"/>
                <a:gd name="T15" fmla="*/ 26 h 26"/>
                <a:gd name="T16" fmla="*/ 43 w 57"/>
                <a:gd name="T17" fmla="*/ 26 h 26"/>
                <a:gd name="T18" fmla="*/ 45 w 57"/>
                <a:gd name="T19" fmla="*/ 26 h 26"/>
                <a:gd name="T20" fmla="*/ 47 w 57"/>
                <a:gd name="T21" fmla="*/ 26 h 26"/>
                <a:gd name="T22" fmla="*/ 49 w 57"/>
                <a:gd name="T23" fmla="*/ 26 h 26"/>
                <a:gd name="T24" fmla="*/ 51 w 57"/>
                <a:gd name="T25" fmla="*/ 24 h 26"/>
                <a:gd name="T26" fmla="*/ 51 w 57"/>
                <a:gd name="T27" fmla="*/ 24 h 26"/>
                <a:gd name="T28" fmla="*/ 53 w 57"/>
                <a:gd name="T29" fmla="*/ 24 h 26"/>
                <a:gd name="T30" fmla="*/ 55 w 57"/>
                <a:gd name="T31" fmla="*/ 22 h 26"/>
                <a:gd name="T32" fmla="*/ 55 w 57"/>
                <a:gd name="T33" fmla="*/ 22 h 26"/>
                <a:gd name="T34" fmla="*/ 55 w 57"/>
                <a:gd name="T35" fmla="*/ 22 h 26"/>
                <a:gd name="T36" fmla="*/ 55 w 57"/>
                <a:gd name="T37" fmla="*/ 22 h 26"/>
                <a:gd name="T38" fmla="*/ 55 w 57"/>
                <a:gd name="T39" fmla="*/ 22 h 26"/>
                <a:gd name="T40" fmla="*/ 55 w 57"/>
                <a:gd name="T41" fmla="*/ 20 h 26"/>
                <a:gd name="T42" fmla="*/ 55 w 57"/>
                <a:gd name="T43" fmla="*/ 20 h 26"/>
                <a:gd name="T44" fmla="*/ 55 w 57"/>
                <a:gd name="T45" fmla="*/ 20 h 26"/>
                <a:gd name="T46" fmla="*/ 57 w 57"/>
                <a:gd name="T47" fmla="*/ 20 h 26"/>
                <a:gd name="T48" fmla="*/ 57 w 57"/>
                <a:gd name="T49" fmla="*/ 18 h 26"/>
                <a:gd name="T50" fmla="*/ 53 w 57"/>
                <a:gd name="T51" fmla="*/ 15 h 26"/>
                <a:gd name="T52" fmla="*/ 49 w 57"/>
                <a:gd name="T53" fmla="*/ 13 h 26"/>
                <a:gd name="T54" fmla="*/ 45 w 57"/>
                <a:gd name="T55" fmla="*/ 9 h 26"/>
                <a:gd name="T56" fmla="*/ 41 w 57"/>
                <a:gd name="T57" fmla="*/ 7 h 26"/>
                <a:gd name="T58" fmla="*/ 37 w 57"/>
                <a:gd name="T59" fmla="*/ 5 h 26"/>
                <a:gd name="T60" fmla="*/ 31 w 57"/>
                <a:gd name="T61" fmla="*/ 4 h 26"/>
                <a:gd name="T62" fmla="*/ 27 w 57"/>
                <a:gd name="T63" fmla="*/ 2 h 26"/>
                <a:gd name="T64" fmla="*/ 21 w 57"/>
                <a:gd name="T65" fmla="*/ 0 h 26"/>
                <a:gd name="T66" fmla="*/ 19 w 57"/>
                <a:gd name="T67" fmla="*/ 0 h 26"/>
                <a:gd name="T68" fmla="*/ 15 w 57"/>
                <a:gd name="T69" fmla="*/ 2 h 26"/>
                <a:gd name="T70" fmla="*/ 13 w 57"/>
                <a:gd name="T71" fmla="*/ 2 h 26"/>
                <a:gd name="T72" fmla="*/ 10 w 57"/>
                <a:gd name="T73" fmla="*/ 2 h 26"/>
                <a:gd name="T74" fmla="*/ 8 w 57"/>
                <a:gd name="T75" fmla="*/ 4 h 26"/>
                <a:gd name="T76" fmla="*/ 6 w 57"/>
                <a:gd name="T77" fmla="*/ 4 h 26"/>
                <a:gd name="T78" fmla="*/ 4 w 57"/>
                <a:gd name="T79" fmla="*/ 5 h 26"/>
                <a:gd name="T80" fmla="*/ 0 w 57"/>
                <a:gd name="T81" fmla="*/ 7 h 26"/>
                <a:gd name="T82" fmla="*/ 0 w 57"/>
                <a:gd name="T83" fmla="*/ 7 h 26"/>
                <a:gd name="T84" fmla="*/ 0 w 57"/>
                <a:gd name="T85" fmla="*/ 7 h 26"/>
                <a:gd name="T86" fmla="*/ 0 w 57"/>
                <a:gd name="T87" fmla="*/ 9 h 26"/>
                <a:gd name="T88" fmla="*/ 0 w 57"/>
                <a:gd name="T89" fmla="*/ 9 h 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26"/>
                <a:gd name="T137" fmla="*/ 57 w 57"/>
                <a:gd name="T138" fmla="*/ 26 h 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26">
                  <a:moveTo>
                    <a:pt x="0" y="9"/>
                  </a:moveTo>
                  <a:lnTo>
                    <a:pt x="4" y="13"/>
                  </a:lnTo>
                  <a:lnTo>
                    <a:pt x="10" y="16"/>
                  </a:lnTo>
                  <a:lnTo>
                    <a:pt x="13" y="20"/>
                  </a:lnTo>
                  <a:lnTo>
                    <a:pt x="19" y="22"/>
                  </a:lnTo>
                  <a:lnTo>
                    <a:pt x="23" y="24"/>
                  </a:lnTo>
                  <a:lnTo>
                    <a:pt x="29" y="26"/>
                  </a:lnTo>
                  <a:lnTo>
                    <a:pt x="37" y="26"/>
                  </a:lnTo>
                  <a:lnTo>
                    <a:pt x="43" y="26"/>
                  </a:lnTo>
                  <a:lnTo>
                    <a:pt x="45" y="26"/>
                  </a:lnTo>
                  <a:lnTo>
                    <a:pt x="47" y="26"/>
                  </a:lnTo>
                  <a:lnTo>
                    <a:pt x="49" y="26"/>
                  </a:lnTo>
                  <a:lnTo>
                    <a:pt x="51" y="24"/>
                  </a:lnTo>
                  <a:lnTo>
                    <a:pt x="53" y="24"/>
                  </a:lnTo>
                  <a:lnTo>
                    <a:pt x="55" y="22"/>
                  </a:lnTo>
                  <a:lnTo>
                    <a:pt x="55" y="20"/>
                  </a:lnTo>
                  <a:lnTo>
                    <a:pt x="57" y="20"/>
                  </a:lnTo>
                  <a:lnTo>
                    <a:pt x="57" y="18"/>
                  </a:lnTo>
                  <a:lnTo>
                    <a:pt x="53" y="15"/>
                  </a:lnTo>
                  <a:lnTo>
                    <a:pt x="49" y="13"/>
                  </a:lnTo>
                  <a:lnTo>
                    <a:pt x="45" y="9"/>
                  </a:lnTo>
                  <a:lnTo>
                    <a:pt x="41" y="7"/>
                  </a:lnTo>
                  <a:lnTo>
                    <a:pt x="37" y="5"/>
                  </a:lnTo>
                  <a:lnTo>
                    <a:pt x="31" y="4"/>
                  </a:lnTo>
                  <a:lnTo>
                    <a:pt x="27" y="2"/>
                  </a:lnTo>
                  <a:lnTo>
                    <a:pt x="21" y="0"/>
                  </a:lnTo>
                  <a:lnTo>
                    <a:pt x="19" y="0"/>
                  </a:lnTo>
                  <a:lnTo>
                    <a:pt x="15" y="2"/>
                  </a:lnTo>
                  <a:lnTo>
                    <a:pt x="13" y="2"/>
                  </a:lnTo>
                  <a:lnTo>
                    <a:pt x="10" y="2"/>
                  </a:lnTo>
                  <a:lnTo>
                    <a:pt x="8" y="4"/>
                  </a:lnTo>
                  <a:lnTo>
                    <a:pt x="6" y="4"/>
                  </a:lnTo>
                  <a:lnTo>
                    <a:pt x="4" y="5"/>
                  </a:lnTo>
                  <a:lnTo>
                    <a:pt x="0" y="7"/>
                  </a:lnTo>
                  <a:lnTo>
                    <a:pt x="0" y="9"/>
                  </a:lnTo>
                  <a:close/>
                </a:path>
              </a:pathLst>
            </a:custGeom>
            <a:solidFill>
              <a:srgbClr val="FCEF00"/>
            </a:solidFill>
            <a:ln w="9525">
              <a:noFill/>
              <a:round/>
              <a:headEnd/>
              <a:tailEnd/>
            </a:ln>
          </p:spPr>
          <p:txBody>
            <a:bodyPr>
              <a:prstTxWarp prst="textNoShape">
                <a:avLst/>
              </a:prstTxWarp>
            </a:bodyPr>
            <a:lstStyle/>
            <a:p>
              <a:endParaRPr lang="en-US"/>
            </a:p>
          </p:txBody>
        </p:sp>
        <p:sp>
          <p:nvSpPr>
            <p:cNvPr id="18491" name="Freeform 57"/>
            <p:cNvSpPr>
              <a:spLocks/>
            </p:cNvSpPr>
            <p:nvPr/>
          </p:nvSpPr>
          <p:spPr bwMode="auto">
            <a:xfrm>
              <a:off x="3554" y="1365"/>
              <a:ext cx="42" cy="43"/>
            </a:xfrm>
            <a:custGeom>
              <a:avLst/>
              <a:gdLst>
                <a:gd name="T0" fmla="*/ 0 w 42"/>
                <a:gd name="T1" fmla="*/ 6 h 43"/>
                <a:gd name="T2" fmla="*/ 6 w 42"/>
                <a:gd name="T3" fmla="*/ 9 h 43"/>
                <a:gd name="T4" fmla="*/ 8 w 42"/>
                <a:gd name="T5" fmla="*/ 15 h 43"/>
                <a:gd name="T6" fmla="*/ 12 w 42"/>
                <a:gd name="T7" fmla="*/ 22 h 43"/>
                <a:gd name="T8" fmla="*/ 16 w 42"/>
                <a:gd name="T9" fmla="*/ 28 h 43"/>
                <a:gd name="T10" fmla="*/ 20 w 42"/>
                <a:gd name="T11" fmla="*/ 32 h 43"/>
                <a:gd name="T12" fmla="*/ 24 w 42"/>
                <a:gd name="T13" fmla="*/ 37 h 43"/>
                <a:gd name="T14" fmla="*/ 30 w 42"/>
                <a:gd name="T15" fmla="*/ 41 h 43"/>
                <a:gd name="T16" fmla="*/ 36 w 42"/>
                <a:gd name="T17" fmla="*/ 43 h 43"/>
                <a:gd name="T18" fmla="*/ 38 w 42"/>
                <a:gd name="T19" fmla="*/ 43 h 43"/>
                <a:gd name="T20" fmla="*/ 38 w 42"/>
                <a:gd name="T21" fmla="*/ 43 h 43"/>
                <a:gd name="T22" fmla="*/ 38 w 42"/>
                <a:gd name="T23" fmla="*/ 43 h 43"/>
                <a:gd name="T24" fmla="*/ 38 w 42"/>
                <a:gd name="T25" fmla="*/ 43 h 43"/>
                <a:gd name="T26" fmla="*/ 40 w 42"/>
                <a:gd name="T27" fmla="*/ 43 h 43"/>
                <a:gd name="T28" fmla="*/ 40 w 42"/>
                <a:gd name="T29" fmla="*/ 43 h 43"/>
                <a:gd name="T30" fmla="*/ 40 w 42"/>
                <a:gd name="T31" fmla="*/ 43 h 43"/>
                <a:gd name="T32" fmla="*/ 40 w 42"/>
                <a:gd name="T33" fmla="*/ 43 h 43"/>
                <a:gd name="T34" fmla="*/ 42 w 42"/>
                <a:gd name="T35" fmla="*/ 39 h 43"/>
                <a:gd name="T36" fmla="*/ 42 w 42"/>
                <a:gd name="T37" fmla="*/ 35 h 43"/>
                <a:gd name="T38" fmla="*/ 42 w 42"/>
                <a:gd name="T39" fmla="*/ 30 h 43"/>
                <a:gd name="T40" fmla="*/ 42 w 42"/>
                <a:gd name="T41" fmla="*/ 26 h 43"/>
                <a:gd name="T42" fmla="*/ 40 w 42"/>
                <a:gd name="T43" fmla="*/ 22 h 43"/>
                <a:gd name="T44" fmla="*/ 40 w 42"/>
                <a:gd name="T45" fmla="*/ 17 h 43"/>
                <a:gd name="T46" fmla="*/ 36 w 42"/>
                <a:gd name="T47" fmla="*/ 13 h 43"/>
                <a:gd name="T48" fmla="*/ 34 w 42"/>
                <a:gd name="T49" fmla="*/ 9 h 43"/>
                <a:gd name="T50" fmla="*/ 30 w 42"/>
                <a:gd name="T51" fmla="*/ 8 h 43"/>
                <a:gd name="T52" fmla="*/ 28 w 42"/>
                <a:gd name="T53" fmla="*/ 4 h 43"/>
                <a:gd name="T54" fmla="*/ 24 w 42"/>
                <a:gd name="T55" fmla="*/ 4 h 43"/>
                <a:gd name="T56" fmla="*/ 20 w 42"/>
                <a:gd name="T57" fmla="*/ 2 h 43"/>
                <a:gd name="T58" fmla="*/ 16 w 42"/>
                <a:gd name="T59" fmla="*/ 0 h 43"/>
                <a:gd name="T60" fmla="*/ 12 w 42"/>
                <a:gd name="T61" fmla="*/ 0 h 43"/>
                <a:gd name="T62" fmla="*/ 10 w 42"/>
                <a:gd name="T63" fmla="*/ 0 h 43"/>
                <a:gd name="T64" fmla="*/ 6 w 42"/>
                <a:gd name="T65" fmla="*/ 0 h 43"/>
                <a:gd name="T66" fmla="*/ 4 w 42"/>
                <a:gd name="T67" fmla="*/ 0 h 43"/>
                <a:gd name="T68" fmla="*/ 4 w 42"/>
                <a:gd name="T69" fmla="*/ 0 h 43"/>
                <a:gd name="T70" fmla="*/ 2 w 42"/>
                <a:gd name="T71" fmla="*/ 2 h 43"/>
                <a:gd name="T72" fmla="*/ 2 w 42"/>
                <a:gd name="T73" fmla="*/ 2 h 43"/>
                <a:gd name="T74" fmla="*/ 2 w 42"/>
                <a:gd name="T75" fmla="*/ 2 h 43"/>
                <a:gd name="T76" fmla="*/ 2 w 42"/>
                <a:gd name="T77" fmla="*/ 2 h 43"/>
                <a:gd name="T78" fmla="*/ 2 w 42"/>
                <a:gd name="T79" fmla="*/ 4 h 43"/>
                <a:gd name="T80" fmla="*/ 0 w 42"/>
                <a:gd name="T81" fmla="*/ 4 h 43"/>
                <a:gd name="T82" fmla="*/ 0 w 42"/>
                <a:gd name="T83" fmla="*/ 4 h 43"/>
                <a:gd name="T84" fmla="*/ 0 w 42"/>
                <a:gd name="T85" fmla="*/ 4 h 43"/>
                <a:gd name="T86" fmla="*/ 0 w 42"/>
                <a:gd name="T87" fmla="*/ 6 h 43"/>
                <a:gd name="T88" fmla="*/ 0 w 42"/>
                <a:gd name="T89" fmla="*/ 6 h 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
                <a:gd name="T136" fmla="*/ 0 h 43"/>
                <a:gd name="T137" fmla="*/ 42 w 42"/>
                <a:gd name="T138" fmla="*/ 43 h 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 h="43">
                  <a:moveTo>
                    <a:pt x="0" y="6"/>
                  </a:moveTo>
                  <a:lnTo>
                    <a:pt x="6" y="9"/>
                  </a:lnTo>
                  <a:lnTo>
                    <a:pt x="8" y="15"/>
                  </a:lnTo>
                  <a:lnTo>
                    <a:pt x="12" y="22"/>
                  </a:lnTo>
                  <a:lnTo>
                    <a:pt x="16" y="28"/>
                  </a:lnTo>
                  <a:lnTo>
                    <a:pt x="20" y="32"/>
                  </a:lnTo>
                  <a:lnTo>
                    <a:pt x="24" y="37"/>
                  </a:lnTo>
                  <a:lnTo>
                    <a:pt x="30" y="41"/>
                  </a:lnTo>
                  <a:lnTo>
                    <a:pt x="36" y="43"/>
                  </a:lnTo>
                  <a:lnTo>
                    <a:pt x="38" y="43"/>
                  </a:lnTo>
                  <a:lnTo>
                    <a:pt x="40" y="43"/>
                  </a:lnTo>
                  <a:lnTo>
                    <a:pt x="42" y="39"/>
                  </a:lnTo>
                  <a:lnTo>
                    <a:pt x="42" y="35"/>
                  </a:lnTo>
                  <a:lnTo>
                    <a:pt x="42" y="30"/>
                  </a:lnTo>
                  <a:lnTo>
                    <a:pt x="42" y="26"/>
                  </a:lnTo>
                  <a:lnTo>
                    <a:pt x="40" y="22"/>
                  </a:lnTo>
                  <a:lnTo>
                    <a:pt x="40" y="17"/>
                  </a:lnTo>
                  <a:lnTo>
                    <a:pt x="36" y="13"/>
                  </a:lnTo>
                  <a:lnTo>
                    <a:pt x="34" y="9"/>
                  </a:lnTo>
                  <a:lnTo>
                    <a:pt x="30" y="8"/>
                  </a:lnTo>
                  <a:lnTo>
                    <a:pt x="28" y="4"/>
                  </a:lnTo>
                  <a:lnTo>
                    <a:pt x="24" y="4"/>
                  </a:lnTo>
                  <a:lnTo>
                    <a:pt x="20" y="2"/>
                  </a:lnTo>
                  <a:lnTo>
                    <a:pt x="16" y="0"/>
                  </a:lnTo>
                  <a:lnTo>
                    <a:pt x="12" y="0"/>
                  </a:lnTo>
                  <a:lnTo>
                    <a:pt x="10" y="0"/>
                  </a:lnTo>
                  <a:lnTo>
                    <a:pt x="6" y="0"/>
                  </a:lnTo>
                  <a:lnTo>
                    <a:pt x="4" y="0"/>
                  </a:lnTo>
                  <a:lnTo>
                    <a:pt x="2" y="2"/>
                  </a:lnTo>
                  <a:lnTo>
                    <a:pt x="2" y="4"/>
                  </a:lnTo>
                  <a:lnTo>
                    <a:pt x="0" y="4"/>
                  </a:lnTo>
                  <a:lnTo>
                    <a:pt x="0" y="6"/>
                  </a:lnTo>
                  <a:close/>
                </a:path>
              </a:pathLst>
            </a:custGeom>
            <a:solidFill>
              <a:srgbClr val="FCEF00"/>
            </a:solidFill>
            <a:ln w="9525">
              <a:noFill/>
              <a:round/>
              <a:headEnd/>
              <a:tailEnd/>
            </a:ln>
          </p:spPr>
          <p:txBody>
            <a:bodyPr>
              <a:prstTxWarp prst="textNoShape">
                <a:avLst/>
              </a:prstTxWarp>
            </a:bodyPr>
            <a:lstStyle/>
            <a:p>
              <a:endParaRPr lang="en-US"/>
            </a:p>
          </p:txBody>
        </p:sp>
        <p:sp>
          <p:nvSpPr>
            <p:cNvPr id="18492" name="Freeform 58"/>
            <p:cNvSpPr>
              <a:spLocks/>
            </p:cNvSpPr>
            <p:nvPr/>
          </p:nvSpPr>
          <p:spPr bwMode="auto">
            <a:xfrm>
              <a:off x="3602" y="1374"/>
              <a:ext cx="35" cy="54"/>
            </a:xfrm>
            <a:custGeom>
              <a:avLst/>
              <a:gdLst>
                <a:gd name="T0" fmla="*/ 4 w 35"/>
                <a:gd name="T1" fmla="*/ 23 h 54"/>
                <a:gd name="T2" fmla="*/ 5 w 35"/>
                <a:gd name="T3" fmla="*/ 28 h 54"/>
                <a:gd name="T4" fmla="*/ 7 w 35"/>
                <a:gd name="T5" fmla="*/ 34 h 54"/>
                <a:gd name="T6" fmla="*/ 11 w 35"/>
                <a:gd name="T7" fmla="*/ 37 h 54"/>
                <a:gd name="T8" fmla="*/ 13 w 35"/>
                <a:gd name="T9" fmla="*/ 41 h 54"/>
                <a:gd name="T10" fmla="*/ 17 w 35"/>
                <a:gd name="T11" fmla="*/ 45 h 54"/>
                <a:gd name="T12" fmla="*/ 21 w 35"/>
                <a:gd name="T13" fmla="*/ 49 h 54"/>
                <a:gd name="T14" fmla="*/ 25 w 35"/>
                <a:gd name="T15" fmla="*/ 52 h 54"/>
                <a:gd name="T16" fmla="*/ 31 w 35"/>
                <a:gd name="T17" fmla="*/ 54 h 54"/>
                <a:gd name="T18" fmla="*/ 33 w 35"/>
                <a:gd name="T19" fmla="*/ 50 h 54"/>
                <a:gd name="T20" fmla="*/ 33 w 35"/>
                <a:gd name="T21" fmla="*/ 47 h 54"/>
                <a:gd name="T22" fmla="*/ 35 w 35"/>
                <a:gd name="T23" fmla="*/ 41 h 54"/>
                <a:gd name="T24" fmla="*/ 35 w 35"/>
                <a:gd name="T25" fmla="*/ 37 h 54"/>
                <a:gd name="T26" fmla="*/ 35 w 35"/>
                <a:gd name="T27" fmla="*/ 32 h 54"/>
                <a:gd name="T28" fmla="*/ 35 w 35"/>
                <a:gd name="T29" fmla="*/ 28 h 54"/>
                <a:gd name="T30" fmla="*/ 33 w 35"/>
                <a:gd name="T31" fmla="*/ 23 h 54"/>
                <a:gd name="T32" fmla="*/ 31 w 35"/>
                <a:gd name="T33" fmla="*/ 19 h 54"/>
                <a:gd name="T34" fmla="*/ 29 w 35"/>
                <a:gd name="T35" fmla="*/ 15 h 54"/>
                <a:gd name="T36" fmla="*/ 27 w 35"/>
                <a:gd name="T37" fmla="*/ 13 h 54"/>
                <a:gd name="T38" fmla="*/ 25 w 35"/>
                <a:gd name="T39" fmla="*/ 10 h 54"/>
                <a:gd name="T40" fmla="*/ 23 w 35"/>
                <a:gd name="T41" fmla="*/ 8 h 54"/>
                <a:gd name="T42" fmla="*/ 21 w 35"/>
                <a:gd name="T43" fmla="*/ 6 h 54"/>
                <a:gd name="T44" fmla="*/ 17 w 35"/>
                <a:gd name="T45" fmla="*/ 4 h 54"/>
                <a:gd name="T46" fmla="*/ 15 w 35"/>
                <a:gd name="T47" fmla="*/ 2 h 54"/>
                <a:gd name="T48" fmla="*/ 11 w 35"/>
                <a:gd name="T49" fmla="*/ 0 h 54"/>
                <a:gd name="T50" fmla="*/ 9 w 35"/>
                <a:gd name="T51" fmla="*/ 0 h 54"/>
                <a:gd name="T52" fmla="*/ 7 w 35"/>
                <a:gd name="T53" fmla="*/ 0 h 54"/>
                <a:gd name="T54" fmla="*/ 5 w 35"/>
                <a:gd name="T55" fmla="*/ 0 h 54"/>
                <a:gd name="T56" fmla="*/ 5 w 35"/>
                <a:gd name="T57" fmla="*/ 0 h 54"/>
                <a:gd name="T58" fmla="*/ 4 w 35"/>
                <a:gd name="T59" fmla="*/ 0 h 54"/>
                <a:gd name="T60" fmla="*/ 2 w 35"/>
                <a:gd name="T61" fmla="*/ 0 h 54"/>
                <a:gd name="T62" fmla="*/ 2 w 35"/>
                <a:gd name="T63" fmla="*/ 2 h 54"/>
                <a:gd name="T64" fmla="*/ 0 w 35"/>
                <a:gd name="T65" fmla="*/ 2 h 54"/>
                <a:gd name="T66" fmla="*/ 4 w 35"/>
                <a:gd name="T67" fmla="*/ 23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
                <a:gd name="T103" fmla="*/ 0 h 54"/>
                <a:gd name="T104" fmla="*/ 35 w 35"/>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 h="54">
                  <a:moveTo>
                    <a:pt x="4" y="23"/>
                  </a:moveTo>
                  <a:lnTo>
                    <a:pt x="5" y="28"/>
                  </a:lnTo>
                  <a:lnTo>
                    <a:pt x="7" y="34"/>
                  </a:lnTo>
                  <a:lnTo>
                    <a:pt x="11" y="37"/>
                  </a:lnTo>
                  <a:lnTo>
                    <a:pt x="13" y="41"/>
                  </a:lnTo>
                  <a:lnTo>
                    <a:pt x="17" y="45"/>
                  </a:lnTo>
                  <a:lnTo>
                    <a:pt x="21" y="49"/>
                  </a:lnTo>
                  <a:lnTo>
                    <a:pt x="25" y="52"/>
                  </a:lnTo>
                  <a:lnTo>
                    <a:pt x="31" y="54"/>
                  </a:lnTo>
                  <a:lnTo>
                    <a:pt x="33" y="50"/>
                  </a:lnTo>
                  <a:lnTo>
                    <a:pt x="33" y="47"/>
                  </a:lnTo>
                  <a:lnTo>
                    <a:pt x="35" y="41"/>
                  </a:lnTo>
                  <a:lnTo>
                    <a:pt x="35" y="37"/>
                  </a:lnTo>
                  <a:lnTo>
                    <a:pt x="35" y="32"/>
                  </a:lnTo>
                  <a:lnTo>
                    <a:pt x="35" y="28"/>
                  </a:lnTo>
                  <a:lnTo>
                    <a:pt x="33" y="23"/>
                  </a:lnTo>
                  <a:lnTo>
                    <a:pt x="31" y="19"/>
                  </a:lnTo>
                  <a:lnTo>
                    <a:pt x="29" y="15"/>
                  </a:lnTo>
                  <a:lnTo>
                    <a:pt x="27" y="13"/>
                  </a:lnTo>
                  <a:lnTo>
                    <a:pt x="25" y="10"/>
                  </a:lnTo>
                  <a:lnTo>
                    <a:pt x="23" y="8"/>
                  </a:lnTo>
                  <a:lnTo>
                    <a:pt x="21" y="6"/>
                  </a:lnTo>
                  <a:lnTo>
                    <a:pt x="17" y="4"/>
                  </a:lnTo>
                  <a:lnTo>
                    <a:pt x="15" y="2"/>
                  </a:lnTo>
                  <a:lnTo>
                    <a:pt x="11" y="0"/>
                  </a:lnTo>
                  <a:lnTo>
                    <a:pt x="9" y="0"/>
                  </a:lnTo>
                  <a:lnTo>
                    <a:pt x="7" y="0"/>
                  </a:lnTo>
                  <a:lnTo>
                    <a:pt x="5" y="0"/>
                  </a:lnTo>
                  <a:lnTo>
                    <a:pt x="4" y="0"/>
                  </a:lnTo>
                  <a:lnTo>
                    <a:pt x="2" y="0"/>
                  </a:lnTo>
                  <a:lnTo>
                    <a:pt x="2" y="2"/>
                  </a:lnTo>
                  <a:lnTo>
                    <a:pt x="0" y="2"/>
                  </a:lnTo>
                  <a:lnTo>
                    <a:pt x="4" y="23"/>
                  </a:lnTo>
                  <a:close/>
                </a:path>
              </a:pathLst>
            </a:custGeom>
            <a:solidFill>
              <a:srgbClr val="FCEF00"/>
            </a:solidFill>
            <a:ln w="9525">
              <a:noFill/>
              <a:round/>
              <a:headEnd/>
              <a:tailEnd/>
            </a:ln>
          </p:spPr>
          <p:txBody>
            <a:bodyPr>
              <a:prstTxWarp prst="textNoShape">
                <a:avLst/>
              </a:prstTxWarp>
            </a:bodyPr>
            <a:lstStyle/>
            <a:p>
              <a:endParaRPr lang="en-US"/>
            </a:p>
          </p:txBody>
        </p:sp>
        <p:sp>
          <p:nvSpPr>
            <p:cNvPr id="18493" name="Freeform 59"/>
            <p:cNvSpPr>
              <a:spLocks/>
            </p:cNvSpPr>
            <p:nvPr/>
          </p:nvSpPr>
          <p:spPr bwMode="auto">
            <a:xfrm>
              <a:off x="3699" y="1610"/>
              <a:ext cx="27" cy="51"/>
            </a:xfrm>
            <a:custGeom>
              <a:avLst/>
              <a:gdLst>
                <a:gd name="T0" fmla="*/ 0 w 27"/>
                <a:gd name="T1" fmla="*/ 42 h 51"/>
                <a:gd name="T2" fmla="*/ 4 w 27"/>
                <a:gd name="T3" fmla="*/ 51 h 51"/>
                <a:gd name="T4" fmla="*/ 7 w 27"/>
                <a:gd name="T5" fmla="*/ 50 h 51"/>
                <a:gd name="T6" fmla="*/ 11 w 27"/>
                <a:gd name="T7" fmla="*/ 46 h 51"/>
                <a:gd name="T8" fmla="*/ 15 w 27"/>
                <a:gd name="T9" fmla="*/ 42 h 51"/>
                <a:gd name="T10" fmla="*/ 19 w 27"/>
                <a:gd name="T11" fmla="*/ 38 h 51"/>
                <a:gd name="T12" fmla="*/ 21 w 27"/>
                <a:gd name="T13" fmla="*/ 35 h 51"/>
                <a:gd name="T14" fmla="*/ 25 w 27"/>
                <a:gd name="T15" fmla="*/ 29 h 51"/>
                <a:gd name="T16" fmla="*/ 25 w 27"/>
                <a:gd name="T17" fmla="*/ 25 h 51"/>
                <a:gd name="T18" fmla="*/ 27 w 27"/>
                <a:gd name="T19" fmla="*/ 20 h 51"/>
                <a:gd name="T20" fmla="*/ 27 w 27"/>
                <a:gd name="T21" fmla="*/ 16 h 51"/>
                <a:gd name="T22" fmla="*/ 27 w 27"/>
                <a:gd name="T23" fmla="*/ 14 h 51"/>
                <a:gd name="T24" fmla="*/ 27 w 27"/>
                <a:gd name="T25" fmla="*/ 11 h 51"/>
                <a:gd name="T26" fmla="*/ 27 w 27"/>
                <a:gd name="T27" fmla="*/ 9 h 51"/>
                <a:gd name="T28" fmla="*/ 25 w 27"/>
                <a:gd name="T29" fmla="*/ 7 h 51"/>
                <a:gd name="T30" fmla="*/ 25 w 27"/>
                <a:gd name="T31" fmla="*/ 3 h 51"/>
                <a:gd name="T32" fmla="*/ 23 w 27"/>
                <a:gd name="T33" fmla="*/ 1 h 51"/>
                <a:gd name="T34" fmla="*/ 21 w 27"/>
                <a:gd name="T35" fmla="*/ 0 h 51"/>
                <a:gd name="T36" fmla="*/ 7 w 27"/>
                <a:gd name="T37" fmla="*/ 11 h 51"/>
                <a:gd name="T38" fmla="*/ 5 w 27"/>
                <a:gd name="T39" fmla="*/ 14 h 51"/>
                <a:gd name="T40" fmla="*/ 4 w 27"/>
                <a:gd name="T41" fmla="*/ 18 h 51"/>
                <a:gd name="T42" fmla="*/ 2 w 27"/>
                <a:gd name="T43" fmla="*/ 22 h 51"/>
                <a:gd name="T44" fmla="*/ 2 w 27"/>
                <a:gd name="T45" fmla="*/ 25 h 51"/>
                <a:gd name="T46" fmla="*/ 0 w 27"/>
                <a:gd name="T47" fmla="*/ 29 h 51"/>
                <a:gd name="T48" fmla="*/ 0 w 27"/>
                <a:gd name="T49" fmla="*/ 33 h 51"/>
                <a:gd name="T50" fmla="*/ 0 w 27"/>
                <a:gd name="T51" fmla="*/ 37 h 51"/>
                <a:gd name="T52" fmla="*/ 0 w 27"/>
                <a:gd name="T53" fmla="*/ 42 h 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
                <a:gd name="T82" fmla="*/ 0 h 51"/>
                <a:gd name="T83" fmla="*/ 27 w 27"/>
                <a:gd name="T84" fmla="*/ 51 h 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 h="51">
                  <a:moveTo>
                    <a:pt x="0" y="42"/>
                  </a:moveTo>
                  <a:lnTo>
                    <a:pt x="4" y="51"/>
                  </a:lnTo>
                  <a:lnTo>
                    <a:pt x="7" y="50"/>
                  </a:lnTo>
                  <a:lnTo>
                    <a:pt x="11" y="46"/>
                  </a:lnTo>
                  <a:lnTo>
                    <a:pt x="15" y="42"/>
                  </a:lnTo>
                  <a:lnTo>
                    <a:pt x="19" y="38"/>
                  </a:lnTo>
                  <a:lnTo>
                    <a:pt x="21" y="35"/>
                  </a:lnTo>
                  <a:lnTo>
                    <a:pt x="25" y="29"/>
                  </a:lnTo>
                  <a:lnTo>
                    <a:pt x="25" y="25"/>
                  </a:lnTo>
                  <a:lnTo>
                    <a:pt x="27" y="20"/>
                  </a:lnTo>
                  <a:lnTo>
                    <a:pt x="27" y="16"/>
                  </a:lnTo>
                  <a:lnTo>
                    <a:pt x="27" y="14"/>
                  </a:lnTo>
                  <a:lnTo>
                    <a:pt x="27" y="11"/>
                  </a:lnTo>
                  <a:lnTo>
                    <a:pt x="27" y="9"/>
                  </a:lnTo>
                  <a:lnTo>
                    <a:pt x="25" y="7"/>
                  </a:lnTo>
                  <a:lnTo>
                    <a:pt x="25" y="3"/>
                  </a:lnTo>
                  <a:lnTo>
                    <a:pt x="23" y="1"/>
                  </a:lnTo>
                  <a:lnTo>
                    <a:pt x="21" y="0"/>
                  </a:lnTo>
                  <a:lnTo>
                    <a:pt x="7" y="11"/>
                  </a:lnTo>
                  <a:lnTo>
                    <a:pt x="5" y="14"/>
                  </a:lnTo>
                  <a:lnTo>
                    <a:pt x="4" y="18"/>
                  </a:lnTo>
                  <a:lnTo>
                    <a:pt x="2" y="22"/>
                  </a:lnTo>
                  <a:lnTo>
                    <a:pt x="2" y="25"/>
                  </a:lnTo>
                  <a:lnTo>
                    <a:pt x="0" y="29"/>
                  </a:lnTo>
                  <a:lnTo>
                    <a:pt x="0" y="33"/>
                  </a:lnTo>
                  <a:lnTo>
                    <a:pt x="0" y="37"/>
                  </a:lnTo>
                  <a:lnTo>
                    <a:pt x="0" y="42"/>
                  </a:lnTo>
                  <a:close/>
                </a:path>
              </a:pathLst>
            </a:custGeom>
            <a:solidFill>
              <a:srgbClr val="FCEF00"/>
            </a:solidFill>
            <a:ln w="9525">
              <a:noFill/>
              <a:round/>
              <a:headEnd/>
              <a:tailEnd/>
            </a:ln>
          </p:spPr>
          <p:txBody>
            <a:bodyPr>
              <a:prstTxWarp prst="textNoShape">
                <a:avLst/>
              </a:prstTxWarp>
            </a:bodyPr>
            <a:lstStyle/>
            <a:p>
              <a:endParaRPr lang="en-US"/>
            </a:p>
          </p:txBody>
        </p:sp>
        <p:sp>
          <p:nvSpPr>
            <p:cNvPr id="18494" name="Freeform 60"/>
            <p:cNvSpPr>
              <a:spLocks/>
            </p:cNvSpPr>
            <p:nvPr/>
          </p:nvSpPr>
          <p:spPr bwMode="auto">
            <a:xfrm>
              <a:off x="3710" y="1656"/>
              <a:ext cx="20" cy="52"/>
            </a:xfrm>
            <a:custGeom>
              <a:avLst/>
              <a:gdLst>
                <a:gd name="T0" fmla="*/ 0 w 20"/>
                <a:gd name="T1" fmla="*/ 35 h 52"/>
                <a:gd name="T2" fmla="*/ 10 w 20"/>
                <a:gd name="T3" fmla="*/ 52 h 52"/>
                <a:gd name="T4" fmla="*/ 12 w 20"/>
                <a:gd name="T5" fmla="*/ 50 h 52"/>
                <a:gd name="T6" fmla="*/ 12 w 20"/>
                <a:gd name="T7" fmla="*/ 48 h 52"/>
                <a:gd name="T8" fmla="*/ 14 w 20"/>
                <a:gd name="T9" fmla="*/ 46 h 52"/>
                <a:gd name="T10" fmla="*/ 14 w 20"/>
                <a:gd name="T11" fmla="*/ 46 h 52"/>
                <a:gd name="T12" fmla="*/ 14 w 20"/>
                <a:gd name="T13" fmla="*/ 44 h 52"/>
                <a:gd name="T14" fmla="*/ 14 w 20"/>
                <a:gd name="T15" fmla="*/ 42 h 52"/>
                <a:gd name="T16" fmla="*/ 16 w 20"/>
                <a:gd name="T17" fmla="*/ 41 h 52"/>
                <a:gd name="T18" fmla="*/ 16 w 20"/>
                <a:gd name="T19" fmla="*/ 39 h 52"/>
                <a:gd name="T20" fmla="*/ 18 w 20"/>
                <a:gd name="T21" fmla="*/ 33 h 52"/>
                <a:gd name="T22" fmla="*/ 18 w 20"/>
                <a:gd name="T23" fmla="*/ 29 h 52"/>
                <a:gd name="T24" fmla="*/ 20 w 20"/>
                <a:gd name="T25" fmla="*/ 24 h 52"/>
                <a:gd name="T26" fmla="*/ 20 w 20"/>
                <a:gd name="T27" fmla="*/ 18 h 52"/>
                <a:gd name="T28" fmla="*/ 20 w 20"/>
                <a:gd name="T29" fmla="*/ 13 h 52"/>
                <a:gd name="T30" fmla="*/ 18 w 20"/>
                <a:gd name="T31" fmla="*/ 7 h 52"/>
                <a:gd name="T32" fmla="*/ 16 w 20"/>
                <a:gd name="T33" fmla="*/ 4 h 52"/>
                <a:gd name="T34" fmla="*/ 12 w 20"/>
                <a:gd name="T35" fmla="*/ 0 h 52"/>
                <a:gd name="T36" fmla="*/ 10 w 20"/>
                <a:gd name="T37" fmla="*/ 0 h 52"/>
                <a:gd name="T38" fmla="*/ 8 w 20"/>
                <a:gd name="T39" fmla="*/ 2 h 52"/>
                <a:gd name="T40" fmla="*/ 6 w 20"/>
                <a:gd name="T41" fmla="*/ 5 h 52"/>
                <a:gd name="T42" fmla="*/ 4 w 20"/>
                <a:gd name="T43" fmla="*/ 7 h 52"/>
                <a:gd name="T44" fmla="*/ 2 w 20"/>
                <a:gd name="T45" fmla="*/ 9 h 52"/>
                <a:gd name="T46" fmla="*/ 2 w 20"/>
                <a:gd name="T47" fmla="*/ 13 h 52"/>
                <a:gd name="T48" fmla="*/ 0 w 20"/>
                <a:gd name="T49" fmla="*/ 15 h 52"/>
                <a:gd name="T50" fmla="*/ 0 w 20"/>
                <a:gd name="T51" fmla="*/ 18 h 52"/>
                <a:gd name="T52" fmla="*/ 0 w 20"/>
                <a:gd name="T53" fmla="*/ 20 h 52"/>
                <a:gd name="T54" fmla="*/ 0 w 20"/>
                <a:gd name="T55" fmla="*/ 22 h 52"/>
                <a:gd name="T56" fmla="*/ 0 w 20"/>
                <a:gd name="T57" fmla="*/ 24 h 52"/>
                <a:gd name="T58" fmla="*/ 0 w 20"/>
                <a:gd name="T59" fmla="*/ 26 h 52"/>
                <a:gd name="T60" fmla="*/ 0 w 20"/>
                <a:gd name="T61" fmla="*/ 28 h 52"/>
                <a:gd name="T62" fmla="*/ 0 w 20"/>
                <a:gd name="T63" fmla="*/ 31 h 52"/>
                <a:gd name="T64" fmla="*/ 0 w 20"/>
                <a:gd name="T65" fmla="*/ 33 h 52"/>
                <a:gd name="T66" fmla="*/ 0 w 20"/>
                <a:gd name="T67" fmla="*/ 35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52"/>
                <a:gd name="T104" fmla="*/ 20 w 20"/>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52">
                  <a:moveTo>
                    <a:pt x="0" y="35"/>
                  </a:moveTo>
                  <a:lnTo>
                    <a:pt x="10" y="52"/>
                  </a:lnTo>
                  <a:lnTo>
                    <a:pt x="12" y="50"/>
                  </a:lnTo>
                  <a:lnTo>
                    <a:pt x="12" y="48"/>
                  </a:lnTo>
                  <a:lnTo>
                    <a:pt x="14" y="46"/>
                  </a:lnTo>
                  <a:lnTo>
                    <a:pt x="14" y="44"/>
                  </a:lnTo>
                  <a:lnTo>
                    <a:pt x="14" y="42"/>
                  </a:lnTo>
                  <a:lnTo>
                    <a:pt x="16" y="41"/>
                  </a:lnTo>
                  <a:lnTo>
                    <a:pt x="16" y="39"/>
                  </a:lnTo>
                  <a:lnTo>
                    <a:pt x="18" y="33"/>
                  </a:lnTo>
                  <a:lnTo>
                    <a:pt x="18" y="29"/>
                  </a:lnTo>
                  <a:lnTo>
                    <a:pt x="20" y="24"/>
                  </a:lnTo>
                  <a:lnTo>
                    <a:pt x="20" y="18"/>
                  </a:lnTo>
                  <a:lnTo>
                    <a:pt x="20" y="13"/>
                  </a:lnTo>
                  <a:lnTo>
                    <a:pt x="18" y="7"/>
                  </a:lnTo>
                  <a:lnTo>
                    <a:pt x="16" y="4"/>
                  </a:lnTo>
                  <a:lnTo>
                    <a:pt x="12" y="0"/>
                  </a:lnTo>
                  <a:lnTo>
                    <a:pt x="10" y="0"/>
                  </a:lnTo>
                  <a:lnTo>
                    <a:pt x="8" y="2"/>
                  </a:lnTo>
                  <a:lnTo>
                    <a:pt x="6" y="5"/>
                  </a:lnTo>
                  <a:lnTo>
                    <a:pt x="4" y="7"/>
                  </a:lnTo>
                  <a:lnTo>
                    <a:pt x="2" y="9"/>
                  </a:lnTo>
                  <a:lnTo>
                    <a:pt x="2" y="13"/>
                  </a:lnTo>
                  <a:lnTo>
                    <a:pt x="0" y="15"/>
                  </a:lnTo>
                  <a:lnTo>
                    <a:pt x="0" y="18"/>
                  </a:lnTo>
                  <a:lnTo>
                    <a:pt x="0" y="20"/>
                  </a:lnTo>
                  <a:lnTo>
                    <a:pt x="0" y="22"/>
                  </a:lnTo>
                  <a:lnTo>
                    <a:pt x="0" y="24"/>
                  </a:lnTo>
                  <a:lnTo>
                    <a:pt x="0" y="26"/>
                  </a:lnTo>
                  <a:lnTo>
                    <a:pt x="0" y="28"/>
                  </a:lnTo>
                  <a:lnTo>
                    <a:pt x="0" y="31"/>
                  </a:lnTo>
                  <a:lnTo>
                    <a:pt x="0" y="33"/>
                  </a:lnTo>
                  <a:lnTo>
                    <a:pt x="0" y="35"/>
                  </a:lnTo>
                  <a:close/>
                </a:path>
              </a:pathLst>
            </a:custGeom>
            <a:solidFill>
              <a:srgbClr val="FCEF00"/>
            </a:solidFill>
            <a:ln w="9525">
              <a:noFill/>
              <a:round/>
              <a:headEnd/>
              <a:tailEnd/>
            </a:ln>
          </p:spPr>
          <p:txBody>
            <a:bodyPr>
              <a:prstTxWarp prst="textNoShape">
                <a:avLst/>
              </a:prstTxWarp>
            </a:bodyPr>
            <a:lstStyle/>
            <a:p>
              <a:endParaRPr lang="en-US"/>
            </a:p>
          </p:txBody>
        </p:sp>
        <p:sp>
          <p:nvSpPr>
            <p:cNvPr id="18495" name="Freeform 61"/>
            <p:cNvSpPr>
              <a:spLocks/>
            </p:cNvSpPr>
            <p:nvPr/>
          </p:nvSpPr>
          <p:spPr bwMode="auto">
            <a:xfrm>
              <a:off x="3701" y="1563"/>
              <a:ext cx="25" cy="45"/>
            </a:xfrm>
            <a:custGeom>
              <a:avLst/>
              <a:gdLst>
                <a:gd name="T0" fmla="*/ 0 w 25"/>
                <a:gd name="T1" fmla="*/ 43 h 45"/>
                <a:gd name="T2" fmla="*/ 0 w 25"/>
                <a:gd name="T3" fmla="*/ 43 h 45"/>
                <a:gd name="T4" fmla="*/ 0 w 25"/>
                <a:gd name="T5" fmla="*/ 43 h 45"/>
                <a:gd name="T6" fmla="*/ 0 w 25"/>
                <a:gd name="T7" fmla="*/ 45 h 45"/>
                <a:gd name="T8" fmla="*/ 0 w 25"/>
                <a:gd name="T9" fmla="*/ 45 h 45"/>
                <a:gd name="T10" fmla="*/ 0 w 25"/>
                <a:gd name="T11" fmla="*/ 45 h 45"/>
                <a:gd name="T12" fmla="*/ 0 w 25"/>
                <a:gd name="T13" fmla="*/ 45 h 45"/>
                <a:gd name="T14" fmla="*/ 3 w 25"/>
                <a:gd name="T15" fmla="*/ 43 h 45"/>
                <a:gd name="T16" fmla="*/ 7 w 25"/>
                <a:gd name="T17" fmla="*/ 41 h 45"/>
                <a:gd name="T18" fmla="*/ 11 w 25"/>
                <a:gd name="T19" fmla="*/ 37 h 45"/>
                <a:gd name="T20" fmla="*/ 15 w 25"/>
                <a:gd name="T21" fmla="*/ 34 h 45"/>
                <a:gd name="T22" fmla="*/ 19 w 25"/>
                <a:gd name="T23" fmla="*/ 32 h 45"/>
                <a:gd name="T24" fmla="*/ 21 w 25"/>
                <a:gd name="T25" fmla="*/ 28 h 45"/>
                <a:gd name="T26" fmla="*/ 23 w 25"/>
                <a:gd name="T27" fmla="*/ 24 h 45"/>
                <a:gd name="T28" fmla="*/ 25 w 25"/>
                <a:gd name="T29" fmla="*/ 19 h 45"/>
                <a:gd name="T30" fmla="*/ 25 w 25"/>
                <a:gd name="T31" fmla="*/ 17 h 45"/>
                <a:gd name="T32" fmla="*/ 25 w 25"/>
                <a:gd name="T33" fmla="*/ 13 h 45"/>
                <a:gd name="T34" fmla="*/ 25 w 25"/>
                <a:gd name="T35" fmla="*/ 11 h 45"/>
                <a:gd name="T36" fmla="*/ 23 w 25"/>
                <a:gd name="T37" fmla="*/ 8 h 45"/>
                <a:gd name="T38" fmla="*/ 23 w 25"/>
                <a:gd name="T39" fmla="*/ 6 h 45"/>
                <a:gd name="T40" fmla="*/ 23 w 25"/>
                <a:gd name="T41" fmla="*/ 4 h 45"/>
                <a:gd name="T42" fmla="*/ 21 w 25"/>
                <a:gd name="T43" fmla="*/ 2 h 45"/>
                <a:gd name="T44" fmla="*/ 19 w 25"/>
                <a:gd name="T45" fmla="*/ 0 h 45"/>
                <a:gd name="T46" fmla="*/ 15 w 25"/>
                <a:gd name="T47" fmla="*/ 4 h 45"/>
                <a:gd name="T48" fmla="*/ 13 w 25"/>
                <a:gd name="T49" fmla="*/ 8 h 45"/>
                <a:gd name="T50" fmla="*/ 9 w 25"/>
                <a:gd name="T51" fmla="*/ 11 h 45"/>
                <a:gd name="T52" fmla="*/ 5 w 25"/>
                <a:gd name="T53" fmla="*/ 17 h 45"/>
                <a:gd name="T54" fmla="*/ 3 w 25"/>
                <a:gd name="T55" fmla="*/ 22 h 45"/>
                <a:gd name="T56" fmla="*/ 2 w 25"/>
                <a:gd name="T57" fmla="*/ 26 h 45"/>
                <a:gd name="T58" fmla="*/ 0 w 25"/>
                <a:gd name="T59" fmla="*/ 32 h 45"/>
                <a:gd name="T60" fmla="*/ 0 w 25"/>
                <a:gd name="T61" fmla="*/ 37 h 45"/>
                <a:gd name="T62" fmla="*/ 0 w 25"/>
                <a:gd name="T63" fmla="*/ 37 h 45"/>
                <a:gd name="T64" fmla="*/ 0 w 25"/>
                <a:gd name="T65" fmla="*/ 39 h 45"/>
                <a:gd name="T66" fmla="*/ 0 w 25"/>
                <a:gd name="T67" fmla="*/ 39 h 45"/>
                <a:gd name="T68" fmla="*/ 0 w 25"/>
                <a:gd name="T69" fmla="*/ 41 h 45"/>
                <a:gd name="T70" fmla="*/ 0 w 25"/>
                <a:gd name="T71" fmla="*/ 41 h 45"/>
                <a:gd name="T72" fmla="*/ 0 w 25"/>
                <a:gd name="T73" fmla="*/ 41 h 45"/>
                <a:gd name="T74" fmla="*/ 0 w 25"/>
                <a:gd name="T75" fmla="*/ 43 h 45"/>
                <a:gd name="T76" fmla="*/ 0 w 25"/>
                <a:gd name="T77" fmla="*/ 43 h 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
                <a:gd name="T118" fmla="*/ 0 h 45"/>
                <a:gd name="T119" fmla="*/ 25 w 25"/>
                <a:gd name="T120" fmla="*/ 45 h 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 h="45">
                  <a:moveTo>
                    <a:pt x="0" y="43"/>
                  </a:moveTo>
                  <a:lnTo>
                    <a:pt x="0" y="43"/>
                  </a:lnTo>
                  <a:lnTo>
                    <a:pt x="0" y="45"/>
                  </a:lnTo>
                  <a:lnTo>
                    <a:pt x="3" y="43"/>
                  </a:lnTo>
                  <a:lnTo>
                    <a:pt x="7" y="41"/>
                  </a:lnTo>
                  <a:lnTo>
                    <a:pt x="11" y="37"/>
                  </a:lnTo>
                  <a:lnTo>
                    <a:pt x="15" y="34"/>
                  </a:lnTo>
                  <a:lnTo>
                    <a:pt x="19" y="32"/>
                  </a:lnTo>
                  <a:lnTo>
                    <a:pt x="21" y="28"/>
                  </a:lnTo>
                  <a:lnTo>
                    <a:pt x="23" y="24"/>
                  </a:lnTo>
                  <a:lnTo>
                    <a:pt x="25" y="19"/>
                  </a:lnTo>
                  <a:lnTo>
                    <a:pt x="25" y="17"/>
                  </a:lnTo>
                  <a:lnTo>
                    <a:pt x="25" y="13"/>
                  </a:lnTo>
                  <a:lnTo>
                    <a:pt x="25" y="11"/>
                  </a:lnTo>
                  <a:lnTo>
                    <a:pt x="23" y="8"/>
                  </a:lnTo>
                  <a:lnTo>
                    <a:pt x="23" y="6"/>
                  </a:lnTo>
                  <a:lnTo>
                    <a:pt x="23" y="4"/>
                  </a:lnTo>
                  <a:lnTo>
                    <a:pt x="21" y="2"/>
                  </a:lnTo>
                  <a:lnTo>
                    <a:pt x="19" y="0"/>
                  </a:lnTo>
                  <a:lnTo>
                    <a:pt x="15" y="4"/>
                  </a:lnTo>
                  <a:lnTo>
                    <a:pt x="13" y="8"/>
                  </a:lnTo>
                  <a:lnTo>
                    <a:pt x="9" y="11"/>
                  </a:lnTo>
                  <a:lnTo>
                    <a:pt x="5" y="17"/>
                  </a:lnTo>
                  <a:lnTo>
                    <a:pt x="3" y="22"/>
                  </a:lnTo>
                  <a:lnTo>
                    <a:pt x="2" y="26"/>
                  </a:lnTo>
                  <a:lnTo>
                    <a:pt x="0" y="32"/>
                  </a:lnTo>
                  <a:lnTo>
                    <a:pt x="0" y="37"/>
                  </a:lnTo>
                  <a:lnTo>
                    <a:pt x="0" y="39"/>
                  </a:lnTo>
                  <a:lnTo>
                    <a:pt x="0" y="41"/>
                  </a:lnTo>
                  <a:lnTo>
                    <a:pt x="0" y="43"/>
                  </a:lnTo>
                  <a:close/>
                </a:path>
              </a:pathLst>
            </a:custGeom>
            <a:solidFill>
              <a:srgbClr val="FCEF00"/>
            </a:solidFill>
            <a:ln w="9525">
              <a:noFill/>
              <a:round/>
              <a:headEnd/>
              <a:tailEnd/>
            </a:ln>
          </p:spPr>
          <p:txBody>
            <a:bodyPr>
              <a:prstTxWarp prst="textNoShape">
                <a:avLst/>
              </a:prstTxWarp>
            </a:bodyPr>
            <a:lstStyle/>
            <a:p>
              <a:endParaRPr lang="en-US"/>
            </a:p>
          </p:txBody>
        </p:sp>
        <p:sp>
          <p:nvSpPr>
            <p:cNvPr id="18496" name="Freeform 62"/>
            <p:cNvSpPr>
              <a:spLocks/>
            </p:cNvSpPr>
            <p:nvPr/>
          </p:nvSpPr>
          <p:spPr bwMode="auto">
            <a:xfrm>
              <a:off x="3647" y="1402"/>
              <a:ext cx="22" cy="46"/>
            </a:xfrm>
            <a:custGeom>
              <a:avLst/>
              <a:gdLst>
                <a:gd name="T0" fmla="*/ 0 w 22"/>
                <a:gd name="T1" fmla="*/ 28 h 46"/>
                <a:gd name="T2" fmla="*/ 8 w 22"/>
                <a:gd name="T3" fmla="*/ 46 h 46"/>
                <a:gd name="T4" fmla="*/ 10 w 22"/>
                <a:gd name="T5" fmla="*/ 46 h 46"/>
                <a:gd name="T6" fmla="*/ 10 w 22"/>
                <a:gd name="T7" fmla="*/ 46 h 46"/>
                <a:gd name="T8" fmla="*/ 10 w 22"/>
                <a:gd name="T9" fmla="*/ 46 h 46"/>
                <a:gd name="T10" fmla="*/ 10 w 22"/>
                <a:gd name="T11" fmla="*/ 46 h 46"/>
                <a:gd name="T12" fmla="*/ 10 w 22"/>
                <a:gd name="T13" fmla="*/ 46 h 46"/>
                <a:gd name="T14" fmla="*/ 12 w 22"/>
                <a:gd name="T15" fmla="*/ 46 h 46"/>
                <a:gd name="T16" fmla="*/ 12 w 22"/>
                <a:gd name="T17" fmla="*/ 46 h 46"/>
                <a:gd name="T18" fmla="*/ 12 w 22"/>
                <a:gd name="T19" fmla="*/ 45 h 46"/>
                <a:gd name="T20" fmla="*/ 14 w 22"/>
                <a:gd name="T21" fmla="*/ 43 h 46"/>
                <a:gd name="T22" fmla="*/ 16 w 22"/>
                <a:gd name="T23" fmla="*/ 39 h 46"/>
                <a:gd name="T24" fmla="*/ 18 w 22"/>
                <a:gd name="T25" fmla="*/ 37 h 46"/>
                <a:gd name="T26" fmla="*/ 18 w 22"/>
                <a:gd name="T27" fmla="*/ 33 h 46"/>
                <a:gd name="T28" fmla="*/ 20 w 22"/>
                <a:gd name="T29" fmla="*/ 30 h 46"/>
                <a:gd name="T30" fmla="*/ 20 w 22"/>
                <a:gd name="T31" fmla="*/ 26 h 46"/>
                <a:gd name="T32" fmla="*/ 22 w 22"/>
                <a:gd name="T33" fmla="*/ 22 h 46"/>
                <a:gd name="T34" fmla="*/ 20 w 22"/>
                <a:gd name="T35" fmla="*/ 17 h 46"/>
                <a:gd name="T36" fmla="*/ 20 w 22"/>
                <a:gd name="T37" fmla="*/ 15 h 46"/>
                <a:gd name="T38" fmla="*/ 18 w 22"/>
                <a:gd name="T39" fmla="*/ 11 h 46"/>
                <a:gd name="T40" fmla="*/ 16 w 22"/>
                <a:gd name="T41" fmla="*/ 9 h 46"/>
                <a:gd name="T42" fmla="*/ 16 w 22"/>
                <a:gd name="T43" fmla="*/ 8 h 46"/>
                <a:gd name="T44" fmla="*/ 14 w 22"/>
                <a:gd name="T45" fmla="*/ 4 h 46"/>
                <a:gd name="T46" fmla="*/ 12 w 22"/>
                <a:gd name="T47" fmla="*/ 2 h 46"/>
                <a:gd name="T48" fmla="*/ 10 w 22"/>
                <a:gd name="T49" fmla="*/ 2 h 46"/>
                <a:gd name="T50" fmla="*/ 6 w 22"/>
                <a:gd name="T51" fmla="*/ 0 h 46"/>
                <a:gd name="T52" fmla="*/ 6 w 22"/>
                <a:gd name="T53" fmla="*/ 0 h 46"/>
                <a:gd name="T54" fmla="*/ 6 w 22"/>
                <a:gd name="T55" fmla="*/ 0 h 46"/>
                <a:gd name="T56" fmla="*/ 4 w 22"/>
                <a:gd name="T57" fmla="*/ 0 h 46"/>
                <a:gd name="T58" fmla="*/ 4 w 22"/>
                <a:gd name="T59" fmla="*/ 0 h 46"/>
                <a:gd name="T60" fmla="*/ 4 w 22"/>
                <a:gd name="T61" fmla="*/ 0 h 46"/>
                <a:gd name="T62" fmla="*/ 4 w 22"/>
                <a:gd name="T63" fmla="*/ 0 h 46"/>
                <a:gd name="T64" fmla="*/ 4 w 22"/>
                <a:gd name="T65" fmla="*/ 0 h 46"/>
                <a:gd name="T66" fmla="*/ 4 w 22"/>
                <a:gd name="T67" fmla="*/ 0 h 46"/>
                <a:gd name="T68" fmla="*/ 0 w 22"/>
                <a:gd name="T69" fmla="*/ 28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
                <a:gd name="T106" fmla="*/ 0 h 46"/>
                <a:gd name="T107" fmla="*/ 22 w 22"/>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 h="46">
                  <a:moveTo>
                    <a:pt x="0" y="28"/>
                  </a:moveTo>
                  <a:lnTo>
                    <a:pt x="8" y="46"/>
                  </a:lnTo>
                  <a:lnTo>
                    <a:pt x="10" y="46"/>
                  </a:lnTo>
                  <a:lnTo>
                    <a:pt x="12" y="46"/>
                  </a:lnTo>
                  <a:lnTo>
                    <a:pt x="12" y="45"/>
                  </a:lnTo>
                  <a:lnTo>
                    <a:pt x="14" y="43"/>
                  </a:lnTo>
                  <a:lnTo>
                    <a:pt x="16" y="39"/>
                  </a:lnTo>
                  <a:lnTo>
                    <a:pt x="18" y="37"/>
                  </a:lnTo>
                  <a:lnTo>
                    <a:pt x="18" y="33"/>
                  </a:lnTo>
                  <a:lnTo>
                    <a:pt x="20" y="30"/>
                  </a:lnTo>
                  <a:lnTo>
                    <a:pt x="20" y="26"/>
                  </a:lnTo>
                  <a:lnTo>
                    <a:pt x="22" y="22"/>
                  </a:lnTo>
                  <a:lnTo>
                    <a:pt x="20" y="17"/>
                  </a:lnTo>
                  <a:lnTo>
                    <a:pt x="20" y="15"/>
                  </a:lnTo>
                  <a:lnTo>
                    <a:pt x="18" y="11"/>
                  </a:lnTo>
                  <a:lnTo>
                    <a:pt x="16" y="9"/>
                  </a:lnTo>
                  <a:lnTo>
                    <a:pt x="16" y="8"/>
                  </a:lnTo>
                  <a:lnTo>
                    <a:pt x="14" y="4"/>
                  </a:lnTo>
                  <a:lnTo>
                    <a:pt x="12" y="2"/>
                  </a:lnTo>
                  <a:lnTo>
                    <a:pt x="10" y="2"/>
                  </a:lnTo>
                  <a:lnTo>
                    <a:pt x="6" y="0"/>
                  </a:lnTo>
                  <a:lnTo>
                    <a:pt x="4" y="0"/>
                  </a:lnTo>
                  <a:lnTo>
                    <a:pt x="0" y="28"/>
                  </a:lnTo>
                  <a:close/>
                </a:path>
              </a:pathLst>
            </a:custGeom>
            <a:solidFill>
              <a:srgbClr val="FCEF00"/>
            </a:solidFill>
            <a:ln w="9525">
              <a:noFill/>
              <a:round/>
              <a:headEnd/>
              <a:tailEnd/>
            </a:ln>
          </p:spPr>
          <p:txBody>
            <a:bodyPr>
              <a:prstTxWarp prst="textNoShape">
                <a:avLst/>
              </a:prstTxWarp>
            </a:bodyPr>
            <a:lstStyle/>
            <a:p>
              <a:endParaRPr lang="en-US"/>
            </a:p>
          </p:txBody>
        </p:sp>
        <p:sp>
          <p:nvSpPr>
            <p:cNvPr id="18497" name="Freeform 63"/>
            <p:cNvSpPr>
              <a:spLocks/>
            </p:cNvSpPr>
            <p:nvPr/>
          </p:nvSpPr>
          <p:spPr bwMode="auto">
            <a:xfrm>
              <a:off x="3691" y="1519"/>
              <a:ext cx="27" cy="52"/>
            </a:xfrm>
            <a:custGeom>
              <a:avLst/>
              <a:gdLst>
                <a:gd name="T0" fmla="*/ 0 w 27"/>
                <a:gd name="T1" fmla="*/ 41 h 52"/>
                <a:gd name="T2" fmla="*/ 6 w 27"/>
                <a:gd name="T3" fmla="*/ 52 h 52"/>
                <a:gd name="T4" fmla="*/ 12 w 27"/>
                <a:gd name="T5" fmla="*/ 46 h 52"/>
                <a:gd name="T6" fmla="*/ 15 w 27"/>
                <a:gd name="T7" fmla="*/ 41 h 52"/>
                <a:gd name="T8" fmla="*/ 21 w 27"/>
                <a:gd name="T9" fmla="*/ 35 h 52"/>
                <a:gd name="T10" fmla="*/ 23 w 27"/>
                <a:gd name="T11" fmla="*/ 29 h 52"/>
                <a:gd name="T12" fmla="*/ 27 w 27"/>
                <a:gd name="T13" fmla="*/ 22 h 52"/>
                <a:gd name="T14" fmla="*/ 27 w 27"/>
                <a:gd name="T15" fmla="*/ 16 h 52"/>
                <a:gd name="T16" fmla="*/ 27 w 27"/>
                <a:gd name="T17" fmla="*/ 9 h 52"/>
                <a:gd name="T18" fmla="*/ 25 w 27"/>
                <a:gd name="T19" fmla="*/ 0 h 52"/>
                <a:gd name="T20" fmla="*/ 23 w 27"/>
                <a:gd name="T21" fmla="*/ 2 h 52"/>
                <a:gd name="T22" fmla="*/ 19 w 27"/>
                <a:gd name="T23" fmla="*/ 4 h 52"/>
                <a:gd name="T24" fmla="*/ 17 w 27"/>
                <a:gd name="T25" fmla="*/ 5 h 52"/>
                <a:gd name="T26" fmla="*/ 15 w 27"/>
                <a:gd name="T27" fmla="*/ 9 h 52"/>
                <a:gd name="T28" fmla="*/ 12 w 27"/>
                <a:gd name="T29" fmla="*/ 13 h 52"/>
                <a:gd name="T30" fmla="*/ 10 w 27"/>
                <a:gd name="T31" fmla="*/ 16 h 52"/>
                <a:gd name="T32" fmla="*/ 6 w 27"/>
                <a:gd name="T33" fmla="*/ 18 h 52"/>
                <a:gd name="T34" fmla="*/ 2 w 27"/>
                <a:gd name="T35" fmla="*/ 20 h 52"/>
                <a:gd name="T36" fmla="*/ 2 w 27"/>
                <a:gd name="T37" fmla="*/ 24 h 52"/>
                <a:gd name="T38" fmla="*/ 0 w 27"/>
                <a:gd name="T39" fmla="*/ 26 h 52"/>
                <a:gd name="T40" fmla="*/ 0 w 27"/>
                <a:gd name="T41" fmla="*/ 28 h 52"/>
                <a:gd name="T42" fmla="*/ 0 w 27"/>
                <a:gd name="T43" fmla="*/ 31 h 52"/>
                <a:gd name="T44" fmla="*/ 0 w 27"/>
                <a:gd name="T45" fmla="*/ 33 h 52"/>
                <a:gd name="T46" fmla="*/ 0 w 27"/>
                <a:gd name="T47" fmla="*/ 35 h 52"/>
                <a:gd name="T48" fmla="*/ 0 w 27"/>
                <a:gd name="T49" fmla="*/ 37 h 52"/>
                <a:gd name="T50" fmla="*/ 0 w 27"/>
                <a:gd name="T51" fmla="*/ 41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
                <a:gd name="T79" fmla="*/ 0 h 52"/>
                <a:gd name="T80" fmla="*/ 27 w 27"/>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 h="52">
                  <a:moveTo>
                    <a:pt x="0" y="41"/>
                  </a:moveTo>
                  <a:lnTo>
                    <a:pt x="6" y="52"/>
                  </a:lnTo>
                  <a:lnTo>
                    <a:pt x="12" y="46"/>
                  </a:lnTo>
                  <a:lnTo>
                    <a:pt x="15" y="41"/>
                  </a:lnTo>
                  <a:lnTo>
                    <a:pt x="21" y="35"/>
                  </a:lnTo>
                  <a:lnTo>
                    <a:pt x="23" y="29"/>
                  </a:lnTo>
                  <a:lnTo>
                    <a:pt x="27" y="22"/>
                  </a:lnTo>
                  <a:lnTo>
                    <a:pt x="27" y="16"/>
                  </a:lnTo>
                  <a:lnTo>
                    <a:pt x="27" y="9"/>
                  </a:lnTo>
                  <a:lnTo>
                    <a:pt x="25" y="0"/>
                  </a:lnTo>
                  <a:lnTo>
                    <a:pt x="23" y="2"/>
                  </a:lnTo>
                  <a:lnTo>
                    <a:pt x="19" y="4"/>
                  </a:lnTo>
                  <a:lnTo>
                    <a:pt x="17" y="5"/>
                  </a:lnTo>
                  <a:lnTo>
                    <a:pt x="15" y="9"/>
                  </a:lnTo>
                  <a:lnTo>
                    <a:pt x="12" y="13"/>
                  </a:lnTo>
                  <a:lnTo>
                    <a:pt x="10" y="16"/>
                  </a:lnTo>
                  <a:lnTo>
                    <a:pt x="6" y="18"/>
                  </a:lnTo>
                  <a:lnTo>
                    <a:pt x="2" y="20"/>
                  </a:lnTo>
                  <a:lnTo>
                    <a:pt x="2" y="24"/>
                  </a:lnTo>
                  <a:lnTo>
                    <a:pt x="0" y="26"/>
                  </a:lnTo>
                  <a:lnTo>
                    <a:pt x="0" y="28"/>
                  </a:lnTo>
                  <a:lnTo>
                    <a:pt x="0" y="31"/>
                  </a:lnTo>
                  <a:lnTo>
                    <a:pt x="0" y="33"/>
                  </a:lnTo>
                  <a:lnTo>
                    <a:pt x="0" y="35"/>
                  </a:lnTo>
                  <a:lnTo>
                    <a:pt x="0" y="37"/>
                  </a:lnTo>
                  <a:lnTo>
                    <a:pt x="0" y="41"/>
                  </a:lnTo>
                  <a:close/>
                </a:path>
              </a:pathLst>
            </a:custGeom>
            <a:solidFill>
              <a:srgbClr val="FCEF00"/>
            </a:solidFill>
            <a:ln w="9525">
              <a:noFill/>
              <a:round/>
              <a:headEnd/>
              <a:tailEnd/>
            </a:ln>
          </p:spPr>
          <p:txBody>
            <a:bodyPr>
              <a:prstTxWarp prst="textNoShape">
                <a:avLst/>
              </a:prstTxWarp>
            </a:bodyPr>
            <a:lstStyle/>
            <a:p>
              <a:endParaRPr lang="en-US"/>
            </a:p>
          </p:txBody>
        </p:sp>
        <p:sp>
          <p:nvSpPr>
            <p:cNvPr id="18498" name="Freeform 64"/>
            <p:cNvSpPr>
              <a:spLocks/>
            </p:cNvSpPr>
            <p:nvPr/>
          </p:nvSpPr>
          <p:spPr bwMode="auto">
            <a:xfrm>
              <a:off x="3736" y="1691"/>
              <a:ext cx="30" cy="48"/>
            </a:xfrm>
            <a:custGeom>
              <a:avLst/>
              <a:gdLst>
                <a:gd name="T0" fmla="*/ 2 w 30"/>
                <a:gd name="T1" fmla="*/ 22 h 48"/>
                <a:gd name="T2" fmla="*/ 2 w 30"/>
                <a:gd name="T3" fmla="*/ 26 h 48"/>
                <a:gd name="T4" fmla="*/ 6 w 30"/>
                <a:gd name="T5" fmla="*/ 30 h 48"/>
                <a:gd name="T6" fmla="*/ 8 w 30"/>
                <a:gd name="T7" fmla="*/ 35 h 48"/>
                <a:gd name="T8" fmla="*/ 10 w 30"/>
                <a:gd name="T9" fmla="*/ 37 h 48"/>
                <a:gd name="T10" fmla="*/ 14 w 30"/>
                <a:gd name="T11" fmla="*/ 41 h 48"/>
                <a:gd name="T12" fmla="*/ 18 w 30"/>
                <a:gd name="T13" fmla="*/ 44 h 48"/>
                <a:gd name="T14" fmla="*/ 22 w 30"/>
                <a:gd name="T15" fmla="*/ 46 h 48"/>
                <a:gd name="T16" fmla="*/ 26 w 30"/>
                <a:gd name="T17" fmla="*/ 46 h 48"/>
                <a:gd name="T18" fmla="*/ 26 w 30"/>
                <a:gd name="T19" fmla="*/ 46 h 48"/>
                <a:gd name="T20" fmla="*/ 26 w 30"/>
                <a:gd name="T21" fmla="*/ 48 h 48"/>
                <a:gd name="T22" fmla="*/ 28 w 30"/>
                <a:gd name="T23" fmla="*/ 48 h 48"/>
                <a:gd name="T24" fmla="*/ 28 w 30"/>
                <a:gd name="T25" fmla="*/ 48 h 48"/>
                <a:gd name="T26" fmla="*/ 28 w 30"/>
                <a:gd name="T27" fmla="*/ 48 h 48"/>
                <a:gd name="T28" fmla="*/ 28 w 30"/>
                <a:gd name="T29" fmla="*/ 48 h 48"/>
                <a:gd name="T30" fmla="*/ 28 w 30"/>
                <a:gd name="T31" fmla="*/ 48 h 48"/>
                <a:gd name="T32" fmla="*/ 28 w 30"/>
                <a:gd name="T33" fmla="*/ 48 h 48"/>
                <a:gd name="T34" fmla="*/ 30 w 30"/>
                <a:gd name="T35" fmla="*/ 46 h 48"/>
                <a:gd name="T36" fmla="*/ 30 w 30"/>
                <a:gd name="T37" fmla="*/ 44 h 48"/>
                <a:gd name="T38" fmla="*/ 28 w 30"/>
                <a:gd name="T39" fmla="*/ 43 h 48"/>
                <a:gd name="T40" fmla="*/ 28 w 30"/>
                <a:gd name="T41" fmla="*/ 41 h 48"/>
                <a:gd name="T42" fmla="*/ 28 w 30"/>
                <a:gd name="T43" fmla="*/ 39 h 48"/>
                <a:gd name="T44" fmla="*/ 28 w 30"/>
                <a:gd name="T45" fmla="*/ 37 h 48"/>
                <a:gd name="T46" fmla="*/ 28 w 30"/>
                <a:gd name="T47" fmla="*/ 33 h 48"/>
                <a:gd name="T48" fmla="*/ 28 w 30"/>
                <a:gd name="T49" fmla="*/ 31 h 48"/>
                <a:gd name="T50" fmla="*/ 28 w 30"/>
                <a:gd name="T51" fmla="*/ 26 h 48"/>
                <a:gd name="T52" fmla="*/ 26 w 30"/>
                <a:gd name="T53" fmla="*/ 22 h 48"/>
                <a:gd name="T54" fmla="*/ 24 w 30"/>
                <a:gd name="T55" fmla="*/ 17 h 48"/>
                <a:gd name="T56" fmla="*/ 20 w 30"/>
                <a:gd name="T57" fmla="*/ 13 h 48"/>
                <a:gd name="T58" fmla="*/ 16 w 30"/>
                <a:gd name="T59" fmla="*/ 9 h 48"/>
                <a:gd name="T60" fmla="*/ 14 w 30"/>
                <a:gd name="T61" fmla="*/ 6 h 48"/>
                <a:gd name="T62" fmla="*/ 10 w 30"/>
                <a:gd name="T63" fmla="*/ 4 h 48"/>
                <a:gd name="T64" fmla="*/ 6 w 30"/>
                <a:gd name="T65" fmla="*/ 0 h 48"/>
                <a:gd name="T66" fmla="*/ 4 w 30"/>
                <a:gd name="T67" fmla="*/ 4 h 48"/>
                <a:gd name="T68" fmla="*/ 2 w 30"/>
                <a:gd name="T69" fmla="*/ 6 h 48"/>
                <a:gd name="T70" fmla="*/ 0 w 30"/>
                <a:gd name="T71" fmla="*/ 7 h 48"/>
                <a:gd name="T72" fmla="*/ 0 w 30"/>
                <a:gd name="T73" fmla="*/ 11 h 48"/>
                <a:gd name="T74" fmla="*/ 0 w 30"/>
                <a:gd name="T75" fmla="*/ 13 h 48"/>
                <a:gd name="T76" fmla="*/ 0 w 30"/>
                <a:gd name="T77" fmla="*/ 17 h 48"/>
                <a:gd name="T78" fmla="*/ 2 w 30"/>
                <a:gd name="T79" fmla="*/ 19 h 48"/>
                <a:gd name="T80" fmla="*/ 2 w 30"/>
                <a:gd name="T81" fmla="*/ 22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
                <a:gd name="T124" fmla="*/ 0 h 48"/>
                <a:gd name="T125" fmla="*/ 30 w 30"/>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 h="48">
                  <a:moveTo>
                    <a:pt x="2" y="22"/>
                  </a:moveTo>
                  <a:lnTo>
                    <a:pt x="2" y="26"/>
                  </a:lnTo>
                  <a:lnTo>
                    <a:pt x="6" y="30"/>
                  </a:lnTo>
                  <a:lnTo>
                    <a:pt x="8" y="35"/>
                  </a:lnTo>
                  <a:lnTo>
                    <a:pt x="10" y="37"/>
                  </a:lnTo>
                  <a:lnTo>
                    <a:pt x="14" y="41"/>
                  </a:lnTo>
                  <a:lnTo>
                    <a:pt x="18" y="44"/>
                  </a:lnTo>
                  <a:lnTo>
                    <a:pt x="22" y="46"/>
                  </a:lnTo>
                  <a:lnTo>
                    <a:pt x="26" y="46"/>
                  </a:lnTo>
                  <a:lnTo>
                    <a:pt x="26" y="48"/>
                  </a:lnTo>
                  <a:lnTo>
                    <a:pt x="28" y="48"/>
                  </a:lnTo>
                  <a:lnTo>
                    <a:pt x="30" y="46"/>
                  </a:lnTo>
                  <a:lnTo>
                    <a:pt x="30" y="44"/>
                  </a:lnTo>
                  <a:lnTo>
                    <a:pt x="28" y="43"/>
                  </a:lnTo>
                  <a:lnTo>
                    <a:pt x="28" y="41"/>
                  </a:lnTo>
                  <a:lnTo>
                    <a:pt x="28" y="39"/>
                  </a:lnTo>
                  <a:lnTo>
                    <a:pt x="28" y="37"/>
                  </a:lnTo>
                  <a:lnTo>
                    <a:pt x="28" y="33"/>
                  </a:lnTo>
                  <a:lnTo>
                    <a:pt x="28" y="31"/>
                  </a:lnTo>
                  <a:lnTo>
                    <a:pt x="28" y="26"/>
                  </a:lnTo>
                  <a:lnTo>
                    <a:pt x="26" y="22"/>
                  </a:lnTo>
                  <a:lnTo>
                    <a:pt x="24" y="17"/>
                  </a:lnTo>
                  <a:lnTo>
                    <a:pt x="20" y="13"/>
                  </a:lnTo>
                  <a:lnTo>
                    <a:pt x="16" y="9"/>
                  </a:lnTo>
                  <a:lnTo>
                    <a:pt x="14" y="6"/>
                  </a:lnTo>
                  <a:lnTo>
                    <a:pt x="10" y="4"/>
                  </a:lnTo>
                  <a:lnTo>
                    <a:pt x="6" y="0"/>
                  </a:lnTo>
                  <a:lnTo>
                    <a:pt x="4" y="4"/>
                  </a:lnTo>
                  <a:lnTo>
                    <a:pt x="2" y="6"/>
                  </a:lnTo>
                  <a:lnTo>
                    <a:pt x="0" y="7"/>
                  </a:lnTo>
                  <a:lnTo>
                    <a:pt x="0" y="11"/>
                  </a:lnTo>
                  <a:lnTo>
                    <a:pt x="0" y="13"/>
                  </a:lnTo>
                  <a:lnTo>
                    <a:pt x="0" y="17"/>
                  </a:lnTo>
                  <a:lnTo>
                    <a:pt x="2" y="19"/>
                  </a:lnTo>
                  <a:lnTo>
                    <a:pt x="2" y="22"/>
                  </a:lnTo>
                  <a:close/>
                </a:path>
              </a:pathLst>
            </a:custGeom>
            <a:solidFill>
              <a:srgbClr val="FCEF00"/>
            </a:solidFill>
            <a:ln w="9525">
              <a:noFill/>
              <a:round/>
              <a:headEnd/>
              <a:tailEnd/>
            </a:ln>
          </p:spPr>
          <p:txBody>
            <a:bodyPr>
              <a:prstTxWarp prst="textNoShape">
                <a:avLst/>
              </a:prstTxWarp>
            </a:bodyPr>
            <a:lstStyle/>
            <a:p>
              <a:endParaRPr lang="en-US"/>
            </a:p>
          </p:txBody>
        </p:sp>
        <p:sp>
          <p:nvSpPr>
            <p:cNvPr id="18499" name="Freeform 65"/>
            <p:cNvSpPr>
              <a:spLocks/>
            </p:cNvSpPr>
            <p:nvPr/>
          </p:nvSpPr>
          <p:spPr bwMode="auto">
            <a:xfrm>
              <a:off x="3681" y="1471"/>
              <a:ext cx="29" cy="57"/>
            </a:xfrm>
            <a:custGeom>
              <a:avLst/>
              <a:gdLst>
                <a:gd name="T0" fmla="*/ 0 w 29"/>
                <a:gd name="T1" fmla="*/ 52 h 57"/>
                <a:gd name="T2" fmla="*/ 2 w 29"/>
                <a:gd name="T3" fmla="*/ 52 h 57"/>
                <a:gd name="T4" fmla="*/ 2 w 29"/>
                <a:gd name="T5" fmla="*/ 53 h 57"/>
                <a:gd name="T6" fmla="*/ 2 w 29"/>
                <a:gd name="T7" fmla="*/ 53 h 57"/>
                <a:gd name="T8" fmla="*/ 2 w 29"/>
                <a:gd name="T9" fmla="*/ 55 h 57"/>
                <a:gd name="T10" fmla="*/ 4 w 29"/>
                <a:gd name="T11" fmla="*/ 55 h 57"/>
                <a:gd name="T12" fmla="*/ 4 w 29"/>
                <a:gd name="T13" fmla="*/ 57 h 57"/>
                <a:gd name="T14" fmla="*/ 6 w 29"/>
                <a:gd name="T15" fmla="*/ 57 h 57"/>
                <a:gd name="T16" fmla="*/ 6 w 29"/>
                <a:gd name="T17" fmla="*/ 57 h 57"/>
                <a:gd name="T18" fmla="*/ 10 w 29"/>
                <a:gd name="T19" fmla="*/ 55 h 57"/>
                <a:gd name="T20" fmla="*/ 14 w 29"/>
                <a:gd name="T21" fmla="*/ 53 h 57"/>
                <a:gd name="T22" fmla="*/ 16 w 29"/>
                <a:gd name="T23" fmla="*/ 50 h 57"/>
                <a:gd name="T24" fmla="*/ 20 w 29"/>
                <a:gd name="T25" fmla="*/ 48 h 57"/>
                <a:gd name="T26" fmla="*/ 23 w 29"/>
                <a:gd name="T27" fmla="*/ 44 h 57"/>
                <a:gd name="T28" fmla="*/ 25 w 29"/>
                <a:gd name="T29" fmla="*/ 40 h 57"/>
                <a:gd name="T30" fmla="*/ 27 w 29"/>
                <a:gd name="T31" fmla="*/ 37 h 57"/>
                <a:gd name="T32" fmla="*/ 27 w 29"/>
                <a:gd name="T33" fmla="*/ 31 h 57"/>
                <a:gd name="T34" fmla="*/ 29 w 29"/>
                <a:gd name="T35" fmla="*/ 27 h 57"/>
                <a:gd name="T36" fmla="*/ 29 w 29"/>
                <a:gd name="T37" fmla="*/ 24 h 57"/>
                <a:gd name="T38" fmla="*/ 29 w 29"/>
                <a:gd name="T39" fmla="*/ 20 h 57"/>
                <a:gd name="T40" fmla="*/ 29 w 29"/>
                <a:gd name="T41" fmla="*/ 16 h 57"/>
                <a:gd name="T42" fmla="*/ 27 w 29"/>
                <a:gd name="T43" fmla="*/ 13 h 57"/>
                <a:gd name="T44" fmla="*/ 27 w 29"/>
                <a:gd name="T45" fmla="*/ 9 h 57"/>
                <a:gd name="T46" fmla="*/ 25 w 29"/>
                <a:gd name="T47" fmla="*/ 5 h 57"/>
                <a:gd name="T48" fmla="*/ 23 w 29"/>
                <a:gd name="T49" fmla="*/ 2 h 57"/>
                <a:gd name="T50" fmla="*/ 23 w 29"/>
                <a:gd name="T51" fmla="*/ 2 h 57"/>
                <a:gd name="T52" fmla="*/ 22 w 29"/>
                <a:gd name="T53" fmla="*/ 2 h 57"/>
                <a:gd name="T54" fmla="*/ 22 w 29"/>
                <a:gd name="T55" fmla="*/ 2 h 57"/>
                <a:gd name="T56" fmla="*/ 22 w 29"/>
                <a:gd name="T57" fmla="*/ 2 h 57"/>
                <a:gd name="T58" fmla="*/ 22 w 29"/>
                <a:gd name="T59" fmla="*/ 0 h 57"/>
                <a:gd name="T60" fmla="*/ 22 w 29"/>
                <a:gd name="T61" fmla="*/ 0 h 57"/>
                <a:gd name="T62" fmla="*/ 22 w 29"/>
                <a:gd name="T63" fmla="*/ 0 h 57"/>
                <a:gd name="T64" fmla="*/ 22 w 29"/>
                <a:gd name="T65" fmla="*/ 0 h 57"/>
                <a:gd name="T66" fmla="*/ 16 w 29"/>
                <a:gd name="T67" fmla="*/ 5 h 57"/>
                <a:gd name="T68" fmla="*/ 12 w 29"/>
                <a:gd name="T69" fmla="*/ 11 h 57"/>
                <a:gd name="T70" fmla="*/ 8 w 29"/>
                <a:gd name="T71" fmla="*/ 16 h 57"/>
                <a:gd name="T72" fmla="*/ 4 w 29"/>
                <a:gd name="T73" fmla="*/ 24 h 57"/>
                <a:gd name="T74" fmla="*/ 2 w 29"/>
                <a:gd name="T75" fmla="*/ 29 h 57"/>
                <a:gd name="T76" fmla="*/ 0 w 29"/>
                <a:gd name="T77" fmla="*/ 37 h 57"/>
                <a:gd name="T78" fmla="*/ 0 w 29"/>
                <a:gd name="T79" fmla="*/ 44 h 57"/>
                <a:gd name="T80" fmla="*/ 0 w 29"/>
                <a:gd name="T81" fmla="*/ 52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
                <a:gd name="T124" fmla="*/ 0 h 57"/>
                <a:gd name="T125" fmla="*/ 29 w 29"/>
                <a:gd name="T126" fmla="*/ 57 h 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 h="57">
                  <a:moveTo>
                    <a:pt x="0" y="52"/>
                  </a:moveTo>
                  <a:lnTo>
                    <a:pt x="2" y="52"/>
                  </a:lnTo>
                  <a:lnTo>
                    <a:pt x="2" y="53"/>
                  </a:lnTo>
                  <a:lnTo>
                    <a:pt x="2" y="55"/>
                  </a:lnTo>
                  <a:lnTo>
                    <a:pt x="4" y="55"/>
                  </a:lnTo>
                  <a:lnTo>
                    <a:pt x="4" y="57"/>
                  </a:lnTo>
                  <a:lnTo>
                    <a:pt x="6" y="57"/>
                  </a:lnTo>
                  <a:lnTo>
                    <a:pt x="10" y="55"/>
                  </a:lnTo>
                  <a:lnTo>
                    <a:pt x="14" y="53"/>
                  </a:lnTo>
                  <a:lnTo>
                    <a:pt x="16" y="50"/>
                  </a:lnTo>
                  <a:lnTo>
                    <a:pt x="20" y="48"/>
                  </a:lnTo>
                  <a:lnTo>
                    <a:pt x="23" y="44"/>
                  </a:lnTo>
                  <a:lnTo>
                    <a:pt x="25" y="40"/>
                  </a:lnTo>
                  <a:lnTo>
                    <a:pt x="27" y="37"/>
                  </a:lnTo>
                  <a:lnTo>
                    <a:pt x="27" y="31"/>
                  </a:lnTo>
                  <a:lnTo>
                    <a:pt x="29" y="27"/>
                  </a:lnTo>
                  <a:lnTo>
                    <a:pt x="29" y="24"/>
                  </a:lnTo>
                  <a:lnTo>
                    <a:pt x="29" y="20"/>
                  </a:lnTo>
                  <a:lnTo>
                    <a:pt x="29" y="16"/>
                  </a:lnTo>
                  <a:lnTo>
                    <a:pt x="27" y="13"/>
                  </a:lnTo>
                  <a:lnTo>
                    <a:pt x="27" y="9"/>
                  </a:lnTo>
                  <a:lnTo>
                    <a:pt x="25" y="5"/>
                  </a:lnTo>
                  <a:lnTo>
                    <a:pt x="23" y="2"/>
                  </a:lnTo>
                  <a:lnTo>
                    <a:pt x="22" y="2"/>
                  </a:lnTo>
                  <a:lnTo>
                    <a:pt x="22" y="0"/>
                  </a:lnTo>
                  <a:lnTo>
                    <a:pt x="16" y="5"/>
                  </a:lnTo>
                  <a:lnTo>
                    <a:pt x="12" y="11"/>
                  </a:lnTo>
                  <a:lnTo>
                    <a:pt x="8" y="16"/>
                  </a:lnTo>
                  <a:lnTo>
                    <a:pt x="4" y="24"/>
                  </a:lnTo>
                  <a:lnTo>
                    <a:pt x="2" y="29"/>
                  </a:lnTo>
                  <a:lnTo>
                    <a:pt x="0" y="37"/>
                  </a:lnTo>
                  <a:lnTo>
                    <a:pt x="0" y="44"/>
                  </a:lnTo>
                  <a:lnTo>
                    <a:pt x="0" y="52"/>
                  </a:lnTo>
                  <a:close/>
                </a:path>
              </a:pathLst>
            </a:custGeom>
            <a:solidFill>
              <a:srgbClr val="FCEF00"/>
            </a:solidFill>
            <a:ln w="9525">
              <a:noFill/>
              <a:round/>
              <a:headEnd/>
              <a:tailEnd/>
            </a:ln>
          </p:spPr>
          <p:txBody>
            <a:bodyPr>
              <a:prstTxWarp prst="textNoShape">
                <a:avLst/>
              </a:prstTxWarp>
            </a:bodyPr>
            <a:lstStyle/>
            <a:p>
              <a:endParaRPr lang="en-US"/>
            </a:p>
          </p:txBody>
        </p:sp>
        <p:sp>
          <p:nvSpPr>
            <p:cNvPr id="18500" name="Freeform 66"/>
            <p:cNvSpPr>
              <a:spLocks/>
            </p:cNvSpPr>
            <p:nvPr/>
          </p:nvSpPr>
          <p:spPr bwMode="auto">
            <a:xfrm>
              <a:off x="3667" y="1426"/>
              <a:ext cx="28" cy="56"/>
            </a:xfrm>
            <a:custGeom>
              <a:avLst/>
              <a:gdLst>
                <a:gd name="T0" fmla="*/ 0 w 28"/>
                <a:gd name="T1" fmla="*/ 41 h 56"/>
                <a:gd name="T2" fmla="*/ 0 w 28"/>
                <a:gd name="T3" fmla="*/ 43 h 56"/>
                <a:gd name="T4" fmla="*/ 0 w 28"/>
                <a:gd name="T5" fmla="*/ 45 h 56"/>
                <a:gd name="T6" fmla="*/ 2 w 28"/>
                <a:gd name="T7" fmla="*/ 47 h 56"/>
                <a:gd name="T8" fmla="*/ 2 w 28"/>
                <a:gd name="T9" fmla="*/ 48 h 56"/>
                <a:gd name="T10" fmla="*/ 2 w 28"/>
                <a:gd name="T11" fmla="*/ 52 h 56"/>
                <a:gd name="T12" fmla="*/ 4 w 28"/>
                <a:gd name="T13" fmla="*/ 52 h 56"/>
                <a:gd name="T14" fmla="*/ 6 w 28"/>
                <a:gd name="T15" fmla="*/ 54 h 56"/>
                <a:gd name="T16" fmla="*/ 8 w 28"/>
                <a:gd name="T17" fmla="*/ 56 h 56"/>
                <a:gd name="T18" fmla="*/ 8 w 28"/>
                <a:gd name="T19" fmla="*/ 56 h 56"/>
                <a:gd name="T20" fmla="*/ 8 w 28"/>
                <a:gd name="T21" fmla="*/ 56 h 56"/>
                <a:gd name="T22" fmla="*/ 8 w 28"/>
                <a:gd name="T23" fmla="*/ 56 h 56"/>
                <a:gd name="T24" fmla="*/ 8 w 28"/>
                <a:gd name="T25" fmla="*/ 56 h 56"/>
                <a:gd name="T26" fmla="*/ 8 w 28"/>
                <a:gd name="T27" fmla="*/ 56 h 56"/>
                <a:gd name="T28" fmla="*/ 10 w 28"/>
                <a:gd name="T29" fmla="*/ 56 h 56"/>
                <a:gd name="T30" fmla="*/ 10 w 28"/>
                <a:gd name="T31" fmla="*/ 56 h 56"/>
                <a:gd name="T32" fmla="*/ 10 w 28"/>
                <a:gd name="T33" fmla="*/ 56 h 56"/>
                <a:gd name="T34" fmla="*/ 14 w 28"/>
                <a:gd name="T35" fmla="*/ 54 h 56"/>
                <a:gd name="T36" fmla="*/ 16 w 28"/>
                <a:gd name="T37" fmla="*/ 52 h 56"/>
                <a:gd name="T38" fmla="*/ 20 w 28"/>
                <a:gd name="T39" fmla="*/ 48 h 56"/>
                <a:gd name="T40" fmla="*/ 22 w 28"/>
                <a:gd name="T41" fmla="*/ 45 h 56"/>
                <a:gd name="T42" fmla="*/ 24 w 28"/>
                <a:gd name="T43" fmla="*/ 41 h 56"/>
                <a:gd name="T44" fmla="*/ 26 w 28"/>
                <a:gd name="T45" fmla="*/ 37 h 56"/>
                <a:gd name="T46" fmla="*/ 26 w 28"/>
                <a:gd name="T47" fmla="*/ 34 h 56"/>
                <a:gd name="T48" fmla="*/ 28 w 28"/>
                <a:gd name="T49" fmla="*/ 28 h 56"/>
                <a:gd name="T50" fmla="*/ 28 w 28"/>
                <a:gd name="T51" fmla="*/ 24 h 56"/>
                <a:gd name="T52" fmla="*/ 26 w 28"/>
                <a:gd name="T53" fmla="*/ 21 h 56"/>
                <a:gd name="T54" fmla="*/ 26 w 28"/>
                <a:gd name="T55" fmla="*/ 17 h 56"/>
                <a:gd name="T56" fmla="*/ 24 w 28"/>
                <a:gd name="T57" fmla="*/ 11 h 56"/>
                <a:gd name="T58" fmla="*/ 22 w 28"/>
                <a:gd name="T59" fmla="*/ 8 h 56"/>
                <a:gd name="T60" fmla="*/ 20 w 28"/>
                <a:gd name="T61" fmla="*/ 6 h 56"/>
                <a:gd name="T62" fmla="*/ 18 w 28"/>
                <a:gd name="T63" fmla="*/ 2 h 56"/>
                <a:gd name="T64" fmla="*/ 14 w 28"/>
                <a:gd name="T65" fmla="*/ 0 h 56"/>
                <a:gd name="T66" fmla="*/ 14 w 28"/>
                <a:gd name="T67" fmla="*/ 4 h 56"/>
                <a:gd name="T68" fmla="*/ 12 w 28"/>
                <a:gd name="T69" fmla="*/ 6 h 56"/>
                <a:gd name="T70" fmla="*/ 10 w 28"/>
                <a:gd name="T71" fmla="*/ 9 h 56"/>
                <a:gd name="T72" fmla="*/ 8 w 28"/>
                <a:gd name="T73" fmla="*/ 13 h 56"/>
                <a:gd name="T74" fmla="*/ 6 w 28"/>
                <a:gd name="T75" fmla="*/ 17 h 56"/>
                <a:gd name="T76" fmla="*/ 6 w 28"/>
                <a:gd name="T77" fmla="*/ 21 h 56"/>
                <a:gd name="T78" fmla="*/ 4 w 28"/>
                <a:gd name="T79" fmla="*/ 24 h 56"/>
                <a:gd name="T80" fmla="*/ 2 w 28"/>
                <a:gd name="T81" fmla="*/ 28 h 56"/>
                <a:gd name="T82" fmla="*/ 2 w 28"/>
                <a:gd name="T83" fmla="*/ 30 h 56"/>
                <a:gd name="T84" fmla="*/ 2 w 28"/>
                <a:gd name="T85" fmla="*/ 32 h 56"/>
                <a:gd name="T86" fmla="*/ 2 w 28"/>
                <a:gd name="T87" fmla="*/ 34 h 56"/>
                <a:gd name="T88" fmla="*/ 0 w 28"/>
                <a:gd name="T89" fmla="*/ 35 h 56"/>
                <a:gd name="T90" fmla="*/ 0 w 28"/>
                <a:gd name="T91" fmla="*/ 37 h 56"/>
                <a:gd name="T92" fmla="*/ 0 w 28"/>
                <a:gd name="T93" fmla="*/ 39 h 56"/>
                <a:gd name="T94" fmla="*/ 0 w 28"/>
                <a:gd name="T95" fmla="*/ 41 h 56"/>
                <a:gd name="T96" fmla="*/ 0 w 28"/>
                <a:gd name="T97" fmla="*/ 41 h 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56"/>
                <a:gd name="T149" fmla="*/ 28 w 28"/>
                <a:gd name="T150" fmla="*/ 56 h 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56">
                  <a:moveTo>
                    <a:pt x="0" y="41"/>
                  </a:moveTo>
                  <a:lnTo>
                    <a:pt x="0" y="43"/>
                  </a:lnTo>
                  <a:lnTo>
                    <a:pt x="0" y="45"/>
                  </a:lnTo>
                  <a:lnTo>
                    <a:pt x="2" y="47"/>
                  </a:lnTo>
                  <a:lnTo>
                    <a:pt x="2" y="48"/>
                  </a:lnTo>
                  <a:lnTo>
                    <a:pt x="2" y="52"/>
                  </a:lnTo>
                  <a:lnTo>
                    <a:pt x="4" y="52"/>
                  </a:lnTo>
                  <a:lnTo>
                    <a:pt x="6" y="54"/>
                  </a:lnTo>
                  <a:lnTo>
                    <a:pt x="8" y="56"/>
                  </a:lnTo>
                  <a:lnTo>
                    <a:pt x="10" y="56"/>
                  </a:lnTo>
                  <a:lnTo>
                    <a:pt x="14" y="54"/>
                  </a:lnTo>
                  <a:lnTo>
                    <a:pt x="16" y="52"/>
                  </a:lnTo>
                  <a:lnTo>
                    <a:pt x="20" y="48"/>
                  </a:lnTo>
                  <a:lnTo>
                    <a:pt x="22" y="45"/>
                  </a:lnTo>
                  <a:lnTo>
                    <a:pt x="24" y="41"/>
                  </a:lnTo>
                  <a:lnTo>
                    <a:pt x="26" y="37"/>
                  </a:lnTo>
                  <a:lnTo>
                    <a:pt x="26" y="34"/>
                  </a:lnTo>
                  <a:lnTo>
                    <a:pt x="28" y="28"/>
                  </a:lnTo>
                  <a:lnTo>
                    <a:pt x="28" y="24"/>
                  </a:lnTo>
                  <a:lnTo>
                    <a:pt x="26" y="21"/>
                  </a:lnTo>
                  <a:lnTo>
                    <a:pt x="26" y="17"/>
                  </a:lnTo>
                  <a:lnTo>
                    <a:pt x="24" y="11"/>
                  </a:lnTo>
                  <a:lnTo>
                    <a:pt x="22" y="8"/>
                  </a:lnTo>
                  <a:lnTo>
                    <a:pt x="20" y="6"/>
                  </a:lnTo>
                  <a:lnTo>
                    <a:pt x="18" y="2"/>
                  </a:lnTo>
                  <a:lnTo>
                    <a:pt x="14" y="0"/>
                  </a:lnTo>
                  <a:lnTo>
                    <a:pt x="14" y="4"/>
                  </a:lnTo>
                  <a:lnTo>
                    <a:pt x="12" y="6"/>
                  </a:lnTo>
                  <a:lnTo>
                    <a:pt x="10" y="9"/>
                  </a:lnTo>
                  <a:lnTo>
                    <a:pt x="8" y="13"/>
                  </a:lnTo>
                  <a:lnTo>
                    <a:pt x="6" y="17"/>
                  </a:lnTo>
                  <a:lnTo>
                    <a:pt x="6" y="21"/>
                  </a:lnTo>
                  <a:lnTo>
                    <a:pt x="4" y="24"/>
                  </a:lnTo>
                  <a:lnTo>
                    <a:pt x="2" y="28"/>
                  </a:lnTo>
                  <a:lnTo>
                    <a:pt x="2" y="30"/>
                  </a:lnTo>
                  <a:lnTo>
                    <a:pt x="2" y="32"/>
                  </a:lnTo>
                  <a:lnTo>
                    <a:pt x="2" y="34"/>
                  </a:lnTo>
                  <a:lnTo>
                    <a:pt x="0" y="35"/>
                  </a:lnTo>
                  <a:lnTo>
                    <a:pt x="0" y="37"/>
                  </a:lnTo>
                  <a:lnTo>
                    <a:pt x="0" y="39"/>
                  </a:lnTo>
                  <a:lnTo>
                    <a:pt x="0" y="41"/>
                  </a:lnTo>
                  <a:close/>
                </a:path>
              </a:pathLst>
            </a:custGeom>
            <a:solidFill>
              <a:srgbClr val="FCEF00"/>
            </a:solidFill>
            <a:ln w="9525">
              <a:noFill/>
              <a:round/>
              <a:headEnd/>
              <a:tailEnd/>
            </a:ln>
          </p:spPr>
          <p:txBody>
            <a:bodyPr>
              <a:prstTxWarp prst="textNoShape">
                <a:avLst/>
              </a:prstTxWarp>
            </a:bodyPr>
            <a:lstStyle/>
            <a:p>
              <a:endParaRPr lang="en-US"/>
            </a:p>
          </p:txBody>
        </p:sp>
        <p:sp>
          <p:nvSpPr>
            <p:cNvPr id="18501" name="Freeform 67"/>
            <p:cNvSpPr>
              <a:spLocks/>
            </p:cNvSpPr>
            <p:nvPr/>
          </p:nvSpPr>
          <p:spPr bwMode="auto">
            <a:xfrm>
              <a:off x="3772" y="1711"/>
              <a:ext cx="51" cy="32"/>
            </a:xfrm>
            <a:custGeom>
              <a:avLst/>
              <a:gdLst>
                <a:gd name="T0" fmla="*/ 2 w 51"/>
                <a:gd name="T1" fmla="*/ 11 h 32"/>
                <a:gd name="T2" fmla="*/ 14 w 51"/>
                <a:gd name="T3" fmla="*/ 28 h 32"/>
                <a:gd name="T4" fmla="*/ 18 w 51"/>
                <a:gd name="T5" fmla="*/ 28 h 32"/>
                <a:gd name="T6" fmla="*/ 22 w 51"/>
                <a:gd name="T7" fmla="*/ 30 h 32"/>
                <a:gd name="T8" fmla="*/ 26 w 51"/>
                <a:gd name="T9" fmla="*/ 32 h 32"/>
                <a:gd name="T10" fmla="*/ 29 w 51"/>
                <a:gd name="T11" fmla="*/ 32 h 32"/>
                <a:gd name="T12" fmla="*/ 35 w 51"/>
                <a:gd name="T13" fmla="*/ 32 h 32"/>
                <a:gd name="T14" fmla="*/ 39 w 51"/>
                <a:gd name="T15" fmla="*/ 32 h 32"/>
                <a:gd name="T16" fmla="*/ 45 w 51"/>
                <a:gd name="T17" fmla="*/ 32 h 32"/>
                <a:gd name="T18" fmla="*/ 49 w 51"/>
                <a:gd name="T19" fmla="*/ 30 h 32"/>
                <a:gd name="T20" fmla="*/ 49 w 51"/>
                <a:gd name="T21" fmla="*/ 28 h 32"/>
                <a:gd name="T22" fmla="*/ 49 w 51"/>
                <a:gd name="T23" fmla="*/ 28 h 32"/>
                <a:gd name="T24" fmla="*/ 49 w 51"/>
                <a:gd name="T25" fmla="*/ 28 h 32"/>
                <a:gd name="T26" fmla="*/ 51 w 51"/>
                <a:gd name="T27" fmla="*/ 28 h 32"/>
                <a:gd name="T28" fmla="*/ 51 w 51"/>
                <a:gd name="T29" fmla="*/ 28 h 32"/>
                <a:gd name="T30" fmla="*/ 51 w 51"/>
                <a:gd name="T31" fmla="*/ 28 h 32"/>
                <a:gd name="T32" fmla="*/ 49 w 51"/>
                <a:gd name="T33" fmla="*/ 23 h 32"/>
                <a:gd name="T34" fmla="*/ 45 w 51"/>
                <a:gd name="T35" fmla="*/ 17 h 32"/>
                <a:gd name="T36" fmla="*/ 43 w 51"/>
                <a:gd name="T37" fmla="*/ 13 h 32"/>
                <a:gd name="T38" fmla="*/ 39 w 51"/>
                <a:gd name="T39" fmla="*/ 10 h 32"/>
                <a:gd name="T40" fmla="*/ 35 w 51"/>
                <a:gd name="T41" fmla="*/ 8 h 32"/>
                <a:gd name="T42" fmla="*/ 29 w 51"/>
                <a:gd name="T43" fmla="*/ 4 h 32"/>
                <a:gd name="T44" fmla="*/ 26 w 51"/>
                <a:gd name="T45" fmla="*/ 2 h 32"/>
                <a:gd name="T46" fmla="*/ 20 w 51"/>
                <a:gd name="T47" fmla="*/ 2 h 32"/>
                <a:gd name="T48" fmla="*/ 18 w 51"/>
                <a:gd name="T49" fmla="*/ 0 h 32"/>
                <a:gd name="T50" fmla="*/ 14 w 51"/>
                <a:gd name="T51" fmla="*/ 0 h 32"/>
                <a:gd name="T52" fmla="*/ 12 w 51"/>
                <a:gd name="T53" fmla="*/ 0 h 32"/>
                <a:gd name="T54" fmla="*/ 10 w 51"/>
                <a:gd name="T55" fmla="*/ 0 h 32"/>
                <a:gd name="T56" fmla="*/ 8 w 51"/>
                <a:gd name="T57" fmla="*/ 0 h 32"/>
                <a:gd name="T58" fmla="*/ 4 w 51"/>
                <a:gd name="T59" fmla="*/ 0 h 32"/>
                <a:gd name="T60" fmla="*/ 2 w 51"/>
                <a:gd name="T61" fmla="*/ 2 h 32"/>
                <a:gd name="T62" fmla="*/ 0 w 51"/>
                <a:gd name="T63" fmla="*/ 2 h 32"/>
                <a:gd name="T64" fmla="*/ 2 w 51"/>
                <a:gd name="T65" fmla="*/ 11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
                <a:gd name="T100" fmla="*/ 0 h 32"/>
                <a:gd name="T101" fmla="*/ 51 w 51"/>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 h="32">
                  <a:moveTo>
                    <a:pt x="2" y="11"/>
                  </a:moveTo>
                  <a:lnTo>
                    <a:pt x="14" y="28"/>
                  </a:lnTo>
                  <a:lnTo>
                    <a:pt x="18" y="28"/>
                  </a:lnTo>
                  <a:lnTo>
                    <a:pt x="22" y="30"/>
                  </a:lnTo>
                  <a:lnTo>
                    <a:pt x="26" y="32"/>
                  </a:lnTo>
                  <a:lnTo>
                    <a:pt x="29" y="32"/>
                  </a:lnTo>
                  <a:lnTo>
                    <a:pt x="35" y="32"/>
                  </a:lnTo>
                  <a:lnTo>
                    <a:pt x="39" y="32"/>
                  </a:lnTo>
                  <a:lnTo>
                    <a:pt x="45" y="32"/>
                  </a:lnTo>
                  <a:lnTo>
                    <a:pt x="49" y="30"/>
                  </a:lnTo>
                  <a:lnTo>
                    <a:pt x="49" y="28"/>
                  </a:lnTo>
                  <a:lnTo>
                    <a:pt x="51" y="28"/>
                  </a:lnTo>
                  <a:lnTo>
                    <a:pt x="49" y="23"/>
                  </a:lnTo>
                  <a:lnTo>
                    <a:pt x="45" y="17"/>
                  </a:lnTo>
                  <a:lnTo>
                    <a:pt x="43" y="13"/>
                  </a:lnTo>
                  <a:lnTo>
                    <a:pt x="39" y="10"/>
                  </a:lnTo>
                  <a:lnTo>
                    <a:pt x="35" y="8"/>
                  </a:lnTo>
                  <a:lnTo>
                    <a:pt x="29" y="4"/>
                  </a:lnTo>
                  <a:lnTo>
                    <a:pt x="26" y="2"/>
                  </a:lnTo>
                  <a:lnTo>
                    <a:pt x="20" y="2"/>
                  </a:lnTo>
                  <a:lnTo>
                    <a:pt x="18" y="0"/>
                  </a:lnTo>
                  <a:lnTo>
                    <a:pt x="14" y="0"/>
                  </a:lnTo>
                  <a:lnTo>
                    <a:pt x="12" y="0"/>
                  </a:lnTo>
                  <a:lnTo>
                    <a:pt x="10" y="0"/>
                  </a:lnTo>
                  <a:lnTo>
                    <a:pt x="8" y="0"/>
                  </a:lnTo>
                  <a:lnTo>
                    <a:pt x="4" y="0"/>
                  </a:lnTo>
                  <a:lnTo>
                    <a:pt x="2" y="2"/>
                  </a:lnTo>
                  <a:lnTo>
                    <a:pt x="0" y="2"/>
                  </a:lnTo>
                  <a:lnTo>
                    <a:pt x="2" y="11"/>
                  </a:lnTo>
                  <a:close/>
                </a:path>
              </a:pathLst>
            </a:custGeom>
            <a:solidFill>
              <a:srgbClr val="FCEF00"/>
            </a:solidFill>
            <a:ln w="9525">
              <a:noFill/>
              <a:round/>
              <a:headEnd/>
              <a:tailEnd/>
            </a:ln>
          </p:spPr>
          <p:txBody>
            <a:bodyPr>
              <a:prstTxWarp prst="textNoShape">
                <a:avLst/>
              </a:prstTxWarp>
            </a:bodyPr>
            <a:lstStyle/>
            <a:p>
              <a:endParaRPr lang="en-US"/>
            </a:p>
          </p:txBody>
        </p:sp>
        <p:sp>
          <p:nvSpPr>
            <p:cNvPr id="18502" name="Freeform 68"/>
            <p:cNvSpPr>
              <a:spLocks/>
            </p:cNvSpPr>
            <p:nvPr/>
          </p:nvSpPr>
          <p:spPr bwMode="auto">
            <a:xfrm>
              <a:off x="3823" y="1711"/>
              <a:ext cx="56" cy="26"/>
            </a:xfrm>
            <a:custGeom>
              <a:avLst/>
              <a:gdLst>
                <a:gd name="T0" fmla="*/ 0 w 56"/>
                <a:gd name="T1" fmla="*/ 8 h 26"/>
                <a:gd name="T2" fmla="*/ 0 w 56"/>
                <a:gd name="T3" fmla="*/ 10 h 26"/>
                <a:gd name="T4" fmla="*/ 2 w 56"/>
                <a:gd name="T5" fmla="*/ 13 h 26"/>
                <a:gd name="T6" fmla="*/ 4 w 56"/>
                <a:gd name="T7" fmla="*/ 15 h 26"/>
                <a:gd name="T8" fmla="*/ 4 w 56"/>
                <a:gd name="T9" fmla="*/ 17 h 26"/>
                <a:gd name="T10" fmla="*/ 8 w 56"/>
                <a:gd name="T11" fmla="*/ 19 h 26"/>
                <a:gd name="T12" fmla="*/ 10 w 56"/>
                <a:gd name="T13" fmla="*/ 21 h 26"/>
                <a:gd name="T14" fmla="*/ 12 w 56"/>
                <a:gd name="T15" fmla="*/ 23 h 26"/>
                <a:gd name="T16" fmla="*/ 14 w 56"/>
                <a:gd name="T17" fmla="*/ 23 h 26"/>
                <a:gd name="T18" fmla="*/ 20 w 56"/>
                <a:gd name="T19" fmla="*/ 24 h 26"/>
                <a:gd name="T20" fmla="*/ 26 w 56"/>
                <a:gd name="T21" fmla="*/ 24 h 26"/>
                <a:gd name="T22" fmla="*/ 30 w 56"/>
                <a:gd name="T23" fmla="*/ 26 h 26"/>
                <a:gd name="T24" fmla="*/ 36 w 56"/>
                <a:gd name="T25" fmla="*/ 24 h 26"/>
                <a:gd name="T26" fmla="*/ 42 w 56"/>
                <a:gd name="T27" fmla="*/ 24 h 26"/>
                <a:gd name="T28" fmla="*/ 46 w 56"/>
                <a:gd name="T29" fmla="*/ 24 h 26"/>
                <a:gd name="T30" fmla="*/ 52 w 56"/>
                <a:gd name="T31" fmla="*/ 23 h 26"/>
                <a:gd name="T32" fmla="*/ 56 w 56"/>
                <a:gd name="T33" fmla="*/ 21 h 26"/>
                <a:gd name="T34" fmla="*/ 54 w 56"/>
                <a:gd name="T35" fmla="*/ 17 h 26"/>
                <a:gd name="T36" fmla="*/ 50 w 56"/>
                <a:gd name="T37" fmla="*/ 13 h 26"/>
                <a:gd name="T38" fmla="*/ 46 w 56"/>
                <a:gd name="T39" fmla="*/ 11 h 26"/>
                <a:gd name="T40" fmla="*/ 42 w 56"/>
                <a:gd name="T41" fmla="*/ 8 h 26"/>
                <a:gd name="T42" fmla="*/ 38 w 56"/>
                <a:gd name="T43" fmla="*/ 4 h 26"/>
                <a:gd name="T44" fmla="*/ 32 w 56"/>
                <a:gd name="T45" fmla="*/ 2 h 26"/>
                <a:gd name="T46" fmla="*/ 28 w 56"/>
                <a:gd name="T47" fmla="*/ 0 h 26"/>
                <a:gd name="T48" fmla="*/ 22 w 56"/>
                <a:gd name="T49" fmla="*/ 0 h 26"/>
                <a:gd name="T50" fmla="*/ 18 w 56"/>
                <a:gd name="T51" fmla="*/ 0 h 26"/>
                <a:gd name="T52" fmla="*/ 16 w 56"/>
                <a:gd name="T53" fmla="*/ 0 h 26"/>
                <a:gd name="T54" fmla="*/ 12 w 56"/>
                <a:gd name="T55" fmla="*/ 2 h 26"/>
                <a:gd name="T56" fmla="*/ 10 w 56"/>
                <a:gd name="T57" fmla="*/ 2 h 26"/>
                <a:gd name="T58" fmla="*/ 8 w 56"/>
                <a:gd name="T59" fmla="*/ 4 h 26"/>
                <a:gd name="T60" fmla="*/ 4 w 56"/>
                <a:gd name="T61" fmla="*/ 4 h 26"/>
                <a:gd name="T62" fmla="*/ 2 w 56"/>
                <a:gd name="T63" fmla="*/ 6 h 26"/>
                <a:gd name="T64" fmla="*/ 0 w 56"/>
                <a:gd name="T65" fmla="*/ 6 h 26"/>
                <a:gd name="T66" fmla="*/ 0 w 56"/>
                <a:gd name="T67" fmla="*/ 6 h 26"/>
                <a:gd name="T68" fmla="*/ 0 w 56"/>
                <a:gd name="T69" fmla="*/ 6 h 26"/>
                <a:gd name="T70" fmla="*/ 0 w 56"/>
                <a:gd name="T71" fmla="*/ 8 h 26"/>
                <a:gd name="T72" fmla="*/ 0 w 56"/>
                <a:gd name="T73" fmla="*/ 8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26"/>
                <a:gd name="T113" fmla="*/ 56 w 56"/>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26">
                  <a:moveTo>
                    <a:pt x="0" y="8"/>
                  </a:moveTo>
                  <a:lnTo>
                    <a:pt x="0" y="10"/>
                  </a:lnTo>
                  <a:lnTo>
                    <a:pt x="2" y="13"/>
                  </a:lnTo>
                  <a:lnTo>
                    <a:pt x="4" y="15"/>
                  </a:lnTo>
                  <a:lnTo>
                    <a:pt x="4" y="17"/>
                  </a:lnTo>
                  <a:lnTo>
                    <a:pt x="8" y="19"/>
                  </a:lnTo>
                  <a:lnTo>
                    <a:pt x="10" y="21"/>
                  </a:lnTo>
                  <a:lnTo>
                    <a:pt x="12" y="23"/>
                  </a:lnTo>
                  <a:lnTo>
                    <a:pt x="14" y="23"/>
                  </a:lnTo>
                  <a:lnTo>
                    <a:pt x="20" y="24"/>
                  </a:lnTo>
                  <a:lnTo>
                    <a:pt x="26" y="24"/>
                  </a:lnTo>
                  <a:lnTo>
                    <a:pt x="30" y="26"/>
                  </a:lnTo>
                  <a:lnTo>
                    <a:pt x="36" y="24"/>
                  </a:lnTo>
                  <a:lnTo>
                    <a:pt x="42" y="24"/>
                  </a:lnTo>
                  <a:lnTo>
                    <a:pt x="46" y="24"/>
                  </a:lnTo>
                  <a:lnTo>
                    <a:pt x="52" y="23"/>
                  </a:lnTo>
                  <a:lnTo>
                    <a:pt x="56" y="21"/>
                  </a:lnTo>
                  <a:lnTo>
                    <a:pt x="54" y="17"/>
                  </a:lnTo>
                  <a:lnTo>
                    <a:pt x="50" y="13"/>
                  </a:lnTo>
                  <a:lnTo>
                    <a:pt x="46" y="11"/>
                  </a:lnTo>
                  <a:lnTo>
                    <a:pt x="42" y="8"/>
                  </a:lnTo>
                  <a:lnTo>
                    <a:pt x="38" y="4"/>
                  </a:lnTo>
                  <a:lnTo>
                    <a:pt x="32" y="2"/>
                  </a:lnTo>
                  <a:lnTo>
                    <a:pt x="28" y="0"/>
                  </a:lnTo>
                  <a:lnTo>
                    <a:pt x="22" y="0"/>
                  </a:lnTo>
                  <a:lnTo>
                    <a:pt x="18" y="0"/>
                  </a:lnTo>
                  <a:lnTo>
                    <a:pt x="16" y="0"/>
                  </a:lnTo>
                  <a:lnTo>
                    <a:pt x="12" y="2"/>
                  </a:lnTo>
                  <a:lnTo>
                    <a:pt x="10" y="2"/>
                  </a:lnTo>
                  <a:lnTo>
                    <a:pt x="8" y="4"/>
                  </a:lnTo>
                  <a:lnTo>
                    <a:pt x="4" y="4"/>
                  </a:lnTo>
                  <a:lnTo>
                    <a:pt x="2" y="6"/>
                  </a:lnTo>
                  <a:lnTo>
                    <a:pt x="0" y="6"/>
                  </a:lnTo>
                  <a:lnTo>
                    <a:pt x="0" y="8"/>
                  </a:lnTo>
                  <a:close/>
                </a:path>
              </a:pathLst>
            </a:custGeom>
            <a:solidFill>
              <a:srgbClr val="FCEF00"/>
            </a:solidFill>
            <a:ln w="9525">
              <a:noFill/>
              <a:round/>
              <a:headEnd/>
              <a:tailEnd/>
            </a:ln>
          </p:spPr>
          <p:txBody>
            <a:bodyPr>
              <a:prstTxWarp prst="textNoShape">
                <a:avLst/>
              </a:prstTxWarp>
            </a:bodyPr>
            <a:lstStyle/>
            <a:p>
              <a:endParaRPr lang="en-US"/>
            </a:p>
          </p:txBody>
        </p:sp>
        <p:sp>
          <p:nvSpPr>
            <p:cNvPr id="18503" name="Freeform 69"/>
            <p:cNvSpPr>
              <a:spLocks/>
            </p:cNvSpPr>
            <p:nvPr/>
          </p:nvSpPr>
          <p:spPr bwMode="auto">
            <a:xfrm>
              <a:off x="3879" y="1713"/>
              <a:ext cx="27" cy="11"/>
            </a:xfrm>
            <a:custGeom>
              <a:avLst/>
              <a:gdLst>
                <a:gd name="T0" fmla="*/ 0 w 27"/>
                <a:gd name="T1" fmla="*/ 4 h 11"/>
                <a:gd name="T2" fmla="*/ 0 w 27"/>
                <a:gd name="T3" fmla="*/ 4 h 11"/>
                <a:gd name="T4" fmla="*/ 0 w 27"/>
                <a:gd name="T5" fmla="*/ 4 h 11"/>
                <a:gd name="T6" fmla="*/ 0 w 27"/>
                <a:gd name="T7" fmla="*/ 4 h 11"/>
                <a:gd name="T8" fmla="*/ 0 w 27"/>
                <a:gd name="T9" fmla="*/ 6 h 11"/>
                <a:gd name="T10" fmla="*/ 8 w 27"/>
                <a:gd name="T11" fmla="*/ 11 h 11"/>
                <a:gd name="T12" fmla="*/ 25 w 27"/>
                <a:gd name="T13" fmla="*/ 11 h 11"/>
                <a:gd name="T14" fmla="*/ 25 w 27"/>
                <a:gd name="T15" fmla="*/ 11 h 11"/>
                <a:gd name="T16" fmla="*/ 27 w 27"/>
                <a:gd name="T17" fmla="*/ 11 h 11"/>
                <a:gd name="T18" fmla="*/ 27 w 27"/>
                <a:gd name="T19" fmla="*/ 11 h 11"/>
                <a:gd name="T20" fmla="*/ 27 w 27"/>
                <a:gd name="T21" fmla="*/ 9 h 11"/>
                <a:gd name="T22" fmla="*/ 27 w 27"/>
                <a:gd name="T23" fmla="*/ 9 h 11"/>
                <a:gd name="T24" fmla="*/ 27 w 27"/>
                <a:gd name="T25" fmla="*/ 9 h 11"/>
                <a:gd name="T26" fmla="*/ 27 w 27"/>
                <a:gd name="T27" fmla="*/ 8 h 11"/>
                <a:gd name="T28" fmla="*/ 27 w 27"/>
                <a:gd name="T29" fmla="*/ 8 h 11"/>
                <a:gd name="T30" fmla="*/ 25 w 27"/>
                <a:gd name="T31" fmla="*/ 6 h 11"/>
                <a:gd name="T32" fmla="*/ 23 w 27"/>
                <a:gd name="T33" fmla="*/ 4 h 11"/>
                <a:gd name="T34" fmla="*/ 21 w 27"/>
                <a:gd name="T35" fmla="*/ 2 h 11"/>
                <a:gd name="T36" fmla="*/ 19 w 27"/>
                <a:gd name="T37" fmla="*/ 2 h 11"/>
                <a:gd name="T38" fmla="*/ 17 w 27"/>
                <a:gd name="T39" fmla="*/ 0 h 11"/>
                <a:gd name="T40" fmla="*/ 14 w 27"/>
                <a:gd name="T41" fmla="*/ 0 h 11"/>
                <a:gd name="T42" fmla="*/ 12 w 27"/>
                <a:gd name="T43" fmla="*/ 0 h 11"/>
                <a:gd name="T44" fmla="*/ 10 w 27"/>
                <a:gd name="T45" fmla="*/ 0 h 11"/>
                <a:gd name="T46" fmla="*/ 8 w 27"/>
                <a:gd name="T47" fmla="*/ 0 h 11"/>
                <a:gd name="T48" fmla="*/ 6 w 27"/>
                <a:gd name="T49" fmla="*/ 0 h 11"/>
                <a:gd name="T50" fmla="*/ 4 w 27"/>
                <a:gd name="T51" fmla="*/ 0 h 11"/>
                <a:gd name="T52" fmla="*/ 4 w 27"/>
                <a:gd name="T53" fmla="*/ 0 h 11"/>
                <a:gd name="T54" fmla="*/ 2 w 27"/>
                <a:gd name="T55" fmla="*/ 2 h 11"/>
                <a:gd name="T56" fmla="*/ 2 w 27"/>
                <a:gd name="T57" fmla="*/ 2 h 11"/>
                <a:gd name="T58" fmla="*/ 0 w 27"/>
                <a:gd name="T59" fmla="*/ 2 h 11"/>
                <a:gd name="T60" fmla="*/ 0 w 27"/>
                <a:gd name="T61" fmla="*/ 2 h 11"/>
                <a:gd name="T62" fmla="*/ 0 w 27"/>
                <a:gd name="T63" fmla="*/ 2 h 11"/>
                <a:gd name="T64" fmla="*/ 0 w 27"/>
                <a:gd name="T65" fmla="*/ 2 h 11"/>
                <a:gd name="T66" fmla="*/ 0 w 27"/>
                <a:gd name="T67" fmla="*/ 4 h 11"/>
                <a:gd name="T68" fmla="*/ 0 w 27"/>
                <a:gd name="T69" fmla="*/ 4 h 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
                <a:gd name="T106" fmla="*/ 0 h 11"/>
                <a:gd name="T107" fmla="*/ 27 w 27"/>
                <a:gd name="T108" fmla="*/ 11 h 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 h="11">
                  <a:moveTo>
                    <a:pt x="0" y="4"/>
                  </a:moveTo>
                  <a:lnTo>
                    <a:pt x="0" y="4"/>
                  </a:lnTo>
                  <a:lnTo>
                    <a:pt x="0" y="6"/>
                  </a:lnTo>
                  <a:lnTo>
                    <a:pt x="8" y="11"/>
                  </a:lnTo>
                  <a:lnTo>
                    <a:pt x="25" y="11"/>
                  </a:lnTo>
                  <a:lnTo>
                    <a:pt x="27" y="11"/>
                  </a:lnTo>
                  <a:lnTo>
                    <a:pt x="27" y="9"/>
                  </a:lnTo>
                  <a:lnTo>
                    <a:pt x="27" y="8"/>
                  </a:lnTo>
                  <a:lnTo>
                    <a:pt x="25" y="6"/>
                  </a:lnTo>
                  <a:lnTo>
                    <a:pt x="23" y="4"/>
                  </a:lnTo>
                  <a:lnTo>
                    <a:pt x="21" y="2"/>
                  </a:lnTo>
                  <a:lnTo>
                    <a:pt x="19" y="2"/>
                  </a:lnTo>
                  <a:lnTo>
                    <a:pt x="17" y="0"/>
                  </a:lnTo>
                  <a:lnTo>
                    <a:pt x="14" y="0"/>
                  </a:lnTo>
                  <a:lnTo>
                    <a:pt x="12" y="0"/>
                  </a:lnTo>
                  <a:lnTo>
                    <a:pt x="10" y="0"/>
                  </a:lnTo>
                  <a:lnTo>
                    <a:pt x="8" y="0"/>
                  </a:lnTo>
                  <a:lnTo>
                    <a:pt x="6" y="0"/>
                  </a:lnTo>
                  <a:lnTo>
                    <a:pt x="4" y="0"/>
                  </a:lnTo>
                  <a:lnTo>
                    <a:pt x="2" y="2"/>
                  </a:lnTo>
                  <a:lnTo>
                    <a:pt x="0" y="2"/>
                  </a:lnTo>
                  <a:lnTo>
                    <a:pt x="0" y="4"/>
                  </a:lnTo>
                  <a:close/>
                </a:path>
              </a:pathLst>
            </a:custGeom>
            <a:solidFill>
              <a:srgbClr val="FCEF00"/>
            </a:solidFill>
            <a:ln w="9525">
              <a:noFill/>
              <a:round/>
              <a:headEnd/>
              <a:tailEnd/>
            </a:ln>
          </p:spPr>
          <p:txBody>
            <a:bodyPr>
              <a:prstTxWarp prst="textNoShape">
                <a:avLst/>
              </a:prstTxWarp>
            </a:bodyPr>
            <a:lstStyle/>
            <a:p>
              <a:endParaRPr lang="en-US"/>
            </a:p>
          </p:txBody>
        </p:sp>
      </p:grpSp>
      <p:pic>
        <p:nvPicPr>
          <p:cNvPr id="18436" name="Picture 71" descr="Primary logo gold trans.png"/>
          <p:cNvPicPr>
            <a:picLocks noChangeAspect="1"/>
          </p:cNvPicPr>
          <p:nvPr/>
        </p:nvPicPr>
        <p:blipFill>
          <a:blip r:embed="rId2"/>
          <a:srcRect/>
          <a:stretch>
            <a:fillRect/>
          </a:stretch>
        </p:blipFill>
        <p:spPr bwMode="auto">
          <a:xfrm>
            <a:off x="304800" y="609600"/>
            <a:ext cx="3200400" cy="473075"/>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0417" name="Picture 5"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pic>
        <p:nvPicPr>
          <p:cNvPr id="60418" name="Picture 2" descr="community 01 copy.jpg"/>
          <p:cNvPicPr>
            <a:picLocks noChangeAspect="1"/>
          </p:cNvPicPr>
          <p:nvPr/>
        </p:nvPicPr>
        <p:blipFill>
          <a:blip r:embed="rId3"/>
          <a:srcRect/>
          <a:stretch>
            <a:fillRect/>
          </a:stretch>
        </p:blipFill>
        <p:spPr bwMode="auto">
          <a:xfrm>
            <a:off x="0" y="1371600"/>
            <a:ext cx="9144000" cy="5145088"/>
          </a:xfrm>
          <a:prstGeom prst="rect">
            <a:avLst/>
          </a:prstGeom>
          <a:noFill/>
          <a:ln w="9525">
            <a:noFill/>
            <a:miter lim="800000"/>
            <a:headEnd/>
            <a:tailEnd/>
          </a:ln>
        </p:spPr>
      </p:pic>
      <p:sp>
        <p:nvSpPr>
          <p:cNvPr id="4" name="Title 1"/>
          <p:cNvSpPr txBox="1">
            <a:spLocks/>
          </p:cNvSpPr>
          <p:nvPr/>
        </p:nvSpPr>
        <p:spPr bwMode="auto">
          <a:xfrm>
            <a:off x="381000" y="838200"/>
            <a:ext cx="8229600" cy="609600"/>
          </a:xfrm>
          <a:prstGeom prst="rect">
            <a:avLst/>
          </a:prstGeom>
          <a:noFill/>
          <a:ln w="9525">
            <a:noFill/>
            <a:miter lim="800000"/>
            <a:headEnd/>
            <a:tailEnd/>
          </a:ln>
        </p:spPr>
        <p:txBody>
          <a:bodyPr anchor="ctr">
            <a:prstTxWarp prst="textNoShape">
              <a:avLst/>
            </a:prstTxWarp>
            <a:normAutofit/>
          </a:bodyPr>
          <a:lstStyle/>
          <a:p>
            <a:pPr algn="ctr" eaLnBrk="0" hangingPunct="0"/>
            <a:r>
              <a:rPr lang="en-US" sz="3200" b="1">
                <a:solidFill>
                  <a:srgbClr val="0365DB"/>
                </a:solidFill>
                <a:latin typeface="Trebuchet MS" pitchFamily="-68" charset="0"/>
              </a:rPr>
              <a:t>South Hall Renovation Project</a:t>
            </a: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1" name="Picture 5"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pic>
        <p:nvPicPr>
          <p:cNvPr id="61442" name="Picture 2" descr="SSM Cloverland Electric Power Plant.jpg"/>
          <p:cNvPicPr>
            <a:picLocks noChangeAspect="1"/>
          </p:cNvPicPr>
          <p:nvPr/>
        </p:nvPicPr>
        <p:blipFill>
          <a:blip r:embed="rId3"/>
          <a:srcRect/>
          <a:stretch>
            <a:fillRect/>
          </a:stretch>
        </p:blipFill>
        <p:spPr bwMode="auto">
          <a:xfrm>
            <a:off x="304800" y="3810000"/>
            <a:ext cx="3352800" cy="2601913"/>
          </a:xfrm>
          <a:prstGeom prst="rect">
            <a:avLst/>
          </a:prstGeom>
          <a:noFill/>
          <a:ln w="9525">
            <a:noFill/>
            <a:miter lim="800000"/>
            <a:headEnd/>
            <a:tailEnd/>
          </a:ln>
        </p:spPr>
      </p:pic>
      <p:sp>
        <p:nvSpPr>
          <p:cNvPr id="4" name="Title 1"/>
          <p:cNvSpPr txBox="1">
            <a:spLocks/>
          </p:cNvSpPr>
          <p:nvPr/>
        </p:nvSpPr>
        <p:spPr bwMode="auto">
          <a:xfrm>
            <a:off x="457200" y="914400"/>
            <a:ext cx="8229600" cy="762000"/>
          </a:xfrm>
          <a:prstGeom prst="rect">
            <a:avLst/>
          </a:prstGeom>
          <a:noFill/>
          <a:ln w="9525">
            <a:noFill/>
            <a:miter lim="800000"/>
            <a:headEnd/>
            <a:tailEnd/>
          </a:ln>
        </p:spPr>
        <p:txBody>
          <a:bodyPr anchor="ctr">
            <a:prstTxWarp prst="textNoShape">
              <a:avLst/>
            </a:prstTxWarp>
            <a:normAutofit/>
          </a:bodyPr>
          <a:lstStyle/>
          <a:p>
            <a:pPr algn="ctr" eaLnBrk="0" hangingPunct="0"/>
            <a:r>
              <a:rPr lang="en-US" sz="3600" b="1">
                <a:solidFill>
                  <a:srgbClr val="0365DB"/>
                </a:solidFill>
                <a:latin typeface="Georgia" pitchFamily="-68" charset="0"/>
              </a:rPr>
              <a:t>Assets</a:t>
            </a:r>
          </a:p>
        </p:txBody>
      </p:sp>
      <p:pic>
        <p:nvPicPr>
          <p:cNvPr id="61444" name="Picture 4"/>
          <p:cNvPicPr>
            <a:picLocks noChangeAspect="1"/>
          </p:cNvPicPr>
          <p:nvPr/>
        </p:nvPicPr>
        <p:blipFill>
          <a:blip r:embed="rId4"/>
          <a:srcRect/>
          <a:stretch>
            <a:fillRect/>
          </a:stretch>
        </p:blipFill>
        <p:spPr bwMode="auto">
          <a:xfrm>
            <a:off x="5105400" y="4191000"/>
            <a:ext cx="3152775" cy="2066925"/>
          </a:xfrm>
          <a:prstGeom prst="rect">
            <a:avLst/>
          </a:prstGeom>
          <a:noFill/>
          <a:ln w="9525">
            <a:noFill/>
            <a:miter lim="800000"/>
            <a:headEnd/>
            <a:tailEnd/>
          </a:ln>
        </p:spPr>
      </p:pic>
      <p:pic>
        <p:nvPicPr>
          <p:cNvPr id="61445" name="Picture 6"/>
          <p:cNvPicPr>
            <a:picLocks noChangeAspect="1"/>
          </p:cNvPicPr>
          <p:nvPr/>
        </p:nvPicPr>
        <p:blipFill>
          <a:blip r:embed="rId5"/>
          <a:srcRect/>
          <a:stretch>
            <a:fillRect/>
          </a:stretch>
        </p:blipFill>
        <p:spPr bwMode="auto">
          <a:xfrm>
            <a:off x="2667000" y="1676400"/>
            <a:ext cx="4132263" cy="2947988"/>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2465" name="Picture 5"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
        <p:nvSpPr>
          <p:cNvPr id="3" name="Content Placeholder 2"/>
          <p:cNvSpPr txBox="1">
            <a:spLocks/>
          </p:cNvSpPr>
          <p:nvPr/>
        </p:nvSpPr>
        <p:spPr bwMode="auto">
          <a:xfrm>
            <a:off x="457200" y="2514600"/>
            <a:ext cx="8382000" cy="3627438"/>
          </a:xfrm>
          <a:prstGeom prst="rect">
            <a:avLst/>
          </a:prstGeom>
          <a:noFill/>
          <a:ln w="9525">
            <a:noFill/>
            <a:miter lim="800000"/>
            <a:headEnd/>
            <a:tailEnd/>
          </a:ln>
        </p:spPr>
        <p:txBody>
          <a:bodyPr>
            <a:prstTxWarp prst="textNoShape">
              <a:avLst/>
            </a:prstTxWarp>
            <a:normAutofit/>
          </a:bodyPr>
          <a:lstStyle/>
          <a:p>
            <a:pPr marL="342900" indent="-342900" eaLnBrk="0" hangingPunct="0">
              <a:spcBef>
                <a:spcPct val="20000"/>
              </a:spcBef>
              <a:buSzPct val="60000"/>
              <a:buFont typeface="Wingdings" pitchFamily="-68" charset="2"/>
              <a:buChar char="n"/>
            </a:pPr>
            <a:r>
              <a:rPr lang="en-US" sz="2800">
                <a:latin typeface="Georgia" pitchFamily="-68" charset="0"/>
              </a:rPr>
              <a:t>21</a:t>
            </a:r>
            <a:r>
              <a:rPr lang="en-US" sz="2800" baseline="30000">
                <a:latin typeface="Georgia" pitchFamily="-68" charset="0"/>
              </a:rPr>
              <a:t>st</a:t>
            </a:r>
            <a:r>
              <a:rPr lang="en-US" sz="2800">
                <a:latin typeface="Georgia" pitchFamily="-68" charset="0"/>
              </a:rPr>
              <a:t> Century Talent</a:t>
            </a:r>
          </a:p>
          <a:p>
            <a:pPr marL="342900" indent="-342900" eaLnBrk="0" hangingPunct="0">
              <a:spcBef>
                <a:spcPct val="20000"/>
              </a:spcBef>
              <a:buSzPct val="60000"/>
              <a:buFont typeface="Wingdings" pitchFamily="-68" charset="2"/>
              <a:buChar char="n"/>
            </a:pPr>
            <a:r>
              <a:rPr lang="en-US" sz="2800">
                <a:latin typeface="Georgia" pitchFamily="-68" charset="0"/>
              </a:rPr>
              <a:t>Entrepreneurship (foster)</a:t>
            </a:r>
          </a:p>
          <a:p>
            <a:pPr marL="342900" indent="-342900" eaLnBrk="0" hangingPunct="0">
              <a:spcBef>
                <a:spcPct val="20000"/>
              </a:spcBef>
              <a:buSzPct val="60000"/>
              <a:buFont typeface="Wingdings" pitchFamily="-68" charset="2"/>
              <a:buChar char="n"/>
            </a:pPr>
            <a:r>
              <a:rPr lang="en-US" sz="2800">
                <a:latin typeface="Georgia" pitchFamily="-68" charset="0"/>
              </a:rPr>
              <a:t>Infrastructure</a:t>
            </a:r>
          </a:p>
          <a:p>
            <a:pPr marL="342900" indent="-342900" eaLnBrk="0" hangingPunct="0">
              <a:spcBef>
                <a:spcPct val="20000"/>
              </a:spcBef>
              <a:buSzPct val="60000"/>
              <a:buFont typeface="Wingdings" pitchFamily="-68" charset="2"/>
              <a:buChar char="n"/>
            </a:pPr>
            <a:r>
              <a:rPr lang="en-US" sz="2800">
                <a:latin typeface="Georgia" pitchFamily="-68" charset="0"/>
              </a:rPr>
              <a:t>Competitive Business Climate</a:t>
            </a:r>
          </a:p>
          <a:p>
            <a:pPr marL="342900" indent="-342900" eaLnBrk="0" hangingPunct="0">
              <a:spcBef>
                <a:spcPct val="20000"/>
              </a:spcBef>
              <a:buSzPct val="60000"/>
              <a:buFont typeface="Wingdings" pitchFamily="-68" charset="2"/>
              <a:buChar char="n"/>
            </a:pPr>
            <a:r>
              <a:rPr lang="en-US" sz="2800">
                <a:latin typeface="Georgia" pitchFamily="-68" charset="0"/>
              </a:rPr>
              <a:t>Quality of Life</a:t>
            </a:r>
          </a:p>
          <a:p>
            <a:pPr marL="342900" indent="-342900" eaLnBrk="0" hangingPunct="0">
              <a:spcBef>
                <a:spcPct val="20000"/>
              </a:spcBef>
              <a:buSzPct val="60000"/>
              <a:buFont typeface="Wingdings" pitchFamily="-68" charset="2"/>
              <a:buChar char="n"/>
            </a:pPr>
            <a:endParaRPr lang="en-US" sz="2800">
              <a:latin typeface="Georgia" pitchFamily="-68" charset="0"/>
            </a:endParaRPr>
          </a:p>
          <a:p>
            <a:pPr marL="342900" indent="-342900" eaLnBrk="0" hangingPunct="0">
              <a:spcBef>
                <a:spcPct val="20000"/>
              </a:spcBef>
              <a:buSzPct val="60000"/>
              <a:buFont typeface="Wingdings" pitchFamily="-68" charset="2"/>
              <a:buChar char="n"/>
            </a:pPr>
            <a:r>
              <a:rPr lang="en-US" sz="2800" b="1">
                <a:latin typeface="Georgia" pitchFamily="-68" charset="0"/>
              </a:rPr>
              <a:t>On Target</a:t>
            </a:r>
            <a:r>
              <a:rPr lang="en-US" sz="2800">
                <a:latin typeface="Georgia" pitchFamily="-68" charset="0"/>
              </a:rPr>
              <a:t>… with Economic Development</a:t>
            </a:r>
          </a:p>
        </p:txBody>
      </p:sp>
      <p:sp>
        <p:nvSpPr>
          <p:cNvPr id="4" name="Title 1"/>
          <p:cNvSpPr txBox="1">
            <a:spLocks/>
          </p:cNvSpPr>
          <p:nvPr/>
        </p:nvSpPr>
        <p:spPr bwMode="auto">
          <a:xfrm>
            <a:off x="457200" y="1143000"/>
            <a:ext cx="8229600" cy="1143000"/>
          </a:xfrm>
          <a:prstGeom prst="rect">
            <a:avLst/>
          </a:prstGeom>
          <a:noFill/>
          <a:ln w="9525">
            <a:noFill/>
            <a:miter lim="800000"/>
            <a:headEnd/>
            <a:tailEnd/>
          </a:ln>
        </p:spPr>
        <p:txBody>
          <a:bodyPr anchor="ctr">
            <a:prstTxWarp prst="textNoShape">
              <a:avLst/>
            </a:prstTxWarp>
          </a:bodyPr>
          <a:lstStyle/>
          <a:p>
            <a:pPr algn="ctr" eaLnBrk="0" hangingPunct="0"/>
            <a:r>
              <a:rPr lang="en-US" sz="3600" b="1">
                <a:solidFill>
                  <a:srgbClr val="0365DB"/>
                </a:solidFill>
                <a:latin typeface="Georgia" pitchFamily="-68" charset="0"/>
              </a:rPr>
              <a:t>How to grow Sault Ste. Marie,</a:t>
            </a:r>
          </a:p>
          <a:p>
            <a:pPr algn="ctr" eaLnBrk="0" hangingPunct="0"/>
            <a:r>
              <a:rPr lang="en-US" sz="3600" b="1">
                <a:solidFill>
                  <a:srgbClr val="0365DB"/>
                </a:solidFill>
                <a:latin typeface="Georgia" pitchFamily="-68" charset="0"/>
              </a:rPr>
              <a:t>the Eastern UP, and Michigan?</a:t>
            </a:r>
          </a:p>
        </p:txBody>
      </p:sp>
      <p:pic>
        <p:nvPicPr>
          <p:cNvPr id="62468" name="Picture 2"/>
          <p:cNvPicPr>
            <a:picLocks noChangeAspect="1" noChangeArrowheads="1"/>
          </p:cNvPicPr>
          <p:nvPr/>
        </p:nvPicPr>
        <p:blipFill>
          <a:blip r:embed="rId3"/>
          <a:srcRect/>
          <a:stretch>
            <a:fillRect/>
          </a:stretch>
        </p:blipFill>
        <p:spPr bwMode="auto">
          <a:xfrm>
            <a:off x="6553200" y="2514600"/>
            <a:ext cx="2071688" cy="1524000"/>
          </a:xfrm>
          <a:prstGeom prst="rect">
            <a:avLst/>
          </a:prstGeom>
          <a:noFill/>
          <a:ln w="9525">
            <a:noFill/>
            <a:miter lim="800000"/>
            <a:headEnd/>
            <a:tailEnd/>
          </a:ln>
          <a:effectLst/>
        </p:spPr>
      </p:pic>
      <p:sp>
        <p:nvSpPr>
          <p:cNvPr id="7" name="TextBox 6"/>
          <p:cNvSpPr txBox="1"/>
          <p:nvPr/>
        </p:nvSpPr>
        <p:spPr>
          <a:xfrm>
            <a:off x="7010400" y="4267200"/>
            <a:ext cx="1954213" cy="276225"/>
          </a:xfrm>
          <a:prstGeom prst="rect">
            <a:avLst/>
          </a:prstGeom>
          <a:noFill/>
        </p:spPr>
        <p:txBody>
          <a:bodyPr wrap="none">
            <a:prstTxWarp prst="textNoShape">
              <a:avLst/>
            </a:prstTxWarp>
            <a:spAutoFit/>
          </a:bodyPr>
          <a:lstStyle/>
          <a:p>
            <a:r>
              <a:rPr lang="en-US" sz="1200">
                <a:latin typeface="Georgia" pitchFamily="-68" charset="0"/>
              </a:rPr>
              <a:t>Image source:  Office.com</a:t>
            </a: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3489" name="Picture 5"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
        <p:nvSpPr>
          <p:cNvPr id="3" name="Title 1"/>
          <p:cNvSpPr txBox="1">
            <a:spLocks/>
          </p:cNvSpPr>
          <p:nvPr/>
        </p:nvSpPr>
        <p:spPr bwMode="auto">
          <a:xfrm>
            <a:off x="457200" y="1143000"/>
            <a:ext cx="8229600" cy="868363"/>
          </a:xfrm>
          <a:prstGeom prst="rect">
            <a:avLst/>
          </a:prstGeom>
          <a:noFill/>
          <a:ln w="9525">
            <a:noFill/>
            <a:miter lim="800000"/>
            <a:headEnd/>
            <a:tailEnd/>
          </a:ln>
        </p:spPr>
        <p:txBody>
          <a:bodyPr anchor="ctr">
            <a:prstTxWarp prst="textNoShape">
              <a:avLst/>
            </a:prstTxWarp>
          </a:bodyPr>
          <a:lstStyle/>
          <a:p>
            <a:pPr algn="ctr" eaLnBrk="0" hangingPunct="0"/>
            <a:r>
              <a:rPr lang="en-US" sz="3600" b="1">
                <a:solidFill>
                  <a:srgbClr val="0365DB"/>
                </a:solidFill>
                <a:latin typeface="Georgia" pitchFamily="-68" charset="0"/>
              </a:rPr>
              <a:t>How We Can Work Together</a:t>
            </a:r>
            <a:endParaRPr lang="en-US" sz="3600" b="1" u="sng">
              <a:solidFill>
                <a:srgbClr val="0365DB"/>
              </a:solidFill>
              <a:latin typeface="Georgia" pitchFamily="-68" charset="0"/>
            </a:endParaRPr>
          </a:p>
        </p:txBody>
      </p:sp>
      <p:sp>
        <p:nvSpPr>
          <p:cNvPr id="4" name="Rectangle 3"/>
          <p:cNvSpPr/>
          <p:nvPr/>
        </p:nvSpPr>
        <p:spPr>
          <a:xfrm>
            <a:off x="533400" y="2057400"/>
            <a:ext cx="8610600" cy="4400550"/>
          </a:xfrm>
          <a:prstGeom prst="rect">
            <a:avLst/>
          </a:prstGeom>
        </p:spPr>
        <p:txBody>
          <a:bodyPr>
            <a:prstTxWarp prst="textNoShape">
              <a:avLst/>
            </a:prstTxWarp>
            <a:spAutoFit/>
          </a:bodyPr>
          <a:lstStyle/>
          <a:p>
            <a:pPr marL="236538" indent="-236538">
              <a:buFont typeface="Arial" pitchFamily="-68" charset="0"/>
              <a:buChar char="•"/>
            </a:pPr>
            <a:r>
              <a:rPr lang="en-US" sz="2800">
                <a:latin typeface="Georgia" pitchFamily="-68" charset="0"/>
              </a:rPr>
              <a:t>Support the newly-formed College alignment</a:t>
            </a:r>
          </a:p>
          <a:p>
            <a:pPr marL="236538" indent="-236538">
              <a:buFont typeface="Arial" pitchFamily="-68" charset="0"/>
              <a:buChar char="•"/>
            </a:pPr>
            <a:r>
              <a:rPr lang="en-US" sz="2800">
                <a:latin typeface="Georgia" pitchFamily="-68" charset="0"/>
              </a:rPr>
              <a:t>Help us reach others interested in LSSU SET</a:t>
            </a:r>
          </a:p>
          <a:p>
            <a:pPr marL="236538" indent="-236538">
              <a:buFont typeface="Arial" pitchFamily="-68" charset="0"/>
              <a:buChar char="•"/>
            </a:pPr>
            <a:r>
              <a:rPr lang="en-US" sz="2800">
                <a:latin typeface="Georgia" pitchFamily="-68" charset="0"/>
              </a:rPr>
              <a:t>Inform curricular decisions</a:t>
            </a:r>
          </a:p>
          <a:p>
            <a:pPr marL="236538" indent="-236538">
              <a:buFont typeface="Arial" pitchFamily="-68" charset="0"/>
              <a:buChar char="•"/>
            </a:pPr>
            <a:r>
              <a:rPr lang="en-US" sz="2800">
                <a:latin typeface="Georgia" pitchFamily="-68" charset="0"/>
              </a:rPr>
              <a:t>Recruit Students</a:t>
            </a:r>
          </a:p>
          <a:p>
            <a:pPr marL="236538" indent="-236538">
              <a:buFont typeface="Arial" pitchFamily="-68" charset="0"/>
              <a:buChar char="•"/>
            </a:pPr>
            <a:r>
              <a:rPr lang="en-US" sz="2800">
                <a:latin typeface="Georgia" pitchFamily="-68" charset="0"/>
              </a:rPr>
              <a:t>Donate Equipment and $$$</a:t>
            </a:r>
          </a:p>
          <a:p>
            <a:pPr marL="236538" indent="-236538">
              <a:buFont typeface="Arial" pitchFamily="-68" charset="0"/>
              <a:buChar char="•"/>
            </a:pPr>
            <a:r>
              <a:rPr lang="en-US" sz="2800">
                <a:latin typeface="Georgia" pitchFamily="-68" charset="0"/>
              </a:rPr>
              <a:t>Provide Internships/Hire Graduates</a:t>
            </a:r>
          </a:p>
          <a:p>
            <a:pPr marL="236538" indent="-236538">
              <a:buFont typeface="Arial" pitchFamily="-68" charset="0"/>
              <a:buChar char="•"/>
            </a:pPr>
            <a:endParaRPr lang="en-US" sz="2800">
              <a:latin typeface="Georgia" pitchFamily="-68" charset="0"/>
            </a:endParaRPr>
          </a:p>
          <a:p>
            <a:pPr marL="236538" indent="-236538">
              <a:buFont typeface="Arial" pitchFamily="-68" charset="0"/>
              <a:buChar char="•"/>
            </a:pPr>
            <a:r>
              <a:rPr lang="en-US" sz="2800" b="1">
                <a:latin typeface="Georgia" pitchFamily="-68" charset="0"/>
              </a:rPr>
              <a:t>Call to Action--Urgency</a:t>
            </a:r>
            <a:endParaRPr lang="en-US" sz="2800">
              <a:latin typeface="Georgia" pitchFamily="-68" charset="0"/>
            </a:endParaRPr>
          </a:p>
          <a:p>
            <a:pPr marL="236538" indent="-236538">
              <a:buFont typeface="Arial" pitchFamily="-68" charset="0"/>
              <a:buChar char="•"/>
            </a:pPr>
            <a:r>
              <a:rPr lang="en-US" sz="2800">
                <a:latin typeface="Georgia" pitchFamily="-68" charset="0"/>
              </a:rPr>
              <a:t>Contact me personally:</a:t>
            </a:r>
          </a:p>
          <a:p>
            <a:pPr marL="693738" lvl="1" indent="-236538">
              <a:buFont typeface="Arial" pitchFamily="-68" charset="0"/>
              <a:buChar char="•"/>
            </a:pPr>
            <a:r>
              <a:rPr lang="en-US" sz="2800">
                <a:latin typeface="Georgia" pitchFamily="-68" charset="0"/>
              </a:rPr>
              <a:t>906-635-2207, </a:t>
            </a:r>
            <a:r>
              <a:rPr lang="en-US" sz="2800">
                <a:latin typeface="Georgia" pitchFamily="-68" charset="0"/>
                <a:hlinkClick r:id="rId3"/>
              </a:rPr>
              <a:t>dfinley@lssu.edu</a:t>
            </a:r>
            <a:r>
              <a:rPr lang="en-US" sz="2800">
                <a:latin typeface="Georgia" pitchFamily="-68" charset="0"/>
              </a:rPr>
              <a:t> </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3" name="Picture 5"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5537" name="Picture 5"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
        <p:nvSpPr>
          <p:cNvPr id="3" name="Content Placeholder 2"/>
          <p:cNvSpPr txBox="1">
            <a:spLocks/>
          </p:cNvSpPr>
          <p:nvPr/>
        </p:nvSpPr>
        <p:spPr bwMode="auto">
          <a:xfrm>
            <a:off x="609600" y="1828800"/>
            <a:ext cx="8001000" cy="4572000"/>
          </a:xfrm>
          <a:prstGeom prst="rect">
            <a:avLst/>
          </a:prstGeom>
          <a:noFill/>
          <a:ln w="9525">
            <a:noFill/>
            <a:miter lim="800000"/>
            <a:headEnd/>
            <a:tailEnd/>
          </a:ln>
        </p:spPr>
        <p:txBody>
          <a:bodyPr>
            <a:prstTxWarp prst="textNoShape">
              <a:avLst/>
            </a:prstTxWarp>
          </a:bodyPr>
          <a:lstStyle/>
          <a:p>
            <a:pPr eaLnBrk="0" hangingPunct="0">
              <a:spcBef>
                <a:spcPct val="20000"/>
              </a:spcBef>
              <a:buFont typeface="Wingdings" pitchFamily="-68" charset="2"/>
              <a:buChar char="§"/>
            </a:pPr>
            <a:r>
              <a:rPr lang="en-US" sz="2800">
                <a:latin typeface="Georgia" pitchFamily="-68" charset="0"/>
              </a:rPr>
              <a:t> Constant, Gentle (Moderate) Pressure</a:t>
            </a:r>
          </a:p>
          <a:p>
            <a:pPr eaLnBrk="0" hangingPunct="0">
              <a:spcBef>
                <a:spcPct val="20000"/>
              </a:spcBef>
              <a:buFont typeface="Wingdings" pitchFamily="-68" charset="2"/>
              <a:buChar char="§"/>
            </a:pPr>
            <a:r>
              <a:rPr lang="en-US" sz="2800">
                <a:latin typeface="Georgia" pitchFamily="-68" charset="0"/>
              </a:rPr>
              <a:t> Idea-Generator</a:t>
            </a:r>
          </a:p>
          <a:p>
            <a:pPr eaLnBrk="0" hangingPunct="0">
              <a:spcBef>
                <a:spcPct val="20000"/>
              </a:spcBef>
              <a:buFont typeface="Wingdings" pitchFamily="-68" charset="2"/>
              <a:buChar char="§"/>
            </a:pPr>
            <a:r>
              <a:rPr lang="en-US" sz="2800">
                <a:latin typeface="Georgia" pitchFamily="-68" charset="0"/>
              </a:rPr>
              <a:t> Implementer</a:t>
            </a:r>
            <a:r>
              <a:rPr lang="en-US" sz="2400">
                <a:latin typeface="Georgia" pitchFamily="-68" charset="0"/>
              </a:rPr>
              <a:t>—Love Seeing a Plan Come Together</a:t>
            </a:r>
          </a:p>
          <a:p>
            <a:pPr eaLnBrk="0" hangingPunct="0">
              <a:spcBef>
                <a:spcPct val="20000"/>
              </a:spcBef>
              <a:buFont typeface="Wingdings" pitchFamily="-68" charset="2"/>
              <a:buChar char="§"/>
            </a:pPr>
            <a:r>
              <a:rPr lang="en-US" sz="2800">
                <a:latin typeface="Georgia" pitchFamily="-68" charset="0"/>
              </a:rPr>
              <a:t> Listener—</a:t>
            </a:r>
            <a:r>
              <a:rPr lang="en-US" sz="2400">
                <a:latin typeface="Georgia" pitchFamily="-68" charset="0"/>
              </a:rPr>
              <a:t>OK with being challenged</a:t>
            </a:r>
          </a:p>
          <a:p>
            <a:pPr eaLnBrk="0" hangingPunct="0">
              <a:spcBef>
                <a:spcPct val="20000"/>
              </a:spcBef>
              <a:buFont typeface="Wingdings" pitchFamily="-68" charset="2"/>
              <a:buChar char="§"/>
            </a:pPr>
            <a:r>
              <a:rPr lang="en-US" sz="2800">
                <a:latin typeface="Georgia" pitchFamily="-68" charset="0"/>
              </a:rPr>
              <a:t> “In The Trenches”/Team Player</a:t>
            </a:r>
          </a:p>
          <a:p>
            <a:pPr eaLnBrk="0" hangingPunct="0">
              <a:spcBef>
                <a:spcPct val="20000"/>
              </a:spcBef>
              <a:buFont typeface="Wingdings" pitchFamily="-68" charset="2"/>
              <a:buChar char="§"/>
            </a:pPr>
            <a:r>
              <a:rPr lang="en-US" sz="2800">
                <a:latin typeface="Georgia" pitchFamily="-68" charset="0"/>
              </a:rPr>
              <a:t> Highest Ethical Standards</a:t>
            </a:r>
          </a:p>
          <a:p>
            <a:pPr eaLnBrk="0" hangingPunct="0">
              <a:spcBef>
                <a:spcPct val="20000"/>
              </a:spcBef>
              <a:buFont typeface="Wingdings" pitchFamily="-68" charset="2"/>
              <a:buChar char="§"/>
            </a:pPr>
            <a:r>
              <a:rPr lang="en-US" sz="2800">
                <a:latin typeface="Georgia" pitchFamily="-68" charset="0"/>
              </a:rPr>
              <a:t> Advocate of Diversity</a:t>
            </a:r>
          </a:p>
          <a:p>
            <a:pPr eaLnBrk="0" hangingPunct="0">
              <a:spcBef>
                <a:spcPct val="20000"/>
              </a:spcBef>
              <a:buFont typeface="Wingdings" pitchFamily="-68" charset="2"/>
              <a:buChar char="§"/>
            </a:pPr>
            <a:r>
              <a:rPr lang="en-US" sz="2800">
                <a:latin typeface="Georgia" pitchFamily="-68" charset="0"/>
              </a:rPr>
              <a:t> Engineer/Scientist/Intra-preneur/Leader</a:t>
            </a:r>
          </a:p>
          <a:p>
            <a:pPr eaLnBrk="0" hangingPunct="0">
              <a:spcBef>
                <a:spcPct val="20000"/>
              </a:spcBef>
              <a:buFont typeface="Wingdings" pitchFamily="-68" charset="2"/>
              <a:buChar char="§"/>
            </a:pPr>
            <a:r>
              <a:rPr lang="en-US" sz="2800">
                <a:latin typeface="Georgia" pitchFamily="-68" charset="0"/>
              </a:rPr>
              <a:t> Enjoy Friendraising/Fundraising</a:t>
            </a:r>
          </a:p>
        </p:txBody>
      </p:sp>
      <p:sp>
        <p:nvSpPr>
          <p:cNvPr id="4" name="Title 1"/>
          <p:cNvSpPr txBox="1">
            <a:spLocks/>
          </p:cNvSpPr>
          <p:nvPr/>
        </p:nvSpPr>
        <p:spPr bwMode="auto">
          <a:xfrm>
            <a:off x="457200" y="685800"/>
            <a:ext cx="8229600" cy="1020763"/>
          </a:xfrm>
          <a:prstGeom prst="rect">
            <a:avLst/>
          </a:prstGeom>
          <a:noFill/>
          <a:ln w="9525">
            <a:noFill/>
            <a:miter lim="800000"/>
            <a:headEnd/>
            <a:tailEnd/>
          </a:ln>
        </p:spPr>
        <p:txBody>
          <a:bodyPr anchor="ctr">
            <a:prstTxWarp prst="textNoShape">
              <a:avLst/>
            </a:prstTxWarp>
            <a:normAutofit/>
          </a:bodyPr>
          <a:lstStyle/>
          <a:p>
            <a:pPr algn="ctr" eaLnBrk="0" hangingPunct="0"/>
            <a:r>
              <a:rPr lang="en-US" sz="3600" b="1">
                <a:solidFill>
                  <a:srgbClr val="0365DB"/>
                </a:solidFill>
                <a:latin typeface="Trebuchet MS" pitchFamily="-68" charset="0"/>
              </a:rPr>
              <a:t>How Would You Lead…?</a:t>
            </a: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1" name="Picture 5"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pic>
        <p:nvPicPr>
          <p:cNvPr id="66562" name="Picture 2" descr="Sodhi_Jaskirat 2012.jpg"/>
          <p:cNvPicPr>
            <a:picLocks noChangeAspect="1"/>
          </p:cNvPicPr>
          <p:nvPr/>
        </p:nvPicPr>
        <p:blipFill>
          <a:blip r:embed="rId3"/>
          <a:srcRect/>
          <a:stretch>
            <a:fillRect/>
          </a:stretch>
        </p:blipFill>
        <p:spPr bwMode="auto">
          <a:xfrm>
            <a:off x="685800" y="1143000"/>
            <a:ext cx="3505200" cy="5070475"/>
          </a:xfrm>
          <a:prstGeom prst="rect">
            <a:avLst/>
          </a:prstGeom>
          <a:noFill/>
          <a:ln w="9525">
            <a:noFill/>
            <a:miter lim="800000"/>
            <a:headEnd/>
            <a:tailEnd/>
          </a:ln>
        </p:spPr>
      </p:pic>
      <p:sp>
        <p:nvSpPr>
          <p:cNvPr id="66563" name="Rectangle 3"/>
          <p:cNvSpPr>
            <a:spLocks noChangeArrowheads="1"/>
          </p:cNvSpPr>
          <p:nvPr/>
        </p:nvSpPr>
        <p:spPr bwMode="auto">
          <a:xfrm>
            <a:off x="4495800" y="1143000"/>
            <a:ext cx="4191000" cy="4400550"/>
          </a:xfrm>
          <a:prstGeom prst="rect">
            <a:avLst/>
          </a:prstGeom>
          <a:noFill/>
          <a:ln w="9525">
            <a:noFill/>
            <a:miter lim="800000"/>
            <a:headEnd/>
            <a:tailEnd/>
          </a:ln>
        </p:spPr>
        <p:txBody>
          <a:bodyPr>
            <a:prstTxWarp prst="textNoShape">
              <a:avLst/>
            </a:prstTxWarp>
            <a:spAutoFit/>
          </a:bodyPr>
          <a:lstStyle/>
          <a:p>
            <a:r>
              <a:rPr lang="en-US" sz="2800" b="1">
                <a:solidFill>
                  <a:srgbClr val="0365DB"/>
                </a:solidFill>
              </a:rPr>
              <a:t>Jaskirat Sodhi, Ph.D.</a:t>
            </a:r>
          </a:p>
          <a:p>
            <a:endParaRPr lang="en-US" b="1"/>
          </a:p>
          <a:p>
            <a:r>
              <a:rPr lang="en-US"/>
              <a:t>Assistant Professor</a:t>
            </a:r>
            <a:br>
              <a:rPr lang="en-US"/>
            </a:br>
            <a:r>
              <a:rPr lang="en-US"/>
              <a:t>Mechanical Engineering</a:t>
            </a:r>
            <a:br>
              <a:rPr lang="en-US"/>
            </a:br>
            <a:r>
              <a:rPr lang="en-US"/>
              <a:t>School of Engineering &amp; Technology</a:t>
            </a:r>
          </a:p>
          <a:p>
            <a:endParaRPr lang="en-US"/>
          </a:p>
          <a:p>
            <a:r>
              <a:rPr lang="en-US" b="1"/>
              <a:t>Expertise/Interests: </a:t>
            </a:r>
            <a:r>
              <a:rPr lang="en-US"/>
              <a:t>Non-Linear Mechanics, Finite Element Analysis, and Shape Memory Polymers</a:t>
            </a:r>
          </a:p>
          <a:p>
            <a:endParaRPr lang="en-US"/>
          </a:p>
          <a:p>
            <a:r>
              <a:rPr lang="en-US" b="1"/>
              <a:t>Phone: </a:t>
            </a:r>
            <a:r>
              <a:rPr lang="en-US"/>
              <a:t>(906) 635-2132</a:t>
            </a:r>
          </a:p>
          <a:p>
            <a:r>
              <a:rPr lang="en-US"/>
              <a:t/>
            </a:r>
            <a:br>
              <a:rPr lang="en-US"/>
            </a:br>
            <a:r>
              <a:rPr lang="en-US" b="1"/>
              <a:t>Office</a:t>
            </a:r>
            <a:r>
              <a:rPr lang="en-US"/>
              <a:t>: CASET 127</a:t>
            </a:r>
          </a:p>
          <a:p>
            <a:r>
              <a:rPr lang="en-US"/>
              <a:t/>
            </a:r>
            <a:br>
              <a:rPr lang="en-US"/>
            </a:br>
            <a:r>
              <a:rPr lang="en-US" b="1"/>
              <a:t>E-mail</a:t>
            </a:r>
            <a:r>
              <a:rPr lang="en-US"/>
              <a:t>: jsodhi@lssu.edu</a:t>
            </a: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7585" name="Picture 5"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
        <p:nvSpPr>
          <p:cNvPr id="3" name="Content Placeholder 2"/>
          <p:cNvSpPr txBox="1">
            <a:spLocks/>
          </p:cNvSpPr>
          <p:nvPr/>
        </p:nvSpPr>
        <p:spPr bwMode="auto">
          <a:xfrm>
            <a:off x="609600" y="1905000"/>
            <a:ext cx="8077200" cy="4572000"/>
          </a:xfrm>
          <a:prstGeom prst="rect">
            <a:avLst/>
          </a:prstGeom>
          <a:noFill/>
          <a:ln w="9525">
            <a:noFill/>
            <a:miter lim="800000"/>
            <a:headEnd/>
            <a:tailEnd/>
          </a:ln>
        </p:spPr>
        <p:txBody>
          <a:bodyPr>
            <a:prstTxWarp prst="textNoShape">
              <a:avLst/>
            </a:prstTxWarp>
          </a:bodyPr>
          <a:lstStyle/>
          <a:p>
            <a:pPr eaLnBrk="0" hangingPunct="0">
              <a:spcBef>
                <a:spcPct val="20000"/>
              </a:spcBef>
              <a:buFont typeface="Wingdings" pitchFamily="-68" charset="2"/>
              <a:buChar char="§"/>
            </a:pPr>
            <a:r>
              <a:rPr lang="en-US" sz="2800">
                <a:latin typeface="Georgia" pitchFamily="-68" charset="0"/>
              </a:rPr>
              <a:t>Pending ABET visit (complete surveys)</a:t>
            </a:r>
          </a:p>
          <a:p>
            <a:pPr eaLnBrk="0" hangingPunct="0">
              <a:spcBef>
                <a:spcPct val="20000"/>
              </a:spcBef>
              <a:buFont typeface="Wingdings" pitchFamily="-68" charset="2"/>
              <a:buChar char="§"/>
            </a:pPr>
            <a:r>
              <a:rPr lang="en-US" sz="2800">
                <a:latin typeface="Georgia" pitchFamily="-68" charset="0"/>
              </a:rPr>
              <a:t>Reorganization w/in SET? (spread too thinly)</a:t>
            </a:r>
          </a:p>
          <a:p>
            <a:pPr eaLnBrk="0" hangingPunct="0">
              <a:spcBef>
                <a:spcPct val="20000"/>
              </a:spcBef>
              <a:buFont typeface="Wingdings" pitchFamily="-68" charset="2"/>
              <a:buChar char="§"/>
            </a:pPr>
            <a:r>
              <a:rPr lang="en-US" sz="2800">
                <a:latin typeface="Georgia" pitchFamily="-68" charset="0"/>
              </a:rPr>
              <a:t>Host IAB student feedback session in fall?</a:t>
            </a:r>
          </a:p>
          <a:p>
            <a:pPr eaLnBrk="0" hangingPunct="0">
              <a:spcBef>
                <a:spcPct val="20000"/>
              </a:spcBef>
              <a:buFont typeface="Wingdings" pitchFamily="-68" charset="2"/>
              <a:buChar char="§"/>
            </a:pPr>
            <a:r>
              <a:rPr lang="en-US" sz="2800">
                <a:latin typeface="Georgia" pitchFamily="-68" charset="0"/>
              </a:rPr>
              <a:t>Host mock interviews for students?</a:t>
            </a:r>
          </a:p>
          <a:p>
            <a:pPr eaLnBrk="0" hangingPunct="0">
              <a:spcBef>
                <a:spcPct val="20000"/>
              </a:spcBef>
              <a:buFont typeface="Wingdings" pitchFamily="-68" charset="2"/>
              <a:buChar char="§"/>
            </a:pPr>
            <a:r>
              <a:rPr lang="en-US" sz="2800">
                <a:latin typeface="Georgia" pitchFamily="-68" charset="0"/>
              </a:rPr>
              <a:t>How to grow enrollment?</a:t>
            </a:r>
          </a:p>
          <a:p>
            <a:pPr eaLnBrk="0" hangingPunct="0">
              <a:spcBef>
                <a:spcPct val="20000"/>
              </a:spcBef>
              <a:buFont typeface="Wingdings" pitchFamily="-68" charset="2"/>
              <a:buChar char="§"/>
            </a:pPr>
            <a:r>
              <a:rPr lang="en-US" sz="2800">
                <a:latin typeface="Georgia" pitchFamily="-68" charset="0"/>
              </a:rPr>
              <a:t>New programs/Program deletions?</a:t>
            </a:r>
          </a:p>
          <a:p>
            <a:pPr eaLnBrk="0" hangingPunct="0">
              <a:spcBef>
                <a:spcPct val="20000"/>
              </a:spcBef>
              <a:buFont typeface="Wingdings" pitchFamily="-68" charset="2"/>
              <a:buChar char="§"/>
            </a:pPr>
            <a:r>
              <a:rPr lang="en-US" sz="2800">
                <a:latin typeface="Georgia" pitchFamily="-68" charset="0"/>
              </a:rPr>
              <a:t>***</a:t>
            </a:r>
          </a:p>
        </p:txBody>
      </p:sp>
      <p:sp>
        <p:nvSpPr>
          <p:cNvPr id="4" name="Title 1"/>
          <p:cNvSpPr txBox="1">
            <a:spLocks/>
          </p:cNvSpPr>
          <p:nvPr/>
        </p:nvSpPr>
        <p:spPr bwMode="auto">
          <a:xfrm>
            <a:off x="457200" y="838200"/>
            <a:ext cx="8229600" cy="1020763"/>
          </a:xfrm>
          <a:prstGeom prst="rect">
            <a:avLst/>
          </a:prstGeom>
          <a:noFill/>
          <a:ln w="9525">
            <a:noFill/>
            <a:miter lim="800000"/>
            <a:headEnd/>
            <a:tailEnd/>
          </a:ln>
        </p:spPr>
        <p:txBody>
          <a:bodyPr anchor="ctr">
            <a:prstTxWarp prst="textNoShape">
              <a:avLst/>
            </a:prstTxWarp>
            <a:normAutofit/>
          </a:bodyPr>
          <a:lstStyle/>
          <a:p>
            <a:pPr algn="ctr" eaLnBrk="0" hangingPunct="0"/>
            <a:r>
              <a:rPr lang="en-US" sz="3600" b="1">
                <a:solidFill>
                  <a:srgbClr val="0365DB"/>
                </a:solidFill>
                <a:latin typeface="Trebuchet MS" pitchFamily="-68" charset="0"/>
              </a:rPr>
              <a:t>Discussion Topics</a:t>
            </a: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8609" name="Picture 5"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
        <p:nvSpPr>
          <p:cNvPr id="3" name="Content Placeholder 2"/>
          <p:cNvSpPr txBox="1">
            <a:spLocks/>
          </p:cNvSpPr>
          <p:nvPr/>
        </p:nvSpPr>
        <p:spPr bwMode="auto">
          <a:xfrm>
            <a:off x="381000" y="1905000"/>
            <a:ext cx="8763000" cy="4648200"/>
          </a:xfrm>
          <a:prstGeom prst="rect">
            <a:avLst/>
          </a:prstGeom>
          <a:noFill/>
          <a:ln w="9525">
            <a:noFill/>
            <a:miter lim="800000"/>
            <a:headEnd/>
            <a:tailEnd/>
          </a:ln>
        </p:spPr>
        <p:txBody>
          <a:bodyPr>
            <a:prstTxWarp prst="textNoShape">
              <a:avLst/>
            </a:prstTxWarp>
          </a:bodyPr>
          <a:lstStyle/>
          <a:p>
            <a:pPr eaLnBrk="0" hangingPunct="0">
              <a:spcBef>
                <a:spcPct val="20000"/>
              </a:spcBef>
              <a:buFont typeface="Wingdings" pitchFamily="-68" charset="2"/>
              <a:buChar char="§"/>
            </a:pPr>
            <a:r>
              <a:rPr lang="en-US" sz="2800">
                <a:latin typeface="Georgia" pitchFamily="-68" charset="0"/>
              </a:rPr>
              <a:t>Significant grant support initially</a:t>
            </a:r>
          </a:p>
          <a:p>
            <a:pPr eaLnBrk="0" hangingPunct="0">
              <a:spcBef>
                <a:spcPct val="20000"/>
              </a:spcBef>
              <a:buFont typeface="Wingdings" pitchFamily="-68" charset="2"/>
              <a:buChar char="§"/>
            </a:pPr>
            <a:r>
              <a:rPr lang="en-US" sz="2800">
                <a:latin typeface="Georgia" pitchFamily="-68" charset="0"/>
              </a:rPr>
              <a:t>Push to become </a:t>
            </a:r>
            <a:r>
              <a:rPr lang="en-US" sz="2800" b="1" u="sng">
                <a:latin typeface="Georgia" pitchFamily="-68" charset="0"/>
              </a:rPr>
              <a:t>self-sustaining</a:t>
            </a:r>
            <a:endParaRPr lang="en-US" sz="2800">
              <a:latin typeface="Georgia" pitchFamily="-68" charset="0"/>
            </a:endParaRPr>
          </a:p>
          <a:p>
            <a:pPr eaLnBrk="0" hangingPunct="0">
              <a:spcBef>
                <a:spcPct val="20000"/>
              </a:spcBef>
              <a:buFont typeface="Wingdings" pitchFamily="-68" charset="2"/>
              <a:buChar char="§"/>
            </a:pPr>
            <a:r>
              <a:rPr lang="en-US" sz="2800">
                <a:latin typeface="Georgia" pitchFamily="-68" charset="0"/>
              </a:rPr>
              <a:t>Strengths</a:t>
            </a:r>
          </a:p>
          <a:p>
            <a:pPr lvl="1" eaLnBrk="0" hangingPunct="0">
              <a:spcBef>
                <a:spcPct val="20000"/>
              </a:spcBef>
              <a:buFont typeface="Wingdings" pitchFamily="-68" charset="2"/>
              <a:buChar char="Ø"/>
            </a:pPr>
            <a:r>
              <a:rPr lang="en-US" sz="2400">
                <a:latin typeface="Georgia" pitchFamily="-68" charset="0"/>
              </a:rPr>
              <a:t>Circuit boards (design, imbedded programming)</a:t>
            </a:r>
          </a:p>
          <a:p>
            <a:pPr lvl="1" eaLnBrk="0" hangingPunct="0">
              <a:spcBef>
                <a:spcPct val="20000"/>
              </a:spcBef>
              <a:buFont typeface="Wingdings" pitchFamily="-68" charset="2"/>
              <a:buChar char="Ø"/>
            </a:pPr>
            <a:r>
              <a:rPr lang="en-US" sz="2400">
                <a:latin typeface="Georgia" pitchFamily="-68" charset="0"/>
              </a:rPr>
              <a:t>Rapid prototyping</a:t>
            </a:r>
          </a:p>
          <a:p>
            <a:pPr lvl="1" eaLnBrk="0" hangingPunct="0">
              <a:spcBef>
                <a:spcPct val="20000"/>
              </a:spcBef>
              <a:buFont typeface="Wingdings" pitchFamily="-68" charset="2"/>
              <a:buChar char="Ø"/>
            </a:pPr>
            <a:r>
              <a:rPr lang="en-US" sz="2400">
                <a:latin typeface="Georgia" pitchFamily="-68" charset="0"/>
              </a:rPr>
              <a:t>Machining (metals)</a:t>
            </a:r>
          </a:p>
          <a:p>
            <a:pPr lvl="1" eaLnBrk="0" hangingPunct="0">
              <a:spcBef>
                <a:spcPct val="20000"/>
              </a:spcBef>
              <a:buFont typeface="Wingdings" pitchFamily="-68" charset="2"/>
              <a:buChar char="Ø"/>
            </a:pPr>
            <a:r>
              <a:rPr lang="en-US" sz="2400">
                <a:latin typeface="Georgia" pitchFamily="-68" charset="0"/>
              </a:rPr>
              <a:t>Plastics</a:t>
            </a:r>
          </a:p>
          <a:p>
            <a:pPr lvl="1" eaLnBrk="0" hangingPunct="0">
              <a:spcBef>
                <a:spcPct val="20000"/>
              </a:spcBef>
              <a:buFont typeface="Wingdings" pitchFamily="-68" charset="2"/>
              <a:buChar char="Ø"/>
            </a:pPr>
            <a:r>
              <a:rPr lang="en-US" sz="2400">
                <a:latin typeface="Georgia" pitchFamily="-68" charset="0"/>
              </a:rPr>
              <a:t>CAD Modeling, Finite Element Analysis (FEA)</a:t>
            </a:r>
          </a:p>
          <a:p>
            <a:pPr lvl="1" eaLnBrk="0" hangingPunct="0">
              <a:spcBef>
                <a:spcPct val="20000"/>
              </a:spcBef>
              <a:buFont typeface="Wingdings" pitchFamily="-68" charset="2"/>
              <a:buChar char="Ø"/>
            </a:pPr>
            <a:r>
              <a:rPr lang="en-US" sz="2400">
                <a:latin typeface="Georgia" pitchFamily="-68" charset="0"/>
              </a:rPr>
              <a:t>Tensile Testing (Tension, Compression)</a:t>
            </a:r>
          </a:p>
        </p:txBody>
      </p:sp>
      <p:sp>
        <p:nvSpPr>
          <p:cNvPr id="4" name="Title 1"/>
          <p:cNvSpPr txBox="1">
            <a:spLocks/>
          </p:cNvSpPr>
          <p:nvPr/>
        </p:nvSpPr>
        <p:spPr bwMode="auto">
          <a:xfrm>
            <a:off x="457200" y="838200"/>
            <a:ext cx="8229600" cy="1020763"/>
          </a:xfrm>
          <a:prstGeom prst="rect">
            <a:avLst/>
          </a:prstGeom>
          <a:noFill/>
          <a:ln w="9525">
            <a:noFill/>
            <a:miter lim="800000"/>
            <a:headEnd/>
            <a:tailEnd/>
          </a:ln>
        </p:spPr>
        <p:txBody>
          <a:bodyPr anchor="ctr">
            <a:prstTxWarp prst="textNoShape">
              <a:avLst/>
            </a:prstTxWarp>
            <a:normAutofit/>
          </a:bodyPr>
          <a:lstStyle/>
          <a:p>
            <a:pPr algn="ctr" eaLnBrk="0" hangingPunct="0"/>
            <a:r>
              <a:rPr lang="en-US" sz="3600" b="1">
                <a:solidFill>
                  <a:srgbClr val="0365DB"/>
                </a:solidFill>
                <a:latin typeface="Trebuchet MS" pitchFamily="-68" charset="0"/>
              </a:rPr>
              <a:t>Product Development Center</a:t>
            </a: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9633" name="Picture 4" descr="PDC logo 8-in"/>
          <p:cNvPicPr>
            <a:picLocks noChangeAspect="1" noChangeArrowheads="1"/>
          </p:cNvPicPr>
          <p:nvPr/>
        </p:nvPicPr>
        <p:blipFill>
          <a:blip r:embed="rId2"/>
          <a:srcRect/>
          <a:stretch>
            <a:fillRect/>
          </a:stretch>
        </p:blipFill>
        <p:spPr bwMode="auto">
          <a:xfrm>
            <a:off x="6019800" y="3657600"/>
            <a:ext cx="2286000" cy="2273300"/>
          </a:xfrm>
          <a:prstGeom prst="rect">
            <a:avLst/>
          </a:prstGeom>
          <a:noFill/>
          <a:ln w="9525">
            <a:noFill/>
            <a:miter lim="800000"/>
            <a:headEnd/>
            <a:tailEnd/>
          </a:ln>
        </p:spPr>
      </p:pic>
      <p:pic>
        <p:nvPicPr>
          <p:cNvPr id="69634" name="Picture 6" descr="Primary logo gold trans.png"/>
          <p:cNvPicPr>
            <a:picLocks noChangeAspect="1"/>
          </p:cNvPicPr>
          <p:nvPr/>
        </p:nvPicPr>
        <p:blipFill>
          <a:blip r:embed="rId3"/>
          <a:srcRect/>
          <a:stretch>
            <a:fillRect/>
          </a:stretch>
        </p:blipFill>
        <p:spPr bwMode="auto">
          <a:xfrm>
            <a:off x="6172200" y="76200"/>
            <a:ext cx="2286000" cy="338138"/>
          </a:xfrm>
          <a:prstGeom prst="rect">
            <a:avLst/>
          </a:prstGeom>
          <a:noFill/>
          <a:ln w="9525">
            <a:noFill/>
            <a:miter lim="800000"/>
            <a:headEnd/>
            <a:tailEnd/>
          </a:ln>
        </p:spPr>
      </p:pic>
      <p:sp>
        <p:nvSpPr>
          <p:cNvPr id="69635" name="Title 1"/>
          <p:cNvSpPr txBox="1">
            <a:spLocks/>
          </p:cNvSpPr>
          <p:nvPr/>
        </p:nvSpPr>
        <p:spPr bwMode="auto">
          <a:xfrm>
            <a:off x="914400" y="1447800"/>
            <a:ext cx="5486400" cy="1066800"/>
          </a:xfrm>
          <a:prstGeom prst="rect">
            <a:avLst/>
          </a:prstGeom>
          <a:noFill/>
          <a:ln w="9525">
            <a:noFill/>
            <a:miter lim="800000"/>
            <a:headEnd/>
            <a:tailEnd/>
          </a:ln>
        </p:spPr>
        <p:txBody>
          <a:bodyPr>
            <a:prstTxWarp prst="textNoShape">
              <a:avLst/>
            </a:prstTxWarp>
          </a:bodyPr>
          <a:lstStyle/>
          <a:p>
            <a:r>
              <a:rPr lang="en-US" sz="4400">
                <a:solidFill>
                  <a:srgbClr val="0365DB"/>
                </a:solidFill>
                <a:latin typeface="Trebuchet MS" pitchFamily="-68" charset="0"/>
              </a:rPr>
              <a:t>New Focus</a:t>
            </a:r>
          </a:p>
        </p:txBody>
      </p:sp>
      <p:sp>
        <p:nvSpPr>
          <p:cNvPr id="69636" name="Content Placeholder 2"/>
          <p:cNvSpPr txBox="1">
            <a:spLocks/>
          </p:cNvSpPr>
          <p:nvPr/>
        </p:nvSpPr>
        <p:spPr bwMode="auto">
          <a:xfrm>
            <a:off x="838200" y="2514600"/>
            <a:ext cx="5105400" cy="3144838"/>
          </a:xfrm>
          <a:prstGeom prst="rect">
            <a:avLst/>
          </a:prstGeom>
          <a:noFill/>
          <a:ln w="9525">
            <a:noFill/>
            <a:miter lim="800000"/>
            <a:headEnd/>
            <a:tailEnd/>
          </a:ln>
        </p:spPr>
        <p:txBody>
          <a:bodyPr>
            <a:prstTxWarp prst="textNoShape">
              <a:avLst/>
            </a:prstTxWarp>
          </a:bodyPr>
          <a:lstStyle/>
          <a:p>
            <a:pPr marL="365125" indent="-255588">
              <a:spcBef>
                <a:spcPts val="300"/>
              </a:spcBef>
              <a:buClr>
                <a:srgbClr val="7276A0"/>
              </a:buClr>
              <a:buFont typeface="Georgia" pitchFamily="-68" charset="0"/>
              <a:buChar char="•"/>
            </a:pPr>
            <a:r>
              <a:rPr lang="en-US" sz="3200">
                <a:latin typeface="Georgia" pitchFamily="-68" charset="0"/>
              </a:rPr>
              <a:t>Existing Business</a:t>
            </a:r>
          </a:p>
          <a:p>
            <a:pPr marL="365125" indent="-255588">
              <a:spcBef>
                <a:spcPts val="300"/>
              </a:spcBef>
              <a:buClr>
                <a:srgbClr val="7276A0"/>
              </a:buClr>
              <a:buFont typeface="Georgia" pitchFamily="-68" charset="0"/>
              <a:buChar char="•"/>
            </a:pPr>
            <a:r>
              <a:rPr lang="en-US" sz="3200">
                <a:latin typeface="Georgia" pitchFamily="-68" charset="0"/>
              </a:rPr>
              <a:t>Vetted Referrals</a:t>
            </a:r>
          </a:p>
          <a:p>
            <a:pPr marL="365125" indent="-255588">
              <a:spcBef>
                <a:spcPts val="300"/>
              </a:spcBef>
              <a:buClr>
                <a:srgbClr val="7276A0"/>
              </a:buClr>
              <a:buFont typeface="Georgia" pitchFamily="-68" charset="0"/>
              <a:buChar char="•"/>
            </a:pPr>
            <a:r>
              <a:rPr lang="en-US" sz="3200">
                <a:latin typeface="Georgia" pitchFamily="-68" charset="0"/>
              </a:rPr>
              <a:t>Welcome Projects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066800"/>
          </a:xfrm>
        </p:spPr>
        <p:txBody>
          <a:bodyPr>
            <a:noAutofit/>
          </a:bodyPr>
          <a:lstStyle/>
          <a:p>
            <a:pPr eaLnBrk="1" hangingPunct="1"/>
            <a:r>
              <a:rPr lang="en-US" sz="2400" b="1" dirty="0">
                <a:solidFill>
                  <a:srgbClr val="0365DB"/>
                </a:solidFill>
                <a:ea typeface="ＭＳ Ｐゴシック" charset="-128"/>
                <a:cs typeface="ＭＳ Ｐゴシック" charset="-128"/>
              </a:rPr>
              <a:t> IAB Secretary Responsibilities and Term Limits</a:t>
            </a:r>
            <a:endParaRPr lang="en-US" sz="2400" dirty="0">
              <a:solidFill>
                <a:srgbClr val="0365DB"/>
              </a:solidFill>
              <a:ea typeface="ＭＳ Ｐゴシック" charset="-128"/>
              <a:cs typeface="ＭＳ Ｐゴシック" charset="-128"/>
            </a:endParaRPr>
          </a:p>
        </p:txBody>
      </p:sp>
      <p:sp>
        <p:nvSpPr>
          <p:cNvPr id="19458" name="Content Placeholder 2"/>
          <p:cNvSpPr>
            <a:spLocks noGrp="1"/>
          </p:cNvSpPr>
          <p:nvPr>
            <p:ph idx="1"/>
          </p:nvPr>
        </p:nvSpPr>
        <p:spPr>
          <a:xfrm>
            <a:off x="457200" y="2057400"/>
            <a:ext cx="8229600" cy="4267200"/>
          </a:xfrm>
        </p:spPr>
        <p:txBody>
          <a:bodyPr/>
          <a:lstStyle/>
          <a:p>
            <a:pPr lvl="0"/>
            <a:r>
              <a:rPr lang="en-US" sz="1600" dirty="0" smtClean="0"/>
              <a:t>It </a:t>
            </a:r>
            <a:r>
              <a:rPr lang="en-US" sz="1600" dirty="0" smtClean="0"/>
              <a:t>is the responsibility of the secretary to maintain all of the </a:t>
            </a:r>
            <a:r>
              <a:rPr lang="en-US" sz="1600" dirty="0" err="1" smtClean="0"/>
              <a:t>IAB’s</a:t>
            </a:r>
            <a:r>
              <a:rPr lang="en-US" sz="1600" dirty="0" smtClean="0"/>
              <a:t> records.  The records are to include</a:t>
            </a:r>
            <a:r>
              <a:rPr lang="en-US" sz="1600" dirty="0" smtClean="0"/>
              <a:t>:</a:t>
            </a:r>
          </a:p>
          <a:p>
            <a:pPr lvl="2">
              <a:spcBef>
                <a:spcPts val="600"/>
              </a:spcBef>
            </a:pPr>
            <a:r>
              <a:rPr lang="en-US" sz="1600" dirty="0" smtClean="0"/>
              <a:t>Newsletter</a:t>
            </a:r>
          </a:p>
          <a:p>
            <a:pPr lvl="2"/>
            <a:r>
              <a:rPr lang="en-US" sz="1600" dirty="0" smtClean="0"/>
              <a:t>Newsletter Supplements</a:t>
            </a:r>
          </a:p>
          <a:p>
            <a:pPr lvl="2"/>
            <a:r>
              <a:rPr lang="en-US" sz="1600" dirty="0" smtClean="0"/>
              <a:t>Press Releases</a:t>
            </a:r>
          </a:p>
          <a:p>
            <a:pPr lvl="2"/>
            <a:r>
              <a:rPr lang="en-US" sz="1600" dirty="0" smtClean="0"/>
              <a:t>Publicity</a:t>
            </a:r>
          </a:p>
          <a:p>
            <a:pPr lvl="2"/>
            <a:r>
              <a:rPr lang="en-US" sz="1600" dirty="0" smtClean="0"/>
              <a:t>Phone lists</a:t>
            </a:r>
          </a:p>
          <a:p>
            <a:pPr lvl="2"/>
            <a:r>
              <a:rPr lang="en-US" sz="1600" dirty="0" smtClean="0"/>
              <a:t>E-mail lists</a:t>
            </a:r>
          </a:p>
          <a:p>
            <a:pPr lvl="2"/>
            <a:r>
              <a:rPr lang="en-US" sz="1600" dirty="0" smtClean="0"/>
              <a:t>Meeting minutes</a:t>
            </a:r>
          </a:p>
          <a:p>
            <a:pPr lvl="2"/>
            <a:r>
              <a:rPr lang="en-US" sz="1600" dirty="0" smtClean="0"/>
              <a:t>Historical </a:t>
            </a:r>
            <a:r>
              <a:rPr lang="en-US" sz="1600" dirty="0" smtClean="0"/>
              <a:t>information </a:t>
            </a:r>
            <a:endParaRPr lang="en-US" sz="1600" dirty="0" smtClean="0"/>
          </a:p>
          <a:p>
            <a:pPr lvl="0">
              <a:spcBef>
                <a:spcPts val="600"/>
              </a:spcBef>
            </a:pPr>
            <a:r>
              <a:rPr lang="en-US" sz="1600" dirty="0" smtClean="0"/>
              <a:t>A copy of all records shall be housed at the Engineering office (CASET 202, on campus at LSSU) with production assistance from the LSSU School of Engineering and Technology secretary and administrative assistant</a:t>
            </a:r>
            <a:r>
              <a:rPr lang="en-US" sz="1600" dirty="0" smtClean="0"/>
              <a:t>. </a:t>
            </a:r>
            <a:endParaRPr lang="en-US" sz="1600" dirty="0" smtClean="0"/>
          </a:p>
          <a:p>
            <a:pPr lvl="0">
              <a:spcBef>
                <a:spcPts val="600"/>
              </a:spcBef>
            </a:pPr>
            <a:r>
              <a:rPr lang="en-US" sz="1600" dirty="0" smtClean="0"/>
              <a:t>If the Chairman is unable to run a meeting, the secretary will officiate the meeting</a:t>
            </a:r>
            <a:r>
              <a:rPr lang="en-US" sz="1600" dirty="0" smtClean="0"/>
              <a:t>.</a:t>
            </a:r>
            <a:endParaRPr lang="en-US" sz="1600" dirty="0">
              <a:solidFill>
                <a:srgbClr val="000000"/>
              </a:solidFill>
            </a:endParaRPr>
          </a:p>
        </p:txBody>
      </p:sp>
      <p:pic>
        <p:nvPicPr>
          <p:cNvPr id="19459" name="Picture 3"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7" name="Picture 5"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
        <p:nvSpPr>
          <p:cNvPr id="3" name="Title 1"/>
          <p:cNvSpPr txBox="1">
            <a:spLocks/>
          </p:cNvSpPr>
          <p:nvPr/>
        </p:nvSpPr>
        <p:spPr bwMode="auto">
          <a:xfrm>
            <a:off x="381000" y="2286000"/>
            <a:ext cx="8229600" cy="868363"/>
          </a:xfrm>
          <a:prstGeom prst="rect">
            <a:avLst/>
          </a:prstGeom>
          <a:noFill/>
          <a:ln w="9525">
            <a:noFill/>
            <a:miter lim="800000"/>
            <a:headEnd/>
            <a:tailEnd/>
          </a:ln>
        </p:spPr>
        <p:txBody>
          <a:bodyPr anchor="ctr">
            <a:prstTxWarp prst="textNoShape">
              <a:avLst/>
            </a:prstTxWarp>
          </a:bodyPr>
          <a:lstStyle/>
          <a:p>
            <a:pPr algn="ctr" eaLnBrk="0" hangingPunct="0"/>
            <a:r>
              <a:rPr lang="en-US" sz="3600" b="1">
                <a:solidFill>
                  <a:srgbClr val="0365DB"/>
                </a:solidFill>
                <a:latin typeface="Trebuchet MS" pitchFamily="-68" charset="0"/>
              </a:rPr>
              <a:t>Questions</a:t>
            </a:r>
            <a:r>
              <a:rPr lang="en-US" sz="3600" b="1">
                <a:solidFill>
                  <a:srgbClr val="0365DB"/>
                </a:solidFill>
                <a:latin typeface="Georgia" pitchFamily="-68" charset="0"/>
              </a:rPr>
              <a:t>?</a:t>
            </a: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828800"/>
            <a:ext cx="7772400" cy="752475"/>
          </a:xfrm>
          <a:extLst>
            <a:ext uri="{909E8E84-426E-40dd-AFC4-6F175D3DCCD1}">
              <a14:hiddenFill xmlns:a14="http://schemas.microsoft.com/office/drawing/2010/main" xmlns:a="http://schemas.openxmlformats.org/drawingml/2006/main" xmlns:p="http://schemas.openxmlformats.org/presentationml/2006/main" xmlns="">
                <a:solidFill>
                  <a:srgbClr val="FFFFFF"/>
                </a:solidFill>
              </a14:hiddenFill>
            </a:ext>
            <a:ext uri="{91240B29-F687-4f45-9708-019B960494DF}">
              <a14:hiddenLine xmlns:a14="http://schemas.microsoft.com/office/drawing/2010/main" xmlns:a="http://schemas.openxmlformats.org/drawingml/2006/main" xmlns:p="http://schemas.openxmlformats.org/presentationml/2006/main" xmlns="" w="9525">
                <a:solidFill>
                  <a:srgbClr val="000000"/>
                </a:solidFill>
                <a:miter lim="800000"/>
                <a:headEnd/>
                <a:tailEnd/>
              </a14:hiddenLine>
            </a:ext>
            <a:ext uri="{FAA26D3D-D897-4be2-8F04-BA451C77F1D7}">
              <ma14:placeholderFlag xmlns:ma14="http://schemas.microsoft.com/office/mac/drawingml/2011/main" xmlns:a="http://schemas.openxmlformats.org/drawingml/2006/main" xmlns:p="http://schemas.openxmlformats.org/presentationml/2006/main" xmlns="" val="1"/>
            </a:ext>
          </a:extLst>
        </p:spPr>
        <p:txBody>
          <a:bodyPr/>
          <a:lstStyle/>
          <a:p>
            <a:pPr eaLnBrk="1" hangingPunct="1">
              <a:defRPr/>
            </a:pPr>
            <a:r>
              <a:rPr lang="en-US" dirty="0" smtClean="0">
                <a:cs typeface="+mj-cs"/>
              </a:rPr>
              <a:t>Employers Survey</a:t>
            </a:r>
            <a:endParaRPr lang="en-US" dirty="0">
              <a:cs typeface="+mj-cs"/>
            </a:endParaRPr>
          </a:p>
        </p:txBody>
      </p:sp>
      <p:sp>
        <p:nvSpPr>
          <p:cNvPr id="5" name="Text Placeholder 4"/>
          <p:cNvSpPr>
            <a:spLocks noGrp="1"/>
          </p:cNvSpPr>
          <p:nvPr>
            <p:ph type="body" idx="1"/>
          </p:nvPr>
        </p:nvSpPr>
        <p:spPr>
          <a:xfrm>
            <a:off x="722313" y="2833688"/>
            <a:ext cx="7772400" cy="3186112"/>
          </a:xfrm>
        </p:spPr>
        <p:txBody>
          <a:bodyPr/>
          <a:lstStyle/>
          <a:p>
            <a:pPr marL="225425" eaLnBrk="1" hangingPunct="1">
              <a:lnSpc>
                <a:spcPts val="2600"/>
              </a:lnSpc>
            </a:pPr>
            <a:r>
              <a:rPr lang="en-US" sz="2400">
                <a:ea typeface="ＭＳ Ｐゴシック" charset="-128"/>
                <a:cs typeface="ＭＳ Ｐゴシック" charset="-128"/>
              </a:rPr>
              <a:t>Please help us comply with our ABET criteria and complete an </a:t>
            </a:r>
            <a:r>
              <a:rPr lang="en-US" sz="2400" b="1">
                <a:ea typeface="ＭＳ Ｐゴシック" charset="-128"/>
                <a:cs typeface="ＭＳ Ｐゴシック" charset="-128"/>
              </a:rPr>
              <a:t>Evaluation of Educational Preparation of Employees</a:t>
            </a:r>
            <a:r>
              <a:rPr lang="en-US" sz="2400">
                <a:ea typeface="ＭＳ Ｐゴシック" charset="-128"/>
                <a:cs typeface="ＭＳ Ｐゴシック" charset="-128"/>
              </a:rPr>
              <a:t> survey. We have been collecting materials during the 2011-12 academic year for the CE, EE and ME programs. EAC of ABET will visit during Fall 2012.</a:t>
            </a:r>
          </a:p>
          <a:p>
            <a:pPr marL="225425" eaLnBrk="1" hangingPunct="1">
              <a:lnSpc>
                <a:spcPts val="2600"/>
              </a:lnSpc>
              <a:spcBef>
                <a:spcPts val="1200"/>
              </a:spcBef>
            </a:pPr>
            <a:r>
              <a:rPr lang="en-US" sz="2400">
                <a:ea typeface="ＭＳ Ｐゴシック" charset="-128"/>
                <a:cs typeface="ＭＳ Ｐゴシック" charset="-128"/>
              </a:rPr>
              <a:t>When complete, please turn them in to Jeanne.</a:t>
            </a:r>
          </a:p>
          <a:p>
            <a:pPr marL="225425" eaLnBrk="1" hangingPunct="1">
              <a:lnSpc>
                <a:spcPts val="2600"/>
              </a:lnSpc>
            </a:pPr>
            <a:r>
              <a:rPr lang="en-US" sz="2400" b="1" i="1">
                <a:solidFill>
                  <a:srgbClr val="0365DB"/>
                </a:solidFill>
                <a:ea typeface="ＭＳ Ｐゴシック" charset="-128"/>
                <a:cs typeface="ＭＳ Ｐゴシック" charset="-128"/>
              </a:rPr>
              <a:t>Thank you!</a:t>
            </a:r>
          </a:p>
        </p:txBody>
      </p:sp>
      <p:pic>
        <p:nvPicPr>
          <p:cNvPr id="71683" name="Picture 4" descr="Primary logo gold trans.png"/>
          <p:cNvPicPr>
            <a:picLocks noChangeAspect="1"/>
          </p:cNvPicPr>
          <p:nvPr/>
        </p:nvPicPr>
        <p:blipFill>
          <a:blip r:embed="rId2"/>
          <a:srcRect/>
          <a:stretch>
            <a:fillRect/>
          </a:stretch>
        </p:blipFill>
        <p:spPr bwMode="auto">
          <a:xfrm>
            <a:off x="304800" y="609600"/>
            <a:ext cx="3200400" cy="473075"/>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a="http://schemas.openxmlformats.org/drawingml/2006/main" xmlns:p="http://schemas.openxmlformats.org/presentationml/2006/main" xmlns="">
                <a:solidFill>
                  <a:srgbClr val="FFFFFF"/>
                </a:solidFill>
              </a14:hiddenFill>
            </a:ext>
            <a:ext uri="{91240B29-F687-4f45-9708-019B960494DF}">
              <a14:hiddenLine xmlns:a14="http://schemas.microsoft.com/office/drawing/2010/main" xmlns:a="http://schemas.openxmlformats.org/drawingml/2006/main" xmlns:p="http://schemas.openxmlformats.org/presentationml/2006/main" xmlns="" w="9525">
                <a:solidFill>
                  <a:srgbClr val="000000"/>
                </a:solidFill>
                <a:miter lim="800000"/>
                <a:headEnd/>
                <a:tailEnd/>
              </a14:hiddenLine>
            </a:ext>
            <a:ext uri="{FAA26D3D-D897-4be2-8F04-BA451C77F1D7}">
              <ma14:placeholderFlag xmlns:ma14="http://schemas.microsoft.com/office/mac/drawingml/2011/main" xmlns:a="http://schemas.openxmlformats.org/drawingml/2006/main" xmlns:p="http://schemas.openxmlformats.org/presentationml/2006/main" xmlns="" val="1"/>
            </a:ext>
          </a:extLst>
        </p:spPr>
        <p:txBody>
          <a:bodyPr/>
          <a:lstStyle/>
          <a:p>
            <a:pPr eaLnBrk="1" hangingPunct="1">
              <a:defRPr/>
            </a:pPr>
            <a:r>
              <a:rPr lang="en-US" dirty="0" smtClean="0">
                <a:solidFill>
                  <a:schemeClr val="bg1"/>
                </a:solidFill>
                <a:cs typeface="+mj-cs"/>
              </a:rPr>
              <a:t>Mission, Goals &amp; Objectives</a:t>
            </a:r>
            <a:endParaRPr lang="en-US" dirty="0">
              <a:solidFill>
                <a:schemeClr val="bg1"/>
              </a:solidFill>
              <a:cs typeface="+mj-cs"/>
            </a:endParaRPr>
          </a:p>
        </p:txBody>
      </p:sp>
      <p:sp>
        <p:nvSpPr>
          <p:cNvPr id="72706" name="Text Placeholder 4"/>
          <p:cNvSpPr>
            <a:spLocks noGrp="1"/>
          </p:cNvSpPr>
          <p:nvPr>
            <p:ph type="body" idx="1"/>
          </p:nvPr>
        </p:nvSpPr>
        <p:spPr>
          <a:xfrm>
            <a:off x="722313" y="3367088"/>
            <a:ext cx="7772400" cy="747712"/>
          </a:xfrm>
        </p:spPr>
        <p:txBody>
          <a:bodyPr/>
          <a:lstStyle/>
          <a:p>
            <a:pPr marL="44450" eaLnBrk="1" hangingPunct="1"/>
            <a:r>
              <a:rPr lang="en-US" sz="3200">
                <a:ea typeface="ＭＳ Ｐゴシック" charset="-128"/>
                <a:cs typeface="ＭＳ Ｐゴシック" charset="-128"/>
              </a:rPr>
              <a:t>Dr. David Baumann</a:t>
            </a:r>
          </a:p>
        </p:txBody>
      </p:sp>
      <p:pic>
        <p:nvPicPr>
          <p:cNvPr id="72707" name="Picture 4" descr="Primary logo gold trans.png"/>
          <p:cNvPicPr>
            <a:picLocks noChangeAspect="1"/>
          </p:cNvPicPr>
          <p:nvPr/>
        </p:nvPicPr>
        <p:blipFill>
          <a:blip r:embed="rId2"/>
          <a:srcRect/>
          <a:stretch>
            <a:fillRect/>
          </a:stretch>
        </p:blipFill>
        <p:spPr bwMode="auto">
          <a:xfrm>
            <a:off x="304800" y="609600"/>
            <a:ext cx="3200400" cy="473075"/>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457200" y="914400"/>
            <a:ext cx="8229600" cy="715963"/>
          </a:xfrm>
        </p:spPr>
        <p:txBody>
          <a:bodyPr/>
          <a:lstStyle/>
          <a:p>
            <a:pPr eaLnBrk="1" hangingPunct="1"/>
            <a:r>
              <a:rPr lang="en-US" sz="3600" b="1">
                <a:solidFill>
                  <a:srgbClr val="0000FF"/>
                </a:solidFill>
                <a:ea typeface="ＭＳ Ｐゴシック" charset="-128"/>
                <a:cs typeface="ＭＳ Ｐゴシック" charset="-128"/>
              </a:rPr>
              <a:t>Forecast</a:t>
            </a:r>
          </a:p>
        </p:txBody>
      </p:sp>
      <p:sp>
        <p:nvSpPr>
          <p:cNvPr id="73730" name="Rectangle 3"/>
          <p:cNvSpPr>
            <a:spLocks noGrp="1" noChangeArrowheads="1"/>
          </p:cNvSpPr>
          <p:nvPr>
            <p:ph type="body" idx="1"/>
          </p:nvPr>
        </p:nvSpPr>
        <p:spPr>
          <a:xfrm>
            <a:off x="457200" y="1828800"/>
            <a:ext cx="8458200" cy="4648200"/>
          </a:xfrm>
        </p:spPr>
        <p:txBody>
          <a:bodyPr/>
          <a:lstStyle/>
          <a:p>
            <a:pPr eaLnBrk="1" hangingPunct="1"/>
            <a:r>
              <a:rPr lang="en-US">
                <a:ea typeface="ＭＳ Ｐゴシック" charset="-128"/>
                <a:cs typeface="ＭＳ Ｐゴシック" charset="-128"/>
                <a:sym typeface="Symbol" pitchFamily="-68" charset="2"/>
              </a:rPr>
              <a:t>What are Mission, Goals, Objectives?</a:t>
            </a:r>
            <a:endParaRPr lang="en-US" sz="2400">
              <a:solidFill>
                <a:srgbClr val="FF0000"/>
              </a:solidFill>
              <a:ea typeface="ＭＳ Ｐゴシック" charset="-128"/>
              <a:cs typeface="ＭＳ Ｐゴシック" charset="-128"/>
            </a:endParaRPr>
          </a:p>
          <a:p>
            <a:pPr eaLnBrk="1" hangingPunct="1"/>
            <a:r>
              <a:rPr lang="en-US">
                <a:ea typeface="ＭＳ Ｐゴシック" charset="-128"/>
                <a:cs typeface="ＭＳ Ｐゴシック" charset="-128"/>
              </a:rPr>
              <a:t>Mission Statement</a:t>
            </a:r>
          </a:p>
          <a:p>
            <a:pPr eaLnBrk="1" hangingPunct="1"/>
            <a:r>
              <a:rPr lang="en-US">
                <a:ea typeface="ＭＳ Ｐゴシック" charset="-128"/>
                <a:cs typeface="ＭＳ Ｐゴシック" charset="-128"/>
              </a:rPr>
              <a:t>Goals</a:t>
            </a:r>
          </a:p>
          <a:p>
            <a:pPr eaLnBrk="1" hangingPunct="1"/>
            <a:r>
              <a:rPr lang="en-US">
                <a:ea typeface="ＭＳ Ｐゴシック" charset="-128"/>
                <a:cs typeface="ＭＳ Ｐゴシック" charset="-128"/>
              </a:rPr>
              <a:t>Educational Objectives (for CE, EE, ME)</a:t>
            </a:r>
          </a:p>
          <a:p>
            <a:pPr eaLnBrk="1" hangingPunct="1"/>
            <a:r>
              <a:rPr lang="en-US">
                <a:ea typeface="ＭＳ Ｐゴシック" charset="-128"/>
                <a:cs typeface="ＭＳ Ｐゴシック" charset="-128"/>
              </a:rPr>
              <a:t>Outcome Objectives (for CE, EE, ME)</a:t>
            </a:r>
          </a:p>
        </p:txBody>
      </p:sp>
      <p:pic>
        <p:nvPicPr>
          <p:cNvPr id="73731" name="Picture 3"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228600" y="609600"/>
            <a:ext cx="8229600" cy="715963"/>
          </a:xfrm>
        </p:spPr>
        <p:txBody>
          <a:bodyPr/>
          <a:lstStyle/>
          <a:p>
            <a:pPr eaLnBrk="1" hangingPunct="1"/>
            <a:r>
              <a:rPr lang="en-US" sz="3600" b="1">
                <a:solidFill>
                  <a:srgbClr val="0000FF"/>
                </a:solidFill>
                <a:ea typeface="ＭＳ Ｐゴシック" charset="-128"/>
                <a:cs typeface="ＭＳ Ｐゴシック" charset="-128"/>
              </a:rPr>
              <a:t>Mission, Goals, Objectives</a:t>
            </a:r>
          </a:p>
        </p:txBody>
      </p:sp>
      <p:sp>
        <p:nvSpPr>
          <p:cNvPr id="74754" name="Rectangle 3"/>
          <p:cNvSpPr>
            <a:spLocks noGrp="1" noChangeArrowheads="1"/>
          </p:cNvSpPr>
          <p:nvPr>
            <p:ph type="body" idx="1"/>
          </p:nvPr>
        </p:nvSpPr>
        <p:spPr>
          <a:xfrm>
            <a:off x="457200" y="1905000"/>
            <a:ext cx="8458200" cy="4953000"/>
          </a:xfrm>
        </p:spPr>
        <p:txBody>
          <a:bodyPr/>
          <a:lstStyle/>
          <a:p>
            <a:pPr algn="ctr" eaLnBrk="1" hangingPunct="1">
              <a:buFont typeface="Georgia" pitchFamily="-68" charset="0"/>
              <a:buNone/>
            </a:pPr>
            <a:r>
              <a:rPr lang="en-US">
                <a:ea typeface="ＭＳ Ｐゴシック" charset="-128"/>
                <a:cs typeface="ＭＳ Ｐゴシック" charset="-128"/>
              </a:rPr>
              <a:t>Mission Statement</a:t>
            </a:r>
          </a:p>
          <a:p>
            <a:pPr algn="ctr" eaLnBrk="1" hangingPunct="1">
              <a:buFont typeface="Georgia" pitchFamily="-68" charset="0"/>
              <a:buNone/>
            </a:pPr>
            <a:r>
              <a:rPr lang="en-US" sz="3600" b="1">
                <a:ea typeface="ＭＳ Ｐゴシック" charset="-128"/>
                <a:cs typeface="ＭＳ Ｐゴシック" charset="-128"/>
                <a:sym typeface="Symbol" pitchFamily="-68" charset="2"/>
              </a:rPr>
              <a:t>↓</a:t>
            </a:r>
          </a:p>
          <a:p>
            <a:pPr marL="239713" lvl="1" algn="ctr" eaLnBrk="1" hangingPunct="1">
              <a:buFont typeface="Georgia" pitchFamily="-68" charset="0"/>
              <a:buNone/>
            </a:pPr>
            <a:r>
              <a:rPr lang="en-US" sz="3200">
                <a:solidFill>
                  <a:schemeClr val="tx1"/>
                </a:solidFill>
              </a:rPr>
              <a:t>Goals (7)</a:t>
            </a:r>
          </a:p>
          <a:p>
            <a:pPr marL="239713" lvl="1" algn="ctr" eaLnBrk="1" hangingPunct="1">
              <a:buFont typeface="Georgia" pitchFamily="-68" charset="0"/>
              <a:buNone/>
            </a:pPr>
            <a:r>
              <a:rPr lang="en-US" sz="3600" b="1">
                <a:solidFill>
                  <a:schemeClr val="tx1"/>
                </a:solidFill>
                <a:sym typeface="Symbol" pitchFamily="-68" charset="2"/>
              </a:rPr>
              <a:t>↓</a:t>
            </a:r>
          </a:p>
          <a:p>
            <a:pPr marL="239713" lvl="1" algn="ctr" eaLnBrk="1" hangingPunct="1">
              <a:buFont typeface="Georgia" pitchFamily="-68" charset="0"/>
              <a:buNone/>
            </a:pPr>
            <a:r>
              <a:rPr lang="en-US" sz="3200">
                <a:solidFill>
                  <a:schemeClr val="tx1"/>
                </a:solidFill>
              </a:rPr>
              <a:t>Educational Objectives (3)</a:t>
            </a:r>
          </a:p>
          <a:p>
            <a:pPr marL="239713" lvl="1" algn="ctr" eaLnBrk="1" hangingPunct="1">
              <a:buFont typeface="Georgia" pitchFamily="-68" charset="0"/>
              <a:buNone/>
            </a:pPr>
            <a:r>
              <a:rPr lang="en-US" sz="3600" b="1">
                <a:solidFill>
                  <a:schemeClr val="tx1"/>
                </a:solidFill>
                <a:sym typeface="Symbol" pitchFamily="-68" charset="2"/>
              </a:rPr>
              <a:t>↓</a:t>
            </a:r>
            <a:endParaRPr lang="en-US" sz="3600">
              <a:solidFill>
                <a:schemeClr val="tx1"/>
              </a:solidFill>
            </a:endParaRPr>
          </a:p>
          <a:p>
            <a:pPr marL="239713" lvl="1" algn="ctr" eaLnBrk="1" hangingPunct="1">
              <a:buFont typeface="Georgia" pitchFamily="-68" charset="0"/>
              <a:buNone/>
            </a:pPr>
            <a:r>
              <a:rPr lang="en-US" sz="3200">
                <a:solidFill>
                  <a:schemeClr val="tx1"/>
                </a:solidFill>
              </a:rPr>
              <a:t>Outcome Objectives (4)</a:t>
            </a:r>
          </a:p>
          <a:p>
            <a:pPr marL="239713" lvl="1" eaLnBrk="1" hangingPunct="1">
              <a:buFont typeface="Georgia" pitchFamily="-68" charset="0"/>
              <a:buNone/>
            </a:pPr>
            <a:endParaRPr lang="en-US" sz="3200"/>
          </a:p>
        </p:txBody>
      </p:sp>
      <p:pic>
        <p:nvPicPr>
          <p:cNvPr id="74755" name="Picture 3"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457200" y="884238"/>
            <a:ext cx="8229600" cy="715962"/>
          </a:xfrm>
        </p:spPr>
        <p:txBody>
          <a:bodyPr/>
          <a:lstStyle/>
          <a:p>
            <a:pPr eaLnBrk="1" hangingPunct="1"/>
            <a:r>
              <a:rPr lang="en-US" sz="3600" b="1">
                <a:solidFill>
                  <a:srgbClr val="0000FF"/>
                </a:solidFill>
                <a:ea typeface="ＭＳ Ｐゴシック" charset="-128"/>
                <a:cs typeface="ＭＳ Ｐゴシック" charset="-128"/>
              </a:rPr>
              <a:t>Mission Statement (Part 1 of 2)</a:t>
            </a:r>
          </a:p>
        </p:txBody>
      </p:sp>
      <p:sp>
        <p:nvSpPr>
          <p:cNvPr id="75778" name="Rectangle 3"/>
          <p:cNvSpPr>
            <a:spLocks noGrp="1" noChangeArrowheads="1"/>
          </p:cNvSpPr>
          <p:nvPr>
            <p:ph type="body" idx="1"/>
          </p:nvPr>
        </p:nvSpPr>
        <p:spPr>
          <a:xfrm>
            <a:off x="457200" y="1752600"/>
            <a:ext cx="8458200" cy="5334000"/>
          </a:xfrm>
        </p:spPr>
        <p:txBody>
          <a:bodyPr/>
          <a:lstStyle/>
          <a:p>
            <a:pPr eaLnBrk="1" hangingPunct="1"/>
            <a:r>
              <a:rPr lang="en-US" sz="2400">
                <a:ea typeface="ＭＳ Ｐゴシック" charset="-128"/>
                <a:cs typeface="ＭＳ Ｐゴシック" charset="-128"/>
              </a:rPr>
              <a:t>The School of Engineering and Technology provides a learning experience that produces highly capable engineers and technologists. The primary endeavor is to offer a rigorous, high-quality undergraduate education that is relevant to the future careers and lives of its students. The School also actively contributes to regional economic growth by providing engineering solutions through partnerships with business and industry. The School recognizes that faculty, staff, and students are essential in the realization of this mission and it seeks to provide a working environment that supports and values these individuals. </a:t>
            </a:r>
          </a:p>
          <a:p>
            <a:pPr marL="239713" lvl="1" eaLnBrk="1" hangingPunct="1">
              <a:buFont typeface="Georgia" pitchFamily="-68" charset="0"/>
              <a:buNone/>
            </a:pPr>
            <a:endParaRPr lang="en-US" sz="3200"/>
          </a:p>
        </p:txBody>
      </p:sp>
      <p:pic>
        <p:nvPicPr>
          <p:cNvPr id="75779" name="Picture 3"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457200" y="1341438"/>
            <a:ext cx="8229600" cy="715962"/>
          </a:xfrm>
        </p:spPr>
        <p:txBody>
          <a:bodyPr/>
          <a:lstStyle/>
          <a:p>
            <a:pPr eaLnBrk="1" hangingPunct="1"/>
            <a:r>
              <a:rPr lang="en-US" sz="3600" b="1">
                <a:solidFill>
                  <a:srgbClr val="0000FF"/>
                </a:solidFill>
                <a:ea typeface="ＭＳ Ｐゴシック" charset="-128"/>
                <a:cs typeface="ＭＳ Ｐゴシック" charset="-128"/>
              </a:rPr>
              <a:t>Mission Statement (Part 2 of 2)</a:t>
            </a:r>
          </a:p>
        </p:txBody>
      </p:sp>
      <p:sp>
        <p:nvSpPr>
          <p:cNvPr id="76802" name="Rectangle 3"/>
          <p:cNvSpPr>
            <a:spLocks noGrp="1" noChangeArrowheads="1"/>
          </p:cNvSpPr>
          <p:nvPr>
            <p:ph type="body" idx="1"/>
          </p:nvPr>
        </p:nvSpPr>
        <p:spPr>
          <a:xfrm>
            <a:off x="457200" y="2209800"/>
            <a:ext cx="8458200" cy="5334000"/>
          </a:xfrm>
        </p:spPr>
        <p:txBody>
          <a:bodyPr/>
          <a:lstStyle/>
          <a:p>
            <a:pPr eaLnBrk="1" hangingPunct="1"/>
            <a:r>
              <a:rPr lang="en-US" sz="2400">
                <a:ea typeface="ＭＳ Ｐゴシック" charset="-128"/>
                <a:cs typeface="ＭＳ Ｐゴシック" charset="-128"/>
              </a:rPr>
              <a:t>The School utilizes a personal approach to education that is supportive of students. It incorporates and develops skills in communication, design, mathematics, science, and technology relevant to the students’ degrees. The programs develop and integrate students’ professional and technical skills so that they can confidently enter, continue, and succeed in the life-long learning process in their chosen careers.</a:t>
            </a:r>
          </a:p>
          <a:p>
            <a:pPr marL="239713" lvl="1" eaLnBrk="1" hangingPunct="1">
              <a:buFont typeface="Georgia" pitchFamily="-68" charset="0"/>
              <a:buNone/>
            </a:pPr>
            <a:endParaRPr lang="en-US" sz="3200"/>
          </a:p>
        </p:txBody>
      </p:sp>
      <p:pic>
        <p:nvPicPr>
          <p:cNvPr id="76803" name="Picture 3"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457200" y="1036638"/>
            <a:ext cx="8229600" cy="715962"/>
          </a:xfrm>
        </p:spPr>
        <p:txBody>
          <a:bodyPr/>
          <a:lstStyle/>
          <a:p>
            <a:pPr eaLnBrk="1" hangingPunct="1"/>
            <a:r>
              <a:rPr lang="en-US" sz="3600" b="1">
                <a:solidFill>
                  <a:srgbClr val="0000FF"/>
                </a:solidFill>
                <a:ea typeface="ＭＳ Ｐゴシック" charset="-128"/>
                <a:cs typeface="ＭＳ Ｐゴシック" charset="-128"/>
              </a:rPr>
              <a:t>Goals (1-2 of 7)</a:t>
            </a:r>
          </a:p>
        </p:txBody>
      </p:sp>
      <p:sp>
        <p:nvSpPr>
          <p:cNvPr id="77826" name="Rectangle 3"/>
          <p:cNvSpPr>
            <a:spLocks noGrp="1" noChangeArrowheads="1"/>
          </p:cNvSpPr>
          <p:nvPr>
            <p:ph type="body" idx="1"/>
          </p:nvPr>
        </p:nvSpPr>
        <p:spPr>
          <a:xfrm>
            <a:off x="457200" y="1981200"/>
            <a:ext cx="8458200" cy="5257800"/>
          </a:xfrm>
        </p:spPr>
        <p:txBody>
          <a:bodyPr/>
          <a:lstStyle/>
          <a:p>
            <a:pPr marL="0" indent="0" eaLnBrk="1" hangingPunct="1">
              <a:buFont typeface="Georgia" pitchFamily="-68" charset="0"/>
              <a:buNone/>
            </a:pPr>
            <a:r>
              <a:rPr lang="en-US" b="1">
                <a:solidFill>
                  <a:srgbClr val="0000FF"/>
                </a:solidFill>
                <a:ea typeface="ＭＳ Ｐゴシック" charset="-128"/>
                <a:cs typeface="ＭＳ Ｐゴシック" charset="-128"/>
              </a:rPr>
              <a:t>A. </a:t>
            </a:r>
            <a:r>
              <a:rPr lang="en-US">
                <a:ea typeface="ＭＳ Ｐゴシック" charset="-128"/>
                <a:cs typeface="ＭＳ Ｐゴシック" charset="-128"/>
              </a:rPr>
              <a:t>Deliver an undergraduate education that is current and provides knowledge and skills to be successful in professional careers or graduate school. </a:t>
            </a:r>
            <a:endParaRPr lang="en-US" b="1">
              <a:ea typeface="ＭＳ Ｐゴシック" charset="-128"/>
              <a:cs typeface="ＭＳ Ｐゴシック" charset="-128"/>
            </a:endParaRPr>
          </a:p>
          <a:p>
            <a:pPr marL="0" indent="0" eaLnBrk="1" hangingPunct="1">
              <a:buFont typeface="Georgia" pitchFamily="-68" charset="0"/>
              <a:buNone/>
            </a:pPr>
            <a:r>
              <a:rPr lang="en-US" b="1">
                <a:solidFill>
                  <a:srgbClr val="0000FF"/>
                </a:solidFill>
                <a:ea typeface="ＭＳ Ｐゴシック" charset="-128"/>
                <a:cs typeface="ＭＳ Ｐゴシック" charset="-128"/>
              </a:rPr>
              <a:t>B.</a:t>
            </a:r>
            <a:r>
              <a:rPr lang="en-US">
                <a:solidFill>
                  <a:srgbClr val="0000FF"/>
                </a:solidFill>
                <a:ea typeface="ＭＳ Ｐゴシック" charset="-128"/>
                <a:cs typeface="ＭＳ Ｐゴシック" charset="-128"/>
              </a:rPr>
              <a:t> </a:t>
            </a:r>
            <a:r>
              <a:rPr lang="en-US">
                <a:ea typeface="ＭＳ Ｐゴシック" charset="-128"/>
                <a:cs typeface="ＭＳ Ｐゴシック" charset="-128"/>
              </a:rPr>
              <a:t>Provide programs that focus on the applications of fundamental technical principles of engineering, technology, mathematics, science, and computing to benefit society. </a:t>
            </a:r>
            <a:endParaRPr lang="en-US" b="1">
              <a:ea typeface="ＭＳ Ｐゴシック" charset="-128"/>
              <a:cs typeface="ＭＳ Ｐゴシック" charset="-128"/>
            </a:endParaRPr>
          </a:p>
          <a:p>
            <a:pPr marL="239713" lvl="1" eaLnBrk="1" hangingPunct="1">
              <a:buFont typeface="Georgia" pitchFamily="-68" charset="0"/>
              <a:buNone/>
            </a:pPr>
            <a:endParaRPr lang="en-US" sz="2000"/>
          </a:p>
        </p:txBody>
      </p:sp>
      <p:pic>
        <p:nvPicPr>
          <p:cNvPr id="77827" name="Picture 3"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457200" y="1112838"/>
            <a:ext cx="8229600" cy="715962"/>
          </a:xfrm>
        </p:spPr>
        <p:txBody>
          <a:bodyPr/>
          <a:lstStyle/>
          <a:p>
            <a:pPr eaLnBrk="1" hangingPunct="1"/>
            <a:r>
              <a:rPr lang="en-US" sz="3600" b="1">
                <a:solidFill>
                  <a:srgbClr val="0000FF"/>
                </a:solidFill>
                <a:ea typeface="ＭＳ Ｐゴシック" charset="-128"/>
                <a:cs typeface="ＭＳ Ｐゴシック" charset="-128"/>
              </a:rPr>
              <a:t>Goals (3-4 of 7)</a:t>
            </a:r>
          </a:p>
        </p:txBody>
      </p:sp>
      <p:sp>
        <p:nvSpPr>
          <p:cNvPr id="78850" name="Rectangle 3"/>
          <p:cNvSpPr>
            <a:spLocks noGrp="1" noChangeArrowheads="1"/>
          </p:cNvSpPr>
          <p:nvPr>
            <p:ph type="body" idx="1"/>
          </p:nvPr>
        </p:nvSpPr>
        <p:spPr>
          <a:xfrm>
            <a:off x="457200" y="2057400"/>
            <a:ext cx="8458200" cy="5257800"/>
          </a:xfrm>
        </p:spPr>
        <p:txBody>
          <a:bodyPr/>
          <a:lstStyle/>
          <a:p>
            <a:pPr marL="0" indent="0" eaLnBrk="1" hangingPunct="1">
              <a:buFont typeface="Georgia" pitchFamily="-68" charset="0"/>
              <a:buNone/>
            </a:pPr>
            <a:r>
              <a:rPr lang="en-US" b="1">
                <a:solidFill>
                  <a:srgbClr val="0000FF"/>
                </a:solidFill>
                <a:ea typeface="ＭＳ Ｐゴシック" charset="-128"/>
                <a:cs typeface="ＭＳ Ｐゴシック" charset="-128"/>
              </a:rPr>
              <a:t>C.</a:t>
            </a:r>
            <a:r>
              <a:rPr lang="en-US">
                <a:solidFill>
                  <a:srgbClr val="0000FF"/>
                </a:solidFill>
                <a:ea typeface="ＭＳ Ｐゴシック" charset="-128"/>
                <a:cs typeface="ＭＳ Ｐゴシック" charset="-128"/>
              </a:rPr>
              <a:t> </a:t>
            </a:r>
            <a:r>
              <a:rPr lang="en-US">
                <a:ea typeface="ＭＳ Ｐゴシック" charset="-128"/>
                <a:cs typeface="ＭＳ Ｐゴシック" charset="-128"/>
              </a:rPr>
              <a:t>Provide courses, including capstone experiences, which incorporate and develop skills in communication, design, ethics, teamwork, and technology relevant to the students’ degrees.</a:t>
            </a:r>
            <a:endParaRPr lang="en-US" b="1">
              <a:ea typeface="ＭＳ Ｐゴシック" charset="-128"/>
              <a:cs typeface="ＭＳ Ｐゴシック" charset="-128"/>
            </a:endParaRPr>
          </a:p>
          <a:p>
            <a:pPr marL="0" indent="0" eaLnBrk="1" hangingPunct="1">
              <a:buFont typeface="Georgia" pitchFamily="-68" charset="0"/>
              <a:buNone/>
            </a:pPr>
            <a:r>
              <a:rPr lang="en-US" b="1">
                <a:solidFill>
                  <a:srgbClr val="0000FF"/>
                </a:solidFill>
                <a:ea typeface="ＭＳ Ｐゴシック" charset="-128"/>
                <a:cs typeface="ＭＳ Ｐゴシック" charset="-128"/>
              </a:rPr>
              <a:t>D.</a:t>
            </a:r>
            <a:r>
              <a:rPr lang="en-US">
                <a:solidFill>
                  <a:srgbClr val="0000FF"/>
                </a:solidFill>
                <a:ea typeface="ＭＳ Ｐゴシック" charset="-128"/>
                <a:cs typeface="ＭＳ Ｐゴシック" charset="-128"/>
              </a:rPr>
              <a:t> </a:t>
            </a:r>
            <a:r>
              <a:rPr lang="en-US">
                <a:ea typeface="ＭＳ Ｐゴシック" charset="-128"/>
                <a:cs typeface="ＭＳ Ｐゴシック" charset="-128"/>
              </a:rPr>
              <a:t>Provide an education and opportunities for students with diverse abilities to enhance their personal and professional growth. </a:t>
            </a:r>
            <a:endParaRPr lang="en-US" b="1">
              <a:ea typeface="ＭＳ Ｐゴシック" charset="-128"/>
              <a:cs typeface="ＭＳ Ｐゴシック" charset="-128"/>
            </a:endParaRPr>
          </a:p>
          <a:p>
            <a:pPr marL="239713" lvl="1" eaLnBrk="1" hangingPunct="1">
              <a:buFont typeface="Georgia" pitchFamily="-68" charset="0"/>
              <a:buNone/>
            </a:pPr>
            <a:endParaRPr lang="en-US" sz="2000"/>
          </a:p>
        </p:txBody>
      </p:sp>
      <p:pic>
        <p:nvPicPr>
          <p:cNvPr id="78851" name="Picture 3"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457200" y="1112838"/>
            <a:ext cx="8229600" cy="715962"/>
          </a:xfrm>
        </p:spPr>
        <p:txBody>
          <a:bodyPr/>
          <a:lstStyle/>
          <a:p>
            <a:pPr eaLnBrk="1" hangingPunct="1"/>
            <a:r>
              <a:rPr lang="en-US" sz="3600" b="1">
                <a:solidFill>
                  <a:srgbClr val="0000FF"/>
                </a:solidFill>
                <a:ea typeface="ＭＳ Ｐゴシック" charset="-128"/>
                <a:cs typeface="ＭＳ Ｐゴシック" charset="-128"/>
              </a:rPr>
              <a:t>Goals (5-6 of 7)</a:t>
            </a:r>
          </a:p>
        </p:txBody>
      </p:sp>
      <p:sp>
        <p:nvSpPr>
          <p:cNvPr id="79874" name="Rectangle 3"/>
          <p:cNvSpPr>
            <a:spLocks noGrp="1" noChangeArrowheads="1"/>
          </p:cNvSpPr>
          <p:nvPr>
            <p:ph type="body" idx="1"/>
          </p:nvPr>
        </p:nvSpPr>
        <p:spPr>
          <a:xfrm>
            <a:off x="457200" y="2057400"/>
            <a:ext cx="8458200" cy="5257800"/>
          </a:xfrm>
        </p:spPr>
        <p:txBody>
          <a:bodyPr/>
          <a:lstStyle/>
          <a:p>
            <a:pPr marL="0" indent="0" eaLnBrk="1" hangingPunct="1">
              <a:buFont typeface="Georgia" pitchFamily="-68" charset="0"/>
              <a:buNone/>
            </a:pPr>
            <a:r>
              <a:rPr lang="en-US" b="1">
                <a:solidFill>
                  <a:srgbClr val="0000FF"/>
                </a:solidFill>
                <a:ea typeface="ＭＳ Ｐゴシック" charset="-128"/>
                <a:cs typeface="ＭＳ Ｐゴシック" charset="-128"/>
              </a:rPr>
              <a:t>E.</a:t>
            </a:r>
            <a:r>
              <a:rPr lang="en-US">
                <a:solidFill>
                  <a:srgbClr val="0000FF"/>
                </a:solidFill>
                <a:ea typeface="ＭＳ Ｐゴシック" charset="-128"/>
                <a:cs typeface="ＭＳ Ｐゴシック" charset="-128"/>
              </a:rPr>
              <a:t> </a:t>
            </a:r>
            <a:r>
              <a:rPr lang="en-US">
                <a:ea typeface="ＭＳ Ｐゴシック" charset="-128"/>
                <a:cs typeface="ＭＳ Ｐゴシック" charset="-128"/>
              </a:rPr>
              <a:t>Engage in assessment and continuous improvement activities through ongoing external and internal reviews.</a:t>
            </a:r>
            <a:endParaRPr lang="en-US" b="1">
              <a:ea typeface="ＭＳ Ｐゴシック" charset="-128"/>
              <a:cs typeface="ＭＳ Ｐゴシック" charset="-128"/>
            </a:endParaRPr>
          </a:p>
          <a:p>
            <a:pPr marL="0" indent="0" eaLnBrk="1" hangingPunct="1">
              <a:buFont typeface="Georgia" pitchFamily="-68" charset="0"/>
              <a:buNone/>
            </a:pPr>
            <a:r>
              <a:rPr lang="en-US" b="1">
                <a:solidFill>
                  <a:srgbClr val="0000FF"/>
                </a:solidFill>
                <a:ea typeface="ＭＳ Ｐゴシック" charset="-128"/>
                <a:cs typeface="ＭＳ Ｐゴシック" charset="-128"/>
              </a:rPr>
              <a:t>F.</a:t>
            </a:r>
            <a:r>
              <a:rPr lang="en-US">
                <a:solidFill>
                  <a:srgbClr val="0000FF"/>
                </a:solidFill>
                <a:ea typeface="ＭＳ Ｐゴシック" charset="-128"/>
                <a:cs typeface="ＭＳ Ｐゴシック" charset="-128"/>
              </a:rPr>
              <a:t> </a:t>
            </a:r>
            <a:r>
              <a:rPr lang="en-US">
                <a:ea typeface="ＭＳ Ｐゴシック" charset="-128"/>
                <a:cs typeface="ＭＳ Ｐゴシック" charset="-128"/>
              </a:rPr>
              <a:t>Enable faculty, staff, and students to apply engineering solutions that support regional economic growth and develop intellectual property through professional development of these individuals.</a:t>
            </a:r>
            <a:endParaRPr lang="en-US" b="1">
              <a:ea typeface="ＭＳ Ｐゴシック" charset="-128"/>
              <a:cs typeface="ＭＳ Ｐゴシック" charset="-128"/>
            </a:endParaRPr>
          </a:p>
          <a:p>
            <a:pPr marL="239713" lvl="1" eaLnBrk="1" hangingPunct="1">
              <a:buFont typeface="Georgia" pitchFamily="-68" charset="0"/>
              <a:buNone/>
            </a:pPr>
            <a:endParaRPr lang="en-US" sz="2000"/>
          </a:p>
        </p:txBody>
      </p:sp>
      <p:pic>
        <p:nvPicPr>
          <p:cNvPr id="79875" name="Picture 3"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33400"/>
          </a:xfrm>
        </p:spPr>
        <p:txBody>
          <a:bodyPr anchor="t">
            <a:noAutofit/>
          </a:bodyPr>
          <a:lstStyle/>
          <a:p>
            <a:pPr eaLnBrk="1" hangingPunct="1"/>
            <a:r>
              <a:rPr lang="en-US" sz="2400" b="1">
                <a:solidFill>
                  <a:srgbClr val="0365DB"/>
                </a:solidFill>
                <a:ea typeface="ＭＳ Ｐゴシック" charset="-128"/>
                <a:cs typeface="ＭＳ Ｐゴシック" charset="-128"/>
              </a:rPr>
              <a:t> IAB Officer Responsibilities and Term Limits</a:t>
            </a:r>
            <a:endParaRPr lang="en-US" sz="2400">
              <a:ea typeface="ＭＳ Ｐゴシック" charset="-128"/>
              <a:cs typeface="ＭＳ Ｐゴシック" charset="-128"/>
            </a:endParaRPr>
          </a:p>
        </p:txBody>
      </p:sp>
      <p:sp>
        <p:nvSpPr>
          <p:cNvPr id="20482" name="Content Placeholder 2"/>
          <p:cNvSpPr>
            <a:spLocks noGrp="1"/>
          </p:cNvSpPr>
          <p:nvPr>
            <p:ph idx="1"/>
          </p:nvPr>
        </p:nvSpPr>
        <p:spPr>
          <a:xfrm>
            <a:off x="533400" y="1752600"/>
            <a:ext cx="8229600" cy="4724400"/>
          </a:xfrm>
        </p:spPr>
        <p:txBody>
          <a:bodyPr/>
          <a:lstStyle/>
          <a:p>
            <a:pPr eaLnBrk="1" hangingPunct="1">
              <a:buFont typeface="Georgia" pitchFamily="-68" charset="0"/>
              <a:buNone/>
            </a:pPr>
            <a:r>
              <a:rPr lang="en-US" sz="1400" b="1">
                <a:ea typeface="ＭＳ Ｐゴシック" charset="-128"/>
                <a:cs typeface="ＭＳ Ｐゴシック" charset="-128"/>
              </a:rPr>
              <a:t>TERM  LIMITS</a:t>
            </a:r>
            <a:r>
              <a:rPr lang="en-US" sz="1400">
                <a:ea typeface="ＭＳ Ｐゴシック" charset="-128"/>
                <a:cs typeface="ＭＳ Ｐゴシック" charset="-128"/>
              </a:rPr>
              <a:t> </a:t>
            </a:r>
          </a:p>
          <a:p>
            <a:pPr eaLnBrk="1" hangingPunct="1"/>
            <a:r>
              <a:rPr lang="en-US" sz="1400">
                <a:ea typeface="ＭＳ Ｐゴシック" charset="-128"/>
                <a:cs typeface="ＭＳ Ｐゴシック" charset="-128"/>
              </a:rPr>
              <a:t>The term of each office shall be two calendar years. </a:t>
            </a:r>
          </a:p>
          <a:p>
            <a:pPr eaLnBrk="1" hangingPunct="1"/>
            <a:r>
              <a:rPr lang="en-US" sz="1400">
                <a:ea typeface="ＭＳ Ｐゴシック" charset="-128"/>
                <a:cs typeface="ＭＳ Ｐゴシック" charset="-128"/>
              </a:rPr>
              <a:t>The terms of Chairman and Secretary shall expire on alternate years. </a:t>
            </a:r>
          </a:p>
          <a:p>
            <a:pPr eaLnBrk="1" hangingPunct="1"/>
            <a:r>
              <a:rPr lang="en-US" sz="1400">
                <a:ea typeface="ＭＳ Ｐゴシック" charset="-128"/>
                <a:cs typeface="ＭＳ Ｐゴシック" charset="-128"/>
              </a:rPr>
              <a:t>No more than 2 consecutive terms are allowed. </a:t>
            </a:r>
          </a:p>
          <a:p>
            <a:pPr eaLnBrk="1" hangingPunct="1"/>
            <a:r>
              <a:rPr lang="en-US" sz="1400">
                <a:ea typeface="ＭＳ Ｐゴシック" charset="-128"/>
                <a:cs typeface="ＭＳ Ｐゴシック" charset="-128"/>
              </a:rPr>
              <a:t>There is no limit to the number of non-consecutive terms. </a:t>
            </a:r>
          </a:p>
          <a:p>
            <a:pPr eaLnBrk="1" hangingPunct="1"/>
            <a:r>
              <a:rPr lang="en-US" sz="1400">
                <a:ea typeface="ＭＳ Ｐゴシック" charset="-128"/>
                <a:cs typeface="ＭＳ Ｐゴシック" charset="-128"/>
              </a:rPr>
              <a:t>Election shall be by a majority of the members present at the spring meeting.</a:t>
            </a:r>
          </a:p>
          <a:p>
            <a:pPr eaLnBrk="1" hangingPunct="1"/>
            <a:r>
              <a:rPr lang="en-US" sz="1400">
                <a:ea typeface="ＭＳ Ｐゴシック" charset="-128"/>
                <a:cs typeface="ＭＳ Ｐゴシック" charset="-128"/>
              </a:rPr>
              <a:t>The term shall pass to the successors at the end of the spring meeting.</a:t>
            </a:r>
          </a:p>
          <a:p>
            <a:pPr eaLnBrk="1" hangingPunct="1"/>
            <a:r>
              <a:rPr lang="en-US" sz="1400">
                <a:ea typeface="ＭＳ Ｐゴシック" charset="-128"/>
                <a:cs typeface="ＭＳ Ｐゴシック" charset="-128"/>
              </a:rPr>
              <a:t>Communication of all necessary information is the responsibility of the exiting officer.</a:t>
            </a:r>
          </a:p>
          <a:p>
            <a:pPr eaLnBrk="1" hangingPunct="1">
              <a:buFont typeface="Georgia" pitchFamily="-68" charset="0"/>
              <a:buNone/>
            </a:pPr>
            <a:endParaRPr lang="en-US" sz="1400">
              <a:ea typeface="ＭＳ Ｐゴシック" charset="-128"/>
              <a:cs typeface="ＭＳ Ｐゴシック" charset="-128"/>
            </a:endParaRPr>
          </a:p>
          <a:p>
            <a:pPr eaLnBrk="1" hangingPunct="1">
              <a:buFont typeface="Georgia" pitchFamily="-68" charset="0"/>
              <a:buNone/>
            </a:pPr>
            <a:r>
              <a:rPr lang="en-US" sz="1400" b="1">
                <a:ea typeface="ＭＳ Ｐゴシック" charset="-128"/>
                <a:cs typeface="ＭＳ Ｐゴシック" charset="-128"/>
              </a:rPr>
              <a:t>Comments:</a:t>
            </a:r>
            <a:r>
              <a:rPr lang="en-US" sz="1400">
                <a:ea typeface="ＭＳ Ｐゴシック" charset="-128"/>
                <a:cs typeface="ＭＳ Ｐゴシック" charset="-128"/>
              </a:rPr>
              <a:t> </a:t>
            </a:r>
          </a:p>
          <a:p>
            <a:pPr eaLnBrk="1" hangingPunct="1"/>
            <a:r>
              <a:rPr lang="en-US" sz="1400">
                <a:ea typeface="ＭＳ Ｐゴシック" charset="-128"/>
                <a:cs typeface="ＭＳ Ｐゴシック" charset="-128"/>
              </a:rPr>
              <a:t>The smooth operation of this small organization will depend on communication.</a:t>
            </a:r>
          </a:p>
          <a:p>
            <a:pPr eaLnBrk="1" hangingPunct="1"/>
            <a:r>
              <a:rPr lang="en-US" sz="1400">
                <a:ea typeface="ＭＳ Ｐゴシック" charset="-128"/>
                <a:cs typeface="ＭＳ Ｐゴシック" charset="-128"/>
              </a:rPr>
              <a:t>Forms of correspondence:</a:t>
            </a:r>
          </a:p>
          <a:p>
            <a:pPr lvl="1" eaLnBrk="1" hangingPunct="1"/>
            <a:r>
              <a:rPr lang="en-US" sz="1400">
                <a:solidFill>
                  <a:schemeClr val="tx1"/>
                </a:solidFill>
              </a:rPr>
              <a:t>Phone</a:t>
            </a:r>
          </a:p>
          <a:p>
            <a:pPr lvl="1" eaLnBrk="1" hangingPunct="1"/>
            <a:r>
              <a:rPr lang="en-US" sz="1400">
                <a:solidFill>
                  <a:schemeClr val="tx1"/>
                </a:solidFill>
              </a:rPr>
              <a:t>Fax</a:t>
            </a:r>
          </a:p>
          <a:p>
            <a:pPr lvl="1" eaLnBrk="1" hangingPunct="1"/>
            <a:r>
              <a:rPr lang="en-US" sz="1400">
                <a:solidFill>
                  <a:schemeClr val="tx1"/>
                </a:solidFill>
              </a:rPr>
              <a:t>E-mail</a:t>
            </a:r>
          </a:p>
          <a:p>
            <a:pPr lvl="1" eaLnBrk="1" hangingPunct="1"/>
            <a:r>
              <a:rPr lang="en-US" sz="1400">
                <a:solidFill>
                  <a:schemeClr val="tx1"/>
                </a:solidFill>
              </a:rPr>
              <a:t>Letters </a:t>
            </a:r>
          </a:p>
          <a:p>
            <a:pPr eaLnBrk="1" hangingPunct="1"/>
            <a:r>
              <a:rPr lang="en-US" sz="1400">
                <a:ea typeface="ＭＳ Ｐゴシック" charset="-128"/>
                <a:cs typeface="ＭＳ Ｐゴシック" charset="-128"/>
              </a:rPr>
              <a:t>To facilitate hand-offs, a format should be consented upon for electronic applications </a:t>
            </a:r>
            <a:br>
              <a:rPr lang="en-US" sz="1400">
                <a:ea typeface="ＭＳ Ｐゴシック" charset="-128"/>
                <a:cs typeface="ＭＳ Ｐゴシック" charset="-128"/>
              </a:rPr>
            </a:br>
            <a:r>
              <a:rPr lang="en-US" sz="1400">
                <a:ea typeface="ＭＳ Ｐゴシック" charset="-128"/>
                <a:cs typeface="ＭＳ Ｐゴシック" charset="-128"/>
              </a:rPr>
              <a:t>(e.g. IBM/DOS).</a:t>
            </a:r>
          </a:p>
          <a:p>
            <a:pPr eaLnBrk="1" hangingPunct="1"/>
            <a:endParaRPr lang="en-US">
              <a:ea typeface="ＭＳ Ｐゴシック" charset="-128"/>
              <a:cs typeface="ＭＳ Ｐゴシック" charset="-128"/>
            </a:endParaRPr>
          </a:p>
        </p:txBody>
      </p:sp>
      <p:pic>
        <p:nvPicPr>
          <p:cNvPr id="20483" name="Picture 3"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457200" y="1493838"/>
            <a:ext cx="8229600" cy="715962"/>
          </a:xfrm>
        </p:spPr>
        <p:txBody>
          <a:bodyPr/>
          <a:lstStyle/>
          <a:p>
            <a:pPr eaLnBrk="1" hangingPunct="1"/>
            <a:r>
              <a:rPr lang="en-US" sz="3600" b="1">
                <a:solidFill>
                  <a:srgbClr val="0000FF"/>
                </a:solidFill>
                <a:ea typeface="ＭＳ Ｐゴシック" charset="-128"/>
                <a:cs typeface="ＭＳ Ｐゴシック" charset="-128"/>
              </a:rPr>
              <a:t>Goals (7 of 7)</a:t>
            </a:r>
          </a:p>
        </p:txBody>
      </p:sp>
      <p:sp>
        <p:nvSpPr>
          <p:cNvPr id="80898" name="Rectangle 3"/>
          <p:cNvSpPr>
            <a:spLocks noGrp="1" noChangeArrowheads="1"/>
          </p:cNvSpPr>
          <p:nvPr>
            <p:ph type="body" idx="1"/>
          </p:nvPr>
        </p:nvSpPr>
        <p:spPr>
          <a:xfrm>
            <a:off x="457200" y="2438400"/>
            <a:ext cx="8458200" cy="1752600"/>
          </a:xfrm>
        </p:spPr>
        <p:txBody>
          <a:bodyPr/>
          <a:lstStyle/>
          <a:p>
            <a:pPr marL="0" indent="0" eaLnBrk="1" hangingPunct="1">
              <a:buFont typeface="Georgia" pitchFamily="-68" charset="0"/>
              <a:buNone/>
            </a:pPr>
            <a:r>
              <a:rPr lang="en-US" b="1">
                <a:solidFill>
                  <a:srgbClr val="0000FF"/>
                </a:solidFill>
                <a:ea typeface="ＭＳ Ｐゴシック" charset="-128"/>
                <a:cs typeface="ＭＳ Ｐゴシック" charset="-128"/>
              </a:rPr>
              <a:t>G. </a:t>
            </a:r>
            <a:r>
              <a:rPr lang="en-US">
                <a:ea typeface="ＭＳ Ｐゴシック" charset="-128"/>
                <a:cs typeface="ＭＳ Ｐゴシック" charset="-128"/>
              </a:rPr>
              <a:t>Maintain the School’s viability, productivity, and effectiveness by supporting enrollment, retention, and regional economic growth initiatives.</a:t>
            </a:r>
            <a:endParaRPr lang="en-US" b="1">
              <a:ea typeface="ＭＳ Ｐゴシック" charset="-128"/>
              <a:cs typeface="ＭＳ Ｐゴシック" charset="-128"/>
            </a:endParaRPr>
          </a:p>
          <a:p>
            <a:pPr marL="239713" lvl="1" eaLnBrk="1" hangingPunct="1">
              <a:buFont typeface="Georgia" pitchFamily="-68" charset="0"/>
              <a:buNone/>
            </a:pPr>
            <a:endParaRPr lang="en-US" sz="2000"/>
          </a:p>
        </p:txBody>
      </p:sp>
      <p:pic>
        <p:nvPicPr>
          <p:cNvPr id="80899" name="Picture 3"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457200" y="1189038"/>
            <a:ext cx="8229600" cy="715962"/>
          </a:xfrm>
        </p:spPr>
        <p:txBody>
          <a:bodyPr/>
          <a:lstStyle/>
          <a:p>
            <a:pPr eaLnBrk="1" hangingPunct="1"/>
            <a:r>
              <a:rPr lang="en-US" sz="3600" b="1">
                <a:solidFill>
                  <a:srgbClr val="0000FF"/>
                </a:solidFill>
                <a:ea typeface="ＭＳ Ｐゴシック" charset="-128"/>
                <a:cs typeface="ＭＳ Ｐゴシック" charset="-128"/>
              </a:rPr>
              <a:t>Educational Objectives (1 of 3)</a:t>
            </a:r>
          </a:p>
        </p:txBody>
      </p:sp>
      <p:sp>
        <p:nvSpPr>
          <p:cNvPr id="81922" name="Rectangle 3"/>
          <p:cNvSpPr>
            <a:spLocks noGrp="1" noChangeArrowheads="1"/>
          </p:cNvSpPr>
          <p:nvPr>
            <p:ph type="body" idx="1"/>
          </p:nvPr>
        </p:nvSpPr>
        <p:spPr>
          <a:xfrm>
            <a:off x="457200" y="2438400"/>
            <a:ext cx="8458200" cy="4953000"/>
          </a:xfrm>
        </p:spPr>
        <p:txBody>
          <a:bodyPr/>
          <a:lstStyle/>
          <a:p>
            <a:pPr eaLnBrk="1" hangingPunct="1">
              <a:buFont typeface="Georgia" pitchFamily="-68" charset="0"/>
              <a:buNone/>
            </a:pPr>
            <a:r>
              <a:rPr lang="en-US" b="1">
                <a:solidFill>
                  <a:srgbClr val="0000FF"/>
                </a:solidFill>
                <a:ea typeface="ＭＳ Ｐゴシック" charset="-128"/>
                <a:cs typeface="ＭＳ Ｐゴシック" charset="-128"/>
              </a:rPr>
              <a:t>I. </a:t>
            </a:r>
            <a:r>
              <a:rPr lang="en-US">
                <a:ea typeface="ＭＳ Ｐゴシック" charset="-128"/>
                <a:cs typeface="ＭＳ Ｐゴシック" charset="-128"/>
              </a:rPr>
              <a:t>Experienced graduates of the Computer, Electrical and Mechanical Engineering programs will have successfully applied engineering knowledge and skills to solve problems in their professions. </a:t>
            </a:r>
            <a:endParaRPr lang="en-US" b="1">
              <a:ea typeface="ＭＳ Ｐゴシック" charset="-128"/>
              <a:cs typeface="ＭＳ Ｐゴシック" charset="-128"/>
            </a:endParaRPr>
          </a:p>
        </p:txBody>
      </p:sp>
      <p:pic>
        <p:nvPicPr>
          <p:cNvPr id="81923" name="Picture 3"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457200" y="1112838"/>
            <a:ext cx="8229600" cy="715962"/>
          </a:xfrm>
        </p:spPr>
        <p:txBody>
          <a:bodyPr/>
          <a:lstStyle/>
          <a:p>
            <a:pPr eaLnBrk="1" hangingPunct="1"/>
            <a:r>
              <a:rPr lang="en-US" sz="3600" b="1">
                <a:solidFill>
                  <a:srgbClr val="0000FF"/>
                </a:solidFill>
                <a:ea typeface="ＭＳ Ｐゴシック" charset="-128"/>
                <a:cs typeface="ＭＳ Ｐゴシック" charset="-128"/>
              </a:rPr>
              <a:t>Educational Objectives (2 of 3)</a:t>
            </a:r>
          </a:p>
        </p:txBody>
      </p:sp>
      <p:sp>
        <p:nvSpPr>
          <p:cNvPr id="82946" name="Rectangle 3"/>
          <p:cNvSpPr>
            <a:spLocks noGrp="1" noChangeArrowheads="1"/>
          </p:cNvSpPr>
          <p:nvPr>
            <p:ph type="body" idx="1"/>
          </p:nvPr>
        </p:nvSpPr>
        <p:spPr>
          <a:xfrm>
            <a:off x="457200" y="2362200"/>
            <a:ext cx="8458200" cy="2895600"/>
          </a:xfrm>
        </p:spPr>
        <p:txBody>
          <a:bodyPr/>
          <a:lstStyle/>
          <a:p>
            <a:pPr eaLnBrk="1" hangingPunct="1">
              <a:buFont typeface="Georgia" pitchFamily="-68" charset="0"/>
              <a:buNone/>
            </a:pPr>
            <a:r>
              <a:rPr lang="en-US" b="1">
                <a:solidFill>
                  <a:srgbClr val="0000FF"/>
                </a:solidFill>
                <a:ea typeface="ＭＳ Ｐゴシック" charset="-128"/>
                <a:cs typeface="ＭＳ Ｐゴシック" charset="-128"/>
              </a:rPr>
              <a:t>II.  </a:t>
            </a:r>
            <a:r>
              <a:rPr lang="en-US">
                <a:ea typeface="ＭＳ Ｐゴシック" charset="-128"/>
                <a:cs typeface="ＭＳ Ｐゴシック" charset="-128"/>
              </a:rPr>
              <a:t>Experienced graduates of the Computer, Electrical, and Mechanical Engineering programs will have successfully demonstrated application of design principles subject to technical, practical, ethical, and other societal constraints. </a:t>
            </a:r>
            <a:endParaRPr lang="en-US" b="1">
              <a:ea typeface="ＭＳ Ｐゴシック" charset="-128"/>
              <a:cs typeface="ＭＳ Ｐゴシック" charset="-128"/>
            </a:endParaRPr>
          </a:p>
        </p:txBody>
      </p:sp>
      <p:pic>
        <p:nvPicPr>
          <p:cNvPr id="82947" name="Picture 3"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457200" y="1112838"/>
            <a:ext cx="8229600" cy="715962"/>
          </a:xfrm>
        </p:spPr>
        <p:txBody>
          <a:bodyPr/>
          <a:lstStyle/>
          <a:p>
            <a:pPr eaLnBrk="1" hangingPunct="1"/>
            <a:r>
              <a:rPr lang="en-US" sz="3600" b="1">
                <a:solidFill>
                  <a:srgbClr val="0000FF"/>
                </a:solidFill>
                <a:ea typeface="ＭＳ Ｐゴシック" charset="-128"/>
                <a:cs typeface="ＭＳ Ｐゴシック" charset="-128"/>
              </a:rPr>
              <a:t>Educational Objectives (3 of 3)</a:t>
            </a:r>
          </a:p>
        </p:txBody>
      </p:sp>
      <p:sp>
        <p:nvSpPr>
          <p:cNvPr id="83970" name="Rectangle 3"/>
          <p:cNvSpPr>
            <a:spLocks noGrp="1" noChangeArrowheads="1"/>
          </p:cNvSpPr>
          <p:nvPr>
            <p:ph type="body" idx="1"/>
          </p:nvPr>
        </p:nvSpPr>
        <p:spPr>
          <a:xfrm>
            <a:off x="457200" y="2362200"/>
            <a:ext cx="8458200" cy="3886200"/>
          </a:xfrm>
        </p:spPr>
        <p:txBody>
          <a:bodyPr/>
          <a:lstStyle/>
          <a:p>
            <a:pPr eaLnBrk="1" hangingPunct="1">
              <a:buFont typeface="Georgia" pitchFamily="-68" charset="0"/>
              <a:buNone/>
            </a:pPr>
            <a:r>
              <a:rPr lang="en-US" b="1">
                <a:solidFill>
                  <a:srgbClr val="0000FF"/>
                </a:solidFill>
                <a:ea typeface="ＭＳ Ｐゴシック" charset="-128"/>
                <a:cs typeface="ＭＳ Ｐゴシック" charset="-128"/>
              </a:rPr>
              <a:t>III. </a:t>
            </a:r>
            <a:r>
              <a:rPr lang="en-US">
                <a:ea typeface="ＭＳ Ｐゴシック" charset="-128"/>
                <a:cs typeface="ＭＳ Ｐゴシック" charset="-128"/>
              </a:rPr>
              <a:t>Experienced graduates of the Computer, Electrical, and Mechanical Engineering programs will have set professional goals, experienced professional growth, and engaged in ongoing professional development and learning activities. Through life-long learning, they will have the ability to adapt in a constantly changing world and will be capable self-learners.</a:t>
            </a:r>
            <a:endParaRPr lang="en-US" b="1">
              <a:ea typeface="ＭＳ Ｐゴシック" charset="-128"/>
              <a:cs typeface="ＭＳ Ｐゴシック" charset="-128"/>
            </a:endParaRPr>
          </a:p>
        </p:txBody>
      </p:sp>
      <p:pic>
        <p:nvPicPr>
          <p:cNvPr id="83971" name="Picture 3"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457200" y="1189038"/>
            <a:ext cx="8229600" cy="715962"/>
          </a:xfrm>
        </p:spPr>
        <p:txBody>
          <a:bodyPr/>
          <a:lstStyle/>
          <a:p>
            <a:pPr eaLnBrk="1" hangingPunct="1"/>
            <a:r>
              <a:rPr lang="en-US" sz="3600" b="1">
                <a:solidFill>
                  <a:srgbClr val="0000FF"/>
                </a:solidFill>
                <a:ea typeface="ＭＳ Ｐゴシック" charset="-128"/>
                <a:cs typeface="ＭＳ Ｐゴシック" charset="-128"/>
              </a:rPr>
              <a:t>Outcome Objectives (1 of 4)</a:t>
            </a:r>
          </a:p>
        </p:txBody>
      </p:sp>
      <p:sp>
        <p:nvSpPr>
          <p:cNvPr id="84994" name="Rectangle 3"/>
          <p:cNvSpPr>
            <a:spLocks noGrp="1" noChangeArrowheads="1"/>
          </p:cNvSpPr>
          <p:nvPr>
            <p:ph type="body" idx="1"/>
          </p:nvPr>
        </p:nvSpPr>
        <p:spPr>
          <a:xfrm>
            <a:off x="457200" y="2133600"/>
            <a:ext cx="8458200" cy="5257800"/>
          </a:xfrm>
        </p:spPr>
        <p:txBody>
          <a:bodyPr/>
          <a:lstStyle/>
          <a:p>
            <a:pPr marL="0" indent="0" eaLnBrk="1" hangingPunct="1">
              <a:buFont typeface="Georgia" pitchFamily="-68" charset="0"/>
              <a:buNone/>
            </a:pPr>
            <a:r>
              <a:rPr lang="en-US" b="1">
                <a:solidFill>
                  <a:srgbClr val="0000FF"/>
                </a:solidFill>
                <a:ea typeface="ＭＳ Ｐゴシック" charset="-128"/>
                <a:cs typeface="ＭＳ Ｐゴシック" charset="-128"/>
              </a:rPr>
              <a:t> 1. Employability. </a:t>
            </a:r>
            <a:r>
              <a:rPr lang="en-US">
                <a:ea typeface="ＭＳ Ｐゴシック" charset="-128"/>
                <a:cs typeface="ＭＳ Ｐゴシック" charset="-128"/>
              </a:rPr>
              <a:t>Graduates will have received an engineering education that is respected by relevant engineering and manufacturing organizations, companies, societies, and educational institutions. Graduates will have the ability to seek employment in a variety of engineering or engineering technology positions or enter a related graduate school.</a:t>
            </a:r>
          </a:p>
          <a:p>
            <a:pPr marL="239713" lvl="1" eaLnBrk="1" hangingPunct="1">
              <a:buFont typeface="Georgia" pitchFamily="-68" charset="0"/>
              <a:buNone/>
            </a:pPr>
            <a:endParaRPr lang="en-US" sz="3200"/>
          </a:p>
        </p:txBody>
      </p:sp>
      <p:pic>
        <p:nvPicPr>
          <p:cNvPr id="84995" name="Picture 4"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457200" y="1189038"/>
            <a:ext cx="8229600" cy="715962"/>
          </a:xfrm>
        </p:spPr>
        <p:txBody>
          <a:bodyPr/>
          <a:lstStyle/>
          <a:p>
            <a:pPr eaLnBrk="1" hangingPunct="1"/>
            <a:r>
              <a:rPr lang="en-US" sz="3600" b="1">
                <a:solidFill>
                  <a:srgbClr val="0000FF"/>
                </a:solidFill>
                <a:ea typeface="ＭＳ Ｐゴシック" charset="-128"/>
                <a:cs typeface="ＭＳ Ｐゴシック" charset="-128"/>
              </a:rPr>
              <a:t>Outcome Objectives (2 of 4)</a:t>
            </a:r>
          </a:p>
        </p:txBody>
      </p:sp>
      <p:sp>
        <p:nvSpPr>
          <p:cNvPr id="86018" name="Rectangle 3"/>
          <p:cNvSpPr>
            <a:spLocks noGrp="1" noChangeArrowheads="1"/>
          </p:cNvSpPr>
          <p:nvPr>
            <p:ph type="body" idx="1"/>
          </p:nvPr>
        </p:nvSpPr>
        <p:spPr>
          <a:xfrm>
            <a:off x="457200" y="2133600"/>
            <a:ext cx="8458200" cy="2133600"/>
          </a:xfrm>
        </p:spPr>
        <p:txBody>
          <a:bodyPr/>
          <a:lstStyle/>
          <a:p>
            <a:pPr marL="0" indent="0" eaLnBrk="1" hangingPunct="1">
              <a:buFont typeface="Georgia" pitchFamily="-68" charset="0"/>
              <a:buNone/>
            </a:pPr>
            <a:r>
              <a:rPr lang="en-US" b="1">
                <a:solidFill>
                  <a:srgbClr val="0000FF"/>
                </a:solidFill>
                <a:ea typeface="ＭＳ Ｐゴシック" charset="-128"/>
                <a:cs typeface="ＭＳ Ｐゴシック" charset="-128"/>
              </a:rPr>
              <a:t>2. Societal Awareness. </a:t>
            </a:r>
            <a:r>
              <a:rPr lang="en-US">
                <a:ea typeface="ＭＳ Ｐゴシック" charset="-128"/>
                <a:cs typeface="ＭＳ Ｐゴシック" charset="-128"/>
              </a:rPr>
              <a:t>Graduates will have knowledge of contemporary issues and cultures and will recognize the impact of technological decisions within both global and societal contexts. </a:t>
            </a:r>
          </a:p>
        </p:txBody>
      </p:sp>
      <p:pic>
        <p:nvPicPr>
          <p:cNvPr id="86019" name="Picture 3"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457200" y="579438"/>
            <a:ext cx="8229600" cy="715962"/>
          </a:xfrm>
        </p:spPr>
        <p:txBody>
          <a:bodyPr/>
          <a:lstStyle/>
          <a:p>
            <a:pPr eaLnBrk="1" hangingPunct="1"/>
            <a:r>
              <a:rPr lang="en-US" sz="3600" b="1">
                <a:solidFill>
                  <a:srgbClr val="0000FF"/>
                </a:solidFill>
                <a:ea typeface="ＭＳ Ｐゴシック" charset="-128"/>
                <a:cs typeface="ＭＳ Ｐゴシック" charset="-128"/>
              </a:rPr>
              <a:t>Outcome Objectives (3 of 4)</a:t>
            </a:r>
          </a:p>
        </p:txBody>
      </p:sp>
      <p:sp>
        <p:nvSpPr>
          <p:cNvPr id="87042" name="Rectangle 3"/>
          <p:cNvSpPr>
            <a:spLocks noGrp="1" noChangeArrowheads="1"/>
          </p:cNvSpPr>
          <p:nvPr>
            <p:ph type="body" idx="1"/>
          </p:nvPr>
        </p:nvSpPr>
        <p:spPr>
          <a:xfrm>
            <a:off x="457200" y="1219200"/>
            <a:ext cx="8458200" cy="5257800"/>
          </a:xfrm>
        </p:spPr>
        <p:txBody>
          <a:bodyPr/>
          <a:lstStyle/>
          <a:p>
            <a:pPr marL="0" indent="0" eaLnBrk="1" hangingPunct="1">
              <a:buFont typeface="Georgia" pitchFamily="-68" charset="0"/>
              <a:buNone/>
            </a:pPr>
            <a:r>
              <a:rPr lang="en-US" sz="2400" b="1">
                <a:solidFill>
                  <a:srgbClr val="0000FF"/>
                </a:solidFill>
                <a:ea typeface="ＭＳ Ｐゴシック" charset="-128"/>
                <a:cs typeface="ＭＳ Ｐゴシック" charset="-128"/>
              </a:rPr>
              <a:t>3. Professionalism.</a:t>
            </a:r>
            <a:r>
              <a:rPr lang="en-US" b="1">
                <a:solidFill>
                  <a:srgbClr val="0000FF"/>
                </a:solidFill>
                <a:ea typeface="ＭＳ Ｐゴシック" charset="-128"/>
                <a:cs typeface="ＭＳ Ｐゴシック" charset="-128"/>
              </a:rPr>
              <a:t> </a:t>
            </a:r>
            <a:r>
              <a:rPr lang="en-US" sz="2400">
                <a:ea typeface="ＭＳ Ｐゴシック" charset="-128"/>
                <a:cs typeface="ＭＳ Ｐゴシック" charset="-128"/>
              </a:rPr>
              <a:t>Graduates will be able to utilize basic sciences, mathematics, and engineering sciences to design systems, components, or processes that meet desired outcomes and design constraints. They will have the ability to interact in all aspects of the design process from product inception to completion. Graduates will be able to use software to design and analyze products and systems. They will have the ability to act professionally and ethically as individuals and as members of multi-disciplinary teams. They will be able to clearly communicate their ideas in both written and oral forms as typically expected within the engineering discipline. They will have the ability to generate various forms of documentation necessary for product design and production.</a:t>
            </a:r>
          </a:p>
        </p:txBody>
      </p:sp>
      <p:pic>
        <p:nvPicPr>
          <p:cNvPr id="87043" name="Picture 3"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457200" y="579438"/>
            <a:ext cx="8229600" cy="715962"/>
          </a:xfrm>
        </p:spPr>
        <p:txBody>
          <a:bodyPr/>
          <a:lstStyle/>
          <a:p>
            <a:pPr eaLnBrk="1" hangingPunct="1"/>
            <a:r>
              <a:rPr lang="en-US" sz="3600" b="1">
                <a:solidFill>
                  <a:srgbClr val="0000FF"/>
                </a:solidFill>
                <a:ea typeface="ＭＳ Ｐゴシック" charset="-128"/>
                <a:cs typeface="ＭＳ Ｐゴシック" charset="-128"/>
              </a:rPr>
              <a:t>Outcome Objectives (4 of 4) - CE</a:t>
            </a:r>
          </a:p>
        </p:txBody>
      </p:sp>
      <p:sp>
        <p:nvSpPr>
          <p:cNvPr id="88066" name="Rectangle 3"/>
          <p:cNvSpPr>
            <a:spLocks noGrp="1" noChangeArrowheads="1"/>
          </p:cNvSpPr>
          <p:nvPr>
            <p:ph type="body" idx="1"/>
          </p:nvPr>
        </p:nvSpPr>
        <p:spPr>
          <a:xfrm>
            <a:off x="457200" y="1371600"/>
            <a:ext cx="8458200" cy="5257800"/>
          </a:xfrm>
        </p:spPr>
        <p:txBody>
          <a:bodyPr/>
          <a:lstStyle/>
          <a:p>
            <a:pPr marL="0" indent="0" eaLnBrk="1" hangingPunct="1">
              <a:buFont typeface="Georgia" pitchFamily="-68" charset="0"/>
              <a:buNone/>
            </a:pPr>
            <a:r>
              <a:rPr lang="en-US" sz="2200" b="1">
                <a:solidFill>
                  <a:srgbClr val="0000FF"/>
                </a:solidFill>
                <a:ea typeface="ＭＳ Ｐゴシック" charset="-128"/>
                <a:cs typeface="ＭＳ Ｐゴシック" charset="-128"/>
              </a:rPr>
              <a:t>4. Fundamental Technical Skills. </a:t>
            </a:r>
            <a:r>
              <a:rPr lang="en-US" sz="2200">
                <a:ea typeface="ＭＳ Ｐゴシック" charset="-128"/>
                <a:cs typeface="ＭＳ Ｐゴシック" charset="-128"/>
              </a:rPr>
              <a:t>Each graduate of the Computer Engineering program will possess fundamental technical skills in mathematics, science, software, and engineering, as well as the ability to apply these skills and use modern engineering tools to solve engineering problems through the analysis, design, and implementation of digital systems and through the development of computer algorithms. The fundamental technical skills will include those in the areas of complex variables, linear algebra, discrete mathematics, calculus, differential equations, statistics, chemistry, physics, C/C++ programming, data structures and algorithms, computer networks, discrete structures, numerical methods, electronic devices, signals and systems, analog circuits, digital circuits and systems, digital signal processing, microprocessors, assembly language programming, and control systems. </a:t>
            </a:r>
          </a:p>
          <a:p>
            <a:pPr marL="239713" lvl="1" eaLnBrk="1" hangingPunct="1">
              <a:buFont typeface="Georgia" pitchFamily="-68" charset="0"/>
              <a:buNone/>
            </a:pPr>
            <a:endParaRPr lang="en-US" sz="3200"/>
          </a:p>
        </p:txBody>
      </p:sp>
      <p:pic>
        <p:nvPicPr>
          <p:cNvPr id="88067" name="Picture 3"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457200" y="884238"/>
            <a:ext cx="8229600" cy="715962"/>
          </a:xfrm>
        </p:spPr>
        <p:txBody>
          <a:bodyPr/>
          <a:lstStyle/>
          <a:p>
            <a:pPr eaLnBrk="1" hangingPunct="1"/>
            <a:r>
              <a:rPr lang="en-US" sz="3600" b="1">
                <a:solidFill>
                  <a:srgbClr val="0000FF"/>
                </a:solidFill>
                <a:ea typeface="ＭＳ Ｐゴシック" charset="-128"/>
                <a:cs typeface="ＭＳ Ｐゴシック" charset="-128"/>
              </a:rPr>
              <a:t>Outcome Objectives (4 of 4) - EE</a:t>
            </a:r>
          </a:p>
        </p:txBody>
      </p:sp>
      <p:sp>
        <p:nvSpPr>
          <p:cNvPr id="89090" name="Rectangle 3"/>
          <p:cNvSpPr>
            <a:spLocks noGrp="1" noChangeArrowheads="1"/>
          </p:cNvSpPr>
          <p:nvPr>
            <p:ph type="body" idx="1"/>
          </p:nvPr>
        </p:nvSpPr>
        <p:spPr>
          <a:xfrm>
            <a:off x="457200" y="1828800"/>
            <a:ext cx="8458200" cy="4343400"/>
          </a:xfrm>
        </p:spPr>
        <p:txBody>
          <a:bodyPr/>
          <a:lstStyle/>
          <a:p>
            <a:pPr marL="0" indent="0" eaLnBrk="1" hangingPunct="1">
              <a:buFont typeface="Georgia" pitchFamily="-68" charset="0"/>
              <a:buNone/>
            </a:pPr>
            <a:r>
              <a:rPr lang="en-US" sz="2200" b="1">
                <a:solidFill>
                  <a:srgbClr val="0000FF"/>
                </a:solidFill>
                <a:ea typeface="ＭＳ Ｐゴシック" charset="-128"/>
                <a:cs typeface="ＭＳ Ｐゴシック" charset="-128"/>
              </a:rPr>
              <a:t>4. Fundamental Technical Skills. </a:t>
            </a:r>
            <a:r>
              <a:rPr lang="en-US" sz="2200">
                <a:ea typeface="ＭＳ Ｐゴシック" charset="-128"/>
                <a:cs typeface="ＭＳ Ｐゴシック" charset="-128"/>
              </a:rPr>
              <a:t>Each graduate of the Electrical Engineering program will possess fundamental technical skills in mathematics, science, software, and engineering, as well as the ability to apply these skills and use modern engineering tools to solve engineering problems through the analysis, design, and implementation of electrical systems. The fundamental technical skills will include those in the areas of complex variables, linear algebra, calculus, differential equations, statistics, chemistry, physics, computer programming, numerical methods, electromagnetics, electronic devices and circuits, signals and systems, analog circuits, digital circuits, microprocessors, assembly language programming, and control systems.</a:t>
            </a:r>
          </a:p>
          <a:p>
            <a:pPr marL="239713" lvl="1" eaLnBrk="1" hangingPunct="1">
              <a:buFont typeface="Georgia" pitchFamily="-68" charset="0"/>
              <a:buNone/>
            </a:pPr>
            <a:endParaRPr lang="en-US" sz="3200"/>
          </a:p>
        </p:txBody>
      </p:sp>
      <p:pic>
        <p:nvPicPr>
          <p:cNvPr id="89091" name="Picture 3"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457200" y="533400"/>
            <a:ext cx="8229600" cy="715963"/>
          </a:xfrm>
        </p:spPr>
        <p:txBody>
          <a:bodyPr/>
          <a:lstStyle/>
          <a:p>
            <a:pPr eaLnBrk="1" hangingPunct="1"/>
            <a:r>
              <a:rPr lang="en-US" sz="3600" b="1">
                <a:solidFill>
                  <a:srgbClr val="0000FF"/>
                </a:solidFill>
                <a:ea typeface="ＭＳ Ｐゴシック" charset="-128"/>
                <a:cs typeface="ＭＳ Ｐゴシック" charset="-128"/>
              </a:rPr>
              <a:t>Outcome Objectives (4 of 4) - ME</a:t>
            </a:r>
          </a:p>
        </p:txBody>
      </p:sp>
      <p:sp>
        <p:nvSpPr>
          <p:cNvPr id="90114" name="Rectangle 3"/>
          <p:cNvSpPr>
            <a:spLocks noGrp="1" noChangeArrowheads="1"/>
          </p:cNvSpPr>
          <p:nvPr>
            <p:ph type="body" idx="1"/>
          </p:nvPr>
        </p:nvSpPr>
        <p:spPr>
          <a:xfrm>
            <a:off x="457200" y="1219200"/>
            <a:ext cx="8458200" cy="5257800"/>
          </a:xfrm>
        </p:spPr>
        <p:txBody>
          <a:bodyPr/>
          <a:lstStyle/>
          <a:p>
            <a:pPr marL="0" indent="0" eaLnBrk="1" hangingPunct="1">
              <a:buFont typeface="Georgia" pitchFamily="-68" charset="0"/>
              <a:buNone/>
            </a:pPr>
            <a:r>
              <a:rPr lang="en-US" sz="2200" b="1">
                <a:solidFill>
                  <a:srgbClr val="0000FF"/>
                </a:solidFill>
                <a:ea typeface="ＭＳ Ｐゴシック" charset="-128"/>
                <a:cs typeface="ＭＳ Ｐゴシック" charset="-128"/>
              </a:rPr>
              <a:t>4. Fundamental Technical Skills. </a:t>
            </a:r>
            <a:r>
              <a:rPr lang="en-US" sz="2200">
                <a:ea typeface="ＭＳ Ｐゴシック" charset="-128"/>
                <a:cs typeface="ＭＳ Ｐゴシック" charset="-128"/>
              </a:rPr>
              <a:t>Students of the Mechanical Engineering program at graduation will have foundational skills in technical areas including basic and advanced mathematics, science, software, and engineering, as well as applied skills involving industrially-relevant problems, laboratory experiences, computer-based experiences, and applied research. The graduate will use these skills and modern engineering tools to conduct experiments and to identify, analyze, and solve engineering problems. Such skills are to be obtained in areas including, but not limited to:  linear algebra, calculus, differential equations, complex variables, statistics, computer programming, numerical methods, chemistry, physics, manufacturing processes, drafting and solid modeling, dimensioning and tolerancing, statics, strength of materials, dynamics, thermodynamics, fluid mechanics, heat transfer, material science, machine design, electronics, analog circuit analysis, automatic controls.</a:t>
            </a:r>
          </a:p>
          <a:p>
            <a:pPr marL="239713" lvl="1" eaLnBrk="1" hangingPunct="1">
              <a:buFont typeface="Georgia" pitchFamily="-68" charset="0"/>
              <a:buNone/>
            </a:pPr>
            <a:endParaRPr lang="en-US" sz="3200"/>
          </a:p>
        </p:txBody>
      </p:sp>
      <p:pic>
        <p:nvPicPr>
          <p:cNvPr id="90115" name="Picture 3"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1066800"/>
          </a:xfrm>
        </p:spPr>
        <p:txBody>
          <a:bodyPr anchor="t">
            <a:normAutofit/>
          </a:bodyPr>
          <a:lstStyle/>
          <a:p>
            <a:pPr eaLnBrk="1" hangingPunct="1"/>
            <a:r>
              <a:rPr lang="en-US" sz="2400" b="1">
                <a:solidFill>
                  <a:srgbClr val="0365DB"/>
                </a:solidFill>
                <a:ea typeface="ＭＳ Ｐゴシック" charset="-128"/>
                <a:cs typeface="ＭＳ Ｐゴシック" charset="-128"/>
              </a:rPr>
              <a:t>Nomination Process</a:t>
            </a:r>
          </a:p>
        </p:txBody>
      </p:sp>
      <p:sp>
        <p:nvSpPr>
          <p:cNvPr id="21506" name="Content Placeholder 2"/>
          <p:cNvSpPr>
            <a:spLocks noGrp="1"/>
          </p:cNvSpPr>
          <p:nvPr>
            <p:ph idx="1"/>
          </p:nvPr>
        </p:nvSpPr>
        <p:spPr>
          <a:xfrm>
            <a:off x="457200" y="1676400"/>
            <a:ext cx="8229600" cy="1524000"/>
          </a:xfrm>
        </p:spPr>
        <p:txBody>
          <a:bodyPr/>
          <a:lstStyle/>
          <a:p>
            <a:pPr marL="285750" indent="-176213"/>
            <a:r>
              <a:rPr lang="en-US" sz="1500">
                <a:solidFill>
                  <a:srgbClr val="000000"/>
                </a:solidFill>
                <a:ea typeface="ＭＳ Ｐゴシック" charset="-128"/>
                <a:cs typeface="ＭＳ Ｐゴシック" charset="-128"/>
              </a:rPr>
              <a:t>Any existing IAB members are eligible</a:t>
            </a:r>
          </a:p>
          <a:p>
            <a:pPr marL="285750" indent="-176213">
              <a:buFontTx/>
              <a:buChar char="•"/>
            </a:pPr>
            <a:r>
              <a:rPr lang="en-US" sz="1500">
                <a:solidFill>
                  <a:srgbClr val="000000"/>
                </a:solidFill>
                <a:ea typeface="ＭＳ Ｐゴシック" charset="-128"/>
                <a:cs typeface="ＭＳ Ｐゴシック" charset="-128"/>
              </a:rPr>
              <a:t>Self nominations are acceptable</a:t>
            </a:r>
          </a:p>
          <a:p>
            <a:pPr marL="285750" indent="-176213">
              <a:buFontTx/>
              <a:buChar char="•"/>
            </a:pPr>
            <a:r>
              <a:rPr lang="en-US" sz="1500">
                <a:solidFill>
                  <a:srgbClr val="000000"/>
                </a:solidFill>
                <a:ea typeface="ＭＳ Ｐゴシック" charset="-128"/>
                <a:cs typeface="ＭＳ Ｐゴシック" charset="-128"/>
              </a:rPr>
              <a:t>If you are nominating another member please be sure that they are willing to participate</a:t>
            </a:r>
          </a:p>
          <a:p>
            <a:pPr marL="285750" indent="-176213">
              <a:buFontTx/>
              <a:buChar char="•"/>
            </a:pPr>
            <a:r>
              <a:rPr lang="en-US" sz="1500">
                <a:solidFill>
                  <a:srgbClr val="000000"/>
                </a:solidFill>
                <a:ea typeface="ＭＳ Ｐゴシック" charset="-128"/>
                <a:cs typeface="ＭＳ Ｐゴシック" charset="-128"/>
              </a:rPr>
              <a:t>All nominations will be accepted and presented at the spring IAB meeting</a:t>
            </a:r>
          </a:p>
          <a:p>
            <a:pPr marL="285750" indent="-176213">
              <a:buFontTx/>
              <a:buChar char="•"/>
            </a:pPr>
            <a:r>
              <a:rPr lang="en-US" sz="1500">
                <a:solidFill>
                  <a:srgbClr val="000000"/>
                </a:solidFill>
                <a:ea typeface="ＭＳ Ｐゴシック" charset="-128"/>
                <a:cs typeface="ＭＳ Ｐゴシック" charset="-128"/>
              </a:rPr>
              <a:t>Any Questions: you can contact the existing IAB officers.</a:t>
            </a:r>
            <a:endParaRPr lang="en-US" sz="1500">
              <a:ea typeface="ＭＳ Ｐゴシック" charset="-128"/>
              <a:cs typeface="ＭＳ Ｐゴシック" charset="-128"/>
            </a:endParaRPr>
          </a:p>
        </p:txBody>
      </p:sp>
      <p:sp>
        <p:nvSpPr>
          <p:cNvPr id="4" name="Rectangle 3"/>
          <p:cNvSpPr/>
          <p:nvPr/>
        </p:nvSpPr>
        <p:spPr>
          <a:xfrm>
            <a:off x="3505200" y="4267200"/>
            <a:ext cx="4572000" cy="1708150"/>
          </a:xfrm>
          <a:prstGeom prst="rect">
            <a:avLst/>
          </a:prstGeom>
        </p:spPr>
        <p:txBody>
          <a:bodyPr>
            <a:prstTxWarp prst="textNoShape">
              <a:avLst/>
            </a:prstTxWarp>
            <a:spAutoFit/>
          </a:bodyPr>
          <a:lstStyle/>
          <a:p>
            <a:pPr eaLnBrk="0" hangingPunct="0"/>
            <a:r>
              <a:rPr lang="en-US" b="1" dirty="0">
                <a:solidFill>
                  <a:srgbClr val="0365DB"/>
                </a:solidFill>
                <a:latin typeface="Georgia" pitchFamily="-68" charset="0"/>
              </a:rPr>
              <a:t>The Nominees Are:</a:t>
            </a:r>
          </a:p>
          <a:p>
            <a:pPr eaLnBrk="0" hangingPunct="0">
              <a:spcBef>
                <a:spcPts val="600"/>
              </a:spcBef>
              <a:buFontTx/>
              <a:buChar char="•"/>
            </a:pPr>
            <a:r>
              <a:rPr lang="en-US" u="sng" dirty="0" smtClean="0">
                <a:latin typeface="Georgia" pitchFamily="-68" charset="0"/>
              </a:rPr>
              <a:t>___Steve Kars______</a:t>
            </a:r>
          </a:p>
          <a:p>
            <a:pPr eaLnBrk="0" hangingPunct="0">
              <a:spcBef>
                <a:spcPts val="600"/>
              </a:spcBef>
              <a:buFontTx/>
              <a:buChar char="•"/>
            </a:pPr>
            <a:r>
              <a:rPr lang="en-US" dirty="0" smtClean="0">
                <a:latin typeface="Georgia" pitchFamily="-68" charset="0"/>
              </a:rPr>
              <a:t>_________________</a:t>
            </a:r>
          </a:p>
          <a:p>
            <a:pPr eaLnBrk="0" hangingPunct="0">
              <a:spcBef>
                <a:spcPts val="600"/>
              </a:spcBef>
              <a:buFontTx/>
              <a:buChar char="•"/>
            </a:pPr>
            <a:r>
              <a:rPr lang="en-US" dirty="0">
                <a:latin typeface="Georgia" pitchFamily="-68" charset="0"/>
              </a:rPr>
              <a:t>_________________</a:t>
            </a:r>
          </a:p>
          <a:p>
            <a:pPr eaLnBrk="0" hangingPunct="0"/>
            <a:endParaRPr lang="en-US" dirty="0">
              <a:latin typeface="Georgia" pitchFamily="-68" charset="0"/>
            </a:endParaRPr>
          </a:p>
        </p:txBody>
      </p:sp>
      <p:grpSp>
        <p:nvGrpSpPr>
          <p:cNvPr id="21508" name="Group 2"/>
          <p:cNvGrpSpPr>
            <a:grpSpLocks/>
          </p:cNvGrpSpPr>
          <p:nvPr/>
        </p:nvGrpSpPr>
        <p:grpSpPr bwMode="auto">
          <a:xfrm>
            <a:off x="2133600" y="3276600"/>
            <a:ext cx="3200400" cy="1600200"/>
            <a:chOff x="1901" y="1224"/>
            <a:chExt cx="2023" cy="1022"/>
          </a:xfrm>
        </p:grpSpPr>
        <p:sp>
          <p:nvSpPr>
            <p:cNvPr id="21510" name="Rectangle 3"/>
            <p:cNvSpPr>
              <a:spLocks noChangeArrowheads="1"/>
            </p:cNvSpPr>
            <p:nvPr/>
          </p:nvSpPr>
          <p:spPr bwMode="auto">
            <a:xfrm>
              <a:off x="1901" y="1224"/>
              <a:ext cx="2023" cy="1022"/>
            </a:xfrm>
            <a:prstGeom prst="rect">
              <a:avLst/>
            </a:prstGeom>
            <a:noFill/>
            <a:ln w="9525">
              <a:noFill/>
              <a:miter lim="800000"/>
              <a:headEnd/>
              <a:tailEnd/>
            </a:ln>
          </p:spPr>
          <p:txBody>
            <a:bodyPr>
              <a:prstTxWarp prst="textNoShape">
                <a:avLst/>
              </a:prstTxWarp>
            </a:bodyPr>
            <a:lstStyle/>
            <a:p>
              <a:endParaRPr lang="en-US">
                <a:latin typeface="Georgia" pitchFamily="-68" charset="0"/>
              </a:endParaRPr>
            </a:p>
          </p:txBody>
        </p:sp>
        <p:sp>
          <p:nvSpPr>
            <p:cNvPr id="21511" name="Freeform 4"/>
            <p:cNvSpPr>
              <a:spLocks/>
            </p:cNvSpPr>
            <p:nvPr/>
          </p:nvSpPr>
          <p:spPr bwMode="auto">
            <a:xfrm>
              <a:off x="3113" y="1354"/>
              <a:ext cx="803" cy="402"/>
            </a:xfrm>
            <a:custGeom>
              <a:avLst/>
              <a:gdLst>
                <a:gd name="T0" fmla="*/ 21 w 803"/>
                <a:gd name="T1" fmla="*/ 133 h 402"/>
                <a:gd name="T2" fmla="*/ 105 w 803"/>
                <a:gd name="T3" fmla="*/ 139 h 402"/>
                <a:gd name="T4" fmla="*/ 136 w 803"/>
                <a:gd name="T5" fmla="*/ 143 h 402"/>
                <a:gd name="T6" fmla="*/ 148 w 803"/>
                <a:gd name="T7" fmla="*/ 137 h 402"/>
                <a:gd name="T8" fmla="*/ 170 w 803"/>
                <a:gd name="T9" fmla="*/ 139 h 402"/>
                <a:gd name="T10" fmla="*/ 204 w 803"/>
                <a:gd name="T11" fmla="*/ 131 h 402"/>
                <a:gd name="T12" fmla="*/ 223 w 803"/>
                <a:gd name="T13" fmla="*/ 133 h 402"/>
                <a:gd name="T14" fmla="*/ 253 w 803"/>
                <a:gd name="T15" fmla="*/ 120 h 402"/>
                <a:gd name="T16" fmla="*/ 283 w 803"/>
                <a:gd name="T17" fmla="*/ 113 h 402"/>
                <a:gd name="T18" fmla="*/ 330 w 803"/>
                <a:gd name="T19" fmla="*/ 96 h 402"/>
                <a:gd name="T20" fmla="*/ 358 w 803"/>
                <a:gd name="T21" fmla="*/ 74 h 402"/>
                <a:gd name="T22" fmla="*/ 394 w 803"/>
                <a:gd name="T23" fmla="*/ 57 h 402"/>
                <a:gd name="T24" fmla="*/ 463 w 803"/>
                <a:gd name="T25" fmla="*/ 57 h 402"/>
                <a:gd name="T26" fmla="*/ 524 w 803"/>
                <a:gd name="T27" fmla="*/ 94 h 402"/>
                <a:gd name="T28" fmla="*/ 542 w 803"/>
                <a:gd name="T29" fmla="*/ 111 h 402"/>
                <a:gd name="T30" fmla="*/ 548 w 803"/>
                <a:gd name="T31" fmla="*/ 124 h 402"/>
                <a:gd name="T32" fmla="*/ 560 w 803"/>
                <a:gd name="T33" fmla="*/ 172 h 402"/>
                <a:gd name="T34" fmla="*/ 576 w 803"/>
                <a:gd name="T35" fmla="*/ 235 h 402"/>
                <a:gd name="T36" fmla="*/ 576 w 803"/>
                <a:gd name="T37" fmla="*/ 302 h 402"/>
                <a:gd name="T38" fmla="*/ 588 w 803"/>
                <a:gd name="T39" fmla="*/ 331 h 402"/>
                <a:gd name="T40" fmla="*/ 617 w 803"/>
                <a:gd name="T41" fmla="*/ 376 h 402"/>
                <a:gd name="T42" fmla="*/ 651 w 803"/>
                <a:gd name="T43" fmla="*/ 393 h 402"/>
                <a:gd name="T44" fmla="*/ 667 w 803"/>
                <a:gd name="T45" fmla="*/ 396 h 402"/>
                <a:gd name="T46" fmla="*/ 718 w 803"/>
                <a:gd name="T47" fmla="*/ 394 h 402"/>
                <a:gd name="T48" fmla="*/ 736 w 803"/>
                <a:gd name="T49" fmla="*/ 393 h 402"/>
                <a:gd name="T50" fmla="*/ 795 w 803"/>
                <a:gd name="T51" fmla="*/ 380 h 402"/>
                <a:gd name="T52" fmla="*/ 803 w 803"/>
                <a:gd name="T53" fmla="*/ 372 h 402"/>
                <a:gd name="T54" fmla="*/ 791 w 803"/>
                <a:gd name="T55" fmla="*/ 352 h 402"/>
                <a:gd name="T56" fmla="*/ 752 w 803"/>
                <a:gd name="T57" fmla="*/ 350 h 402"/>
                <a:gd name="T58" fmla="*/ 748 w 803"/>
                <a:gd name="T59" fmla="*/ 348 h 402"/>
                <a:gd name="T60" fmla="*/ 714 w 803"/>
                <a:gd name="T61" fmla="*/ 350 h 402"/>
                <a:gd name="T62" fmla="*/ 702 w 803"/>
                <a:gd name="T63" fmla="*/ 356 h 402"/>
                <a:gd name="T64" fmla="*/ 690 w 803"/>
                <a:gd name="T65" fmla="*/ 348 h 402"/>
                <a:gd name="T66" fmla="*/ 653 w 803"/>
                <a:gd name="T67" fmla="*/ 344 h 402"/>
                <a:gd name="T68" fmla="*/ 629 w 803"/>
                <a:gd name="T69" fmla="*/ 322 h 402"/>
                <a:gd name="T70" fmla="*/ 621 w 803"/>
                <a:gd name="T71" fmla="*/ 287 h 402"/>
                <a:gd name="T72" fmla="*/ 619 w 803"/>
                <a:gd name="T73" fmla="*/ 252 h 402"/>
                <a:gd name="T74" fmla="*/ 619 w 803"/>
                <a:gd name="T75" fmla="*/ 241 h 402"/>
                <a:gd name="T76" fmla="*/ 617 w 803"/>
                <a:gd name="T77" fmla="*/ 202 h 402"/>
                <a:gd name="T78" fmla="*/ 613 w 803"/>
                <a:gd name="T79" fmla="*/ 191 h 402"/>
                <a:gd name="T80" fmla="*/ 603 w 803"/>
                <a:gd name="T81" fmla="*/ 150 h 402"/>
                <a:gd name="T82" fmla="*/ 595 w 803"/>
                <a:gd name="T83" fmla="*/ 109 h 402"/>
                <a:gd name="T84" fmla="*/ 590 w 803"/>
                <a:gd name="T85" fmla="*/ 106 h 402"/>
                <a:gd name="T86" fmla="*/ 580 w 803"/>
                <a:gd name="T87" fmla="*/ 69 h 402"/>
                <a:gd name="T88" fmla="*/ 548 w 803"/>
                <a:gd name="T89" fmla="*/ 41 h 402"/>
                <a:gd name="T90" fmla="*/ 530 w 803"/>
                <a:gd name="T91" fmla="*/ 35 h 402"/>
                <a:gd name="T92" fmla="*/ 510 w 803"/>
                <a:gd name="T93" fmla="*/ 15 h 402"/>
                <a:gd name="T94" fmla="*/ 483 w 803"/>
                <a:gd name="T95" fmla="*/ 13 h 402"/>
                <a:gd name="T96" fmla="*/ 437 w 803"/>
                <a:gd name="T97" fmla="*/ 4 h 402"/>
                <a:gd name="T98" fmla="*/ 398 w 803"/>
                <a:gd name="T99" fmla="*/ 6 h 402"/>
                <a:gd name="T100" fmla="*/ 378 w 803"/>
                <a:gd name="T101" fmla="*/ 19 h 402"/>
                <a:gd name="T102" fmla="*/ 342 w 803"/>
                <a:gd name="T103" fmla="*/ 31 h 402"/>
                <a:gd name="T104" fmla="*/ 328 w 803"/>
                <a:gd name="T105" fmla="*/ 44 h 402"/>
                <a:gd name="T106" fmla="*/ 285 w 803"/>
                <a:gd name="T107" fmla="*/ 59 h 402"/>
                <a:gd name="T108" fmla="*/ 241 w 803"/>
                <a:gd name="T109" fmla="*/ 74 h 402"/>
                <a:gd name="T110" fmla="*/ 227 w 803"/>
                <a:gd name="T111" fmla="*/ 85 h 402"/>
                <a:gd name="T112" fmla="*/ 194 w 803"/>
                <a:gd name="T113" fmla="*/ 87 h 402"/>
                <a:gd name="T114" fmla="*/ 142 w 803"/>
                <a:gd name="T115" fmla="*/ 91 h 402"/>
                <a:gd name="T116" fmla="*/ 99 w 803"/>
                <a:gd name="T117" fmla="*/ 98 h 402"/>
                <a:gd name="T118" fmla="*/ 59 w 803"/>
                <a:gd name="T119" fmla="*/ 87 h 402"/>
                <a:gd name="T120" fmla="*/ 35 w 803"/>
                <a:gd name="T121" fmla="*/ 87 h 402"/>
                <a:gd name="T122" fmla="*/ 13 w 803"/>
                <a:gd name="T123" fmla="*/ 70 h 402"/>
                <a:gd name="T124" fmla="*/ 0 w 803"/>
                <a:gd name="T125" fmla="*/ 65 h 4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03"/>
                <a:gd name="T190" fmla="*/ 0 h 402"/>
                <a:gd name="T191" fmla="*/ 803 w 803"/>
                <a:gd name="T192" fmla="*/ 402 h 4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03" h="402">
                  <a:moveTo>
                    <a:pt x="0" y="65"/>
                  </a:moveTo>
                  <a:lnTo>
                    <a:pt x="0" y="126"/>
                  </a:lnTo>
                  <a:lnTo>
                    <a:pt x="4" y="130"/>
                  </a:lnTo>
                  <a:lnTo>
                    <a:pt x="10" y="131"/>
                  </a:lnTo>
                  <a:lnTo>
                    <a:pt x="15" y="133"/>
                  </a:lnTo>
                  <a:lnTo>
                    <a:pt x="21" y="133"/>
                  </a:lnTo>
                  <a:lnTo>
                    <a:pt x="29" y="133"/>
                  </a:lnTo>
                  <a:lnTo>
                    <a:pt x="35" y="131"/>
                  </a:lnTo>
                  <a:lnTo>
                    <a:pt x="41" y="130"/>
                  </a:lnTo>
                  <a:lnTo>
                    <a:pt x="47" y="128"/>
                  </a:lnTo>
                  <a:lnTo>
                    <a:pt x="71" y="137"/>
                  </a:lnTo>
                  <a:lnTo>
                    <a:pt x="95" y="133"/>
                  </a:lnTo>
                  <a:lnTo>
                    <a:pt x="99" y="135"/>
                  </a:lnTo>
                  <a:lnTo>
                    <a:pt x="105" y="139"/>
                  </a:lnTo>
                  <a:lnTo>
                    <a:pt x="109" y="141"/>
                  </a:lnTo>
                  <a:lnTo>
                    <a:pt x="112" y="141"/>
                  </a:lnTo>
                  <a:lnTo>
                    <a:pt x="116" y="143"/>
                  </a:lnTo>
                  <a:lnTo>
                    <a:pt x="122" y="144"/>
                  </a:lnTo>
                  <a:lnTo>
                    <a:pt x="128" y="144"/>
                  </a:lnTo>
                  <a:lnTo>
                    <a:pt x="132" y="143"/>
                  </a:lnTo>
                  <a:lnTo>
                    <a:pt x="134" y="143"/>
                  </a:lnTo>
                  <a:lnTo>
                    <a:pt x="136" y="143"/>
                  </a:lnTo>
                  <a:lnTo>
                    <a:pt x="138" y="141"/>
                  </a:lnTo>
                  <a:lnTo>
                    <a:pt x="140" y="141"/>
                  </a:lnTo>
                  <a:lnTo>
                    <a:pt x="142" y="139"/>
                  </a:lnTo>
                  <a:lnTo>
                    <a:pt x="144" y="137"/>
                  </a:lnTo>
                  <a:lnTo>
                    <a:pt x="146" y="137"/>
                  </a:lnTo>
                  <a:lnTo>
                    <a:pt x="148" y="137"/>
                  </a:lnTo>
                  <a:lnTo>
                    <a:pt x="148" y="135"/>
                  </a:lnTo>
                  <a:lnTo>
                    <a:pt x="152" y="131"/>
                  </a:lnTo>
                  <a:lnTo>
                    <a:pt x="156" y="133"/>
                  </a:lnTo>
                  <a:lnTo>
                    <a:pt x="162" y="137"/>
                  </a:lnTo>
                  <a:lnTo>
                    <a:pt x="170" y="139"/>
                  </a:lnTo>
                  <a:lnTo>
                    <a:pt x="176" y="139"/>
                  </a:lnTo>
                  <a:lnTo>
                    <a:pt x="182" y="139"/>
                  </a:lnTo>
                  <a:lnTo>
                    <a:pt x="190" y="137"/>
                  </a:lnTo>
                  <a:lnTo>
                    <a:pt x="196" y="135"/>
                  </a:lnTo>
                  <a:lnTo>
                    <a:pt x="202" y="133"/>
                  </a:lnTo>
                  <a:lnTo>
                    <a:pt x="204" y="131"/>
                  </a:lnTo>
                  <a:lnTo>
                    <a:pt x="205" y="130"/>
                  </a:lnTo>
                  <a:lnTo>
                    <a:pt x="207" y="130"/>
                  </a:lnTo>
                  <a:lnTo>
                    <a:pt x="211" y="131"/>
                  </a:lnTo>
                  <a:lnTo>
                    <a:pt x="217" y="133"/>
                  </a:lnTo>
                  <a:lnTo>
                    <a:pt x="223" y="133"/>
                  </a:lnTo>
                  <a:lnTo>
                    <a:pt x="227" y="133"/>
                  </a:lnTo>
                  <a:lnTo>
                    <a:pt x="233" y="131"/>
                  </a:lnTo>
                  <a:lnTo>
                    <a:pt x="239" y="130"/>
                  </a:lnTo>
                  <a:lnTo>
                    <a:pt x="243" y="128"/>
                  </a:lnTo>
                  <a:lnTo>
                    <a:pt x="249" y="126"/>
                  </a:lnTo>
                  <a:lnTo>
                    <a:pt x="251" y="124"/>
                  </a:lnTo>
                  <a:lnTo>
                    <a:pt x="253" y="122"/>
                  </a:lnTo>
                  <a:lnTo>
                    <a:pt x="253" y="120"/>
                  </a:lnTo>
                  <a:lnTo>
                    <a:pt x="255" y="119"/>
                  </a:lnTo>
                  <a:lnTo>
                    <a:pt x="257" y="117"/>
                  </a:lnTo>
                  <a:lnTo>
                    <a:pt x="257" y="115"/>
                  </a:lnTo>
                  <a:lnTo>
                    <a:pt x="259" y="115"/>
                  </a:lnTo>
                  <a:lnTo>
                    <a:pt x="261" y="113"/>
                  </a:lnTo>
                  <a:lnTo>
                    <a:pt x="269" y="115"/>
                  </a:lnTo>
                  <a:lnTo>
                    <a:pt x="275" y="115"/>
                  </a:lnTo>
                  <a:lnTo>
                    <a:pt x="283" y="113"/>
                  </a:lnTo>
                  <a:lnTo>
                    <a:pt x="289" y="111"/>
                  </a:lnTo>
                  <a:lnTo>
                    <a:pt x="295" y="109"/>
                  </a:lnTo>
                  <a:lnTo>
                    <a:pt x="302" y="106"/>
                  </a:lnTo>
                  <a:lnTo>
                    <a:pt x="308" y="104"/>
                  </a:lnTo>
                  <a:lnTo>
                    <a:pt x="312" y="98"/>
                  </a:lnTo>
                  <a:lnTo>
                    <a:pt x="318" y="98"/>
                  </a:lnTo>
                  <a:lnTo>
                    <a:pt x="324" y="98"/>
                  </a:lnTo>
                  <a:lnTo>
                    <a:pt x="330" y="96"/>
                  </a:lnTo>
                  <a:lnTo>
                    <a:pt x="336" y="93"/>
                  </a:lnTo>
                  <a:lnTo>
                    <a:pt x="342" y="91"/>
                  </a:lnTo>
                  <a:lnTo>
                    <a:pt x="346" y="87"/>
                  </a:lnTo>
                  <a:lnTo>
                    <a:pt x="352" y="83"/>
                  </a:lnTo>
                  <a:lnTo>
                    <a:pt x="356" y="78"/>
                  </a:lnTo>
                  <a:lnTo>
                    <a:pt x="358" y="76"/>
                  </a:lnTo>
                  <a:lnTo>
                    <a:pt x="358" y="74"/>
                  </a:lnTo>
                  <a:lnTo>
                    <a:pt x="360" y="72"/>
                  </a:lnTo>
                  <a:lnTo>
                    <a:pt x="360" y="70"/>
                  </a:lnTo>
                  <a:lnTo>
                    <a:pt x="362" y="69"/>
                  </a:lnTo>
                  <a:lnTo>
                    <a:pt x="364" y="67"/>
                  </a:lnTo>
                  <a:lnTo>
                    <a:pt x="374" y="65"/>
                  </a:lnTo>
                  <a:lnTo>
                    <a:pt x="384" y="61"/>
                  </a:lnTo>
                  <a:lnTo>
                    <a:pt x="394" y="57"/>
                  </a:lnTo>
                  <a:lnTo>
                    <a:pt x="403" y="54"/>
                  </a:lnTo>
                  <a:lnTo>
                    <a:pt x="413" y="52"/>
                  </a:lnTo>
                  <a:lnTo>
                    <a:pt x="423" y="50"/>
                  </a:lnTo>
                  <a:lnTo>
                    <a:pt x="433" y="50"/>
                  </a:lnTo>
                  <a:lnTo>
                    <a:pt x="445" y="52"/>
                  </a:lnTo>
                  <a:lnTo>
                    <a:pt x="451" y="52"/>
                  </a:lnTo>
                  <a:lnTo>
                    <a:pt x="457" y="54"/>
                  </a:lnTo>
                  <a:lnTo>
                    <a:pt x="463" y="57"/>
                  </a:lnTo>
                  <a:lnTo>
                    <a:pt x="469" y="59"/>
                  </a:lnTo>
                  <a:lnTo>
                    <a:pt x="473" y="63"/>
                  </a:lnTo>
                  <a:lnTo>
                    <a:pt x="479" y="65"/>
                  </a:lnTo>
                  <a:lnTo>
                    <a:pt x="485" y="65"/>
                  </a:lnTo>
                  <a:lnTo>
                    <a:pt x="493" y="65"/>
                  </a:lnTo>
                  <a:lnTo>
                    <a:pt x="522" y="87"/>
                  </a:lnTo>
                  <a:lnTo>
                    <a:pt x="522" y="91"/>
                  </a:lnTo>
                  <a:lnTo>
                    <a:pt x="524" y="94"/>
                  </a:lnTo>
                  <a:lnTo>
                    <a:pt x="526" y="96"/>
                  </a:lnTo>
                  <a:lnTo>
                    <a:pt x="528" y="100"/>
                  </a:lnTo>
                  <a:lnTo>
                    <a:pt x="530" y="104"/>
                  </a:lnTo>
                  <a:lnTo>
                    <a:pt x="534" y="106"/>
                  </a:lnTo>
                  <a:lnTo>
                    <a:pt x="536" y="107"/>
                  </a:lnTo>
                  <a:lnTo>
                    <a:pt x="540" y="109"/>
                  </a:lnTo>
                  <a:lnTo>
                    <a:pt x="542" y="111"/>
                  </a:lnTo>
                  <a:lnTo>
                    <a:pt x="542" y="113"/>
                  </a:lnTo>
                  <a:lnTo>
                    <a:pt x="544" y="119"/>
                  </a:lnTo>
                  <a:lnTo>
                    <a:pt x="548" y="124"/>
                  </a:lnTo>
                  <a:lnTo>
                    <a:pt x="550" y="130"/>
                  </a:lnTo>
                  <a:lnTo>
                    <a:pt x="552" y="135"/>
                  </a:lnTo>
                  <a:lnTo>
                    <a:pt x="556" y="141"/>
                  </a:lnTo>
                  <a:lnTo>
                    <a:pt x="556" y="146"/>
                  </a:lnTo>
                  <a:lnTo>
                    <a:pt x="558" y="152"/>
                  </a:lnTo>
                  <a:lnTo>
                    <a:pt x="558" y="157"/>
                  </a:lnTo>
                  <a:lnTo>
                    <a:pt x="556" y="163"/>
                  </a:lnTo>
                  <a:lnTo>
                    <a:pt x="560" y="172"/>
                  </a:lnTo>
                  <a:lnTo>
                    <a:pt x="562" y="180"/>
                  </a:lnTo>
                  <a:lnTo>
                    <a:pt x="564" y="189"/>
                  </a:lnTo>
                  <a:lnTo>
                    <a:pt x="566" y="196"/>
                  </a:lnTo>
                  <a:lnTo>
                    <a:pt x="568" y="204"/>
                  </a:lnTo>
                  <a:lnTo>
                    <a:pt x="570" y="211"/>
                  </a:lnTo>
                  <a:lnTo>
                    <a:pt x="574" y="220"/>
                  </a:lnTo>
                  <a:lnTo>
                    <a:pt x="580" y="226"/>
                  </a:lnTo>
                  <a:lnTo>
                    <a:pt x="576" y="235"/>
                  </a:lnTo>
                  <a:lnTo>
                    <a:pt x="574" y="243"/>
                  </a:lnTo>
                  <a:lnTo>
                    <a:pt x="574" y="252"/>
                  </a:lnTo>
                  <a:lnTo>
                    <a:pt x="574" y="261"/>
                  </a:lnTo>
                  <a:lnTo>
                    <a:pt x="576" y="270"/>
                  </a:lnTo>
                  <a:lnTo>
                    <a:pt x="576" y="280"/>
                  </a:lnTo>
                  <a:lnTo>
                    <a:pt x="576" y="289"/>
                  </a:lnTo>
                  <a:lnTo>
                    <a:pt x="576" y="296"/>
                  </a:lnTo>
                  <a:lnTo>
                    <a:pt x="576" y="302"/>
                  </a:lnTo>
                  <a:lnTo>
                    <a:pt x="576" y="306"/>
                  </a:lnTo>
                  <a:lnTo>
                    <a:pt x="576" y="309"/>
                  </a:lnTo>
                  <a:lnTo>
                    <a:pt x="578" y="313"/>
                  </a:lnTo>
                  <a:lnTo>
                    <a:pt x="578" y="317"/>
                  </a:lnTo>
                  <a:lnTo>
                    <a:pt x="580" y="318"/>
                  </a:lnTo>
                  <a:lnTo>
                    <a:pt x="582" y="322"/>
                  </a:lnTo>
                  <a:lnTo>
                    <a:pt x="586" y="324"/>
                  </a:lnTo>
                  <a:lnTo>
                    <a:pt x="588" y="331"/>
                  </a:lnTo>
                  <a:lnTo>
                    <a:pt x="590" y="339"/>
                  </a:lnTo>
                  <a:lnTo>
                    <a:pt x="591" y="344"/>
                  </a:lnTo>
                  <a:lnTo>
                    <a:pt x="595" y="352"/>
                  </a:lnTo>
                  <a:lnTo>
                    <a:pt x="599" y="357"/>
                  </a:lnTo>
                  <a:lnTo>
                    <a:pt x="603" y="363"/>
                  </a:lnTo>
                  <a:lnTo>
                    <a:pt x="607" y="368"/>
                  </a:lnTo>
                  <a:lnTo>
                    <a:pt x="613" y="374"/>
                  </a:lnTo>
                  <a:lnTo>
                    <a:pt x="617" y="376"/>
                  </a:lnTo>
                  <a:lnTo>
                    <a:pt x="621" y="378"/>
                  </a:lnTo>
                  <a:lnTo>
                    <a:pt x="625" y="381"/>
                  </a:lnTo>
                  <a:lnTo>
                    <a:pt x="629" y="385"/>
                  </a:lnTo>
                  <a:lnTo>
                    <a:pt x="635" y="389"/>
                  </a:lnTo>
                  <a:lnTo>
                    <a:pt x="639" y="391"/>
                  </a:lnTo>
                  <a:lnTo>
                    <a:pt x="645" y="393"/>
                  </a:lnTo>
                  <a:lnTo>
                    <a:pt x="651" y="393"/>
                  </a:lnTo>
                  <a:lnTo>
                    <a:pt x="653" y="393"/>
                  </a:lnTo>
                  <a:lnTo>
                    <a:pt x="655" y="393"/>
                  </a:lnTo>
                  <a:lnTo>
                    <a:pt x="657" y="393"/>
                  </a:lnTo>
                  <a:lnTo>
                    <a:pt x="659" y="393"/>
                  </a:lnTo>
                  <a:lnTo>
                    <a:pt x="661" y="393"/>
                  </a:lnTo>
                  <a:lnTo>
                    <a:pt x="663" y="393"/>
                  </a:lnTo>
                  <a:lnTo>
                    <a:pt x="667" y="396"/>
                  </a:lnTo>
                  <a:lnTo>
                    <a:pt x="673" y="398"/>
                  </a:lnTo>
                  <a:lnTo>
                    <a:pt x="681" y="400"/>
                  </a:lnTo>
                  <a:lnTo>
                    <a:pt x="688" y="402"/>
                  </a:lnTo>
                  <a:lnTo>
                    <a:pt x="694" y="402"/>
                  </a:lnTo>
                  <a:lnTo>
                    <a:pt x="702" y="402"/>
                  </a:lnTo>
                  <a:lnTo>
                    <a:pt x="710" y="400"/>
                  </a:lnTo>
                  <a:lnTo>
                    <a:pt x="716" y="396"/>
                  </a:lnTo>
                  <a:lnTo>
                    <a:pt x="718" y="394"/>
                  </a:lnTo>
                  <a:lnTo>
                    <a:pt x="720" y="393"/>
                  </a:lnTo>
                  <a:lnTo>
                    <a:pt x="722" y="393"/>
                  </a:lnTo>
                  <a:lnTo>
                    <a:pt x="724" y="391"/>
                  </a:lnTo>
                  <a:lnTo>
                    <a:pt x="726" y="391"/>
                  </a:lnTo>
                  <a:lnTo>
                    <a:pt x="736" y="393"/>
                  </a:lnTo>
                  <a:lnTo>
                    <a:pt x="744" y="393"/>
                  </a:lnTo>
                  <a:lnTo>
                    <a:pt x="752" y="391"/>
                  </a:lnTo>
                  <a:lnTo>
                    <a:pt x="762" y="389"/>
                  </a:lnTo>
                  <a:lnTo>
                    <a:pt x="770" y="385"/>
                  </a:lnTo>
                  <a:lnTo>
                    <a:pt x="778" y="383"/>
                  </a:lnTo>
                  <a:lnTo>
                    <a:pt x="785" y="381"/>
                  </a:lnTo>
                  <a:lnTo>
                    <a:pt x="795" y="381"/>
                  </a:lnTo>
                  <a:lnTo>
                    <a:pt x="795" y="380"/>
                  </a:lnTo>
                  <a:lnTo>
                    <a:pt x="797" y="380"/>
                  </a:lnTo>
                  <a:lnTo>
                    <a:pt x="797" y="378"/>
                  </a:lnTo>
                  <a:lnTo>
                    <a:pt x="799" y="378"/>
                  </a:lnTo>
                  <a:lnTo>
                    <a:pt x="801" y="376"/>
                  </a:lnTo>
                  <a:lnTo>
                    <a:pt x="803" y="372"/>
                  </a:lnTo>
                  <a:lnTo>
                    <a:pt x="803" y="370"/>
                  </a:lnTo>
                  <a:lnTo>
                    <a:pt x="803" y="368"/>
                  </a:lnTo>
                  <a:lnTo>
                    <a:pt x="801" y="365"/>
                  </a:lnTo>
                  <a:lnTo>
                    <a:pt x="801" y="363"/>
                  </a:lnTo>
                  <a:lnTo>
                    <a:pt x="799" y="361"/>
                  </a:lnTo>
                  <a:lnTo>
                    <a:pt x="797" y="357"/>
                  </a:lnTo>
                  <a:lnTo>
                    <a:pt x="795" y="356"/>
                  </a:lnTo>
                  <a:lnTo>
                    <a:pt x="791" y="352"/>
                  </a:lnTo>
                  <a:lnTo>
                    <a:pt x="785" y="350"/>
                  </a:lnTo>
                  <a:lnTo>
                    <a:pt x="782" y="348"/>
                  </a:lnTo>
                  <a:lnTo>
                    <a:pt x="776" y="348"/>
                  </a:lnTo>
                  <a:lnTo>
                    <a:pt x="770" y="346"/>
                  </a:lnTo>
                  <a:lnTo>
                    <a:pt x="764" y="348"/>
                  </a:lnTo>
                  <a:lnTo>
                    <a:pt x="758" y="348"/>
                  </a:lnTo>
                  <a:lnTo>
                    <a:pt x="752" y="350"/>
                  </a:lnTo>
                  <a:lnTo>
                    <a:pt x="752" y="348"/>
                  </a:lnTo>
                  <a:lnTo>
                    <a:pt x="752" y="350"/>
                  </a:lnTo>
                  <a:lnTo>
                    <a:pt x="748" y="348"/>
                  </a:lnTo>
                  <a:lnTo>
                    <a:pt x="742" y="348"/>
                  </a:lnTo>
                  <a:lnTo>
                    <a:pt x="738" y="346"/>
                  </a:lnTo>
                  <a:lnTo>
                    <a:pt x="734" y="346"/>
                  </a:lnTo>
                  <a:lnTo>
                    <a:pt x="730" y="346"/>
                  </a:lnTo>
                  <a:lnTo>
                    <a:pt x="726" y="346"/>
                  </a:lnTo>
                  <a:lnTo>
                    <a:pt x="722" y="348"/>
                  </a:lnTo>
                  <a:lnTo>
                    <a:pt x="716" y="348"/>
                  </a:lnTo>
                  <a:lnTo>
                    <a:pt x="714" y="350"/>
                  </a:lnTo>
                  <a:lnTo>
                    <a:pt x="712" y="350"/>
                  </a:lnTo>
                  <a:lnTo>
                    <a:pt x="712" y="352"/>
                  </a:lnTo>
                  <a:lnTo>
                    <a:pt x="710" y="352"/>
                  </a:lnTo>
                  <a:lnTo>
                    <a:pt x="708" y="354"/>
                  </a:lnTo>
                  <a:lnTo>
                    <a:pt x="706" y="354"/>
                  </a:lnTo>
                  <a:lnTo>
                    <a:pt x="704" y="356"/>
                  </a:lnTo>
                  <a:lnTo>
                    <a:pt x="702" y="356"/>
                  </a:lnTo>
                  <a:lnTo>
                    <a:pt x="700" y="356"/>
                  </a:lnTo>
                  <a:lnTo>
                    <a:pt x="698" y="356"/>
                  </a:lnTo>
                  <a:lnTo>
                    <a:pt x="698" y="354"/>
                  </a:lnTo>
                  <a:lnTo>
                    <a:pt x="696" y="354"/>
                  </a:lnTo>
                  <a:lnTo>
                    <a:pt x="696" y="352"/>
                  </a:lnTo>
                  <a:lnTo>
                    <a:pt x="690" y="348"/>
                  </a:lnTo>
                  <a:lnTo>
                    <a:pt x="687" y="346"/>
                  </a:lnTo>
                  <a:lnTo>
                    <a:pt x="681" y="346"/>
                  </a:lnTo>
                  <a:lnTo>
                    <a:pt x="677" y="346"/>
                  </a:lnTo>
                  <a:lnTo>
                    <a:pt x="671" y="346"/>
                  </a:lnTo>
                  <a:lnTo>
                    <a:pt x="665" y="346"/>
                  </a:lnTo>
                  <a:lnTo>
                    <a:pt x="659" y="348"/>
                  </a:lnTo>
                  <a:lnTo>
                    <a:pt x="655" y="348"/>
                  </a:lnTo>
                  <a:lnTo>
                    <a:pt x="653" y="344"/>
                  </a:lnTo>
                  <a:lnTo>
                    <a:pt x="649" y="341"/>
                  </a:lnTo>
                  <a:lnTo>
                    <a:pt x="647" y="339"/>
                  </a:lnTo>
                  <a:lnTo>
                    <a:pt x="643" y="335"/>
                  </a:lnTo>
                  <a:lnTo>
                    <a:pt x="641" y="331"/>
                  </a:lnTo>
                  <a:lnTo>
                    <a:pt x="637" y="330"/>
                  </a:lnTo>
                  <a:lnTo>
                    <a:pt x="633" y="328"/>
                  </a:lnTo>
                  <a:lnTo>
                    <a:pt x="629" y="328"/>
                  </a:lnTo>
                  <a:lnTo>
                    <a:pt x="629" y="322"/>
                  </a:lnTo>
                  <a:lnTo>
                    <a:pt x="629" y="318"/>
                  </a:lnTo>
                  <a:lnTo>
                    <a:pt x="629" y="313"/>
                  </a:lnTo>
                  <a:lnTo>
                    <a:pt x="627" y="309"/>
                  </a:lnTo>
                  <a:lnTo>
                    <a:pt x="627" y="304"/>
                  </a:lnTo>
                  <a:lnTo>
                    <a:pt x="625" y="300"/>
                  </a:lnTo>
                  <a:lnTo>
                    <a:pt x="623" y="294"/>
                  </a:lnTo>
                  <a:lnTo>
                    <a:pt x="619" y="291"/>
                  </a:lnTo>
                  <a:lnTo>
                    <a:pt x="621" y="287"/>
                  </a:lnTo>
                  <a:lnTo>
                    <a:pt x="621" y="281"/>
                  </a:lnTo>
                  <a:lnTo>
                    <a:pt x="623" y="278"/>
                  </a:lnTo>
                  <a:lnTo>
                    <a:pt x="625" y="272"/>
                  </a:lnTo>
                  <a:lnTo>
                    <a:pt x="625" y="267"/>
                  </a:lnTo>
                  <a:lnTo>
                    <a:pt x="623" y="263"/>
                  </a:lnTo>
                  <a:lnTo>
                    <a:pt x="621" y="257"/>
                  </a:lnTo>
                  <a:lnTo>
                    <a:pt x="619" y="252"/>
                  </a:lnTo>
                  <a:lnTo>
                    <a:pt x="617" y="252"/>
                  </a:lnTo>
                  <a:lnTo>
                    <a:pt x="617" y="250"/>
                  </a:lnTo>
                  <a:lnTo>
                    <a:pt x="615" y="248"/>
                  </a:lnTo>
                  <a:lnTo>
                    <a:pt x="615" y="246"/>
                  </a:lnTo>
                  <a:lnTo>
                    <a:pt x="619" y="241"/>
                  </a:lnTo>
                  <a:lnTo>
                    <a:pt x="621" y="237"/>
                  </a:lnTo>
                  <a:lnTo>
                    <a:pt x="623" y="231"/>
                  </a:lnTo>
                  <a:lnTo>
                    <a:pt x="623" y="226"/>
                  </a:lnTo>
                  <a:lnTo>
                    <a:pt x="621" y="220"/>
                  </a:lnTo>
                  <a:lnTo>
                    <a:pt x="621" y="215"/>
                  </a:lnTo>
                  <a:lnTo>
                    <a:pt x="619" y="209"/>
                  </a:lnTo>
                  <a:lnTo>
                    <a:pt x="617" y="204"/>
                  </a:lnTo>
                  <a:lnTo>
                    <a:pt x="617" y="202"/>
                  </a:lnTo>
                  <a:lnTo>
                    <a:pt x="615" y="202"/>
                  </a:lnTo>
                  <a:lnTo>
                    <a:pt x="615" y="200"/>
                  </a:lnTo>
                  <a:lnTo>
                    <a:pt x="613" y="198"/>
                  </a:lnTo>
                  <a:lnTo>
                    <a:pt x="613" y="196"/>
                  </a:lnTo>
                  <a:lnTo>
                    <a:pt x="613" y="191"/>
                  </a:lnTo>
                  <a:lnTo>
                    <a:pt x="615" y="187"/>
                  </a:lnTo>
                  <a:lnTo>
                    <a:pt x="615" y="181"/>
                  </a:lnTo>
                  <a:lnTo>
                    <a:pt x="617" y="176"/>
                  </a:lnTo>
                  <a:lnTo>
                    <a:pt x="615" y="170"/>
                  </a:lnTo>
                  <a:lnTo>
                    <a:pt x="615" y="165"/>
                  </a:lnTo>
                  <a:lnTo>
                    <a:pt x="613" y="161"/>
                  </a:lnTo>
                  <a:lnTo>
                    <a:pt x="611" y="156"/>
                  </a:lnTo>
                  <a:lnTo>
                    <a:pt x="603" y="150"/>
                  </a:lnTo>
                  <a:lnTo>
                    <a:pt x="605" y="146"/>
                  </a:lnTo>
                  <a:lnTo>
                    <a:pt x="605" y="141"/>
                  </a:lnTo>
                  <a:lnTo>
                    <a:pt x="607" y="133"/>
                  </a:lnTo>
                  <a:lnTo>
                    <a:pt x="605" y="128"/>
                  </a:lnTo>
                  <a:lnTo>
                    <a:pt x="605" y="122"/>
                  </a:lnTo>
                  <a:lnTo>
                    <a:pt x="603" y="119"/>
                  </a:lnTo>
                  <a:lnTo>
                    <a:pt x="599" y="113"/>
                  </a:lnTo>
                  <a:lnTo>
                    <a:pt x="595" y="109"/>
                  </a:lnTo>
                  <a:lnTo>
                    <a:pt x="593" y="109"/>
                  </a:lnTo>
                  <a:lnTo>
                    <a:pt x="593" y="107"/>
                  </a:lnTo>
                  <a:lnTo>
                    <a:pt x="591" y="107"/>
                  </a:lnTo>
                  <a:lnTo>
                    <a:pt x="591" y="106"/>
                  </a:lnTo>
                  <a:lnTo>
                    <a:pt x="590" y="106"/>
                  </a:lnTo>
                  <a:lnTo>
                    <a:pt x="591" y="100"/>
                  </a:lnTo>
                  <a:lnTo>
                    <a:pt x="591" y="96"/>
                  </a:lnTo>
                  <a:lnTo>
                    <a:pt x="590" y="91"/>
                  </a:lnTo>
                  <a:lnTo>
                    <a:pt x="590" y="85"/>
                  </a:lnTo>
                  <a:lnTo>
                    <a:pt x="588" y="81"/>
                  </a:lnTo>
                  <a:lnTo>
                    <a:pt x="586" y="76"/>
                  </a:lnTo>
                  <a:lnTo>
                    <a:pt x="584" y="72"/>
                  </a:lnTo>
                  <a:lnTo>
                    <a:pt x="580" y="69"/>
                  </a:lnTo>
                  <a:lnTo>
                    <a:pt x="562" y="57"/>
                  </a:lnTo>
                  <a:lnTo>
                    <a:pt x="562" y="56"/>
                  </a:lnTo>
                  <a:lnTo>
                    <a:pt x="560" y="52"/>
                  </a:lnTo>
                  <a:lnTo>
                    <a:pt x="558" y="50"/>
                  </a:lnTo>
                  <a:lnTo>
                    <a:pt x="556" y="46"/>
                  </a:lnTo>
                  <a:lnTo>
                    <a:pt x="554" y="44"/>
                  </a:lnTo>
                  <a:lnTo>
                    <a:pt x="550" y="43"/>
                  </a:lnTo>
                  <a:lnTo>
                    <a:pt x="548" y="41"/>
                  </a:lnTo>
                  <a:lnTo>
                    <a:pt x="544" y="39"/>
                  </a:lnTo>
                  <a:lnTo>
                    <a:pt x="542" y="39"/>
                  </a:lnTo>
                  <a:lnTo>
                    <a:pt x="540" y="37"/>
                  </a:lnTo>
                  <a:lnTo>
                    <a:pt x="538" y="37"/>
                  </a:lnTo>
                  <a:lnTo>
                    <a:pt x="536" y="37"/>
                  </a:lnTo>
                  <a:lnTo>
                    <a:pt x="534" y="37"/>
                  </a:lnTo>
                  <a:lnTo>
                    <a:pt x="532" y="35"/>
                  </a:lnTo>
                  <a:lnTo>
                    <a:pt x="530" y="35"/>
                  </a:lnTo>
                  <a:lnTo>
                    <a:pt x="528" y="33"/>
                  </a:lnTo>
                  <a:lnTo>
                    <a:pt x="528" y="30"/>
                  </a:lnTo>
                  <a:lnTo>
                    <a:pt x="526" y="26"/>
                  </a:lnTo>
                  <a:lnTo>
                    <a:pt x="522" y="24"/>
                  </a:lnTo>
                  <a:lnTo>
                    <a:pt x="520" y="20"/>
                  </a:lnTo>
                  <a:lnTo>
                    <a:pt x="518" y="19"/>
                  </a:lnTo>
                  <a:lnTo>
                    <a:pt x="514" y="17"/>
                  </a:lnTo>
                  <a:lnTo>
                    <a:pt x="510" y="15"/>
                  </a:lnTo>
                  <a:lnTo>
                    <a:pt x="506" y="13"/>
                  </a:lnTo>
                  <a:lnTo>
                    <a:pt x="504" y="11"/>
                  </a:lnTo>
                  <a:lnTo>
                    <a:pt x="500" y="11"/>
                  </a:lnTo>
                  <a:lnTo>
                    <a:pt x="496" y="11"/>
                  </a:lnTo>
                  <a:lnTo>
                    <a:pt x="493" y="11"/>
                  </a:lnTo>
                  <a:lnTo>
                    <a:pt x="491" y="11"/>
                  </a:lnTo>
                  <a:lnTo>
                    <a:pt x="487" y="13"/>
                  </a:lnTo>
                  <a:lnTo>
                    <a:pt x="483" y="13"/>
                  </a:lnTo>
                  <a:lnTo>
                    <a:pt x="481" y="13"/>
                  </a:lnTo>
                  <a:lnTo>
                    <a:pt x="463" y="2"/>
                  </a:lnTo>
                  <a:lnTo>
                    <a:pt x="459" y="0"/>
                  </a:lnTo>
                  <a:lnTo>
                    <a:pt x="455" y="0"/>
                  </a:lnTo>
                  <a:lnTo>
                    <a:pt x="449" y="0"/>
                  </a:lnTo>
                  <a:lnTo>
                    <a:pt x="445" y="2"/>
                  </a:lnTo>
                  <a:lnTo>
                    <a:pt x="441" y="2"/>
                  </a:lnTo>
                  <a:lnTo>
                    <a:pt x="437" y="4"/>
                  </a:lnTo>
                  <a:lnTo>
                    <a:pt x="433" y="6"/>
                  </a:lnTo>
                  <a:lnTo>
                    <a:pt x="431" y="9"/>
                  </a:lnTo>
                  <a:lnTo>
                    <a:pt x="425" y="7"/>
                  </a:lnTo>
                  <a:lnTo>
                    <a:pt x="419" y="7"/>
                  </a:lnTo>
                  <a:lnTo>
                    <a:pt x="413" y="6"/>
                  </a:lnTo>
                  <a:lnTo>
                    <a:pt x="409" y="6"/>
                  </a:lnTo>
                  <a:lnTo>
                    <a:pt x="403" y="6"/>
                  </a:lnTo>
                  <a:lnTo>
                    <a:pt x="398" y="6"/>
                  </a:lnTo>
                  <a:lnTo>
                    <a:pt x="392" y="7"/>
                  </a:lnTo>
                  <a:lnTo>
                    <a:pt x="386" y="11"/>
                  </a:lnTo>
                  <a:lnTo>
                    <a:pt x="384" y="13"/>
                  </a:lnTo>
                  <a:lnTo>
                    <a:pt x="384" y="15"/>
                  </a:lnTo>
                  <a:lnTo>
                    <a:pt x="382" y="15"/>
                  </a:lnTo>
                  <a:lnTo>
                    <a:pt x="380" y="17"/>
                  </a:lnTo>
                  <a:lnTo>
                    <a:pt x="380" y="19"/>
                  </a:lnTo>
                  <a:lnTo>
                    <a:pt x="378" y="19"/>
                  </a:lnTo>
                  <a:lnTo>
                    <a:pt x="376" y="20"/>
                  </a:lnTo>
                  <a:lnTo>
                    <a:pt x="370" y="20"/>
                  </a:lnTo>
                  <a:lnTo>
                    <a:pt x="364" y="22"/>
                  </a:lnTo>
                  <a:lnTo>
                    <a:pt x="358" y="24"/>
                  </a:lnTo>
                  <a:lnTo>
                    <a:pt x="352" y="26"/>
                  </a:lnTo>
                  <a:lnTo>
                    <a:pt x="348" y="30"/>
                  </a:lnTo>
                  <a:lnTo>
                    <a:pt x="342" y="31"/>
                  </a:lnTo>
                  <a:lnTo>
                    <a:pt x="336" y="35"/>
                  </a:lnTo>
                  <a:lnTo>
                    <a:pt x="332" y="39"/>
                  </a:lnTo>
                  <a:lnTo>
                    <a:pt x="332" y="41"/>
                  </a:lnTo>
                  <a:lnTo>
                    <a:pt x="330" y="41"/>
                  </a:lnTo>
                  <a:lnTo>
                    <a:pt x="330" y="43"/>
                  </a:lnTo>
                  <a:lnTo>
                    <a:pt x="328" y="43"/>
                  </a:lnTo>
                  <a:lnTo>
                    <a:pt x="328" y="44"/>
                  </a:lnTo>
                  <a:lnTo>
                    <a:pt x="326" y="44"/>
                  </a:lnTo>
                  <a:lnTo>
                    <a:pt x="326" y="46"/>
                  </a:lnTo>
                  <a:lnTo>
                    <a:pt x="318" y="46"/>
                  </a:lnTo>
                  <a:lnTo>
                    <a:pt x="310" y="48"/>
                  </a:lnTo>
                  <a:lnTo>
                    <a:pt x="304" y="50"/>
                  </a:lnTo>
                  <a:lnTo>
                    <a:pt x="297" y="52"/>
                  </a:lnTo>
                  <a:lnTo>
                    <a:pt x="291" y="56"/>
                  </a:lnTo>
                  <a:lnTo>
                    <a:pt x="285" y="59"/>
                  </a:lnTo>
                  <a:lnTo>
                    <a:pt x="281" y="65"/>
                  </a:lnTo>
                  <a:lnTo>
                    <a:pt x="277" y="70"/>
                  </a:lnTo>
                  <a:lnTo>
                    <a:pt x="271" y="69"/>
                  </a:lnTo>
                  <a:lnTo>
                    <a:pt x="265" y="69"/>
                  </a:lnTo>
                  <a:lnTo>
                    <a:pt x="259" y="69"/>
                  </a:lnTo>
                  <a:lnTo>
                    <a:pt x="253" y="70"/>
                  </a:lnTo>
                  <a:lnTo>
                    <a:pt x="247" y="72"/>
                  </a:lnTo>
                  <a:lnTo>
                    <a:pt x="241" y="74"/>
                  </a:lnTo>
                  <a:lnTo>
                    <a:pt x="235" y="78"/>
                  </a:lnTo>
                  <a:lnTo>
                    <a:pt x="231" y="80"/>
                  </a:lnTo>
                  <a:lnTo>
                    <a:pt x="231" y="81"/>
                  </a:lnTo>
                  <a:lnTo>
                    <a:pt x="229" y="81"/>
                  </a:lnTo>
                  <a:lnTo>
                    <a:pt x="229" y="83"/>
                  </a:lnTo>
                  <a:lnTo>
                    <a:pt x="227" y="83"/>
                  </a:lnTo>
                  <a:lnTo>
                    <a:pt x="227" y="85"/>
                  </a:lnTo>
                  <a:lnTo>
                    <a:pt x="225" y="85"/>
                  </a:lnTo>
                  <a:lnTo>
                    <a:pt x="219" y="83"/>
                  </a:lnTo>
                  <a:lnTo>
                    <a:pt x="215" y="83"/>
                  </a:lnTo>
                  <a:lnTo>
                    <a:pt x="209" y="83"/>
                  </a:lnTo>
                  <a:lnTo>
                    <a:pt x="205" y="83"/>
                  </a:lnTo>
                  <a:lnTo>
                    <a:pt x="200" y="85"/>
                  </a:lnTo>
                  <a:lnTo>
                    <a:pt x="194" y="87"/>
                  </a:lnTo>
                  <a:lnTo>
                    <a:pt x="190" y="91"/>
                  </a:lnTo>
                  <a:lnTo>
                    <a:pt x="184" y="94"/>
                  </a:lnTo>
                  <a:lnTo>
                    <a:pt x="178" y="91"/>
                  </a:lnTo>
                  <a:lnTo>
                    <a:pt x="172" y="89"/>
                  </a:lnTo>
                  <a:lnTo>
                    <a:pt x="164" y="89"/>
                  </a:lnTo>
                  <a:lnTo>
                    <a:pt x="156" y="87"/>
                  </a:lnTo>
                  <a:lnTo>
                    <a:pt x="148" y="89"/>
                  </a:lnTo>
                  <a:lnTo>
                    <a:pt x="142" y="91"/>
                  </a:lnTo>
                  <a:lnTo>
                    <a:pt x="134" y="93"/>
                  </a:lnTo>
                  <a:lnTo>
                    <a:pt x="128" y="98"/>
                  </a:lnTo>
                  <a:lnTo>
                    <a:pt x="122" y="96"/>
                  </a:lnTo>
                  <a:lnTo>
                    <a:pt x="118" y="96"/>
                  </a:lnTo>
                  <a:lnTo>
                    <a:pt x="114" y="96"/>
                  </a:lnTo>
                  <a:lnTo>
                    <a:pt x="109" y="96"/>
                  </a:lnTo>
                  <a:lnTo>
                    <a:pt x="103" y="96"/>
                  </a:lnTo>
                  <a:lnTo>
                    <a:pt x="99" y="98"/>
                  </a:lnTo>
                  <a:lnTo>
                    <a:pt x="93" y="100"/>
                  </a:lnTo>
                  <a:lnTo>
                    <a:pt x="89" y="102"/>
                  </a:lnTo>
                  <a:lnTo>
                    <a:pt x="85" y="98"/>
                  </a:lnTo>
                  <a:lnTo>
                    <a:pt x="79" y="96"/>
                  </a:lnTo>
                  <a:lnTo>
                    <a:pt x="75" y="93"/>
                  </a:lnTo>
                  <a:lnTo>
                    <a:pt x="69" y="91"/>
                  </a:lnTo>
                  <a:lnTo>
                    <a:pt x="65" y="89"/>
                  </a:lnTo>
                  <a:lnTo>
                    <a:pt x="59" y="87"/>
                  </a:lnTo>
                  <a:lnTo>
                    <a:pt x="53" y="85"/>
                  </a:lnTo>
                  <a:lnTo>
                    <a:pt x="47" y="85"/>
                  </a:lnTo>
                  <a:lnTo>
                    <a:pt x="45" y="87"/>
                  </a:lnTo>
                  <a:lnTo>
                    <a:pt x="43" y="87"/>
                  </a:lnTo>
                  <a:lnTo>
                    <a:pt x="41" y="87"/>
                  </a:lnTo>
                  <a:lnTo>
                    <a:pt x="39" y="87"/>
                  </a:lnTo>
                  <a:lnTo>
                    <a:pt x="37" y="87"/>
                  </a:lnTo>
                  <a:lnTo>
                    <a:pt x="35" y="87"/>
                  </a:lnTo>
                  <a:lnTo>
                    <a:pt x="33" y="87"/>
                  </a:lnTo>
                  <a:lnTo>
                    <a:pt x="31" y="89"/>
                  </a:lnTo>
                  <a:lnTo>
                    <a:pt x="29" y="85"/>
                  </a:lnTo>
                  <a:lnTo>
                    <a:pt x="25" y="81"/>
                  </a:lnTo>
                  <a:lnTo>
                    <a:pt x="23" y="78"/>
                  </a:lnTo>
                  <a:lnTo>
                    <a:pt x="19" y="74"/>
                  </a:lnTo>
                  <a:lnTo>
                    <a:pt x="17" y="72"/>
                  </a:lnTo>
                  <a:lnTo>
                    <a:pt x="13" y="70"/>
                  </a:lnTo>
                  <a:lnTo>
                    <a:pt x="10" y="67"/>
                  </a:lnTo>
                  <a:lnTo>
                    <a:pt x="6" y="67"/>
                  </a:lnTo>
                  <a:lnTo>
                    <a:pt x="4" y="67"/>
                  </a:lnTo>
                  <a:lnTo>
                    <a:pt x="2" y="67"/>
                  </a:lnTo>
                  <a:lnTo>
                    <a:pt x="2" y="65"/>
                  </a:lnTo>
                  <a:lnTo>
                    <a:pt x="0" y="65"/>
                  </a:lnTo>
                  <a:close/>
                </a:path>
              </a:pathLst>
            </a:custGeom>
            <a:solidFill>
              <a:srgbClr val="000000"/>
            </a:solidFill>
            <a:ln w="9525">
              <a:noFill/>
              <a:round/>
              <a:headEnd/>
              <a:tailEnd/>
            </a:ln>
          </p:spPr>
          <p:txBody>
            <a:bodyPr>
              <a:prstTxWarp prst="textNoShape">
                <a:avLst/>
              </a:prstTxWarp>
            </a:bodyPr>
            <a:lstStyle/>
            <a:p>
              <a:endParaRPr lang="en-US"/>
            </a:p>
          </p:txBody>
        </p:sp>
        <p:sp>
          <p:nvSpPr>
            <p:cNvPr id="21512" name="Freeform 5"/>
            <p:cNvSpPr>
              <a:spLocks/>
            </p:cNvSpPr>
            <p:nvPr/>
          </p:nvSpPr>
          <p:spPr bwMode="auto">
            <a:xfrm>
              <a:off x="3113" y="1228"/>
              <a:ext cx="91" cy="120"/>
            </a:xfrm>
            <a:custGeom>
              <a:avLst/>
              <a:gdLst>
                <a:gd name="T0" fmla="*/ 0 w 91"/>
                <a:gd name="T1" fmla="*/ 120 h 120"/>
                <a:gd name="T2" fmla="*/ 0 w 91"/>
                <a:gd name="T3" fmla="*/ 120 h 120"/>
                <a:gd name="T4" fmla="*/ 2 w 91"/>
                <a:gd name="T5" fmla="*/ 120 h 120"/>
                <a:gd name="T6" fmla="*/ 4 w 91"/>
                <a:gd name="T7" fmla="*/ 120 h 120"/>
                <a:gd name="T8" fmla="*/ 6 w 91"/>
                <a:gd name="T9" fmla="*/ 119 h 120"/>
                <a:gd name="T10" fmla="*/ 13 w 91"/>
                <a:gd name="T11" fmla="*/ 113 h 120"/>
                <a:gd name="T12" fmla="*/ 19 w 91"/>
                <a:gd name="T13" fmla="*/ 108 h 120"/>
                <a:gd name="T14" fmla="*/ 25 w 91"/>
                <a:gd name="T15" fmla="*/ 102 h 120"/>
                <a:gd name="T16" fmla="*/ 31 w 91"/>
                <a:gd name="T17" fmla="*/ 95 h 120"/>
                <a:gd name="T18" fmla="*/ 41 w 91"/>
                <a:gd name="T19" fmla="*/ 95 h 120"/>
                <a:gd name="T20" fmla="*/ 53 w 91"/>
                <a:gd name="T21" fmla="*/ 93 h 120"/>
                <a:gd name="T22" fmla="*/ 61 w 91"/>
                <a:gd name="T23" fmla="*/ 87 h 120"/>
                <a:gd name="T24" fmla="*/ 69 w 91"/>
                <a:gd name="T25" fmla="*/ 80 h 120"/>
                <a:gd name="T26" fmla="*/ 71 w 91"/>
                <a:gd name="T27" fmla="*/ 76 h 120"/>
                <a:gd name="T28" fmla="*/ 73 w 91"/>
                <a:gd name="T29" fmla="*/ 72 h 120"/>
                <a:gd name="T30" fmla="*/ 73 w 91"/>
                <a:gd name="T31" fmla="*/ 69 h 120"/>
                <a:gd name="T32" fmla="*/ 77 w 91"/>
                <a:gd name="T33" fmla="*/ 67 h 120"/>
                <a:gd name="T34" fmla="*/ 81 w 91"/>
                <a:gd name="T35" fmla="*/ 63 h 120"/>
                <a:gd name="T36" fmla="*/ 85 w 91"/>
                <a:gd name="T37" fmla="*/ 59 h 120"/>
                <a:gd name="T38" fmla="*/ 89 w 91"/>
                <a:gd name="T39" fmla="*/ 54 h 120"/>
                <a:gd name="T40" fmla="*/ 91 w 91"/>
                <a:gd name="T41" fmla="*/ 50 h 120"/>
                <a:gd name="T42" fmla="*/ 91 w 91"/>
                <a:gd name="T43" fmla="*/ 43 h 120"/>
                <a:gd name="T44" fmla="*/ 91 w 91"/>
                <a:gd name="T45" fmla="*/ 35 h 120"/>
                <a:gd name="T46" fmla="*/ 89 w 91"/>
                <a:gd name="T47" fmla="*/ 30 h 120"/>
                <a:gd name="T48" fmla="*/ 85 w 91"/>
                <a:gd name="T49" fmla="*/ 24 h 120"/>
                <a:gd name="T50" fmla="*/ 83 w 91"/>
                <a:gd name="T51" fmla="*/ 24 h 120"/>
                <a:gd name="T52" fmla="*/ 83 w 91"/>
                <a:gd name="T53" fmla="*/ 24 h 120"/>
                <a:gd name="T54" fmla="*/ 81 w 91"/>
                <a:gd name="T55" fmla="*/ 24 h 120"/>
                <a:gd name="T56" fmla="*/ 75 w 91"/>
                <a:gd name="T57" fmla="*/ 17 h 120"/>
                <a:gd name="T58" fmla="*/ 67 w 91"/>
                <a:gd name="T59" fmla="*/ 11 h 120"/>
                <a:gd name="T60" fmla="*/ 61 w 91"/>
                <a:gd name="T61" fmla="*/ 6 h 120"/>
                <a:gd name="T62" fmla="*/ 51 w 91"/>
                <a:gd name="T63" fmla="*/ 2 h 120"/>
                <a:gd name="T64" fmla="*/ 45 w 91"/>
                <a:gd name="T65" fmla="*/ 2 h 120"/>
                <a:gd name="T66" fmla="*/ 41 w 91"/>
                <a:gd name="T67" fmla="*/ 2 h 120"/>
                <a:gd name="T68" fmla="*/ 35 w 91"/>
                <a:gd name="T69" fmla="*/ 4 h 120"/>
                <a:gd name="T70" fmla="*/ 31 w 91"/>
                <a:gd name="T71" fmla="*/ 6 h 120"/>
                <a:gd name="T72" fmla="*/ 23 w 91"/>
                <a:gd name="T73" fmla="*/ 2 h 120"/>
                <a:gd name="T74" fmla="*/ 15 w 91"/>
                <a:gd name="T75" fmla="*/ 0 h 120"/>
                <a:gd name="T76" fmla="*/ 8 w 91"/>
                <a:gd name="T77" fmla="*/ 0 h 120"/>
                <a:gd name="T78" fmla="*/ 0 w 91"/>
                <a:gd name="T79" fmla="*/ 2 h 120"/>
                <a:gd name="T80" fmla="*/ 25 w 91"/>
                <a:gd name="T81" fmla="*/ 35 h 120"/>
                <a:gd name="T82" fmla="*/ 33 w 91"/>
                <a:gd name="T83" fmla="*/ 54 h 120"/>
                <a:gd name="T84" fmla="*/ 23 w 91"/>
                <a:gd name="T85" fmla="*/ 58 h 120"/>
                <a:gd name="T86" fmla="*/ 13 w 91"/>
                <a:gd name="T87" fmla="*/ 63 h 120"/>
                <a:gd name="T88" fmla="*/ 6 w 91"/>
                <a:gd name="T89" fmla="*/ 69 h 120"/>
                <a:gd name="T90" fmla="*/ 0 w 91"/>
                <a:gd name="T91" fmla="*/ 74 h 1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20"/>
                <a:gd name="T140" fmla="*/ 91 w 91"/>
                <a:gd name="T141" fmla="*/ 120 h 1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20">
                  <a:moveTo>
                    <a:pt x="0" y="74"/>
                  </a:moveTo>
                  <a:lnTo>
                    <a:pt x="0" y="120"/>
                  </a:lnTo>
                  <a:lnTo>
                    <a:pt x="2" y="120"/>
                  </a:lnTo>
                  <a:lnTo>
                    <a:pt x="4" y="120"/>
                  </a:lnTo>
                  <a:lnTo>
                    <a:pt x="4" y="119"/>
                  </a:lnTo>
                  <a:lnTo>
                    <a:pt x="6" y="119"/>
                  </a:lnTo>
                  <a:lnTo>
                    <a:pt x="10" y="117"/>
                  </a:lnTo>
                  <a:lnTo>
                    <a:pt x="13" y="113"/>
                  </a:lnTo>
                  <a:lnTo>
                    <a:pt x="15" y="111"/>
                  </a:lnTo>
                  <a:lnTo>
                    <a:pt x="19" y="108"/>
                  </a:lnTo>
                  <a:lnTo>
                    <a:pt x="21" y="104"/>
                  </a:lnTo>
                  <a:lnTo>
                    <a:pt x="25" y="102"/>
                  </a:lnTo>
                  <a:lnTo>
                    <a:pt x="27" y="98"/>
                  </a:lnTo>
                  <a:lnTo>
                    <a:pt x="31" y="95"/>
                  </a:lnTo>
                  <a:lnTo>
                    <a:pt x="35" y="95"/>
                  </a:lnTo>
                  <a:lnTo>
                    <a:pt x="41" y="95"/>
                  </a:lnTo>
                  <a:lnTo>
                    <a:pt x="47" y="95"/>
                  </a:lnTo>
                  <a:lnTo>
                    <a:pt x="53" y="93"/>
                  </a:lnTo>
                  <a:lnTo>
                    <a:pt x="57" y="91"/>
                  </a:lnTo>
                  <a:lnTo>
                    <a:pt x="61" y="87"/>
                  </a:lnTo>
                  <a:lnTo>
                    <a:pt x="65" y="83"/>
                  </a:lnTo>
                  <a:lnTo>
                    <a:pt x="69" y="80"/>
                  </a:lnTo>
                  <a:lnTo>
                    <a:pt x="69" y="78"/>
                  </a:lnTo>
                  <a:lnTo>
                    <a:pt x="71" y="76"/>
                  </a:lnTo>
                  <a:lnTo>
                    <a:pt x="71" y="74"/>
                  </a:lnTo>
                  <a:lnTo>
                    <a:pt x="73" y="72"/>
                  </a:lnTo>
                  <a:lnTo>
                    <a:pt x="73" y="70"/>
                  </a:lnTo>
                  <a:lnTo>
                    <a:pt x="73" y="69"/>
                  </a:lnTo>
                  <a:lnTo>
                    <a:pt x="75" y="69"/>
                  </a:lnTo>
                  <a:lnTo>
                    <a:pt x="77" y="67"/>
                  </a:lnTo>
                  <a:lnTo>
                    <a:pt x="79" y="65"/>
                  </a:lnTo>
                  <a:lnTo>
                    <a:pt x="81" y="63"/>
                  </a:lnTo>
                  <a:lnTo>
                    <a:pt x="83" y="61"/>
                  </a:lnTo>
                  <a:lnTo>
                    <a:pt x="85" y="59"/>
                  </a:lnTo>
                  <a:lnTo>
                    <a:pt x="87" y="58"/>
                  </a:lnTo>
                  <a:lnTo>
                    <a:pt x="89" y="54"/>
                  </a:lnTo>
                  <a:lnTo>
                    <a:pt x="91" y="52"/>
                  </a:lnTo>
                  <a:lnTo>
                    <a:pt x="91" y="50"/>
                  </a:lnTo>
                  <a:lnTo>
                    <a:pt x="91" y="46"/>
                  </a:lnTo>
                  <a:lnTo>
                    <a:pt x="91" y="43"/>
                  </a:lnTo>
                  <a:lnTo>
                    <a:pt x="91" y="39"/>
                  </a:lnTo>
                  <a:lnTo>
                    <a:pt x="91" y="35"/>
                  </a:lnTo>
                  <a:lnTo>
                    <a:pt x="91" y="32"/>
                  </a:lnTo>
                  <a:lnTo>
                    <a:pt x="89" y="30"/>
                  </a:lnTo>
                  <a:lnTo>
                    <a:pt x="87" y="26"/>
                  </a:lnTo>
                  <a:lnTo>
                    <a:pt x="85" y="24"/>
                  </a:lnTo>
                  <a:lnTo>
                    <a:pt x="83" y="24"/>
                  </a:lnTo>
                  <a:lnTo>
                    <a:pt x="81" y="24"/>
                  </a:lnTo>
                  <a:lnTo>
                    <a:pt x="79" y="20"/>
                  </a:lnTo>
                  <a:lnTo>
                    <a:pt x="75" y="17"/>
                  </a:lnTo>
                  <a:lnTo>
                    <a:pt x="71" y="13"/>
                  </a:lnTo>
                  <a:lnTo>
                    <a:pt x="67" y="11"/>
                  </a:lnTo>
                  <a:lnTo>
                    <a:pt x="65" y="8"/>
                  </a:lnTo>
                  <a:lnTo>
                    <a:pt x="61" y="6"/>
                  </a:lnTo>
                  <a:lnTo>
                    <a:pt x="55" y="4"/>
                  </a:lnTo>
                  <a:lnTo>
                    <a:pt x="51" y="2"/>
                  </a:lnTo>
                  <a:lnTo>
                    <a:pt x="47" y="2"/>
                  </a:lnTo>
                  <a:lnTo>
                    <a:pt x="45" y="2"/>
                  </a:lnTo>
                  <a:lnTo>
                    <a:pt x="43" y="2"/>
                  </a:lnTo>
                  <a:lnTo>
                    <a:pt x="41" y="2"/>
                  </a:lnTo>
                  <a:lnTo>
                    <a:pt x="39" y="4"/>
                  </a:lnTo>
                  <a:lnTo>
                    <a:pt x="35" y="4"/>
                  </a:lnTo>
                  <a:lnTo>
                    <a:pt x="33" y="4"/>
                  </a:lnTo>
                  <a:lnTo>
                    <a:pt x="31" y="6"/>
                  </a:lnTo>
                  <a:lnTo>
                    <a:pt x="27" y="4"/>
                  </a:lnTo>
                  <a:lnTo>
                    <a:pt x="23" y="2"/>
                  </a:lnTo>
                  <a:lnTo>
                    <a:pt x="19" y="0"/>
                  </a:lnTo>
                  <a:lnTo>
                    <a:pt x="15" y="0"/>
                  </a:lnTo>
                  <a:lnTo>
                    <a:pt x="12" y="0"/>
                  </a:lnTo>
                  <a:lnTo>
                    <a:pt x="8" y="0"/>
                  </a:lnTo>
                  <a:lnTo>
                    <a:pt x="4" y="2"/>
                  </a:lnTo>
                  <a:lnTo>
                    <a:pt x="0" y="2"/>
                  </a:lnTo>
                  <a:lnTo>
                    <a:pt x="0" y="37"/>
                  </a:lnTo>
                  <a:lnTo>
                    <a:pt x="25" y="35"/>
                  </a:lnTo>
                  <a:lnTo>
                    <a:pt x="35" y="43"/>
                  </a:lnTo>
                  <a:lnTo>
                    <a:pt x="33" y="54"/>
                  </a:lnTo>
                  <a:lnTo>
                    <a:pt x="29" y="56"/>
                  </a:lnTo>
                  <a:lnTo>
                    <a:pt x="23" y="58"/>
                  </a:lnTo>
                  <a:lnTo>
                    <a:pt x="19" y="59"/>
                  </a:lnTo>
                  <a:lnTo>
                    <a:pt x="13" y="63"/>
                  </a:lnTo>
                  <a:lnTo>
                    <a:pt x="10" y="65"/>
                  </a:lnTo>
                  <a:lnTo>
                    <a:pt x="6" y="69"/>
                  </a:lnTo>
                  <a:lnTo>
                    <a:pt x="2" y="72"/>
                  </a:lnTo>
                  <a:lnTo>
                    <a:pt x="0" y="74"/>
                  </a:lnTo>
                  <a:close/>
                </a:path>
              </a:pathLst>
            </a:custGeom>
            <a:solidFill>
              <a:srgbClr val="000000"/>
            </a:solidFill>
            <a:ln w="9525">
              <a:noFill/>
              <a:round/>
              <a:headEnd/>
              <a:tailEnd/>
            </a:ln>
          </p:spPr>
          <p:txBody>
            <a:bodyPr>
              <a:prstTxWarp prst="textNoShape">
                <a:avLst/>
              </a:prstTxWarp>
            </a:bodyPr>
            <a:lstStyle/>
            <a:p>
              <a:endParaRPr lang="en-US"/>
            </a:p>
          </p:txBody>
        </p:sp>
        <p:sp>
          <p:nvSpPr>
            <p:cNvPr id="21513" name="Freeform 6"/>
            <p:cNvSpPr>
              <a:spLocks/>
            </p:cNvSpPr>
            <p:nvPr/>
          </p:nvSpPr>
          <p:spPr bwMode="auto">
            <a:xfrm>
              <a:off x="1909" y="1230"/>
              <a:ext cx="1204" cy="1013"/>
            </a:xfrm>
            <a:custGeom>
              <a:avLst/>
              <a:gdLst>
                <a:gd name="T0" fmla="*/ 1176 w 1204"/>
                <a:gd name="T1" fmla="*/ 18 h 1013"/>
                <a:gd name="T2" fmla="*/ 1142 w 1204"/>
                <a:gd name="T3" fmla="*/ 57 h 1013"/>
                <a:gd name="T4" fmla="*/ 1093 w 1204"/>
                <a:gd name="T5" fmla="*/ 98 h 1013"/>
                <a:gd name="T6" fmla="*/ 1051 w 1204"/>
                <a:gd name="T7" fmla="*/ 133 h 1013"/>
                <a:gd name="T8" fmla="*/ 1012 w 1204"/>
                <a:gd name="T9" fmla="*/ 165 h 1013"/>
                <a:gd name="T10" fmla="*/ 946 w 1204"/>
                <a:gd name="T11" fmla="*/ 146 h 1013"/>
                <a:gd name="T12" fmla="*/ 907 w 1204"/>
                <a:gd name="T13" fmla="*/ 148 h 1013"/>
                <a:gd name="T14" fmla="*/ 869 w 1204"/>
                <a:gd name="T15" fmla="*/ 152 h 1013"/>
                <a:gd name="T16" fmla="*/ 810 w 1204"/>
                <a:gd name="T17" fmla="*/ 154 h 1013"/>
                <a:gd name="T18" fmla="*/ 707 w 1204"/>
                <a:gd name="T19" fmla="*/ 170 h 1013"/>
                <a:gd name="T20" fmla="*/ 681 w 1204"/>
                <a:gd name="T21" fmla="*/ 185 h 1013"/>
                <a:gd name="T22" fmla="*/ 645 w 1204"/>
                <a:gd name="T23" fmla="*/ 224 h 1013"/>
                <a:gd name="T24" fmla="*/ 626 w 1204"/>
                <a:gd name="T25" fmla="*/ 283 h 1013"/>
                <a:gd name="T26" fmla="*/ 594 w 1204"/>
                <a:gd name="T27" fmla="*/ 326 h 1013"/>
                <a:gd name="T28" fmla="*/ 451 w 1204"/>
                <a:gd name="T29" fmla="*/ 518 h 1013"/>
                <a:gd name="T30" fmla="*/ 382 w 1204"/>
                <a:gd name="T31" fmla="*/ 524 h 1013"/>
                <a:gd name="T32" fmla="*/ 317 w 1204"/>
                <a:gd name="T33" fmla="*/ 567 h 1013"/>
                <a:gd name="T34" fmla="*/ 281 w 1204"/>
                <a:gd name="T35" fmla="*/ 600 h 1013"/>
                <a:gd name="T36" fmla="*/ 250 w 1204"/>
                <a:gd name="T37" fmla="*/ 642 h 1013"/>
                <a:gd name="T38" fmla="*/ 244 w 1204"/>
                <a:gd name="T39" fmla="*/ 715 h 1013"/>
                <a:gd name="T40" fmla="*/ 77 w 1204"/>
                <a:gd name="T41" fmla="*/ 731 h 1013"/>
                <a:gd name="T42" fmla="*/ 103 w 1204"/>
                <a:gd name="T43" fmla="*/ 559 h 1013"/>
                <a:gd name="T44" fmla="*/ 158 w 1204"/>
                <a:gd name="T45" fmla="*/ 483 h 1013"/>
                <a:gd name="T46" fmla="*/ 95 w 1204"/>
                <a:gd name="T47" fmla="*/ 461 h 1013"/>
                <a:gd name="T48" fmla="*/ 2 w 1204"/>
                <a:gd name="T49" fmla="*/ 522 h 1013"/>
                <a:gd name="T50" fmla="*/ 0 w 1204"/>
                <a:gd name="T51" fmla="*/ 696 h 1013"/>
                <a:gd name="T52" fmla="*/ 56 w 1204"/>
                <a:gd name="T53" fmla="*/ 874 h 1013"/>
                <a:gd name="T54" fmla="*/ 58 w 1204"/>
                <a:gd name="T55" fmla="*/ 950 h 1013"/>
                <a:gd name="T56" fmla="*/ 327 w 1204"/>
                <a:gd name="T57" fmla="*/ 1011 h 1013"/>
                <a:gd name="T58" fmla="*/ 509 w 1204"/>
                <a:gd name="T59" fmla="*/ 1013 h 1013"/>
                <a:gd name="T60" fmla="*/ 655 w 1204"/>
                <a:gd name="T61" fmla="*/ 876 h 1013"/>
                <a:gd name="T62" fmla="*/ 483 w 1204"/>
                <a:gd name="T63" fmla="*/ 926 h 1013"/>
                <a:gd name="T64" fmla="*/ 352 w 1204"/>
                <a:gd name="T65" fmla="*/ 952 h 1013"/>
                <a:gd name="T66" fmla="*/ 283 w 1204"/>
                <a:gd name="T67" fmla="*/ 929 h 1013"/>
                <a:gd name="T68" fmla="*/ 293 w 1204"/>
                <a:gd name="T69" fmla="*/ 861 h 1013"/>
                <a:gd name="T70" fmla="*/ 303 w 1204"/>
                <a:gd name="T71" fmla="*/ 772 h 1013"/>
                <a:gd name="T72" fmla="*/ 453 w 1204"/>
                <a:gd name="T73" fmla="*/ 615 h 1013"/>
                <a:gd name="T74" fmla="*/ 568 w 1204"/>
                <a:gd name="T75" fmla="*/ 574 h 1013"/>
                <a:gd name="T76" fmla="*/ 661 w 1204"/>
                <a:gd name="T77" fmla="*/ 539 h 1013"/>
                <a:gd name="T78" fmla="*/ 713 w 1204"/>
                <a:gd name="T79" fmla="*/ 454 h 1013"/>
                <a:gd name="T80" fmla="*/ 719 w 1204"/>
                <a:gd name="T81" fmla="*/ 394 h 1013"/>
                <a:gd name="T82" fmla="*/ 715 w 1204"/>
                <a:gd name="T83" fmla="*/ 300 h 1013"/>
                <a:gd name="T84" fmla="*/ 709 w 1204"/>
                <a:gd name="T85" fmla="*/ 235 h 1013"/>
                <a:gd name="T86" fmla="*/ 770 w 1204"/>
                <a:gd name="T87" fmla="*/ 215 h 1013"/>
                <a:gd name="T88" fmla="*/ 782 w 1204"/>
                <a:gd name="T89" fmla="*/ 200 h 1013"/>
                <a:gd name="T90" fmla="*/ 831 w 1204"/>
                <a:gd name="T91" fmla="*/ 193 h 1013"/>
                <a:gd name="T92" fmla="*/ 887 w 1204"/>
                <a:gd name="T93" fmla="*/ 187 h 1013"/>
                <a:gd name="T94" fmla="*/ 936 w 1204"/>
                <a:gd name="T95" fmla="*/ 187 h 1013"/>
                <a:gd name="T96" fmla="*/ 1002 w 1204"/>
                <a:gd name="T97" fmla="*/ 207 h 1013"/>
                <a:gd name="T98" fmla="*/ 1065 w 1204"/>
                <a:gd name="T99" fmla="*/ 181 h 1013"/>
                <a:gd name="T100" fmla="*/ 1122 w 1204"/>
                <a:gd name="T101" fmla="*/ 128 h 1013"/>
                <a:gd name="T102" fmla="*/ 1126 w 1204"/>
                <a:gd name="T103" fmla="*/ 174 h 1013"/>
                <a:gd name="T104" fmla="*/ 1150 w 1204"/>
                <a:gd name="T105" fmla="*/ 222 h 1013"/>
                <a:gd name="T106" fmla="*/ 1196 w 1204"/>
                <a:gd name="T107" fmla="*/ 189 h 1013"/>
                <a:gd name="T108" fmla="*/ 1172 w 1204"/>
                <a:gd name="T109" fmla="*/ 159 h 1013"/>
                <a:gd name="T110" fmla="*/ 1158 w 1204"/>
                <a:gd name="T111" fmla="*/ 117 h 1013"/>
                <a:gd name="T112" fmla="*/ 1170 w 1204"/>
                <a:gd name="T113" fmla="*/ 118 h 1013"/>
                <a:gd name="T114" fmla="*/ 1202 w 1204"/>
                <a:gd name="T115" fmla="*/ 74 h 1013"/>
                <a:gd name="T116" fmla="*/ 1166 w 1204"/>
                <a:gd name="T117" fmla="*/ 72 h 1013"/>
                <a:gd name="T118" fmla="*/ 1198 w 1204"/>
                <a:gd name="T119" fmla="*/ 44 h 10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04"/>
                <a:gd name="T181" fmla="*/ 0 h 1013"/>
                <a:gd name="T182" fmla="*/ 1204 w 1204"/>
                <a:gd name="T183" fmla="*/ 1013 h 10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04" h="1013">
                  <a:moveTo>
                    <a:pt x="1204" y="35"/>
                  </a:moveTo>
                  <a:lnTo>
                    <a:pt x="1204" y="0"/>
                  </a:lnTo>
                  <a:lnTo>
                    <a:pt x="1202" y="2"/>
                  </a:lnTo>
                  <a:lnTo>
                    <a:pt x="1200" y="2"/>
                  </a:lnTo>
                  <a:lnTo>
                    <a:pt x="1198" y="2"/>
                  </a:lnTo>
                  <a:lnTo>
                    <a:pt x="1196" y="4"/>
                  </a:lnTo>
                  <a:lnTo>
                    <a:pt x="1194" y="4"/>
                  </a:lnTo>
                  <a:lnTo>
                    <a:pt x="1192" y="4"/>
                  </a:lnTo>
                  <a:lnTo>
                    <a:pt x="1190" y="6"/>
                  </a:lnTo>
                  <a:lnTo>
                    <a:pt x="1188" y="6"/>
                  </a:lnTo>
                  <a:lnTo>
                    <a:pt x="1186" y="7"/>
                  </a:lnTo>
                  <a:lnTo>
                    <a:pt x="1182" y="11"/>
                  </a:lnTo>
                  <a:lnTo>
                    <a:pt x="1180" y="13"/>
                  </a:lnTo>
                  <a:lnTo>
                    <a:pt x="1178" y="15"/>
                  </a:lnTo>
                  <a:lnTo>
                    <a:pt x="1176" y="18"/>
                  </a:lnTo>
                  <a:lnTo>
                    <a:pt x="1174" y="20"/>
                  </a:lnTo>
                  <a:lnTo>
                    <a:pt x="1174" y="24"/>
                  </a:lnTo>
                  <a:lnTo>
                    <a:pt x="1172" y="26"/>
                  </a:lnTo>
                  <a:lnTo>
                    <a:pt x="1168" y="28"/>
                  </a:lnTo>
                  <a:lnTo>
                    <a:pt x="1164" y="28"/>
                  </a:lnTo>
                  <a:lnTo>
                    <a:pt x="1160" y="30"/>
                  </a:lnTo>
                  <a:lnTo>
                    <a:pt x="1156" y="31"/>
                  </a:lnTo>
                  <a:lnTo>
                    <a:pt x="1152" y="35"/>
                  </a:lnTo>
                  <a:lnTo>
                    <a:pt x="1150" y="37"/>
                  </a:lnTo>
                  <a:lnTo>
                    <a:pt x="1146" y="41"/>
                  </a:lnTo>
                  <a:lnTo>
                    <a:pt x="1144" y="43"/>
                  </a:lnTo>
                  <a:lnTo>
                    <a:pt x="1142" y="46"/>
                  </a:lnTo>
                  <a:lnTo>
                    <a:pt x="1142" y="50"/>
                  </a:lnTo>
                  <a:lnTo>
                    <a:pt x="1142" y="54"/>
                  </a:lnTo>
                  <a:lnTo>
                    <a:pt x="1142" y="57"/>
                  </a:lnTo>
                  <a:lnTo>
                    <a:pt x="1140" y="61"/>
                  </a:lnTo>
                  <a:lnTo>
                    <a:pt x="1140" y="65"/>
                  </a:lnTo>
                  <a:lnTo>
                    <a:pt x="1140" y="68"/>
                  </a:lnTo>
                  <a:lnTo>
                    <a:pt x="1138" y="72"/>
                  </a:lnTo>
                  <a:lnTo>
                    <a:pt x="1124" y="83"/>
                  </a:lnTo>
                  <a:lnTo>
                    <a:pt x="1120" y="83"/>
                  </a:lnTo>
                  <a:lnTo>
                    <a:pt x="1117" y="83"/>
                  </a:lnTo>
                  <a:lnTo>
                    <a:pt x="1113" y="85"/>
                  </a:lnTo>
                  <a:lnTo>
                    <a:pt x="1109" y="85"/>
                  </a:lnTo>
                  <a:lnTo>
                    <a:pt x="1105" y="87"/>
                  </a:lnTo>
                  <a:lnTo>
                    <a:pt x="1103" y="91"/>
                  </a:lnTo>
                  <a:lnTo>
                    <a:pt x="1099" y="93"/>
                  </a:lnTo>
                  <a:lnTo>
                    <a:pt x="1097" y="94"/>
                  </a:lnTo>
                  <a:lnTo>
                    <a:pt x="1095" y="96"/>
                  </a:lnTo>
                  <a:lnTo>
                    <a:pt x="1093" y="98"/>
                  </a:lnTo>
                  <a:lnTo>
                    <a:pt x="1093" y="100"/>
                  </a:lnTo>
                  <a:lnTo>
                    <a:pt x="1091" y="102"/>
                  </a:lnTo>
                  <a:lnTo>
                    <a:pt x="1091" y="104"/>
                  </a:lnTo>
                  <a:lnTo>
                    <a:pt x="1089" y="106"/>
                  </a:lnTo>
                  <a:lnTo>
                    <a:pt x="1089" y="107"/>
                  </a:lnTo>
                  <a:lnTo>
                    <a:pt x="1087" y="107"/>
                  </a:lnTo>
                  <a:lnTo>
                    <a:pt x="1081" y="109"/>
                  </a:lnTo>
                  <a:lnTo>
                    <a:pt x="1075" y="111"/>
                  </a:lnTo>
                  <a:lnTo>
                    <a:pt x="1071" y="115"/>
                  </a:lnTo>
                  <a:lnTo>
                    <a:pt x="1065" y="117"/>
                  </a:lnTo>
                  <a:lnTo>
                    <a:pt x="1061" y="120"/>
                  </a:lnTo>
                  <a:lnTo>
                    <a:pt x="1057" y="124"/>
                  </a:lnTo>
                  <a:lnTo>
                    <a:pt x="1055" y="128"/>
                  </a:lnTo>
                  <a:lnTo>
                    <a:pt x="1051" y="131"/>
                  </a:lnTo>
                  <a:lnTo>
                    <a:pt x="1051" y="133"/>
                  </a:lnTo>
                  <a:lnTo>
                    <a:pt x="1051" y="135"/>
                  </a:lnTo>
                  <a:lnTo>
                    <a:pt x="1051" y="137"/>
                  </a:lnTo>
                  <a:lnTo>
                    <a:pt x="1049" y="137"/>
                  </a:lnTo>
                  <a:lnTo>
                    <a:pt x="1049" y="139"/>
                  </a:lnTo>
                  <a:lnTo>
                    <a:pt x="1049" y="141"/>
                  </a:lnTo>
                  <a:lnTo>
                    <a:pt x="1049" y="143"/>
                  </a:lnTo>
                  <a:lnTo>
                    <a:pt x="1043" y="143"/>
                  </a:lnTo>
                  <a:lnTo>
                    <a:pt x="1037" y="144"/>
                  </a:lnTo>
                  <a:lnTo>
                    <a:pt x="1031" y="146"/>
                  </a:lnTo>
                  <a:lnTo>
                    <a:pt x="1025" y="150"/>
                  </a:lnTo>
                  <a:lnTo>
                    <a:pt x="1022" y="154"/>
                  </a:lnTo>
                  <a:lnTo>
                    <a:pt x="1018" y="157"/>
                  </a:lnTo>
                  <a:lnTo>
                    <a:pt x="1014" y="161"/>
                  </a:lnTo>
                  <a:lnTo>
                    <a:pt x="1012" y="165"/>
                  </a:lnTo>
                  <a:lnTo>
                    <a:pt x="1006" y="165"/>
                  </a:lnTo>
                  <a:lnTo>
                    <a:pt x="1002" y="163"/>
                  </a:lnTo>
                  <a:lnTo>
                    <a:pt x="996" y="161"/>
                  </a:lnTo>
                  <a:lnTo>
                    <a:pt x="992" y="161"/>
                  </a:lnTo>
                  <a:lnTo>
                    <a:pt x="986" y="159"/>
                  </a:lnTo>
                  <a:lnTo>
                    <a:pt x="980" y="159"/>
                  </a:lnTo>
                  <a:lnTo>
                    <a:pt x="974" y="161"/>
                  </a:lnTo>
                  <a:lnTo>
                    <a:pt x="968" y="161"/>
                  </a:lnTo>
                  <a:lnTo>
                    <a:pt x="966" y="159"/>
                  </a:lnTo>
                  <a:lnTo>
                    <a:pt x="962" y="157"/>
                  </a:lnTo>
                  <a:lnTo>
                    <a:pt x="960" y="154"/>
                  </a:lnTo>
                  <a:lnTo>
                    <a:pt x="956" y="152"/>
                  </a:lnTo>
                  <a:lnTo>
                    <a:pt x="954" y="150"/>
                  </a:lnTo>
                  <a:lnTo>
                    <a:pt x="950" y="148"/>
                  </a:lnTo>
                  <a:lnTo>
                    <a:pt x="946" y="146"/>
                  </a:lnTo>
                  <a:lnTo>
                    <a:pt x="942" y="144"/>
                  </a:lnTo>
                  <a:lnTo>
                    <a:pt x="938" y="146"/>
                  </a:lnTo>
                  <a:lnTo>
                    <a:pt x="932" y="144"/>
                  </a:lnTo>
                  <a:lnTo>
                    <a:pt x="928" y="144"/>
                  </a:lnTo>
                  <a:lnTo>
                    <a:pt x="925" y="144"/>
                  </a:lnTo>
                  <a:lnTo>
                    <a:pt x="921" y="146"/>
                  </a:lnTo>
                  <a:lnTo>
                    <a:pt x="917" y="146"/>
                  </a:lnTo>
                  <a:lnTo>
                    <a:pt x="915" y="146"/>
                  </a:lnTo>
                  <a:lnTo>
                    <a:pt x="911" y="148"/>
                  </a:lnTo>
                  <a:lnTo>
                    <a:pt x="909" y="150"/>
                  </a:lnTo>
                  <a:lnTo>
                    <a:pt x="909" y="148"/>
                  </a:lnTo>
                  <a:lnTo>
                    <a:pt x="907" y="148"/>
                  </a:lnTo>
                  <a:lnTo>
                    <a:pt x="905" y="148"/>
                  </a:lnTo>
                  <a:lnTo>
                    <a:pt x="905" y="150"/>
                  </a:lnTo>
                  <a:lnTo>
                    <a:pt x="903" y="150"/>
                  </a:lnTo>
                  <a:lnTo>
                    <a:pt x="903" y="152"/>
                  </a:lnTo>
                  <a:lnTo>
                    <a:pt x="901" y="152"/>
                  </a:lnTo>
                  <a:lnTo>
                    <a:pt x="901" y="154"/>
                  </a:lnTo>
                  <a:lnTo>
                    <a:pt x="899" y="154"/>
                  </a:lnTo>
                  <a:lnTo>
                    <a:pt x="899" y="155"/>
                  </a:lnTo>
                  <a:lnTo>
                    <a:pt x="893" y="154"/>
                  </a:lnTo>
                  <a:lnTo>
                    <a:pt x="887" y="152"/>
                  </a:lnTo>
                  <a:lnTo>
                    <a:pt x="881" y="152"/>
                  </a:lnTo>
                  <a:lnTo>
                    <a:pt x="875" y="150"/>
                  </a:lnTo>
                  <a:lnTo>
                    <a:pt x="869" y="152"/>
                  </a:lnTo>
                  <a:lnTo>
                    <a:pt x="863" y="152"/>
                  </a:lnTo>
                  <a:lnTo>
                    <a:pt x="855" y="154"/>
                  </a:lnTo>
                  <a:lnTo>
                    <a:pt x="851" y="157"/>
                  </a:lnTo>
                  <a:lnTo>
                    <a:pt x="847" y="155"/>
                  </a:lnTo>
                  <a:lnTo>
                    <a:pt x="845" y="154"/>
                  </a:lnTo>
                  <a:lnTo>
                    <a:pt x="843" y="152"/>
                  </a:lnTo>
                  <a:lnTo>
                    <a:pt x="839" y="150"/>
                  </a:lnTo>
                  <a:lnTo>
                    <a:pt x="835" y="150"/>
                  </a:lnTo>
                  <a:lnTo>
                    <a:pt x="831" y="148"/>
                  </a:lnTo>
                  <a:lnTo>
                    <a:pt x="830" y="148"/>
                  </a:lnTo>
                  <a:lnTo>
                    <a:pt x="826" y="148"/>
                  </a:lnTo>
                  <a:lnTo>
                    <a:pt x="822" y="150"/>
                  </a:lnTo>
                  <a:lnTo>
                    <a:pt x="818" y="150"/>
                  </a:lnTo>
                  <a:lnTo>
                    <a:pt x="814" y="152"/>
                  </a:lnTo>
                  <a:lnTo>
                    <a:pt x="810" y="154"/>
                  </a:lnTo>
                  <a:lnTo>
                    <a:pt x="806" y="155"/>
                  </a:lnTo>
                  <a:lnTo>
                    <a:pt x="802" y="157"/>
                  </a:lnTo>
                  <a:lnTo>
                    <a:pt x="800" y="159"/>
                  </a:lnTo>
                  <a:lnTo>
                    <a:pt x="796" y="161"/>
                  </a:lnTo>
                  <a:lnTo>
                    <a:pt x="786" y="159"/>
                  </a:lnTo>
                  <a:lnTo>
                    <a:pt x="776" y="157"/>
                  </a:lnTo>
                  <a:lnTo>
                    <a:pt x="766" y="159"/>
                  </a:lnTo>
                  <a:lnTo>
                    <a:pt x="756" y="161"/>
                  </a:lnTo>
                  <a:lnTo>
                    <a:pt x="746" y="163"/>
                  </a:lnTo>
                  <a:lnTo>
                    <a:pt x="735" y="165"/>
                  </a:lnTo>
                  <a:lnTo>
                    <a:pt x="723" y="167"/>
                  </a:lnTo>
                  <a:lnTo>
                    <a:pt x="713" y="167"/>
                  </a:lnTo>
                  <a:lnTo>
                    <a:pt x="709" y="168"/>
                  </a:lnTo>
                  <a:lnTo>
                    <a:pt x="707" y="170"/>
                  </a:lnTo>
                  <a:lnTo>
                    <a:pt x="705" y="170"/>
                  </a:lnTo>
                  <a:lnTo>
                    <a:pt x="703" y="172"/>
                  </a:lnTo>
                  <a:lnTo>
                    <a:pt x="701" y="174"/>
                  </a:lnTo>
                  <a:lnTo>
                    <a:pt x="699" y="174"/>
                  </a:lnTo>
                  <a:lnTo>
                    <a:pt x="697" y="176"/>
                  </a:lnTo>
                  <a:lnTo>
                    <a:pt x="697" y="178"/>
                  </a:lnTo>
                  <a:lnTo>
                    <a:pt x="695" y="178"/>
                  </a:lnTo>
                  <a:lnTo>
                    <a:pt x="695" y="180"/>
                  </a:lnTo>
                  <a:lnTo>
                    <a:pt x="693" y="181"/>
                  </a:lnTo>
                  <a:lnTo>
                    <a:pt x="693" y="183"/>
                  </a:lnTo>
                  <a:lnTo>
                    <a:pt x="691" y="183"/>
                  </a:lnTo>
                  <a:lnTo>
                    <a:pt x="687" y="185"/>
                  </a:lnTo>
                  <a:lnTo>
                    <a:pt x="681" y="185"/>
                  </a:lnTo>
                  <a:lnTo>
                    <a:pt x="677" y="187"/>
                  </a:lnTo>
                  <a:lnTo>
                    <a:pt x="671" y="189"/>
                  </a:lnTo>
                  <a:lnTo>
                    <a:pt x="667" y="191"/>
                  </a:lnTo>
                  <a:lnTo>
                    <a:pt x="663" y="194"/>
                  </a:lnTo>
                  <a:lnTo>
                    <a:pt x="659" y="196"/>
                  </a:lnTo>
                  <a:lnTo>
                    <a:pt x="657" y="202"/>
                  </a:lnTo>
                  <a:lnTo>
                    <a:pt x="657" y="204"/>
                  </a:lnTo>
                  <a:lnTo>
                    <a:pt x="655" y="207"/>
                  </a:lnTo>
                  <a:lnTo>
                    <a:pt x="655" y="209"/>
                  </a:lnTo>
                  <a:lnTo>
                    <a:pt x="655" y="211"/>
                  </a:lnTo>
                  <a:lnTo>
                    <a:pt x="653" y="215"/>
                  </a:lnTo>
                  <a:lnTo>
                    <a:pt x="653" y="217"/>
                  </a:lnTo>
                  <a:lnTo>
                    <a:pt x="653" y="218"/>
                  </a:lnTo>
                  <a:lnTo>
                    <a:pt x="651" y="220"/>
                  </a:lnTo>
                  <a:lnTo>
                    <a:pt x="645" y="224"/>
                  </a:lnTo>
                  <a:lnTo>
                    <a:pt x="639" y="226"/>
                  </a:lnTo>
                  <a:lnTo>
                    <a:pt x="636" y="230"/>
                  </a:lnTo>
                  <a:lnTo>
                    <a:pt x="632" y="231"/>
                  </a:lnTo>
                  <a:lnTo>
                    <a:pt x="630" y="235"/>
                  </a:lnTo>
                  <a:lnTo>
                    <a:pt x="628" y="239"/>
                  </a:lnTo>
                  <a:lnTo>
                    <a:pt x="624" y="243"/>
                  </a:lnTo>
                  <a:lnTo>
                    <a:pt x="624" y="246"/>
                  </a:lnTo>
                  <a:lnTo>
                    <a:pt x="622" y="250"/>
                  </a:lnTo>
                  <a:lnTo>
                    <a:pt x="622" y="255"/>
                  </a:lnTo>
                  <a:lnTo>
                    <a:pt x="620" y="259"/>
                  </a:lnTo>
                  <a:lnTo>
                    <a:pt x="620" y="265"/>
                  </a:lnTo>
                  <a:lnTo>
                    <a:pt x="622" y="270"/>
                  </a:lnTo>
                  <a:lnTo>
                    <a:pt x="622" y="274"/>
                  </a:lnTo>
                  <a:lnTo>
                    <a:pt x="624" y="280"/>
                  </a:lnTo>
                  <a:lnTo>
                    <a:pt x="626" y="283"/>
                  </a:lnTo>
                  <a:lnTo>
                    <a:pt x="630" y="287"/>
                  </a:lnTo>
                  <a:lnTo>
                    <a:pt x="630" y="289"/>
                  </a:lnTo>
                  <a:lnTo>
                    <a:pt x="630" y="291"/>
                  </a:lnTo>
                  <a:lnTo>
                    <a:pt x="622" y="294"/>
                  </a:lnTo>
                  <a:lnTo>
                    <a:pt x="614" y="300"/>
                  </a:lnTo>
                  <a:lnTo>
                    <a:pt x="608" y="305"/>
                  </a:lnTo>
                  <a:lnTo>
                    <a:pt x="602" y="311"/>
                  </a:lnTo>
                  <a:lnTo>
                    <a:pt x="598" y="318"/>
                  </a:lnTo>
                  <a:lnTo>
                    <a:pt x="594" y="326"/>
                  </a:lnTo>
                  <a:lnTo>
                    <a:pt x="592" y="333"/>
                  </a:lnTo>
                  <a:lnTo>
                    <a:pt x="590" y="341"/>
                  </a:lnTo>
                  <a:lnTo>
                    <a:pt x="590" y="344"/>
                  </a:lnTo>
                  <a:lnTo>
                    <a:pt x="590" y="350"/>
                  </a:lnTo>
                  <a:lnTo>
                    <a:pt x="590" y="354"/>
                  </a:lnTo>
                  <a:lnTo>
                    <a:pt x="590" y="359"/>
                  </a:lnTo>
                  <a:lnTo>
                    <a:pt x="592" y="363"/>
                  </a:lnTo>
                  <a:lnTo>
                    <a:pt x="592" y="368"/>
                  </a:lnTo>
                  <a:lnTo>
                    <a:pt x="594" y="372"/>
                  </a:lnTo>
                  <a:lnTo>
                    <a:pt x="594" y="376"/>
                  </a:lnTo>
                  <a:lnTo>
                    <a:pt x="539" y="431"/>
                  </a:lnTo>
                  <a:lnTo>
                    <a:pt x="402" y="305"/>
                  </a:lnTo>
                  <a:lnTo>
                    <a:pt x="350" y="352"/>
                  </a:lnTo>
                  <a:lnTo>
                    <a:pt x="489" y="483"/>
                  </a:lnTo>
                  <a:lnTo>
                    <a:pt x="451" y="518"/>
                  </a:lnTo>
                  <a:lnTo>
                    <a:pt x="449" y="518"/>
                  </a:lnTo>
                  <a:lnTo>
                    <a:pt x="447" y="518"/>
                  </a:lnTo>
                  <a:lnTo>
                    <a:pt x="447" y="517"/>
                  </a:lnTo>
                  <a:lnTo>
                    <a:pt x="446" y="517"/>
                  </a:lnTo>
                  <a:lnTo>
                    <a:pt x="444" y="515"/>
                  </a:lnTo>
                  <a:lnTo>
                    <a:pt x="442" y="513"/>
                  </a:lnTo>
                  <a:lnTo>
                    <a:pt x="434" y="511"/>
                  </a:lnTo>
                  <a:lnTo>
                    <a:pt x="424" y="511"/>
                  </a:lnTo>
                  <a:lnTo>
                    <a:pt x="416" y="511"/>
                  </a:lnTo>
                  <a:lnTo>
                    <a:pt x="406" y="513"/>
                  </a:lnTo>
                  <a:lnTo>
                    <a:pt x="398" y="515"/>
                  </a:lnTo>
                  <a:lnTo>
                    <a:pt x="390" y="518"/>
                  </a:lnTo>
                  <a:lnTo>
                    <a:pt x="382" y="524"/>
                  </a:lnTo>
                  <a:lnTo>
                    <a:pt x="374" y="529"/>
                  </a:lnTo>
                  <a:lnTo>
                    <a:pt x="372" y="531"/>
                  </a:lnTo>
                  <a:lnTo>
                    <a:pt x="370" y="533"/>
                  </a:lnTo>
                  <a:lnTo>
                    <a:pt x="368" y="535"/>
                  </a:lnTo>
                  <a:lnTo>
                    <a:pt x="366" y="537"/>
                  </a:lnTo>
                  <a:lnTo>
                    <a:pt x="364" y="539"/>
                  </a:lnTo>
                  <a:lnTo>
                    <a:pt x="362" y="541"/>
                  </a:lnTo>
                  <a:lnTo>
                    <a:pt x="362" y="542"/>
                  </a:lnTo>
                  <a:lnTo>
                    <a:pt x="360" y="546"/>
                  </a:lnTo>
                  <a:lnTo>
                    <a:pt x="354" y="548"/>
                  </a:lnTo>
                  <a:lnTo>
                    <a:pt x="347" y="550"/>
                  </a:lnTo>
                  <a:lnTo>
                    <a:pt x="339" y="554"/>
                  </a:lnTo>
                  <a:lnTo>
                    <a:pt x="331" y="557"/>
                  </a:lnTo>
                  <a:lnTo>
                    <a:pt x="323" y="561"/>
                  </a:lnTo>
                  <a:lnTo>
                    <a:pt x="317" y="567"/>
                  </a:lnTo>
                  <a:lnTo>
                    <a:pt x="313" y="572"/>
                  </a:lnTo>
                  <a:lnTo>
                    <a:pt x="309" y="579"/>
                  </a:lnTo>
                  <a:lnTo>
                    <a:pt x="309" y="581"/>
                  </a:lnTo>
                  <a:lnTo>
                    <a:pt x="307" y="583"/>
                  </a:lnTo>
                  <a:lnTo>
                    <a:pt x="307" y="585"/>
                  </a:lnTo>
                  <a:lnTo>
                    <a:pt x="307" y="587"/>
                  </a:lnTo>
                  <a:lnTo>
                    <a:pt x="305" y="589"/>
                  </a:lnTo>
                  <a:lnTo>
                    <a:pt x="305" y="591"/>
                  </a:lnTo>
                  <a:lnTo>
                    <a:pt x="303" y="592"/>
                  </a:lnTo>
                  <a:lnTo>
                    <a:pt x="303" y="594"/>
                  </a:lnTo>
                  <a:lnTo>
                    <a:pt x="299" y="596"/>
                  </a:lnTo>
                  <a:lnTo>
                    <a:pt x="295" y="598"/>
                  </a:lnTo>
                  <a:lnTo>
                    <a:pt x="289" y="598"/>
                  </a:lnTo>
                  <a:lnTo>
                    <a:pt x="285" y="600"/>
                  </a:lnTo>
                  <a:lnTo>
                    <a:pt x="281" y="600"/>
                  </a:lnTo>
                  <a:lnTo>
                    <a:pt x="277" y="602"/>
                  </a:lnTo>
                  <a:lnTo>
                    <a:pt x="273" y="604"/>
                  </a:lnTo>
                  <a:lnTo>
                    <a:pt x="269" y="605"/>
                  </a:lnTo>
                  <a:lnTo>
                    <a:pt x="267" y="609"/>
                  </a:lnTo>
                  <a:lnTo>
                    <a:pt x="263" y="611"/>
                  </a:lnTo>
                  <a:lnTo>
                    <a:pt x="261" y="613"/>
                  </a:lnTo>
                  <a:lnTo>
                    <a:pt x="259" y="615"/>
                  </a:lnTo>
                  <a:lnTo>
                    <a:pt x="257" y="618"/>
                  </a:lnTo>
                  <a:lnTo>
                    <a:pt x="255" y="620"/>
                  </a:lnTo>
                  <a:lnTo>
                    <a:pt x="253" y="624"/>
                  </a:lnTo>
                  <a:lnTo>
                    <a:pt x="252" y="628"/>
                  </a:lnTo>
                  <a:lnTo>
                    <a:pt x="252" y="631"/>
                  </a:lnTo>
                  <a:lnTo>
                    <a:pt x="252" y="635"/>
                  </a:lnTo>
                  <a:lnTo>
                    <a:pt x="250" y="639"/>
                  </a:lnTo>
                  <a:lnTo>
                    <a:pt x="250" y="642"/>
                  </a:lnTo>
                  <a:lnTo>
                    <a:pt x="250" y="646"/>
                  </a:lnTo>
                  <a:lnTo>
                    <a:pt x="250" y="650"/>
                  </a:lnTo>
                  <a:lnTo>
                    <a:pt x="250" y="654"/>
                  </a:lnTo>
                  <a:lnTo>
                    <a:pt x="252" y="657"/>
                  </a:lnTo>
                  <a:lnTo>
                    <a:pt x="248" y="663"/>
                  </a:lnTo>
                  <a:lnTo>
                    <a:pt x="246" y="668"/>
                  </a:lnTo>
                  <a:lnTo>
                    <a:pt x="242" y="674"/>
                  </a:lnTo>
                  <a:lnTo>
                    <a:pt x="240" y="679"/>
                  </a:lnTo>
                  <a:lnTo>
                    <a:pt x="240" y="687"/>
                  </a:lnTo>
                  <a:lnTo>
                    <a:pt x="238" y="694"/>
                  </a:lnTo>
                  <a:lnTo>
                    <a:pt x="240" y="700"/>
                  </a:lnTo>
                  <a:lnTo>
                    <a:pt x="240" y="707"/>
                  </a:lnTo>
                  <a:lnTo>
                    <a:pt x="242" y="709"/>
                  </a:lnTo>
                  <a:lnTo>
                    <a:pt x="242" y="713"/>
                  </a:lnTo>
                  <a:lnTo>
                    <a:pt x="244" y="715"/>
                  </a:lnTo>
                  <a:lnTo>
                    <a:pt x="246" y="716"/>
                  </a:lnTo>
                  <a:lnTo>
                    <a:pt x="246" y="718"/>
                  </a:lnTo>
                  <a:lnTo>
                    <a:pt x="248" y="722"/>
                  </a:lnTo>
                  <a:lnTo>
                    <a:pt x="248" y="724"/>
                  </a:lnTo>
                  <a:lnTo>
                    <a:pt x="129" y="839"/>
                  </a:lnTo>
                  <a:lnTo>
                    <a:pt x="121" y="829"/>
                  </a:lnTo>
                  <a:lnTo>
                    <a:pt x="113" y="818"/>
                  </a:lnTo>
                  <a:lnTo>
                    <a:pt x="107" y="809"/>
                  </a:lnTo>
                  <a:lnTo>
                    <a:pt x="101" y="798"/>
                  </a:lnTo>
                  <a:lnTo>
                    <a:pt x="95" y="787"/>
                  </a:lnTo>
                  <a:lnTo>
                    <a:pt x="91" y="776"/>
                  </a:lnTo>
                  <a:lnTo>
                    <a:pt x="87" y="765"/>
                  </a:lnTo>
                  <a:lnTo>
                    <a:pt x="81" y="752"/>
                  </a:lnTo>
                  <a:lnTo>
                    <a:pt x="77" y="731"/>
                  </a:lnTo>
                  <a:lnTo>
                    <a:pt x="75" y="711"/>
                  </a:lnTo>
                  <a:lnTo>
                    <a:pt x="73" y="691"/>
                  </a:lnTo>
                  <a:lnTo>
                    <a:pt x="73" y="668"/>
                  </a:lnTo>
                  <a:lnTo>
                    <a:pt x="73" y="648"/>
                  </a:lnTo>
                  <a:lnTo>
                    <a:pt x="77" y="628"/>
                  </a:lnTo>
                  <a:lnTo>
                    <a:pt x="81" y="609"/>
                  </a:lnTo>
                  <a:lnTo>
                    <a:pt x="87" y="591"/>
                  </a:lnTo>
                  <a:lnTo>
                    <a:pt x="89" y="587"/>
                  </a:lnTo>
                  <a:lnTo>
                    <a:pt x="91" y="583"/>
                  </a:lnTo>
                  <a:lnTo>
                    <a:pt x="93" y="579"/>
                  </a:lnTo>
                  <a:lnTo>
                    <a:pt x="93" y="574"/>
                  </a:lnTo>
                  <a:lnTo>
                    <a:pt x="95" y="570"/>
                  </a:lnTo>
                  <a:lnTo>
                    <a:pt x="97" y="567"/>
                  </a:lnTo>
                  <a:lnTo>
                    <a:pt x="99" y="563"/>
                  </a:lnTo>
                  <a:lnTo>
                    <a:pt x="103" y="559"/>
                  </a:lnTo>
                  <a:lnTo>
                    <a:pt x="105" y="559"/>
                  </a:lnTo>
                  <a:lnTo>
                    <a:pt x="107" y="561"/>
                  </a:lnTo>
                  <a:lnTo>
                    <a:pt x="137" y="596"/>
                  </a:lnTo>
                  <a:lnTo>
                    <a:pt x="139" y="576"/>
                  </a:lnTo>
                  <a:lnTo>
                    <a:pt x="141" y="557"/>
                  </a:lnTo>
                  <a:lnTo>
                    <a:pt x="145" y="539"/>
                  </a:lnTo>
                  <a:lnTo>
                    <a:pt x="149" y="520"/>
                  </a:lnTo>
                  <a:lnTo>
                    <a:pt x="153" y="502"/>
                  </a:lnTo>
                  <a:lnTo>
                    <a:pt x="158" y="483"/>
                  </a:lnTo>
                  <a:lnTo>
                    <a:pt x="162" y="467"/>
                  </a:lnTo>
                  <a:lnTo>
                    <a:pt x="168" y="448"/>
                  </a:lnTo>
                  <a:lnTo>
                    <a:pt x="170" y="442"/>
                  </a:lnTo>
                  <a:lnTo>
                    <a:pt x="172" y="437"/>
                  </a:lnTo>
                  <a:lnTo>
                    <a:pt x="174" y="431"/>
                  </a:lnTo>
                  <a:lnTo>
                    <a:pt x="178" y="426"/>
                  </a:lnTo>
                  <a:lnTo>
                    <a:pt x="180" y="420"/>
                  </a:lnTo>
                  <a:lnTo>
                    <a:pt x="182" y="415"/>
                  </a:lnTo>
                  <a:lnTo>
                    <a:pt x="182" y="411"/>
                  </a:lnTo>
                  <a:lnTo>
                    <a:pt x="182" y="404"/>
                  </a:lnTo>
                  <a:lnTo>
                    <a:pt x="164" y="415"/>
                  </a:lnTo>
                  <a:lnTo>
                    <a:pt x="147" y="426"/>
                  </a:lnTo>
                  <a:lnTo>
                    <a:pt x="131" y="439"/>
                  </a:lnTo>
                  <a:lnTo>
                    <a:pt x="113" y="450"/>
                  </a:lnTo>
                  <a:lnTo>
                    <a:pt x="95" y="461"/>
                  </a:lnTo>
                  <a:lnTo>
                    <a:pt x="77" y="472"/>
                  </a:lnTo>
                  <a:lnTo>
                    <a:pt x="60" y="483"/>
                  </a:lnTo>
                  <a:lnTo>
                    <a:pt x="42" y="494"/>
                  </a:lnTo>
                  <a:lnTo>
                    <a:pt x="36" y="496"/>
                  </a:lnTo>
                  <a:lnTo>
                    <a:pt x="32" y="500"/>
                  </a:lnTo>
                  <a:lnTo>
                    <a:pt x="26" y="504"/>
                  </a:lnTo>
                  <a:lnTo>
                    <a:pt x="22" y="505"/>
                  </a:lnTo>
                  <a:lnTo>
                    <a:pt x="16" y="507"/>
                  </a:lnTo>
                  <a:lnTo>
                    <a:pt x="12" y="511"/>
                  </a:lnTo>
                  <a:lnTo>
                    <a:pt x="8" y="513"/>
                  </a:lnTo>
                  <a:lnTo>
                    <a:pt x="4" y="517"/>
                  </a:lnTo>
                  <a:lnTo>
                    <a:pt x="0" y="520"/>
                  </a:lnTo>
                  <a:lnTo>
                    <a:pt x="2" y="522"/>
                  </a:lnTo>
                  <a:lnTo>
                    <a:pt x="4" y="524"/>
                  </a:lnTo>
                  <a:lnTo>
                    <a:pt x="46" y="531"/>
                  </a:lnTo>
                  <a:lnTo>
                    <a:pt x="38" y="548"/>
                  </a:lnTo>
                  <a:lnTo>
                    <a:pt x="30" y="567"/>
                  </a:lnTo>
                  <a:lnTo>
                    <a:pt x="24" y="583"/>
                  </a:lnTo>
                  <a:lnTo>
                    <a:pt x="18" y="600"/>
                  </a:lnTo>
                  <a:lnTo>
                    <a:pt x="12" y="617"/>
                  </a:lnTo>
                  <a:lnTo>
                    <a:pt x="8" y="633"/>
                  </a:lnTo>
                  <a:lnTo>
                    <a:pt x="4" y="652"/>
                  </a:lnTo>
                  <a:lnTo>
                    <a:pt x="0" y="670"/>
                  </a:lnTo>
                  <a:lnTo>
                    <a:pt x="0" y="696"/>
                  </a:lnTo>
                  <a:lnTo>
                    <a:pt x="2" y="722"/>
                  </a:lnTo>
                  <a:lnTo>
                    <a:pt x="6" y="746"/>
                  </a:lnTo>
                  <a:lnTo>
                    <a:pt x="10" y="770"/>
                  </a:lnTo>
                  <a:lnTo>
                    <a:pt x="16" y="792"/>
                  </a:lnTo>
                  <a:lnTo>
                    <a:pt x="24" y="816"/>
                  </a:lnTo>
                  <a:lnTo>
                    <a:pt x="34" y="839"/>
                  </a:lnTo>
                  <a:lnTo>
                    <a:pt x="46" y="859"/>
                  </a:lnTo>
                  <a:lnTo>
                    <a:pt x="48" y="863"/>
                  </a:lnTo>
                  <a:lnTo>
                    <a:pt x="48" y="865"/>
                  </a:lnTo>
                  <a:lnTo>
                    <a:pt x="50" y="866"/>
                  </a:lnTo>
                  <a:lnTo>
                    <a:pt x="50" y="868"/>
                  </a:lnTo>
                  <a:lnTo>
                    <a:pt x="52" y="870"/>
                  </a:lnTo>
                  <a:lnTo>
                    <a:pt x="54" y="870"/>
                  </a:lnTo>
                  <a:lnTo>
                    <a:pt x="54" y="872"/>
                  </a:lnTo>
                  <a:lnTo>
                    <a:pt x="56" y="874"/>
                  </a:lnTo>
                  <a:lnTo>
                    <a:pt x="61" y="881"/>
                  </a:lnTo>
                  <a:lnTo>
                    <a:pt x="63" y="891"/>
                  </a:lnTo>
                  <a:lnTo>
                    <a:pt x="65" y="900"/>
                  </a:lnTo>
                  <a:lnTo>
                    <a:pt x="65" y="909"/>
                  </a:lnTo>
                  <a:lnTo>
                    <a:pt x="63" y="918"/>
                  </a:lnTo>
                  <a:lnTo>
                    <a:pt x="61" y="928"/>
                  </a:lnTo>
                  <a:lnTo>
                    <a:pt x="60" y="937"/>
                  </a:lnTo>
                  <a:lnTo>
                    <a:pt x="60" y="946"/>
                  </a:lnTo>
                  <a:lnTo>
                    <a:pt x="60" y="948"/>
                  </a:lnTo>
                  <a:lnTo>
                    <a:pt x="58" y="948"/>
                  </a:lnTo>
                  <a:lnTo>
                    <a:pt x="58" y="950"/>
                  </a:lnTo>
                  <a:lnTo>
                    <a:pt x="60" y="950"/>
                  </a:lnTo>
                  <a:lnTo>
                    <a:pt x="137" y="952"/>
                  </a:lnTo>
                  <a:lnTo>
                    <a:pt x="155" y="963"/>
                  </a:lnTo>
                  <a:lnTo>
                    <a:pt x="170" y="972"/>
                  </a:lnTo>
                  <a:lnTo>
                    <a:pt x="188" y="981"/>
                  </a:lnTo>
                  <a:lnTo>
                    <a:pt x="206" y="989"/>
                  </a:lnTo>
                  <a:lnTo>
                    <a:pt x="224" y="996"/>
                  </a:lnTo>
                  <a:lnTo>
                    <a:pt x="242" y="1002"/>
                  </a:lnTo>
                  <a:lnTo>
                    <a:pt x="259" y="1005"/>
                  </a:lnTo>
                  <a:lnTo>
                    <a:pt x="279" y="1007"/>
                  </a:lnTo>
                  <a:lnTo>
                    <a:pt x="303" y="1011"/>
                  </a:lnTo>
                  <a:lnTo>
                    <a:pt x="327" y="1011"/>
                  </a:lnTo>
                  <a:lnTo>
                    <a:pt x="350" y="1013"/>
                  </a:lnTo>
                  <a:lnTo>
                    <a:pt x="372" y="1011"/>
                  </a:lnTo>
                  <a:lnTo>
                    <a:pt x="396" y="1009"/>
                  </a:lnTo>
                  <a:lnTo>
                    <a:pt x="420" y="1005"/>
                  </a:lnTo>
                  <a:lnTo>
                    <a:pt x="442" y="1002"/>
                  </a:lnTo>
                  <a:lnTo>
                    <a:pt x="463" y="994"/>
                  </a:lnTo>
                  <a:lnTo>
                    <a:pt x="469" y="991"/>
                  </a:lnTo>
                  <a:lnTo>
                    <a:pt x="475" y="989"/>
                  </a:lnTo>
                  <a:lnTo>
                    <a:pt x="483" y="987"/>
                  </a:lnTo>
                  <a:lnTo>
                    <a:pt x="489" y="983"/>
                  </a:lnTo>
                  <a:lnTo>
                    <a:pt x="495" y="981"/>
                  </a:lnTo>
                  <a:lnTo>
                    <a:pt x="501" y="978"/>
                  </a:lnTo>
                  <a:lnTo>
                    <a:pt x="507" y="976"/>
                  </a:lnTo>
                  <a:lnTo>
                    <a:pt x="515" y="974"/>
                  </a:lnTo>
                  <a:lnTo>
                    <a:pt x="509" y="1013"/>
                  </a:lnTo>
                  <a:lnTo>
                    <a:pt x="523" y="1000"/>
                  </a:lnTo>
                  <a:lnTo>
                    <a:pt x="539" y="989"/>
                  </a:lnTo>
                  <a:lnTo>
                    <a:pt x="552" y="976"/>
                  </a:lnTo>
                  <a:lnTo>
                    <a:pt x="566" y="961"/>
                  </a:lnTo>
                  <a:lnTo>
                    <a:pt x="580" y="948"/>
                  </a:lnTo>
                  <a:lnTo>
                    <a:pt x="594" y="933"/>
                  </a:lnTo>
                  <a:lnTo>
                    <a:pt x="608" y="920"/>
                  </a:lnTo>
                  <a:lnTo>
                    <a:pt x="622" y="907"/>
                  </a:lnTo>
                  <a:lnTo>
                    <a:pt x="628" y="903"/>
                  </a:lnTo>
                  <a:lnTo>
                    <a:pt x="632" y="898"/>
                  </a:lnTo>
                  <a:lnTo>
                    <a:pt x="636" y="894"/>
                  </a:lnTo>
                  <a:lnTo>
                    <a:pt x="641" y="889"/>
                  </a:lnTo>
                  <a:lnTo>
                    <a:pt x="645" y="885"/>
                  </a:lnTo>
                  <a:lnTo>
                    <a:pt x="651" y="879"/>
                  </a:lnTo>
                  <a:lnTo>
                    <a:pt x="655" y="876"/>
                  </a:lnTo>
                  <a:lnTo>
                    <a:pt x="661" y="870"/>
                  </a:lnTo>
                  <a:lnTo>
                    <a:pt x="663" y="870"/>
                  </a:lnTo>
                  <a:lnTo>
                    <a:pt x="661" y="870"/>
                  </a:lnTo>
                  <a:lnTo>
                    <a:pt x="661" y="868"/>
                  </a:lnTo>
                  <a:lnTo>
                    <a:pt x="455" y="898"/>
                  </a:lnTo>
                  <a:lnTo>
                    <a:pt x="493" y="920"/>
                  </a:lnTo>
                  <a:lnTo>
                    <a:pt x="491" y="922"/>
                  </a:lnTo>
                  <a:lnTo>
                    <a:pt x="489" y="922"/>
                  </a:lnTo>
                  <a:lnTo>
                    <a:pt x="485" y="924"/>
                  </a:lnTo>
                  <a:lnTo>
                    <a:pt x="483" y="926"/>
                  </a:lnTo>
                  <a:lnTo>
                    <a:pt x="481" y="926"/>
                  </a:lnTo>
                  <a:lnTo>
                    <a:pt x="477" y="928"/>
                  </a:lnTo>
                  <a:lnTo>
                    <a:pt x="475" y="929"/>
                  </a:lnTo>
                  <a:lnTo>
                    <a:pt x="471" y="929"/>
                  </a:lnTo>
                  <a:lnTo>
                    <a:pt x="459" y="935"/>
                  </a:lnTo>
                  <a:lnTo>
                    <a:pt x="447" y="937"/>
                  </a:lnTo>
                  <a:lnTo>
                    <a:pt x="436" y="941"/>
                  </a:lnTo>
                  <a:lnTo>
                    <a:pt x="424" y="944"/>
                  </a:lnTo>
                  <a:lnTo>
                    <a:pt x="412" y="946"/>
                  </a:lnTo>
                  <a:lnTo>
                    <a:pt x="400" y="948"/>
                  </a:lnTo>
                  <a:lnTo>
                    <a:pt x="386" y="950"/>
                  </a:lnTo>
                  <a:lnTo>
                    <a:pt x="374" y="950"/>
                  </a:lnTo>
                  <a:lnTo>
                    <a:pt x="366" y="952"/>
                  </a:lnTo>
                  <a:lnTo>
                    <a:pt x="358" y="952"/>
                  </a:lnTo>
                  <a:lnTo>
                    <a:pt x="352" y="952"/>
                  </a:lnTo>
                  <a:lnTo>
                    <a:pt x="345" y="950"/>
                  </a:lnTo>
                  <a:lnTo>
                    <a:pt x="337" y="950"/>
                  </a:lnTo>
                  <a:lnTo>
                    <a:pt x="331" y="950"/>
                  </a:lnTo>
                  <a:lnTo>
                    <a:pt x="325" y="948"/>
                  </a:lnTo>
                  <a:lnTo>
                    <a:pt x="317" y="948"/>
                  </a:lnTo>
                  <a:lnTo>
                    <a:pt x="313" y="946"/>
                  </a:lnTo>
                  <a:lnTo>
                    <a:pt x="307" y="944"/>
                  </a:lnTo>
                  <a:lnTo>
                    <a:pt x="301" y="944"/>
                  </a:lnTo>
                  <a:lnTo>
                    <a:pt x="297" y="942"/>
                  </a:lnTo>
                  <a:lnTo>
                    <a:pt x="291" y="941"/>
                  </a:lnTo>
                  <a:lnTo>
                    <a:pt x="287" y="941"/>
                  </a:lnTo>
                  <a:lnTo>
                    <a:pt x="281" y="939"/>
                  </a:lnTo>
                  <a:lnTo>
                    <a:pt x="277" y="937"/>
                  </a:lnTo>
                  <a:lnTo>
                    <a:pt x="281" y="933"/>
                  </a:lnTo>
                  <a:lnTo>
                    <a:pt x="283" y="929"/>
                  </a:lnTo>
                  <a:lnTo>
                    <a:pt x="287" y="928"/>
                  </a:lnTo>
                  <a:lnTo>
                    <a:pt x="289" y="924"/>
                  </a:lnTo>
                  <a:lnTo>
                    <a:pt x="293" y="920"/>
                  </a:lnTo>
                  <a:lnTo>
                    <a:pt x="295" y="916"/>
                  </a:lnTo>
                  <a:lnTo>
                    <a:pt x="297" y="911"/>
                  </a:lnTo>
                  <a:lnTo>
                    <a:pt x="297" y="907"/>
                  </a:lnTo>
                  <a:lnTo>
                    <a:pt x="299" y="902"/>
                  </a:lnTo>
                  <a:lnTo>
                    <a:pt x="299" y="896"/>
                  </a:lnTo>
                  <a:lnTo>
                    <a:pt x="299" y="891"/>
                  </a:lnTo>
                  <a:lnTo>
                    <a:pt x="299" y="885"/>
                  </a:lnTo>
                  <a:lnTo>
                    <a:pt x="297" y="879"/>
                  </a:lnTo>
                  <a:lnTo>
                    <a:pt x="295" y="876"/>
                  </a:lnTo>
                  <a:lnTo>
                    <a:pt x="293" y="870"/>
                  </a:lnTo>
                  <a:lnTo>
                    <a:pt x="289" y="866"/>
                  </a:lnTo>
                  <a:lnTo>
                    <a:pt x="293" y="861"/>
                  </a:lnTo>
                  <a:lnTo>
                    <a:pt x="297" y="857"/>
                  </a:lnTo>
                  <a:lnTo>
                    <a:pt x="299" y="852"/>
                  </a:lnTo>
                  <a:lnTo>
                    <a:pt x="303" y="844"/>
                  </a:lnTo>
                  <a:lnTo>
                    <a:pt x="305" y="839"/>
                  </a:lnTo>
                  <a:lnTo>
                    <a:pt x="305" y="833"/>
                  </a:lnTo>
                  <a:lnTo>
                    <a:pt x="305" y="826"/>
                  </a:lnTo>
                  <a:lnTo>
                    <a:pt x="305" y="818"/>
                  </a:lnTo>
                  <a:lnTo>
                    <a:pt x="303" y="813"/>
                  </a:lnTo>
                  <a:lnTo>
                    <a:pt x="303" y="807"/>
                  </a:lnTo>
                  <a:lnTo>
                    <a:pt x="303" y="800"/>
                  </a:lnTo>
                  <a:lnTo>
                    <a:pt x="303" y="794"/>
                  </a:lnTo>
                  <a:lnTo>
                    <a:pt x="305" y="789"/>
                  </a:lnTo>
                  <a:lnTo>
                    <a:pt x="305" y="783"/>
                  </a:lnTo>
                  <a:lnTo>
                    <a:pt x="305" y="778"/>
                  </a:lnTo>
                  <a:lnTo>
                    <a:pt x="303" y="772"/>
                  </a:lnTo>
                  <a:lnTo>
                    <a:pt x="315" y="757"/>
                  </a:lnTo>
                  <a:lnTo>
                    <a:pt x="329" y="744"/>
                  </a:lnTo>
                  <a:lnTo>
                    <a:pt x="341" y="729"/>
                  </a:lnTo>
                  <a:lnTo>
                    <a:pt x="354" y="716"/>
                  </a:lnTo>
                  <a:lnTo>
                    <a:pt x="368" y="704"/>
                  </a:lnTo>
                  <a:lnTo>
                    <a:pt x="380" y="691"/>
                  </a:lnTo>
                  <a:lnTo>
                    <a:pt x="394" y="676"/>
                  </a:lnTo>
                  <a:lnTo>
                    <a:pt x="406" y="663"/>
                  </a:lnTo>
                  <a:lnTo>
                    <a:pt x="414" y="655"/>
                  </a:lnTo>
                  <a:lnTo>
                    <a:pt x="420" y="648"/>
                  </a:lnTo>
                  <a:lnTo>
                    <a:pt x="428" y="642"/>
                  </a:lnTo>
                  <a:lnTo>
                    <a:pt x="434" y="635"/>
                  </a:lnTo>
                  <a:lnTo>
                    <a:pt x="442" y="628"/>
                  </a:lnTo>
                  <a:lnTo>
                    <a:pt x="447" y="622"/>
                  </a:lnTo>
                  <a:lnTo>
                    <a:pt x="453" y="615"/>
                  </a:lnTo>
                  <a:lnTo>
                    <a:pt x="461" y="607"/>
                  </a:lnTo>
                  <a:lnTo>
                    <a:pt x="493" y="574"/>
                  </a:lnTo>
                  <a:lnTo>
                    <a:pt x="499" y="578"/>
                  </a:lnTo>
                  <a:lnTo>
                    <a:pt x="507" y="581"/>
                  </a:lnTo>
                  <a:lnTo>
                    <a:pt x="515" y="583"/>
                  </a:lnTo>
                  <a:lnTo>
                    <a:pt x="523" y="585"/>
                  </a:lnTo>
                  <a:lnTo>
                    <a:pt x="533" y="585"/>
                  </a:lnTo>
                  <a:lnTo>
                    <a:pt x="541" y="585"/>
                  </a:lnTo>
                  <a:lnTo>
                    <a:pt x="550" y="583"/>
                  </a:lnTo>
                  <a:lnTo>
                    <a:pt x="558" y="581"/>
                  </a:lnTo>
                  <a:lnTo>
                    <a:pt x="560" y="579"/>
                  </a:lnTo>
                  <a:lnTo>
                    <a:pt x="564" y="578"/>
                  </a:lnTo>
                  <a:lnTo>
                    <a:pt x="564" y="576"/>
                  </a:lnTo>
                  <a:lnTo>
                    <a:pt x="566" y="576"/>
                  </a:lnTo>
                  <a:lnTo>
                    <a:pt x="568" y="574"/>
                  </a:lnTo>
                  <a:lnTo>
                    <a:pt x="570" y="572"/>
                  </a:lnTo>
                  <a:lnTo>
                    <a:pt x="572" y="570"/>
                  </a:lnTo>
                  <a:lnTo>
                    <a:pt x="574" y="568"/>
                  </a:lnTo>
                  <a:lnTo>
                    <a:pt x="586" y="576"/>
                  </a:lnTo>
                  <a:lnTo>
                    <a:pt x="600" y="587"/>
                  </a:lnTo>
                  <a:lnTo>
                    <a:pt x="612" y="596"/>
                  </a:lnTo>
                  <a:lnTo>
                    <a:pt x="624" y="607"/>
                  </a:lnTo>
                  <a:lnTo>
                    <a:pt x="634" y="620"/>
                  </a:lnTo>
                  <a:lnTo>
                    <a:pt x="645" y="631"/>
                  </a:lnTo>
                  <a:lnTo>
                    <a:pt x="657" y="642"/>
                  </a:lnTo>
                  <a:lnTo>
                    <a:pt x="671" y="652"/>
                  </a:lnTo>
                  <a:lnTo>
                    <a:pt x="717" y="609"/>
                  </a:lnTo>
                  <a:lnTo>
                    <a:pt x="655" y="546"/>
                  </a:lnTo>
                  <a:lnTo>
                    <a:pt x="657" y="542"/>
                  </a:lnTo>
                  <a:lnTo>
                    <a:pt x="661" y="539"/>
                  </a:lnTo>
                  <a:lnTo>
                    <a:pt x="665" y="537"/>
                  </a:lnTo>
                  <a:lnTo>
                    <a:pt x="669" y="531"/>
                  </a:lnTo>
                  <a:lnTo>
                    <a:pt x="671" y="528"/>
                  </a:lnTo>
                  <a:lnTo>
                    <a:pt x="675" y="524"/>
                  </a:lnTo>
                  <a:lnTo>
                    <a:pt x="675" y="518"/>
                  </a:lnTo>
                  <a:lnTo>
                    <a:pt x="677" y="513"/>
                  </a:lnTo>
                  <a:lnTo>
                    <a:pt x="689" y="505"/>
                  </a:lnTo>
                  <a:lnTo>
                    <a:pt x="695" y="502"/>
                  </a:lnTo>
                  <a:lnTo>
                    <a:pt x="699" y="494"/>
                  </a:lnTo>
                  <a:lnTo>
                    <a:pt x="701" y="487"/>
                  </a:lnTo>
                  <a:lnTo>
                    <a:pt x="703" y="480"/>
                  </a:lnTo>
                  <a:lnTo>
                    <a:pt x="705" y="474"/>
                  </a:lnTo>
                  <a:lnTo>
                    <a:pt x="707" y="467"/>
                  </a:lnTo>
                  <a:lnTo>
                    <a:pt x="709" y="459"/>
                  </a:lnTo>
                  <a:lnTo>
                    <a:pt x="713" y="454"/>
                  </a:lnTo>
                  <a:lnTo>
                    <a:pt x="717" y="448"/>
                  </a:lnTo>
                  <a:lnTo>
                    <a:pt x="719" y="442"/>
                  </a:lnTo>
                  <a:lnTo>
                    <a:pt x="719" y="437"/>
                  </a:lnTo>
                  <a:lnTo>
                    <a:pt x="721" y="431"/>
                  </a:lnTo>
                  <a:lnTo>
                    <a:pt x="721" y="426"/>
                  </a:lnTo>
                  <a:lnTo>
                    <a:pt x="721" y="418"/>
                  </a:lnTo>
                  <a:lnTo>
                    <a:pt x="721" y="413"/>
                  </a:lnTo>
                  <a:lnTo>
                    <a:pt x="721" y="407"/>
                  </a:lnTo>
                  <a:lnTo>
                    <a:pt x="721" y="405"/>
                  </a:lnTo>
                  <a:lnTo>
                    <a:pt x="719" y="404"/>
                  </a:lnTo>
                  <a:lnTo>
                    <a:pt x="719" y="402"/>
                  </a:lnTo>
                  <a:lnTo>
                    <a:pt x="719" y="400"/>
                  </a:lnTo>
                  <a:lnTo>
                    <a:pt x="719" y="398"/>
                  </a:lnTo>
                  <a:lnTo>
                    <a:pt x="719" y="396"/>
                  </a:lnTo>
                  <a:lnTo>
                    <a:pt x="719" y="394"/>
                  </a:lnTo>
                  <a:lnTo>
                    <a:pt x="719" y="392"/>
                  </a:lnTo>
                  <a:lnTo>
                    <a:pt x="723" y="389"/>
                  </a:lnTo>
                  <a:lnTo>
                    <a:pt x="727" y="383"/>
                  </a:lnTo>
                  <a:lnTo>
                    <a:pt x="731" y="378"/>
                  </a:lnTo>
                  <a:lnTo>
                    <a:pt x="733" y="372"/>
                  </a:lnTo>
                  <a:lnTo>
                    <a:pt x="735" y="367"/>
                  </a:lnTo>
                  <a:lnTo>
                    <a:pt x="736" y="361"/>
                  </a:lnTo>
                  <a:lnTo>
                    <a:pt x="736" y="354"/>
                  </a:lnTo>
                  <a:lnTo>
                    <a:pt x="736" y="348"/>
                  </a:lnTo>
                  <a:lnTo>
                    <a:pt x="736" y="339"/>
                  </a:lnTo>
                  <a:lnTo>
                    <a:pt x="735" y="330"/>
                  </a:lnTo>
                  <a:lnTo>
                    <a:pt x="731" y="322"/>
                  </a:lnTo>
                  <a:lnTo>
                    <a:pt x="727" y="313"/>
                  </a:lnTo>
                  <a:lnTo>
                    <a:pt x="721" y="307"/>
                  </a:lnTo>
                  <a:lnTo>
                    <a:pt x="715" y="300"/>
                  </a:lnTo>
                  <a:lnTo>
                    <a:pt x="709" y="294"/>
                  </a:lnTo>
                  <a:lnTo>
                    <a:pt x="701" y="291"/>
                  </a:lnTo>
                  <a:lnTo>
                    <a:pt x="699" y="289"/>
                  </a:lnTo>
                  <a:lnTo>
                    <a:pt x="695" y="287"/>
                  </a:lnTo>
                  <a:lnTo>
                    <a:pt x="693" y="287"/>
                  </a:lnTo>
                  <a:lnTo>
                    <a:pt x="691" y="285"/>
                  </a:lnTo>
                  <a:lnTo>
                    <a:pt x="687" y="285"/>
                  </a:lnTo>
                  <a:lnTo>
                    <a:pt x="685" y="285"/>
                  </a:lnTo>
                  <a:lnTo>
                    <a:pt x="683" y="283"/>
                  </a:lnTo>
                  <a:lnTo>
                    <a:pt x="679" y="283"/>
                  </a:lnTo>
                  <a:lnTo>
                    <a:pt x="677" y="265"/>
                  </a:lnTo>
                  <a:lnTo>
                    <a:pt x="693" y="252"/>
                  </a:lnTo>
                  <a:lnTo>
                    <a:pt x="699" y="239"/>
                  </a:lnTo>
                  <a:lnTo>
                    <a:pt x="703" y="237"/>
                  </a:lnTo>
                  <a:lnTo>
                    <a:pt x="709" y="235"/>
                  </a:lnTo>
                  <a:lnTo>
                    <a:pt x="713" y="233"/>
                  </a:lnTo>
                  <a:lnTo>
                    <a:pt x="719" y="231"/>
                  </a:lnTo>
                  <a:lnTo>
                    <a:pt x="723" y="230"/>
                  </a:lnTo>
                  <a:lnTo>
                    <a:pt x="727" y="226"/>
                  </a:lnTo>
                  <a:lnTo>
                    <a:pt x="729" y="222"/>
                  </a:lnTo>
                  <a:lnTo>
                    <a:pt x="731" y="217"/>
                  </a:lnTo>
                  <a:lnTo>
                    <a:pt x="736" y="218"/>
                  </a:lnTo>
                  <a:lnTo>
                    <a:pt x="740" y="220"/>
                  </a:lnTo>
                  <a:lnTo>
                    <a:pt x="744" y="220"/>
                  </a:lnTo>
                  <a:lnTo>
                    <a:pt x="750" y="220"/>
                  </a:lnTo>
                  <a:lnTo>
                    <a:pt x="754" y="220"/>
                  </a:lnTo>
                  <a:lnTo>
                    <a:pt x="760" y="220"/>
                  </a:lnTo>
                  <a:lnTo>
                    <a:pt x="764" y="218"/>
                  </a:lnTo>
                  <a:lnTo>
                    <a:pt x="768" y="215"/>
                  </a:lnTo>
                  <a:lnTo>
                    <a:pt x="770" y="215"/>
                  </a:lnTo>
                  <a:lnTo>
                    <a:pt x="770" y="213"/>
                  </a:lnTo>
                  <a:lnTo>
                    <a:pt x="772" y="213"/>
                  </a:lnTo>
                  <a:lnTo>
                    <a:pt x="772" y="211"/>
                  </a:lnTo>
                  <a:lnTo>
                    <a:pt x="774" y="209"/>
                  </a:lnTo>
                  <a:lnTo>
                    <a:pt x="776" y="209"/>
                  </a:lnTo>
                  <a:lnTo>
                    <a:pt x="776" y="207"/>
                  </a:lnTo>
                  <a:lnTo>
                    <a:pt x="778" y="205"/>
                  </a:lnTo>
                  <a:lnTo>
                    <a:pt x="778" y="204"/>
                  </a:lnTo>
                  <a:lnTo>
                    <a:pt x="778" y="202"/>
                  </a:lnTo>
                  <a:lnTo>
                    <a:pt x="780" y="202"/>
                  </a:lnTo>
                  <a:lnTo>
                    <a:pt x="782" y="200"/>
                  </a:lnTo>
                  <a:lnTo>
                    <a:pt x="786" y="202"/>
                  </a:lnTo>
                  <a:lnTo>
                    <a:pt x="790" y="204"/>
                  </a:lnTo>
                  <a:lnTo>
                    <a:pt x="796" y="205"/>
                  </a:lnTo>
                  <a:lnTo>
                    <a:pt x="800" y="205"/>
                  </a:lnTo>
                  <a:lnTo>
                    <a:pt x="806" y="205"/>
                  </a:lnTo>
                  <a:lnTo>
                    <a:pt x="810" y="204"/>
                  </a:lnTo>
                  <a:lnTo>
                    <a:pt x="816" y="204"/>
                  </a:lnTo>
                  <a:lnTo>
                    <a:pt x="820" y="202"/>
                  </a:lnTo>
                  <a:lnTo>
                    <a:pt x="822" y="200"/>
                  </a:lnTo>
                  <a:lnTo>
                    <a:pt x="824" y="198"/>
                  </a:lnTo>
                  <a:lnTo>
                    <a:pt x="826" y="196"/>
                  </a:lnTo>
                  <a:lnTo>
                    <a:pt x="826" y="194"/>
                  </a:lnTo>
                  <a:lnTo>
                    <a:pt x="828" y="194"/>
                  </a:lnTo>
                  <a:lnTo>
                    <a:pt x="830" y="193"/>
                  </a:lnTo>
                  <a:lnTo>
                    <a:pt x="831" y="193"/>
                  </a:lnTo>
                  <a:lnTo>
                    <a:pt x="833" y="193"/>
                  </a:lnTo>
                  <a:lnTo>
                    <a:pt x="841" y="198"/>
                  </a:lnTo>
                  <a:lnTo>
                    <a:pt x="845" y="200"/>
                  </a:lnTo>
                  <a:lnTo>
                    <a:pt x="851" y="200"/>
                  </a:lnTo>
                  <a:lnTo>
                    <a:pt x="857" y="202"/>
                  </a:lnTo>
                  <a:lnTo>
                    <a:pt x="863" y="200"/>
                  </a:lnTo>
                  <a:lnTo>
                    <a:pt x="869" y="200"/>
                  </a:lnTo>
                  <a:lnTo>
                    <a:pt x="873" y="198"/>
                  </a:lnTo>
                  <a:lnTo>
                    <a:pt x="879" y="194"/>
                  </a:lnTo>
                  <a:lnTo>
                    <a:pt x="883" y="191"/>
                  </a:lnTo>
                  <a:lnTo>
                    <a:pt x="885" y="189"/>
                  </a:lnTo>
                  <a:lnTo>
                    <a:pt x="885" y="187"/>
                  </a:lnTo>
                  <a:lnTo>
                    <a:pt x="887" y="187"/>
                  </a:lnTo>
                  <a:lnTo>
                    <a:pt x="887" y="185"/>
                  </a:lnTo>
                  <a:lnTo>
                    <a:pt x="889" y="185"/>
                  </a:lnTo>
                  <a:lnTo>
                    <a:pt x="893" y="187"/>
                  </a:lnTo>
                  <a:lnTo>
                    <a:pt x="897" y="191"/>
                  </a:lnTo>
                  <a:lnTo>
                    <a:pt x="903" y="193"/>
                  </a:lnTo>
                  <a:lnTo>
                    <a:pt x="909" y="193"/>
                  </a:lnTo>
                  <a:lnTo>
                    <a:pt x="915" y="194"/>
                  </a:lnTo>
                  <a:lnTo>
                    <a:pt x="921" y="194"/>
                  </a:lnTo>
                  <a:lnTo>
                    <a:pt x="927" y="193"/>
                  </a:lnTo>
                  <a:lnTo>
                    <a:pt x="932" y="191"/>
                  </a:lnTo>
                  <a:lnTo>
                    <a:pt x="934" y="189"/>
                  </a:lnTo>
                  <a:lnTo>
                    <a:pt x="936" y="187"/>
                  </a:lnTo>
                  <a:lnTo>
                    <a:pt x="938" y="187"/>
                  </a:lnTo>
                  <a:lnTo>
                    <a:pt x="940" y="187"/>
                  </a:lnTo>
                  <a:lnTo>
                    <a:pt x="946" y="191"/>
                  </a:lnTo>
                  <a:lnTo>
                    <a:pt x="952" y="194"/>
                  </a:lnTo>
                  <a:lnTo>
                    <a:pt x="958" y="198"/>
                  </a:lnTo>
                  <a:lnTo>
                    <a:pt x="964" y="200"/>
                  </a:lnTo>
                  <a:lnTo>
                    <a:pt x="970" y="202"/>
                  </a:lnTo>
                  <a:lnTo>
                    <a:pt x="978" y="204"/>
                  </a:lnTo>
                  <a:lnTo>
                    <a:pt x="986" y="204"/>
                  </a:lnTo>
                  <a:lnTo>
                    <a:pt x="994" y="202"/>
                  </a:lnTo>
                  <a:lnTo>
                    <a:pt x="996" y="204"/>
                  </a:lnTo>
                  <a:lnTo>
                    <a:pt x="998" y="205"/>
                  </a:lnTo>
                  <a:lnTo>
                    <a:pt x="1002" y="207"/>
                  </a:lnTo>
                  <a:lnTo>
                    <a:pt x="1006" y="207"/>
                  </a:lnTo>
                  <a:lnTo>
                    <a:pt x="1010" y="209"/>
                  </a:lnTo>
                  <a:lnTo>
                    <a:pt x="1014" y="209"/>
                  </a:lnTo>
                  <a:lnTo>
                    <a:pt x="1018" y="209"/>
                  </a:lnTo>
                  <a:lnTo>
                    <a:pt x="1022" y="207"/>
                  </a:lnTo>
                  <a:lnTo>
                    <a:pt x="1027" y="205"/>
                  </a:lnTo>
                  <a:lnTo>
                    <a:pt x="1033" y="204"/>
                  </a:lnTo>
                  <a:lnTo>
                    <a:pt x="1039" y="202"/>
                  </a:lnTo>
                  <a:lnTo>
                    <a:pt x="1043" y="198"/>
                  </a:lnTo>
                  <a:lnTo>
                    <a:pt x="1047" y="194"/>
                  </a:lnTo>
                  <a:lnTo>
                    <a:pt x="1051" y="191"/>
                  </a:lnTo>
                  <a:lnTo>
                    <a:pt x="1055" y="187"/>
                  </a:lnTo>
                  <a:lnTo>
                    <a:pt x="1057" y="183"/>
                  </a:lnTo>
                  <a:lnTo>
                    <a:pt x="1061" y="183"/>
                  </a:lnTo>
                  <a:lnTo>
                    <a:pt x="1065" y="181"/>
                  </a:lnTo>
                  <a:lnTo>
                    <a:pt x="1069" y="181"/>
                  </a:lnTo>
                  <a:lnTo>
                    <a:pt x="1073" y="180"/>
                  </a:lnTo>
                  <a:lnTo>
                    <a:pt x="1077" y="178"/>
                  </a:lnTo>
                  <a:lnTo>
                    <a:pt x="1079" y="174"/>
                  </a:lnTo>
                  <a:lnTo>
                    <a:pt x="1083" y="172"/>
                  </a:lnTo>
                  <a:lnTo>
                    <a:pt x="1085" y="168"/>
                  </a:lnTo>
                  <a:lnTo>
                    <a:pt x="1087" y="165"/>
                  </a:lnTo>
                  <a:lnTo>
                    <a:pt x="1089" y="161"/>
                  </a:lnTo>
                  <a:lnTo>
                    <a:pt x="1091" y="157"/>
                  </a:lnTo>
                  <a:lnTo>
                    <a:pt x="1093" y="155"/>
                  </a:lnTo>
                  <a:lnTo>
                    <a:pt x="1097" y="152"/>
                  </a:lnTo>
                  <a:lnTo>
                    <a:pt x="1101" y="150"/>
                  </a:lnTo>
                  <a:lnTo>
                    <a:pt x="1105" y="148"/>
                  </a:lnTo>
                  <a:lnTo>
                    <a:pt x="1109" y="148"/>
                  </a:lnTo>
                  <a:lnTo>
                    <a:pt x="1122" y="128"/>
                  </a:lnTo>
                  <a:lnTo>
                    <a:pt x="1124" y="128"/>
                  </a:lnTo>
                  <a:lnTo>
                    <a:pt x="1124" y="130"/>
                  </a:lnTo>
                  <a:lnTo>
                    <a:pt x="1126" y="131"/>
                  </a:lnTo>
                  <a:lnTo>
                    <a:pt x="1126" y="133"/>
                  </a:lnTo>
                  <a:lnTo>
                    <a:pt x="1126" y="135"/>
                  </a:lnTo>
                  <a:lnTo>
                    <a:pt x="1126" y="137"/>
                  </a:lnTo>
                  <a:lnTo>
                    <a:pt x="1124" y="143"/>
                  </a:lnTo>
                  <a:lnTo>
                    <a:pt x="1122" y="148"/>
                  </a:lnTo>
                  <a:lnTo>
                    <a:pt x="1120" y="152"/>
                  </a:lnTo>
                  <a:lnTo>
                    <a:pt x="1122" y="157"/>
                  </a:lnTo>
                  <a:lnTo>
                    <a:pt x="1122" y="163"/>
                  </a:lnTo>
                  <a:lnTo>
                    <a:pt x="1124" y="168"/>
                  </a:lnTo>
                  <a:lnTo>
                    <a:pt x="1126" y="174"/>
                  </a:lnTo>
                  <a:lnTo>
                    <a:pt x="1128" y="178"/>
                  </a:lnTo>
                  <a:lnTo>
                    <a:pt x="1130" y="181"/>
                  </a:lnTo>
                  <a:lnTo>
                    <a:pt x="1132" y="183"/>
                  </a:lnTo>
                  <a:lnTo>
                    <a:pt x="1134" y="185"/>
                  </a:lnTo>
                  <a:lnTo>
                    <a:pt x="1136" y="187"/>
                  </a:lnTo>
                  <a:lnTo>
                    <a:pt x="1138" y="189"/>
                  </a:lnTo>
                  <a:lnTo>
                    <a:pt x="1140" y="191"/>
                  </a:lnTo>
                  <a:lnTo>
                    <a:pt x="1142" y="193"/>
                  </a:lnTo>
                  <a:lnTo>
                    <a:pt x="1144" y="194"/>
                  </a:lnTo>
                  <a:lnTo>
                    <a:pt x="1144" y="200"/>
                  </a:lnTo>
                  <a:lnTo>
                    <a:pt x="1144" y="204"/>
                  </a:lnTo>
                  <a:lnTo>
                    <a:pt x="1146" y="209"/>
                  </a:lnTo>
                  <a:lnTo>
                    <a:pt x="1146" y="213"/>
                  </a:lnTo>
                  <a:lnTo>
                    <a:pt x="1148" y="218"/>
                  </a:lnTo>
                  <a:lnTo>
                    <a:pt x="1150" y="222"/>
                  </a:lnTo>
                  <a:lnTo>
                    <a:pt x="1154" y="226"/>
                  </a:lnTo>
                  <a:lnTo>
                    <a:pt x="1158" y="228"/>
                  </a:lnTo>
                  <a:lnTo>
                    <a:pt x="1162" y="233"/>
                  </a:lnTo>
                  <a:lnTo>
                    <a:pt x="1168" y="235"/>
                  </a:lnTo>
                  <a:lnTo>
                    <a:pt x="1174" y="237"/>
                  </a:lnTo>
                  <a:lnTo>
                    <a:pt x="1180" y="239"/>
                  </a:lnTo>
                  <a:lnTo>
                    <a:pt x="1188" y="241"/>
                  </a:lnTo>
                  <a:lnTo>
                    <a:pt x="1194" y="243"/>
                  </a:lnTo>
                  <a:lnTo>
                    <a:pt x="1198" y="244"/>
                  </a:lnTo>
                  <a:lnTo>
                    <a:pt x="1204" y="250"/>
                  </a:lnTo>
                  <a:lnTo>
                    <a:pt x="1204" y="189"/>
                  </a:lnTo>
                  <a:lnTo>
                    <a:pt x="1202" y="189"/>
                  </a:lnTo>
                  <a:lnTo>
                    <a:pt x="1200" y="189"/>
                  </a:lnTo>
                  <a:lnTo>
                    <a:pt x="1198" y="189"/>
                  </a:lnTo>
                  <a:lnTo>
                    <a:pt x="1196" y="189"/>
                  </a:lnTo>
                  <a:lnTo>
                    <a:pt x="1194" y="189"/>
                  </a:lnTo>
                  <a:lnTo>
                    <a:pt x="1192" y="189"/>
                  </a:lnTo>
                  <a:lnTo>
                    <a:pt x="1190" y="189"/>
                  </a:lnTo>
                  <a:lnTo>
                    <a:pt x="1188" y="189"/>
                  </a:lnTo>
                  <a:lnTo>
                    <a:pt x="1188" y="185"/>
                  </a:lnTo>
                  <a:lnTo>
                    <a:pt x="1188" y="181"/>
                  </a:lnTo>
                  <a:lnTo>
                    <a:pt x="1186" y="178"/>
                  </a:lnTo>
                  <a:lnTo>
                    <a:pt x="1184" y="174"/>
                  </a:lnTo>
                  <a:lnTo>
                    <a:pt x="1184" y="170"/>
                  </a:lnTo>
                  <a:lnTo>
                    <a:pt x="1182" y="168"/>
                  </a:lnTo>
                  <a:lnTo>
                    <a:pt x="1178" y="165"/>
                  </a:lnTo>
                  <a:lnTo>
                    <a:pt x="1176" y="163"/>
                  </a:lnTo>
                  <a:lnTo>
                    <a:pt x="1174" y="161"/>
                  </a:lnTo>
                  <a:lnTo>
                    <a:pt x="1172" y="161"/>
                  </a:lnTo>
                  <a:lnTo>
                    <a:pt x="1172" y="159"/>
                  </a:lnTo>
                  <a:lnTo>
                    <a:pt x="1170" y="159"/>
                  </a:lnTo>
                  <a:lnTo>
                    <a:pt x="1168" y="159"/>
                  </a:lnTo>
                  <a:lnTo>
                    <a:pt x="1168" y="157"/>
                  </a:lnTo>
                  <a:lnTo>
                    <a:pt x="1168" y="155"/>
                  </a:lnTo>
                  <a:lnTo>
                    <a:pt x="1168" y="154"/>
                  </a:lnTo>
                  <a:lnTo>
                    <a:pt x="1168" y="150"/>
                  </a:lnTo>
                  <a:lnTo>
                    <a:pt x="1168" y="146"/>
                  </a:lnTo>
                  <a:lnTo>
                    <a:pt x="1168" y="141"/>
                  </a:lnTo>
                  <a:lnTo>
                    <a:pt x="1168" y="135"/>
                  </a:lnTo>
                  <a:lnTo>
                    <a:pt x="1166" y="131"/>
                  </a:lnTo>
                  <a:lnTo>
                    <a:pt x="1164" y="128"/>
                  </a:lnTo>
                  <a:lnTo>
                    <a:pt x="1162" y="122"/>
                  </a:lnTo>
                  <a:lnTo>
                    <a:pt x="1158" y="118"/>
                  </a:lnTo>
                  <a:lnTo>
                    <a:pt x="1158" y="117"/>
                  </a:lnTo>
                  <a:lnTo>
                    <a:pt x="1160" y="115"/>
                  </a:lnTo>
                  <a:lnTo>
                    <a:pt x="1162" y="113"/>
                  </a:lnTo>
                  <a:lnTo>
                    <a:pt x="1164" y="113"/>
                  </a:lnTo>
                  <a:lnTo>
                    <a:pt x="1166" y="115"/>
                  </a:lnTo>
                  <a:lnTo>
                    <a:pt x="1168" y="117"/>
                  </a:lnTo>
                  <a:lnTo>
                    <a:pt x="1170" y="118"/>
                  </a:lnTo>
                  <a:lnTo>
                    <a:pt x="1174" y="120"/>
                  </a:lnTo>
                  <a:lnTo>
                    <a:pt x="1176" y="122"/>
                  </a:lnTo>
                  <a:lnTo>
                    <a:pt x="1180" y="122"/>
                  </a:lnTo>
                  <a:lnTo>
                    <a:pt x="1184" y="124"/>
                  </a:lnTo>
                  <a:lnTo>
                    <a:pt x="1186" y="124"/>
                  </a:lnTo>
                  <a:lnTo>
                    <a:pt x="1190" y="122"/>
                  </a:lnTo>
                  <a:lnTo>
                    <a:pt x="1192" y="122"/>
                  </a:lnTo>
                  <a:lnTo>
                    <a:pt x="1194" y="122"/>
                  </a:lnTo>
                  <a:lnTo>
                    <a:pt x="1196" y="122"/>
                  </a:lnTo>
                  <a:lnTo>
                    <a:pt x="1198" y="120"/>
                  </a:lnTo>
                  <a:lnTo>
                    <a:pt x="1200" y="120"/>
                  </a:lnTo>
                  <a:lnTo>
                    <a:pt x="1204" y="118"/>
                  </a:lnTo>
                  <a:lnTo>
                    <a:pt x="1204" y="72"/>
                  </a:lnTo>
                  <a:lnTo>
                    <a:pt x="1202" y="74"/>
                  </a:lnTo>
                  <a:lnTo>
                    <a:pt x="1198" y="74"/>
                  </a:lnTo>
                  <a:lnTo>
                    <a:pt x="1194" y="74"/>
                  </a:lnTo>
                  <a:lnTo>
                    <a:pt x="1188" y="74"/>
                  </a:lnTo>
                  <a:lnTo>
                    <a:pt x="1184" y="76"/>
                  </a:lnTo>
                  <a:lnTo>
                    <a:pt x="1180" y="76"/>
                  </a:lnTo>
                  <a:lnTo>
                    <a:pt x="1178" y="78"/>
                  </a:lnTo>
                  <a:lnTo>
                    <a:pt x="1174" y="80"/>
                  </a:lnTo>
                  <a:lnTo>
                    <a:pt x="1170" y="81"/>
                  </a:lnTo>
                  <a:lnTo>
                    <a:pt x="1166" y="72"/>
                  </a:lnTo>
                  <a:lnTo>
                    <a:pt x="1166" y="70"/>
                  </a:lnTo>
                  <a:lnTo>
                    <a:pt x="1168" y="70"/>
                  </a:lnTo>
                  <a:lnTo>
                    <a:pt x="1168" y="68"/>
                  </a:lnTo>
                  <a:lnTo>
                    <a:pt x="1170" y="68"/>
                  </a:lnTo>
                  <a:lnTo>
                    <a:pt x="1172" y="68"/>
                  </a:lnTo>
                  <a:lnTo>
                    <a:pt x="1174" y="67"/>
                  </a:lnTo>
                  <a:lnTo>
                    <a:pt x="1176" y="67"/>
                  </a:lnTo>
                  <a:lnTo>
                    <a:pt x="1180" y="65"/>
                  </a:lnTo>
                  <a:lnTo>
                    <a:pt x="1186" y="61"/>
                  </a:lnTo>
                  <a:lnTo>
                    <a:pt x="1190" y="57"/>
                  </a:lnTo>
                  <a:lnTo>
                    <a:pt x="1194" y="54"/>
                  </a:lnTo>
                  <a:lnTo>
                    <a:pt x="1196" y="50"/>
                  </a:lnTo>
                  <a:lnTo>
                    <a:pt x="1198" y="44"/>
                  </a:lnTo>
                  <a:lnTo>
                    <a:pt x="1200" y="39"/>
                  </a:lnTo>
                  <a:lnTo>
                    <a:pt x="1202" y="35"/>
                  </a:lnTo>
                  <a:lnTo>
                    <a:pt x="1204" y="35"/>
                  </a:lnTo>
                  <a:close/>
                </a:path>
              </a:pathLst>
            </a:custGeom>
            <a:solidFill>
              <a:srgbClr val="000000"/>
            </a:solidFill>
            <a:ln w="9525">
              <a:noFill/>
              <a:round/>
              <a:headEnd/>
              <a:tailEnd/>
            </a:ln>
          </p:spPr>
          <p:txBody>
            <a:bodyPr>
              <a:prstTxWarp prst="textNoShape">
                <a:avLst/>
              </a:prstTxWarp>
            </a:bodyPr>
            <a:lstStyle/>
            <a:p>
              <a:endParaRPr lang="en-US"/>
            </a:p>
          </p:txBody>
        </p:sp>
        <p:sp>
          <p:nvSpPr>
            <p:cNvPr id="21514" name="Freeform 7"/>
            <p:cNvSpPr>
              <a:spLocks/>
            </p:cNvSpPr>
            <p:nvPr/>
          </p:nvSpPr>
          <p:spPr bwMode="auto">
            <a:xfrm>
              <a:off x="1921" y="1654"/>
              <a:ext cx="627" cy="581"/>
            </a:xfrm>
            <a:custGeom>
              <a:avLst/>
              <a:gdLst>
                <a:gd name="T0" fmla="*/ 61 w 627"/>
                <a:gd name="T1" fmla="*/ 518 h 581"/>
                <a:gd name="T2" fmla="*/ 61 w 627"/>
                <a:gd name="T3" fmla="*/ 518 h 581"/>
                <a:gd name="T4" fmla="*/ 154 w 627"/>
                <a:gd name="T5" fmla="*/ 537 h 581"/>
                <a:gd name="T6" fmla="*/ 226 w 627"/>
                <a:gd name="T7" fmla="*/ 567 h 581"/>
                <a:gd name="T8" fmla="*/ 307 w 627"/>
                <a:gd name="T9" fmla="*/ 579 h 581"/>
                <a:gd name="T10" fmla="*/ 402 w 627"/>
                <a:gd name="T11" fmla="*/ 576 h 581"/>
                <a:gd name="T12" fmla="*/ 463 w 627"/>
                <a:gd name="T13" fmla="*/ 557 h 581"/>
                <a:gd name="T14" fmla="*/ 499 w 627"/>
                <a:gd name="T15" fmla="*/ 541 h 581"/>
                <a:gd name="T16" fmla="*/ 525 w 627"/>
                <a:gd name="T17" fmla="*/ 552 h 581"/>
                <a:gd name="T18" fmla="*/ 578 w 627"/>
                <a:gd name="T19" fmla="*/ 500 h 581"/>
                <a:gd name="T20" fmla="*/ 624 w 627"/>
                <a:gd name="T21" fmla="*/ 459 h 581"/>
                <a:gd name="T22" fmla="*/ 626 w 627"/>
                <a:gd name="T23" fmla="*/ 457 h 581"/>
                <a:gd name="T24" fmla="*/ 475 w 627"/>
                <a:gd name="T25" fmla="*/ 481 h 581"/>
                <a:gd name="T26" fmla="*/ 501 w 627"/>
                <a:gd name="T27" fmla="*/ 496 h 581"/>
                <a:gd name="T28" fmla="*/ 477 w 627"/>
                <a:gd name="T29" fmla="*/ 509 h 581"/>
                <a:gd name="T30" fmla="*/ 380 w 627"/>
                <a:gd name="T31" fmla="*/ 535 h 581"/>
                <a:gd name="T32" fmla="*/ 285 w 627"/>
                <a:gd name="T33" fmla="*/ 531 h 581"/>
                <a:gd name="T34" fmla="*/ 212 w 627"/>
                <a:gd name="T35" fmla="*/ 507 h 581"/>
                <a:gd name="T36" fmla="*/ 160 w 627"/>
                <a:gd name="T37" fmla="*/ 476 h 581"/>
                <a:gd name="T38" fmla="*/ 154 w 627"/>
                <a:gd name="T39" fmla="*/ 472 h 581"/>
                <a:gd name="T40" fmla="*/ 162 w 627"/>
                <a:gd name="T41" fmla="*/ 457 h 581"/>
                <a:gd name="T42" fmla="*/ 204 w 627"/>
                <a:gd name="T43" fmla="*/ 417 h 581"/>
                <a:gd name="T44" fmla="*/ 236 w 627"/>
                <a:gd name="T45" fmla="*/ 381 h 581"/>
                <a:gd name="T46" fmla="*/ 236 w 627"/>
                <a:gd name="T47" fmla="*/ 372 h 581"/>
                <a:gd name="T48" fmla="*/ 240 w 627"/>
                <a:gd name="T49" fmla="*/ 363 h 581"/>
                <a:gd name="T50" fmla="*/ 236 w 627"/>
                <a:gd name="T51" fmla="*/ 357 h 581"/>
                <a:gd name="T52" fmla="*/ 222 w 627"/>
                <a:gd name="T53" fmla="*/ 333 h 581"/>
                <a:gd name="T54" fmla="*/ 101 w 627"/>
                <a:gd name="T55" fmla="*/ 417 h 581"/>
                <a:gd name="T56" fmla="*/ 83 w 627"/>
                <a:gd name="T57" fmla="*/ 389 h 581"/>
                <a:gd name="T58" fmla="*/ 63 w 627"/>
                <a:gd name="T59" fmla="*/ 342 h 581"/>
                <a:gd name="T60" fmla="*/ 51 w 627"/>
                <a:gd name="T61" fmla="*/ 291 h 581"/>
                <a:gd name="T62" fmla="*/ 51 w 627"/>
                <a:gd name="T63" fmla="*/ 217 h 581"/>
                <a:gd name="T64" fmla="*/ 73 w 627"/>
                <a:gd name="T65" fmla="*/ 146 h 581"/>
                <a:gd name="T66" fmla="*/ 85 w 627"/>
                <a:gd name="T67" fmla="*/ 124 h 581"/>
                <a:gd name="T68" fmla="*/ 91 w 627"/>
                <a:gd name="T69" fmla="*/ 118 h 581"/>
                <a:gd name="T70" fmla="*/ 121 w 627"/>
                <a:gd name="T71" fmla="*/ 109 h 581"/>
                <a:gd name="T72" fmla="*/ 141 w 627"/>
                <a:gd name="T73" fmla="*/ 37 h 581"/>
                <a:gd name="T74" fmla="*/ 154 w 627"/>
                <a:gd name="T75" fmla="*/ 2 h 581"/>
                <a:gd name="T76" fmla="*/ 154 w 627"/>
                <a:gd name="T77" fmla="*/ 0 h 581"/>
                <a:gd name="T78" fmla="*/ 53 w 627"/>
                <a:gd name="T79" fmla="*/ 100 h 581"/>
                <a:gd name="T80" fmla="*/ 53 w 627"/>
                <a:gd name="T81" fmla="*/ 100 h 581"/>
                <a:gd name="T82" fmla="*/ 55 w 627"/>
                <a:gd name="T83" fmla="*/ 102 h 581"/>
                <a:gd name="T84" fmla="*/ 53 w 627"/>
                <a:gd name="T85" fmla="*/ 105 h 581"/>
                <a:gd name="T86" fmla="*/ 49 w 627"/>
                <a:gd name="T87" fmla="*/ 107 h 581"/>
                <a:gd name="T88" fmla="*/ 26 w 627"/>
                <a:gd name="T89" fmla="*/ 155 h 581"/>
                <a:gd name="T90" fmla="*/ 8 w 627"/>
                <a:gd name="T91" fmla="*/ 205 h 581"/>
                <a:gd name="T92" fmla="*/ 0 w 627"/>
                <a:gd name="T93" fmla="*/ 292 h 581"/>
                <a:gd name="T94" fmla="*/ 18 w 627"/>
                <a:gd name="T95" fmla="*/ 378 h 581"/>
                <a:gd name="T96" fmla="*/ 40 w 627"/>
                <a:gd name="T97" fmla="*/ 420 h 581"/>
                <a:gd name="T98" fmla="*/ 61 w 627"/>
                <a:gd name="T99" fmla="*/ 461 h 581"/>
                <a:gd name="T100" fmla="*/ 63 w 627"/>
                <a:gd name="T101" fmla="*/ 491 h 581"/>
                <a:gd name="T102" fmla="*/ 59 w 627"/>
                <a:gd name="T103" fmla="*/ 517 h 5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7"/>
                <a:gd name="T157" fmla="*/ 0 h 581"/>
                <a:gd name="T158" fmla="*/ 627 w 627"/>
                <a:gd name="T159" fmla="*/ 581 h 5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7" h="581">
                  <a:moveTo>
                    <a:pt x="59" y="517"/>
                  </a:moveTo>
                  <a:lnTo>
                    <a:pt x="61" y="518"/>
                  </a:lnTo>
                  <a:lnTo>
                    <a:pt x="121" y="518"/>
                  </a:lnTo>
                  <a:lnTo>
                    <a:pt x="139" y="528"/>
                  </a:lnTo>
                  <a:lnTo>
                    <a:pt x="154" y="537"/>
                  </a:lnTo>
                  <a:lnTo>
                    <a:pt x="172" y="544"/>
                  </a:lnTo>
                  <a:lnTo>
                    <a:pt x="190" y="554"/>
                  </a:lnTo>
                  <a:lnTo>
                    <a:pt x="208" y="559"/>
                  </a:lnTo>
                  <a:lnTo>
                    <a:pt x="226" y="567"/>
                  </a:lnTo>
                  <a:lnTo>
                    <a:pt x="245" y="570"/>
                  </a:lnTo>
                  <a:lnTo>
                    <a:pt x="263" y="574"/>
                  </a:lnTo>
                  <a:lnTo>
                    <a:pt x="285" y="578"/>
                  </a:lnTo>
                  <a:lnTo>
                    <a:pt x="307" y="579"/>
                  </a:lnTo>
                  <a:lnTo>
                    <a:pt x="331" y="581"/>
                  </a:lnTo>
                  <a:lnTo>
                    <a:pt x="354" y="581"/>
                  </a:lnTo>
                  <a:lnTo>
                    <a:pt x="378" y="579"/>
                  </a:lnTo>
                  <a:lnTo>
                    <a:pt x="402" y="576"/>
                  </a:lnTo>
                  <a:lnTo>
                    <a:pt x="424" y="570"/>
                  </a:lnTo>
                  <a:lnTo>
                    <a:pt x="445" y="563"/>
                  </a:lnTo>
                  <a:lnTo>
                    <a:pt x="455" y="561"/>
                  </a:lnTo>
                  <a:lnTo>
                    <a:pt x="463" y="557"/>
                  </a:lnTo>
                  <a:lnTo>
                    <a:pt x="473" y="554"/>
                  </a:lnTo>
                  <a:lnTo>
                    <a:pt x="481" y="548"/>
                  </a:lnTo>
                  <a:lnTo>
                    <a:pt x="489" y="544"/>
                  </a:lnTo>
                  <a:lnTo>
                    <a:pt x="499" y="541"/>
                  </a:lnTo>
                  <a:lnTo>
                    <a:pt x="507" y="535"/>
                  </a:lnTo>
                  <a:lnTo>
                    <a:pt x="517" y="531"/>
                  </a:lnTo>
                  <a:lnTo>
                    <a:pt x="511" y="565"/>
                  </a:lnTo>
                  <a:lnTo>
                    <a:pt x="525" y="552"/>
                  </a:lnTo>
                  <a:lnTo>
                    <a:pt x="536" y="539"/>
                  </a:lnTo>
                  <a:lnTo>
                    <a:pt x="550" y="526"/>
                  </a:lnTo>
                  <a:lnTo>
                    <a:pt x="564" y="513"/>
                  </a:lnTo>
                  <a:lnTo>
                    <a:pt x="578" y="500"/>
                  </a:lnTo>
                  <a:lnTo>
                    <a:pt x="594" y="485"/>
                  </a:lnTo>
                  <a:lnTo>
                    <a:pt x="608" y="472"/>
                  </a:lnTo>
                  <a:lnTo>
                    <a:pt x="624" y="459"/>
                  </a:lnTo>
                  <a:lnTo>
                    <a:pt x="626" y="459"/>
                  </a:lnTo>
                  <a:lnTo>
                    <a:pt x="626" y="457"/>
                  </a:lnTo>
                  <a:lnTo>
                    <a:pt x="627" y="457"/>
                  </a:lnTo>
                  <a:lnTo>
                    <a:pt x="475" y="481"/>
                  </a:lnTo>
                  <a:lnTo>
                    <a:pt x="501" y="496"/>
                  </a:lnTo>
                  <a:lnTo>
                    <a:pt x="501" y="498"/>
                  </a:lnTo>
                  <a:lnTo>
                    <a:pt x="499" y="498"/>
                  </a:lnTo>
                  <a:lnTo>
                    <a:pt x="477" y="509"/>
                  </a:lnTo>
                  <a:lnTo>
                    <a:pt x="453" y="518"/>
                  </a:lnTo>
                  <a:lnTo>
                    <a:pt x="430" y="526"/>
                  </a:lnTo>
                  <a:lnTo>
                    <a:pt x="406" y="531"/>
                  </a:lnTo>
                  <a:lnTo>
                    <a:pt x="380" y="535"/>
                  </a:lnTo>
                  <a:lnTo>
                    <a:pt x="354" y="537"/>
                  </a:lnTo>
                  <a:lnTo>
                    <a:pt x="329" y="537"/>
                  </a:lnTo>
                  <a:lnTo>
                    <a:pt x="303" y="535"/>
                  </a:lnTo>
                  <a:lnTo>
                    <a:pt x="285" y="531"/>
                  </a:lnTo>
                  <a:lnTo>
                    <a:pt x="265" y="526"/>
                  </a:lnTo>
                  <a:lnTo>
                    <a:pt x="247" y="520"/>
                  </a:lnTo>
                  <a:lnTo>
                    <a:pt x="230" y="515"/>
                  </a:lnTo>
                  <a:lnTo>
                    <a:pt x="212" y="507"/>
                  </a:lnTo>
                  <a:lnTo>
                    <a:pt x="194" y="498"/>
                  </a:lnTo>
                  <a:lnTo>
                    <a:pt x="178" y="487"/>
                  </a:lnTo>
                  <a:lnTo>
                    <a:pt x="162" y="478"/>
                  </a:lnTo>
                  <a:lnTo>
                    <a:pt x="160" y="476"/>
                  </a:lnTo>
                  <a:lnTo>
                    <a:pt x="158" y="474"/>
                  </a:lnTo>
                  <a:lnTo>
                    <a:pt x="156" y="474"/>
                  </a:lnTo>
                  <a:lnTo>
                    <a:pt x="156" y="472"/>
                  </a:lnTo>
                  <a:lnTo>
                    <a:pt x="154" y="472"/>
                  </a:lnTo>
                  <a:lnTo>
                    <a:pt x="152" y="470"/>
                  </a:lnTo>
                  <a:lnTo>
                    <a:pt x="152" y="468"/>
                  </a:lnTo>
                  <a:lnTo>
                    <a:pt x="152" y="467"/>
                  </a:lnTo>
                  <a:lnTo>
                    <a:pt x="162" y="457"/>
                  </a:lnTo>
                  <a:lnTo>
                    <a:pt x="172" y="446"/>
                  </a:lnTo>
                  <a:lnTo>
                    <a:pt x="184" y="437"/>
                  </a:lnTo>
                  <a:lnTo>
                    <a:pt x="194" y="426"/>
                  </a:lnTo>
                  <a:lnTo>
                    <a:pt x="204" y="417"/>
                  </a:lnTo>
                  <a:lnTo>
                    <a:pt x="214" y="405"/>
                  </a:lnTo>
                  <a:lnTo>
                    <a:pt x="224" y="394"/>
                  </a:lnTo>
                  <a:lnTo>
                    <a:pt x="234" y="385"/>
                  </a:lnTo>
                  <a:lnTo>
                    <a:pt x="236" y="381"/>
                  </a:lnTo>
                  <a:lnTo>
                    <a:pt x="236" y="380"/>
                  </a:lnTo>
                  <a:lnTo>
                    <a:pt x="236" y="378"/>
                  </a:lnTo>
                  <a:lnTo>
                    <a:pt x="236" y="374"/>
                  </a:lnTo>
                  <a:lnTo>
                    <a:pt x="236" y="372"/>
                  </a:lnTo>
                  <a:lnTo>
                    <a:pt x="238" y="370"/>
                  </a:lnTo>
                  <a:lnTo>
                    <a:pt x="238" y="368"/>
                  </a:lnTo>
                  <a:lnTo>
                    <a:pt x="240" y="365"/>
                  </a:lnTo>
                  <a:lnTo>
                    <a:pt x="240" y="363"/>
                  </a:lnTo>
                  <a:lnTo>
                    <a:pt x="240" y="361"/>
                  </a:lnTo>
                  <a:lnTo>
                    <a:pt x="238" y="361"/>
                  </a:lnTo>
                  <a:lnTo>
                    <a:pt x="238" y="359"/>
                  </a:lnTo>
                  <a:lnTo>
                    <a:pt x="236" y="357"/>
                  </a:lnTo>
                  <a:lnTo>
                    <a:pt x="234" y="357"/>
                  </a:lnTo>
                  <a:lnTo>
                    <a:pt x="232" y="355"/>
                  </a:lnTo>
                  <a:lnTo>
                    <a:pt x="222" y="333"/>
                  </a:lnTo>
                  <a:lnTo>
                    <a:pt x="117" y="433"/>
                  </a:lnTo>
                  <a:lnTo>
                    <a:pt x="111" y="428"/>
                  </a:lnTo>
                  <a:lnTo>
                    <a:pt x="107" y="422"/>
                  </a:lnTo>
                  <a:lnTo>
                    <a:pt x="101" y="417"/>
                  </a:lnTo>
                  <a:lnTo>
                    <a:pt x="97" y="409"/>
                  </a:lnTo>
                  <a:lnTo>
                    <a:pt x="91" y="404"/>
                  </a:lnTo>
                  <a:lnTo>
                    <a:pt x="87" y="396"/>
                  </a:lnTo>
                  <a:lnTo>
                    <a:pt x="83" y="389"/>
                  </a:lnTo>
                  <a:lnTo>
                    <a:pt x="79" y="381"/>
                  </a:lnTo>
                  <a:lnTo>
                    <a:pt x="73" y="368"/>
                  </a:lnTo>
                  <a:lnTo>
                    <a:pt x="69" y="355"/>
                  </a:lnTo>
                  <a:lnTo>
                    <a:pt x="63" y="342"/>
                  </a:lnTo>
                  <a:lnTo>
                    <a:pt x="59" y="330"/>
                  </a:lnTo>
                  <a:lnTo>
                    <a:pt x="55" y="317"/>
                  </a:lnTo>
                  <a:lnTo>
                    <a:pt x="53" y="304"/>
                  </a:lnTo>
                  <a:lnTo>
                    <a:pt x="51" y="291"/>
                  </a:lnTo>
                  <a:lnTo>
                    <a:pt x="49" y="276"/>
                  </a:lnTo>
                  <a:lnTo>
                    <a:pt x="49" y="255"/>
                  </a:lnTo>
                  <a:lnTo>
                    <a:pt x="49" y="235"/>
                  </a:lnTo>
                  <a:lnTo>
                    <a:pt x="51" y="217"/>
                  </a:lnTo>
                  <a:lnTo>
                    <a:pt x="55" y="198"/>
                  </a:lnTo>
                  <a:lnTo>
                    <a:pt x="61" y="181"/>
                  </a:lnTo>
                  <a:lnTo>
                    <a:pt x="67" y="163"/>
                  </a:lnTo>
                  <a:lnTo>
                    <a:pt x="73" y="146"/>
                  </a:lnTo>
                  <a:lnTo>
                    <a:pt x="81" y="130"/>
                  </a:lnTo>
                  <a:lnTo>
                    <a:pt x="83" y="128"/>
                  </a:lnTo>
                  <a:lnTo>
                    <a:pt x="83" y="126"/>
                  </a:lnTo>
                  <a:lnTo>
                    <a:pt x="85" y="124"/>
                  </a:lnTo>
                  <a:lnTo>
                    <a:pt x="87" y="122"/>
                  </a:lnTo>
                  <a:lnTo>
                    <a:pt x="87" y="120"/>
                  </a:lnTo>
                  <a:lnTo>
                    <a:pt x="89" y="120"/>
                  </a:lnTo>
                  <a:lnTo>
                    <a:pt x="91" y="118"/>
                  </a:lnTo>
                  <a:lnTo>
                    <a:pt x="93" y="118"/>
                  </a:lnTo>
                  <a:lnTo>
                    <a:pt x="115" y="146"/>
                  </a:lnTo>
                  <a:lnTo>
                    <a:pt x="117" y="128"/>
                  </a:lnTo>
                  <a:lnTo>
                    <a:pt x="121" y="109"/>
                  </a:lnTo>
                  <a:lnTo>
                    <a:pt x="125" y="91"/>
                  </a:lnTo>
                  <a:lnTo>
                    <a:pt x="129" y="72"/>
                  </a:lnTo>
                  <a:lnTo>
                    <a:pt x="135" y="56"/>
                  </a:lnTo>
                  <a:lnTo>
                    <a:pt x="141" y="37"/>
                  </a:lnTo>
                  <a:lnTo>
                    <a:pt x="146" y="20"/>
                  </a:lnTo>
                  <a:lnTo>
                    <a:pt x="154" y="4"/>
                  </a:lnTo>
                  <a:lnTo>
                    <a:pt x="154" y="2"/>
                  </a:lnTo>
                  <a:lnTo>
                    <a:pt x="154" y="0"/>
                  </a:lnTo>
                  <a:lnTo>
                    <a:pt x="16" y="93"/>
                  </a:lnTo>
                  <a:lnTo>
                    <a:pt x="53" y="100"/>
                  </a:lnTo>
                  <a:lnTo>
                    <a:pt x="53" y="102"/>
                  </a:lnTo>
                  <a:lnTo>
                    <a:pt x="55" y="102"/>
                  </a:lnTo>
                  <a:lnTo>
                    <a:pt x="55" y="104"/>
                  </a:lnTo>
                  <a:lnTo>
                    <a:pt x="53" y="104"/>
                  </a:lnTo>
                  <a:lnTo>
                    <a:pt x="53" y="105"/>
                  </a:lnTo>
                  <a:lnTo>
                    <a:pt x="51" y="105"/>
                  </a:lnTo>
                  <a:lnTo>
                    <a:pt x="49" y="105"/>
                  </a:lnTo>
                  <a:lnTo>
                    <a:pt x="49" y="107"/>
                  </a:lnTo>
                  <a:lnTo>
                    <a:pt x="44" y="118"/>
                  </a:lnTo>
                  <a:lnTo>
                    <a:pt x="36" y="131"/>
                  </a:lnTo>
                  <a:lnTo>
                    <a:pt x="30" y="143"/>
                  </a:lnTo>
                  <a:lnTo>
                    <a:pt x="26" y="155"/>
                  </a:lnTo>
                  <a:lnTo>
                    <a:pt x="20" y="168"/>
                  </a:lnTo>
                  <a:lnTo>
                    <a:pt x="14" y="180"/>
                  </a:lnTo>
                  <a:lnTo>
                    <a:pt x="10" y="193"/>
                  </a:lnTo>
                  <a:lnTo>
                    <a:pt x="8" y="205"/>
                  </a:lnTo>
                  <a:lnTo>
                    <a:pt x="4" y="228"/>
                  </a:lnTo>
                  <a:lnTo>
                    <a:pt x="0" y="248"/>
                  </a:lnTo>
                  <a:lnTo>
                    <a:pt x="0" y="270"/>
                  </a:lnTo>
                  <a:lnTo>
                    <a:pt x="0" y="292"/>
                  </a:lnTo>
                  <a:lnTo>
                    <a:pt x="2" y="315"/>
                  </a:lnTo>
                  <a:lnTo>
                    <a:pt x="6" y="335"/>
                  </a:lnTo>
                  <a:lnTo>
                    <a:pt x="12" y="357"/>
                  </a:lnTo>
                  <a:lnTo>
                    <a:pt x="18" y="378"/>
                  </a:lnTo>
                  <a:lnTo>
                    <a:pt x="22" y="389"/>
                  </a:lnTo>
                  <a:lnTo>
                    <a:pt x="28" y="400"/>
                  </a:lnTo>
                  <a:lnTo>
                    <a:pt x="34" y="409"/>
                  </a:lnTo>
                  <a:lnTo>
                    <a:pt x="40" y="420"/>
                  </a:lnTo>
                  <a:lnTo>
                    <a:pt x="46" y="429"/>
                  </a:lnTo>
                  <a:lnTo>
                    <a:pt x="51" y="441"/>
                  </a:lnTo>
                  <a:lnTo>
                    <a:pt x="57" y="452"/>
                  </a:lnTo>
                  <a:lnTo>
                    <a:pt x="61" y="461"/>
                  </a:lnTo>
                  <a:lnTo>
                    <a:pt x="63" y="468"/>
                  </a:lnTo>
                  <a:lnTo>
                    <a:pt x="63" y="476"/>
                  </a:lnTo>
                  <a:lnTo>
                    <a:pt x="63" y="483"/>
                  </a:lnTo>
                  <a:lnTo>
                    <a:pt x="63" y="491"/>
                  </a:lnTo>
                  <a:lnTo>
                    <a:pt x="63" y="496"/>
                  </a:lnTo>
                  <a:lnTo>
                    <a:pt x="61" y="504"/>
                  </a:lnTo>
                  <a:lnTo>
                    <a:pt x="61" y="511"/>
                  </a:lnTo>
                  <a:lnTo>
                    <a:pt x="59" y="517"/>
                  </a:lnTo>
                  <a:close/>
                </a:path>
              </a:pathLst>
            </a:custGeom>
            <a:solidFill>
              <a:srgbClr val="FFFFFF"/>
            </a:solidFill>
            <a:ln w="9525">
              <a:noFill/>
              <a:round/>
              <a:headEnd/>
              <a:tailEnd/>
            </a:ln>
          </p:spPr>
          <p:txBody>
            <a:bodyPr>
              <a:prstTxWarp prst="textNoShape">
                <a:avLst/>
              </a:prstTxWarp>
            </a:bodyPr>
            <a:lstStyle/>
            <a:p>
              <a:endParaRPr lang="en-US"/>
            </a:p>
          </p:txBody>
        </p:sp>
        <p:sp>
          <p:nvSpPr>
            <p:cNvPr id="21515" name="Freeform 8"/>
            <p:cNvSpPr>
              <a:spLocks/>
            </p:cNvSpPr>
            <p:nvPr/>
          </p:nvSpPr>
          <p:spPr bwMode="auto">
            <a:xfrm>
              <a:off x="2089" y="2052"/>
              <a:ext cx="75" cy="102"/>
            </a:xfrm>
            <a:custGeom>
              <a:avLst/>
              <a:gdLst>
                <a:gd name="T0" fmla="*/ 2 w 75"/>
                <a:gd name="T1" fmla="*/ 70 h 102"/>
                <a:gd name="T2" fmla="*/ 8 w 75"/>
                <a:gd name="T3" fmla="*/ 74 h 102"/>
                <a:gd name="T4" fmla="*/ 14 w 75"/>
                <a:gd name="T5" fmla="*/ 80 h 102"/>
                <a:gd name="T6" fmla="*/ 20 w 75"/>
                <a:gd name="T7" fmla="*/ 83 h 102"/>
                <a:gd name="T8" fmla="*/ 28 w 75"/>
                <a:gd name="T9" fmla="*/ 87 h 102"/>
                <a:gd name="T10" fmla="*/ 34 w 75"/>
                <a:gd name="T11" fmla="*/ 91 h 102"/>
                <a:gd name="T12" fmla="*/ 42 w 75"/>
                <a:gd name="T13" fmla="*/ 94 h 102"/>
                <a:gd name="T14" fmla="*/ 48 w 75"/>
                <a:gd name="T15" fmla="*/ 98 h 102"/>
                <a:gd name="T16" fmla="*/ 56 w 75"/>
                <a:gd name="T17" fmla="*/ 102 h 102"/>
                <a:gd name="T18" fmla="*/ 66 w 75"/>
                <a:gd name="T19" fmla="*/ 67 h 102"/>
                <a:gd name="T20" fmla="*/ 62 w 75"/>
                <a:gd name="T21" fmla="*/ 30 h 102"/>
                <a:gd name="T22" fmla="*/ 75 w 75"/>
                <a:gd name="T23" fmla="*/ 9 h 102"/>
                <a:gd name="T24" fmla="*/ 70 w 75"/>
                <a:gd name="T25" fmla="*/ 0 h 102"/>
                <a:gd name="T26" fmla="*/ 0 w 75"/>
                <a:gd name="T27" fmla="*/ 70 h 102"/>
                <a:gd name="T28" fmla="*/ 2 w 75"/>
                <a:gd name="T29" fmla="*/ 70 h 102"/>
                <a:gd name="T30" fmla="*/ 2 w 75"/>
                <a:gd name="T31" fmla="*/ 70 h 102"/>
                <a:gd name="T32" fmla="*/ 2 w 75"/>
                <a:gd name="T33" fmla="*/ 70 h 102"/>
                <a:gd name="T34" fmla="*/ 2 w 75"/>
                <a:gd name="T35" fmla="*/ 70 h 1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
                <a:gd name="T55" fmla="*/ 0 h 102"/>
                <a:gd name="T56" fmla="*/ 75 w 75"/>
                <a:gd name="T57" fmla="*/ 102 h 1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 h="102">
                  <a:moveTo>
                    <a:pt x="2" y="70"/>
                  </a:moveTo>
                  <a:lnTo>
                    <a:pt x="8" y="74"/>
                  </a:lnTo>
                  <a:lnTo>
                    <a:pt x="14" y="80"/>
                  </a:lnTo>
                  <a:lnTo>
                    <a:pt x="20" y="83"/>
                  </a:lnTo>
                  <a:lnTo>
                    <a:pt x="28" y="87"/>
                  </a:lnTo>
                  <a:lnTo>
                    <a:pt x="34" y="91"/>
                  </a:lnTo>
                  <a:lnTo>
                    <a:pt x="42" y="94"/>
                  </a:lnTo>
                  <a:lnTo>
                    <a:pt x="48" y="98"/>
                  </a:lnTo>
                  <a:lnTo>
                    <a:pt x="56" y="102"/>
                  </a:lnTo>
                  <a:lnTo>
                    <a:pt x="66" y="67"/>
                  </a:lnTo>
                  <a:lnTo>
                    <a:pt x="62" y="30"/>
                  </a:lnTo>
                  <a:lnTo>
                    <a:pt x="75" y="9"/>
                  </a:lnTo>
                  <a:lnTo>
                    <a:pt x="70" y="0"/>
                  </a:lnTo>
                  <a:lnTo>
                    <a:pt x="0" y="70"/>
                  </a:lnTo>
                  <a:lnTo>
                    <a:pt x="2" y="70"/>
                  </a:lnTo>
                  <a:close/>
                </a:path>
              </a:pathLst>
            </a:custGeom>
            <a:solidFill>
              <a:srgbClr val="FFFFFF"/>
            </a:solidFill>
            <a:ln w="9525">
              <a:noFill/>
              <a:round/>
              <a:headEnd/>
              <a:tailEnd/>
            </a:ln>
          </p:spPr>
          <p:txBody>
            <a:bodyPr>
              <a:prstTxWarp prst="textNoShape">
                <a:avLst/>
              </a:prstTxWarp>
            </a:bodyPr>
            <a:lstStyle/>
            <a:p>
              <a:endParaRPr lang="en-US"/>
            </a:p>
          </p:txBody>
        </p:sp>
        <p:sp>
          <p:nvSpPr>
            <p:cNvPr id="21516" name="Freeform 9"/>
            <p:cNvSpPr>
              <a:spLocks/>
            </p:cNvSpPr>
            <p:nvPr/>
          </p:nvSpPr>
          <p:spPr bwMode="auto">
            <a:xfrm>
              <a:off x="2161" y="2106"/>
              <a:ext cx="33" cy="53"/>
            </a:xfrm>
            <a:custGeom>
              <a:avLst/>
              <a:gdLst>
                <a:gd name="T0" fmla="*/ 0 w 33"/>
                <a:gd name="T1" fmla="*/ 46 h 53"/>
                <a:gd name="T2" fmla="*/ 1 w 33"/>
                <a:gd name="T3" fmla="*/ 52 h 53"/>
                <a:gd name="T4" fmla="*/ 1 w 33"/>
                <a:gd name="T5" fmla="*/ 52 h 53"/>
                <a:gd name="T6" fmla="*/ 3 w 33"/>
                <a:gd name="T7" fmla="*/ 53 h 53"/>
                <a:gd name="T8" fmla="*/ 3 w 33"/>
                <a:gd name="T9" fmla="*/ 53 h 53"/>
                <a:gd name="T10" fmla="*/ 5 w 33"/>
                <a:gd name="T11" fmla="*/ 53 h 53"/>
                <a:gd name="T12" fmla="*/ 7 w 33"/>
                <a:gd name="T13" fmla="*/ 53 h 53"/>
                <a:gd name="T14" fmla="*/ 9 w 33"/>
                <a:gd name="T15" fmla="*/ 53 h 53"/>
                <a:gd name="T16" fmla="*/ 9 w 33"/>
                <a:gd name="T17" fmla="*/ 53 h 53"/>
                <a:gd name="T18" fmla="*/ 11 w 33"/>
                <a:gd name="T19" fmla="*/ 52 h 53"/>
                <a:gd name="T20" fmla="*/ 17 w 33"/>
                <a:gd name="T21" fmla="*/ 48 h 53"/>
                <a:gd name="T22" fmla="*/ 21 w 33"/>
                <a:gd name="T23" fmla="*/ 42 h 53"/>
                <a:gd name="T24" fmla="*/ 25 w 33"/>
                <a:gd name="T25" fmla="*/ 39 h 53"/>
                <a:gd name="T26" fmla="*/ 29 w 33"/>
                <a:gd name="T27" fmla="*/ 33 h 53"/>
                <a:gd name="T28" fmla="*/ 31 w 33"/>
                <a:gd name="T29" fmla="*/ 27 h 53"/>
                <a:gd name="T30" fmla="*/ 33 w 33"/>
                <a:gd name="T31" fmla="*/ 20 h 53"/>
                <a:gd name="T32" fmla="*/ 33 w 33"/>
                <a:gd name="T33" fmla="*/ 15 h 53"/>
                <a:gd name="T34" fmla="*/ 33 w 33"/>
                <a:gd name="T35" fmla="*/ 7 h 53"/>
                <a:gd name="T36" fmla="*/ 33 w 33"/>
                <a:gd name="T37" fmla="*/ 7 h 53"/>
                <a:gd name="T38" fmla="*/ 33 w 33"/>
                <a:gd name="T39" fmla="*/ 5 h 53"/>
                <a:gd name="T40" fmla="*/ 33 w 33"/>
                <a:gd name="T41" fmla="*/ 5 h 53"/>
                <a:gd name="T42" fmla="*/ 33 w 33"/>
                <a:gd name="T43" fmla="*/ 3 h 53"/>
                <a:gd name="T44" fmla="*/ 33 w 33"/>
                <a:gd name="T45" fmla="*/ 3 h 53"/>
                <a:gd name="T46" fmla="*/ 33 w 33"/>
                <a:gd name="T47" fmla="*/ 2 h 53"/>
                <a:gd name="T48" fmla="*/ 31 w 33"/>
                <a:gd name="T49" fmla="*/ 2 h 53"/>
                <a:gd name="T50" fmla="*/ 31 w 33"/>
                <a:gd name="T51" fmla="*/ 2 h 53"/>
                <a:gd name="T52" fmla="*/ 29 w 33"/>
                <a:gd name="T53" fmla="*/ 0 h 53"/>
                <a:gd name="T54" fmla="*/ 25 w 33"/>
                <a:gd name="T55" fmla="*/ 2 h 53"/>
                <a:gd name="T56" fmla="*/ 23 w 33"/>
                <a:gd name="T57" fmla="*/ 3 h 53"/>
                <a:gd name="T58" fmla="*/ 21 w 33"/>
                <a:gd name="T59" fmla="*/ 5 h 53"/>
                <a:gd name="T60" fmla="*/ 17 w 33"/>
                <a:gd name="T61" fmla="*/ 7 h 53"/>
                <a:gd name="T62" fmla="*/ 15 w 33"/>
                <a:gd name="T63" fmla="*/ 9 h 53"/>
                <a:gd name="T64" fmla="*/ 13 w 33"/>
                <a:gd name="T65" fmla="*/ 13 h 53"/>
                <a:gd name="T66" fmla="*/ 11 w 33"/>
                <a:gd name="T67" fmla="*/ 15 h 53"/>
                <a:gd name="T68" fmla="*/ 9 w 33"/>
                <a:gd name="T69" fmla="*/ 18 h 53"/>
                <a:gd name="T70" fmla="*/ 5 w 33"/>
                <a:gd name="T71" fmla="*/ 22 h 53"/>
                <a:gd name="T72" fmla="*/ 3 w 33"/>
                <a:gd name="T73" fmla="*/ 26 h 53"/>
                <a:gd name="T74" fmla="*/ 3 w 33"/>
                <a:gd name="T75" fmla="*/ 29 h 53"/>
                <a:gd name="T76" fmla="*/ 1 w 33"/>
                <a:gd name="T77" fmla="*/ 33 h 53"/>
                <a:gd name="T78" fmla="*/ 1 w 33"/>
                <a:gd name="T79" fmla="*/ 39 h 53"/>
                <a:gd name="T80" fmla="*/ 0 w 33"/>
                <a:gd name="T81" fmla="*/ 42 h 53"/>
                <a:gd name="T82" fmla="*/ 0 w 33"/>
                <a:gd name="T83" fmla="*/ 46 h 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53"/>
                <a:gd name="T128" fmla="*/ 33 w 33"/>
                <a:gd name="T129" fmla="*/ 53 h 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53">
                  <a:moveTo>
                    <a:pt x="0" y="46"/>
                  </a:moveTo>
                  <a:lnTo>
                    <a:pt x="1" y="52"/>
                  </a:lnTo>
                  <a:lnTo>
                    <a:pt x="3" y="53"/>
                  </a:lnTo>
                  <a:lnTo>
                    <a:pt x="5" y="53"/>
                  </a:lnTo>
                  <a:lnTo>
                    <a:pt x="7" y="53"/>
                  </a:lnTo>
                  <a:lnTo>
                    <a:pt x="9" y="53"/>
                  </a:lnTo>
                  <a:lnTo>
                    <a:pt x="11" y="52"/>
                  </a:lnTo>
                  <a:lnTo>
                    <a:pt x="17" y="48"/>
                  </a:lnTo>
                  <a:lnTo>
                    <a:pt x="21" y="42"/>
                  </a:lnTo>
                  <a:lnTo>
                    <a:pt x="25" y="39"/>
                  </a:lnTo>
                  <a:lnTo>
                    <a:pt x="29" y="33"/>
                  </a:lnTo>
                  <a:lnTo>
                    <a:pt x="31" y="27"/>
                  </a:lnTo>
                  <a:lnTo>
                    <a:pt x="33" y="20"/>
                  </a:lnTo>
                  <a:lnTo>
                    <a:pt x="33" y="15"/>
                  </a:lnTo>
                  <a:lnTo>
                    <a:pt x="33" y="7"/>
                  </a:lnTo>
                  <a:lnTo>
                    <a:pt x="33" y="5"/>
                  </a:lnTo>
                  <a:lnTo>
                    <a:pt x="33" y="3"/>
                  </a:lnTo>
                  <a:lnTo>
                    <a:pt x="33" y="2"/>
                  </a:lnTo>
                  <a:lnTo>
                    <a:pt x="31" y="2"/>
                  </a:lnTo>
                  <a:lnTo>
                    <a:pt x="29" y="0"/>
                  </a:lnTo>
                  <a:lnTo>
                    <a:pt x="25" y="2"/>
                  </a:lnTo>
                  <a:lnTo>
                    <a:pt x="23" y="3"/>
                  </a:lnTo>
                  <a:lnTo>
                    <a:pt x="21" y="5"/>
                  </a:lnTo>
                  <a:lnTo>
                    <a:pt x="17" y="7"/>
                  </a:lnTo>
                  <a:lnTo>
                    <a:pt x="15" y="9"/>
                  </a:lnTo>
                  <a:lnTo>
                    <a:pt x="13" y="13"/>
                  </a:lnTo>
                  <a:lnTo>
                    <a:pt x="11" y="15"/>
                  </a:lnTo>
                  <a:lnTo>
                    <a:pt x="9" y="18"/>
                  </a:lnTo>
                  <a:lnTo>
                    <a:pt x="5" y="22"/>
                  </a:lnTo>
                  <a:lnTo>
                    <a:pt x="3" y="26"/>
                  </a:lnTo>
                  <a:lnTo>
                    <a:pt x="3" y="29"/>
                  </a:lnTo>
                  <a:lnTo>
                    <a:pt x="1" y="33"/>
                  </a:lnTo>
                  <a:lnTo>
                    <a:pt x="1" y="39"/>
                  </a:lnTo>
                  <a:lnTo>
                    <a:pt x="0" y="42"/>
                  </a:lnTo>
                  <a:lnTo>
                    <a:pt x="0" y="46"/>
                  </a:lnTo>
                  <a:close/>
                </a:path>
              </a:pathLst>
            </a:custGeom>
            <a:solidFill>
              <a:srgbClr val="FCEF00"/>
            </a:solidFill>
            <a:ln w="9525">
              <a:noFill/>
              <a:round/>
              <a:headEnd/>
              <a:tailEnd/>
            </a:ln>
          </p:spPr>
          <p:txBody>
            <a:bodyPr>
              <a:prstTxWarp prst="textNoShape">
                <a:avLst/>
              </a:prstTxWarp>
            </a:bodyPr>
            <a:lstStyle/>
            <a:p>
              <a:endParaRPr lang="en-US"/>
            </a:p>
          </p:txBody>
        </p:sp>
        <p:sp>
          <p:nvSpPr>
            <p:cNvPr id="21517" name="Freeform 10"/>
            <p:cNvSpPr>
              <a:spLocks/>
            </p:cNvSpPr>
            <p:nvPr/>
          </p:nvSpPr>
          <p:spPr bwMode="auto">
            <a:xfrm>
              <a:off x="2164" y="2052"/>
              <a:ext cx="40" cy="48"/>
            </a:xfrm>
            <a:custGeom>
              <a:avLst/>
              <a:gdLst>
                <a:gd name="T0" fmla="*/ 0 w 40"/>
                <a:gd name="T1" fmla="*/ 48 h 48"/>
                <a:gd name="T2" fmla="*/ 34 w 40"/>
                <a:gd name="T3" fmla="*/ 28 h 48"/>
                <a:gd name="T4" fmla="*/ 34 w 40"/>
                <a:gd name="T5" fmla="*/ 24 h 48"/>
                <a:gd name="T6" fmla="*/ 36 w 40"/>
                <a:gd name="T7" fmla="*/ 22 h 48"/>
                <a:gd name="T8" fmla="*/ 38 w 40"/>
                <a:gd name="T9" fmla="*/ 19 h 48"/>
                <a:gd name="T10" fmla="*/ 40 w 40"/>
                <a:gd name="T11" fmla="*/ 15 h 48"/>
                <a:gd name="T12" fmla="*/ 40 w 40"/>
                <a:gd name="T13" fmla="*/ 11 h 48"/>
                <a:gd name="T14" fmla="*/ 40 w 40"/>
                <a:gd name="T15" fmla="*/ 7 h 48"/>
                <a:gd name="T16" fmla="*/ 40 w 40"/>
                <a:gd name="T17" fmla="*/ 4 h 48"/>
                <a:gd name="T18" fmla="*/ 40 w 40"/>
                <a:gd name="T19" fmla="*/ 0 h 48"/>
                <a:gd name="T20" fmla="*/ 34 w 40"/>
                <a:gd name="T21" fmla="*/ 4 h 48"/>
                <a:gd name="T22" fmla="*/ 26 w 40"/>
                <a:gd name="T23" fmla="*/ 6 h 48"/>
                <a:gd name="T24" fmla="*/ 20 w 40"/>
                <a:gd name="T25" fmla="*/ 9 h 48"/>
                <a:gd name="T26" fmla="*/ 16 w 40"/>
                <a:gd name="T27" fmla="*/ 13 h 48"/>
                <a:gd name="T28" fmla="*/ 10 w 40"/>
                <a:gd name="T29" fmla="*/ 17 h 48"/>
                <a:gd name="T30" fmla="*/ 6 w 40"/>
                <a:gd name="T31" fmla="*/ 20 h 48"/>
                <a:gd name="T32" fmla="*/ 2 w 40"/>
                <a:gd name="T33" fmla="*/ 26 h 48"/>
                <a:gd name="T34" fmla="*/ 0 w 40"/>
                <a:gd name="T35" fmla="*/ 31 h 48"/>
                <a:gd name="T36" fmla="*/ 0 w 40"/>
                <a:gd name="T37" fmla="*/ 35 h 48"/>
                <a:gd name="T38" fmla="*/ 0 w 40"/>
                <a:gd name="T39" fmla="*/ 37 h 48"/>
                <a:gd name="T40" fmla="*/ 0 w 40"/>
                <a:gd name="T41" fmla="*/ 39 h 48"/>
                <a:gd name="T42" fmla="*/ 0 w 40"/>
                <a:gd name="T43" fmla="*/ 41 h 48"/>
                <a:gd name="T44" fmla="*/ 0 w 40"/>
                <a:gd name="T45" fmla="*/ 43 h 48"/>
                <a:gd name="T46" fmla="*/ 0 w 40"/>
                <a:gd name="T47" fmla="*/ 44 h 48"/>
                <a:gd name="T48" fmla="*/ 0 w 40"/>
                <a:gd name="T49" fmla="*/ 46 h 48"/>
                <a:gd name="T50" fmla="*/ 0 w 40"/>
                <a:gd name="T51" fmla="*/ 48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48"/>
                <a:gd name="T80" fmla="*/ 40 w 40"/>
                <a:gd name="T81" fmla="*/ 48 h 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48">
                  <a:moveTo>
                    <a:pt x="0" y="48"/>
                  </a:moveTo>
                  <a:lnTo>
                    <a:pt x="34" y="28"/>
                  </a:lnTo>
                  <a:lnTo>
                    <a:pt x="34" y="24"/>
                  </a:lnTo>
                  <a:lnTo>
                    <a:pt x="36" y="22"/>
                  </a:lnTo>
                  <a:lnTo>
                    <a:pt x="38" y="19"/>
                  </a:lnTo>
                  <a:lnTo>
                    <a:pt x="40" y="15"/>
                  </a:lnTo>
                  <a:lnTo>
                    <a:pt x="40" y="11"/>
                  </a:lnTo>
                  <a:lnTo>
                    <a:pt x="40" y="7"/>
                  </a:lnTo>
                  <a:lnTo>
                    <a:pt x="40" y="4"/>
                  </a:lnTo>
                  <a:lnTo>
                    <a:pt x="40" y="0"/>
                  </a:lnTo>
                  <a:lnTo>
                    <a:pt x="34" y="4"/>
                  </a:lnTo>
                  <a:lnTo>
                    <a:pt x="26" y="6"/>
                  </a:lnTo>
                  <a:lnTo>
                    <a:pt x="20" y="9"/>
                  </a:lnTo>
                  <a:lnTo>
                    <a:pt x="16" y="13"/>
                  </a:lnTo>
                  <a:lnTo>
                    <a:pt x="10" y="17"/>
                  </a:lnTo>
                  <a:lnTo>
                    <a:pt x="6" y="20"/>
                  </a:lnTo>
                  <a:lnTo>
                    <a:pt x="2" y="26"/>
                  </a:lnTo>
                  <a:lnTo>
                    <a:pt x="0" y="31"/>
                  </a:lnTo>
                  <a:lnTo>
                    <a:pt x="0" y="35"/>
                  </a:lnTo>
                  <a:lnTo>
                    <a:pt x="0" y="37"/>
                  </a:lnTo>
                  <a:lnTo>
                    <a:pt x="0" y="39"/>
                  </a:lnTo>
                  <a:lnTo>
                    <a:pt x="0" y="41"/>
                  </a:lnTo>
                  <a:lnTo>
                    <a:pt x="0" y="43"/>
                  </a:lnTo>
                  <a:lnTo>
                    <a:pt x="0" y="44"/>
                  </a:lnTo>
                  <a:lnTo>
                    <a:pt x="0" y="46"/>
                  </a:lnTo>
                  <a:lnTo>
                    <a:pt x="0" y="48"/>
                  </a:lnTo>
                  <a:close/>
                </a:path>
              </a:pathLst>
            </a:custGeom>
            <a:solidFill>
              <a:srgbClr val="FCEF00"/>
            </a:solidFill>
            <a:ln w="9525">
              <a:noFill/>
              <a:round/>
              <a:headEnd/>
              <a:tailEnd/>
            </a:ln>
          </p:spPr>
          <p:txBody>
            <a:bodyPr>
              <a:prstTxWarp prst="textNoShape">
                <a:avLst/>
              </a:prstTxWarp>
            </a:bodyPr>
            <a:lstStyle/>
            <a:p>
              <a:endParaRPr lang="en-US"/>
            </a:p>
          </p:txBody>
        </p:sp>
        <p:sp>
          <p:nvSpPr>
            <p:cNvPr id="21518" name="Freeform 11"/>
            <p:cNvSpPr>
              <a:spLocks/>
            </p:cNvSpPr>
            <p:nvPr/>
          </p:nvSpPr>
          <p:spPr bwMode="auto">
            <a:xfrm>
              <a:off x="2168" y="1996"/>
              <a:ext cx="36" cy="52"/>
            </a:xfrm>
            <a:custGeom>
              <a:avLst/>
              <a:gdLst>
                <a:gd name="T0" fmla="*/ 0 w 36"/>
                <a:gd name="T1" fmla="*/ 45 h 52"/>
                <a:gd name="T2" fmla="*/ 4 w 36"/>
                <a:gd name="T3" fmla="*/ 52 h 52"/>
                <a:gd name="T4" fmla="*/ 8 w 36"/>
                <a:gd name="T5" fmla="*/ 52 h 52"/>
                <a:gd name="T6" fmla="*/ 12 w 36"/>
                <a:gd name="T7" fmla="*/ 50 h 52"/>
                <a:gd name="T8" fmla="*/ 14 w 36"/>
                <a:gd name="T9" fmla="*/ 50 h 52"/>
                <a:gd name="T10" fmla="*/ 18 w 36"/>
                <a:gd name="T11" fmla="*/ 47 h 52"/>
                <a:gd name="T12" fmla="*/ 22 w 36"/>
                <a:gd name="T13" fmla="*/ 45 h 52"/>
                <a:gd name="T14" fmla="*/ 26 w 36"/>
                <a:gd name="T15" fmla="*/ 41 h 52"/>
                <a:gd name="T16" fmla="*/ 28 w 36"/>
                <a:gd name="T17" fmla="*/ 39 h 52"/>
                <a:gd name="T18" fmla="*/ 30 w 36"/>
                <a:gd name="T19" fmla="*/ 38 h 52"/>
                <a:gd name="T20" fmla="*/ 32 w 36"/>
                <a:gd name="T21" fmla="*/ 34 h 52"/>
                <a:gd name="T22" fmla="*/ 34 w 36"/>
                <a:gd name="T23" fmla="*/ 28 h 52"/>
                <a:gd name="T24" fmla="*/ 36 w 36"/>
                <a:gd name="T25" fmla="*/ 25 h 52"/>
                <a:gd name="T26" fmla="*/ 36 w 36"/>
                <a:gd name="T27" fmla="*/ 19 h 52"/>
                <a:gd name="T28" fmla="*/ 36 w 36"/>
                <a:gd name="T29" fmla="*/ 15 h 52"/>
                <a:gd name="T30" fmla="*/ 34 w 36"/>
                <a:gd name="T31" fmla="*/ 10 h 52"/>
                <a:gd name="T32" fmla="*/ 34 w 36"/>
                <a:gd name="T33" fmla="*/ 6 h 52"/>
                <a:gd name="T34" fmla="*/ 32 w 36"/>
                <a:gd name="T35" fmla="*/ 0 h 52"/>
                <a:gd name="T36" fmla="*/ 28 w 36"/>
                <a:gd name="T37" fmla="*/ 4 h 52"/>
                <a:gd name="T38" fmla="*/ 22 w 36"/>
                <a:gd name="T39" fmla="*/ 6 h 52"/>
                <a:gd name="T40" fmla="*/ 18 w 36"/>
                <a:gd name="T41" fmla="*/ 10 h 52"/>
                <a:gd name="T42" fmla="*/ 14 w 36"/>
                <a:gd name="T43" fmla="*/ 13 h 52"/>
                <a:gd name="T44" fmla="*/ 10 w 36"/>
                <a:gd name="T45" fmla="*/ 19 h 52"/>
                <a:gd name="T46" fmla="*/ 8 w 36"/>
                <a:gd name="T47" fmla="*/ 23 h 52"/>
                <a:gd name="T48" fmla="*/ 4 w 36"/>
                <a:gd name="T49" fmla="*/ 28 h 52"/>
                <a:gd name="T50" fmla="*/ 2 w 36"/>
                <a:gd name="T51" fmla="*/ 32 h 52"/>
                <a:gd name="T52" fmla="*/ 2 w 36"/>
                <a:gd name="T53" fmla="*/ 34 h 52"/>
                <a:gd name="T54" fmla="*/ 2 w 36"/>
                <a:gd name="T55" fmla="*/ 36 h 52"/>
                <a:gd name="T56" fmla="*/ 2 w 36"/>
                <a:gd name="T57" fmla="*/ 38 h 52"/>
                <a:gd name="T58" fmla="*/ 2 w 36"/>
                <a:gd name="T59" fmla="*/ 39 h 52"/>
                <a:gd name="T60" fmla="*/ 2 w 36"/>
                <a:gd name="T61" fmla="*/ 41 h 52"/>
                <a:gd name="T62" fmla="*/ 0 w 36"/>
                <a:gd name="T63" fmla="*/ 41 h 52"/>
                <a:gd name="T64" fmla="*/ 0 w 36"/>
                <a:gd name="T65" fmla="*/ 43 h 52"/>
                <a:gd name="T66" fmla="*/ 0 w 36"/>
                <a:gd name="T67" fmla="*/ 45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
                <a:gd name="T103" fmla="*/ 0 h 52"/>
                <a:gd name="T104" fmla="*/ 36 w 36"/>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 h="52">
                  <a:moveTo>
                    <a:pt x="0" y="45"/>
                  </a:moveTo>
                  <a:lnTo>
                    <a:pt x="4" y="52"/>
                  </a:lnTo>
                  <a:lnTo>
                    <a:pt x="8" y="52"/>
                  </a:lnTo>
                  <a:lnTo>
                    <a:pt x="12" y="50"/>
                  </a:lnTo>
                  <a:lnTo>
                    <a:pt x="14" y="50"/>
                  </a:lnTo>
                  <a:lnTo>
                    <a:pt x="18" y="47"/>
                  </a:lnTo>
                  <a:lnTo>
                    <a:pt x="22" y="45"/>
                  </a:lnTo>
                  <a:lnTo>
                    <a:pt x="26" y="41"/>
                  </a:lnTo>
                  <a:lnTo>
                    <a:pt x="28" y="39"/>
                  </a:lnTo>
                  <a:lnTo>
                    <a:pt x="30" y="38"/>
                  </a:lnTo>
                  <a:lnTo>
                    <a:pt x="32" y="34"/>
                  </a:lnTo>
                  <a:lnTo>
                    <a:pt x="34" y="28"/>
                  </a:lnTo>
                  <a:lnTo>
                    <a:pt x="36" y="25"/>
                  </a:lnTo>
                  <a:lnTo>
                    <a:pt x="36" y="19"/>
                  </a:lnTo>
                  <a:lnTo>
                    <a:pt x="36" y="15"/>
                  </a:lnTo>
                  <a:lnTo>
                    <a:pt x="34" y="10"/>
                  </a:lnTo>
                  <a:lnTo>
                    <a:pt x="34" y="6"/>
                  </a:lnTo>
                  <a:lnTo>
                    <a:pt x="32" y="0"/>
                  </a:lnTo>
                  <a:lnTo>
                    <a:pt x="28" y="4"/>
                  </a:lnTo>
                  <a:lnTo>
                    <a:pt x="22" y="6"/>
                  </a:lnTo>
                  <a:lnTo>
                    <a:pt x="18" y="10"/>
                  </a:lnTo>
                  <a:lnTo>
                    <a:pt x="14" y="13"/>
                  </a:lnTo>
                  <a:lnTo>
                    <a:pt x="10" y="19"/>
                  </a:lnTo>
                  <a:lnTo>
                    <a:pt x="8" y="23"/>
                  </a:lnTo>
                  <a:lnTo>
                    <a:pt x="4" y="28"/>
                  </a:lnTo>
                  <a:lnTo>
                    <a:pt x="2" y="32"/>
                  </a:lnTo>
                  <a:lnTo>
                    <a:pt x="2" y="34"/>
                  </a:lnTo>
                  <a:lnTo>
                    <a:pt x="2" y="36"/>
                  </a:lnTo>
                  <a:lnTo>
                    <a:pt x="2" y="38"/>
                  </a:lnTo>
                  <a:lnTo>
                    <a:pt x="2" y="39"/>
                  </a:lnTo>
                  <a:lnTo>
                    <a:pt x="2" y="41"/>
                  </a:lnTo>
                  <a:lnTo>
                    <a:pt x="0" y="41"/>
                  </a:lnTo>
                  <a:lnTo>
                    <a:pt x="0" y="43"/>
                  </a:lnTo>
                  <a:lnTo>
                    <a:pt x="0" y="45"/>
                  </a:lnTo>
                  <a:close/>
                </a:path>
              </a:pathLst>
            </a:custGeom>
            <a:solidFill>
              <a:srgbClr val="FCEF00"/>
            </a:solidFill>
            <a:ln w="9525">
              <a:noFill/>
              <a:round/>
              <a:headEnd/>
              <a:tailEnd/>
            </a:ln>
          </p:spPr>
          <p:txBody>
            <a:bodyPr>
              <a:prstTxWarp prst="textNoShape">
                <a:avLst/>
              </a:prstTxWarp>
            </a:bodyPr>
            <a:lstStyle/>
            <a:p>
              <a:endParaRPr lang="en-US"/>
            </a:p>
          </p:txBody>
        </p:sp>
        <p:sp>
          <p:nvSpPr>
            <p:cNvPr id="21519" name="Freeform 12"/>
            <p:cNvSpPr>
              <a:spLocks/>
            </p:cNvSpPr>
            <p:nvPr/>
          </p:nvSpPr>
          <p:spPr bwMode="auto">
            <a:xfrm>
              <a:off x="2155" y="1941"/>
              <a:ext cx="45" cy="65"/>
            </a:xfrm>
            <a:custGeom>
              <a:avLst/>
              <a:gdLst>
                <a:gd name="T0" fmla="*/ 0 w 45"/>
                <a:gd name="T1" fmla="*/ 48 h 65"/>
                <a:gd name="T2" fmla="*/ 15 w 45"/>
                <a:gd name="T3" fmla="*/ 65 h 65"/>
                <a:gd name="T4" fmla="*/ 21 w 45"/>
                <a:gd name="T5" fmla="*/ 61 h 65"/>
                <a:gd name="T6" fmla="*/ 27 w 45"/>
                <a:gd name="T7" fmla="*/ 57 h 65"/>
                <a:gd name="T8" fmla="*/ 31 w 45"/>
                <a:gd name="T9" fmla="*/ 52 h 65"/>
                <a:gd name="T10" fmla="*/ 35 w 45"/>
                <a:gd name="T11" fmla="*/ 46 h 65"/>
                <a:gd name="T12" fmla="*/ 39 w 45"/>
                <a:gd name="T13" fmla="*/ 41 h 65"/>
                <a:gd name="T14" fmla="*/ 41 w 45"/>
                <a:gd name="T15" fmla="*/ 33 h 65"/>
                <a:gd name="T16" fmla="*/ 43 w 45"/>
                <a:gd name="T17" fmla="*/ 28 h 65"/>
                <a:gd name="T18" fmla="*/ 45 w 45"/>
                <a:gd name="T19" fmla="*/ 20 h 65"/>
                <a:gd name="T20" fmla="*/ 43 w 45"/>
                <a:gd name="T21" fmla="*/ 18 h 65"/>
                <a:gd name="T22" fmla="*/ 43 w 45"/>
                <a:gd name="T23" fmla="*/ 15 h 65"/>
                <a:gd name="T24" fmla="*/ 43 w 45"/>
                <a:gd name="T25" fmla="*/ 13 h 65"/>
                <a:gd name="T26" fmla="*/ 43 w 45"/>
                <a:gd name="T27" fmla="*/ 9 h 65"/>
                <a:gd name="T28" fmla="*/ 43 w 45"/>
                <a:gd name="T29" fmla="*/ 7 h 65"/>
                <a:gd name="T30" fmla="*/ 43 w 45"/>
                <a:gd name="T31" fmla="*/ 5 h 65"/>
                <a:gd name="T32" fmla="*/ 41 w 45"/>
                <a:gd name="T33" fmla="*/ 2 h 65"/>
                <a:gd name="T34" fmla="*/ 39 w 45"/>
                <a:gd name="T35" fmla="*/ 0 h 65"/>
                <a:gd name="T36" fmla="*/ 33 w 45"/>
                <a:gd name="T37" fmla="*/ 2 h 65"/>
                <a:gd name="T38" fmla="*/ 27 w 45"/>
                <a:gd name="T39" fmla="*/ 5 h 65"/>
                <a:gd name="T40" fmla="*/ 21 w 45"/>
                <a:gd name="T41" fmla="*/ 7 h 65"/>
                <a:gd name="T42" fmla="*/ 17 w 45"/>
                <a:gd name="T43" fmla="*/ 11 h 65"/>
                <a:gd name="T44" fmla="*/ 13 w 45"/>
                <a:gd name="T45" fmla="*/ 17 h 65"/>
                <a:gd name="T46" fmla="*/ 9 w 45"/>
                <a:gd name="T47" fmla="*/ 20 h 65"/>
                <a:gd name="T48" fmla="*/ 6 w 45"/>
                <a:gd name="T49" fmla="*/ 26 h 65"/>
                <a:gd name="T50" fmla="*/ 2 w 45"/>
                <a:gd name="T51" fmla="*/ 31 h 65"/>
                <a:gd name="T52" fmla="*/ 2 w 45"/>
                <a:gd name="T53" fmla="*/ 31 h 65"/>
                <a:gd name="T54" fmla="*/ 2 w 45"/>
                <a:gd name="T55" fmla="*/ 33 h 65"/>
                <a:gd name="T56" fmla="*/ 2 w 45"/>
                <a:gd name="T57" fmla="*/ 35 h 65"/>
                <a:gd name="T58" fmla="*/ 2 w 45"/>
                <a:gd name="T59" fmla="*/ 35 h 65"/>
                <a:gd name="T60" fmla="*/ 2 w 45"/>
                <a:gd name="T61" fmla="*/ 37 h 65"/>
                <a:gd name="T62" fmla="*/ 2 w 45"/>
                <a:gd name="T63" fmla="*/ 39 h 65"/>
                <a:gd name="T64" fmla="*/ 2 w 45"/>
                <a:gd name="T65" fmla="*/ 39 h 65"/>
                <a:gd name="T66" fmla="*/ 2 w 45"/>
                <a:gd name="T67" fmla="*/ 41 h 65"/>
                <a:gd name="T68" fmla="*/ 0 w 45"/>
                <a:gd name="T69" fmla="*/ 48 h 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65"/>
                <a:gd name="T107" fmla="*/ 45 w 45"/>
                <a:gd name="T108" fmla="*/ 65 h 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65">
                  <a:moveTo>
                    <a:pt x="0" y="48"/>
                  </a:moveTo>
                  <a:lnTo>
                    <a:pt x="15" y="65"/>
                  </a:lnTo>
                  <a:lnTo>
                    <a:pt x="21" y="61"/>
                  </a:lnTo>
                  <a:lnTo>
                    <a:pt x="27" y="57"/>
                  </a:lnTo>
                  <a:lnTo>
                    <a:pt x="31" y="52"/>
                  </a:lnTo>
                  <a:lnTo>
                    <a:pt x="35" y="46"/>
                  </a:lnTo>
                  <a:lnTo>
                    <a:pt x="39" y="41"/>
                  </a:lnTo>
                  <a:lnTo>
                    <a:pt x="41" y="33"/>
                  </a:lnTo>
                  <a:lnTo>
                    <a:pt x="43" y="28"/>
                  </a:lnTo>
                  <a:lnTo>
                    <a:pt x="45" y="20"/>
                  </a:lnTo>
                  <a:lnTo>
                    <a:pt x="43" y="18"/>
                  </a:lnTo>
                  <a:lnTo>
                    <a:pt x="43" y="15"/>
                  </a:lnTo>
                  <a:lnTo>
                    <a:pt x="43" y="13"/>
                  </a:lnTo>
                  <a:lnTo>
                    <a:pt x="43" y="9"/>
                  </a:lnTo>
                  <a:lnTo>
                    <a:pt x="43" y="7"/>
                  </a:lnTo>
                  <a:lnTo>
                    <a:pt x="43" y="5"/>
                  </a:lnTo>
                  <a:lnTo>
                    <a:pt x="41" y="2"/>
                  </a:lnTo>
                  <a:lnTo>
                    <a:pt x="39" y="0"/>
                  </a:lnTo>
                  <a:lnTo>
                    <a:pt x="33" y="2"/>
                  </a:lnTo>
                  <a:lnTo>
                    <a:pt x="27" y="5"/>
                  </a:lnTo>
                  <a:lnTo>
                    <a:pt x="21" y="7"/>
                  </a:lnTo>
                  <a:lnTo>
                    <a:pt x="17" y="11"/>
                  </a:lnTo>
                  <a:lnTo>
                    <a:pt x="13" y="17"/>
                  </a:lnTo>
                  <a:lnTo>
                    <a:pt x="9" y="20"/>
                  </a:lnTo>
                  <a:lnTo>
                    <a:pt x="6" y="26"/>
                  </a:lnTo>
                  <a:lnTo>
                    <a:pt x="2" y="31"/>
                  </a:lnTo>
                  <a:lnTo>
                    <a:pt x="2" y="33"/>
                  </a:lnTo>
                  <a:lnTo>
                    <a:pt x="2" y="35"/>
                  </a:lnTo>
                  <a:lnTo>
                    <a:pt x="2" y="37"/>
                  </a:lnTo>
                  <a:lnTo>
                    <a:pt x="2" y="39"/>
                  </a:lnTo>
                  <a:lnTo>
                    <a:pt x="2" y="41"/>
                  </a:lnTo>
                  <a:lnTo>
                    <a:pt x="0" y="48"/>
                  </a:lnTo>
                  <a:close/>
                </a:path>
              </a:pathLst>
            </a:custGeom>
            <a:solidFill>
              <a:srgbClr val="FCEF00"/>
            </a:solidFill>
            <a:ln w="9525">
              <a:noFill/>
              <a:round/>
              <a:headEnd/>
              <a:tailEnd/>
            </a:ln>
          </p:spPr>
          <p:txBody>
            <a:bodyPr>
              <a:prstTxWarp prst="textNoShape">
                <a:avLst/>
              </a:prstTxWarp>
            </a:bodyPr>
            <a:lstStyle/>
            <a:p>
              <a:endParaRPr lang="en-US"/>
            </a:p>
          </p:txBody>
        </p:sp>
        <p:sp>
          <p:nvSpPr>
            <p:cNvPr id="21520" name="Freeform 13"/>
            <p:cNvSpPr>
              <a:spLocks/>
            </p:cNvSpPr>
            <p:nvPr/>
          </p:nvSpPr>
          <p:spPr bwMode="auto">
            <a:xfrm>
              <a:off x="2157" y="1880"/>
              <a:ext cx="51" cy="63"/>
            </a:xfrm>
            <a:custGeom>
              <a:avLst/>
              <a:gdLst>
                <a:gd name="T0" fmla="*/ 2 w 51"/>
                <a:gd name="T1" fmla="*/ 55 h 63"/>
                <a:gd name="T2" fmla="*/ 5 w 51"/>
                <a:gd name="T3" fmla="*/ 61 h 63"/>
                <a:gd name="T4" fmla="*/ 7 w 51"/>
                <a:gd name="T5" fmla="*/ 63 h 63"/>
                <a:gd name="T6" fmla="*/ 9 w 51"/>
                <a:gd name="T7" fmla="*/ 61 h 63"/>
                <a:gd name="T8" fmla="*/ 11 w 51"/>
                <a:gd name="T9" fmla="*/ 61 h 63"/>
                <a:gd name="T10" fmla="*/ 15 w 51"/>
                <a:gd name="T11" fmla="*/ 59 h 63"/>
                <a:gd name="T12" fmla="*/ 17 w 51"/>
                <a:gd name="T13" fmla="*/ 57 h 63"/>
                <a:gd name="T14" fmla="*/ 19 w 51"/>
                <a:gd name="T15" fmla="*/ 55 h 63"/>
                <a:gd name="T16" fmla="*/ 23 w 51"/>
                <a:gd name="T17" fmla="*/ 54 h 63"/>
                <a:gd name="T18" fmla="*/ 25 w 51"/>
                <a:gd name="T19" fmla="*/ 52 h 63"/>
                <a:gd name="T20" fmla="*/ 29 w 51"/>
                <a:gd name="T21" fmla="*/ 48 h 63"/>
                <a:gd name="T22" fmla="*/ 35 w 51"/>
                <a:gd name="T23" fmla="*/ 42 h 63"/>
                <a:gd name="T24" fmla="*/ 39 w 51"/>
                <a:gd name="T25" fmla="*/ 37 h 63"/>
                <a:gd name="T26" fmla="*/ 43 w 51"/>
                <a:gd name="T27" fmla="*/ 29 h 63"/>
                <a:gd name="T28" fmla="*/ 47 w 51"/>
                <a:gd name="T29" fmla="*/ 24 h 63"/>
                <a:gd name="T30" fmla="*/ 49 w 51"/>
                <a:gd name="T31" fmla="*/ 16 h 63"/>
                <a:gd name="T32" fmla="*/ 51 w 51"/>
                <a:gd name="T33" fmla="*/ 11 h 63"/>
                <a:gd name="T34" fmla="*/ 51 w 51"/>
                <a:gd name="T35" fmla="*/ 4 h 63"/>
                <a:gd name="T36" fmla="*/ 51 w 51"/>
                <a:gd name="T37" fmla="*/ 2 h 63"/>
                <a:gd name="T38" fmla="*/ 51 w 51"/>
                <a:gd name="T39" fmla="*/ 2 h 63"/>
                <a:gd name="T40" fmla="*/ 51 w 51"/>
                <a:gd name="T41" fmla="*/ 2 h 63"/>
                <a:gd name="T42" fmla="*/ 51 w 51"/>
                <a:gd name="T43" fmla="*/ 2 h 63"/>
                <a:gd name="T44" fmla="*/ 51 w 51"/>
                <a:gd name="T45" fmla="*/ 2 h 63"/>
                <a:gd name="T46" fmla="*/ 51 w 51"/>
                <a:gd name="T47" fmla="*/ 2 h 63"/>
                <a:gd name="T48" fmla="*/ 43 w 51"/>
                <a:gd name="T49" fmla="*/ 0 h 63"/>
                <a:gd name="T50" fmla="*/ 37 w 51"/>
                <a:gd name="T51" fmla="*/ 2 h 63"/>
                <a:gd name="T52" fmla="*/ 29 w 51"/>
                <a:gd name="T53" fmla="*/ 2 h 63"/>
                <a:gd name="T54" fmla="*/ 23 w 51"/>
                <a:gd name="T55" fmla="*/ 5 h 63"/>
                <a:gd name="T56" fmla="*/ 17 w 51"/>
                <a:gd name="T57" fmla="*/ 9 h 63"/>
                <a:gd name="T58" fmla="*/ 13 w 51"/>
                <a:gd name="T59" fmla="*/ 13 h 63"/>
                <a:gd name="T60" fmla="*/ 7 w 51"/>
                <a:gd name="T61" fmla="*/ 16 h 63"/>
                <a:gd name="T62" fmla="*/ 4 w 51"/>
                <a:gd name="T63" fmla="*/ 22 h 63"/>
                <a:gd name="T64" fmla="*/ 4 w 51"/>
                <a:gd name="T65" fmla="*/ 26 h 63"/>
                <a:gd name="T66" fmla="*/ 2 w 51"/>
                <a:gd name="T67" fmla="*/ 29 h 63"/>
                <a:gd name="T68" fmla="*/ 2 w 51"/>
                <a:gd name="T69" fmla="*/ 33 h 63"/>
                <a:gd name="T70" fmla="*/ 0 w 51"/>
                <a:gd name="T71" fmla="*/ 37 h 63"/>
                <a:gd name="T72" fmla="*/ 0 w 51"/>
                <a:gd name="T73" fmla="*/ 42 h 63"/>
                <a:gd name="T74" fmla="*/ 0 w 51"/>
                <a:gd name="T75" fmla="*/ 46 h 63"/>
                <a:gd name="T76" fmla="*/ 2 w 51"/>
                <a:gd name="T77" fmla="*/ 50 h 63"/>
                <a:gd name="T78" fmla="*/ 2 w 51"/>
                <a:gd name="T79" fmla="*/ 55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
                <a:gd name="T121" fmla="*/ 0 h 63"/>
                <a:gd name="T122" fmla="*/ 51 w 51"/>
                <a:gd name="T123" fmla="*/ 63 h 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 h="63">
                  <a:moveTo>
                    <a:pt x="2" y="55"/>
                  </a:moveTo>
                  <a:lnTo>
                    <a:pt x="5" y="61"/>
                  </a:lnTo>
                  <a:lnTo>
                    <a:pt x="7" y="63"/>
                  </a:lnTo>
                  <a:lnTo>
                    <a:pt x="9" y="61"/>
                  </a:lnTo>
                  <a:lnTo>
                    <a:pt x="11" y="61"/>
                  </a:lnTo>
                  <a:lnTo>
                    <a:pt x="15" y="59"/>
                  </a:lnTo>
                  <a:lnTo>
                    <a:pt x="17" y="57"/>
                  </a:lnTo>
                  <a:lnTo>
                    <a:pt x="19" y="55"/>
                  </a:lnTo>
                  <a:lnTo>
                    <a:pt x="23" y="54"/>
                  </a:lnTo>
                  <a:lnTo>
                    <a:pt x="25" y="52"/>
                  </a:lnTo>
                  <a:lnTo>
                    <a:pt x="29" y="48"/>
                  </a:lnTo>
                  <a:lnTo>
                    <a:pt x="35" y="42"/>
                  </a:lnTo>
                  <a:lnTo>
                    <a:pt x="39" y="37"/>
                  </a:lnTo>
                  <a:lnTo>
                    <a:pt x="43" y="29"/>
                  </a:lnTo>
                  <a:lnTo>
                    <a:pt x="47" y="24"/>
                  </a:lnTo>
                  <a:lnTo>
                    <a:pt x="49" y="16"/>
                  </a:lnTo>
                  <a:lnTo>
                    <a:pt x="51" y="11"/>
                  </a:lnTo>
                  <a:lnTo>
                    <a:pt x="51" y="4"/>
                  </a:lnTo>
                  <a:lnTo>
                    <a:pt x="51" y="2"/>
                  </a:lnTo>
                  <a:lnTo>
                    <a:pt x="43" y="0"/>
                  </a:lnTo>
                  <a:lnTo>
                    <a:pt x="37" y="2"/>
                  </a:lnTo>
                  <a:lnTo>
                    <a:pt x="29" y="2"/>
                  </a:lnTo>
                  <a:lnTo>
                    <a:pt x="23" y="5"/>
                  </a:lnTo>
                  <a:lnTo>
                    <a:pt x="17" y="9"/>
                  </a:lnTo>
                  <a:lnTo>
                    <a:pt x="13" y="13"/>
                  </a:lnTo>
                  <a:lnTo>
                    <a:pt x="7" y="16"/>
                  </a:lnTo>
                  <a:lnTo>
                    <a:pt x="4" y="22"/>
                  </a:lnTo>
                  <a:lnTo>
                    <a:pt x="4" y="26"/>
                  </a:lnTo>
                  <a:lnTo>
                    <a:pt x="2" y="29"/>
                  </a:lnTo>
                  <a:lnTo>
                    <a:pt x="2" y="33"/>
                  </a:lnTo>
                  <a:lnTo>
                    <a:pt x="0" y="37"/>
                  </a:lnTo>
                  <a:lnTo>
                    <a:pt x="0" y="42"/>
                  </a:lnTo>
                  <a:lnTo>
                    <a:pt x="0" y="46"/>
                  </a:lnTo>
                  <a:lnTo>
                    <a:pt x="2" y="50"/>
                  </a:lnTo>
                  <a:lnTo>
                    <a:pt x="2" y="55"/>
                  </a:lnTo>
                  <a:close/>
                </a:path>
              </a:pathLst>
            </a:custGeom>
            <a:solidFill>
              <a:srgbClr val="FCEF00"/>
            </a:solidFill>
            <a:ln w="9525">
              <a:noFill/>
              <a:round/>
              <a:headEnd/>
              <a:tailEnd/>
            </a:ln>
          </p:spPr>
          <p:txBody>
            <a:bodyPr>
              <a:prstTxWarp prst="textNoShape">
                <a:avLst/>
              </a:prstTxWarp>
            </a:bodyPr>
            <a:lstStyle/>
            <a:p>
              <a:endParaRPr lang="en-US"/>
            </a:p>
          </p:txBody>
        </p:sp>
        <p:sp>
          <p:nvSpPr>
            <p:cNvPr id="21521" name="Freeform 14"/>
            <p:cNvSpPr>
              <a:spLocks/>
            </p:cNvSpPr>
            <p:nvPr/>
          </p:nvSpPr>
          <p:spPr bwMode="auto">
            <a:xfrm>
              <a:off x="2170" y="1837"/>
              <a:ext cx="72" cy="41"/>
            </a:xfrm>
            <a:custGeom>
              <a:avLst/>
              <a:gdLst>
                <a:gd name="T0" fmla="*/ 2 w 72"/>
                <a:gd name="T1" fmla="*/ 41 h 41"/>
                <a:gd name="T2" fmla="*/ 10 w 72"/>
                <a:gd name="T3" fmla="*/ 39 h 41"/>
                <a:gd name="T4" fmla="*/ 18 w 72"/>
                <a:gd name="T5" fmla="*/ 37 h 41"/>
                <a:gd name="T6" fmla="*/ 28 w 72"/>
                <a:gd name="T7" fmla="*/ 35 h 41"/>
                <a:gd name="T8" fmla="*/ 38 w 72"/>
                <a:gd name="T9" fmla="*/ 32 h 41"/>
                <a:gd name="T10" fmla="*/ 46 w 72"/>
                <a:gd name="T11" fmla="*/ 30 h 41"/>
                <a:gd name="T12" fmla="*/ 54 w 72"/>
                <a:gd name="T13" fmla="*/ 26 h 41"/>
                <a:gd name="T14" fmla="*/ 62 w 72"/>
                <a:gd name="T15" fmla="*/ 21 h 41"/>
                <a:gd name="T16" fmla="*/ 68 w 72"/>
                <a:gd name="T17" fmla="*/ 13 h 41"/>
                <a:gd name="T18" fmla="*/ 68 w 72"/>
                <a:gd name="T19" fmla="*/ 13 h 41"/>
                <a:gd name="T20" fmla="*/ 70 w 72"/>
                <a:gd name="T21" fmla="*/ 11 h 41"/>
                <a:gd name="T22" fmla="*/ 70 w 72"/>
                <a:gd name="T23" fmla="*/ 10 h 41"/>
                <a:gd name="T24" fmla="*/ 72 w 72"/>
                <a:gd name="T25" fmla="*/ 10 h 41"/>
                <a:gd name="T26" fmla="*/ 72 w 72"/>
                <a:gd name="T27" fmla="*/ 8 h 41"/>
                <a:gd name="T28" fmla="*/ 72 w 72"/>
                <a:gd name="T29" fmla="*/ 8 h 41"/>
                <a:gd name="T30" fmla="*/ 72 w 72"/>
                <a:gd name="T31" fmla="*/ 6 h 41"/>
                <a:gd name="T32" fmla="*/ 72 w 72"/>
                <a:gd name="T33" fmla="*/ 6 h 41"/>
                <a:gd name="T34" fmla="*/ 72 w 72"/>
                <a:gd name="T35" fmla="*/ 4 h 41"/>
                <a:gd name="T36" fmla="*/ 68 w 72"/>
                <a:gd name="T37" fmla="*/ 4 h 41"/>
                <a:gd name="T38" fmla="*/ 66 w 72"/>
                <a:gd name="T39" fmla="*/ 2 h 41"/>
                <a:gd name="T40" fmla="*/ 64 w 72"/>
                <a:gd name="T41" fmla="*/ 2 h 41"/>
                <a:gd name="T42" fmla="*/ 60 w 72"/>
                <a:gd name="T43" fmla="*/ 2 h 41"/>
                <a:gd name="T44" fmla="*/ 58 w 72"/>
                <a:gd name="T45" fmla="*/ 2 h 41"/>
                <a:gd name="T46" fmla="*/ 54 w 72"/>
                <a:gd name="T47" fmla="*/ 0 h 41"/>
                <a:gd name="T48" fmla="*/ 52 w 72"/>
                <a:gd name="T49" fmla="*/ 0 h 41"/>
                <a:gd name="T50" fmla="*/ 46 w 72"/>
                <a:gd name="T51" fmla="*/ 0 h 41"/>
                <a:gd name="T52" fmla="*/ 40 w 72"/>
                <a:gd name="T53" fmla="*/ 0 h 41"/>
                <a:gd name="T54" fmla="*/ 34 w 72"/>
                <a:gd name="T55" fmla="*/ 2 h 41"/>
                <a:gd name="T56" fmla="*/ 28 w 72"/>
                <a:gd name="T57" fmla="*/ 4 h 41"/>
                <a:gd name="T58" fmla="*/ 24 w 72"/>
                <a:gd name="T59" fmla="*/ 6 h 41"/>
                <a:gd name="T60" fmla="*/ 18 w 72"/>
                <a:gd name="T61" fmla="*/ 8 h 41"/>
                <a:gd name="T62" fmla="*/ 14 w 72"/>
                <a:gd name="T63" fmla="*/ 10 h 41"/>
                <a:gd name="T64" fmla="*/ 8 w 72"/>
                <a:gd name="T65" fmla="*/ 13 h 41"/>
                <a:gd name="T66" fmla="*/ 6 w 72"/>
                <a:gd name="T67" fmla="*/ 17 h 41"/>
                <a:gd name="T68" fmla="*/ 4 w 72"/>
                <a:gd name="T69" fmla="*/ 19 h 41"/>
                <a:gd name="T70" fmla="*/ 2 w 72"/>
                <a:gd name="T71" fmla="*/ 22 h 41"/>
                <a:gd name="T72" fmla="*/ 2 w 72"/>
                <a:gd name="T73" fmla="*/ 26 h 41"/>
                <a:gd name="T74" fmla="*/ 0 w 72"/>
                <a:gd name="T75" fmla="*/ 30 h 41"/>
                <a:gd name="T76" fmla="*/ 0 w 72"/>
                <a:gd name="T77" fmla="*/ 34 h 41"/>
                <a:gd name="T78" fmla="*/ 0 w 72"/>
                <a:gd name="T79" fmla="*/ 37 h 41"/>
                <a:gd name="T80" fmla="*/ 0 w 72"/>
                <a:gd name="T81" fmla="*/ 41 h 41"/>
                <a:gd name="T82" fmla="*/ 0 w 72"/>
                <a:gd name="T83" fmla="*/ 41 h 41"/>
                <a:gd name="T84" fmla="*/ 0 w 72"/>
                <a:gd name="T85" fmla="*/ 41 h 41"/>
                <a:gd name="T86" fmla="*/ 0 w 72"/>
                <a:gd name="T87" fmla="*/ 41 h 41"/>
                <a:gd name="T88" fmla="*/ 2 w 72"/>
                <a:gd name="T89" fmla="*/ 41 h 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
                <a:gd name="T136" fmla="*/ 0 h 41"/>
                <a:gd name="T137" fmla="*/ 72 w 72"/>
                <a:gd name="T138" fmla="*/ 41 h 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 h="41">
                  <a:moveTo>
                    <a:pt x="2" y="41"/>
                  </a:moveTo>
                  <a:lnTo>
                    <a:pt x="10" y="39"/>
                  </a:lnTo>
                  <a:lnTo>
                    <a:pt x="18" y="37"/>
                  </a:lnTo>
                  <a:lnTo>
                    <a:pt x="28" y="35"/>
                  </a:lnTo>
                  <a:lnTo>
                    <a:pt x="38" y="32"/>
                  </a:lnTo>
                  <a:lnTo>
                    <a:pt x="46" y="30"/>
                  </a:lnTo>
                  <a:lnTo>
                    <a:pt x="54" y="26"/>
                  </a:lnTo>
                  <a:lnTo>
                    <a:pt x="62" y="21"/>
                  </a:lnTo>
                  <a:lnTo>
                    <a:pt x="68" y="13"/>
                  </a:lnTo>
                  <a:lnTo>
                    <a:pt x="70" y="11"/>
                  </a:lnTo>
                  <a:lnTo>
                    <a:pt x="70" y="10"/>
                  </a:lnTo>
                  <a:lnTo>
                    <a:pt x="72" y="10"/>
                  </a:lnTo>
                  <a:lnTo>
                    <a:pt x="72" y="8"/>
                  </a:lnTo>
                  <a:lnTo>
                    <a:pt x="72" y="6"/>
                  </a:lnTo>
                  <a:lnTo>
                    <a:pt x="72" y="4"/>
                  </a:lnTo>
                  <a:lnTo>
                    <a:pt x="68" y="4"/>
                  </a:lnTo>
                  <a:lnTo>
                    <a:pt x="66" y="2"/>
                  </a:lnTo>
                  <a:lnTo>
                    <a:pt x="64" y="2"/>
                  </a:lnTo>
                  <a:lnTo>
                    <a:pt x="60" y="2"/>
                  </a:lnTo>
                  <a:lnTo>
                    <a:pt x="58" y="2"/>
                  </a:lnTo>
                  <a:lnTo>
                    <a:pt x="54" y="0"/>
                  </a:lnTo>
                  <a:lnTo>
                    <a:pt x="52" y="0"/>
                  </a:lnTo>
                  <a:lnTo>
                    <a:pt x="46" y="0"/>
                  </a:lnTo>
                  <a:lnTo>
                    <a:pt x="40" y="0"/>
                  </a:lnTo>
                  <a:lnTo>
                    <a:pt x="34" y="2"/>
                  </a:lnTo>
                  <a:lnTo>
                    <a:pt x="28" y="4"/>
                  </a:lnTo>
                  <a:lnTo>
                    <a:pt x="24" y="6"/>
                  </a:lnTo>
                  <a:lnTo>
                    <a:pt x="18" y="8"/>
                  </a:lnTo>
                  <a:lnTo>
                    <a:pt x="14" y="10"/>
                  </a:lnTo>
                  <a:lnTo>
                    <a:pt x="8" y="13"/>
                  </a:lnTo>
                  <a:lnTo>
                    <a:pt x="6" y="17"/>
                  </a:lnTo>
                  <a:lnTo>
                    <a:pt x="4" y="19"/>
                  </a:lnTo>
                  <a:lnTo>
                    <a:pt x="2" y="22"/>
                  </a:lnTo>
                  <a:lnTo>
                    <a:pt x="2" y="26"/>
                  </a:lnTo>
                  <a:lnTo>
                    <a:pt x="0" y="30"/>
                  </a:lnTo>
                  <a:lnTo>
                    <a:pt x="0" y="34"/>
                  </a:lnTo>
                  <a:lnTo>
                    <a:pt x="0" y="37"/>
                  </a:lnTo>
                  <a:lnTo>
                    <a:pt x="0" y="41"/>
                  </a:lnTo>
                  <a:lnTo>
                    <a:pt x="2" y="41"/>
                  </a:lnTo>
                  <a:close/>
                </a:path>
              </a:pathLst>
            </a:custGeom>
            <a:solidFill>
              <a:srgbClr val="FCEF00"/>
            </a:solidFill>
            <a:ln w="9525">
              <a:noFill/>
              <a:round/>
              <a:headEnd/>
              <a:tailEnd/>
            </a:ln>
          </p:spPr>
          <p:txBody>
            <a:bodyPr>
              <a:prstTxWarp prst="textNoShape">
                <a:avLst/>
              </a:prstTxWarp>
            </a:bodyPr>
            <a:lstStyle/>
            <a:p>
              <a:endParaRPr lang="en-US"/>
            </a:p>
          </p:txBody>
        </p:sp>
        <p:sp>
          <p:nvSpPr>
            <p:cNvPr id="21522" name="Freeform 15"/>
            <p:cNvSpPr>
              <a:spLocks/>
            </p:cNvSpPr>
            <p:nvPr/>
          </p:nvSpPr>
          <p:spPr bwMode="auto">
            <a:xfrm>
              <a:off x="2204" y="1524"/>
              <a:ext cx="430" cy="456"/>
            </a:xfrm>
            <a:custGeom>
              <a:avLst/>
              <a:gdLst>
                <a:gd name="T0" fmla="*/ 4 w 430"/>
                <a:gd name="T1" fmla="*/ 454 h 456"/>
                <a:gd name="T2" fmla="*/ 4 w 430"/>
                <a:gd name="T3" fmla="*/ 456 h 456"/>
                <a:gd name="T4" fmla="*/ 46 w 430"/>
                <a:gd name="T5" fmla="*/ 417 h 456"/>
                <a:gd name="T6" fmla="*/ 99 w 430"/>
                <a:gd name="T7" fmla="*/ 363 h 456"/>
                <a:gd name="T8" fmla="*/ 154 w 430"/>
                <a:gd name="T9" fmla="*/ 308 h 456"/>
                <a:gd name="T10" fmla="*/ 208 w 430"/>
                <a:gd name="T11" fmla="*/ 252 h 456"/>
                <a:gd name="T12" fmla="*/ 228 w 430"/>
                <a:gd name="T13" fmla="*/ 232 h 456"/>
                <a:gd name="T14" fmla="*/ 236 w 430"/>
                <a:gd name="T15" fmla="*/ 223 h 456"/>
                <a:gd name="T16" fmla="*/ 240 w 430"/>
                <a:gd name="T17" fmla="*/ 219 h 456"/>
                <a:gd name="T18" fmla="*/ 242 w 430"/>
                <a:gd name="T19" fmla="*/ 219 h 456"/>
                <a:gd name="T20" fmla="*/ 273 w 430"/>
                <a:gd name="T21" fmla="*/ 187 h 456"/>
                <a:gd name="T22" fmla="*/ 370 w 430"/>
                <a:gd name="T23" fmla="*/ 97 h 456"/>
                <a:gd name="T24" fmla="*/ 339 w 430"/>
                <a:gd name="T25" fmla="*/ 80 h 456"/>
                <a:gd name="T26" fmla="*/ 331 w 430"/>
                <a:gd name="T27" fmla="*/ 58 h 456"/>
                <a:gd name="T28" fmla="*/ 337 w 430"/>
                <a:gd name="T29" fmla="*/ 41 h 456"/>
                <a:gd name="T30" fmla="*/ 348 w 430"/>
                <a:gd name="T31" fmla="*/ 30 h 456"/>
                <a:gd name="T32" fmla="*/ 358 w 430"/>
                <a:gd name="T33" fmla="*/ 26 h 456"/>
                <a:gd name="T34" fmla="*/ 368 w 430"/>
                <a:gd name="T35" fmla="*/ 24 h 456"/>
                <a:gd name="T36" fmla="*/ 384 w 430"/>
                <a:gd name="T37" fmla="*/ 28 h 456"/>
                <a:gd name="T38" fmla="*/ 398 w 430"/>
                <a:gd name="T39" fmla="*/ 39 h 456"/>
                <a:gd name="T40" fmla="*/ 404 w 430"/>
                <a:gd name="T41" fmla="*/ 54 h 456"/>
                <a:gd name="T42" fmla="*/ 406 w 430"/>
                <a:gd name="T43" fmla="*/ 67 h 456"/>
                <a:gd name="T44" fmla="*/ 424 w 430"/>
                <a:gd name="T45" fmla="*/ 84 h 456"/>
                <a:gd name="T46" fmla="*/ 428 w 430"/>
                <a:gd name="T47" fmla="*/ 71 h 456"/>
                <a:gd name="T48" fmla="*/ 428 w 430"/>
                <a:gd name="T49" fmla="*/ 48 h 456"/>
                <a:gd name="T50" fmla="*/ 414 w 430"/>
                <a:gd name="T51" fmla="*/ 21 h 456"/>
                <a:gd name="T52" fmla="*/ 390 w 430"/>
                <a:gd name="T53" fmla="*/ 4 h 456"/>
                <a:gd name="T54" fmla="*/ 362 w 430"/>
                <a:gd name="T55" fmla="*/ 0 h 456"/>
                <a:gd name="T56" fmla="*/ 344 w 430"/>
                <a:gd name="T57" fmla="*/ 4 h 456"/>
                <a:gd name="T58" fmla="*/ 341 w 430"/>
                <a:gd name="T59" fmla="*/ 6 h 456"/>
                <a:gd name="T60" fmla="*/ 325 w 430"/>
                <a:gd name="T61" fmla="*/ 15 h 456"/>
                <a:gd name="T62" fmla="*/ 309 w 430"/>
                <a:gd name="T63" fmla="*/ 41 h 456"/>
                <a:gd name="T64" fmla="*/ 307 w 430"/>
                <a:gd name="T65" fmla="*/ 63 h 456"/>
                <a:gd name="T66" fmla="*/ 309 w 430"/>
                <a:gd name="T67" fmla="*/ 78 h 456"/>
                <a:gd name="T68" fmla="*/ 313 w 430"/>
                <a:gd name="T69" fmla="*/ 86 h 456"/>
                <a:gd name="T70" fmla="*/ 313 w 430"/>
                <a:gd name="T71" fmla="*/ 87 h 456"/>
                <a:gd name="T72" fmla="*/ 236 w 430"/>
                <a:gd name="T73" fmla="*/ 150 h 456"/>
                <a:gd name="T74" fmla="*/ 210 w 430"/>
                <a:gd name="T75" fmla="*/ 128 h 456"/>
                <a:gd name="T76" fmla="*/ 186 w 430"/>
                <a:gd name="T77" fmla="*/ 104 h 456"/>
                <a:gd name="T78" fmla="*/ 154 w 430"/>
                <a:gd name="T79" fmla="*/ 74 h 456"/>
                <a:gd name="T80" fmla="*/ 109 w 430"/>
                <a:gd name="T81" fmla="*/ 30 h 456"/>
                <a:gd name="T82" fmla="*/ 184 w 430"/>
                <a:gd name="T83" fmla="*/ 215 h 456"/>
                <a:gd name="T84" fmla="*/ 131 w 430"/>
                <a:gd name="T85" fmla="*/ 269 h 456"/>
                <a:gd name="T86" fmla="*/ 79 w 430"/>
                <a:gd name="T87" fmla="*/ 321 h 456"/>
                <a:gd name="T88" fmla="*/ 30 w 430"/>
                <a:gd name="T89" fmla="*/ 369 h 456"/>
                <a:gd name="T90" fmla="*/ 4 w 430"/>
                <a:gd name="T91" fmla="*/ 398 h 456"/>
                <a:gd name="T92" fmla="*/ 2 w 430"/>
                <a:gd name="T93" fmla="*/ 402 h 456"/>
                <a:gd name="T94" fmla="*/ 6 w 430"/>
                <a:gd name="T95" fmla="*/ 413 h 456"/>
                <a:gd name="T96" fmla="*/ 10 w 430"/>
                <a:gd name="T97" fmla="*/ 434 h 456"/>
                <a:gd name="T98" fmla="*/ 6 w 430"/>
                <a:gd name="T99" fmla="*/ 447 h 456"/>
                <a:gd name="T100" fmla="*/ 2 w 430"/>
                <a:gd name="T101" fmla="*/ 452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0"/>
                <a:gd name="T154" fmla="*/ 0 h 456"/>
                <a:gd name="T155" fmla="*/ 430 w 430"/>
                <a:gd name="T156" fmla="*/ 456 h 4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0" h="456">
                  <a:moveTo>
                    <a:pt x="4" y="454"/>
                  </a:moveTo>
                  <a:lnTo>
                    <a:pt x="4" y="454"/>
                  </a:lnTo>
                  <a:lnTo>
                    <a:pt x="4" y="456"/>
                  </a:lnTo>
                  <a:lnTo>
                    <a:pt x="18" y="443"/>
                  </a:lnTo>
                  <a:lnTo>
                    <a:pt x="32" y="430"/>
                  </a:lnTo>
                  <a:lnTo>
                    <a:pt x="46" y="417"/>
                  </a:lnTo>
                  <a:lnTo>
                    <a:pt x="59" y="404"/>
                  </a:lnTo>
                  <a:lnTo>
                    <a:pt x="73" y="391"/>
                  </a:lnTo>
                  <a:lnTo>
                    <a:pt x="87" y="376"/>
                  </a:lnTo>
                  <a:lnTo>
                    <a:pt x="99" y="363"/>
                  </a:lnTo>
                  <a:lnTo>
                    <a:pt x="113" y="348"/>
                  </a:lnTo>
                  <a:lnTo>
                    <a:pt x="127" y="335"/>
                  </a:lnTo>
                  <a:lnTo>
                    <a:pt x="141" y="321"/>
                  </a:lnTo>
                  <a:lnTo>
                    <a:pt x="154" y="308"/>
                  </a:lnTo>
                  <a:lnTo>
                    <a:pt x="168" y="295"/>
                  </a:lnTo>
                  <a:lnTo>
                    <a:pt x="180" y="280"/>
                  </a:lnTo>
                  <a:lnTo>
                    <a:pt x="194" y="267"/>
                  </a:lnTo>
                  <a:lnTo>
                    <a:pt x="208" y="252"/>
                  </a:lnTo>
                  <a:lnTo>
                    <a:pt x="220" y="239"/>
                  </a:lnTo>
                  <a:lnTo>
                    <a:pt x="224" y="237"/>
                  </a:lnTo>
                  <a:lnTo>
                    <a:pt x="226" y="234"/>
                  </a:lnTo>
                  <a:lnTo>
                    <a:pt x="228" y="232"/>
                  </a:lnTo>
                  <a:lnTo>
                    <a:pt x="230" y="230"/>
                  </a:lnTo>
                  <a:lnTo>
                    <a:pt x="232" y="226"/>
                  </a:lnTo>
                  <a:lnTo>
                    <a:pt x="234" y="224"/>
                  </a:lnTo>
                  <a:lnTo>
                    <a:pt x="236" y="223"/>
                  </a:lnTo>
                  <a:lnTo>
                    <a:pt x="238" y="219"/>
                  </a:lnTo>
                  <a:lnTo>
                    <a:pt x="240" y="219"/>
                  </a:lnTo>
                  <a:lnTo>
                    <a:pt x="242" y="219"/>
                  </a:lnTo>
                  <a:lnTo>
                    <a:pt x="376" y="341"/>
                  </a:lnTo>
                  <a:lnTo>
                    <a:pt x="404" y="315"/>
                  </a:lnTo>
                  <a:lnTo>
                    <a:pt x="273" y="187"/>
                  </a:lnTo>
                  <a:lnTo>
                    <a:pt x="285" y="176"/>
                  </a:lnTo>
                  <a:lnTo>
                    <a:pt x="346" y="111"/>
                  </a:lnTo>
                  <a:lnTo>
                    <a:pt x="366" y="117"/>
                  </a:lnTo>
                  <a:lnTo>
                    <a:pt x="370" y="97"/>
                  </a:lnTo>
                  <a:lnTo>
                    <a:pt x="352" y="93"/>
                  </a:lnTo>
                  <a:lnTo>
                    <a:pt x="348" y="89"/>
                  </a:lnTo>
                  <a:lnTo>
                    <a:pt x="343" y="86"/>
                  </a:lnTo>
                  <a:lnTo>
                    <a:pt x="339" y="80"/>
                  </a:lnTo>
                  <a:lnTo>
                    <a:pt x="337" y="74"/>
                  </a:lnTo>
                  <a:lnTo>
                    <a:pt x="333" y="69"/>
                  </a:lnTo>
                  <a:lnTo>
                    <a:pt x="331" y="63"/>
                  </a:lnTo>
                  <a:lnTo>
                    <a:pt x="331" y="58"/>
                  </a:lnTo>
                  <a:lnTo>
                    <a:pt x="333" y="50"/>
                  </a:lnTo>
                  <a:lnTo>
                    <a:pt x="333" y="47"/>
                  </a:lnTo>
                  <a:lnTo>
                    <a:pt x="335" y="43"/>
                  </a:lnTo>
                  <a:lnTo>
                    <a:pt x="337" y="41"/>
                  </a:lnTo>
                  <a:lnTo>
                    <a:pt x="339" y="37"/>
                  </a:lnTo>
                  <a:lnTo>
                    <a:pt x="343" y="36"/>
                  </a:lnTo>
                  <a:lnTo>
                    <a:pt x="344" y="32"/>
                  </a:lnTo>
                  <a:lnTo>
                    <a:pt x="348" y="30"/>
                  </a:lnTo>
                  <a:lnTo>
                    <a:pt x="352" y="28"/>
                  </a:lnTo>
                  <a:lnTo>
                    <a:pt x="354" y="28"/>
                  </a:lnTo>
                  <a:lnTo>
                    <a:pt x="356" y="28"/>
                  </a:lnTo>
                  <a:lnTo>
                    <a:pt x="358" y="26"/>
                  </a:lnTo>
                  <a:lnTo>
                    <a:pt x="362" y="26"/>
                  </a:lnTo>
                  <a:lnTo>
                    <a:pt x="364" y="26"/>
                  </a:lnTo>
                  <a:lnTo>
                    <a:pt x="366" y="24"/>
                  </a:lnTo>
                  <a:lnTo>
                    <a:pt x="368" y="24"/>
                  </a:lnTo>
                  <a:lnTo>
                    <a:pt x="370" y="24"/>
                  </a:lnTo>
                  <a:lnTo>
                    <a:pt x="376" y="26"/>
                  </a:lnTo>
                  <a:lnTo>
                    <a:pt x="380" y="26"/>
                  </a:lnTo>
                  <a:lnTo>
                    <a:pt x="384" y="28"/>
                  </a:lnTo>
                  <a:lnTo>
                    <a:pt x="388" y="30"/>
                  </a:lnTo>
                  <a:lnTo>
                    <a:pt x="392" y="34"/>
                  </a:lnTo>
                  <a:lnTo>
                    <a:pt x="396" y="36"/>
                  </a:lnTo>
                  <a:lnTo>
                    <a:pt x="398" y="39"/>
                  </a:lnTo>
                  <a:lnTo>
                    <a:pt x="402" y="43"/>
                  </a:lnTo>
                  <a:lnTo>
                    <a:pt x="402" y="47"/>
                  </a:lnTo>
                  <a:lnTo>
                    <a:pt x="404" y="50"/>
                  </a:lnTo>
                  <a:lnTo>
                    <a:pt x="404" y="54"/>
                  </a:lnTo>
                  <a:lnTo>
                    <a:pt x="406" y="58"/>
                  </a:lnTo>
                  <a:lnTo>
                    <a:pt x="406" y="60"/>
                  </a:lnTo>
                  <a:lnTo>
                    <a:pt x="406" y="63"/>
                  </a:lnTo>
                  <a:lnTo>
                    <a:pt x="406" y="67"/>
                  </a:lnTo>
                  <a:lnTo>
                    <a:pt x="406" y="71"/>
                  </a:lnTo>
                  <a:lnTo>
                    <a:pt x="420" y="87"/>
                  </a:lnTo>
                  <a:lnTo>
                    <a:pt x="422" y="86"/>
                  </a:lnTo>
                  <a:lnTo>
                    <a:pt x="424" y="84"/>
                  </a:lnTo>
                  <a:lnTo>
                    <a:pt x="426" y="80"/>
                  </a:lnTo>
                  <a:lnTo>
                    <a:pt x="428" y="78"/>
                  </a:lnTo>
                  <a:lnTo>
                    <a:pt x="428" y="74"/>
                  </a:lnTo>
                  <a:lnTo>
                    <a:pt x="428" y="71"/>
                  </a:lnTo>
                  <a:lnTo>
                    <a:pt x="428" y="67"/>
                  </a:lnTo>
                  <a:lnTo>
                    <a:pt x="430" y="65"/>
                  </a:lnTo>
                  <a:lnTo>
                    <a:pt x="430" y="56"/>
                  </a:lnTo>
                  <a:lnTo>
                    <a:pt x="428" y="48"/>
                  </a:lnTo>
                  <a:lnTo>
                    <a:pt x="426" y="41"/>
                  </a:lnTo>
                  <a:lnTo>
                    <a:pt x="424" y="34"/>
                  </a:lnTo>
                  <a:lnTo>
                    <a:pt x="420" y="26"/>
                  </a:lnTo>
                  <a:lnTo>
                    <a:pt x="414" y="21"/>
                  </a:lnTo>
                  <a:lnTo>
                    <a:pt x="410" y="15"/>
                  </a:lnTo>
                  <a:lnTo>
                    <a:pt x="404" y="10"/>
                  </a:lnTo>
                  <a:lnTo>
                    <a:pt x="398" y="6"/>
                  </a:lnTo>
                  <a:lnTo>
                    <a:pt x="390" y="4"/>
                  </a:lnTo>
                  <a:lnTo>
                    <a:pt x="384" y="2"/>
                  </a:lnTo>
                  <a:lnTo>
                    <a:pt x="376" y="0"/>
                  </a:lnTo>
                  <a:lnTo>
                    <a:pt x="370" y="0"/>
                  </a:lnTo>
                  <a:lnTo>
                    <a:pt x="362" y="0"/>
                  </a:lnTo>
                  <a:lnTo>
                    <a:pt x="354" y="2"/>
                  </a:lnTo>
                  <a:lnTo>
                    <a:pt x="346" y="4"/>
                  </a:lnTo>
                  <a:lnTo>
                    <a:pt x="344" y="4"/>
                  </a:lnTo>
                  <a:lnTo>
                    <a:pt x="343" y="6"/>
                  </a:lnTo>
                  <a:lnTo>
                    <a:pt x="341" y="6"/>
                  </a:lnTo>
                  <a:lnTo>
                    <a:pt x="339" y="6"/>
                  </a:lnTo>
                  <a:lnTo>
                    <a:pt x="337" y="6"/>
                  </a:lnTo>
                  <a:lnTo>
                    <a:pt x="331" y="10"/>
                  </a:lnTo>
                  <a:lnTo>
                    <a:pt x="325" y="15"/>
                  </a:lnTo>
                  <a:lnTo>
                    <a:pt x="321" y="21"/>
                  </a:lnTo>
                  <a:lnTo>
                    <a:pt x="315" y="26"/>
                  </a:lnTo>
                  <a:lnTo>
                    <a:pt x="313" y="34"/>
                  </a:lnTo>
                  <a:lnTo>
                    <a:pt x="309" y="41"/>
                  </a:lnTo>
                  <a:lnTo>
                    <a:pt x="307" y="48"/>
                  </a:lnTo>
                  <a:lnTo>
                    <a:pt x="307" y="54"/>
                  </a:lnTo>
                  <a:lnTo>
                    <a:pt x="307" y="60"/>
                  </a:lnTo>
                  <a:lnTo>
                    <a:pt x="307" y="63"/>
                  </a:lnTo>
                  <a:lnTo>
                    <a:pt x="307" y="67"/>
                  </a:lnTo>
                  <a:lnTo>
                    <a:pt x="307" y="71"/>
                  </a:lnTo>
                  <a:lnTo>
                    <a:pt x="309" y="74"/>
                  </a:lnTo>
                  <a:lnTo>
                    <a:pt x="309" y="78"/>
                  </a:lnTo>
                  <a:lnTo>
                    <a:pt x="311" y="80"/>
                  </a:lnTo>
                  <a:lnTo>
                    <a:pt x="313" y="84"/>
                  </a:lnTo>
                  <a:lnTo>
                    <a:pt x="313" y="86"/>
                  </a:lnTo>
                  <a:lnTo>
                    <a:pt x="313" y="87"/>
                  </a:lnTo>
                  <a:lnTo>
                    <a:pt x="242" y="156"/>
                  </a:lnTo>
                  <a:lnTo>
                    <a:pt x="236" y="150"/>
                  </a:lnTo>
                  <a:lnTo>
                    <a:pt x="228" y="147"/>
                  </a:lnTo>
                  <a:lnTo>
                    <a:pt x="222" y="141"/>
                  </a:lnTo>
                  <a:lnTo>
                    <a:pt x="216" y="134"/>
                  </a:lnTo>
                  <a:lnTo>
                    <a:pt x="210" y="128"/>
                  </a:lnTo>
                  <a:lnTo>
                    <a:pt x="206" y="123"/>
                  </a:lnTo>
                  <a:lnTo>
                    <a:pt x="198" y="117"/>
                  </a:lnTo>
                  <a:lnTo>
                    <a:pt x="192" y="111"/>
                  </a:lnTo>
                  <a:lnTo>
                    <a:pt x="186" y="104"/>
                  </a:lnTo>
                  <a:lnTo>
                    <a:pt x="178" y="97"/>
                  </a:lnTo>
                  <a:lnTo>
                    <a:pt x="170" y="89"/>
                  </a:lnTo>
                  <a:lnTo>
                    <a:pt x="162" y="82"/>
                  </a:lnTo>
                  <a:lnTo>
                    <a:pt x="154" y="74"/>
                  </a:lnTo>
                  <a:lnTo>
                    <a:pt x="147" y="67"/>
                  </a:lnTo>
                  <a:lnTo>
                    <a:pt x="139" y="60"/>
                  </a:lnTo>
                  <a:lnTo>
                    <a:pt x="133" y="52"/>
                  </a:lnTo>
                  <a:lnTo>
                    <a:pt x="109" y="30"/>
                  </a:lnTo>
                  <a:lnTo>
                    <a:pt x="75" y="58"/>
                  </a:lnTo>
                  <a:lnTo>
                    <a:pt x="210" y="187"/>
                  </a:lnTo>
                  <a:lnTo>
                    <a:pt x="196" y="200"/>
                  </a:lnTo>
                  <a:lnTo>
                    <a:pt x="184" y="215"/>
                  </a:lnTo>
                  <a:lnTo>
                    <a:pt x="170" y="228"/>
                  </a:lnTo>
                  <a:lnTo>
                    <a:pt x="158" y="241"/>
                  </a:lnTo>
                  <a:lnTo>
                    <a:pt x="145" y="256"/>
                  </a:lnTo>
                  <a:lnTo>
                    <a:pt x="131" y="269"/>
                  </a:lnTo>
                  <a:lnTo>
                    <a:pt x="117" y="282"/>
                  </a:lnTo>
                  <a:lnTo>
                    <a:pt x="103" y="295"/>
                  </a:lnTo>
                  <a:lnTo>
                    <a:pt x="91" y="308"/>
                  </a:lnTo>
                  <a:lnTo>
                    <a:pt x="79" y="321"/>
                  </a:lnTo>
                  <a:lnTo>
                    <a:pt x="65" y="334"/>
                  </a:lnTo>
                  <a:lnTo>
                    <a:pt x="54" y="345"/>
                  </a:lnTo>
                  <a:lnTo>
                    <a:pt x="42" y="358"/>
                  </a:lnTo>
                  <a:lnTo>
                    <a:pt x="30" y="369"/>
                  </a:lnTo>
                  <a:lnTo>
                    <a:pt x="18" y="382"/>
                  </a:lnTo>
                  <a:lnTo>
                    <a:pt x="8" y="397"/>
                  </a:lnTo>
                  <a:lnTo>
                    <a:pt x="6" y="397"/>
                  </a:lnTo>
                  <a:lnTo>
                    <a:pt x="4" y="398"/>
                  </a:lnTo>
                  <a:lnTo>
                    <a:pt x="4" y="400"/>
                  </a:lnTo>
                  <a:lnTo>
                    <a:pt x="2" y="400"/>
                  </a:lnTo>
                  <a:lnTo>
                    <a:pt x="2" y="402"/>
                  </a:lnTo>
                  <a:lnTo>
                    <a:pt x="0" y="404"/>
                  </a:lnTo>
                  <a:lnTo>
                    <a:pt x="0" y="406"/>
                  </a:lnTo>
                  <a:lnTo>
                    <a:pt x="2" y="410"/>
                  </a:lnTo>
                  <a:lnTo>
                    <a:pt x="6" y="413"/>
                  </a:lnTo>
                  <a:lnTo>
                    <a:pt x="8" y="419"/>
                  </a:lnTo>
                  <a:lnTo>
                    <a:pt x="10" y="422"/>
                  </a:lnTo>
                  <a:lnTo>
                    <a:pt x="10" y="428"/>
                  </a:lnTo>
                  <a:lnTo>
                    <a:pt x="10" y="434"/>
                  </a:lnTo>
                  <a:lnTo>
                    <a:pt x="8" y="439"/>
                  </a:lnTo>
                  <a:lnTo>
                    <a:pt x="8" y="443"/>
                  </a:lnTo>
                  <a:lnTo>
                    <a:pt x="6" y="445"/>
                  </a:lnTo>
                  <a:lnTo>
                    <a:pt x="6" y="447"/>
                  </a:lnTo>
                  <a:lnTo>
                    <a:pt x="4" y="448"/>
                  </a:lnTo>
                  <a:lnTo>
                    <a:pt x="4" y="450"/>
                  </a:lnTo>
                  <a:lnTo>
                    <a:pt x="2" y="452"/>
                  </a:lnTo>
                  <a:lnTo>
                    <a:pt x="4" y="454"/>
                  </a:lnTo>
                  <a:close/>
                </a:path>
              </a:pathLst>
            </a:custGeom>
            <a:solidFill>
              <a:srgbClr val="FFFFFF"/>
            </a:solidFill>
            <a:ln w="9525">
              <a:noFill/>
              <a:round/>
              <a:headEnd/>
              <a:tailEnd/>
            </a:ln>
          </p:spPr>
          <p:txBody>
            <a:bodyPr>
              <a:prstTxWarp prst="textNoShape">
                <a:avLst/>
              </a:prstTxWarp>
            </a:bodyPr>
            <a:lstStyle/>
            <a:p>
              <a:endParaRPr lang="en-US"/>
            </a:p>
          </p:txBody>
        </p:sp>
        <p:sp>
          <p:nvSpPr>
            <p:cNvPr id="21523" name="Freeform 16"/>
            <p:cNvSpPr>
              <a:spLocks/>
            </p:cNvSpPr>
            <p:nvPr/>
          </p:nvSpPr>
          <p:spPr bwMode="auto">
            <a:xfrm>
              <a:off x="2222" y="1824"/>
              <a:ext cx="61" cy="60"/>
            </a:xfrm>
            <a:custGeom>
              <a:avLst/>
              <a:gdLst>
                <a:gd name="T0" fmla="*/ 0 w 61"/>
                <a:gd name="T1" fmla="*/ 60 h 60"/>
                <a:gd name="T2" fmla="*/ 61 w 61"/>
                <a:gd name="T3" fmla="*/ 0 h 60"/>
                <a:gd name="T4" fmla="*/ 37 w 61"/>
                <a:gd name="T5" fmla="*/ 8 h 60"/>
                <a:gd name="T6" fmla="*/ 36 w 61"/>
                <a:gd name="T7" fmla="*/ 15 h 60"/>
                <a:gd name="T8" fmla="*/ 34 w 61"/>
                <a:gd name="T9" fmla="*/ 21 h 60"/>
                <a:gd name="T10" fmla="*/ 30 w 61"/>
                <a:gd name="T11" fmla="*/ 28 h 60"/>
                <a:gd name="T12" fmla="*/ 26 w 61"/>
                <a:gd name="T13" fmla="*/ 34 h 60"/>
                <a:gd name="T14" fmla="*/ 20 w 61"/>
                <a:gd name="T15" fmla="*/ 39 h 60"/>
                <a:gd name="T16" fmla="*/ 14 w 61"/>
                <a:gd name="T17" fmla="*/ 45 h 60"/>
                <a:gd name="T18" fmla="*/ 8 w 61"/>
                <a:gd name="T19" fmla="*/ 48 h 60"/>
                <a:gd name="T20" fmla="*/ 0 w 61"/>
                <a:gd name="T21" fmla="*/ 52 h 60"/>
                <a:gd name="T22" fmla="*/ 0 w 61"/>
                <a:gd name="T23" fmla="*/ 6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60"/>
                <a:gd name="T38" fmla="*/ 61 w 61"/>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60">
                  <a:moveTo>
                    <a:pt x="0" y="60"/>
                  </a:moveTo>
                  <a:lnTo>
                    <a:pt x="61" y="0"/>
                  </a:lnTo>
                  <a:lnTo>
                    <a:pt x="37" y="8"/>
                  </a:lnTo>
                  <a:lnTo>
                    <a:pt x="36" y="15"/>
                  </a:lnTo>
                  <a:lnTo>
                    <a:pt x="34" y="21"/>
                  </a:lnTo>
                  <a:lnTo>
                    <a:pt x="30" y="28"/>
                  </a:lnTo>
                  <a:lnTo>
                    <a:pt x="26" y="34"/>
                  </a:lnTo>
                  <a:lnTo>
                    <a:pt x="20" y="39"/>
                  </a:lnTo>
                  <a:lnTo>
                    <a:pt x="14" y="45"/>
                  </a:lnTo>
                  <a:lnTo>
                    <a:pt x="8" y="48"/>
                  </a:lnTo>
                  <a:lnTo>
                    <a:pt x="0" y="52"/>
                  </a:lnTo>
                  <a:lnTo>
                    <a:pt x="0" y="60"/>
                  </a:lnTo>
                  <a:close/>
                </a:path>
              </a:pathLst>
            </a:custGeom>
            <a:solidFill>
              <a:srgbClr val="FFFFFF"/>
            </a:solidFill>
            <a:ln w="9525">
              <a:noFill/>
              <a:round/>
              <a:headEnd/>
              <a:tailEnd/>
            </a:ln>
          </p:spPr>
          <p:txBody>
            <a:bodyPr>
              <a:prstTxWarp prst="textNoShape">
                <a:avLst/>
              </a:prstTxWarp>
            </a:bodyPr>
            <a:lstStyle/>
            <a:p>
              <a:endParaRPr lang="en-US"/>
            </a:p>
          </p:txBody>
        </p:sp>
        <p:sp>
          <p:nvSpPr>
            <p:cNvPr id="21524" name="Freeform 17"/>
            <p:cNvSpPr>
              <a:spLocks/>
            </p:cNvSpPr>
            <p:nvPr/>
          </p:nvSpPr>
          <p:spPr bwMode="auto">
            <a:xfrm>
              <a:off x="2228" y="1787"/>
              <a:ext cx="75" cy="34"/>
            </a:xfrm>
            <a:custGeom>
              <a:avLst/>
              <a:gdLst>
                <a:gd name="T0" fmla="*/ 0 w 75"/>
                <a:gd name="T1" fmla="*/ 32 h 34"/>
                <a:gd name="T2" fmla="*/ 10 w 75"/>
                <a:gd name="T3" fmla="*/ 34 h 34"/>
                <a:gd name="T4" fmla="*/ 20 w 75"/>
                <a:gd name="T5" fmla="*/ 34 h 34"/>
                <a:gd name="T6" fmla="*/ 31 w 75"/>
                <a:gd name="T7" fmla="*/ 34 h 34"/>
                <a:gd name="T8" fmla="*/ 41 w 75"/>
                <a:gd name="T9" fmla="*/ 30 h 34"/>
                <a:gd name="T10" fmla="*/ 51 w 75"/>
                <a:gd name="T11" fmla="*/ 28 h 34"/>
                <a:gd name="T12" fmla="*/ 59 w 75"/>
                <a:gd name="T13" fmla="*/ 24 h 34"/>
                <a:gd name="T14" fmla="*/ 67 w 75"/>
                <a:gd name="T15" fmla="*/ 19 h 34"/>
                <a:gd name="T16" fmla="*/ 75 w 75"/>
                <a:gd name="T17" fmla="*/ 11 h 34"/>
                <a:gd name="T18" fmla="*/ 69 w 75"/>
                <a:gd name="T19" fmla="*/ 8 h 34"/>
                <a:gd name="T20" fmla="*/ 63 w 75"/>
                <a:gd name="T21" fmla="*/ 6 h 34"/>
                <a:gd name="T22" fmla="*/ 55 w 75"/>
                <a:gd name="T23" fmla="*/ 2 h 34"/>
                <a:gd name="T24" fmla="*/ 49 w 75"/>
                <a:gd name="T25" fmla="*/ 0 h 34"/>
                <a:gd name="T26" fmla="*/ 41 w 75"/>
                <a:gd name="T27" fmla="*/ 0 h 34"/>
                <a:gd name="T28" fmla="*/ 35 w 75"/>
                <a:gd name="T29" fmla="*/ 0 h 34"/>
                <a:gd name="T30" fmla="*/ 28 w 75"/>
                <a:gd name="T31" fmla="*/ 2 h 34"/>
                <a:gd name="T32" fmla="*/ 20 w 75"/>
                <a:gd name="T33" fmla="*/ 6 h 34"/>
                <a:gd name="T34" fmla="*/ 16 w 75"/>
                <a:gd name="T35" fmla="*/ 10 h 34"/>
                <a:gd name="T36" fmla="*/ 12 w 75"/>
                <a:gd name="T37" fmla="*/ 11 h 34"/>
                <a:gd name="T38" fmla="*/ 10 w 75"/>
                <a:gd name="T39" fmla="*/ 15 h 34"/>
                <a:gd name="T40" fmla="*/ 6 w 75"/>
                <a:gd name="T41" fmla="*/ 17 h 34"/>
                <a:gd name="T42" fmla="*/ 4 w 75"/>
                <a:gd name="T43" fmla="*/ 21 h 34"/>
                <a:gd name="T44" fmla="*/ 2 w 75"/>
                <a:gd name="T45" fmla="*/ 24 h 34"/>
                <a:gd name="T46" fmla="*/ 0 w 75"/>
                <a:gd name="T47" fmla="*/ 28 h 34"/>
                <a:gd name="T48" fmla="*/ 0 w 75"/>
                <a:gd name="T49" fmla="*/ 32 h 34"/>
                <a:gd name="T50" fmla="*/ 0 w 75"/>
                <a:gd name="T51" fmla="*/ 32 h 34"/>
                <a:gd name="T52" fmla="*/ 0 w 75"/>
                <a:gd name="T53" fmla="*/ 32 h 34"/>
                <a:gd name="T54" fmla="*/ 0 w 75"/>
                <a:gd name="T55" fmla="*/ 32 h 34"/>
                <a:gd name="T56" fmla="*/ 0 w 75"/>
                <a:gd name="T57" fmla="*/ 32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
                <a:gd name="T88" fmla="*/ 0 h 34"/>
                <a:gd name="T89" fmla="*/ 75 w 75"/>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 h="34">
                  <a:moveTo>
                    <a:pt x="0" y="32"/>
                  </a:moveTo>
                  <a:lnTo>
                    <a:pt x="10" y="34"/>
                  </a:lnTo>
                  <a:lnTo>
                    <a:pt x="20" y="34"/>
                  </a:lnTo>
                  <a:lnTo>
                    <a:pt x="31" y="34"/>
                  </a:lnTo>
                  <a:lnTo>
                    <a:pt x="41" y="30"/>
                  </a:lnTo>
                  <a:lnTo>
                    <a:pt x="51" y="28"/>
                  </a:lnTo>
                  <a:lnTo>
                    <a:pt x="59" y="24"/>
                  </a:lnTo>
                  <a:lnTo>
                    <a:pt x="67" y="19"/>
                  </a:lnTo>
                  <a:lnTo>
                    <a:pt x="75" y="11"/>
                  </a:lnTo>
                  <a:lnTo>
                    <a:pt x="69" y="8"/>
                  </a:lnTo>
                  <a:lnTo>
                    <a:pt x="63" y="6"/>
                  </a:lnTo>
                  <a:lnTo>
                    <a:pt x="55" y="2"/>
                  </a:lnTo>
                  <a:lnTo>
                    <a:pt x="49" y="0"/>
                  </a:lnTo>
                  <a:lnTo>
                    <a:pt x="41" y="0"/>
                  </a:lnTo>
                  <a:lnTo>
                    <a:pt x="35" y="0"/>
                  </a:lnTo>
                  <a:lnTo>
                    <a:pt x="28" y="2"/>
                  </a:lnTo>
                  <a:lnTo>
                    <a:pt x="20" y="6"/>
                  </a:lnTo>
                  <a:lnTo>
                    <a:pt x="16" y="10"/>
                  </a:lnTo>
                  <a:lnTo>
                    <a:pt x="12" y="11"/>
                  </a:lnTo>
                  <a:lnTo>
                    <a:pt x="10" y="15"/>
                  </a:lnTo>
                  <a:lnTo>
                    <a:pt x="6" y="17"/>
                  </a:lnTo>
                  <a:lnTo>
                    <a:pt x="4" y="21"/>
                  </a:lnTo>
                  <a:lnTo>
                    <a:pt x="2" y="24"/>
                  </a:lnTo>
                  <a:lnTo>
                    <a:pt x="0" y="28"/>
                  </a:lnTo>
                  <a:lnTo>
                    <a:pt x="0" y="32"/>
                  </a:lnTo>
                  <a:close/>
                </a:path>
              </a:pathLst>
            </a:custGeom>
            <a:solidFill>
              <a:srgbClr val="FCEF00"/>
            </a:solidFill>
            <a:ln w="9525">
              <a:noFill/>
              <a:round/>
              <a:headEnd/>
              <a:tailEnd/>
            </a:ln>
          </p:spPr>
          <p:txBody>
            <a:bodyPr>
              <a:prstTxWarp prst="textNoShape">
                <a:avLst/>
              </a:prstTxWarp>
            </a:bodyPr>
            <a:lstStyle/>
            <a:p>
              <a:endParaRPr lang="en-US"/>
            </a:p>
          </p:txBody>
        </p:sp>
        <p:sp>
          <p:nvSpPr>
            <p:cNvPr id="21525" name="Freeform 18"/>
            <p:cNvSpPr>
              <a:spLocks/>
            </p:cNvSpPr>
            <p:nvPr/>
          </p:nvSpPr>
          <p:spPr bwMode="auto">
            <a:xfrm>
              <a:off x="2287" y="1750"/>
              <a:ext cx="64" cy="37"/>
            </a:xfrm>
            <a:custGeom>
              <a:avLst/>
              <a:gdLst>
                <a:gd name="T0" fmla="*/ 0 w 64"/>
                <a:gd name="T1" fmla="*/ 26 h 37"/>
                <a:gd name="T2" fmla="*/ 4 w 64"/>
                <a:gd name="T3" fmla="*/ 28 h 37"/>
                <a:gd name="T4" fmla="*/ 8 w 64"/>
                <a:gd name="T5" fmla="*/ 30 h 37"/>
                <a:gd name="T6" fmla="*/ 12 w 64"/>
                <a:gd name="T7" fmla="*/ 34 h 37"/>
                <a:gd name="T8" fmla="*/ 16 w 64"/>
                <a:gd name="T9" fmla="*/ 35 h 37"/>
                <a:gd name="T10" fmla="*/ 20 w 64"/>
                <a:gd name="T11" fmla="*/ 37 h 37"/>
                <a:gd name="T12" fmla="*/ 24 w 64"/>
                <a:gd name="T13" fmla="*/ 37 h 37"/>
                <a:gd name="T14" fmla="*/ 30 w 64"/>
                <a:gd name="T15" fmla="*/ 37 h 37"/>
                <a:gd name="T16" fmla="*/ 36 w 64"/>
                <a:gd name="T17" fmla="*/ 37 h 37"/>
                <a:gd name="T18" fmla="*/ 40 w 64"/>
                <a:gd name="T19" fmla="*/ 34 h 37"/>
                <a:gd name="T20" fmla="*/ 42 w 64"/>
                <a:gd name="T21" fmla="*/ 30 h 37"/>
                <a:gd name="T22" fmla="*/ 46 w 64"/>
                <a:gd name="T23" fmla="*/ 26 h 37"/>
                <a:gd name="T24" fmla="*/ 50 w 64"/>
                <a:gd name="T25" fmla="*/ 22 h 37"/>
                <a:gd name="T26" fmla="*/ 54 w 64"/>
                <a:gd name="T27" fmla="*/ 19 h 37"/>
                <a:gd name="T28" fmla="*/ 56 w 64"/>
                <a:gd name="T29" fmla="*/ 15 h 37"/>
                <a:gd name="T30" fmla="*/ 60 w 64"/>
                <a:gd name="T31" fmla="*/ 11 h 37"/>
                <a:gd name="T32" fmla="*/ 64 w 64"/>
                <a:gd name="T33" fmla="*/ 8 h 37"/>
                <a:gd name="T34" fmla="*/ 64 w 64"/>
                <a:gd name="T35" fmla="*/ 8 h 37"/>
                <a:gd name="T36" fmla="*/ 64 w 64"/>
                <a:gd name="T37" fmla="*/ 8 h 37"/>
                <a:gd name="T38" fmla="*/ 64 w 64"/>
                <a:gd name="T39" fmla="*/ 8 h 37"/>
                <a:gd name="T40" fmla="*/ 64 w 64"/>
                <a:gd name="T41" fmla="*/ 8 h 37"/>
                <a:gd name="T42" fmla="*/ 64 w 64"/>
                <a:gd name="T43" fmla="*/ 6 h 37"/>
                <a:gd name="T44" fmla="*/ 64 w 64"/>
                <a:gd name="T45" fmla="*/ 6 h 37"/>
                <a:gd name="T46" fmla="*/ 64 w 64"/>
                <a:gd name="T47" fmla="*/ 6 h 37"/>
                <a:gd name="T48" fmla="*/ 64 w 64"/>
                <a:gd name="T49" fmla="*/ 6 h 37"/>
                <a:gd name="T50" fmla="*/ 60 w 64"/>
                <a:gd name="T51" fmla="*/ 4 h 37"/>
                <a:gd name="T52" fmla="*/ 56 w 64"/>
                <a:gd name="T53" fmla="*/ 2 h 37"/>
                <a:gd name="T54" fmla="*/ 50 w 64"/>
                <a:gd name="T55" fmla="*/ 0 h 37"/>
                <a:gd name="T56" fmla="*/ 44 w 64"/>
                <a:gd name="T57" fmla="*/ 0 h 37"/>
                <a:gd name="T58" fmla="*/ 40 w 64"/>
                <a:gd name="T59" fmla="*/ 0 h 37"/>
                <a:gd name="T60" fmla="*/ 34 w 64"/>
                <a:gd name="T61" fmla="*/ 0 h 37"/>
                <a:gd name="T62" fmla="*/ 28 w 64"/>
                <a:gd name="T63" fmla="*/ 2 h 37"/>
                <a:gd name="T64" fmla="*/ 24 w 64"/>
                <a:gd name="T65" fmla="*/ 4 h 37"/>
                <a:gd name="T66" fmla="*/ 20 w 64"/>
                <a:gd name="T67" fmla="*/ 6 h 37"/>
                <a:gd name="T68" fmla="*/ 16 w 64"/>
                <a:gd name="T69" fmla="*/ 8 h 37"/>
                <a:gd name="T70" fmla="*/ 12 w 64"/>
                <a:gd name="T71" fmla="*/ 11 h 37"/>
                <a:gd name="T72" fmla="*/ 8 w 64"/>
                <a:gd name="T73" fmla="*/ 13 h 37"/>
                <a:gd name="T74" fmla="*/ 6 w 64"/>
                <a:gd name="T75" fmla="*/ 17 h 37"/>
                <a:gd name="T76" fmla="*/ 2 w 64"/>
                <a:gd name="T77" fmla="*/ 21 h 37"/>
                <a:gd name="T78" fmla="*/ 0 w 64"/>
                <a:gd name="T79" fmla="*/ 22 h 37"/>
                <a:gd name="T80" fmla="*/ 0 w 64"/>
                <a:gd name="T81" fmla="*/ 26 h 37"/>
                <a:gd name="T82" fmla="*/ 0 w 64"/>
                <a:gd name="T83" fmla="*/ 26 h 37"/>
                <a:gd name="T84" fmla="*/ 0 w 64"/>
                <a:gd name="T85" fmla="*/ 26 h 37"/>
                <a:gd name="T86" fmla="*/ 0 w 64"/>
                <a:gd name="T87" fmla="*/ 26 h 37"/>
                <a:gd name="T88" fmla="*/ 0 w 64"/>
                <a:gd name="T89" fmla="*/ 26 h 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
                <a:gd name="T136" fmla="*/ 0 h 37"/>
                <a:gd name="T137" fmla="*/ 64 w 64"/>
                <a:gd name="T138" fmla="*/ 37 h 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 h="37">
                  <a:moveTo>
                    <a:pt x="0" y="26"/>
                  </a:moveTo>
                  <a:lnTo>
                    <a:pt x="4" y="28"/>
                  </a:lnTo>
                  <a:lnTo>
                    <a:pt x="8" y="30"/>
                  </a:lnTo>
                  <a:lnTo>
                    <a:pt x="12" y="34"/>
                  </a:lnTo>
                  <a:lnTo>
                    <a:pt x="16" y="35"/>
                  </a:lnTo>
                  <a:lnTo>
                    <a:pt x="20" y="37"/>
                  </a:lnTo>
                  <a:lnTo>
                    <a:pt x="24" y="37"/>
                  </a:lnTo>
                  <a:lnTo>
                    <a:pt x="30" y="37"/>
                  </a:lnTo>
                  <a:lnTo>
                    <a:pt x="36" y="37"/>
                  </a:lnTo>
                  <a:lnTo>
                    <a:pt x="40" y="34"/>
                  </a:lnTo>
                  <a:lnTo>
                    <a:pt x="42" y="30"/>
                  </a:lnTo>
                  <a:lnTo>
                    <a:pt x="46" y="26"/>
                  </a:lnTo>
                  <a:lnTo>
                    <a:pt x="50" y="22"/>
                  </a:lnTo>
                  <a:lnTo>
                    <a:pt x="54" y="19"/>
                  </a:lnTo>
                  <a:lnTo>
                    <a:pt x="56" y="15"/>
                  </a:lnTo>
                  <a:lnTo>
                    <a:pt x="60" y="11"/>
                  </a:lnTo>
                  <a:lnTo>
                    <a:pt x="64" y="8"/>
                  </a:lnTo>
                  <a:lnTo>
                    <a:pt x="64" y="6"/>
                  </a:lnTo>
                  <a:lnTo>
                    <a:pt x="60" y="4"/>
                  </a:lnTo>
                  <a:lnTo>
                    <a:pt x="56" y="2"/>
                  </a:lnTo>
                  <a:lnTo>
                    <a:pt x="50" y="0"/>
                  </a:lnTo>
                  <a:lnTo>
                    <a:pt x="44" y="0"/>
                  </a:lnTo>
                  <a:lnTo>
                    <a:pt x="40" y="0"/>
                  </a:lnTo>
                  <a:lnTo>
                    <a:pt x="34" y="0"/>
                  </a:lnTo>
                  <a:lnTo>
                    <a:pt x="28" y="2"/>
                  </a:lnTo>
                  <a:lnTo>
                    <a:pt x="24" y="4"/>
                  </a:lnTo>
                  <a:lnTo>
                    <a:pt x="20" y="6"/>
                  </a:lnTo>
                  <a:lnTo>
                    <a:pt x="16" y="8"/>
                  </a:lnTo>
                  <a:lnTo>
                    <a:pt x="12" y="11"/>
                  </a:lnTo>
                  <a:lnTo>
                    <a:pt x="8" y="13"/>
                  </a:lnTo>
                  <a:lnTo>
                    <a:pt x="6" y="17"/>
                  </a:lnTo>
                  <a:lnTo>
                    <a:pt x="2" y="21"/>
                  </a:lnTo>
                  <a:lnTo>
                    <a:pt x="0" y="22"/>
                  </a:lnTo>
                  <a:lnTo>
                    <a:pt x="0" y="26"/>
                  </a:lnTo>
                  <a:close/>
                </a:path>
              </a:pathLst>
            </a:custGeom>
            <a:solidFill>
              <a:srgbClr val="FCEF00"/>
            </a:solidFill>
            <a:ln w="9525">
              <a:noFill/>
              <a:round/>
              <a:headEnd/>
              <a:tailEnd/>
            </a:ln>
          </p:spPr>
          <p:txBody>
            <a:bodyPr>
              <a:prstTxWarp prst="textNoShape">
                <a:avLst/>
              </a:prstTxWarp>
            </a:bodyPr>
            <a:lstStyle/>
            <a:p>
              <a:endParaRPr lang="en-US"/>
            </a:p>
          </p:txBody>
        </p:sp>
        <p:sp>
          <p:nvSpPr>
            <p:cNvPr id="21526" name="Freeform 19"/>
            <p:cNvSpPr>
              <a:spLocks/>
            </p:cNvSpPr>
            <p:nvPr/>
          </p:nvSpPr>
          <p:spPr bwMode="auto">
            <a:xfrm>
              <a:off x="2416" y="1778"/>
              <a:ext cx="53" cy="28"/>
            </a:xfrm>
            <a:custGeom>
              <a:avLst/>
              <a:gdLst>
                <a:gd name="T0" fmla="*/ 0 w 53"/>
                <a:gd name="T1" fmla="*/ 17 h 28"/>
                <a:gd name="T2" fmla="*/ 2 w 53"/>
                <a:gd name="T3" fmla="*/ 19 h 28"/>
                <a:gd name="T4" fmla="*/ 2 w 53"/>
                <a:gd name="T5" fmla="*/ 20 h 28"/>
                <a:gd name="T6" fmla="*/ 4 w 53"/>
                <a:gd name="T7" fmla="*/ 22 h 28"/>
                <a:gd name="T8" fmla="*/ 6 w 53"/>
                <a:gd name="T9" fmla="*/ 24 h 28"/>
                <a:gd name="T10" fmla="*/ 8 w 53"/>
                <a:gd name="T11" fmla="*/ 26 h 28"/>
                <a:gd name="T12" fmla="*/ 10 w 53"/>
                <a:gd name="T13" fmla="*/ 26 h 28"/>
                <a:gd name="T14" fmla="*/ 12 w 53"/>
                <a:gd name="T15" fmla="*/ 28 h 28"/>
                <a:gd name="T16" fmla="*/ 16 w 53"/>
                <a:gd name="T17" fmla="*/ 28 h 28"/>
                <a:gd name="T18" fmla="*/ 22 w 53"/>
                <a:gd name="T19" fmla="*/ 28 h 28"/>
                <a:gd name="T20" fmla="*/ 26 w 53"/>
                <a:gd name="T21" fmla="*/ 28 h 28"/>
                <a:gd name="T22" fmla="*/ 32 w 53"/>
                <a:gd name="T23" fmla="*/ 28 h 28"/>
                <a:gd name="T24" fmla="*/ 35 w 53"/>
                <a:gd name="T25" fmla="*/ 26 h 28"/>
                <a:gd name="T26" fmla="*/ 41 w 53"/>
                <a:gd name="T27" fmla="*/ 24 h 28"/>
                <a:gd name="T28" fmla="*/ 45 w 53"/>
                <a:gd name="T29" fmla="*/ 22 h 28"/>
                <a:gd name="T30" fmla="*/ 49 w 53"/>
                <a:gd name="T31" fmla="*/ 20 h 28"/>
                <a:gd name="T32" fmla="*/ 53 w 53"/>
                <a:gd name="T33" fmla="*/ 19 h 28"/>
                <a:gd name="T34" fmla="*/ 53 w 53"/>
                <a:gd name="T35" fmla="*/ 19 h 28"/>
                <a:gd name="T36" fmla="*/ 53 w 53"/>
                <a:gd name="T37" fmla="*/ 19 h 28"/>
                <a:gd name="T38" fmla="*/ 53 w 53"/>
                <a:gd name="T39" fmla="*/ 17 h 28"/>
                <a:gd name="T40" fmla="*/ 53 w 53"/>
                <a:gd name="T41" fmla="*/ 17 h 28"/>
                <a:gd name="T42" fmla="*/ 53 w 53"/>
                <a:gd name="T43" fmla="*/ 17 h 28"/>
                <a:gd name="T44" fmla="*/ 53 w 53"/>
                <a:gd name="T45" fmla="*/ 17 h 28"/>
                <a:gd name="T46" fmla="*/ 51 w 53"/>
                <a:gd name="T47" fmla="*/ 13 h 28"/>
                <a:gd name="T48" fmla="*/ 49 w 53"/>
                <a:gd name="T49" fmla="*/ 11 h 28"/>
                <a:gd name="T50" fmla="*/ 45 w 53"/>
                <a:gd name="T51" fmla="*/ 7 h 28"/>
                <a:gd name="T52" fmla="*/ 41 w 53"/>
                <a:gd name="T53" fmla="*/ 6 h 28"/>
                <a:gd name="T54" fmla="*/ 37 w 53"/>
                <a:gd name="T55" fmla="*/ 4 h 28"/>
                <a:gd name="T56" fmla="*/ 34 w 53"/>
                <a:gd name="T57" fmla="*/ 2 h 28"/>
                <a:gd name="T58" fmla="*/ 30 w 53"/>
                <a:gd name="T59" fmla="*/ 0 h 28"/>
                <a:gd name="T60" fmla="*/ 26 w 53"/>
                <a:gd name="T61" fmla="*/ 0 h 28"/>
                <a:gd name="T62" fmla="*/ 22 w 53"/>
                <a:gd name="T63" fmla="*/ 0 h 28"/>
                <a:gd name="T64" fmla="*/ 18 w 53"/>
                <a:gd name="T65" fmla="*/ 0 h 28"/>
                <a:gd name="T66" fmla="*/ 14 w 53"/>
                <a:gd name="T67" fmla="*/ 2 h 28"/>
                <a:gd name="T68" fmla="*/ 12 w 53"/>
                <a:gd name="T69" fmla="*/ 4 h 28"/>
                <a:gd name="T70" fmla="*/ 8 w 53"/>
                <a:gd name="T71" fmla="*/ 6 h 28"/>
                <a:gd name="T72" fmla="*/ 6 w 53"/>
                <a:gd name="T73" fmla="*/ 7 h 28"/>
                <a:gd name="T74" fmla="*/ 2 w 53"/>
                <a:gd name="T75" fmla="*/ 11 h 28"/>
                <a:gd name="T76" fmla="*/ 0 w 53"/>
                <a:gd name="T77" fmla="*/ 13 h 28"/>
                <a:gd name="T78" fmla="*/ 0 w 53"/>
                <a:gd name="T79" fmla="*/ 13 h 28"/>
                <a:gd name="T80" fmla="*/ 0 w 53"/>
                <a:gd name="T81" fmla="*/ 15 h 28"/>
                <a:gd name="T82" fmla="*/ 0 w 53"/>
                <a:gd name="T83" fmla="*/ 15 h 28"/>
                <a:gd name="T84" fmla="*/ 0 w 53"/>
                <a:gd name="T85" fmla="*/ 15 h 28"/>
                <a:gd name="T86" fmla="*/ 0 w 53"/>
                <a:gd name="T87" fmla="*/ 15 h 28"/>
                <a:gd name="T88" fmla="*/ 0 w 53"/>
                <a:gd name="T89" fmla="*/ 15 h 28"/>
                <a:gd name="T90" fmla="*/ 0 w 53"/>
                <a:gd name="T91" fmla="*/ 15 h 28"/>
                <a:gd name="T92" fmla="*/ 0 w 53"/>
                <a:gd name="T93" fmla="*/ 17 h 28"/>
                <a:gd name="T94" fmla="*/ 0 w 53"/>
                <a:gd name="T95" fmla="*/ 17 h 28"/>
                <a:gd name="T96" fmla="*/ 0 w 53"/>
                <a:gd name="T97" fmla="*/ 17 h 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28"/>
                <a:gd name="T149" fmla="*/ 53 w 53"/>
                <a:gd name="T150" fmla="*/ 28 h 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28">
                  <a:moveTo>
                    <a:pt x="0" y="17"/>
                  </a:moveTo>
                  <a:lnTo>
                    <a:pt x="2" y="19"/>
                  </a:lnTo>
                  <a:lnTo>
                    <a:pt x="2" y="20"/>
                  </a:lnTo>
                  <a:lnTo>
                    <a:pt x="4" y="22"/>
                  </a:lnTo>
                  <a:lnTo>
                    <a:pt x="6" y="24"/>
                  </a:lnTo>
                  <a:lnTo>
                    <a:pt x="8" y="26"/>
                  </a:lnTo>
                  <a:lnTo>
                    <a:pt x="10" y="26"/>
                  </a:lnTo>
                  <a:lnTo>
                    <a:pt x="12" y="28"/>
                  </a:lnTo>
                  <a:lnTo>
                    <a:pt x="16" y="28"/>
                  </a:lnTo>
                  <a:lnTo>
                    <a:pt x="22" y="28"/>
                  </a:lnTo>
                  <a:lnTo>
                    <a:pt x="26" y="28"/>
                  </a:lnTo>
                  <a:lnTo>
                    <a:pt x="32" y="28"/>
                  </a:lnTo>
                  <a:lnTo>
                    <a:pt x="35" y="26"/>
                  </a:lnTo>
                  <a:lnTo>
                    <a:pt x="41" y="24"/>
                  </a:lnTo>
                  <a:lnTo>
                    <a:pt x="45" y="22"/>
                  </a:lnTo>
                  <a:lnTo>
                    <a:pt x="49" y="20"/>
                  </a:lnTo>
                  <a:lnTo>
                    <a:pt x="53" y="19"/>
                  </a:lnTo>
                  <a:lnTo>
                    <a:pt x="53" y="17"/>
                  </a:lnTo>
                  <a:lnTo>
                    <a:pt x="51" y="13"/>
                  </a:lnTo>
                  <a:lnTo>
                    <a:pt x="49" y="11"/>
                  </a:lnTo>
                  <a:lnTo>
                    <a:pt x="45" y="7"/>
                  </a:lnTo>
                  <a:lnTo>
                    <a:pt x="41" y="6"/>
                  </a:lnTo>
                  <a:lnTo>
                    <a:pt x="37" y="4"/>
                  </a:lnTo>
                  <a:lnTo>
                    <a:pt x="34" y="2"/>
                  </a:lnTo>
                  <a:lnTo>
                    <a:pt x="30" y="0"/>
                  </a:lnTo>
                  <a:lnTo>
                    <a:pt x="26" y="0"/>
                  </a:lnTo>
                  <a:lnTo>
                    <a:pt x="22" y="0"/>
                  </a:lnTo>
                  <a:lnTo>
                    <a:pt x="18" y="0"/>
                  </a:lnTo>
                  <a:lnTo>
                    <a:pt x="14" y="2"/>
                  </a:lnTo>
                  <a:lnTo>
                    <a:pt x="12" y="4"/>
                  </a:lnTo>
                  <a:lnTo>
                    <a:pt x="8" y="6"/>
                  </a:lnTo>
                  <a:lnTo>
                    <a:pt x="6" y="7"/>
                  </a:lnTo>
                  <a:lnTo>
                    <a:pt x="2" y="11"/>
                  </a:lnTo>
                  <a:lnTo>
                    <a:pt x="0" y="13"/>
                  </a:lnTo>
                  <a:lnTo>
                    <a:pt x="0" y="15"/>
                  </a:lnTo>
                  <a:lnTo>
                    <a:pt x="0" y="17"/>
                  </a:lnTo>
                  <a:close/>
                </a:path>
              </a:pathLst>
            </a:custGeom>
            <a:solidFill>
              <a:srgbClr val="FCEF00"/>
            </a:solidFill>
            <a:ln w="9525">
              <a:noFill/>
              <a:round/>
              <a:headEnd/>
              <a:tailEnd/>
            </a:ln>
          </p:spPr>
          <p:txBody>
            <a:bodyPr>
              <a:prstTxWarp prst="textNoShape">
                <a:avLst/>
              </a:prstTxWarp>
            </a:bodyPr>
            <a:lstStyle/>
            <a:p>
              <a:endParaRPr lang="en-US"/>
            </a:p>
          </p:txBody>
        </p:sp>
        <p:sp>
          <p:nvSpPr>
            <p:cNvPr id="21527" name="Freeform 20"/>
            <p:cNvSpPr>
              <a:spLocks/>
            </p:cNvSpPr>
            <p:nvPr/>
          </p:nvSpPr>
          <p:spPr bwMode="auto">
            <a:xfrm>
              <a:off x="2442" y="1763"/>
              <a:ext cx="15" cy="8"/>
            </a:xfrm>
            <a:custGeom>
              <a:avLst/>
              <a:gdLst>
                <a:gd name="T0" fmla="*/ 2 w 15"/>
                <a:gd name="T1" fmla="*/ 4 h 8"/>
                <a:gd name="T2" fmla="*/ 15 w 15"/>
                <a:gd name="T3" fmla="*/ 8 h 8"/>
                <a:gd name="T4" fmla="*/ 6 w 15"/>
                <a:gd name="T5" fmla="*/ 0 h 8"/>
                <a:gd name="T6" fmla="*/ 0 w 15"/>
                <a:gd name="T7" fmla="*/ 4 h 8"/>
                <a:gd name="T8" fmla="*/ 0 w 15"/>
                <a:gd name="T9" fmla="*/ 4 h 8"/>
                <a:gd name="T10" fmla="*/ 0 w 15"/>
                <a:gd name="T11" fmla="*/ 4 h 8"/>
                <a:gd name="T12" fmla="*/ 2 w 15"/>
                <a:gd name="T13" fmla="*/ 4 h 8"/>
                <a:gd name="T14" fmla="*/ 2 w 15"/>
                <a:gd name="T15" fmla="*/ 4 h 8"/>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8"/>
                <a:gd name="T26" fmla="*/ 15 w 1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8">
                  <a:moveTo>
                    <a:pt x="2" y="4"/>
                  </a:moveTo>
                  <a:lnTo>
                    <a:pt x="15" y="8"/>
                  </a:lnTo>
                  <a:lnTo>
                    <a:pt x="6" y="0"/>
                  </a:lnTo>
                  <a:lnTo>
                    <a:pt x="0" y="4"/>
                  </a:lnTo>
                  <a:lnTo>
                    <a:pt x="2" y="4"/>
                  </a:lnTo>
                  <a:close/>
                </a:path>
              </a:pathLst>
            </a:custGeom>
            <a:solidFill>
              <a:srgbClr val="FFFFFF"/>
            </a:solidFill>
            <a:ln w="9525">
              <a:noFill/>
              <a:round/>
              <a:headEnd/>
              <a:tailEnd/>
            </a:ln>
          </p:spPr>
          <p:txBody>
            <a:bodyPr>
              <a:prstTxWarp prst="textNoShape">
                <a:avLst/>
              </a:prstTxWarp>
            </a:bodyPr>
            <a:lstStyle/>
            <a:p>
              <a:endParaRPr lang="en-US"/>
            </a:p>
          </p:txBody>
        </p:sp>
        <p:sp>
          <p:nvSpPr>
            <p:cNvPr id="21528" name="Freeform 21"/>
            <p:cNvSpPr>
              <a:spLocks/>
            </p:cNvSpPr>
            <p:nvPr/>
          </p:nvSpPr>
          <p:spPr bwMode="auto">
            <a:xfrm>
              <a:off x="2497" y="1650"/>
              <a:ext cx="81" cy="85"/>
            </a:xfrm>
            <a:custGeom>
              <a:avLst/>
              <a:gdLst>
                <a:gd name="T0" fmla="*/ 0 w 81"/>
                <a:gd name="T1" fmla="*/ 63 h 85"/>
                <a:gd name="T2" fmla="*/ 26 w 81"/>
                <a:gd name="T3" fmla="*/ 85 h 85"/>
                <a:gd name="T4" fmla="*/ 36 w 81"/>
                <a:gd name="T5" fmla="*/ 84 h 85"/>
                <a:gd name="T6" fmla="*/ 38 w 81"/>
                <a:gd name="T7" fmla="*/ 78 h 85"/>
                <a:gd name="T8" fmla="*/ 40 w 81"/>
                <a:gd name="T9" fmla="*/ 74 h 85"/>
                <a:gd name="T10" fmla="*/ 44 w 81"/>
                <a:gd name="T11" fmla="*/ 69 h 85"/>
                <a:gd name="T12" fmla="*/ 46 w 81"/>
                <a:gd name="T13" fmla="*/ 65 h 85"/>
                <a:gd name="T14" fmla="*/ 50 w 81"/>
                <a:gd name="T15" fmla="*/ 61 h 85"/>
                <a:gd name="T16" fmla="*/ 53 w 81"/>
                <a:gd name="T17" fmla="*/ 56 h 85"/>
                <a:gd name="T18" fmla="*/ 57 w 81"/>
                <a:gd name="T19" fmla="*/ 54 h 85"/>
                <a:gd name="T20" fmla="*/ 63 w 81"/>
                <a:gd name="T21" fmla="*/ 50 h 85"/>
                <a:gd name="T22" fmla="*/ 63 w 81"/>
                <a:gd name="T23" fmla="*/ 50 h 85"/>
                <a:gd name="T24" fmla="*/ 65 w 81"/>
                <a:gd name="T25" fmla="*/ 50 h 85"/>
                <a:gd name="T26" fmla="*/ 65 w 81"/>
                <a:gd name="T27" fmla="*/ 48 h 85"/>
                <a:gd name="T28" fmla="*/ 67 w 81"/>
                <a:gd name="T29" fmla="*/ 48 h 85"/>
                <a:gd name="T30" fmla="*/ 67 w 81"/>
                <a:gd name="T31" fmla="*/ 48 h 85"/>
                <a:gd name="T32" fmla="*/ 69 w 81"/>
                <a:gd name="T33" fmla="*/ 48 h 85"/>
                <a:gd name="T34" fmla="*/ 69 w 81"/>
                <a:gd name="T35" fmla="*/ 47 h 85"/>
                <a:gd name="T36" fmla="*/ 69 w 81"/>
                <a:gd name="T37" fmla="*/ 47 h 85"/>
                <a:gd name="T38" fmla="*/ 69 w 81"/>
                <a:gd name="T39" fmla="*/ 41 h 85"/>
                <a:gd name="T40" fmla="*/ 67 w 81"/>
                <a:gd name="T41" fmla="*/ 35 h 85"/>
                <a:gd name="T42" fmla="*/ 69 w 81"/>
                <a:gd name="T43" fmla="*/ 30 h 85"/>
                <a:gd name="T44" fmla="*/ 71 w 81"/>
                <a:gd name="T45" fmla="*/ 24 h 85"/>
                <a:gd name="T46" fmla="*/ 73 w 81"/>
                <a:gd name="T47" fmla="*/ 21 h 85"/>
                <a:gd name="T48" fmla="*/ 75 w 81"/>
                <a:gd name="T49" fmla="*/ 15 h 85"/>
                <a:gd name="T50" fmla="*/ 79 w 81"/>
                <a:gd name="T51" fmla="*/ 10 h 85"/>
                <a:gd name="T52" fmla="*/ 81 w 81"/>
                <a:gd name="T53" fmla="*/ 6 h 85"/>
                <a:gd name="T54" fmla="*/ 81 w 81"/>
                <a:gd name="T55" fmla="*/ 6 h 85"/>
                <a:gd name="T56" fmla="*/ 81 w 81"/>
                <a:gd name="T57" fmla="*/ 4 h 85"/>
                <a:gd name="T58" fmla="*/ 81 w 81"/>
                <a:gd name="T59" fmla="*/ 4 h 85"/>
                <a:gd name="T60" fmla="*/ 81 w 81"/>
                <a:gd name="T61" fmla="*/ 4 h 85"/>
                <a:gd name="T62" fmla="*/ 81 w 81"/>
                <a:gd name="T63" fmla="*/ 4 h 85"/>
                <a:gd name="T64" fmla="*/ 79 w 81"/>
                <a:gd name="T65" fmla="*/ 4 h 85"/>
                <a:gd name="T66" fmla="*/ 79 w 81"/>
                <a:gd name="T67" fmla="*/ 2 h 85"/>
                <a:gd name="T68" fmla="*/ 79 w 81"/>
                <a:gd name="T69" fmla="*/ 2 h 85"/>
                <a:gd name="T70" fmla="*/ 79 w 81"/>
                <a:gd name="T71" fmla="*/ 2 h 85"/>
                <a:gd name="T72" fmla="*/ 79 w 81"/>
                <a:gd name="T73" fmla="*/ 2 h 85"/>
                <a:gd name="T74" fmla="*/ 77 w 81"/>
                <a:gd name="T75" fmla="*/ 2 h 85"/>
                <a:gd name="T76" fmla="*/ 77 w 81"/>
                <a:gd name="T77" fmla="*/ 2 h 85"/>
                <a:gd name="T78" fmla="*/ 59 w 81"/>
                <a:gd name="T79" fmla="*/ 0 h 85"/>
                <a:gd name="T80" fmla="*/ 0 w 81"/>
                <a:gd name="T81" fmla="*/ 61 h 85"/>
                <a:gd name="T82" fmla="*/ 0 w 81"/>
                <a:gd name="T83" fmla="*/ 61 h 85"/>
                <a:gd name="T84" fmla="*/ 0 w 81"/>
                <a:gd name="T85" fmla="*/ 61 h 85"/>
                <a:gd name="T86" fmla="*/ 0 w 81"/>
                <a:gd name="T87" fmla="*/ 63 h 85"/>
                <a:gd name="T88" fmla="*/ 0 w 81"/>
                <a:gd name="T89" fmla="*/ 63 h 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1"/>
                <a:gd name="T136" fmla="*/ 0 h 85"/>
                <a:gd name="T137" fmla="*/ 81 w 81"/>
                <a:gd name="T138" fmla="*/ 85 h 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1" h="85">
                  <a:moveTo>
                    <a:pt x="0" y="63"/>
                  </a:moveTo>
                  <a:lnTo>
                    <a:pt x="26" y="85"/>
                  </a:lnTo>
                  <a:lnTo>
                    <a:pt x="36" y="84"/>
                  </a:lnTo>
                  <a:lnTo>
                    <a:pt x="38" y="78"/>
                  </a:lnTo>
                  <a:lnTo>
                    <a:pt x="40" y="74"/>
                  </a:lnTo>
                  <a:lnTo>
                    <a:pt x="44" y="69"/>
                  </a:lnTo>
                  <a:lnTo>
                    <a:pt x="46" y="65"/>
                  </a:lnTo>
                  <a:lnTo>
                    <a:pt x="50" y="61"/>
                  </a:lnTo>
                  <a:lnTo>
                    <a:pt x="53" y="56"/>
                  </a:lnTo>
                  <a:lnTo>
                    <a:pt x="57" y="54"/>
                  </a:lnTo>
                  <a:lnTo>
                    <a:pt x="63" y="50"/>
                  </a:lnTo>
                  <a:lnTo>
                    <a:pt x="65" y="50"/>
                  </a:lnTo>
                  <a:lnTo>
                    <a:pt x="65" y="48"/>
                  </a:lnTo>
                  <a:lnTo>
                    <a:pt x="67" y="48"/>
                  </a:lnTo>
                  <a:lnTo>
                    <a:pt x="69" y="48"/>
                  </a:lnTo>
                  <a:lnTo>
                    <a:pt x="69" y="47"/>
                  </a:lnTo>
                  <a:lnTo>
                    <a:pt x="69" y="41"/>
                  </a:lnTo>
                  <a:lnTo>
                    <a:pt x="67" y="35"/>
                  </a:lnTo>
                  <a:lnTo>
                    <a:pt x="69" y="30"/>
                  </a:lnTo>
                  <a:lnTo>
                    <a:pt x="71" y="24"/>
                  </a:lnTo>
                  <a:lnTo>
                    <a:pt x="73" y="21"/>
                  </a:lnTo>
                  <a:lnTo>
                    <a:pt x="75" y="15"/>
                  </a:lnTo>
                  <a:lnTo>
                    <a:pt x="79" y="10"/>
                  </a:lnTo>
                  <a:lnTo>
                    <a:pt x="81" y="6"/>
                  </a:lnTo>
                  <a:lnTo>
                    <a:pt x="81" y="4"/>
                  </a:lnTo>
                  <a:lnTo>
                    <a:pt x="79" y="4"/>
                  </a:lnTo>
                  <a:lnTo>
                    <a:pt x="79" y="2"/>
                  </a:lnTo>
                  <a:lnTo>
                    <a:pt x="77" y="2"/>
                  </a:lnTo>
                  <a:lnTo>
                    <a:pt x="59" y="0"/>
                  </a:lnTo>
                  <a:lnTo>
                    <a:pt x="0" y="61"/>
                  </a:lnTo>
                  <a:lnTo>
                    <a:pt x="0" y="63"/>
                  </a:lnTo>
                  <a:close/>
                </a:path>
              </a:pathLst>
            </a:custGeom>
            <a:solidFill>
              <a:srgbClr val="FFFFFF"/>
            </a:solidFill>
            <a:ln w="9525">
              <a:noFill/>
              <a:round/>
              <a:headEnd/>
              <a:tailEnd/>
            </a:ln>
          </p:spPr>
          <p:txBody>
            <a:bodyPr>
              <a:prstTxWarp prst="textNoShape">
                <a:avLst/>
              </a:prstTxWarp>
            </a:bodyPr>
            <a:lstStyle/>
            <a:p>
              <a:endParaRPr lang="en-US"/>
            </a:p>
          </p:txBody>
        </p:sp>
        <p:sp>
          <p:nvSpPr>
            <p:cNvPr id="21529" name="Freeform 22"/>
            <p:cNvSpPr>
              <a:spLocks/>
            </p:cNvSpPr>
            <p:nvPr/>
          </p:nvSpPr>
          <p:spPr bwMode="auto">
            <a:xfrm>
              <a:off x="2533" y="1745"/>
              <a:ext cx="39" cy="22"/>
            </a:xfrm>
            <a:custGeom>
              <a:avLst/>
              <a:gdLst>
                <a:gd name="T0" fmla="*/ 2 w 39"/>
                <a:gd name="T1" fmla="*/ 3 h 22"/>
                <a:gd name="T2" fmla="*/ 21 w 39"/>
                <a:gd name="T3" fmla="*/ 22 h 22"/>
                <a:gd name="T4" fmla="*/ 23 w 39"/>
                <a:gd name="T5" fmla="*/ 22 h 22"/>
                <a:gd name="T6" fmla="*/ 27 w 39"/>
                <a:gd name="T7" fmla="*/ 22 h 22"/>
                <a:gd name="T8" fmla="*/ 29 w 39"/>
                <a:gd name="T9" fmla="*/ 22 h 22"/>
                <a:gd name="T10" fmla="*/ 31 w 39"/>
                <a:gd name="T11" fmla="*/ 20 h 22"/>
                <a:gd name="T12" fmla="*/ 33 w 39"/>
                <a:gd name="T13" fmla="*/ 18 h 22"/>
                <a:gd name="T14" fmla="*/ 35 w 39"/>
                <a:gd name="T15" fmla="*/ 16 h 22"/>
                <a:gd name="T16" fmla="*/ 37 w 39"/>
                <a:gd name="T17" fmla="*/ 14 h 22"/>
                <a:gd name="T18" fmla="*/ 37 w 39"/>
                <a:gd name="T19" fmla="*/ 13 h 22"/>
                <a:gd name="T20" fmla="*/ 37 w 39"/>
                <a:gd name="T21" fmla="*/ 11 h 22"/>
                <a:gd name="T22" fmla="*/ 37 w 39"/>
                <a:gd name="T23" fmla="*/ 11 h 22"/>
                <a:gd name="T24" fmla="*/ 37 w 39"/>
                <a:gd name="T25" fmla="*/ 11 h 22"/>
                <a:gd name="T26" fmla="*/ 37 w 39"/>
                <a:gd name="T27" fmla="*/ 9 h 22"/>
                <a:gd name="T28" fmla="*/ 37 w 39"/>
                <a:gd name="T29" fmla="*/ 9 h 22"/>
                <a:gd name="T30" fmla="*/ 37 w 39"/>
                <a:gd name="T31" fmla="*/ 9 h 22"/>
                <a:gd name="T32" fmla="*/ 39 w 39"/>
                <a:gd name="T33" fmla="*/ 9 h 22"/>
                <a:gd name="T34" fmla="*/ 39 w 39"/>
                <a:gd name="T35" fmla="*/ 9 h 22"/>
                <a:gd name="T36" fmla="*/ 37 w 39"/>
                <a:gd name="T37" fmla="*/ 7 h 22"/>
                <a:gd name="T38" fmla="*/ 35 w 39"/>
                <a:gd name="T39" fmla="*/ 5 h 22"/>
                <a:gd name="T40" fmla="*/ 31 w 39"/>
                <a:gd name="T41" fmla="*/ 3 h 22"/>
                <a:gd name="T42" fmla="*/ 29 w 39"/>
                <a:gd name="T43" fmla="*/ 3 h 22"/>
                <a:gd name="T44" fmla="*/ 25 w 39"/>
                <a:gd name="T45" fmla="*/ 3 h 22"/>
                <a:gd name="T46" fmla="*/ 23 w 39"/>
                <a:gd name="T47" fmla="*/ 2 h 22"/>
                <a:gd name="T48" fmla="*/ 19 w 39"/>
                <a:gd name="T49" fmla="*/ 2 h 22"/>
                <a:gd name="T50" fmla="*/ 17 w 39"/>
                <a:gd name="T51" fmla="*/ 0 h 22"/>
                <a:gd name="T52" fmla="*/ 15 w 39"/>
                <a:gd name="T53" fmla="*/ 0 h 22"/>
                <a:gd name="T54" fmla="*/ 14 w 39"/>
                <a:gd name="T55" fmla="*/ 2 h 22"/>
                <a:gd name="T56" fmla="*/ 12 w 39"/>
                <a:gd name="T57" fmla="*/ 2 h 22"/>
                <a:gd name="T58" fmla="*/ 10 w 39"/>
                <a:gd name="T59" fmla="*/ 2 h 22"/>
                <a:gd name="T60" fmla="*/ 6 w 39"/>
                <a:gd name="T61" fmla="*/ 2 h 22"/>
                <a:gd name="T62" fmla="*/ 4 w 39"/>
                <a:gd name="T63" fmla="*/ 2 h 22"/>
                <a:gd name="T64" fmla="*/ 2 w 39"/>
                <a:gd name="T65" fmla="*/ 2 h 22"/>
                <a:gd name="T66" fmla="*/ 0 w 39"/>
                <a:gd name="T67" fmla="*/ 2 h 22"/>
                <a:gd name="T68" fmla="*/ 0 w 39"/>
                <a:gd name="T69" fmla="*/ 2 h 22"/>
                <a:gd name="T70" fmla="*/ 2 w 39"/>
                <a:gd name="T71" fmla="*/ 3 h 22"/>
                <a:gd name="T72" fmla="*/ 2 w 39"/>
                <a:gd name="T73" fmla="*/ 3 h 22"/>
                <a:gd name="T74" fmla="*/ 2 w 39"/>
                <a:gd name="T75" fmla="*/ 3 h 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
                <a:gd name="T115" fmla="*/ 0 h 22"/>
                <a:gd name="T116" fmla="*/ 39 w 39"/>
                <a:gd name="T117" fmla="*/ 22 h 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 h="22">
                  <a:moveTo>
                    <a:pt x="2" y="3"/>
                  </a:moveTo>
                  <a:lnTo>
                    <a:pt x="21" y="22"/>
                  </a:lnTo>
                  <a:lnTo>
                    <a:pt x="23" y="22"/>
                  </a:lnTo>
                  <a:lnTo>
                    <a:pt x="27" y="22"/>
                  </a:lnTo>
                  <a:lnTo>
                    <a:pt x="29" y="22"/>
                  </a:lnTo>
                  <a:lnTo>
                    <a:pt x="31" y="20"/>
                  </a:lnTo>
                  <a:lnTo>
                    <a:pt x="33" y="18"/>
                  </a:lnTo>
                  <a:lnTo>
                    <a:pt x="35" y="16"/>
                  </a:lnTo>
                  <a:lnTo>
                    <a:pt x="37" y="14"/>
                  </a:lnTo>
                  <a:lnTo>
                    <a:pt x="37" y="13"/>
                  </a:lnTo>
                  <a:lnTo>
                    <a:pt x="37" y="11"/>
                  </a:lnTo>
                  <a:lnTo>
                    <a:pt x="37" y="9"/>
                  </a:lnTo>
                  <a:lnTo>
                    <a:pt x="39" y="9"/>
                  </a:lnTo>
                  <a:lnTo>
                    <a:pt x="37" y="7"/>
                  </a:lnTo>
                  <a:lnTo>
                    <a:pt x="35" y="5"/>
                  </a:lnTo>
                  <a:lnTo>
                    <a:pt x="31" y="3"/>
                  </a:lnTo>
                  <a:lnTo>
                    <a:pt x="29" y="3"/>
                  </a:lnTo>
                  <a:lnTo>
                    <a:pt x="25" y="3"/>
                  </a:lnTo>
                  <a:lnTo>
                    <a:pt x="23" y="2"/>
                  </a:lnTo>
                  <a:lnTo>
                    <a:pt x="19" y="2"/>
                  </a:lnTo>
                  <a:lnTo>
                    <a:pt x="17" y="0"/>
                  </a:lnTo>
                  <a:lnTo>
                    <a:pt x="15" y="0"/>
                  </a:lnTo>
                  <a:lnTo>
                    <a:pt x="14" y="2"/>
                  </a:lnTo>
                  <a:lnTo>
                    <a:pt x="12" y="2"/>
                  </a:lnTo>
                  <a:lnTo>
                    <a:pt x="10" y="2"/>
                  </a:lnTo>
                  <a:lnTo>
                    <a:pt x="6" y="2"/>
                  </a:lnTo>
                  <a:lnTo>
                    <a:pt x="4" y="2"/>
                  </a:lnTo>
                  <a:lnTo>
                    <a:pt x="2" y="2"/>
                  </a:lnTo>
                  <a:lnTo>
                    <a:pt x="0" y="2"/>
                  </a:lnTo>
                  <a:lnTo>
                    <a:pt x="2" y="3"/>
                  </a:lnTo>
                  <a:close/>
                </a:path>
              </a:pathLst>
            </a:custGeom>
            <a:solidFill>
              <a:srgbClr val="FCEF00"/>
            </a:solidFill>
            <a:ln w="9525">
              <a:noFill/>
              <a:round/>
              <a:headEnd/>
              <a:tailEnd/>
            </a:ln>
          </p:spPr>
          <p:txBody>
            <a:bodyPr>
              <a:prstTxWarp prst="textNoShape">
                <a:avLst/>
              </a:prstTxWarp>
            </a:bodyPr>
            <a:lstStyle/>
            <a:p>
              <a:endParaRPr lang="en-US"/>
            </a:p>
          </p:txBody>
        </p:sp>
        <p:sp>
          <p:nvSpPr>
            <p:cNvPr id="21530" name="Freeform 23"/>
            <p:cNvSpPr>
              <a:spLocks/>
            </p:cNvSpPr>
            <p:nvPr/>
          </p:nvSpPr>
          <p:spPr bwMode="auto">
            <a:xfrm>
              <a:off x="2552" y="1704"/>
              <a:ext cx="52" cy="35"/>
            </a:xfrm>
            <a:custGeom>
              <a:avLst/>
              <a:gdLst>
                <a:gd name="T0" fmla="*/ 0 w 52"/>
                <a:gd name="T1" fmla="*/ 31 h 35"/>
                <a:gd name="T2" fmla="*/ 4 w 52"/>
                <a:gd name="T3" fmla="*/ 33 h 35"/>
                <a:gd name="T4" fmla="*/ 8 w 52"/>
                <a:gd name="T5" fmla="*/ 33 h 35"/>
                <a:gd name="T6" fmla="*/ 12 w 52"/>
                <a:gd name="T7" fmla="*/ 35 h 35"/>
                <a:gd name="T8" fmla="*/ 18 w 52"/>
                <a:gd name="T9" fmla="*/ 35 h 35"/>
                <a:gd name="T10" fmla="*/ 22 w 52"/>
                <a:gd name="T11" fmla="*/ 35 h 35"/>
                <a:gd name="T12" fmla="*/ 26 w 52"/>
                <a:gd name="T13" fmla="*/ 35 h 35"/>
                <a:gd name="T14" fmla="*/ 32 w 52"/>
                <a:gd name="T15" fmla="*/ 33 h 35"/>
                <a:gd name="T16" fmla="*/ 36 w 52"/>
                <a:gd name="T17" fmla="*/ 30 h 35"/>
                <a:gd name="T18" fmla="*/ 40 w 52"/>
                <a:gd name="T19" fmla="*/ 28 h 35"/>
                <a:gd name="T20" fmla="*/ 42 w 52"/>
                <a:gd name="T21" fmla="*/ 24 h 35"/>
                <a:gd name="T22" fmla="*/ 46 w 52"/>
                <a:gd name="T23" fmla="*/ 20 h 35"/>
                <a:gd name="T24" fmla="*/ 48 w 52"/>
                <a:gd name="T25" fmla="*/ 17 h 35"/>
                <a:gd name="T26" fmla="*/ 50 w 52"/>
                <a:gd name="T27" fmla="*/ 13 h 35"/>
                <a:gd name="T28" fmla="*/ 52 w 52"/>
                <a:gd name="T29" fmla="*/ 9 h 35"/>
                <a:gd name="T30" fmla="*/ 52 w 52"/>
                <a:gd name="T31" fmla="*/ 6 h 35"/>
                <a:gd name="T32" fmla="*/ 52 w 52"/>
                <a:gd name="T33" fmla="*/ 0 h 35"/>
                <a:gd name="T34" fmla="*/ 46 w 52"/>
                <a:gd name="T35" fmla="*/ 0 h 35"/>
                <a:gd name="T36" fmla="*/ 40 w 52"/>
                <a:gd name="T37" fmla="*/ 0 h 35"/>
                <a:gd name="T38" fmla="*/ 32 w 52"/>
                <a:gd name="T39" fmla="*/ 2 h 35"/>
                <a:gd name="T40" fmla="*/ 26 w 52"/>
                <a:gd name="T41" fmla="*/ 2 h 35"/>
                <a:gd name="T42" fmla="*/ 20 w 52"/>
                <a:gd name="T43" fmla="*/ 6 h 35"/>
                <a:gd name="T44" fmla="*/ 16 w 52"/>
                <a:gd name="T45" fmla="*/ 7 h 35"/>
                <a:gd name="T46" fmla="*/ 10 w 52"/>
                <a:gd name="T47" fmla="*/ 11 h 35"/>
                <a:gd name="T48" fmla="*/ 6 w 52"/>
                <a:gd name="T49" fmla="*/ 15 h 35"/>
                <a:gd name="T50" fmla="*/ 4 w 52"/>
                <a:gd name="T51" fmla="*/ 17 h 35"/>
                <a:gd name="T52" fmla="*/ 2 w 52"/>
                <a:gd name="T53" fmla="*/ 20 h 35"/>
                <a:gd name="T54" fmla="*/ 2 w 52"/>
                <a:gd name="T55" fmla="*/ 22 h 35"/>
                <a:gd name="T56" fmla="*/ 0 w 52"/>
                <a:gd name="T57" fmla="*/ 24 h 35"/>
                <a:gd name="T58" fmla="*/ 0 w 52"/>
                <a:gd name="T59" fmla="*/ 26 h 35"/>
                <a:gd name="T60" fmla="*/ 0 w 52"/>
                <a:gd name="T61" fmla="*/ 28 h 35"/>
                <a:gd name="T62" fmla="*/ 0 w 52"/>
                <a:gd name="T63" fmla="*/ 30 h 35"/>
                <a:gd name="T64" fmla="*/ 0 w 52"/>
                <a:gd name="T65" fmla="*/ 31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35"/>
                <a:gd name="T101" fmla="*/ 52 w 52"/>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35">
                  <a:moveTo>
                    <a:pt x="0" y="31"/>
                  </a:moveTo>
                  <a:lnTo>
                    <a:pt x="4" y="33"/>
                  </a:lnTo>
                  <a:lnTo>
                    <a:pt x="8" y="33"/>
                  </a:lnTo>
                  <a:lnTo>
                    <a:pt x="12" y="35"/>
                  </a:lnTo>
                  <a:lnTo>
                    <a:pt x="18" y="35"/>
                  </a:lnTo>
                  <a:lnTo>
                    <a:pt x="22" y="35"/>
                  </a:lnTo>
                  <a:lnTo>
                    <a:pt x="26" y="35"/>
                  </a:lnTo>
                  <a:lnTo>
                    <a:pt x="32" y="33"/>
                  </a:lnTo>
                  <a:lnTo>
                    <a:pt x="36" y="30"/>
                  </a:lnTo>
                  <a:lnTo>
                    <a:pt x="40" y="28"/>
                  </a:lnTo>
                  <a:lnTo>
                    <a:pt x="42" y="24"/>
                  </a:lnTo>
                  <a:lnTo>
                    <a:pt x="46" y="20"/>
                  </a:lnTo>
                  <a:lnTo>
                    <a:pt x="48" y="17"/>
                  </a:lnTo>
                  <a:lnTo>
                    <a:pt x="50" y="13"/>
                  </a:lnTo>
                  <a:lnTo>
                    <a:pt x="52" y="9"/>
                  </a:lnTo>
                  <a:lnTo>
                    <a:pt x="52" y="6"/>
                  </a:lnTo>
                  <a:lnTo>
                    <a:pt x="52" y="0"/>
                  </a:lnTo>
                  <a:lnTo>
                    <a:pt x="46" y="0"/>
                  </a:lnTo>
                  <a:lnTo>
                    <a:pt x="40" y="0"/>
                  </a:lnTo>
                  <a:lnTo>
                    <a:pt x="32" y="2"/>
                  </a:lnTo>
                  <a:lnTo>
                    <a:pt x="26" y="2"/>
                  </a:lnTo>
                  <a:lnTo>
                    <a:pt x="20" y="6"/>
                  </a:lnTo>
                  <a:lnTo>
                    <a:pt x="16" y="7"/>
                  </a:lnTo>
                  <a:lnTo>
                    <a:pt x="10" y="11"/>
                  </a:lnTo>
                  <a:lnTo>
                    <a:pt x="6" y="15"/>
                  </a:lnTo>
                  <a:lnTo>
                    <a:pt x="4" y="17"/>
                  </a:lnTo>
                  <a:lnTo>
                    <a:pt x="2" y="20"/>
                  </a:lnTo>
                  <a:lnTo>
                    <a:pt x="2" y="22"/>
                  </a:lnTo>
                  <a:lnTo>
                    <a:pt x="0" y="24"/>
                  </a:lnTo>
                  <a:lnTo>
                    <a:pt x="0" y="26"/>
                  </a:lnTo>
                  <a:lnTo>
                    <a:pt x="0" y="28"/>
                  </a:lnTo>
                  <a:lnTo>
                    <a:pt x="0" y="30"/>
                  </a:lnTo>
                  <a:lnTo>
                    <a:pt x="0" y="31"/>
                  </a:lnTo>
                  <a:close/>
                </a:path>
              </a:pathLst>
            </a:custGeom>
            <a:solidFill>
              <a:srgbClr val="FCEF00"/>
            </a:solidFill>
            <a:ln w="9525">
              <a:noFill/>
              <a:round/>
              <a:headEnd/>
              <a:tailEnd/>
            </a:ln>
          </p:spPr>
          <p:txBody>
            <a:bodyPr>
              <a:prstTxWarp prst="textNoShape">
                <a:avLst/>
              </a:prstTxWarp>
            </a:bodyPr>
            <a:lstStyle/>
            <a:p>
              <a:endParaRPr lang="en-US"/>
            </a:p>
          </p:txBody>
        </p:sp>
        <p:sp>
          <p:nvSpPr>
            <p:cNvPr id="21531" name="Freeform 24"/>
            <p:cNvSpPr>
              <a:spLocks/>
            </p:cNvSpPr>
            <p:nvPr/>
          </p:nvSpPr>
          <p:spPr bwMode="auto">
            <a:xfrm>
              <a:off x="2547" y="1569"/>
              <a:ext cx="11" cy="37"/>
            </a:xfrm>
            <a:custGeom>
              <a:avLst/>
              <a:gdLst>
                <a:gd name="T0" fmla="*/ 0 w 11"/>
                <a:gd name="T1" fmla="*/ 24 h 37"/>
                <a:gd name="T2" fmla="*/ 5 w 11"/>
                <a:gd name="T3" fmla="*/ 33 h 37"/>
                <a:gd name="T4" fmla="*/ 11 w 11"/>
                <a:gd name="T5" fmla="*/ 37 h 37"/>
                <a:gd name="T6" fmla="*/ 9 w 11"/>
                <a:gd name="T7" fmla="*/ 33 h 37"/>
                <a:gd name="T8" fmla="*/ 7 w 11"/>
                <a:gd name="T9" fmla="*/ 29 h 37"/>
                <a:gd name="T10" fmla="*/ 5 w 11"/>
                <a:gd name="T11" fmla="*/ 26 h 37"/>
                <a:gd name="T12" fmla="*/ 5 w 11"/>
                <a:gd name="T13" fmla="*/ 22 h 37"/>
                <a:gd name="T14" fmla="*/ 5 w 11"/>
                <a:gd name="T15" fmla="*/ 18 h 37"/>
                <a:gd name="T16" fmla="*/ 3 w 11"/>
                <a:gd name="T17" fmla="*/ 15 h 37"/>
                <a:gd name="T18" fmla="*/ 3 w 11"/>
                <a:gd name="T19" fmla="*/ 11 h 37"/>
                <a:gd name="T20" fmla="*/ 3 w 11"/>
                <a:gd name="T21" fmla="*/ 5 h 37"/>
                <a:gd name="T22" fmla="*/ 5 w 11"/>
                <a:gd name="T23" fmla="*/ 0 h 37"/>
                <a:gd name="T24" fmla="*/ 3 w 11"/>
                <a:gd name="T25" fmla="*/ 3 h 37"/>
                <a:gd name="T26" fmla="*/ 1 w 11"/>
                <a:gd name="T27" fmla="*/ 5 h 37"/>
                <a:gd name="T28" fmla="*/ 1 w 11"/>
                <a:gd name="T29" fmla="*/ 9 h 37"/>
                <a:gd name="T30" fmla="*/ 0 w 11"/>
                <a:gd name="T31" fmla="*/ 11 h 37"/>
                <a:gd name="T32" fmla="*/ 0 w 11"/>
                <a:gd name="T33" fmla="*/ 15 h 37"/>
                <a:gd name="T34" fmla="*/ 0 w 11"/>
                <a:gd name="T35" fmla="*/ 18 h 37"/>
                <a:gd name="T36" fmla="*/ 0 w 11"/>
                <a:gd name="T37" fmla="*/ 20 h 37"/>
                <a:gd name="T38" fmla="*/ 0 w 11"/>
                <a:gd name="T39" fmla="*/ 24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
                <a:gd name="T61" fmla="*/ 0 h 37"/>
                <a:gd name="T62" fmla="*/ 11 w 11"/>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 h="37">
                  <a:moveTo>
                    <a:pt x="0" y="24"/>
                  </a:moveTo>
                  <a:lnTo>
                    <a:pt x="5" y="33"/>
                  </a:lnTo>
                  <a:lnTo>
                    <a:pt x="11" y="37"/>
                  </a:lnTo>
                  <a:lnTo>
                    <a:pt x="9" y="33"/>
                  </a:lnTo>
                  <a:lnTo>
                    <a:pt x="7" y="29"/>
                  </a:lnTo>
                  <a:lnTo>
                    <a:pt x="5" y="26"/>
                  </a:lnTo>
                  <a:lnTo>
                    <a:pt x="5" y="22"/>
                  </a:lnTo>
                  <a:lnTo>
                    <a:pt x="5" y="18"/>
                  </a:lnTo>
                  <a:lnTo>
                    <a:pt x="3" y="15"/>
                  </a:lnTo>
                  <a:lnTo>
                    <a:pt x="3" y="11"/>
                  </a:lnTo>
                  <a:lnTo>
                    <a:pt x="3" y="5"/>
                  </a:lnTo>
                  <a:lnTo>
                    <a:pt x="5" y="0"/>
                  </a:lnTo>
                  <a:lnTo>
                    <a:pt x="3" y="3"/>
                  </a:lnTo>
                  <a:lnTo>
                    <a:pt x="1" y="5"/>
                  </a:lnTo>
                  <a:lnTo>
                    <a:pt x="1" y="9"/>
                  </a:lnTo>
                  <a:lnTo>
                    <a:pt x="0" y="11"/>
                  </a:lnTo>
                  <a:lnTo>
                    <a:pt x="0" y="15"/>
                  </a:lnTo>
                  <a:lnTo>
                    <a:pt x="0" y="18"/>
                  </a:lnTo>
                  <a:lnTo>
                    <a:pt x="0" y="20"/>
                  </a:lnTo>
                  <a:lnTo>
                    <a:pt x="0" y="24"/>
                  </a:lnTo>
                  <a:close/>
                </a:path>
              </a:pathLst>
            </a:custGeom>
            <a:solidFill>
              <a:srgbClr val="FFFFFF"/>
            </a:solidFill>
            <a:ln w="9525">
              <a:noFill/>
              <a:round/>
              <a:headEnd/>
              <a:tailEnd/>
            </a:ln>
          </p:spPr>
          <p:txBody>
            <a:bodyPr>
              <a:prstTxWarp prst="textNoShape">
                <a:avLst/>
              </a:prstTxWarp>
            </a:bodyPr>
            <a:lstStyle/>
            <a:p>
              <a:endParaRPr lang="en-US"/>
            </a:p>
          </p:txBody>
        </p:sp>
        <p:sp>
          <p:nvSpPr>
            <p:cNvPr id="21532" name="Freeform 25"/>
            <p:cNvSpPr>
              <a:spLocks/>
            </p:cNvSpPr>
            <p:nvPr/>
          </p:nvSpPr>
          <p:spPr bwMode="auto">
            <a:xfrm>
              <a:off x="2578" y="1650"/>
              <a:ext cx="40" cy="43"/>
            </a:xfrm>
            <a:custGeom>
              <a:avLst/>
              <a:gdLst>
                <a:gd name="T0" fmla="*/ 0 w 40"/>
                <a:gd name="T1" fmla="*/ 34 h 43"/>
                <a:gd name="T2" fmla="*/ 4 w 40"/>
                <a:gd name="T3" fmla="*/ 43 h 43"/>
                <a:gd name="T4" fmla="*/ 8 w 40"/>
                <a:gd name="T5" fmla="*/ 43 h 43"/>
                <a:gd name="T6" fmla="*/ 10 w 40"/>
                <a:gd name="T7" fmla="*/ 43 h 43"/>
                <a:gd name="T8" fmla="*/ 14 w 40"/>
                <a:gd name="T9" fmla="*/ 43 h 43"/>
                <a:gd name="T10" fmla="*/ 18 w 40"/>
                <a:gd name="T11" fmla="*/ 41 h 43"/>
                <a:gd name="T12" fmla="*/ 20 w 40"/>
                <a:gd name="T13" fmla="*/ 41 h 43"/>
                <a:gd name="T14" fmla="*/ 24 w 40"/>
                <a:gd name="T15" fmla="*/ 39 h 43"/>
                <a:gd name="T16" fmla="*/ 26 w 40"/>
                <a:gd name="T17" fmla="*/ 37 h 43"/>
                <a:gd name="T18" fmla="*/ 28 w 40"/>
                <a:gd name="T19" fmla="*/ 34 h 43"/>
                <a:gd name="T20" fmla="*/ 32 w 40"/>
                <a:gd name="T21" fmla="*/ 32 h 43"/>
                <a:gd name="T22" fmla="*/ 34 w 40"/>
                <a:gd name="T23" fmla="*/ 28 h 43"/>
                <a:gd name="T24" fmla="*/ 36 w 40"/>
                <a:gd name="T25" fmla="*/ 24 h 43"/>
                <a:gd name="T26" fmla="*/ 38 w 40"/>
                <a:gd name="T27" fmla="*/ 21 h 43"/>
                <a:gd name="T28" fmla="*/ 38 w 40"/>
                <a:gd name="T29" fmla="*/ 17 h 43"/>
                <a:gd name="T30" fmla="*/ 40 w 40"/>
                <a:gd name="T31" fmla="*/ 11 h 43"/>
                <a:gd name="T32" fmla="*/ 40 w 40"/>
                <a:gd name="T33" fmla="*/ 8 h 43"/>
                <a:gd name="T34" fmla="*/ 40 w 40"/>
                <a:gd name="T35" fmla="*/ 2 h 43"/>
                <a:gd name="T36" fmla="*/ 40 w 40"/>
                <a:gd name="T37" fmla="*/ 2 h 43"/>
                <a:gd name="T38" fmla="*/ 40 w 40"/>
                <a:gd name="T39" fmla="*/ 2 h 43"/>
                <a:gd name="T40" fmla="*/ 38 w 40"/>
                <a:gd name="T41" fmla="*/ 0 h 43"/>
                <a:gd name="T42" fmla="*/ 38 w 40"/>
                <a:gd name="T43" fmla="*/ 0 h 43"/>
                <a:gd name="T44" fmla="*/ 38 w 40"/>
                <a:gd name="T45" fmla="*/ 0 h 43"/>
                <a:gd name="T46" fmla="*/ 38 w 40"/>
                <a:gd name="T47" fmla="*/ 0 h 43"/>
                <a:gd name="T48" fmla="*/ 38 w 40"/>
                <a:gd name="T49" fmla="*/ 0 h 43"/>
                <a:gd name="T50" fmla="*/ 38 w 40"/>
                <a:gd name="T51" fmla="*/ 0 h 43"/>
                <a:gd name="T52" fmla="*/ 34 w 40"/>
                <a:gd name="T53" fmla="*/ 0 h 43"/>
                <a:gd name="T54" fmla="*/ 28 w 40"/>
                <a:gd name="T55" fmla="*/ 2 h 43"/>
                <a:gd name="T56" fmla="*/ 24 w 40"/>
                <a:gd name="T57" fmla="*/ 4 h 43"/>
                <a:gd name="T58" fmla="*/ 18 w 40"/>
                <a:gd name="T59" fmla="*/ 6 h 43"/>
                <a:gd name="T60" fmla="*/ 14 w 40"/>
                <a:gd name="T61" fmla="*/ 8 h 43"/>
                <a:gd name="T62" fmla="*/ 10 w 40"/>
                <a:gd name="T63" fmla="*/ 11 h 43"/>
                <a:gd name="T64" fmla="*/ 6 w 40"/>
                <a:gd name="T65" fmla="*/ 15 h 43"/>
                <a:gd name="T66" fmla="*/ 4 w 40"/>
                <a:gd name="T67" fmla="*/ 19 h 43"/>
                <a:gd name="T68" fmla="*/ 2 w 40"/>
                <a:gd name="T69" fmla="*/ 21 h 43"/>
                <a:gd name="T70" fmla="*/ 2 w 40"/>
                <a:gd name="T71" fmla="*/ 22 h 43"/>
                <a:gd name="T72" fmla="*/ 2 w 40"/>
                <a:gd name="T73" fmla="*/ 24 h 43"/>
                <a:gd name="T74" fmla="*/ 2 w 40"/>
                <a:gd name="T75" fmla="*/ 26 h 43"/>
                <a:gd name="T76" fmla="*/ 2 w 40"/>
                <a:gd name="T77" fmla="*/ 28 h 43"/>
                <a:gd name="T78" fmla="*/ 0 w 40"/>
                <a:gd name="T79" fmla="*/ 30 h 43"/>
                <a:gd name="T80" fmla="*/ 0 w 40"/>
                <a:gd name="T81" fmla="*/ 32 h 43"/>
                <a:gd name="T82" fmla="*/ 0 w 40"/>
                <a:gd name="T83" fmla="*/ 34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43"/>
                <a:gd name="T128" fmla="*/ 40 w 40"/>
                <a:gd name="T129" fmla="*/ 43 h 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43">
                  <a:moveTo>
                    <a:pt x="0" y="34"/>
                  </a:moveTo>
                  <a:lnTo>
                    <a:pt x="4" y="43"/>
                  </a:lnTo>
                  <a:lnTo>
                    <a:pt x="8" y="43"/>
                  </a:lnTo>
                  <a:lnTo>
                    <a:pt x="10" y="43"/>
                  </a:lnTo>
                  <a:lnTo>
                    <a:pt x="14" y="43"/>
                  </a:lnTo>
                  <a:lnTo>
                    <a:pt x="18" y="41"/>
                  </a:lnTo>
                  <a:lnTo>
                    <a:pt x="20" y="41"/>
                  </a:lnTo>
                  <a:lnTo>
                    <a:pt x="24" y="39"/>
                  </a:lnTo>
                  <a:lnTo>
                    <a:pt x="26" y="37"/>
                  </a:lnTo>
                  <a:lnTo>
                    <a:pt x="28" y="34"/>
                  </a:lnTo>
                  <a:lnTo>
                    <a:pt x="32" y="32"/>
                  </a:lnTo>
                  <a:lnTo>
                    <a:pt x="34" y="28"/>
                  </a:lnTo>
                  <a:lnTo>
                    <a:pt x="36" y="24"/>
                  </a:lnTo>
                  <a:lnTo>
                    <a:pt x="38" y="21"/>
                  </a:lnTo>
                  <a:lnTo>
                    <a:pt x="38" y="17"/>
                  </a:lnTo>
                  <a:lnTo>
                    <a:pt x="40" y="11"/>
                  </a:lnTo>
                  <a:lnTo>
                    <a:pt x="40" y="8"/>
                  </a:lnTo>
                  <a:lnTo>
                    <a:pt x="40" y="2"/>
                  </a:lnTo>
                  <a:lnTo>
                    <a:pt x="38" y="0"/>
                  </a:lnTo>
                  <a:lnTo>
                    <a:pt x="34" y="0"/>
                  </a:lnTo>
                  <a:lnTo>
                    <a:pt x="28" y="2"/>
                  </a:lnTo>
                  <a:lnTo>
                    <a:pt x="24" y="4"/>
                  </a:lnTo>
                  <a:lnTo>
                    <a:pt x="18" y="6"/>
                  </a:lnTo>
                  <a:lnTo>
                    <a:pt x="14" y="8"/>
                  </a:lnTo>
                  <a:lnTo>
                    <a:pt x="10" y="11"/>
                  </a:lnTo>
                  <a:lnTo>
                    <a:pt x="6" y="15"/>
                  </a:lnTo>
                  <a:lnTo>
                    <a:pt x="4" y="19"/>
                  </a:lnTo>
                  <a:lnTo>
                    <a:pt x="2" y="21"/>
                  </a:lnTo>
                  <a:lnTo>
                    <a:pt x="2" y="22"/>
                  </a:lnTo>
                  <a:lnTo>
                    <a:pt x="2" y="24"/>
                  </a:lnTo>
                  <a:lnTo>
                    <a:pt x="2" y="26"/>
                  </a:lnTo>
                  <a:lnTo>
                    <a:pt x="2" y="28"/>
                  </a:lnTo>
                  <a:lnTo>
                    <a:pt x="0" y="30"/>
                  </a:lnTo>
                  <a:lnTo>
                    <a:pt x="0" y="32"/>
                  </a:lnTo>
                  <a:lnTo>
                    <a:pt x="0" y="34"/>
                  </a:lnTo>
                  <a:close/>
                </a:path>
              </a:pathLst>
            </a:custGeom>
            <a:solidFill>
              <a:srgbClr val="FCEF00"/>
            </a:solidFill>
            <a:ln w="9525">
              <a:noFill/>
              <a:round/>
              <a:headEnd/>
              <a:tailEnd/>
            </a:ln>
          </p:spPr>
          <p:txBody>
            <a:bodyPr>
              <a:prstTxWarp prst="textNoShape">
                <a:avLst/>
              </a:prstTxWarp>
            </a:bodyPr>
            <a:lstStyle/>
            <a:p>
              <a:endParaRPr lang="en-US"/>
            </a:p>
          </p:txBody>
        </p:sp>
        <p:sp>
          <p:nvSpPr>
            <p:cNvPr id="21533" name="Freeform 26"/>
            <p:cNvSpPr>
              <a:spLocks/>
            </p:cNvSpPr>
            <p:nvPr/>
          </p:nvSpPr>
          <p:spPr bwMode="auto">
            <a:xfrm>
              <a:off x="2562" y="1560"/>
              <a:ext cx="36" cy="48"/>
            </a:xfrm>
            <a:custGeom>
              <a:avLst/>
              <a:gdLst>
                <a:gd name="T0" fmla="*/ 0 w 36"/>
                <a:gd name="T1" fmla="*/ 24 h 48"/>
                <a:gd name="T2" fmla="*/ 2 w 36"/>
                <a:gd name="T3" fmla="*/ 27 h 48"/>
                <a:gd name="T4" fmla="*/ 2 w 36"/>
                <a:gd name="T5" fmla="*/ 31 h 48"/>
                <a:gd name="T6" fmla="*/ 4 w 36"/>
                <a:gd name="T7" fmla="*/ 35 h 48"/>
                <a:gd name="T8" fmla="*/ 6 w 36"/>
                <a:gd name="T9" fmla="*/ 37 h 48"/>
                <a:gd name="T10" fmla="*/ 8 w 36"/>
                <a:gd name="T11" fmla="*/ 40 h 48"/>
                <a:gd name="T12" fmla="*/ 10 w 36"/>
                <a:gd name="T13" fmla="*/ 44 h 48"/>
                <a:gd name="T14" fmla="*/ 14 w 36"/>
                <a:gd name="T15" fmla="*/ 46 h 48"/>
                <a:gd name="T16" fmla="*/ 16 w 36"/>
                <a:gd name="T17" fmla="*/ 48 h 48"/>
                <a:gd name="T18" fmla="*/ 34 w 36"/>
                <a:gd name="T19" fmla="*/ 38 h 48"/>
                <a:gd name="T20" fmla="*/ 36 w 36"/>
                <a:gd name="T21" fmla="*/ 35 h 48"/>
                <a:gd name="T22" fmla="*/ 36 w 36"/>
                <a:gd name="T23" fmla="*/ 29 h 48"/>
                <a:gd name="T24" fmla="*/ 36 w 36"/>
                <a:gd name="T25" fmla="*/ 25 h 48"/>
                <a:gd name="T26" fmla="*/ 36 w 36"/>
                <a:gd name="T27" fmla="*/ 22 h 48"/>
                <a:gd name="T28" fmla="*/ 36 w 36"/>
                <a:gd name="T29" fmla="*/ 16 h 48"/>
                <a:gd name="T30" fmla="*/ 34 w 36"/>
                <a:gd name="T31" fmla="*/ 12 h 48"/>
                <a:gd name="T32" fmla="*/ 32 w 36"/>
                <a:gd name="T33" fmla="*/ 9 h 48"/>
                <a:gd name="T34" fmla="*/ 28 w 36"/>
                <a:gd name="T35" fmla="*/ 5 h 48"/>
                <a:gd name="T36" fmla="*/ 26 w 36"/>
                <a:gd name="T37" fmla="*/ 5 h 48"/>
                <a:gd name="T38" fmla="*/ 26 w 36"/>
                <a:gd name="T39" fmla="*/ 3 h 48"/>
                <a:gd name="T40" fmla="*/ 24 w 36"/>
                <a:gd name="T41" fmla="*/ 1 h 48"/>
                <a:gd name="T42" fmla="*/ 22 w 36"/>
                <a:gd name="T43" fmla="*/ 1 h 48"/>
                <a:gd name="T44" fmla="*/ 20 w 36"/>
                <a:gd name="T45" fmla="*/ 1 h 48"/>
                <a:gd name="T46" fmla="*/ 18 w 36"/>
                <a:gd name="T47" fmla="*/ 0 h 48"/>
                <a:gd name="T48" fmla="*/ 16 w 36"/>
                <a:gd name="T49" fmla="*/ 0 h 48"/>
                <a:gd name="T50" fmla="*/ 14 w 36"/>
                <a:gd name="T51" fmla="*/ 0 h 48"/>
                <a:gd name="T52" fmla="*/ 4 w 36"/>
                <a:gd name="T53" fmla="*/ 9 h 48"/>
                <a:gd name="T54" fmla="*/ 0 w 36"/>
                <a:gd name="T55" fmla="*/ 24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
                <a:gd name="T85" fmla="*/ 0 h 48"/>
                <a:gd name="T86" fmla="*/ 36 w 36"/>
                <a:gd name="T87" fmla="*/ 48 h 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 h="48">
                  <a:moveTo>
                    <a:pt x="0" y="24"/>
                  </a:moveTo>
                  <a:lnTo>
                    <a:pt x="2" y="27"/>
                  </a:lnTo>
                  <a:lnTo>
                    <a:pt x="2" y="31"/>
                  </a:lnTo>
                  <a:lnTo>
                    <a:pt x="4" y="35"/>
                  </a:lnTo>
                  <a:lnTo>
                    <a:pt x="6" y="37"/>
                  </a:lnTo>
                  <a:lnTo>
                    <a:pt x="8" y="40"/>
                  </a:lnTo>
                  <a:lnTo>
                    <a:pt x="10" y="44"/>
                  </a:lnTo>
                  <a:lnTo>
                    <a:pt x="14" y="46"/>
                  </a:lnTo>
                  <a:lnTo>
                    <a:pt x="16" y="48"/>
                  </a:lnTo>
                  <a:lnTo>
                    <a:pt x="34" y="38"/>
                  </a:lnTo>
                  <a:lnTo>
                    <a:pt x="36" y="35"/>
                  </a:lnTo>
                  <a:lnTo>
                    <a:pt x="36" y="29"/>
                  </a:lnTo>
                  <a:lnTo>
                    <a:pt x="36" y="25"/>
                  </a:lnTo>
                  <a:lnTo>
                    <a:pt x="36" y="22"/>
                  </a:lnTo>
                  <a:lnTo>
                    <a:pt x="36" y="16"/>
                  </a:lnTo>
                  <a:lnTo>
                    <a:pt x="34" y="12"/>
                  </a:lnTo>
                  <a:lnTo>
                    <a:pt x="32" y="9"/>
                  </a:lnTo>
                  <a:lnTo>
                    <a:pt x="28" y="5"/>
                  </a:lnTo>
                  <a:lnTo>
                    <a:pt x="26" y="5"/>
                  </a:lnTo>
                  <a:lnTo>
                    <a:pt x="26" y="3"/>
                  </a:lnTo>
                  <a:lnTo>
                    <a:pt x="24" y="1"/>
                  </a:lnTo>
                  <a:lnTo>
                    <a:pt x="22" y="1"/>
                  </a:lnTo>
                  <a:lnTo>
                    <a:pt x="20" y="1"/>
                  </a:lnTo>
                  <a:lnTo>
                    <a:pt x="18" y="0"/>
                  </a:lnTo>
                  <a:lnTo>
                    <a:pt x="16" y="0"/>
                  </a:lnTo>
                  <a:lnTo>
                    <a:pt x="14" y="0"/>
                  </a:lnTo>
                  <a:lnTo>
                    <a:pt x="4" y="9"/>
                  </a:lnTo>
                  <a:lnTo>
                    <a:pt x="0" y="24"/>
                  </a:lnTo>
                  <a:close/>
                </a:path>
              </a:pathLst>
            </a:custGeom>
            <a:solidFill>
              <a:srgbClr val="FCEF00"/>
            </a:solidFill>
            <a:ln w="9525">
              <a:noFill/>
              <a:round/>
              <a:headEnd/>
              <a:tailEnd/>
            </a:ln>
          </p:spPr>
          <p:txBody>
            <a:bodyPr>
              <a:prstTxWarp prst="textNoShape">
                <a:avLst/>
              </a:prstTxWarp>
            </a:bodyPr>
            <a:lstStyle/>
            <a:p>
              <a:endParaRPr lang="en-US"/>
            </a:p>
          </p:txBody>
        </p:sp>
        <p:sp>
          <p:nvSpPr>
            <p:cNvPr id="21534" name="Freeform 27"/>
            <p:cNvSpPr>
              <a:spLocks/>
            </p:cNvSpPr>
            <p:nvPr/>
          </p:nvSpPr>
          <p:spPr bwMode="auto">
            <a:xfrm>
              <a:off x="2543" y="1463"/>
              <a:ext cx="31" cy="50"/>
            </a:xfrm>
            <a:custGeom>
              <a:avLst/>
              <a:gdLst>
                <a:gd name="T0" fmla="*/ 0 w 31"/>
                <a:gd name="T1" fmla="*/ 37 h 50"/>
                <a:gd name="T2" fmla="*/ 5 w 31"/>
                <a:gd name="T3" fmla="*/ 50 h 50"/>
                <a:gd name="T4" fmla="*/ 31 w 31"/>
                <a:gd name="T5" fmla="*/ 48 h 50"/>
                <a:gd name="T6" fmla="*/ 31 w 31"/>
                <a:gd name="T7" fmla="*/ 48 h 50"/>
                <a:gd name="T8" fmla="*/ 31 w 31"/>
                <a:gd name="T9" fmla="*/ 47 h 50"/>
                <a:gd name="T10" fmla="*/ 31 w 31"/>
                <a:gd name="T11" fmla="*/ 47 h 50"/>
                <a:gd name="T12" fmla="*/ 31 w 31"/>
                <a:gd name="T13" fmla="*/ 47 h 50"/>
                <a:gd name="T14" fmla="*/ 31 w 31"/>
                <a:gd name="T15" fmla="*/ 47 h 50"/>
                <a:gd name="T16" fmla="*/ 31 w 31"/>
                <a:gd name="T17" fmla="*/ 47 h 50"/>
                <a:gd name="T18" fmla="*/ 31 w 31"/>
                <a:gd name="T19" fmla="*/ 47 h 50"/>
                <a:gd name="T20" fmla="*/ 31 w 31"/>
                <a:gd name="T21" fmla="*/ 47 h 50"/>
                <a:gd name="T22" fmla="*/ 13 w 31"/>
                <a:gd name="T23" fmla="*/ 0 h 50"/>
                <a:gd name="T24" fmla="*/ 11 w 31"/>
                <a:gd name="T25" fmla="*/ 0 h 50"/>
                <a:gd name="T26" fmla="*/ 9 w 31"/>
                <a:gd name="T27" fmla="*/ 2 h 50"/>
                <a:gd name="T28" fmla="*/ 7 w 31"/>
                <a:gd name="T29" fmla="*/ 4 h 50"/>
                <a:gd name="T30" fmla="*/ 7 w 31"/>
                <a:gd name="T31" fmla="*/ 6 h 50"/>
                <a:gd name="T32" fmla="*/ 5 w 31"/>
                <a:gd name="T33" fmla="*/ 8 h 50"/>
                <a:gd name="T34" fmla="*/ 4 w 31"/>
                <a:gd name="T35" fmla="*/ 10 h 50"/>
                <a:gd name="T36" fmla="*/ 2 w 31"/>
                <a:gd name="T37" fmla="*/ 11 h 50"/>
                <a:gd name="T38" fmla="*/ 2 w 31"/>
                <a:gd name="T39" fmla="*/ 15 h 50"/>
                <a:gd name="T40" fmla="*/ 0 w 31"/>
                <a:gd name="T41" fmla="*/ 17 h 50"/>
                <a:gd name="T42" fmla="*/ 0 w 31"/>
                <a:gd name="T43" fmla="*/ 21 h 50"/>
                <a:gd name="T44" fmla="*/ 0 w 31"/>
                <a:gd name="T45" fmla="*/ 22 h 50"/>
                <a:gd name="T46" fmla="*/ 0 w 31"/>
                <a:gd name="T47" fmla="*/ 26 h 50"/>
                <a:gd name="T48" fmla="*/ 0 w 31"/>
                <a:gd name="T49" fmla="*/ 28 h 50"/>
                <a:gd name="T50" fmla="*/ 0 w 31"/>
                <a:gd name="T51" fmla="*/ 32 h 50"/>
                <a:gd name="T52" fmla="*/ 0 w 31"/>
                <a:gd name="T53" fmla="*/ 34 h 50"/>
                <a:gd name="T54" fmla="*/ 0 w 31"/>
                <a:gd name="T55" fmla="*/ 37 h 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
                <a:gd name="T85" fmla="*/ 0 h 50"/>
                <a:gd name="T86" fmla="*/ 31 w 31"/>
                <a:gd name="T87" fmla="*/ 50 h 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 h="50">
                  <a:moveTo>
                    <a:pt x="0" y="37"/>
                  </a:moveTo>
                  <a:lnTo>
                    <a:pt x="5" y="50"/>
                  </a:lnTo>
                  <a:lnTo>
                    <a:pt x="31" y="48"/>
                  </a:lnTo>
                  <a:lnTo>
                    <a:pt x="31" y="47"/>
                  </a:lnTo>
                  <a:lnTo>
                    <a:pt x="13" y="0"/>
                  </a:lnTo>
                  <a:lnTo>
                    <a:pt x="11" y="0"/>
                  </a:lnTo>
                  <a:lnTo>
                    <a:pt x="9" y="2"/>
                  </a:lnTo>
                  <a:lnTo>
                    <a:pt x="7" y="4"/>
                  </a:lnTo>
                  <a:lnTo>
                    <a:pt x="7" y="6"/>
                  </a:lnTo>
                  <a:lnTo>
                    <a:pt x="5" y="8"/>
                  </a:lnTo>
                  <a:lnTo>
                    <a:pt x="4" y="10"/>
                  </a:lnTo>
                  <a:lnTo>
                    <a:pt x="2" y="11"/>
                  </a:lnTo>
                  <a:lnTo>
                    <a:pt x="2" y="15"/>
                  </a:lnTo>
                  <a:lnTo>
                    <a:pt x="0" y="17"/>
                  </a:lnTo>
                  <a:lnTo>
                    <a:pt x="0" y="21"/>
                  </a:lnTo>
                  <a:lnTo>
                    <a:pt x="0" y="22"/>
                  </a:lnTo>
                  <a:lnTo>
                    <a:pt x="0" y="26"/>
                  </a:lnTo>
                  <a:lnTo>
                    <a:pt x="0" y="28"/>
                  </a:lnTo>
                  <a:lnTo>
                    <a:pt x="0" y="32"/>
                  </a:lnTo>
                  <a:lnTo>
                    <a:pt x="0" y="34"/>
                  </a:lnTo>
                  <a:lnTo>
                    <a:pt x="0" y="37"/>
                  </a:lnTo>
                  <a:close/>
                </a:path>
              </a:pathLst>
            </a:custGeom>
            <a:solidFill>
              <a:srgbClr val="FCEF00"/>
            </a:solidFill>
            <a:ln w="9525">
              <a:noFill/>
              <a:round/>
              <a:headEnd/>
              <a:tailEnd/>
            </a:ln>
          </p:spPr>
          <p:txBody>
            <a:bodyPr>
              <a:prstTxWarp prst="textNoShape">
                <a:avLst/>
              </a:prstTxWarp>
            </a:bodyPr>
            <a:lstStyle/>
            <a:p>
              <a:endParaRPr lang="en-US"/>
            </a:p>
          </p:txBody>
        </p:sp>
        <p:sp>
          <p:nvSpPr>
            <p:cNvPr id="21535" name="Freeform 28"/>
            <p:cNvSpPr>
              <a:spLocks/>
            </p:cNvSpPr>
            <p:nvPr/>
          </p:nvSpPr>
          <p:spPr bwMode="auto">
            <a:xfrm>
              <a:off x="2586" y="1604"/>
              <a:ext cx="32" cy="41"/>
            </a:xfrm>
            <a:custGeom>
              <a:avLst/>
              <a:gdLst>
                <a:gd name="T0" fmla="*/ 0 w 32"/>
                <a:gd name="T1" fmla="*/ 33 h 41"/>
                <a:gd name="T2" fmla="*/ 4 w 32"/>
                <a:gd name="T3" fmla="*/ 41 h 41"/>
                <a:gd name="T4" fmla="*/ 26 w 32"/>
                <a:gd name="T5" fmla="*/ 37 h 41"/>
                <a:gd name="T6" fmla="*/ 28 w 32"/>
                <a:gd name="T7" fmla="*/ 35 h 41"/>
                <a:gd name="T8" fmla="*/ 28 w 32"/>
                <a:gd name="T9" fmla="*/ 31 h 41"/>
                <a:gd name="T10" fmla="*/ 30 w 32"/>
                <a:gd name="T11" fmla="*/ 28 h 41"/>
                <a:gd name="T12" fmla="*/ 30 w 32"/>
                <a:gd name="T13" fmla="*/ 24 h 41"/>
                <a:gd name="T14" fmla="*/ 32 w 32"/>
                <a:gd name="T15" fmla="*/ 20 h 41"/>
                <a:gd name="T16" fmla="*/ 32 w 32"/>
                <a:gd name="T17" fmla="*/ 17 h 41"/>
                <a:gd name="T18" fmla="*/ 30 w 32"/>
                <a:gd name="T19" fmla="*/ 13 h 41"/>
                <a:gd name="T20" fmla="*/ 30 w 32"/>
                <a:gd name="T21" fmla="*/ 9 h 41"/>
                <a:gd name="T22" fmla="*/ 28 w 32"/>
                <a:gd name="T23" fmla="*/ 7 h 41"/>
                <a:gd name="T24" fmla="*/ 28 w 32"/>
                <a:gd name="T25" fmla="*/ 7 h 41"/>
                <a:gd name="T26" fmla="*/ 26 w 32"/>
                <a:gd name="T27" fmla="*/ 6 h 41"/>
                <a:gd name="T28" fmla="*/ 26 w 32"/>
                <a:gd name="T29" fmla="*/ 4 h 41"/>
                <a:gd name="T30" fmla="*/ 26 w 32"/>
                <a:gd name="T31" fmla="*/ 4 h 41"/>
                <a:gd name="T32" fmla="*/ 24 w 32"/>
                <a:gd name="T33" fmla="*/ 2 h 41"/>
                <a:gd name="T34" fmla="*/ 24 w 32"/>
                <a:gd name="T35" fmla="*/ 0 h 41"/>
                <a:gd name="T36" fmla="*/ 24 w 32"/>
                <a:gd name="T37" fmla="*/ 0 h 41"/>
                <a:gd name="T38" fmla="*/ 20 w 32"/>
                <a:gd name="T39" fmla="*/ 0 h 41"/>
                <a:gd name="T40" fmla="*/ 16 w 32"/>
                <a:gd name="T41" fmla="*/ 2 h 41"/>
                <a:gd name="T42" fmla="*/ 14 w 32"/>
                <a:gd name="T43" fmla="*/ 4 h 41"/>
                <a:gd name="T44" fmla="*/ 10 w 32"/>
                <a:gd name="T45" fmla="*/ 7 h 41"/>
                <a:gd name="T46" fmla="*/ 8 w 32"/>
                <a:gd name="T47" fmla="*/ 9 h 41"/>
                <a:gd name="T48" fmla="*/ 6 w 32"/>
                <a:gd name="T49" fmla="*/ 11 h 41"/>
                <a:gd name="T50" fmla="*/ 4 w 32"/>
                <a:gd name="T51" fmla="*/ 15 h 41"/>
                <a:gd name="T52" fmla="*/ 2 w 32"/>
                <a:gd name="T53" fmla="*/ 17 h 41"/>
                <a:gd name="T54" fmla="*/ 2 w 32"/>
                <a:gd name="T55" fmla="*/ 20 h 41"/>
                <a:gd name="T56" fmla="*/ 2 w 32"/>
                <a:gd name="T57" fmla="*/ 22 h 41"/>
                <a:gd name="T58" fmla="*/ 2 w 32"/>
                <a:gd name="T59" fmla="*/ 24 h 41"/>
                <a:gd name="T60" fmla="*/ 0 w 32"/>
                <a:gd name="T61" fmla="*/ 26 h 41"/>
                <a:gd name="T62" fmla="*/ 0 w 32"/>
                <a:gd name="T63" fmla="*/ 28 h 41"/>
                <a:gd name="T64" fmla="*/ 0 w 32"/>
                <a:gd name="T65" fmla="*/ 30 h 41"/>
                <a:gd name="T66" fmla="*/ 0 w 32"/>
                <a:gd name="T67" fmla="*/ 31 h 41"/>
                <a:gd name="T68" fmla="*/ 0 w 32"/>
                <a:gd name="T69" fmla="*/ 33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41"/>
                <a:gd name="T107" fmla="*/ 32 w 32"/>
                <a:gd name="T108" fmla="*/ 41 h 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41">
                  <a:moveTo>
                    <a:pt x="0" y="33"/>
                  </a:moveTo>
                  <a:lnTo>
                    <a:pt x="4" y="41"/>
                  </a:lnTo>
                  <a:lnTo>
                    <a:pt x="26" y="37"/>
                  </a:lnTo>
                  <a:lnTo>
                    <a:pt x="28" y="35"/>
                  </a:lnTo>
                  <a:lnTo>
                    <a:pt x="28" y="31"/>
                  </a:lnTo>
                  <a:lnTo>
                    <a:pt x="30" y="28"/>
                  </a:lnTo>
                  <a:lnTo>
                    <a:pt x="30" y="24"/>
                  </a:lnTo>
                  <a:lnTo>
                    <a:pt x="32" y="20"/>
                  </a:lnTo>
                  <a:lnTo>
                    <a:pt x="32" y="17"/>
                  </a:lnTo>
                  <a:lnTo>
                    <a:pt x="30" y="13"/>
                  </a:lnTo>
                  <a:lnTo>
                    <a:pt x="30" y="9"/>
                  </a:lnTo>
                  <a:lnTo>
                    <a:pt x="28" y="7"/>
                  </a:lnTo>
                  <a:lnTo>
                    <a:pt x="26" y="6"/>
                  </a:lnTo>
                  <a:lnTo>
                    <a:pt x="26" y="4"/>
                  </a:lnTo>
                  <a:lnTo>
                    <a:pt x="24" y="2"/>
                  </a:lnTo>
                  <a:lnTo>
                    <a:pt x="24" y="0"/>
                  </a:lnTo>
                  <a:lnTo>
                    <a:pt x="20" y="0"/>
                  </a:lnTo>
                  <a:lnTo>
                    <a:pt x="16" y="2"/>
                  </a:lnTo>
                  <a:lnTo>
                    <a:pt x="14" y="4"/>
                  </a:lnTo>
                  <a:lnTo>
                    <a:pt x="10" y="7"/>
                  </a:lnTo>
                  <a:lnTo>
                    <a:pt x="8" y="9"/>
                  </a:lnTo>
                  <a:lnTo>
                    <a:pt x="6" y="11"/>
                  </a:lnTo>
                  <a:lnTo>
                    <a:pt x="4" y="15"/>
                  </a:lnTo>
                  <a:lnTo>
                    <a:pt x="2" y="17"/>
                  </a:lnTo>
                  <a:lnTo>
                    <a:pt x="2" y="20"/>
                  </a:lnTo>
                  <a:lnTo>
                    <a:pt x="2" y="22"/>
                  </a:lnTo>
                  <a:lnTo>
                    <a:pt x="2" y="24"/>
                  </a:lnTo>
                  <a:lnTo>
                    <a:pt x="0" y="26"/>
                  </a:lnTo>
                  <a:lnTo>
                    <a:pt x="0" y="28"/>
                  </a:lnTo>
                  <a:lnTo>
                    <a:pt x="0" y="30"/>
                  </a:lnTo>
                  <a:lnTo>
                    <a:pt x="0" y="31"/>
                  </a:lnTo>
                  <a:lnTo>
                    <a:pt x="0" y="33"/>
                  </a:lnTo>
                  <a:close/>
                </a:path>
              </a:pathLst>
            </a:custGeom>
            <a:solidFill>
              <a:srgbClr val="FCEF00"/>
            </a:solidFill>
            <a:ln w="9525">
              <a:noFill/>
              <a:round/>
              <a:headEnd/>
              <a:tailEnd/>
            </a:ln>
          </p:spPr>
          <p:txBody>
            <a:bodyPr>
              <a:prstTxWarp prst="textNoShape">
                <a:avLst/>
              </a:prstTxWarp>
            </a:bodyPr>
            <a:lstStyle/>
            <a:p>
              <a:endParaRPr lang="en-US"/>
            </a:p>
          </p:txBody>
        </p:sp>
        <p:sp>
          <p:nvSpPr>
            <p:cNvPr id="21536" name="Freeform 29"/>
            <p:cNvSpPr>
              <a:spLocks/>
            </p:cNvSpPr>
            <p:nvPr/>
          </p:nvSpPr>
          <p:spPr bwMode="auto">
            <a:xfrm>
              <a:off x="2570" y="1421"/>
              <a:ext cx="28" cy="61"/>
            </a:xfrm>
            <a:custGeom>
              <a:avLst/>
              <a:gdLst>
                <a:gd name="T0" fmla="*/ 0 w 28"/>
                <a:gd name="T1" fmla="*/ 44 h 61"/>
                <a:gd name="T2" fmla="*/ 12 w 28"/>
                <a:gd name="T3" fmla="*/ 61 h 61"/>
                <a:gd name="T4" fmla="*/ 26 w 28"/>
                <a:gd name="T5" fmla="*/ 53 h 61"/>
                <a:gd name="T6" fmla="*/ 28 w 28"/>
                <a:gd name="T7" fmla="*/ 46 h 61"/>
                <a:gd name="T8" fmla="*/ 28 w 28"/>
                <a:gd name="T9" fmla="*/ 40 h 61"/>
                <a:gd name="T10" fmla="*/ 28 w 28"/>
                <a:gd name="T11" fmla="*/ 33 h 61"/>
                <a:gd name="T12" fmla="*/ 28 w 28"/>
                <a:gd name="T13" fmla="*/ 27 h 61"/>
                <a:gd name="T14" fmla="*/ 28 w 28"/>
                <a:gd name="T15" fmla="*/ 20 h 61"/>
                <a:gd name="T16" fmla="*/ 26 w 28"/>
                <a:gd name="T17" fmla="*/ 13 h 61"/>
                <a:gd name="T18" fmla="*/ 24 w 28"/>
                <a:gd name="T19" fmla="*/ 7 h 61"/>
                <a:gd name="T20" fmla="*/ 24 w 28"/>
                <a:gd name="T21" fmla="*/ 0 h 61"/>
                <a:gd name="T22" fmla="*/ 20 w 28"/>
                <a:gd name="T23" fmla="*/ 2 h 61"/>
                <a:gd name="T24" fmla="*/ 18 w 28"/>
                <a:gd name="T25" fmla="*/ 2 h 61"/>
                <a:gd name="T26" fmla="*/ 16 w 28"/>
                <a:gd name="T27" fmla="*/ 3 h 61"/>
                <a:gd name="T28" fmla="*/ 12 w 28"/>
                <a:gd name="T29" fmla="*/ 5 h 61"/>
                <a:gd name="T30" fmla="*/ 10 w 28"/>
                <a:gd name="T31" fmla="*/ 7 h 61"/>
                <a:gd name="T32" fmla="*/ 8 w 28"/>
                <a:gd name="T33" fmla="*/ 9 h 61"/>
                <a:gd name="T34" fmla="*/ 6 w 28"/>
                <a:gd name="T35" fmla="*/ 13 h 61"/>
                <a:gd name="T36" fmla="*/ 4 w 28"/>
                <a:gd name="T37" fmla="*/ 14 h 61"/>
                <a:gd name="T38" fmla="*/ 4 w 28"/>
                <a:gd name="T39" fmla="*/ 18 h 61"/>
                <a:gd name="T40" fmla="*/ 2 w 28"/>
                <a:gd name="T41" fmla="*/ 22 h 61"/>
                <a:gd name="T42" fmla="*/ 2 w 28"/>
                <a:gd name="T43" fmla="*/ 26 h 61"/>
                <a:gd name="T44" fmla="*/ 2 w 28"/>
                <a:gd name="T45" fmla="*/ 29 h 61"/>
                <a:gd name="T46" fmla="*/ 0 w 28"/>
                <a:gd name="T47" fmla="*/ 33 h 61"/>
                <a:gd name="T48" fmla="*/ 0 w 28"/>
                <a:gd name="T49" fmla="*/ 37 h 61"/>
                <a:gd name="T50" fmla="*/ 0 w 28"/>
                <a:gd name="T51" fmla="*/ 40 h 61"/>
                <a:gd name="T52" fmla="*/ 0 w 28"/>
                <a:gd name="T53" fmla="*/ 44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
                <a:gd name="T82" fmla="*/ 0 h 61"/>
                <a:gd name="T83" fmla="*/ 28 w 28"/>
                <a:gd name="T84" fmla="*/ 61 h 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 h="61">
                  <a:moveTo>
                    <a:pt x="0" y="44"/>
                  </a:moveTo>
                  <a:lnTo>
                    <a:pt x="12" y="61"/>
                  </a:lnTo>
                  <a:lnTo>
                    <a:pt x="26" y="53"/>
                  </a:lnTo>
                  <a:lnTo>
                    <a:pt x="28" y="46"/>
                  </a:lnTo>
                  <a:lnTo>
                    <a:pt x="28" y="40"/>
                  </a:lnTo>
                  <a:lnTo>
                    <a:pt x="28" y="33"/>
                  </a:lnTo>
                  <a:lnTo>
                    <a:pt x="28" y="27"/>
                  </a:lnTo>
                  <a:lnTo>
                    <a:pt x="28" y="20"/>
                  </a:lnTo>
                  <a:lnTo>
                    <a:pt x="26" y="13"/>
                  </a:lnTo>
                  <a:lnTo>
                    <a:pt x="24" y="7"/>
                  </a:lnTo>
                  <a:lnTo>
                    <a:pt x="24" y="0"/>
                  </a:lnTo>
                  <a:lnTo>
                    <a:pt x="20" y="2"/>
                  </a:lnTo>
                  <a:lnTo>
                    <a:pt x="18" y="2"/>
                  </a:lnTo>
                  <a:lnTo>
                    <a:pt x="16" y="3"/>
                  </a:lnTo>
                  <a:lnTo>
                    <a:pt x="12" y="5"/>
                  </a:lnTo>
                  <a:lnTo>
                    <a:pt x="10" y="7"/>
                  </a:lnTo>
                  <a:lnTo>
                    <a:pt x="8" y="9"/>
                  </a:lnTo>
                  <a:lnTo>
                    <a:pt x="6" y="13"/>
                  </a:lnTo>
                  <a:lnTo>
                    <a:pt x="4" y="14"/>
                  </a:lnTo>
                  <a:lnTo>
                    <a:pt x="4" y="18"/>
                  </a:lnTo>
                  <a:lnTo>
                    <a:pt x="2" y="22"/>
                  </a:lnTo>
                  <a:lnTo>
                    <a:pt x="2" y="26"/>
                  </a:lnTo>
                  <a:lnTo>
                    <a:pt x="2" y="29"/>
                  </a:lnTo>
                  <a:lnTo>
                    <a:pt x="0" y="33"/>
                  </a:lnTo>
                  <a:lnTo>
                    <a:pt x="0" y="37"/>
                  </a:lnTo>
                  <a:lnTo>
                    <a:pt x="0" y="40"/>
                  </a:lnTo>
                  <a:lnTo>
                    <a:pt x="0" y="44"/>
                  </a:lnTo>
                  <a:close/>
                </a:path>
              </a:pathLst>
            </a:custGeom>
            <a:solidFill>
              <a:srgbClr val="FCEF00"/>
            </a:solidFill>
            <a:ln w="9525">
              <a:noFill/>
              <a:round/>
              <a:headEnd/>
              <a:tailEnd/>
            </a:ln>
          </p:spPr>
          <p:txBody>
            <a:bodyPr>
              <a:prstTxWarp prst="textNoShape">
                <a:avLst/>
              </a:prstTxWarp>
            </a:bodyPr>
            <a:lstStyle/>
            <a:p>
              <a:endParaRPr lang="en-US"/>
            </a:p>
          </p:txBody>
        </p:sp>
        <p:sp>
          <p:nvSpPr>
            <p:cNvPr id="21537" name="Freeform 30"/>
            <p:cNvSpPr>
              <a:spLocks/>
            </p:cNvSpPr>
            <p:nvPr/>
          </p:nvSpPr>
          <p:spPr bwMode="auto">
            <a:xfrm>
              <a:off x="2608" y="1404"/>
              <a:ext cx="32" cy="52"/>
            </a:xfrm>
            <a:custGeom>
              <a:avLst/>
              <a:gdLst>
                <a:gd name="T0" fmla="*/ 2 w 32"/>
                <a:gd name="T1" fmla="*/ 48 h 52"/>
                <a:gd name="T2" fmla="*/ 2 w 32"/>
                <a:gd name="T3" fmla="*/ 48 h 52"/>
                <a:gd name="T4" fmla="*/ 2 w 32"/>
                <a:gd name="T5" fmla="*/ 48 h 52"/>
                <a:gd name="T6" fmla="*/ 2 w 32"/>
                <a:gd name="T7" fmla="*/ 48 h 52"/>
                <a:gd name="T8" fmla="*/ 2 w 32"/>
                <a:gd name="T9" fmla="*/ 50 h 52"/>
                <a:gd name="T10" fmla="*/ 2 w 32"/>
                <a:gd name="T11" fmla="*/ 50 h 52"/>
                <a:gd name="T12" fmla="*/ 4 w 32"/>
                <a:gd name="T13" fmla="*/ 50 h 52"/>
                <a:gd name="T14" fmla="*/ 4 w 32"/>
                <a:gd name="T15" fmla="*/ 50 h 52"/>
                <a:gd name="T16" fmla="*/ 4 w 32"/>
                <a:gd name="T17" fmla="*/ 52 h 52"/>
                <a:gd name="T18" fmla="*/ 20 w 32"/>
                <a:gd name="T19" fmla="*/ 44 h 52"/>
                <a:gd name="T20" fmla="*/ 22 w 32"/>
                <a:gd name="T21" fmla="*/ 39 h 52"/>
                <a:gd name="T22" fmla="*/ 24 w 32"/>
                <a:gd name="T23" fmla="*/ 35 h 52"/>
                <a:gd name="T24" fmla="*/ 26 w 32"/>
                <a:gd name="T25" fmla="*/ 30 h 52"/>
                <a:gd name="T26" fmla="*/ 28 w 32"/>
                <a:gd name="T27" fmla="*/ 22 h 52"/>
                <a:gd name="T28" fmla="*/ 28 w 32"/>
                <a:gd name="T29" fmla="*/ 17 h 52"/>
                <a:gd name="T30" fmla="*/ 28 w 32"/>
                <a:gd name="T31" fmla="*/ 11 h 52"/>
                <a:gd name="T32" fmla="*/ 30 w 32"/>
                <a:gd name="T33" fmla="*/ 6 h 52"/>
                <a:gd name="T34" fmla="*/ 32 w 32"/>
                <a:gd name="T35" fmla="*/ 0 h 52"/>
                <a:gd name="T36" fmla="*/ 28 w 32"/>
                <a:gd name="T37" fmla="*/ 0 h 52"/>
                <a:gd name="T38" fmla="*/ 26 w 32"/>
                <a:gd name="T39" fmla="*/ 0 h 52"/>
                <a:gd name="T40" fmla="*/ 22 w 32"/>
                <a:gd name="T41" fmla="*/ 2 h 52"/>
                <a:gd name="T42" fmla="*/ 18 w 32"/>
                <a:gd name="T43" fmla="*/ 4 h 52"/>
                <a:gd name="T44" fmla="*/ 16 w 32"/>
                <a:gd name="T45" fmla="*/ 6 h 52"/>
                <a:gd name="T46" fmla="*/ 12 w 32"/>
                <a:gd name="T47" fmla="*/ 7 h 52"/>
                <a:gd name="T48" fmla="*/ 10 w 32"/>
                <a:gd name="T49" fmla="*/ 9 h 52"/>
                <a:gd name="T50" fmla="*/ 8 w 32"/>
                <a:gd name="T51" fmla="*/ 11 h 52"/>
                <a:gd name="T52" fmla="*/ 6 w 32"/>
                <a:gd name="T53" fmla="*/ 13 h 52"/>
                <a:gd name="T54" fmla="*/ 6 w 32"/>
                <a:gd name="T55" fmla="*/ 15 h 52"/>
                <a:gd name="T56" fmla="*/ 4 w 32"/>
                <a:gd name="T57" fmla="*/ 15 h 52"/>
                <a:gd name="T58" fmla="*/ 4 w 32"/>
                <a:gd name="T59" fmla="*/ 17 h 52"/>
                <a:gd name="T60" fmla="*/ 2 w 32"/>
                <a:gd name="T61" fmla="*/ 19 h 52"/>
                <a:gd name="T62" fmla="*/ 2 w 32"/>
                <a:gd name="T63" fmla="*/ 19 h 52"/>
                <a:gd name="T64" fmla="*/ 0 w 32"/>
                <a:gd name="T65" fmla="*/ 20 h 52"/>
                <a:gd name="T66" fmla="*/ 0 w 32"/>
                <a:gd name="T67" fmla="*/ 20 h 52"/>
                <a:gd name="T68" fmla="*/ 2 w 32"/>
                <a:gd name="T69" fmla="*/ 48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52"/>
                <a:gd name="T107" fmla="*/ 32 w 32"/>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52">
                  <a:moveTo>
                    <a:pt x="2" y="48"/>
                  </a:moveTo>
                  <a:lnTo>
                    <a:pt x="2" y="48"/>
                  </a:lnTo>
                  <a:lnTo>
                    <a:pt x="2" y="50"/>
                  </a:lnTo>
                  <a:lnTo>
                    <a:pt x="4" y="50"/>
                  </a:lnTo>
                  <a:lnTo>
                    <a:pt x="4" y="52"/>
                  </a:lnTo>
                  <a:lnTo>
                    <a:pt x="20" y="44"/>
                  </a:lnTo>
                  <a:lnTo>
                    <a:pt x="22" y="39"/>
                  </a:lnTo>
                  <a:lnTo>
                    <a:pt x="24" y="35"/>
                  </a:lnTo>
                  <a:lnTo>
                    <a:pt x="26" y="30"/>
                  </a:lnTo>
                  <a:lnTo>
                    <a:pt x="28" y="22"/>
                  </a:lnTo>
                  <a:lnTo>
                    <a:pt x="28" y="17"/>
                  </a:lnTo>
                  <a:lnTo>
                    <a:pt x="28" y="11"/>
                  </a:lnTo>
                  <a:lnTo>
                    <a:pt x="30" y="6"/>
                  </a:lnTo>
                  <a:lnTo>
                    <a:pt x="32" y="0"/>
                  </a:lnTo>
                  <a:lnTo>
                    <a:pt x="28" y="0"/>
                  </a:lnTo>
                  <a:lnTo>
                    <a:pt x="26" y="0"/>
                  </a:lnTo>
                  <a:lnTo>
                    <a:pt x="22" y="2"/>
                  </a:lnTo>
                  <a:lnTo>
                    <a:pt x="18" y="4"/>
                  </a:lnTo>
                  <a:lnTo>
                    <a:pt x="16" y="6"/>
                  </a:lnTo>
                  <a:lnTo>
                    <a:pt x="12" y="7"/>
                  </a:lnTo>
                  <a:lnTo>
                    <a:pt x="10" y="9"/>
                  </a:lnTo>
                  <a:lnTo>
                    <a:pt x="8" y="11"/>
                  </a:lnTo>
                  <a:lnTo>
                    <a:pt x="6" y="13"/>
                  </a:lnTo>
                  <a:lnTo>
                    <a:pt x="6" y="15"/>
                  </a:lnTo>
                  <a:lnTo>
                    <a:pt x="4" y="15"/>
                  </a:lnTo>
                  <a:lnTo>
                    <a:pt x="4" y="17"/>
                  </a:lnTo>
                  <a:lnTo>
                    <a:pt x="2" y="19"/>
                  </a:lnTo>
                  <a:lnTo>
                    <a:pt x="0" y="20"/>
                  </a:lnTo>
                  <a:lnTo>
                    <a:pt x="2" y="48"/>
                  </a:lnTo>
                  <a:close/>
                </a:path>
              </a:pathLst>
            </a:custGeom>
            <a:solidFill>
              <a:srgbClr val="FCEF00"/>
            </a:solidFill>
            <a:ln w="9525">
              <a:noFill/>
              <a:round/>
              <a:headEnd/>
              <a:tailEnd/>
            </a:ln>
          </p:spPr>
          <p:txBody>
            <a:bodyPr>
              <a:prstTxWarp prst="textNoShape">
                <a:avLst/>
              </a:prstTxWarp>
            </a:bodyPr>
            <a:lstStyle/>
            <a:p>
              <a:endParaRPr lang="en-US"/>
            </a:p>
          </p:txBody>
        </p:sp>
        <p:sp>
          <p:nvSpPr>
            <p:cNvPr id="21538" name="Freeform 31"/>
            <p:cNvSpPr>
              <a:spLocks/>
            </p:cNvSpPr>
            <p:nvPr/>
          </p:nvSpPr>
          <p:spPr bwMode="auto">
            <a:xfrm>
              <a:off x="2645" y="1395"/>
              <a:ext cx="48" cy="44"/>
            </a:xfrm>
            <a:custGeom>
              <a:avLst/>
              <a:gdLst>
                <a:gd name="T0" fmla="*/ 0 w 48"/>
                <a:gd name="T1" fmla="*/ 40 h 44"/>
                <a:gd name="T2" fmla="*/ 2 w 48"/>
                <a:gd name="T3" fmla="*/ 42 h 44"/>
                <a:gd name="T4" fmla="*/ 4 w 48"/>
                <a:gd name="T5" fmla="*/ 44 h 44"/>
                <a:gd name="T6" fmla="*/ 8 w 48"/>
                <a:gd name="T7" fmla="*/ 44 h 44"/>
                <a:gd name="T8" fmla="*/ 10 w 48"/>
                <a:gd name="T9" fmla="*/ 44 h 44"/>
                <a:gd name="T10" fmla="*/ 14 w 48"/>
                <a:gd name="T11" fmla="*/ 42 h 44"/>
                <a:gd name="T12" fmla="*/ 16 w 48"/>
                <a:gd name="T13" fmla="*/ 42 h 44"/>
                <a:gd name="T14" fmla="*/ 20 w 48"/>
                <a:gd name="T15" fmla="*/ 40 h 44"/>
                <a:gd name="T16" fmla="*/ 22 w 48"/>
                <a:gd name="T17" fmla="*/ 39 h 44"/>
                <a:gd name="T18" fmla="*/ 28 w 48"/>
                <a:gd name="T19" fmla="*/ 37 h 44"/>
                <a:gd name="T20" fmla="*/ 32 w 48"/>
                <a:gd name="T21" fmla="*/ 31 h 44"/>
                <a:gd name="T22" fmla="*/ 36 w 48"/>
                <a:gd name="T23" fmla="*/ 28 h 44"/>
                <a:gd name="T24" fmla="*/ 38 w 48"/>
                <a:gd name="T25" fmla="*/ 24 h 44"/>
                <a:gd name="T26" fmla="*/ 42 w 48"/>
                <a:gd name="T27" fmla="*/ 18 h 44"/>
                <a:gd name="T28" fmla="*/ 44 w 48"/>
                <a:gd name="T29" fmla="*/ 13 h 44"/>
                <a:gd name="T30" fmla="*/ 46 w 48"/>
                <a:gd name="T31" fmla="*/ 7 h 44"/>
                <a:gd name="T32" fmla="*/ 48 w 48"/>
                <a:gd name="T33" fmla="*/ 2 h 44"/>
                <a:gd name="T34" fmla="*/ 44 w 48"/>
                <a:gd name="T35" fmla="*/ 2 h 44"/>
                <a:gd name="T36" fmla="*/ 38 w 48"/>
                <a:gd name="T37" fmla="*/ 0 h 44"/>
                <a:gd name="T38" fmla="*/ 32 w 48"/>
                <a:gd name="T39" fmla="*/ 2 h 44"/>
                <a:gd name="T40" fmla="*/ 28 w 48"/>
                <a:gd name="T41" fmla="*/ 3 h 44"/>
                <a:gd name="T42" fmla="*/ 22 w 48"/>
                <a:gd name="T43" fmla="*/ 5 h 44"/>
                <a:gd name="T44" fmla="*/ 16 w 48"/>
                <a:gd name="T45" fmla="*/ 7 h 44"/>
                <a:gd name="T46" fmla="*/ 12 w 48"/>
                <a:gd name="T47" fmla="*/ 11 h 44"/>
                <a:gd name="T48" fmla="*/ 8 w 48"/>
                <a:gd name="T49" fmla="*/ 15 h 44"/>
                <a:gd name="T50" fmla="*/ 6 w 48"/>
                <a:gd name="T51" fmla="*/ 15 h 44"/>
                <a:gd name="T52" fmla="*/ 6 w 48"/>
                <a:gd name="T53" fmla="*/ 15 h 44"/>
                <a:gd name="T54" fmla="*/ 6 w 48"/>
                <a:gd name="T55" fmla="*/ 16 h 44"/>
                <a:gd name="T56" fmla="*/ 4 w 48"/>
                <a:gd name="T57" fmla="*/ 16 h 44"/>
                <a:gd name="T58" fmla="*/ 4 w 48"/>
                <a:gd name="T59" fmla="*/ 16 h 44"/>
                <a:gd name="T60" fmla="*/ 4 w 48"/>
                <a:gd name="T61" fmla="*/ 18 h 44"/>
                <a:gd name="T62" fmla="*/ 4 w 48"/>
                <a:gd name="T63" fmla="*/ 18 h 44"/>
                <a:gd name="T64" fmla="*/ 4 w 48"/>
                <a:gd name="T65" fmla="*/ 18 h 44"/>
                <a:gd name="T66" fmla="*/ 0 w 48"/>
                <a:gd name="T67" fmla="*/ 40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44"/>
                <a:gd name="T104" fmla="*/ 48 w 48"/>
                <a:gd name="T105" fmla="*/ 44 h 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44">
                  <a:moveTo>
                    <a:pt x="0" y="40"/>
                  </a:moveTo>
                  <a:lnTo>
                    <a:pt x="2" y="42"/>
                  </a:lnTo>
                  <a:lnTo>
                    <a:pt x="4" y="44"/>
                  </a:lnTo>
                  <a:lnTo>
                    <a:pt x="8" y="44"/>
                  </a:lnTo>
                  <a:lnTo>
                    <a:pt x="10" y="44"/>
                  </a:lnTo>
                  <a:lnTo>
                    <a:pt x="14" y="42"/>
                  </a:lnTo>
                  <a:lnTo>
                    <a:pt x="16" y="42"/>
                  </a:lnTo>
                  <a:lnTo>
                    <a:pt x="20" y="40"/>
                  </a:lnTo>
                  <a:lnTo>
                    <a:pt x="22" y="39"/>
                  </a:lnTo>
                  <a:lnTo>
                    <a:pt x="28" y="37"/>
                  </a:lnTo>
                  <a:lnTo>
                    <a:pt x="32" y="31"/>
                  </a:lnTo>
                  <a:lnTo>
                    <a:pt x="36" y="28"/>
                  </a:lnTo>
                  <a:lnTo>
                    <a:pt x="38" y="24"/>
                  </a:lnTo>
                  <a:lnTo>
                    <a:pt x="42" y="18"/>
                  </a:lnTo>
                  <a:lnTo>
                    <a:pt x="44" y="13"/>
                  </a:lnTo>
                  <a:lnTo>
                    <a:pt x="46" y="7"/>
                  </a:lnTo>
                  <a:lnTo>
                    <a:pt x="48" y="2"/>
                  </a:lnTo>
                  <a:lnTo>
                    <a:pt x="44" y="2"/>
                  </a:lnTo>
                  <a:lnTo>
                    <a:pt x="38" y="0"/>
                  </a:lnTo>
                  <a:lnTo>
                    <a:pt x="32" y="2"/>
                  </a:lnTo>
                  <a:lnTo>
                    <a:pt x="28" y="3"/>
                  </a:lnTo>
                  <a:lnTo>
                    <a:pt x="22" y="5"/>
                  </a:lnTo>
                  <a:lnTo>
                    <a:pt x="16" y="7"/>
                  </a:lnTo>
                  <a:lnTo>
                    <a:pt x="12" y="11"/>
                  </a:lnTo>
                  <a:lnTo>
                    <a:pt x="8" y="15"/>
                  </a:lnTo>
                  <a:lnTo>
                    <a:pt x="6" y="15"/>
                  </a:lnTo>
                  <a:lnTo>
                    <a:pt x="6" y="16"/>
                  </a:lnTo>
                  <a:lnTo>
                    <a:pt x="4" y="16"/>
                  </a:lnTo>
                  <a:lnTo>
                    <a:pt x="4" y="18"/>
                  </a:lnTo>
                  <a:lnTo>
                    <a:pt x="0" y="40"/>
                  </a:lnTo>
                  <a:close/>
                </a:path>
              </a:pathLst>
            </a:custGeom>
            <a:solidFill>
              <a:srgbClr val="FCEF00"/>
            </a:solidFill>
            <a:ln w="9525">
              <a:noFill/>
              <a:round/>
              <a:headEnd/>
              <a:tailEnd/>
            </a:ln>
          </p:spPr>
          <p:txBody>
            <a:bodyPr>
              <a:prstTxWarp prst="textNoShape">
                <a:avLst/>
              </a:prstTxWarp>
            </a:bodyPr>
            <a:lstStyle/>
            <a:p>
              <a:endParaRPr lang="en-US"/>
            </a:p>
          </p:txBody>
        </p:sp>
        <p:sp>
          <p:nvSpPr>
            <p:cNvPr id="21539" name="Freeform 32"/>
            <p:cNvSpPr>
              <a:spLocks/>
            </p:cNvSpPr>
            <p:nvPr/>
          </p:nvSpPr>
          <p:spPr bwMode="auto">
            <a:xfrm>
              <a:off x="2697" y="1389"/>
              <a:ext cx="51" cy="35"/>
            </a:xfrm>
            <a:custGeom>
              <a:avLst/>
              <a:gdLst>
                <a:gd name="T0" fmla="*/ 0 w 51"/>
                <a:gd name="T1" fmla="*/ 34 h 35"/>
                <a:gd name="T2" fmla="*/ 4 w 51"/>
                <a:gd name="T3" fmla="*/ 35 h 35"/>
                <a:gd name="T4" fmla="*/ 8 w 51"/>
                <a:gd name="T5" fmla="*/ 35 h 35"/>
                <a:gd name="T6" fmla="*/ 10 w 51"/>
                <a:gd name="T7" fmla="*/ 35 h 35"/>
                <a:gd name="T8" fmla="*/ 14 w 51"/>
                <a:gd name="T9" fmla="*/ 35 h 35"/>
                <a:gd name="T10" fmla="*/ 18 w 51"/>
                <a:gd name="T11" fmla="*/ 35 h 35"/>
                <a:gd name="T12" fmla="*/ 22 w 51"/>
                <a:gd name="T13" fmla="*/ 35 h 35"/>
                <a:gd name="T14" fmla="*/ 26 w 51"/>
                <a:gd name="T15" fmla="*/ 34 h 35"/>
                <a:gd name="T16" fmla="*/ 30 w 51"/>
                <a:gd name="T17" fmla="*/ 32 h 35"/>
                <a:gd name="T18" fmla="*/ 32 w 51"/>
                <a:gd name="T19" fmla="*/ 28 h 35"/>
                <a:gd name="T20" fmla="*/ 36 w 51"/>
                <a:gd name="T21" fmla="*/ 26 h 35"/>
                <a:gd name="T22" fmla="*/ 40 w 51"/>
                <a:gd name="T23" fmla="*/ 22 h 35"/>
                <a:gd name="T24" fmla="*/ 42 w 51"/>
                <a:gd name="T25" fmla="*/ 19 h 35"/>
                <a:gd name="T26" fmla="*/ 43 w 51"/>
                <a:gd name="T27" fmla="*/ 15 h 35"/>
                <a:gd name="T28" fmla="*/ 45 w 51"/>
                <a:gd name="T29" fmla="*/ 11 h 35"/>
                <a:gd name="T30" fmla="*/ 49 w 51"/>
                <a:gd name="T31" fmla="*/ 8 h 35"/>
                <a:gd name="T32" fmla="*/ 51 w 51"/>
                <a:gd name="T33" fmla="*/ 4 h 35"/>
                <a:gd name="T34" fmla="*/ 49 w 51"/>
                <a:gd name="T35" fmla="*/ 4 h 35"/>
                <a:gd name="T36" fmla="*/ 49 w 51"/>
                <a:gd name="T37" fmla="*/ 2 h 35"/>
                <a:gd name="T38" fmla="*/ 49 w 51"/>
                <a:gd name="T39" fmla="*/ 2 h 35"/>
                <a:gd name="T40" fmla="*/ 49 w 51"/>
                <a:gd name="T41" fmla="*/ 2 h 35"/>
                <a:gd name="T42" fmla="*/ 49 w 51"/>
                <a:gd name="T43" fmla="*/ 2 h 35"/>
                <a:gd name="T44" fmla="*/ 47 w 51"/>
                <a:gd name="T45" fmla="*/ 2 h 35"/>
                <a:gd name="T46" fmla="*/ 42 w 51"/>
                <a:gd name="T47" fmla="*/ 0 h 35"/>
                <a:gd name="T48" fmla="*/ 36 w 51"/>
                <a:gd name="T49" fmla="*/ 0 h 35"/>
                <a:gd name="T50" fmla="*/ 30 w 51"/>
                <a:gd name="T51" fmla="*/ 2 h 35"/>
                <a:gd name="T52" fmla="*/ 24 w 51"/>
                <a:gd name="T53" fmla="*/ 2 h 35"/>
                <a:gd name="T54" fmla="*/ 20 w 51"/>
                <a:gd name="T55" fmla="*/ 6 h 35"/>
                <a:gd name="T56" fmla="*/ 14 w 51"/>
                <a:gd name="T57" fmla="*/ 9 h 35"/>
                <a:gd name="T58" fmla="*/ 10 w 51"/>
                <a:gd name="T59" fmla="*/ 11 h 35"/>
                <a:gd name="T60" fmla="*/ 4 w 51"/>
                <a:gd name="T61" fmla="*/ 17 h 35"/>
                <a:gd name="T62" fmla="*/ 0 w 51"/>
                <a:gd name="T63" fmla="*/ 32 h 35"/>
                <a:gd name="T64" fmla="*/ 0 w 51"/>
                <a:gd name="T65" fmla="*/ 32 h 35"/>
                <a:gd name="T66" fmla="*/ 0 w 51"/>
                <a:gd name="T67" fmla="*/ 32 h 35"/>
                <a:gd name="T68" fmla="*/ 0 w 51"/>
                <a:gd name="T69" fmla="*/ 34 h 35"/>
                <a:gd name="T70" fmla="*/ 0 w 51"/>
                <a:gd name="T71" fmla="*/ 34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
                <a:gd name="T109" fmla="*/ 0 h 35"/>
                <a:gd name="T110" fmla="*/ 51 w 51"/>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 h="35">
                  <a:moveTo>
                    <a:pt x="0" y="34"/>
                  </a:moveTo>
                  <a:lnTo>
                    <a:pt x="4" y="35"/>
                  </a:lnTo>
                  <a:lnTo>
                    <a:pt x="8" y="35"/>
                  </a:lnTo>
                  <a:lnTo>
                    <a:pt x="10" y="35"/>
                  </a:lnTo>
                  <a:lnTo>
                    <a:pt x="14" y="35"/>
                  </a:lnTo>
                  <a:lnTo>
                    <a:pt x="18" y="35"/>
                  </a:lnTo>
                  <a:lnTo>
                    <a:pt x="22" y="35"/>
                  </a:lnTo>
                  <a:lnTo>
                    <a:pt x="26" y="34"/>
                  </a:lnTo>
                  <a:lnTo>
                    <a:pt x="30" y="32"/>
                  </a:lnTo>
                  <a:lnTo>
                    <a:pt x="32" y="28"/>
                  </a:lnTo>
                  <a:lnTo>
                    <a:pt x="36" y="26"/>
                  </a:lnTo>
                  <a:lnTo>
                    <a:pt x="40" y="22"/>
                  </a:lnTo>
                  <a:lnTo>
                    <a:pt x="42" y="19"/>
                  </a:lnTo>
                  <a:lnTo>
                    <a:pt x="43" y="15"/>
                  </a:lnTo>
                  <a:lnTo>
                    <a:pt x="45" y="11"/>
                  </a:lnTo>
                  <a:lnTo>
                    <a:pt x="49" y="8"/>
                  </a:lnTo>
                  <a:lnTo>
                    <a:pt x="51" y="4"/>
                  </a:lnTo>
                  <a:lnTo>
                    <a:pt x="49" y="4"/>
                  </a:lnTo>
                  <a:lnTo>
                    <a:pt x="49" y="2"/>
                  </a:lnTo>
                  <a:lnTo>
                    <a:pt x="47" y="2"/>
                  </a:lnTo>
                  <a:lnTo>
                    <a:pt x="42" y="0"/>
                  </a:lnTo>
                  <a:lnTo>
                    <a:pt x="36" y="0"/>
                  </a:lnTo>
                  <a:lnTo>
                    <a:pt x="30" y="2"/>
                  </a:lnTo>
                  <a:lnTo>
                    <a:pt x="24" y="2"/>
                  </a:lnTo>
                  <a:lnTo>
                    <a:pt x="20" y="6"/>
                  </a:lnTo>
                  <a:lnTo>
                    <a:pt x="14" y="9"/>
                  </a:lnTo>
                  <a:lnTo>
                    <a:pt x="10" y="11"/>
                  </a:lnTo>
                  <a:lnTo>
                    <a:pt x="4" y="17"/>
                  </a:lnTo>
                  <a:lnTo>
                    <a:pt x="0" y="32"/>
                  </a:lnTo>
                  <a:lnTo>
                    <a:pt x="0" y="34"/>
                  </a:lnTo>
                  <a:close/>
                </a:path>
              </a:pathLst>
            </a:custGeom>
            <a:solidFill>
              <a:srgbClr val="FCEF00"/>
            </a:solidFill>
            <a:ln w="9525">
              <a:noFill/>
              <a:round/>
              <a:headEnd/>
              <a:tailEnd/>
            </a:ln>
          </p:spPr>
          <p:txBody>
            <a:bodyPr>
              <a:prstTxWarp prst="textNoShape">
                <a:avLst/>
              </a:prstTxWarp>
            </a:bodyPr>
            <a:lstStyle/>
            <a:p>
              <a:endParaRPr lang="en-US"/>
            </a:p>
          </p:txBody>
        </p:sp>
        <p:sp>
          <p:nvSpPr>
            <p:cNvPr id="21540" name="Freeform 33"/>
            <p:cNvSpPr>
              <a:spLocks/>
            </p:cNvSpPr>
            <p:nvPr/>
          </p:nvSpPr>
          <p:spPr bwMode="auto">
            <a:xfrm>
              <a:off x="2746" y="1389"/>
              <a:ext cx="52" cy="30"/>
            </a:xfrm>
            <a:custGeom>
              <a:avLst/>
              <a:gdLst>
                <a:gd name="T0" fmla="*/ 2 w 52"/>
                <a:gd name="T1" fmla="*/ 26 h 30"/>
                <a:gd name="T2" fmla="*/ 4 w 52"/>
                <a:gd name="T3" fmla="*/ 28 h 30"/>
                <a:gd name="T4" fmla="*/ 8 w 52"/>
                <a:gd name="T5" fmla="*/ 30 h 30"/>
                <a:gd name="T6" fmla="*/ 12 w 52"/>
                <a:gd name="T7" fmla="*/ 30 h 30"/>
                <a:gd name="T8" fmla="*/ 14 w 52"/>
                <a:gd name="T9" fmla="*/ 30 h 30"/>
                <a:gd name="T10" fmla="*/ 18 w 52"/>
                <a:gd name="T11" fmla="*/ 30 h 30"/>
                <a:gd name="T12" fmla="*/ 24 w 52"/>
                <a:gd name="T13" fmla="*/ 30 h 30"/>
                <a:gd name="T14" fmla="*/ 28 w 52"/>
                <a:gd name="T15" fmla="*/ 28 h 30"/>
                <a:gd name="T16" fmla="*/ 30 w 52"/>
                <a:gd name="T17" fmla="*/ 28 h 30"/>
                <a:gd name="T18" fmla="*/ 34 w 52"/>
                <a:gd name="T19" fmla="*/ 24 h 30"/>
                <a:gd name="T20" fmla="*/ 38 w 52"/>
                <a:gd name="T21" fmla="*/ 22 h 30"/>
                <a:gd name="T22" fmla="*/ 40 w 52"/>
                <a:gd name="T23" fmla="*/ 19 h 30"/>
                <a:gd name="T24" fmla="*/ 44 w 52"/>
                <a:gd name="T25" fmla="*/ 17 h 30"/>
                <a:gd name="T26" fmla="*/ 46 w 52"/>
                <a:gd name="T27" fmla="*/ 13 h 30"/>
                <a:gd name="T28" fmla="*/ 48 w 52"/>
                <a:gd name="T29" fmla="*/ 11 h 30"/>
                <a:gd name="T30" fmla="*/ 50 w 52"/>
                <a:gd name="T31" fmla="*/ 8 h 30"/>
                <a:gd name="T32" fmla="*/ 52 w 52"/>
                <a:gd name="T33" fmla="*/ 6 h 30"/>
                <a:gd name="T34" fmla="*/ 52 w 52"/>
                <a:gd name="T35" fmla="*/ 6 h 30"/>
                <a:gd name="T36" fmla="*/ 52 w 52"/>
                <a:gd name="T37" fmla="*/ 4 h 30"/>
                <a:gd name="T38" fmla="*/ 52 w 52"/>
                <a:gd name="T39" fmla="*/ 4 h 30"/>
                <a:gd name="T40" fmla="*/ 52 w 52"/>
                <a:gd name="T41" fmla="*/ 4 h 30"/>
                <a:gd name="T42" fmla="*/ 52 w 52"/>
                <a:gd name="T43" fmla="*/ 4 h 30"/>
                <a:gd name="T44" fmla="*/ 52 w 52"/>
                <a:gd name="T45" fmla="*/ 4 h 30"/>
                <a:gd name="T46" fmla="*/ 52 w 52"/>
                <a:gd name="T47" fmla="*/ 4 h 30"/>
                <a:gd name="T48" fmla="*/ 52 w 52"/>
                <a:gd name="T49" fmla="*/ 4 h 30"/>
                <a:gd name="T50" fmla="*/ 48 w 52"/>
                <a:gd name="T51" fmla="*/ 2 h 30"/>
                <a:gd name="T52" fmla="*/ 42 w 52"/>
                <a:gd name="T53" fmla="*/ 0 h 30"/>
                <a:gd name="T54" fmla="*/ 38 w 52"/>
                <a:gd name="T55" fmla="*/ 0 h 30"/>
                <a:gd name="T56" fmla="*/ 32 w 52"/>
                <a:gd name="T57" fmla="*/ 2 h 30"/>
                <a:gd name="T58" fmla="*/ 28 w 52"/>
                <a:gd name="T59" fmla="*/ 2 h 30"/>
                <a:gd name="T60" fmla="*/ 24 w 52"/>
                <a:gd name="T61" fmla="*/ 4 h 30"/>
                <a:gd name="T62" fmla="*/ 18 w 52"/>
                <a:gd name="T63" fmla="*/ 6 h 30"/>
                <a:gd name="T64" fmla="*/ 16 w 52"/>
                <a:gd name="T65" fmla="*/ 9 h 30"/>
                <a:gd name="T66" fmla="*/ 12 w 52"/>
                <a:gd name="T67" fmla="*/ 11 h 30"/>
                <a:gd name="T68" fmla="*/ 10 w 52"/>
                <a:gd name="T69" fmla="*/ 11 h 30"/>
                <a:gd name="T70" fmla="*/ 8 w 52"/>
                <a:gd name="T71" fmla="*/ 13 h 30"/>
                <a:gd name="T72" fmla="*/ 6 w 52"/>
                <a:gd name="T73" fmla="*/ 15 h 30"/>
                <a:gd name="T74" fmla="*/ 4 w 52"/>
                <a:gd name="T75" fmla="*/ 17 h 30"/>
                <a:gd name="T76" fmla="*/ 4 w 52"/>
                <a:gd name="T77" fmla="*/ 19 h 30"/>
                <a:gd name="T78" fmla="*/ 2 w 52"/>
                <a:gd name="T79" fmla="*/ 21 h 30"/>
                <a:gd name="T80" fmla="*/ 0 w 52"/>
                <a:gd name="T81" fmla="*/ 22 h 30"/>
                <a:gd name="T82" fmla="*/ 0 w 52"/>
                <a:gd name="T83" fmla="*/ 24 h 30"/>
                <a:gd name="T84" fmla="*/ 0 w 52"/>
                <a:gd name="T85" fmla="*/ 24 h 30"/>
                <a:gd name="T86" fmla="*/ 0 w 52"/>
                <a:gd name="T87" fmla="*/ 24 h 30"/>
                <a:gd name="T88" fmla="*/ 0 w 52"/>
                <a:gd name="T89" fmla="*/ 24 h 30"/>
                <a:gd name="T90" fmla="*/ 2 w 52"/>
                <a:gd name="T91" fmla="*/ 24 h 30"/>
                <a:gd name="T92" fmla="*/ 2 w 52"/>
                <a:gd name="T93" fmla="*/ 24 h 30"/>
                <a:gd name="T94" fmla="*/ 2 w 52"/>
                <a:gd name="T95" fmla="*/ 26 h 30"/>
                <a:gd name="T96" fmla="*/ 2 w 52"/>
                <a:gd name="T97" fmla="*/ 26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30"/>
                <a:gd name="T149" fmla="*/ 52 w 52"/>
                <a:gd name="T150" fmla="*/ 30 h 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30">
                  <a:moveTo>
                    <a:pt x="2" y="26"/>
                  </a:moveTo>
                  <a:lnTo>
                    <a:pt x="4" y="28"/>
                  </a:lnTo>
                  <a:lnTo>
                    <a:pt x="8" y="30"/>
                  </a:lnTo>
                  <a:lnTo>
                    <a:pt x="12" y="30"/>
                  </a:lnTo>
                  <a:lnTo>
                    <a:pt x="14" y="30"/>
                  </a:lnTo>
                  <a:lnTo>
                    <a:pt x="18" y="30"/>
                  </a:lnTo>
                  <a:lnTo>
                    <a:pt x="24" y="30"/>
                  </a:lnTo>
                  <a:lnTo>
                    <a:pt x="28" y="28"/>
                  </a:lnTo>
                  <a:lnTo>
                    <a:pt x="30" y="28"/>
                  </a:lnTo>
                  <a:lnTo>
                    <a:pt x="34" y="24"/>
                  </a:lnTo>
                  <a:lnTo>
                    <a:pt x="38" y="22"/>
                  </a:lnTo>
                  <a:lnTo>
                    <a:pt x="40" y="19"/>
                  </a:lnTo>
                  <a:lnTo>
                    <a:pt x="44" y="17"/>
                  </a:lnTo>
                  <a:lnTo>
                    <a:pt x="46" y="13"/>
                  </a:lnTo>
                  <a:lnTo>
                    <a:pt x="48" y="11"/>
                  </a:lnTo>
                  <a:lnTo>
                    <a:pt x="50" y="8"/>
                  </a:lnTo>
                  <a:lnTo>
                    <a:pt x="52" y="6"/>
                  </a:lnTo>
                  <a:lnTo>
                    <a:pt x="52" y="4"/>
                  </a:lnTo>
                  <a:lnTo>
                    <a:pt x="48" y="2"/>
                  </a:lnTo>
                  <a:lnTo>
                    <a:pt x="42" y="0"/>
                  </a:lnTo>
                  <a:lnTo>
                    <a:pt x="38" y="0"/>
                  </a:lnTo>
                  <a:lnTo>
                    <a:pt x="32" y="2"/>
                  </a:lnTo>
                  <a:lnTo>
                    <a:pt x="28" y="2"/>
                  </a:lnTo>
                  <a:lnTo>
                    <a:pt x="24" y="4"/>
                  </a:lnTo>
                  <a:lnTo>
                    <a:pt x="18" y="6"/>
                  </a:lnTo>
                  <a:lnTo>
                    <a:pt x="16" y="9"/>
                  </a:lnTo>
                  <a:lnTo>
                    <a:pt x="12" y="11"/>
                  </a:lnTo>
                  <a:lnTo>
                    <a:pt x="10" y="11"/>
                  </a:lnTo>
                  <a:lnTo>
                    <a:pt x="8" y="13"/>
                  </a:lnTo>
                  <a:lnTo>
                    <a:pt x="6" y="15"/>
                  </a:lnTo>
                  <a:lnTo>
                    <a:pt x="4" y="17"/>
                  </a:lnTo>
                  <a:lnTo>
                    <a:pt x="4" y="19"/>
                  </a:lnTo>
                  <a:lnTo>
                    <a:pt x="2" y="21"/>
                  </a:lnTo>
                  <a:lnTo>
                    <a:pt x="0" y="22"/>
                  </a:lnTo>
                  <a:lnTo>
                    <a:pt x="0" y="24"/>
                  </a:lnTo>
                  <a:lnTo>
                    <a:pt x="2" y="24"/>
                  </a:lnTo>
                  <a:lnTo>
                    <a:pt x="2" y="26"/>
                  </a:lnTo>
                  <a:close/>
                </a:path>
              </a:pathLst>
            </a:custGeom>
            <a:solidFill>
              <a:srgbClr val="FCEF00"/>
            </a:solidFill>
            <a:ln w="9525">
              <a:noFill/>
              <a:round/>
              <a:headEnd/>
              <a:tailEnd/>
            </a:ln>
          </p:spPr>
          <p:txBody>
            <a:bodyPr>
              <a:prstTxWarp prst="textNoShape">
                <a:avLst/>
              </a:prstTxWarp>
            </a:bodyPr>
            <a:lstStyle/>
            <a:p>
              <a:endParaRPr lang="en-US"/>
            </a:p>
          </p:txBody>
        </p:sp>
        <p:sp>
          <p:nvSpPr>
            <p:cNvPr id="21541" name="Freeform 34"/>
            <p:cNvSpPr>
              <a:spLocks/>
            </p:cNvSpPr>
            <p:nvPr/>
          </p:nvSpPr>
          <p:spPr bwMode="auto">
            <a:xfrm>
              <a:off x="2802" y="1384"/>
              <a:ext cx="61" cy="31"/>
            </a:xfrm>
            <a:custGeom>
              <a:avLst/>
              <a:gdLst>
                <a:gd name="T0" fmla="*/ 0 w 61"/>
                <a:gd name="T1" fmla="*/ 22 h 31"/>
                <a:gd name="T2" fmla="*/ 4 w 61"/>
                <a:gd name="T3" fmla="*/ 24 h 31"/>
                <a:gd name="T4" fmla="*/ 6 w 61"/>
                <a:gd name="T5" fmla="*/ 26 h 31"/>
                <a:gd name="T6" fmla="*/ 8 w 61"/>
                <a:gd name="T7" fmla="*/ 27 h 31"/>
                <a:gd name="T8" fmla="*/ 12 w 61"/>
                <a:gd name="T9" fmla="*/ 29 h 31"/>
                <a:gd name="T10" fmla="*/ 14 w 61"/>
                <a:gd name="T11" fmla="*/ 29 h 31"/>
                <a:gd name="T12" fmla="*/ 18 w 61"/>
                <a:gd name="T13" fmla="*/ 31 h 31"/>
                <a:gd name="T14" fmla="*/ 20 w 61"/>
                <a:gd name="T15" fmla="*/ 31 h 31"/>
                <a:gd name="T16" fmla="*/ 24 w 61"/>
                <a:gd name="T17" fmla="*/ 31 h 31"/>
                <a:gd name="T18" fmla="*/ 30 w 61"/>
                <a:gd name="T19" fmla="*/ 29 h 31"/>
                <a:gd name="T20" fmla="*/ 34 w 61"/>
                <a:gd name="T21" fmla="*/ 27 h 31"/>
                <a:gd name="T22" fmla="*/ 39 w 61"/>
                <a:gd name="T23" fmla="*/ 26 h 31"/>
                <a:gd name="T24" fmla="*/ 43 w 61"/>
                <a:gd name="T25" fmla="*/ 24 h 31"/>
                <a:gd name="T26" fmla="*/ 49 w 61"/>
                <a:gd name="T27" fmla="*/ 20 h 31"/>
                <a:gd name="T28" fmla="*/ 53 w 61"/>
                <a:gd name="T29" fmla="*/ 18 h 31"/>
                <a:gd name="T30" fmla="*/ 57 w 61"/>
                <a:gd name="T31" fmla="*/ 14 h 31"/>
                <a:gd name="T32" fmla="*/ 61 w 61"/>
                <a:gd name="T33" fmla="*/ 11 h 31"/>
                <a:gd name="T34" fmla="*/ 59 w 61"/>
                <a:gd name="T35" fmla="*/ 9 h 31"/>
                <a:gd name="T36" fmla="*/ 57 w 61"/>
                <a:gd name="T37" fmla="*/ 7 h 31"/>
                <a:gd name="T38" fmla="*/ 55 w 61"/>
                <a:gd name="T39" fmla="*/ 5 h 31"/>
                <a:gd name="T40" fmla="*/ 51 w 61"/>
                <a:gd name="T41" fmla="*/ 3 h 31"/>
                <a:gd name="T42" fmla="*/ 49 w 61"/>
                <a:gd name="T43" fmla="*/ 1 h 31"/>
                <a:gd name="T44" fmla="*/ 47 w 61"/>
                <a:gd name="T45" fmla="*/ 1 h 31"/>
                <a:gd name="T46" fmla="*/ 43 w 61"/>
                <a:gd name="T47" fmla="*/ 1 h 31"/>
                <a:gd name="T48" fmla="*/ 41 w 61"/>
                <a:gd name="T49" fmla="*/ 0 h 31"/>
                <a:gd name="T50" fmla="*/ 37 w 61"/>
                <a:gd name="T51" fmla="*/ 1 h 31"/>
                <a:gd name="T52" fmla="*/ 34 w 61"/>
                <a:gd name="T53" fmla="*/ 1 h 31"/>
                <a:gd name="T54" fmla="*/ 30 w 61"/>
                <a:gd name="T55" fmla="*/ 1 h 31"/>
                <a:gd name="T56" fmla="*/ 26 w 61"/>
                <a:gd name="T57" fmla="*/ 3 h 31"/>
                <a:gd name="T58" fmla="*/ 22 w 61"/>
                <a:gd name="T59" fmla="*/ 3 h 31"/>
                <a:gd name="T60" fmla="*/ 18 w 61"/>
                <a:gd name="T61" fmla="*/ 5 h 31"/>
                <a:gd name="T62" fmla="*/ 14 w 61"/>
                <a:gd name="T63" fmla="*/ 7 h 31"/>
                <a:gd name="T64" fmla="*/ 10 w 61"/>
                <a:gd name="T65" fmla="*/ 7 h 31"/>
                <a:gd name="T66" fmla="*/ 8 w 61"/>
                <a:gd name="T67" fmla="*/ 9 h 31"/>
                <a:gd name="T68" fmla="*/ 8 w 61"/>
                <a:gd name="T69" fmla="*/ 11 h 31"/>
                <a:gd name="T70" fmla="*/ 6 w 61"/>
                <a:gd name="T71" fmla="*/ 13 h 31"/>
                <a:gd name="T72" fmla="*/ 6 w 61"/>
                <a:gd name="T73" fmla="*/ 14 h 31"/>
                <a:gd name="T74" fmla="*/ 4 w 61"/>
                <a:gd name="T75" fmla="*/ 16 h 31"/>
                <a:gd name="T76" fmla="*/ 4 w 61"/>
                <a:gd name="T77" fmla="*/ 18 h 31"/>
                <a:gd name="T78" fmla="*/ 2 w 61"/>
                <a:gd name="T79" fmla="*/ 20 h 31"/>
                <a:gd name="T80" fmla="*/ 0 w 61"/>
                <a:gd name="T81" fmla="*/ 22 h 31"/>
                <a:gd name="T82" fmla="*/ 0 w 61"/>
                <a:gd name="T83" fmla="*/ 22 h 31"/>
                <a:gd name="T84" fmla="*/ 0 w 61"/>
                <a:gd name="T85" fmla="*/ 22 h 31"/>
                <a:gd name="T86" fmla="*/ 0 w 61"/>
                <a:gd name="T87" fmla="*/ 22 h 31"/>
                <a:gd name="T88" fmla="*/ 0 w 61"/>
                <a:gd name="T89" fmla="*/ 22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
                <a:gd name="T136" fmla="*/ 0 h 31"/>
                <a:gd name="T137" fmla="*/ 61 w 61"/>
                <a:gd name="T138" fmla="*/ 31 h 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 h="31">
                  <a:moveTo>
                    <a:pt x="0" y="22"/>
                  </a:moveTo>
                  <a:lnTo>
                    <a:pt x="4" y="24"/>
                  </a:lnTo>
                  <a:lnTo>
                    <a:pt x="6" y="26"/>
                  </a:lnTo>
                  <a:lnTo>
                    <a:pt x="8" y="27"/>
                  </a:lnTo>
                  <a:lnTo>
                    <a:pt x="12" y="29"/>
                  </a:lnTo>
                  <a:lnTo>
                    <a:pt x="14" y="29"/>
                  </a:lnTo>
                  <a:lnTo>
                    <a:pt x="18" y="31"/>
                  </a:lnTo>
                  <a:lnTo>
                    <a:pt x="20" y="31"/>
                  </a:lnTo>
                  <a:lnTo>
                    <a:pt x="24" y="31"/>
                  </a:lnTo>
                  <a:lnTo>
                    <a:pt x="30" y="29"/>
                  </a:lnTo>
                  <a:lnTo>
                    <a:pt x="34" y="27"/>
                  </a:lnTo>
                  <a:lnTo>
                    <a:pt x="39" y="26"/>
                  </a:lnTo>
                  <a:lnTo>
                    <a:pt x="43" y="24"/>
                  </a:lnTo>
                  <a:lnTo>
                    <a:pt x="49" y="20"/>
                  </a:lnTo>
                  <a:lnTo>
                    <a:pt x="53" y="18"/>
                  </a:lnTo>
                  <a:lnTo>
                    <a:pt x="57" y="14"/>
                  </a:lnTo>
                  <a:lnTo>
                    <a:pt x="61" y="11"/>
                  </a:lnTo>
                  <a:lnTo>
                    <a:pt x="59" y="9"/>
                  </a:lnTo>
                  <a:lnTo>
                    <a:pt x="57" y="7"/>
                  </a:lnTo>
                  <a:lnTo>
                    <a:pt x="55" y="5"/>
                  </a:lnTo>
                  <a:lnTo>
                    <a:pt x="51" y="3"/>
                  </a:lnTo>
                  <a:lnTo>
                    <a:pt x="49" y="1"/>
                  </a:lnTo>
                  <a:lnTo>
                    <a:pt x="47" y="1"/>
                  </a:lnTo>
                  <a:lnTo>
                    <a:pt x="43" y="1"/>
                  </a:lnTo>
                  <a:lnTo>
                    <a:pt x="41" y="0"/>
                  </a:lnTo>
                  <a:lnTo>
                    <a:pt x="37" y="1"/>
                  </a:lnTo>
                  <a:lnTo>
                    <a:pt x="34" y="1"/>
                  </a:lnTo>
                  <a:lnTo>
                    <a:pt x="30" y="1"/>
                  </a:lnTo>
                  <a:lnTo>
                    <a:pt x="26" y="3"/>
                  </a:lnTo>
                  <a:lnTo>
                    <a:pt x="22" y="3"/>
                  </a:lnTo>
                  <a:lnTo>
                    <a:pt x="18" y="5"/>
                  </a:lnTo>
                  <a:lnTo>
                    <a:pt x="14" y="7"/>
                  </a:lnTo>
                  <a:lnTo>
                    <a:pt x="10" y="7"/>
                  </a:lnTo>
                  <a:lnTo>
                    <a:pt x="8" y="9"/>
                  </a:lnTo>
                  <a:lnTo>
                    <a:pt x="8" y="11"/>
                  </a:lnTo>
                  <a:lnTo>
                    <a:pt x="6" y="13"/>
                  </a:lnTo>
                  <a:lnTo>
                    <a:pt x="6" y="14"/>
                  </a:lnTo>
                  <a:lnTo>
                    <a:pt x="4" y="16"/>
                  </a:lnTo>
                  <a:lnTo>
                    <a:pt x="4" y="18"/>
                  </a:lnTo>
                  <a:lnTo>
                    <a:pt x="2" y="20"/>
                  </a:lnTo>
                  <a:lnTo>
                    <a:pt x="0" y="22"/>
                  </a:lnTo>
                  <a:close/>
                </a:path>
              </a:pathLst>
            </a:custGeom>
            <a:solidFill>
              <a:srgbClr val="FCEF00"/>
            </a:solidFill>
            <a:ln w="9525">
              <a:noFill/>
              <a:round/>
              <a:headEnd/>
              <a:tailEnd/>
            </a:ln>
          </p:spPr>
          <p:txBody>
            <a:bodyPr>
              <a:prstTxWarp prst="textNoShape">
                <a:avLst/>
              </a:prstTxWarp>
            </a:bodyPr>
            <a:lstStyle/>
            <a:p>
              <a:endParaRPr lang="en-US"/>
            </a:p>
          </p:txBody>
        </p:sp>
        <p:sp>
          <p:nvSpPr>
            <p:cNvPr id="21542" name="Freeform 35"/>
            <p:cNvSpPr>
              <a:spLocks/>
            </p:cNvSpPr>
            <p:nvPr/>
          </p:nvSpPr>
          <p:spPr bwMode="auto">
            <a:xfrm>
              <a:off x="2861" y="1398"/>
              <a:ext cx="50" cy="26"/>
            </a:xfrm>
            <a:custGeom>
              <a:avLst/>
              <a:gdLst>
                <a:gd name="T0" fmla="*/ 0 w 50"/>
                <a:gd name="T1" fmla="*/ 13 h 26"/>
                <a:gd name="T2" fmla="*/ 0 w 50"/>
                <a:gd name="T3" fmla="*/ 15 h 26"/>
                <a:gd name="T4" fmla="*/ 2 w 50"/>
                <a:gd name="T5" fmla="*/ 19 h 26"/>
                <a:gd name="T6" fmla="*/ 4 w 50"/>
                <a:gd name="T7" fmla="*/ 21 h 26"/>
                <a:gd name="T8" fmla="*/ 8 w 50"/>
                <a:gd name="T9" fmla="*/ 23 h 26"/>
                <a:gd name="T10" fmla="*/ 10 w 50"/>
                <a:gd name="T11" fmla="*/ 23 h 26"/>
                <a:gd name="T12" fmla="*/ 12 w 50"/>
                <a:gd name="T13" fmla="*/ 25 h 26"/>
                <a:gd name="T14" fmla="*/ 16 w 50"/>
                <a:gd name="T15" fmla="*/ 26 h 26"/>
                <a:gd name="T16" fmla="*/ 18 w 50"/>
                <a:gd name="T17" fmla="*/ 26 h 26"/>
                <a:gd name="T18" fmla="*/ 22 w 50"/>
                <a:gd name="T19" fmla="*/ 26 h 26"/>
                <a:gd name="T20" fmla="*/ 26 w 50"/>
                <a:gd name="T21" fmla="*/ 26 h 26"/>
                <a:gd name="T22" fmla="*/ 30 w 50"/>
                <a:gd name="T23" fmla="*/ 26 h 26"/>
                <a:gd name="T24" fmla="*/ 34 w 50"/>
                <a:gd name="T25" fmla="*/ 25 h 26"/>
                <a:gd name="T26" fmla="*/ 38 w 50"/>
                <a:gd name="T27" fmla="*/ 23 h 26"/>
                <a:gd name="T28" fmla="*/ 42 w 50"/>
                <a:gd name="T29" fmla="*/ 23 h 26"/>
                <a:gd name="T30" fmla="*/ 44 w 50"/>
                <a:gd name="T31" fmla="*/ 19 h 26"/>
                <a:gd name="T32" fmla="*/ 48 w 50"/>
                <a:gd name="T33" fmla="*/ 17 h 26"/>
                <a:gd name="T34" fmla="*/ 48 w 50"/>
                <a:gd name="T35" fmla="*/ 17 h 26"/>
                <a:gd name="T36" fmla="*/ 50 w 50"/>
                <a:gd name="T37" fmla="*/ 15 h 26"/>
                <a:gd name="T38" fmla="*/ 50 w 50"/>
                <a:gd name="T39" fmla="*/ 15 h 26"/>
                <a:gd name="T40" fmla="*/ 50 w 50"/>
                <a:gd name="T41" fmla="*/ 13 h 26"/>
                <a:gd name="T42" fmla="*/ 50 w 50"/>
                <a:gd name="T43" fmla="*/ 13 h 26"/>
                <a:gd name="T44" fmla="*/ 50 w 50"/>
                <a:gd name="T45" fmla="*/ 13 h 26"/>
                <a:gd name="T46" fmla="*/ 50 w 50"/>
                <a:gd name="T47" fmla="*/ 12 h 26"/>
                <a:gd name="T48" fmla="*/ 50 w 50"/>
                <a:gd name="T49" fmla="*/ 12 h 26"/>
                <a:gd name="T50" fmla="*/ 50 w 50"/>
                <a:gd name="T51" fmla="*/ 10 h 26"/>
                <a:gd name="T52" fmla="*/ 48 w 50"/>
                <a:gd name="T53" fmla="*/ 8 h 26"/>
                <a:gd name="T54" fmla="*/ 46 w 50"/>
                <a:gd name="T55" fmla="*/ 6 h 26"/>
                <a:gd name="T56" fmla="*/ 44 w 50"/>
                <a:gd name="T57" fmla="*/ 4 h 26"/>
                <a:gd name="T58" fmla="*/ 42 w 50"/>
                <a:gd name="T59" fmla="*/ 2 h 26"/>
                <a:gd name="T60" fmla="*/ 40 w 50"/>
                <a:gd name="T61" fmla="*/ 2 h 26"/>
                <a:gd name="T62" fmla="*/ 38 w 50"/>
                <a:gd name="T63" fmla="*/ 0 h 26"/>
                <a:gd name="T64" fmla="*/ 36 w 50"/>
                <a:gd name="T65" fmla="*/ 0 h 26"/>
                <a:gd name="T66" fmla="*/ 32 w 50"/>
                <a:gd name="T67" fmla="*/ 0 h 26"/>
                <a:gd name="T68" fmla="*/ 26 w 50"/>
                <a:gd name="T69" fmla="*/ 0 h 26"/>
                <a:gd name="T70" fmla="*/ 22 w 50"/>
                <a:gd name="T71" fmla="*/ 0 h 26"/>
                <a:gd name="T72" fmla="*/ 16 w 50"/>
                <a:gd name="T73" fmla="*/ 2 h 26"/>
                <a:gd name="T74" fmla="*/ 12 w 50"/>
                <a:gd name="T75" fmla="*/ 4 h 26"/>
                <a:gd name="T76" fmla="*/ 8 w 50"/>
                <a:gd name="T77" fmla="*/ 6 h 26"/>
                <a:gd name="T78" fmla="*/ 4 w 50"/>
                <a:gd name="T79" fmla="*/ 10 h 26"/>
                <a:gd name="T80" fmla="*/ 0 w 50"/>
                <a:gd name="T81" fmla="*/ 12 h 26"/>
                <a:gd name="T82" fmla="*/ 0 w 50"/>
                <a:gd name="T83" fmla="*/ 12 h 26"/>
                <a:gd name="T84" fmla="*/ 0 w 50"/>
                <a:gd name="T85" fmla="*/ 12 h 26"/>
                <a:gd name="T86" fmla="*/ 0 w 50"/>
                <a:gd name="T87" fmla="*/ 13 h 26"/>
                <a:gd name="T88" fmla="*/ 0 w 50"/>
                <a:gd name="T89" fmla="*/ 13 h 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
                <a:gd name="T136" fmla="*/ 0 h 26"/>
                <a:gd name="T137" fmla="*/ 50 w 50"/>
                <a:gd name="T138" fmla="*/ 26 h 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 h="26">
                  <a:moveTo>
                    <a:pt x="0" y="13"/>
                  </a:moveTo>
                  <a:lnTo>
                    <a:pt x="0" y="15"/>
                  </a:lnTo>
                  <a:lnTo>
                    <a:pt x="2" y="19"/>
                  </a:lnTo>
                  <a:lnTo>
                    <a:pt x="4" y="21"/>
                  </a:lnTo>
                  <a:lnTo>
                    <a:pt x="8" y="23"/>
                  </a:lnTo>
                  <a:lnTo>
                    <a:pt x="10" y="23"/>
                  </a:lnTo>
                  <a:lnTo>
                    <a:pt x="12" y="25"/>
                  </a:lnTo>
                  <a:lnTo>
                    <a:pt x="16" y="26"/>
                  </a:lnTo>
                  <a:lnTo>
                    <a:pt x="18" y="26"/>
                  </a:lnTo>
                  <a:lnTo>
                    <a:pt x="22" y="26"/>
                  </a:lnTo>
                  <a:lnTo>
                    <a:pt x="26" y="26"/>
                  </a:lnTo>
                  <a:lnTo>
                    <a:pt x="30" y="26"/>
                  </a:lnTo>
                  <a:lnTo>
                    <a:pt x="34" y="25"/>
                  </a:lnTo>
                  <a:lnTo>
                    <a:pt x="38" y="23"/>
                  </a:lnTo>
                  <a:lnTo>
                    <a:pt x="42" y="23"/>
                  </a:lnTo>
                  <a:lnTo>
                    <a:pt x="44" y="19"/>
                  </a:lnTo>
                  <a:lnTo>
                    <a:pt x="48" y="17"/>
                  </a:lnTo>
                  <a:lnTo>
                    <a:pt x="50" y="15"/>
                  </a:lnTo>
                  <a:lnTo>
                    <a:pt x="50" y="13"/>
                  </a:lnTo>
                  <a:lnTo>
                    <a:pt x="50" y="12"/>
                  </a:lnTo>
                  <a:lnTo>
                    <a:pt x="50" y="10"/>
                  </a:lnTo>
                  <a:lnTo>
                    <a:pt x="48" y="8"/>
                  </a:lnTo>
                  <a:lnTo>
                    <a:pt x="46" y="6"/>
                  </a:lnTo>
                  <a:lnTo>
                    <a:pt x="44" y="4"/>
                  </a:lnTo>
                  <a:lnTo>
                    <a:pt x="42" y="2"/>
                  </a:lnTo>
                  <a:lnTo>
                    <a:pt x="40" y="2"/>
                  </a:lnTo>
                  <a:lnTo>
                    <a:pt x="38" y="0"/>
                  </a:lnTo>
                  <a:lnTo>
                    <a:pt x="36" y="0"/>
                  </a:lnTo>
                  <a:lnTo>
                    <a:pt x="32" y="0"/>
                  </a:lnTo>
                  <a:lnTo>
                    <a:pt x="26" y="0"/>
                  </a:lnTo>
                  <a:lnTo>
                    <a:pt x="22" y="0"/>
                  </a:lnTo>
                  <a:lnTo>
                    <a:pt x="16" y="2"/>
                  </a:lnTo>
                  <a:lnTo>
                    <a:pt x="12" y="4"/>
                  </a:lnTo>
                  <a:lnTo>
                    <a:pt x="8" y="6"/>
                  </a:lnTo>
                  <a:lnTo>
                    <a:pt x="4" y="10"/>
                  </a:lnTo>
                  <a:lnTo>
                    <a:pt x="0" y="12"/>
                  </a:lnTo>
                  <a:lnTo>
                    <a:pt x="0" y="13"/>
                  </a:lnTo>
                  <a:close/>
                </a:path>
              </a:pathLst>
            </a:custGeom>
            <a:solidFill>
              <a:srgbClr val="FCEF00"/>
            </a:solidFill>
            <a:ln w="9525">
              <a:noFill/>
              <a:round/>
              <a:headEnd/>
              <a:tailEnd/>
            </a:ln>
          </p:spPr>
          <p:txBody>
            <a:bodyPr>
              <a:prstTxWarp prst="textNoShape">
                <a:avLst/>
              </a:prstTxWarp>
            </a:bodyPr>
            <a:lstStyle/>
            <a:p>
              <a:endParaRPr lang="en-US"/>
            </a:p>
          </p:txBody>
        </p:sp>
        <p:sp>
          <p:nvSpPr>
            <p:cNvPr id="21543" name="Freeform 36"/>
            <p:cNvSpPr>
              <a:spLocks/>
            </p:cNvSpPr>
            <p:nvPr/>
          </p:nvSpPr>
          <p:spPr bwMode="auto">
            <a:xfrm>
              <a:off x="2913" y="1385"/>
              <a:ext cx="41" cy="43"/>
            </a:xfrm>
            <a:custGeom>
              <a:avLst/>
              <a:gdLst>
                <a:gd name="T0" fmla="*/ 0 w 41"/>
                <a:gd name="T1" fmla="*/ 41 h 43"/>
                <a:gd name="T2" fmla="*/ 4 w 41"/>
                <a:gd name="T3" fmla="*/ 43 h 43"/>
                <a:gd name="T4" fmla="*/ 8 w 41"/>
                <a:gd name="T5" fmla="*/ 43 h 43"/>
                <a:gd name="T6" fmla="*/ 12 w 41"/>
                <a:gd name="T7" fmla="*/ 43 h 43"/>
                <a:gd name="T8" fmla="*/ 18 w 41"/>
                <a:gd name="T9" fmla="*/ 41 h 43"/>
                <a:gd name="T10" fmla="*/ 21 w 41"/>
                <a:gd name="T11" fmla="*/ 41 h 43"/>
                <a:gd name="T12" fmla="*/ 25 w 41"/>
                <a:gd name="T13" fmla="*/ 39 h 43"/>
                <a:gd name="T14" fmla="*/ 29 w 41"/>
                <a:gd name="T15" fmla="*/ 38 h 43"/>
                <a:gd name="T16" fmla="*/ 33 w 41"/>
                <a:gd name="T17" fmla="*/ 36 h 43"/>
                <a:gd name="T18" fmla="*/ 35 w 41"/>
                <a:gd name="T19" fmla="*/ 32 h 43"/>
                <a:gd name="T20" fmla="*/ 37 w 41"/>
                <a:gd name="T21" fmla="*/ 28 h 43"/>
                <a:gd name="T22" fmla="*/ 39 w 41"/>
                <a:gd name="T23" fmla="*/ 25 h 43"/>
                <a:gd name="T24" fmla="*/ 39 w 41"/>
                <a:gd name="T25" fmla="*/ 21 h 43"/>
                <a:gd name="T26" fmla="*/ 41 w 41"/>
                <a:gd name="T27" fmla="*/ 17 h 43"/>
                <a:gd name="T28" fmla="*/ 41 w 41"/>
                <a:gd name="T29" fmla="*/ 13 h 43"/>
                <a:gd name="T30" fmla="*/ 41 w 41"/>
                <a:gd name="T31" fmla="*/ 8 h 43"/>
                <a:gd name="T32" fmla="*/ 41 w 41"/>
                <a:gd name="T33" fmla="*/ 4 h 43"/>
                <a:gd name="T34" fmla="*/ 41 w 41"/>
                <a:gd name="T35" fmla="*/ 4 h 43"/>
                <a:gd name="T36" fmla="*/ 39 w 41"/>
                <a:gd name="T37" fmla="*/ 4 h 43"/>
                <a:gd name="T38" fmla="*/ 39 w 41"/>
                <a:gd name="T39" fmla="*/ 2 h 43"/>
                <a:gd name="T40" fmla="*/ 39 w 41"/>
                <a:gd name="T41" fmla="*/ 2 h 43"/>
                <a:gd name="T42" fmla="*/ 39 w 41"/>
                <a:gd name="T43" fmla="*/ 2 h 43"/>
                <a:gd name="T44" fmla="*/ 39 w 41"/>
                <a:gd name="T45" fmla="*/ 2 h 43"/>
                <a:gd name="T46" fmla="*/ 39 w 41"/>
                <a:gd name="T47" fmla="*/ 2 h 43"/>
                <a:gd name="T48" fmla="*/ 37 w 41"/>
                <a:gd name="T49" fmla="*/ 0 h 43"/>
                <a:gd name="T50" fmla="*/ 35 w 41"/>
                <a:gd name="T51" fmla="*/ 0 h 43"/>
                <a:gd name="T52" fmla="*/ 31 w 41"/>
                <a:gd name="T53" fmla="*/ 0 h 43"/>
                <a:gd name="T54" fmla="*/ 29 w 41"/>
                <a:gd name="T55" fmla="*/ 2 h 43"/>
                <a:gd name="T56" fmla="*/ 27 w 41"/>
                <a:gd name="T57" fmla="*/ 4 h 43"/>
                <a:gd name="T58" fmla="*/ 23 w 41"/>
                <a:gd name="T59" fmla="*/ 6 h 43"/>
                <a:gd name="T60" fmla="*/ 21 w 41"/>
                <a:gd name="T61" fmla="*/ 8 h 43"/>
                <a:gd name="T62" fmla="*/ 20 w 41"/>
                <a:gd name="T63" fmla="*/ 10 h 43"/>
                <a:gd name="T64" fmla="*/ 18 w 41"/>
                <a:gd name="T65" fmla="*/ 12 h 43"/>
                <a:gd name="T66" fmla="*/ 14 w 41"/>
                <a:gd name="T67" fmla="*/ 15 h 43"/>
                <a:gd name="T68" fmla="*/ 12 w 41"/>
                <a:gd name="T69" fmla="*/ 19 h 43"/>
                <a:gd name="T70" fmla="*/ 10 w 41"/>
                <a:gd name="T71" fmla="*/ 23 h 43"/>
                <a:gd name="T72" fmla="*/ 8 w 41"/>
                <a:gd name="T73" fmla="*/ 26 h 43"/>
                <a:gd name="T74" fmla="*/ 6 w 41"/>
                <a:gd name="T75" fmla="*/ 30 h 43"/>
                <a:gd name="T76" fmla="*/ 4 w 41"/>
                <a:gd name="T77" fmla="*/ 34 h 43"/>
                <a:gd name="T78" fmla="*/ 2 w 41"/>
                <a:gd name="T79" fmla="*/ 38 h 43"/>
                <a:gd name="T80" fmla="*/ 0 w 41"/>
                <a:gd name="T81" fmla="*/ 39 h 43"/>
                <a:gd name="T82" fmla="*/ 0 w 41"/>
                <a:gd name="T83" fmla="*/ 39 h 43"/>
                <a:gd name="T84" fmla="*/ 0 w 41"/>
                <a:gd name="T85" fmla="*/ 41 h 43"/>
                <a:gd name="T86" fmla="*/ 0 w 41"/>
                <a:gd name="T87" fmla="*/ 41 h 43"/>
                <a:gd name="T88" fmla="*/ 0 w 41"/>
                <a:gd name="T89" fmla="*/ 41 h 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
                <a:gd name="T136" fmla="*/ 0 h 43"/>
                <a:gd name="T137" fmla="*/ 41 w 41"/>
                <a:gd name="T138" fmla="*/ 43 h 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 h="43">
                  <a:moveTo>
                    <a:pt x="0" y="41"/>
                  </a:moveTo>
                  <a:lnTo>
                    <a:pt x="4" y="43"/>
                  </a:lnTo>
                  <a:lnTo>
                    <a:pt x="8" y="43"/>
                  </a:lnTo>
                  <a:lnTo>
                    <a:pt x="12" y="43"/>
                  </a:lnTo>
                  <a:lnTo>
                    <a:pt x="18" y="41"/>
                  </a:lnTo>
                  <a:lnTo>
                    <a:pt x="21" y="41"/>
                  </a:lnTo>
                  <a:lnTo>
                    <a:pt x="25" y="39"/>
                  </a:lnTo>
                  <a:lnTo>
                    <a:pt x="29" y="38"/>
                  </a:lnTo>
                  <a:lnTo>
                    <a:pt x="33" y="36"/>
                  </a:lnTo>
                  <a:lnTo>
                    <a:pt x="35" y="32"/>
                  </a:lnTo>
                  <a:lnTo>
                    <a:pt x="37" y="28"/>
                  </a:lnTo>
                  <a:lnTo>
                    <a:pt x="39" y="25"/>
                  </a:lnTo>
                  <a:lnTo>
                    <a:pt x="39" y="21"/>
                  </a:lnTo>
                  <a:lnTo>
                    <a:pt x="41" y="17"/>
                  </a:lnTo>
                  <a:lnTo>
                    <a:pt x="41" y="13"/>
                  </a:lnTo>
                  <a:lnTo>
                    <a:pt x="41" y="8"/>
                  </a:lnTo>
                  <a:lnTo>
                    <a:pt x="41" y="4"/>
                  </a:lnTo>
                  <a:lnTo>
                    <a:pt x="39" y="4"/>
                  </a:lnTo>
                  <a:lnTo>
                    <a:pt x="39" y="2"/>
                  </a:lnTo>
                  <a:lnTo>
                    <a:pt x="37" y="0"/>
                  </a:lnTo>
                  <a:lnTo>
                    <a:pt x="35" y="0"/>
                  </a:lnTo>
                  <a:lnTo>
                    <a:pt x="31" y="0"/>
                  </a:lnTo>
                  <a:lnTo>
                    <a:pt x="29" y="2"/>
                  </a:lnTo>
                  <a:lnTo>
                    <a:pt x="27" y="4"/>
                  </a:lnTo>
                  <a:lnTo>
                    <a:pt x="23" y="6"/>
                  </a:lnTo>
                  <a:lnTo>
                    <a:pt x="21" y="8"/>
                  </a:lnTo>
                  <a:lnTo>
                    <a:pt x="20" y="10"/>
                  </a:lnTo>
                  <a:lnTo>
                    <a:pt x="18" y="12"/>
                  </a:lnTo>
                  <a:lnTo>
                    <a:pt x="14" y="15"/>
                  </a:lnTo>
                  <a:lnTo>
                    <a:pt x="12" y="19"/>
                  </a:lnTo>
                  <a:lnTo>
                    <a:pt x="10" y="23"/>
                  </a:lnTo>
                  <a:lnTo>
                    <a:pt x="8" y="26"/>
                  </a:lnTo>
                  <a:lnTo>
                    <a:pt x="6" y="30"/>
                  </a:lnTo>
                  <a:lnTo>
                    <a:pt x="4" y="34"/>
                  </a:lnTo>
                  <a:lnTo>
                    <a:pt x="2" y="38"/>
                  </a:lnTo>
                  <a:lnTo>
                    <a:pt x="0" y="39"/>
                  </a:lnTo>
                  <a:lnTo>
                    <a:pt x="0" y="41"/>
                  </a:lnTo>
                  <a:close/>
                </a:path>
              </a:pathLst>
            </a:custGeom>
            <a:solidFill>
              <a:srgbClr val="FCEF00"/>
            </a:solidFill>
            <a:ln w="9525">
              <a:noFill/>
              <a:round/>
              <a:headEnd/>
              <a:tailEnd/>
            </a:ln>
          </p:spPr>
          <p:txBody>
            <a:bodyPr>
              <a:prstTxWarp prst="textNoShape">
                <a:avLst/>
              </a:prstTxWarp>
            </a:bodyPr>
            <a:lstStyle/>
            <a:p>
              <a:endParaRPr lang="en-US"/>
            </a:p>
          </p:txBody>
        </p:sp>
        <p:sp>
          <p:nvSpPr>
            <p:cNvPr id="21544" name="Freeform 37"/>
            <p:cNvSpPr>
              <a:spLocks/>
            </p:cNvSpPr>
            <p:nvPr/>
          </p:nvSpPr>
          <p:spPr bwMode="auto">
            <a:xfrm>
              <a:off x="2964" y="1350"/>
              <a:ext cx="28" cy="54"/>
            </a:xfrm>
            <a:custGeom>
              <a:avLst/>
              <a:gdLst>
                <a:gd name="T0" fmla="*/ 0 w 28"/>
                <a:gd name="T1" fmla="*/ 52 h 54"/>
                <a:gd name="T2" fmla="*/ 0 w 28"/>
                <a:gd name="T3" fmla="*/ 52 h 54"/>
                <a:gd name="T4" fmla="*/ 0 w 28"/>
                <a:gd name="T5" fmla="*/ 54 h 54"/>
                <a:gd name="T6" fmla="*/ 2 w 28"/>
                <a:gd name="T7" fmla="*/ 54 h 54"/>
                <a:gd name="T8" fmla="*/ 2 w 28"/>
                <a:gd name="T9" fmla="*/ 54 h 54"/>
                <a:gd name="T10" fmla="*/ 4 w 28"/>
                <a:gd name="T11" fmla="*/ 54 h 54"/>
                <a:gd name="T12" fmla="*/ 6 w 28"/>
                <a:gd name="T13" fmla="*/ 54 h 54"/>
                <a:gd name="T14" fmla="*/ 8 w 28"/>
                <a:gd name="T15" fmla="*/ 52 h 54"/>
                <a:gd name="T16" fmla="*/ 12 w 28"/>
                <a:gd name="T17" fmla="*/ 50 h 54"/>
                <a:gd name="T18" fmla="*/ 14 w 28"/>
                <a:gd name="T19" fmla="*/ 50 h 54"/>
                <a:gd name="T20" fmla="*/ 16 w 28"/>
                <a:gd name="T21" fmla="*/ 48 h 54"/>
                <a:gd name="T22" fmla="*/ 18 w 28"/>
                <a:gd name="T23" fmla="*/ 47 h 54"/>
                <a:gd name="T24" fmla="*/ 20 w 28"/>
                <a:gd name="T25" fmla="*/ 45 h 54"/>
                <a:gd name="T26" fmla="*/ 24 w 28"/>
                <a:gd name="T27" fmla="*/ 39 h 54"/>
                <a:gd name="T28" fmla="*/ 26 w 28"/>
                <a:gd name="T29" fmla="*/ 34 h 54"/>
                <a:gd name="T30" fmla="*/ 28 w 28"/>
                <a:gd name="T31" fmla="*/ 28 h 54"/>
                <a:gd name="T32" fmla="*/ 28 w 28"/>
                <a:gd name="T33" fmla="*/ 23 h 54"/>
                <a:gd name="T34" fmla="*/ 28 w 28"/>
                <a:gd name="T35" fmla="*/ 17 h 54"/>
                <a:gd name="T36" fmla="*/ 28 w 28"/>
                <a:gd name="T37" fmla="*/ 11 h 54"/>
                <a:gd name="T38" fmla="*/ 28 w 28"/>
                <a:gd name="T39" fmla="*/ 6 h 54"/>
                <a:gd name="T40" fmla="*/ 28 w 28"/>
                <a:gd name="T41" fmla="*/ 0 h 54"/>
                <a:gd name="T42" fmla="*/ 24 w 28"/>
                <a:gd name="T43" fmla="*/ 2 h 54"/>
                <a:gd name="T44" fmla="*/ 20 w 28"/>
                <a:gd name="T45" fmla="*/ 4 h 54"/>
                <a:gd name="T46" fmla="*/ 16 w 28"/>
                <a:gd name="T47" fmla="*/ 6 h 54"/>
                <a:gd name="T48" fmla="*/ 12 w 28"/>
                <a:gd name="T49" fmla="*/ 8 h 54"/>
                <a:gd name="T50" fmla="*/ 10 w 28"/>
                <a:gd name="T51" fmla="*/ 11 h 54"/>
                <a:gd name="T52" fmla="*/ 6 w 28"/>
                <a:gd name="T53" fmla="*/ 13 h 54"/>
                <a:gd name="T54" fmla="*/ 4 w 28"/>
                <a:gd name="T55" fmla="*/ 17 h 54"/>
                <a:gd name="T56" fmla="*/ 2 w 28"/>
                <a:gd name="T57" fmla="*/ 21 h 54"/>
                <a:gd name="T58" fmla="*/ 0 w 28"/>
                <a:gd name="T59" fmla="*/ 24 h 54"/>
                <a:gd name="T60" fmla="*/ 0 w 28"/>
                <a:gd name="T61" fmla="*/ 28 h 54"/>
                <a:gd name="T62" fmla="*/ 0 w 28"/>
                <a:gd name="T63" fmla="*/ 32 h 54"/>
                <a:gd name="T64" fmla="*/ 0 w 28"/>
                <a:gd name="T65" fmla="*/ 35 h 54"/>
                <a:gd name="T66" fmla="*/ 0 w 28"/>
                <a:gd name="T67" fmla="*/ 39 h 54"/>
                <a:gd name="T68" fmla="*/ 0 w 28"/>
                <a:gd name="T69" fmla="*/ 45 h 54"/>
                <a:gd name="T70" fmla="*/ 0 w 28"/>
                <a:gd name="T71" fmla="*/ 48 h 54"/>
                <a:gd name="T72" fmla="*/ 0 w 28"/>
                <a:gd name="T73" fmla="*/ 52 h 54"/>
                <a:gd name="T74" fmla="*/ 0 w 28"/>
                <a:gd name="T75" fmla="*/ 52 h 54"/>
                <a:gd name="T76" fmla="*/ 0 w 28"/>
                <a:gd name="T77" fmla="*/ 52 h 54"/>
                <a:gd name="T78" fmla="*/ 0 w 28"/>
                <a:gd name="T79" fmla="*/ 52 h 54"/>
                <a:gd name="T80" fmla="*/ 0 w 28"/>
                <a:gd name="T81" fmla="*/ 52 h 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
                <a:gd name="T124" fmla="*/ 0 h 54"/>
                <a:gd name="T125" fmla="*/ 28 w 28"/>
                <a:gd name="T126" fmla="*/ 54 h 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 h="54">
                  <a:moveTo>
                    <a:pt x="0" y="52"/>
                  </a:moveTo>
                  <a:lnTo>
                    <a:pt x="0" y="52"/>
                  </a:lnTo>
                  <a:lnTo>
                    <a:pt x="0" y="54"/>
                  </a:lnTo>
                  <a:lnTo>
                    <a:pt x="2" y="54"/>
                  </a:lnTo>
                  <a:lnTo>
                    <a:pt x="4" y="54"/>
                  </a:lnTo>
                  <a:lnTo>
                    <a:pt x="6" y="54"/>
                  </a:lnTo>
                  <a:lnTo>
                    <a:pt x="8" y="52"/>
                  </a:lnTo>
                  <a:lnTo>
                    <a:pt x="12" y="50"/>
                  </a:lnTo>
                  <a:lnTo>
                    <a:pt x="14" y="50"/>
                  </a:lnTo>
                  <a:lnTo>
                    <a:pt x="16" y="48"/>
                  </a:lnTo>
                  <a:lnTo>
                    <a:pt x="18" y="47"/>
                  </a:lnTo>
                  <a:lnTo>
                    <a:pt x="20" y="45"/>
                  </a:lnTo>
                  <a:lnTo>
                    <a:pt x="24" y="39"/>
                  </a:lnTo>
                  <a:lnTo>
                    <a:pt x="26" y="34"/>
                  </a:lnTo>
                  <a:lnTo>
                    <a:pt x="28" y="28"/>
                  </a:lnTo>
                  <a:lnTo>
                    <a:pt x="28" y="23"/>
                  </a:lnTo>
                  <a:lnTo>
                    <a:pt x="28" y="17"/>
                  </a:lnTo>
                  <a:lnTo>
                    <a:pt x="28" y="11"/>
                  </a:lnTo>
                  <a:lnTo>
                    <a:pt x="28" y="6"/>
                  </a:lnTo>
                  <a:lnTo>
                    <a:pt x="28" y="0"/>
                  </a:lnTo>
                  <a:lnTo>
                    <a:pt x="24" y="2"/>
                  </a:lnTo>
                  <a:lnTo>
                    <a:pt x="20" y="4"/>
                  </a:lnTo>
                  <a:lnTo>
                    <a:pt x="16" y="6"/>
                  </a:lnTo>
                  <a:lnTo>
                    <a:pt x="12" y="8"/>
                  </a:lnTo>
                  <a:lnTo>
                    <a:pt x="10" y="11"/>
                  </a:lnTo>
                  <a:lnTo>
                    <a:pt x="6" y="13"/>
                  </a:lnTo>
                  <a:lnTo>
                    <a:pt x="4" y="17"/>
                  </a:lnTo>
                  <a:lnTo>
                    <a:pt x="2" y="21"/>
                  </a:lnTo>
                  <a:lnTo>
                    <a:pt x="0" y="24"/>
                  </a:lnTo>
                  <a:lnTo>
                    <a:pt x="0" y="28"/>
                  </a:lnTo>
                  <a:lnTo>
                    <a:pt x="0" y="32"/>
                  </a:lnTo>
                  <a:lnTo>
                    <a:pt x="0" y="35"/>
                  </a:lnTo>
                  <a:lnTo>
                    <a:pt x="0" y="39"/>
                  </a:lnTo>
                  <a:lnTo>
                    <a:pt x="0" y="45"/>
                  </a:lnTo>
                  <a:lnTo>
                    <a:pt x="0" y="48"/>
                  </a:lnTo>
                  <a:lnTo>
                    <a:pt x="0" y="52"/>
                  </a:lnTo>
                  <a:close/>
                </a:path>
              </a:pathLst>
            </a:custGeom>
            <a:solidFill>
              <a:srgbClr val="FCEF00"/>
            </a:solidFill>
            <a:ln w="9525">
              <a:noFill/>
              <a:round/>
              <a:headEnd/>
              <a:tailEnd/>
            </a:ln>
          </p:spPr>
          <p:txBody>
            <a:bodyPr>
              <a:prstTxWarp prst="textNoShape">
                <a:avLst/>
              </a:prstTxWarp>
            </a:bodyPr>
            <a:lstStyle/>
            <a:p>
              <a:endParaRPr lang="en-US"/>
            </a:p>
          </p:txBody>
        </p:sp>
        <p:sp>
          <p:nvSpPr>
            <p:cNvPr id="21545" name="Freeform 38"/>
            <p:cNvSpPr>
              <a:spLocks/>
            </p:cNvSpPr>
            <p:nvPr/>
          </p:nvSpPr>
          <p:spPr bwMode="auto">
            <a:xfrm>
              <a:off x="3006" y="1326"/>
              <a:ext cx="20" cy="45"/>
            </a:xfrm>
            <a:custGeom>
              <a:avLst/>
              <a:gdLst>
                <a:gd name="T0" fmla="*/ 0 w 20"/>
                <a:gd name="T1" fmla="*/ 43 h 45"/>
                <a:gd name="T2" fmla="*/ 0 w 20"/>
                <a:gd name="T3" fmla="*/ 43 h 45"/>
                <a:gd name="T4" fmla="*/ 0 w 20"/>
                <a:gd name="T5" fmla="*/ 43 h 45"/>
                <a:gd name="T6" fmla="*/ 0 w 20"/>
                <a:gd name="T7" fmla="*/ 45 h 45"/>
                <a:gd name="T8" fmla="*/ 0 w 20"/>
                <a:gd name="T9" fmla="*/ 45 h 45"/>
                <a:gd name="T10" fmla="*/ 4 w 20"/>
                <a:gd name="T11" fmla="*/ 43 h 45"/>
                <a:gd name="T12" fmla="*/ 8 w 20"/>
                <a:gd name="T13" fmla="*/ 41 h 45"/>
                <a:gd name="T14" fmla="*/ 10 w 20"/>
                <a:gd name="T15" fmla="*/ 39 h 45"/>
                <a:gd name="T16" fmla="*/ 14 w 20"/>
                <a:gd name="T17" fmla="*/ 35 h 45"/>
                <a:gd name="T18" fmla="*/ 16 w 20"/>
                <a:gd name="T19" fmla="*/ 34 h 45"/>
                <a:gd name="T20" fmla="*/ 18 w 20"/>
                <a:gd name="T21" fmla="*/ 30 h 45"/>
                <a:gd name="T22" fmla="*/ 18 w 20"/>
                <a:gd name="T23" fmla="*/ 26 h 45"/>
                <a:gd name="T24" fmla="*/ 20 w 20"/>
                <a:gd name="T25" fmla="*/ 22 h 45"/>
                <a:gd name="T26" fmla="*/ 20 w 20"/>
                <a:gd name="T27" fmla="*/ 21 h 45"/>
                <a:gd name="T28" fmla="*/ 20 w 20"/>
                <a:gd name="T29" fmla="*/ 17 h 45"/>
                <a:gd name="T30" fmla="*/ 20 w 20"/>
                <a:gd name="T31" fmla="*/ 15 h 45"/>
                <a:gd name="T32" fmla="*/ 20 w 20"/>
                <a:gd name="T33" fmla="*/ 11 h 45"/>
                <a:gd name="T34" fmla="*/ 20 w 20"/>
                <a:gd name="T35" fmla="*/ 10 h 45"/>
                <a:gd name="T36" fmla="*/ 20 w 20"/>
                <a:gd name="T37" fmla="*/ 8 h 45"/>
                <a:gd name="T38" fmla="*/ 20 w 20"/>
                <a:gd name="T39" fmla="*/ 4 h 45"/>
                <a:gd name="T40" fmla="*/ 20 w 20"/>
                <a:gd name="T41" fmla="*/ 2 h 45"/>
                <a:gd name="T42" fmla="*/ 18 w 20"/>
                <a:gd name="T43" fmla="*/ 0 h 45"/>
                <a:gd name="T44" fmla="*/ 16 w 20"/>
                <a:gd name="T45" fmla="*/ 0 h 45"/>
                <a:gd name="T46" fmla="*/ 12 w 20"/>
                <a:gd name="T47" fmla="*/ 2 h 45"/>
                <a:gd name="T48" fmla="*/ 10 w 20"/>
                <a:gd name="T49" fmla="*/ 2 h 45"/>
                <a:gd name="T50" fmla="*/ 6 w 20"/>
                <a:gd name="T51" fmla="*/ 4 h 45"/>
                <a:gd name="T52" fmla="*/ 4 w 20"/>
                <a:gd name="T53" fmla="*/ 6 h 45"/>
                <a:gd name="T54" fmla="*/ 2 w 20"/>
                <a:gd name="T55" fmla="*/ 8 h 45"/>
                <a:gd name="T56" fmla="*/ 0 w 20"/>
                <a:gd name="T57" fmla="*/ 10 h 45"/>
                <a:gd name="T58" fmla="*/ 0 w 20"/>
                <a:gd name="T59" fmla="*/ 43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
                <a:gd name="T91" fmla="*/ 0 h 45"/>
                <a:gd name="T92" fmla="*/ 20 w 20"/>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 h="45">
                  <a:moveTo>
                    <a:pt x="0" y="43"/>
                  </a:moveTo>
                  <a:lnTo>
                    <a:pt x="0" y="43"/>
                  </a:lnTo>
                  <a:lnTo>
                    <a:pt x="0" y="45"/>
                  </a:lnTo>
                  <a:lnTo>
                    <a:pt x="4" y="43"/>
                  </a:lnTo>
                  <a:lnTo>
                    <a:pt x="8" y="41"/>
                  </a:lnTo>
                  <a:lnTo>
                    <a:pt x="10" y="39"/>
                  </a:lnTo>
                  <a:lnTo>
                    <a:pt x="14" y="35"/>
                  </a:lnTo>
                  <a:lnTo>
                    <a:pt x="16" y="34"/>
                  </a:lnTo>
                  <a:lnTo>
                    <a:pt x="18" y="30"/>
                  </a:lnTo>
                  <a:lnTo>
                    <a:pt x="18" y="26"/>
                  </a:lnTo>
                  <a:lnTo>
                    <a:pt x="20" y="22"/>
                  </a:lnTo>
                  <a:lnTo>
                    <a:pt x="20" y="21"/>
                  </a:lnTo>
                  <a:lnTo>
                    <a:pt x="20" y="17"/>
                  </a:lnTo>
                  <a:lnTo>
                    <a:pt x="20" y="15"/>
                  </a:lnTo>
                  <a:lnTo>
                    <a:pt x="20" y="11"/>
                  </a:lnTo>
                  <a:lnTo>
                    <a:pt x="20" y="10"/>
                  </a:lnTo>
                  <a:lnTo>
                    <a:pt x="20" y="8"/>
                  </a:lnTo>
                  <a:lnTo>
                    <a:pt x="20" y="4"/>
                  </a:lnTo>
                  <a:lnTo>
                    <a:pt x="20" y="2"/>
                  </a:lnTo>
                  <a:lnTo>
                    <a:pt x="18" y="0"/>
                  </a:lnTo>
                  <a:lnTo>
                    <a:pt x="16" y="0"/>
                  </a:lnTo>
                  <a:lnTo>
                    <a:pt x="12" y="2"/>
                  </a:lnTo>
                  <a:lnTo>
                    <a:pt x="10" y="2"/>
                  </a:lnTo>
                  <a:lnTo>
                    <a:pt x="6" y="4"/>
                  </a:lnTo>
                  <a:lnTo>
                    <a:pt x="4" y="6"/>
                  </a:lnTo>
                  <a:lnTo>
                    <a:pt x="2" y="8"/>
                  </a:lnTo>
                  <a:lnTo>
                    <a:pt x="0" y="10"/>
                  </a:lnTo>
                  <a:lnTo>
                    <a:pt x="0" y="43"/>
                  </a:lnTo>
                  <a:close/>
                </a:path>
              </a:pathLst>
            </a:custGeom>
            <a:solidFill>
              <a:srgbClr val="FCEF00"/>
            </a:solidFill>
            <a:ln w="9525">
              <a:noFill/>
              <a:round/>
              <a:headEnd/>
              <a:tailEnd/>
            </a:ln>
          </p:spPr>
          <p:txBody>
            <a:bodyPr>
              <a:prstTxWarp prst="textNoShape">
                <a:avLst/>
              </a:prstTxWarp>
            </a:bodyPr>
            <a:lstStyle/>
            <a:p>
              <a:endParaRPr lang="en-US"/>
            </a:p>
          </p:txBody>
        </p:sp>
        <p:sp>
          <p:nvSpPr>
            <p:cNvPr id="21546" name="Freeform 39"/>
            <p:cNvSpPr>
              <a:spLocks/>
            </p:cNvSpPr>
            <p:nvPr/>
          </p:nvSpPr>
          <p:spPr bwMode="auto">
            <a:xfrm>
              <a:off x="3043" y="1354"/>
              <a:ext cx="22" cy="54"/>
            </a:xfrm>
            <a:custGeom>
              <a:avLst/>
              <a:gdLst>
                <a:gd name="T0" fmla="*/ 0 w 22"/>
                <a:gd name="T1" fmla="*/ 37 h 54"/>
                <a:gd name="T2" fmla="*/ 8 w 22"/>
                <a:gd name="T3" fmla="*/ 54 h 54"/>
                <a:gd name="T4" fmla="*/ 10 w 22"/>
                <a:gd name="T5" fmla="*/ 50 h 54"/>
                <a:gd name="T6" fmla="*/ 12 w 22"/>
                <a:gd name="T7" fmla="*/ 46 h 54"/>
                <a:gd name="T8" fmla="*/ 16 w 22"/>
                <a:gd name="T9" fmla="*/ 44 h 54"/>
                <a:gd name="T10" fmla="*/ 16 w 22"/>
                <a:gd name="T11" fmla="*/ 41 h 54"/>
                <a:gd name="T12" fmla="*/ 18 w 22"/>
                <a:gd name="T13" fmla="*/ 37 h 54"/>
                <a:gd name="T14" fmla="*/ 20 w 22"/>
                <a:gd name="T15" fmla="*/ 31 h 54"/>
                <a:gd name="T16" fmla="*/ 20 w 22"/>
                <a:gd name="T17" fmla="*/ 28 h 54"/>
                <a:gd name="T18" fmla="*/ 22 w 22"/>
                <a:gd name="T19" fmla="*/ 24 h 54"/>
                <a:gd name="T20" fmla="*/ 22 w 22"/>
                <a:gd name="T21" fmla="*/ 20 h 54"/>
                <a:gd name="T22" fmla="*/ 22 w 22"/>
                <a:gd name="T23" fmla="*/ 17 h 54"/>
                <a:gd name="T24" fmla="*/ 20 w 22"/>
                <a:gd name="T25" fmla="*/ 15 h 54"/>
                <a:gd name="T26" fmla="*/ 20 w 22"/>
                <a:gd name="T27" fmla="*/ 11 h 54"/>
                <a:gd name="T28" fmla="*/ 20 w 22"/>
                <a:gd name="T29" fmla="*/ 7 h 54"/>
                <a:gd name="T30" fmla="*/ 18 w 22"/>
                <a:gd name="T31" fmla="*/ 6 h 54"/>
                <a:gd name="T32" fmla="*/ 16 w 22"/>
                <a:gd name="T33" fmla="*/ 2 h 54"/>
                <a:gd name="T34" fmla="*/ 14 w 22"/>
                <a:gd name="T35" fmla="*/ 0 h 54"/>
                <a:gd name="T36" fmla="*/ 4 w 22"/>
                <a:gd name="T37" fmla="*/ 7 h 54"/>
                <a:gd name="T38" fmla="*/ 0 w 22"/>
                <a:gd name="T39" fmla="*/ 37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54"/>
                <a:gd name="T62" fmla="*/ 22 w 22"/>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54">
                  <a:moveTo>
                    <a:pt x="0" y="37"/>
                  </a:moveTo>
                  <a:lnTo>
                    <a:pt x="8" y="54"/>
                  </a:lnTo>
                  <a:lnTo>
                    <a:pt x="10" y="50"/>
                  </a:lnTo>
                  <a:lnTo>
                    <a:pt x="12" y="46"/>
                  </a:lnTo>
                  <a:lnTo>
                    <a:pt x="16" y="44"/>
                  </a:lnTo>
                  <a:lnTo>
                    <a:pt x="16" y="41"/>
                  </a:lnTo>
                  <a:lnTo>
                    <a:pt x="18" y="37"/>
                  </a:lnTo>
                  <a:lnTo>
                    <a:pt x="20" y="31"/>
                  </a:lnTo>
                  <a:lnTo>
                    <a:pt x="20" y="28"/>
                  </a:lnTo>
                  <a:lnTo>
                    <a:pt x="22" y="24"/>
                  </a:lnTo>
                  <a:lnTo>
                    <a:pt x="22" y="20"/>
                  </a:lnTo>
                  <a:lnTo>
                    <a:pt x="22" y="17"/>
                  </a:lnTo>
                  <a:lnTo>
                    <a:pt x="20" y="15"/>
                  </a:lnTo>
                  <a:lnTo>
                    <a:pt x="20" y="11"/>
                  </a:lnTo>
                  <a:lnTo>
                    <a:pt x="20" y="7"/>
                  </a:lnTo>
                  <a:lnTo>
                    <a:pt x="18" y="6"/>
                  </a:lnTo>
                  <a:lnTo>
                    <a:pt x="16" y="2"/>
                  </a:lnTo>
                  <a:lnTo>
                    <a:pt x="14" y="0"/>
                  </a:lnTo>
                  <a:lnTo>
                    <a:pt x="4" y="7"/>
                  </a:lnTo>
                  <a:lnTo>
                    <a:pt x="0" y="37"/>
                  </a:lnTo>
                  <a:close/>
                </a:path>
              </a:pathLst>
            </a:custGeom>
            <a:solidFill>
              <a:srgbClr val="FCEF00"/>
            </a:solidFill>
            <a:ln w="9525">
              <a:noFill/>
              <a:round/>
              <a:headEnd/>
              <a:tailEnd/>
            </a:ln>
          </p:spPr>
          <p:txBody>
            <a:bodyPr>
              <a:prstTxWarp prst="textNoShape">
                <a:avLst/>
              </a:prstTxWarp>
            </a:bodyPr>
            <a:lstStyle/>
            <a:p>
              <a:endParaRPr lang="en-US"/>
            </a:p>
          </p:txBody>
        </p:sp>
        <p:sp>
          <p:nvSpPr>
            <p:cNvPr id="21547" name="Freeform 40"/>
            <p:cNvSpPr>
              <a:spLocks/>
            </p:cNvSpPr>
            <p:nvPr/>
          </p:nvSpPr>
          <p:spPr bwMode="auto">
            <a:xfrm>
              <a:off x="3037" y="1308"/>
              <a:ext cx="32" cy="40"/>
            </a:xfrm>
            <a:custGeom>
              <a:avLst/>
              <a:gdLst>
                <a:gd name="T0" fmla="*/ 2 w 32"/>
                <a:gd name="T1" fmla="*/ 40 h 40"/>
                <a:gd name="T2" fmla="*/ 2 w 32"/>
                <a:gd name="T3" fmla="*/ 40 h 40"/>
                <a:gd name="T4" fmla="*/ 2 w 32"/>
                <a:gd name="T5" fmla="*/ 40 h 40"/>
                <a:gd name="T6" fmla="*/ 2 w 32"/>
                <a:gd name="T7" fmla="*/ 40 h 40"/>
                <a:gd name="T8" fmla="*/ 2 w 32"/>
                <a:gd name="T9" fmla="*/ 40 h 40"/>
                <a:gd name="T10" fmla="*/ 6 w 32"/>
                <a:gd name="T11" fmla="*/ 40 h 40"/>
                <a:gd name="T12" fmla="*/ 10 w 32"/>
                <a:gd name="T13" fmla="*/ 39 h 40"/>
                <a:gd name="T14" fmla="*/ 14 w 32"/>
                <a:gd name="T15" fmla="*/ 37 h 40"/>
                <a:gd name="T16" fmla="*/ 18 w 32"/>
                <a:gd name="T17" fmla="*/ 35 h 40"/>
                <a:gd name="T18" fmla="*/ 22 w 32"/>
                <a:gd name="T19" fmla="*/ 31 h 40"/>
                <a:gd name="T20" fmla="*/ 24 w 32"/>
                <a:gd name="T21" fmla="*/ 29 h 40"/>
                <a:gd name="T22" fmla="*/ 26 w 32"/>
                <a:gd name="T23" fmla="*/ 26 h 40"/>
                <a:gd name="T24" fmla="*/ 28 w 32"/>
                <a:gd name="T25" fmla="*/ 22 h 40"/>
                <a:gd name="T26" fmla="*/ 30 w 32"/>
                <a:gd name="T27" fmla="*/ 20 h 40"/>
                <a:gd name="T28" fmla="*/ 30 w 32"/>
                <a:gd name="T29" fmla="*/ 16 h 40"/>
                <a:gd name="T30" fmla="*/ 32 w 32"/>
                <a:gd name="T31" fmla="*/ 15 h 40"/>
                <a:gd name="T32" fmla="*/ 32 w 32"/>
                <a:gd name="T33" fmla="*/ 11 h 40"/>
                <a:gd name="T34" fmla="*/ 32 w 32"/>
                <a:gd name="T35" fmla="*/ 7 h 40"/>
                <a:gd name="T36" fmla="*/ 32 w 32"/>
                <a:gd name="T37" fmla="*/ 5 h 40"/>
                <a:gd name="T38" fmla="*/ 30 w 32"/>
                <a:gd name="T39" fmla="*/ 2 h 40"/>
                <a:gd name="T40" fmla="*/ 30 w 32"/>
                <a:gd name="T41" fmla="*/ 0 h 40"/>
                <a:gd name="T42" fmla="*/ 26 w 32"/>
                <a:gd name="T43" fmla="*/ 0 h 40"/>
                <a:gd name="T44" fmla="*/ 22 w 32"/>
                <a:gd name="T45" fmla="*/ 0 h 40"/>
                <a:gd name="T46" fmla="*/ 18 w 32"/>
                <a:gd name="T47" fmla="*/ 2 h 40"/>
                <a:gd name="T48" fmla="*/ 14 w 32"/>
                <a:gd name="T49" fmla="*/ 3 h 40"/>
                <a:gd name="T50" fmla="*/ 12 w 32"/>
                <a:gd name="T51" fmla="*/ 7 h 40"/>
                <a:gd name="T52" fmla="*/ 10 w 32"/>
                <a:gd name="T53" fmla="*/ 9 h 40"/>
                <a:gd name="T54" fmla="*/ 6 w 32"/>
                <a:gd name="T55" fmla="*/ 13 h 40"/>
                <a:gd name="T56" fmla="*/ 4 w 32"/>
                <a:gd name="T57" fmla="*/ 15 h 40"/>
                <a:gd name="T58" fmla="*/ 4 w 32"/>
                <a:gd name="T59" fmla="*/ 18 h 40"/>
                <a:gd name="T60" fmla="*/ 2 w 32"/>
                <a:gd name="T61" fmla="*/ 20 h 40"/>
                <a:gd name="T62" fmla="*/ 2 w 32"/>
                <a:gd name="T63" fmla="*/ 24 h 40"/>
                <a:gd name="T64" fmla="*/ 0 w 32"/>
                <a:gd name="T65" fmla="*/ 26 h 40"/>
                <a:gd name="T66" fmla="*/ 0 w 32"/>
                <a:gd name="T67" fmla="*/ 29 h 40"/>
                <a:gd name="T68" fmla="*/ 0 w 32"/>
                <a:gd name="T69" fmla="*/ 33 h 40"/>
                <a:gd name="T70" fmla="*/ 0 w 32"/>
                <a:gd name="T71" fmla="*/ 37 h 40"/>
                <a:gd name="T72" fmla="*/ 0 w 32"/>
                <a:gd name="T73" fmla="*/ 39 h 40"/>
                <a:gd name="T74" fmla="*/ 0 w 32"/>
                <a:gd name="T75" fmla="*/ 40 h 40"/>
                <a:gd name="T76" fmla="*/ 0 w 32"/>
                <a:gd name="T77" fmla="*/ 40 h 40"/>
                <a:gd name="T78" fmla="*/ 0 w 32"/>
                <a:gd name="T79" fmla="*/ 40 h 40"/>
                <a:gd name="T80" fmla="*/ 2 w 32"/>
                <a:gd name="T81" fmla="*/ 40 h 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40"/>
                <a:gd name="T125" fmla="*/ 32 w 32"/>
                <a:gd name="T126" fmla="*/ 40 h 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40">
                  <a:moveTo>
                    <a:pt x="2" y="40"/>
                  </a:moveTo>
                  <a:lnTo>
                    <a:pt x="2" y="40"/>
                  </a:lnTo>
                  <a:lnTo>
                    <a:pt x="6" y="40"/>
                  </a:lnTo>
                  <a:lnTo>
                    <a:pt x="10" y="39"/>
                  </a:lnTo>
                  <a:lnTo>
                    <a:pt x="14" y="37"/>
                  </a:lnTo>
                  <a:lnTo>
                    <a:pt x="18" y="35"/>
                  </a:lnTo>
                  <a:lnTo>
                    <a:pt x="22" y="31"/>
                  </a:lnTo>
                  <a:lnTo>
                    <a:pt x="24" y="29"/>
                  </a:lnTo>
                  <a:lnTo>
                    <a:pt x="26" y="26"/>
                  </a:lnTo>
                  <a:lnTo>
                    <a:pt x="28" y="22"/>
                  </a:lnTo>
                  <a:lnTo>
                    <a:pt x="30" y="20"/>
                  </a:lnTo>
                  <a:lnTo>
                    <a:pt x="30" y="16"/>
                  </a:lnTo>
                  <a:lnTo>
                    <a:pt x="32" y="15"/>
                  </a:lnTo>
                  <a:lnTo>
                    <a:pt x="32" y="11"/>
                  </a:lnTo>
                  <a:lnTo>
                    <a:pt x="32" y="7"/>
                  </a:lnTo>
                  <a:lnTo>
                    <a:pt x="32" y="5"/>
                  </a:lnTo>
                  <a:lnTo>
                    <a:pt x="30" y="2"/>
                  </a:lnTo>
                  <a:lnTo>
                    <a:pt x="30" y="0"/>
                  </a:lnTo>
                  <a:lnTo>
                    <a:pt x="26" y="0"/>
                  </a:lnTo>
                  <a:lnTo>
                    <a:pt x="22" y="0"/>
                  </a:lnTo>
                  <a:lnTo>
                    <a:pt x="18" y="2"/>
                  </a:lnTo>
                  <a:lnTo>
                    <a:pt x="14" y="3"/>
                  </a:lnTo>
                  <a:lnTo>
                    <a:pt x="12" y="7"/>
                  </a:lnTo>
                  <a:lnTo>
                    <a:pt x="10" y="9"/>
                  </a:lnTo>
                  <a:lnTo>
                    <a:pt x="6" y="13"/>
                  </a:lnTo>
                  <a:lnTo>
                    <a:pt x="4" y="15"/>
                  </a:lnTo>
                  <a:lnTo>
                    <a:pt x="4" y="18"/>
                  </a:lnTo>
                  <a:lnTo>
                    <a:pt x="2" y="20"/>
                  </a:lnTo>
                  <a:lnTo>
                    <a:pt x="2" y="24"/>
                  </a:lnTo>
                  <a:lnTo>
                    <a:pt x="0" y="26"/>
                  </a:lnTo>
                  <a:lnTo>
                    <a:pt x="0" y="29"/>
                  </a:lnTo>
                  <a:lnTo>
                    <a:pt x="0" y="33"/>
                  </a:lnTo>
                  <a:lnTo>
                    <a:pt x="0" y="37"/>
                  </a:lnTo>
                  <a:lnTo>
                    <a:pt x="0" y="39"/>
                  </a:lnTo>
                  <a:lnTo>
                    <a:pt x="0" y="40"/>
                  </a:lnTo>
                  <a:lnTo>
                    <a:pt x="2" y="40"/>
                  </a:lnTo>
                  <a:close/>
                </a:path>
              </a:pathLst>
            </a:custGeom>
            <a:solidFill>
              <a:srgbClr val="FCEF00"/>
            </a:solidFill>
            <a:ln w="9525">
              <a:noFill/>
              <a:round/>
              <a:headEnd/>
              <a:tailEnd/>
            </a:ln>
          </p:spPr>
          <p:txBody>
            <a:bodyPr>
              <a:prstTxWarp prst="textNoShape">
                <a:avLst/>
              </a:prstTxWarp>
            </a:bodyPr>
            <a:lstStyle/>
            <a:p>
              <a:endParaRPr lang="en-US"/>
            </a:p>
          </p:txBody>
        </p:sp>
        <p:sp>
          <p:nvSpPr>
            <p:cNvPr id="21548" name="Freeform 41"/>
            <p:cNvSpPr>
              <a:spLocks/>
            </p:cNvSpPr>
            <p:nvPr/>
          </p:nvSpPr>
          <p:spPr bwMode="auto">
            <a:xfrm>
              <a:off x="3065" y="1397"/>
              <a:ext cx="24" cy="63"/>
            </a:xfrm>
            <a:custGeom>
              <a:avLst/>
              <a:gdLst>
                <a:gd name="T0" fmla="*/ 0 w 24"/>
                <a:gd name="T1" fmla="*/ 35 h 63"/>
                <a:gd name="T2" fmla="*/ 2 w 24"/>
                <a:gd name="T3" fmla="*/ 38 h 63"/>
                <a:gd name="T4" fmla="*/ 2 w 24"/>
                <a:gd name="T5" fmla="*/ 44 h 63"/>
                <a:gd name="T6" fmla="*/ 6 w 24"/>
                <a:gd name="T7" fmla="*/ 48 h 63"/>
                <a:gd name="T8" fmla="*/ 8 w 24"/>
                <a:gd name="T9" fmla="*/ 51 h 63"/>
                <a:gd name="T10" fmla="*/ 10 w 24"/>
                <a:gd name="T11" fmla="*/ 55 h 63"/>
                <a:gd name="T12" fmla="*/ 14 w 24"/>
                <a:gd name="T13" fmla="*/ 59 h 63"/>
                <a:gd name="T14" fmla="*/ 18 w 24"/>
                <a:gd name="T15" fmla="*/ 61 h 63"/>
                <a:gd name="T16" fmla="*/ 22 w 24"/>
                <a:gd name="T17" fmla="*/ 63 h 63"/>
                <a:gd name="T18" fmla="*/ 22 w 24"/>
                <a:gd name="T19" fmla="*/ 57 h 63"/>
                <a:gd name="T20" fmla="*/ 20 w 24"/>
                <a:gd name="T21" fmla="*/ 51 h 63"/>
                <a:gd name="T22" fmla="*/ 20 w 24"/>
                <a:gd name="T23" fmla="*/ 48 h 63"/>
                <a:gd name="T24" fmla="*/ 20 w 24"/>
                <a:gd name="T25" fmla="*/ 42 h 63"/>
                <a:gd name="T26" fmla="*/ 22 w 24"/>
                <a:gd name="T27" fmla="*/ 37 h 63"/>
                <a:gd name="T28" fmla="*/ 22 w 24"/>
                <a:gd name="T29" fmla="*/ 31 h 63"/>
                <a:gd name="T30" fmla="*/ 22 w 24"/>
                <a:gd name="T31" fmla="*/ 26 h 63"/>
                <a:gd name="T32" fmla="*/ 24 w 24"/>
                <a:gd name="T33" fmla="*/ 20 h 63"/>
                <a:gd name="T34" fmla="*/ 24 w 24"/>
                <a:gd name="T35" fmla="*/ 16 h 63"/>
                <a:gd name="T36" fmla="*/ 22 w 24"/>
                <a:gd name="T37" fmla="*/ 14 h 63"/>
                <a:gd name="T38" fmla="*/ 20 w 24"/>
                <a:gd name="T39" fmla="*/ 11 h 63"/>
                <a:gd name="T40" fmla="*/ 20 w 24"/>
                <a:gd name="T41" fmla="*/ 9 h 63"/>
                <a:gd name="T42" fmla="*/ 18 w 24"/>
                <a:gd name="T43" fmla="*/ 5 h 63"/>
                <a:gd name="T44" fmla="*/ 16 w 24"/>
                <a:gd name="T45" fmla="*/ 3 h 63"/>
                <a:gd name="T46" fmla="*/ 14 w 24"/>
                <a:gd name="T47" fmla="*/ 1 h 63"/>
                <a:gd name="T48" fmla="*/ 10 w 24"/>
                <a:gd name="T49" fmla="*/ 0 h 63"/>
                <a:gd name="T50" fmla="*/ 10 w 24"/>
                <a:gd name="T51" fmla="*/ 0 h 63"/>
                <a:gd name="T52" fmla="*/ 10 w 24"/>
                <a:gd name="T53" fmla="*/ 0 h 63"/>
                <a:gd name="T54" fmla="*/ 10 w 24"/>
                <a:gd name="T55" fmla="*/ 0 h 63"/>
                <a:gd name="T56" fmla="*/ 10 w 24"/>
                <a:gd name="T57" fmla="*/ 0 h 63"/>
                <a:gd name="T58" fmla="*/ 8 w 24"/>
                <a:gd name="T59" fmla="*/ 0 h 63"/>
                <a:gd name="T60" fmla="*/ 8 w 24"/>
                <a:gd name="T61" fmla="*/ 0 h 63"/>
                <a:gd name="T62" fmla="*/ 8 w 24"/>
                <a:gd name="T63" fmla="*/ 0 h 63"/>
                <a:gd name="T64" fmla="*/ 8 w 24"/>
                <a:gd name="T65" fmla="*/ 0 h 63"/>
                <a:gd name="T66" fmla="*/ 4 w 24"/>
                <a:gd name="T67" fmla="*/ 3 h 63"/>
                <a:gd name="T68" fmla="*/ 4 w 24"/>
                <a:gd name="T69" fmla="*/ 7 h 63"/>
                <a:gd name="T70" fmla="*/ 2 w 24"/>
                <a:gd name="T71" fmla="*/ 11 h 63"/>
                <a:gd name="T72" fmla="*/ 2 w 24"/>
                <a:gd name="T73" fmla="*/ 16 h 63"/>
                <a:gd name="T74" fmla="*/ 0 w 24"/>
                <a:gd name="T75" fmla="*/ 20 h 63"/>
                <a:gd name="T76" fmla="*/ 0 w 24"/>
                <a:gd name="T77" fmla="*/ 26 h 63"/>
                <a:gd name="T78" fmla="*/ 0 w 24"/>
                <a:gd name="T79" fmla="*/ 29 h 63"/>
                <a:gd name="T80" fmla="*/ 0 w 24"/>
                <a:gd name="T81" fmla="*/ 35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
                <a:gd name="T124" fmla="*/ 0 h 63"/>
                <a:gd name="T125" fmla="*/ 24 w 24"/>
                <a:gd name="T126" fmla="*/ 63 h 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 h="63">
                  <a:moveTo>
                    <a:pt x="0" y="35"/>
                  </a:moveTo>
                  <a:lnTo>
                    <a:pt x="2" y="38"/>
                  </a:lnTo>
                  <a:lnTo>
                    <a:pt x="2" y="44"/>
                  </a:lnTo>
                  <a:lnTo>
                    <a:pt x="6" y="48"/>
                  </a:lnTo>
                  <a:lnTo>
                    <a:pt x="8" y="51"/>
                  </a:lnTo>
                  <a:lnTo>
                    <a:pt x="10" y="55"/>
                  </a:lnTo>
                  <a:lnTo>
                    <a:pt x="14" y="59"/>
                  </a:lnTo>
                  <a:lnTo>
                    <a:pt x="18" y="61"/>
                  </a:lnTo>
                  <a:lnTo>
                    <a:pt x="22" y="63"/>
                  </a:lnTo>
                  <a:lnTo>
                    <a:pt x="22" y="57"/>
                  </a:lnTo>
                  <a:lnTo>
                    <a:pt x="20" y="51"/>
                  </a:lnTo>
                  <a:lnTo>
                    <a:pt x="20" y="48"/>
                  </a:lnTo>
                  <a:lnTo>
                    <a:pt x="20" y="42"/>
                  </a:lnTo>
                  <a:lnTo>
                    <a:pt x="22" y="37"/>
                  </a:lnTo>
                  <a:lnTo>
                    <a:pt x="22" y="31"/>
                  </a:lnTo>
                  <a:lnTo>
                    <a:pt x="22" y="26"/>
                  </a:lnTo>
                  <a:lnTo>
                    <a:pt x="24" y="20"/>
                  </a:lnTo>
                  <a:lnTo>
                    <a:pt x="24" y="16"/>
                  </a:lnTo>
                  <a:lnTo>
                    <a:pt x="22" y="14"/>
                  </a:lnTo>
                  <a:lnTo>
                    <a:pt x="20" y="11"/>
                  </a:lnTo>
                  <a:lnTo>
                    <a:pt x="20" y="9"/>
                  </a:lnTo>
                  <a:lnTo>
                    <a:pt x="18" y="5"/>
                  </a:lnTo>
                  <a:lnTo>
                    <a:pt x="16" y="3"/>
                  </a:lnTo>
                  <a:lnTo>
                    <a:pt x="14" y="1"/>
                  </a:lnTo>
                  <a:lnTo>
                    <a:pt x="10" y="0"/>
                  </a:lnTo>
                  <a:lnTo>
                    <a:pt x="8" y="0"/>
                  </a:lnTo>
                  <a:lnTo>
                    <a:pt x="4" y="3"/>
                  </a:lnTo>
                  <a:lnTo>
                    <a:pt x="4" y="7"/>
                  </a:lnTo>
                  <a:lnTo>
                    <a:pt x="2" y="11"/>
                  </a:lnTo>
                  <a:lnTo>
                    <a:pt x="2" y="16"/>
                  </a:lnTo>
                  <a:lnTo>
                    <a:pt x="0" y="20"/>
                  </a:lnTo>
                  <a:lnTo>
                    <a:pt x="0" y="26"/>
                  </a:lnTo>
                  <a:lnTo>
                    <a:pt x="0" y="29"/>
                  </a:lnTo>
                  <a:lnTo>
                    <a:pt x="0" y="35"/>
                  </a:lnTo>
                  <a:close/>
                </a:path>
              </a:pathLst>
            </a:custGeom>
            <a:solidFill>
              <a:srgbClr val="FCEF00"/>
            </a:solidFill>
            <a:ln w="9525">
              <a:noFill/>
              <a:round/>
              <a:headEnd/>
              <a:tailEnd/>
            </a:ln>
          </p:spPr>
          <p:txBody>
            <a:bodyPr>
              <a:prstTxWarp prst="textNoShape">
                <a:avLst/>
              </a:prstTxWarp>
            </a:bodyPr>
            <a:lstStyle/>
            <a:p>
              <a:endParaRPr lang="en-US"/>
            </a:p>
          </p:txBody>
        </p:sp>
        <p:sp>
          <p:nvSpPr>
            <p:cNvPr id="21549" name="Freeform 42"/>
            <p:cNvSpPr>
              <a:spLocks/>
            </p:cNvSpPr>
            <p:nvPr/>
          </p:nvSpPr>
          <p:spPr bwMode="auto">
            <a:xfrm>
              <a:off x="3097" y="1428"/>
              <a:ext cx="47" cy="50"/>
            </a:xfrm>
            <a:custGeom>
              <a:avLst/>
              <a:gdLst>
                <a:gd name="T0" fmla="*/ 0 w 47"/>
                <a:gd name="T1" fmla="*/ 17 h 50"/>
                <a:gd name="T2" fmla="*/ 2 w 47"/>
                <a:gd name="T3" fmla="*/ 22 h 50"/>
                <a:gd name="T4" fmla="*/ 4 w 47"/>
                <a:gd name="T5" fmla="*/ 28 h 50"/>
                <a:gd name="T6" fmla="*/ 8 w 47"/>
                <a:gd name="T7" fmla="*/ 32 h 50"/>
                <a:gd name="T8" fmla="*/ 12 w 47"/>
                <a:gd name="T9" fmla="*/ 35 h 50"/>
                <a:gd name="T10" fmla="*/ 16 w 47"/>
                <a:gd name="T11" fmla="*/ 39 h 50"/>
                <a:gd name="T12" fmla="*/ 22 w 47"/>
                <a:gd name="T13" fmla="*/ 43 h 50"/>
                <a:gd name="T14" fmla="*/ 26 w 47"/>
                <a:gd name="T15" fmla="*/ 46 h 50"/>
                <a:gd name="T16" fmla="*/ 31 w 47"/>
                <a:gd name="T17" fmla="*/ 48 h 50"/>
                <a:gd name="T18" fmla="*/ 33 w 47"/>
                <a:gd name="T19" fmla="*/ 48 h 50"/>
                <a:gd name="T20" fmla="*/ 35 w 47"/>
                <a:gd name="T21" fmla="*/ 50 h 50"/>
                <a:gd name="T22" fmla="*/ 37 w 47"/>
                <a:gd name="T23" fmla="*/ 50 h 50"/>
                <a:gd name="T24" fmla="*/ 39 w 47"/>
                <a:gd name="T25" fmla="*/ 50 h 50"/>
                <a:gd name="T26" fmla="*/ 41 w 47"/>
                <a:gd name="T27" fmla="*/ 50 h 50"/>
                <a:gd name="T28" fmla="*/ 43 w 47"/>
                <a:gd name="T29" fmla="*/ 50 h 50"/>
                <a:gd name="T30" fmla="*/ 45 w 47"/>
                <a:gd name="T31" fmla="*/ 50 h 50"/>
                <a:gd name="T32" fmla="*/ 47 w 47"/>
                <a:gd name="T33" fmla="*/ 48 h 50"/>
                <a:gd name="T34" fmla="*/ 43 w 47"/>
                <a:gd name="T35" fmla="*/ 43 h 50"/>
                <a:gd name="T36" fmla="*/ 41 w 47"/>
                <a:gd name="T37" fmla="*/ 35 h 50"/>
                <a:gd name="T38" fmla="*/ 39 w 47"/>
                <a:gd name="T39" fmla="*/ 28 h 50"/>
                <a:gd name="T40" fmla="*/ 35 w 47"/>
                <a:gd name="T41" fmla="*/ 20 h 50"/>
                <a:gd name="T42" fmla="*/ 31 w 47"/>
                <a:gd name="T43" fmla="*/ 13 h 50"/>
                <a:gd name="T44" fmla="*/ 28 w 47"/>
                <a:gd name="T45" fmla="*/ 7 h 50"/>
                <a:gd name="T46" fmla="*/ 20 w 47"/>
                <a:gd name="T47" fmla="*/ 4 h 50"/>
                <a:gd name="T48" fmla="*/ 12 w 47"/>
                <a:gd name="T49" fmla="*/ 0 h 50"/>
                <a:gd name="T50" fmla="*/ 12 w 47"/>
                <a:gd name="T51" fmla="*/ 0 h 50"/>
                <a:gd name="T52" fmla="*/ 10 w 47"/>
                <a:gd name="T53" fmla="*/ 0 h 50"/>
                <a:gd name="T54" fmla="*/ 8 w 47"/>
                <a:gd name="T55" fmla="*/ 0 h 50"/>
                <a:gd name="T56" fmla="*/ 8 w 47"/>
                <a:gd name="T57" fmla="*/ 0 h 50"/>
                <a:gd name="T58" fmla="*/ 6 w 47"/>
                <a:gd name="T59" fmla="*/ 0 h 50"/>
                <a:gd name="T60" fmla="*/ 4 w 47"/>
                <a:gd name="T61" fmla="*/ 0 h 50"/>
                <a:gd name="T62" fmla="*/ 4 w 47"/>
                <a:gd name="T63" fmla="*/ 0 h 50"/>
                <a:gd name="T64" fmla="*/ 2 w 47"/>
                <a:gd name="T65" fmla="*/ 0 h 50"/>
                <a:gd name="T66" fmla="*/ 0 w 47"/>
                <a:gd name="T67" fmla="*/ 17 h 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
                <a:gd name="T103" fmla="*/ 0 h 50"/>
                <a:gd name="T104" fmla="*/ 47 w 47"/>
                <a:gd name="T105" fmla="*/ 50 h 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 h="50">
                  <a:moveTo>
                    <a:pt x="0" y="17"/>
                  </a:moveTo>
                  <a:lnTo>
                    <a:pt x="2" y="22"/>
                  </a:lnTo>
                  <a:lnTo>
                    <a:pt x="4" y="28"/>
                  </a:lnTo>
                  <a:lnTo>
                    <a:pt x="8" y="32"/>
                  </a:lnTo>
                  <a:lnTo>
                    <a:pt x="12" y="35"/>
                  </a:lnTo>
                  <a:lnTo>
                    <a:pt x="16" y="39"/>
                  </a:lnTo>
                  <a:lnTo>
                    <a:pt x="22" y="43"/>
                  </a:lnTo>
                  <a:lnTo>
                    <a:pt x="26" y="46"/>
                  </a:lnTo>
                  <a:lnTo>
                    <a:pt x="31" y="48"/>
                  </a:lnTo>
                  <a:lnTo>
                    <a:pt x="33" y="48"/>
                  </a:lnTo>
                  <a:lnTo>
                    <a:pt x="35" y="50"/>
                  </a:lnTo>
                  <a:lnTo>
                    <a:pt x="37" y="50"/>
                  </a:lnTo>
                  <a:lnTo>
                    <a:pt x="39" y="50"/>
                  </a:lnTo>
                  <a:lnTo>
                    <a:pt x="41" y="50"/>
                  </a:lnTo>
                  <a:lnTo>
                    <a:pt x="43" y="50"/>
                  </a:lnTo>
                  <a:lnTo>
                    <a:pt x="45" y="50"/>
                  </a:lnTo>
                  <a:lnTo>
                    <a:pt x="47" y="48"/>
                  </a:lnTo>
                  <a:lnTo>
                    <a:pt x="43" y="43"/>
                  </a:lnTo>
                  <a:lnTo>
                    <a:pt x="41" y="35"/>
                  </a:lnTo>
                  <a:lnTo>
                    <a:pt x="39" y="28"/>
                  </a:lnTo>
                  <a:lnTo>
                    <a:pt x="35" y="20"/>
                  </a:lnTo>
                  <a:lnTo>
                    <a:pt x="31" y="13"/>
                  </a:lnTo>
                  <a:lnTo>
                    <a:pt x="28" y="7"/>
                  </a:lnTo>
                  <a:lnTo>
                    <a:pt x="20" y="4"/>
                  </a:lnTo>
                  <a:lnTo>
                    <a:pt x="12" y="0"/>
                  </a:lnTo>
                  <a:lnTo>
                    <a:pt x="10" y="0"/>
                  </a:lnTo>
                  <a:lnTo>
                    <a:pt x="8" y="0"/>
                  </a:lnTo>
                  <a:lnTo>
                    <a:pt x="6" y="0"/>
                  </a:lnTo>
                  <a:lnTo>
                    <a:pt x="4" y="0"/>
                  </a:lnTo>
                  <a:lnTo>
                    <a:pt x="2" y="0"/>
                  </a:lnTo>
                  <a:lnTo>
                    <a:pt x="0" y="17"/>
                  </a:lnTo>
                  <a:close/>
                </a:path>
              </a:pathLst>
            </a:custGeom>
            <a:solidFill>
              <a:srgbClr val="FCEF00"/>
            </a:solidFill>
            <a:ln w="9525">
              <a:noFill/>
              <a:round/>
              <a:headEnd/>
              <a:tailEnd/>
            </a:ln>
          </p:spPr>
          <p:txBody>
            <a:bodyPr>
              <a:prstTxWarp prst="textNoShape">
                <a:avLst/>
              </a:prstTxWarp>
            </a:bodyPr>
            <a:lstStyle/>
            <a:p>
              <a:endParaRPr lang="en-US"/>
            </a:p>
          </p:txBody>
        </p:sp>
        <p:sp>
          <p:nvSpPr>
            <p:cNvPr id="21550" name="Freeform 43"/>
            <p:cNvSpPr>
              <a:spLocks/>
            </p:cNvSpPr>
            <p:nvPr/>
          </p:nvSpPr>
          <p:spPr bwMode="auto">
            <a:xfrm>
              <a:off x="3057" y="1260"/>
              <a:ext cx="40" cy="31"/>
            </a:xfrm>
            <a:custGeom>
              <a:avLst/>
              <a:gdLst>
                <a:gd name="T0" fmla="*/ 0 w 40"/>
                <a:gd name="T1" fmla="*/ 31 h 31"/>
                <a:gd name="T2" fmla="*/ 6 w 40"/>
                <a:gd name="T3" fmla="*/ 31 h 31"/>
                <a:gd name="T4" fmla="*/ 12 w 40"/>
                <a:gd name="T5" fmla="*/ 29 h 31"/>
                <a:gd name="T6" fmla="*/ 18 w 40"/>
                <a:gd name="T7" fmla="*/ 27 h 31"/>
                <a:gd name="T8" fmla="*/ 24 w 40"/>
                <a:gd name="T9" fmla="*/ 26 h 31"/>
                <a:gd name="T10" fmla="*/ 28 w 40"/>
                <a:gd name="T11" fmla="*/ 22 h 31"/>
                <a:gd name="T12" fmla="*/ 32 w 40"/>
                <a:gd name="T13" fmla="*/ 20 h 31"/>
                <a:gd name="T14" fmla="*/ 36 w 40"/>
                <a:gd name="T15" fmla="*/ 16 h 31"/>
                <a:gd name="T16" fmla="*/ 38 w 40"/>
                <a:gd name="T17" fmla="*/ 11 h 31"/>
                <a:gd name="T18" fmla="*/ 40 w 40"/>
                <a:gd name="T19" fmla="*/ 11 h 31"/>
                <a:gd name="T20" fmla="*/ 40 w 40"/>
                <a:gd name="T21" fmla="*/ 9 h 31"/>
                <a:gd name="T22" fmla="*/ 40 w 40"/>
                <a:gd name="T23" fmla="*/ 7 h 31"/>
                <a:gd name="T24" fmla="*/ 40 w 40"/>
                <a:gd name="T25" fmla="*/ 5 h 31"/>
                <a:gd name="T26" fmla="*/ 40 w 40"/>
                <a:gd name="T27" fmla="*/ 5 h 31"/>
                <a:gd name="T28" fmla="*/ 40 w 40"/>
                <a:gd name="T29" fmla="*/ 3 h 31"/>
                <a:gd name="T30" fmla="*/ 40 w 40"/>
                <a:gd name="T31" fmla="*/ 1 h 31"/>
                <a:gd name="T32" fmla="*/ 40 w 40"/>
                <a:gd name="T33" fmla="*/ 0 h 31"/>
                <a:gd name="T34" fmla="*/ 36 w 40"/>
                <a:gd name="T35" fmla="*/ 0 h 31"/>
                <a:gd name="T36" fmla="*/ 32 w 40"/>
                <a:gd name="T37" fmla="*/ 0 h 31"/>
                <a:gd name="T38" fmla="*/ 28 w 40"/>
                <a:gd name="T39" fmla="*/ 1 h 31"/>
                <a:gd name="T40" fmla="*/ 24 w 40"/>
                <a:gd name="T41" fmla="*/ 3 h 31"/>
                <a:gd name="T42" fmla="*/ 20 w 40"/>
                <a:gd name="T43" fmla="*/ 5 h 31"/>
                <a:gd name="T44" fmla="*/ 16 w 40"/>
                <a:gd name="T45" fmla="*/ 7 h 31"/>
                <a:gd name="T46" fmla="*/ 12 w 40"/>
                <a:gd name="T47" fmla="*/ 9 h 31"/>
                <a:gd name="T48" fmla="*/ 10 w 40"/>
                <a:gd name="T49" fmla="*/ 11 h 31"/>
                <a:gd name="T50" fmla="*/ 8 w 40"/>
                <a:gd name="T51" fmla="*/ 14 h 31"/>
                <a:gd name="T52" fmla="*/ 6 w 40"/>
                <a:gd name="T53" fmla="*/ 16 h 31"/>
                <a:gd name="T54" fmla="*/ 6 w 40"/>
                <a:gd name="T55" fmla="*/ 18 h 31"/>
                <a:gd name="T56" fmla="*/ 4 w 40"/>
                <a:gd name="T57" fmla="*/ 22 h 31"/>
                <a:gd name="T58" fmla="*/ 2 w 40"/>
                <a:gd name="T59" fmla="*/ 24 h 31"/>
                <a:gd name="T60" fmla="*/ 2 w 40"/>
                <a:gd name="T61" fmla="*/ 26 h 31"/>
                <a:gd name="T62" fmla="*/ 0 w 40"/>
                <a:gd name="T63" fmla="*/ 27 h 31"/>
                <a:gd name="T64" fmla="*/ 0 w 40"/>
                <a:gd name="T65" fmla="*/ 31 h 31"/>
                <a:gd name="T66" fmla="*/ 0 w 40"/>
                <a:gd name="T67" fmla="*/ 31 h 31"/>
                <a:gd name="T68" fmla="*/ 0 w 40"/>
                <a:gd name="T69" fmla="*/ 31 h 31"/>
                <a:gd name="T70" fmla="*/ 0 w 40"/>
                <a:gd name="T71" fmla="*/ 31 h 31"/>
                <a:gd name="T72" fmla="*/ 0 w 40"/>
                <a:gd name="T73" fmla="*/ 31 h 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31"/>
                <a:gd name="T113" fmla="*/ 40 w 40"/>
                <a:gd name="T114" fmla="*/ 31 h 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31">
                  <a:moveTo>
                    <a:pt x="0" y="31"/>
                  </a:moveTo>
                  <a:lnTo>
                    <a:pt x="6" y="31"/>
                  </a:lnTo>
                  <a:lnTo>
                    <a:pt x="12" y="29"/>
                  </a:lnTo>
                  <a:lnTo>
                    <a:pt x="18" y="27"/>
                  </a:lnTo>
                  <a:lnTo>
                    <a:pt x="24" y="26"/>
                  </a:lnTo>
                  <a:lnTo>
                    <a:pt x="28" y="22"/>
                  </a:lnTo>
                  <a:lnTo>
                    <a:pt x="32" y="20"/>
                  </a:lnTo>
                  <a:lnTo>
                    <a:pt x="36" y="16"/>
                  </a:lnTo>
                  <a:lnTo>
                    <a:pt x="38" y="11"/>
                  </a:lnTo>
                  <a:lnTo>
                    <a:pt x="40" y="11"/>
                  </a:lnTo>
                  <a:lnTo>
                    <a:pt x="40" y="9"/>
                  </a:lnTo>
                  <a:lnTo>
                    <a:pt x="40" y="7"/>
                  </a:lnTo>
                  <a:lnTo>
                    <a:pt x="40" y="5"/>
                  </a:lnTo>
                  <a:lnTo>
                    <a:pt x="40" y="3"/>
                  </a:lnTo>
                  <a:lnTo>
                    <a:pt x="40" y="1"/>
                  </a:lnTo>
                  <a:lnTo>
                    <a:pt x="40" y="0"/>
                  </a:lnTo>
                  <a:lnTo>
                    <a:pt x="36" y="0"/>
                  </a:lnTo>
                  <a:lnTo>
                    <a:pt x="32" y="0"/>
                  </a:lnTo>
                  <a:lnTo>
                    <a:pt x="28" y="1"/>
                  </a:lnTo>
                  <a:lnTo>
                    <a:pt x="24" y="3"/>
                  </a:lnTo>
                  <a:lnTo>
                    <a:pt x="20" y="5"/>
                  </a:lnTo>
                  <a:lnTo>
                    <a:pt x="16" y="7"/>
                  </a:lnTo>
                  <a:lnTo>
                    <a:pt x="12" y="9"/>
                  </a:lnTo>
                  <a:lnTo>
                    <a:pt x="10" y="11"/>
                  </a:lnTo>
                  <a:lnTo>
                    <a:pt x="8" y="14"/>
                  </a:lnTo>
                  <a:lnTo>
                    <a:pt x="6" y="16"/>
                  </a:lnTo>
                  <a:lnTo>
                    <a:pt x="6" y="18"/>
                  </a:lnTo>
                  <a:lnTo>
                    <a:pt x="4" y="22"/>
                  </a:lnTo>
                  <a:lnTo>
                    <a:pt x="2" y="24"/>
                  </a:lnTo>
                  <a:lnTo>
                    <a:pt x="2" y="26"/>
                  </a:lnTo>
                  <a:lnTo>
                    <a:pt x="0" y="27"/>
                  </a:lnTo>
                  <a:lnTo>
                    <a:pt x="0" y="31"/>
                  </a:lnTo>
                  <a:close/>
                </a:path>
              </a:pathLst>
            </a:custGeom>
            <a:solidFill>
              <a:srgbClr val="FCEF00"/>
            </a:solidFill>
            <a:ln w="9525">
              <a:noFill/>
              <a:round/>
              <a:headEnd/>
              <a:tailEnd/>
            </a:ln>
          </p:spPr>
          <p:txBody>
            <a:bodyPr>
              <a:prstTxWarp prst="textNoShape">
                <a:avLst/>
              </a:prstTxWarp>
            </a:bodyPr>
            <a:lstStyle/>
            <a:p>
              <a:endParaRPr lang="en-US"/>
            </a:p>
          </p:txBody>
        </p:sp>
        <p:sp>
          <p:nvSpPr>
            <p:cNvPr id="21551" name="Freeform 44"/>
            <p:cNvSpPr>
              <a:spLocks/>
            </p:cNvSpPr>
            <p:nvPr/>
          </p:nvSpPr>
          <p:spPr bwMode="auto">
            <a:xfrm>
              <a:off x="3077" y="1313"/>
              <a:ext cx="57" cy="28"/>
            </a:xfrm>
            <a:custGeom>
              <a:avLst/>
              <a:gdLst>
                <a:gd name="T0" fmla="*/ 0 w 57"/>
                <a:gd name="T1" fmla="*/ 23 h 28"/>
                <a:gd name="T2" fmla="*/ 4 w 57"/>
                <a:gd name="T3" fmla="*/ 24 h 28"/>
                <a:gd name="T4" fmla="*/ 6 w 57"/>
                <a:gd name="T5" fmla="*/ 26 h 28"/>
                <a:gd name="T6" fmla="*/ 10 w 57"/>
                <a:gd name="T7" fmla="*/ 26 h 28"/>
                <a:gd name="T8" fmla="*/ 14 w 57"/>
                <a:gd name="T9" fmla="*/ 28 h 28"/>
                <a:gd name="T10" fmla="*/ 18 w 57"/>
                <a:gd name="T11" fmla="*/ 28 h 28"/>
                <a:gd name="T12" fmla="*/ 22 w 57"/>
                <a:gd name="T13" fmla="*/ 28 h 28"/>
                <a:gd name="T14" fmla="*/ 26 w 57"/>
                <a:gd name="T15" fmla="*/ 28 h 28"/>
                <a:gd name="T16" fmla="*/ 30 w 57"/>
                <a:gd name="T17" fmla="*/ 28 h 28"/>
                <a:gd name="T18" fmla="*/ 34 w 57"/>
                <a:gd name="T19" fmla="*/ 26 h 28"/>
                <a:gd name="T20" fmla="*/ 38 w 57"/>
                <a:gd name="T21" fmla="*/ 24 h 28"/>
                <a:gd name="T22" fmla="*/ 42 w 57"/>
                <a:gd name="T23" fmla="*/ 23 h 28"/>
                <a:gd name="T24" fmla="*/ 46 w 57"/>
                <a:gd name="T25" fmla="*/ 21 h 28"/>
                <a:gd name="T26" fmla="*/ 49 w 57"/>
                <a:gd name="T27" fmla="*/ 17 h 28"/>
                <a:gd name="T28" fmla="*/ 51 w 57"/>
                <a:gd name="T29" fmla="*/ 15 h 28"/>
                <a:gd name="T30" fmla="*/ 53 w 57"/>
                <a:gd name="T31" fmla="*/ 13 h 28"/>
                <a:gd name="T32" fmla="*/ 57 w 57"/>
                <a:gd name="T33" fmla="*/ 10 h 28"/>
                <a:gd name="T34" fmla="*/ 57 w 57"/>
                <a:gd name="T35" fmla="*/ 10 h 28"/>
                <a:gd name="T36" fmla="*/ 57 w 57"/>
                <a:gd name="T37" fmla="*/ 8 h 28"/>
                <a:gd name="T38" fmla="*/ 57 w 57"/>
                <a:gd name="T39" fmla="*/ 8 h 28"/>
                <a:gd name="T40" fmla="*/ 57 w 57"/>
                <a:gd name="T41" fmla="*/ 8 h 28"/>
                <a:gd name="T42" fmla="*/ 57 w 57"/>
                <a:gd name="T43" fmla="*/ 8 h 28"/>
                <a:gd name="T44" fmla="*/ 57 w 57"/>
                <a:gd name="T45" fmla="*/ 8 h 28"/>
                <a:gd name="T46" fmla="*/ 53 w 57"/>
                <a:gd name="T47" fmla="*/ 4 h 28"/>
                <a:gd name="T48" fmla="*/ 51 w 57"/>
                <a:gd name="T49" fmla="*/ 2 h 28"/>
                <a:gd name="T50" fmla="*/ 48 w 57"/>
                <a:gd name="T51" fmla="*/ 2 h 28"/>
                <a:gd name="T52" fmla="*/ 44 w 57"/>
                <a:gd name="T53" fmla="*/ 0 h 28"/>
                <a:gd name="T54" fmla="*/ 42 w 57"/>
                <a:gd name="T55" fmla="*/ 0 h 28"/>
                <a:gd name="T56" fmla="*/ 38 w 57"/>
                <a:gd name="T57" fmla="*/ 0 h 28"/>
                <a:gd name="T58" fmla="*/ 34 w 57"/>
                <a:gd name="T59" fmla="*/ 0 h 28"/>
                <a:gd name="T60" fmla="*/ 30 w 57"/>
                <a:gd name="T61" fmla="*/ 0 h 28"/>
                <a:gd name="T62" fmla="*/ 26 w 57"/>
                <a:gd name="T63" fmla="*/ 2 h 28"/>
                <a:gd name="T64" fmla="*/ 20 w 57"/>
                <a:gd name="T65" fmla="*/ 4 h 28"/>
                <a:gd name="T66" fmla="*/ 16 w 57"/>
                <a:gd name="T67" fmla="*/ 6 h 28"/>
                <a:gd name="T68" fmla="*/ 12 w 57"/>
                <a:gd name="T69" fmla="*/ 8 h 28"/>
                <a:gd name="T70" fmla="*/ 10 w 57"/>
                <a:gd name="T71" fmla="*/ 11 h 28"/>
                <a:gd name="T72" fmla="*/ 6 w 57"/>
                <a:gd name="T73" fmla="*/ 13 h 28"/>
                <a:gd name="T74" fmla="*/ 4 w 57"/>
                <a:gd name="T75" fmla="*/ 17 h 28"/>
                <a:gd name="T76" fmla="*/ 0 w 57"/>
                <a:gd name="T77" fmla="*/ 21 h 28"/>
                <a:gd name="T78" fmla="*/ 0 w 57"/>
                <a:gd name="T79" fmla="*/ 21 h 28"/>
                <a:gd name="T80" fmla="*/ 0 w 57"/>
                <a:gd name="T81" fmla="*/ 21 h 28"/>
                <a:gd name="T82" fmla="*/ 0 w 57"/>
                <a:gd name="T83" fmla="*/ 21 h 28"/>
                <a:gd name="T84" fmla="*/ 0 w 57"/>
                <a:gd name="T85" fmla="*/ 21 h 28"/>
                <a:gd name="T86" fmla="*/ 0 w 57"/>
                <a:gd name="T87" fmla="*/ 21 h 28"/>
                <a:gd name="T88" fmla="*/ 0 w 57"/>
                <a:gd name="T89" fmla="*/ 21 h 28"/>
                <a:gd name="T90" fmla="*/ 0 w 57"/>
                <a:gd name="T91" fmla="*/ 23 h 28"/>
                <a:gd name="T92" fmla="*/ 0 w 57"/>
                <a:gd name="T93" fmla="*/ 23 h 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7"/>
                <a:gd name="T142" fmla="*/ 0 h 28"/>
                <a:gd name="T143" fmla="*/ 57 w 57"/>
                <a:gd name="T144" fmla="*/ 28 h 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7" h="28">
                  <a:moveTo>
                    <a:pt x="0" y="23"/>
                  </a:moveTo>
                  <a:lnTo>
                    <a:pt x="4" y="24"/>
                  </a:lnTo>
                  <a:lnTo>
                    <a:pt x="6" y="26"/>
                  </a:lnTo>
                  <a:lnTo>
                    <a:pt x="10" y="26"/>
                  </a:lnTo>
                  <a:lnTo>
                    <a:pt x="14" y="28"/>
                  </a:lnTo>
                  <a:lnTo>
                    <a:pt x="18" y="28"/>
                  </a:lnTo>
                  <a:lnTo>
                    <a:pt x="22" y="28"/>
                  </a:lnTo>
                  <a:lnTo>
                    <a:pt x="26" y="28"/>
                  </a:lnTo>
                  <a:lnTo>
                    <a:pt x="30" y="28"/>
                  </a:lnTo>
                  <a:lnTo>
                    <a:pt x="34" y="26"/>
                  </a:lnTo>
                  <a:lnTo>
                    <a:pt x="38" y="24"/>
                  </a:lnTo>
                  <a:lnTo>
                    <a:pt x="42" y="23"/>
                  </a:lnTo>
                  <a:lnTo>
                    <a:pt x="46" y="21"/>
                  </a:lnTo>
                  <a:lnTo>
                    <a:pt x="49" y="17"/>
                  </a:lnTo>
                  <a:lnTo>
                    <a:pt x="51" y="15"/>
                  </a:lnTo>
                  <a:lnTo>
                    <a:pt x="53" y="13"/>
                  </a:lnTo>
                  <a:lnTo>
                    <a:pt x="57" y="10"/>
                  </a:lnTo>
                  <a:lnTo>
                    <a:pt x="57" y="8"/>
                  </a:lnTo>
                  <a:lnTo>
                    <a:pt x="53" y="4"/>
                  </a:lnTo>
                  <a:lnTo>
                    <a:pt x="51" y="2"/>
                  </a:lnTo>
                  <a:lnTo>
                    <a:pt x="48" y="2"/>
                  </a:lnTo>
                  <a:lnTo>
                    <a:pt x="44" y="0"/>
                  </a:lnTo>
                  <a:lnTo>
                    <a:pt x="42" y="0"/>
                  </a:lnTo>
                  <a:lnTo>
                    <a:pt x="38" y="0"/>
                  </a:lnTo>
                  <a:lnTo>
                    <a:pt x="34" y="0"/>
                  </a:lnTo>
                  <a:lnTo>
                    <a:pt x="30" y="0"/>
                  </a:lnTo>
                  <a:lnTo>
                    <a:pt x="26" y="2"/>
                  </a:lnTo>
                  <a:lnTo>
                    <a:pt x="20" y="4"/>
                  </a:lnTo>
                  <a:lnTo>
                    <a:pt x="16" y="6"/>
                  </a:lnTo>
                  <a:lnTo>
                    <a:pt x="12" y="8"/>
                  </a:lnTo>
                  <a:lnTo>
                    <a:pt x="10" y="11"/>
                  </a:lnTo>
                  <a:lnTo>
                    <a:pt x="6" y="13"/>
                  </a:lnTo>
                  <a:lnTo>
                    <a:pt x="4" y="17"/>
                  </a:lnTo>
                  <a:lnTo>
                    <a:pt x="0" y="21"/>
                  </a:lnTo>
                  <a:lnTo>
                    <a:pt x="0" y="23"/>
                  </a:lnTo>
                  <a:close/>
                </a:path>
              </a:pathLst>
            </a:custGeom>
            <a:solidFill>
              <a:srgbClr val="FCEF00"/>
            </a:solidFill>
            <a:ln w="9525">
              <a:noFill/>
              <a:round/>
              <a:headEnd/>
              <a:tailEnd/>
            </a:ln>
          </p:spPr>
          <p:txBody>
            <a:bodyPr>
              <a:prstTxWarp prst="textNoShape">
                <a:avLst/>
              </a:prstTxWarp>
            </a:bodyPr>
            <a:lstStyle/>
            <a:p>
              <a:endParaRPr lang="en-US"/>
            </a:p>
          </p:txBody>
        </p:sp>
        <p:sp>
          <p:nvSpPr>
            <p:cNvPr id="21552" name="Freeform 45"/>
            <p:cNvSpPr>
              <a:spLocks/>
            </p:cNvSpPr>
            <p:nvPr/>
          </p:nvSpPr>
          <p:spPr bwMode="auto">
            <a:xfrm>
              <a:off x="3148" y="1450"/>
              <a:ext cx="56" cy="32"/>
            </a:xfrm>
            <a:custGeom>
              <a:avLst/>
              <a:gdLst>
                <a:gd name="T0" fmla="*/ 0 w 56"/>
                <a:gd name="T1" fmla="*/ 6 h 32"/>
                <a:gd name="T2" fmla="*/ 2 w 56"/>
                <a:gd name="T3" fmla="*/ 10 h 32"/>
                <a:gd name="T4" fmla="*/ 2 w 56"/>
                <a:gd name="T5" fmla="*/ 13 h 32"/>
                <a:gd name="T6" fmla="*/ 4 w 56"/>
                <a:gd name="T7" fmla="*/ 15 h 32"/>
                <a:gd name="T8" fmla="*/ 6 w 56"/>
                <a:gd name="T9" fmla="*/ 19 h 32"/>
                <a:gd name="T10" fmla="*/ 8 w 56"/>
                <a:gd name="T11" fmla="*/ 21 h 32"/>
                <a:gd name="T12" fmla="*/ 12 w 56"/>
                <a:gd name="T13" fmla="*/ 23 h 32"/>
                <a:gd name="T14" fmla="*/ 14 w 56"/>
                <a:gd name="T15" fmla="*/ 24 h 32"/>
                <a:gd name="T16" fmla="*/ 18 w 56"/>
                <a:gd name="T17" fmla="*/ 26 h 32"/>
                <a:gd name="T18" fmla="*/ 22 w 56"/>
                <a:gd name="T19" fmla="*/ 28 h 32"/>
                <a:gd name="T20" fmla="*/ 26 w 56"/>
                <a:gd name="T21" fmla="*/ 30 h 32"/>
                <a:gd name="T22" fmla="*/ 30 w 56"/>
                <a:gd name="T23" fmla="*/ 32 h 32"/>
                <a:gd name="T24" fmla="*/ 36 w 56"/>
                <a:gd name="T25" fmla="*/ 32 h 32"/>
                <a:gd name="T26" fmla="*/ 40 w 56"/>
                <a:gd name="T27" fmla="*/ 32 h 32"/>
                <a:gd name="T28" fmla="*/ 46 w 56"/>
                <a:gd name="T29" fmla="*/ 32 h 32"/>
                <a:gd name="T30" fmla="*/ 50 w 56"/>
                <a:gd name="T31" fmla="*/ 32 h 32"/>
                <a:gd name="T32" fmla="*/ 54 w 56"/>
                <a:gd name="T33" fmla="*/ 30 h 32"/>
                <a:gd name="T34" fmla="*/ 56 w 56"/>
                <a:gd name="T35" fmla="*/ 26 h 32"/>
                <a:gd name="T36" fmla="*/ 54 w 56"/>
                <a:gd name="T37" fmla="*/ 24 h 32"/>
                <a:gd name="T38" fmla="*/ 54 w 56"/>
                <a:gd name="T39" fmla="*/ 21 h 32"/>
                <a:gd name="T40" fmla="*/ 52 w 56"/>
                <a:gd name="T41" fmla="*/ 19 h 32"/>
                <a:gd name="T42" fmla="*/ 52 w 56"/>
                <a:gd name="T43" fmla="*/ 17 h 32"/>
                <a:gd name="T44" fmla="*/ 50 w 56"/>
                <a:gd name="T45" fmla="*/ 13 h 32"/>
                <a:gd name="T46" fmla="*/ 48 w 56"/>
                <a:gd name="T47" fmla="*/ 11 h 32"/>
                <a:gd name="T48" fmla="*/ 44 w 56"/>
                <a:gd name="T49" fmla="*/ 10 h 32"/>
                <a:gd name="T50" fmla="*/ 40 w 56"/>
                <a:gd name="T51" fmla="*/ 8 h 32"/>
                <a:gd name="T52" fmla="*/ 34 w 56"/>
                <a:gd name="T53" fmla="*/ 4 h 32"/>
                <a:gd name="T54" fmla="*/ 30 w 56"/>
                <a:gd name="T55" fmla="*/ 2 h 32"/>
                <a:gd name="T56" fmla="*/ 24 w 56"/>
                <a:gd name="T57" fmla="*/ 2 h 32"/>
                <a:gd name="T58" fmla="*/ 18 w 56"/>
                <a:gd name="T59" fmla="*/ 0 h 32"/>
                <a:gd name="T60" fmla="*/ 14 w 56"/>
                <a:gd name="T61" fmla="*/ 0 h 32"/>
                <a:gd name="T62" fmla="*/ 8 w 56"/>
                <a:gd name="T63" fmla="*/ 0 h 32"/>
                <a:gd name="T64" fmla="*/ 4 w 56"/>
                <a:gd name="T65" fmla="*/ 2 h 32"/>
                <a:gd name="T66" fmla="*/ 2 w 56"/>
                <a:gd name="T67" fmla="*/ 2 h 32"/>
                <a:gd name="T68" fmla="*/ 2 w 56"/>
                <a:gd name="T69" fmla="*/ 2 h 32"/>
                <a:gd name="T70" fmla="*/ 2 w 56"/>
                <a:gd name="T71" fmla="*/ 4 h 32"/>
                <a:gd name="T72" fmla="*/ 0 w 56"/>
                <a:gd name="T73" fmla="*/ 4 h 32"/>
                <a:gd name="T74" fmla="*/ 0 w 56"/>
                <a:gd name="T75" fmla="*/ 4 h 32"/>
                <a:gd name="T76" fmla="*/ 0 w 56"/>
                <a:gd name="T77" fmla="*/ 4 h 32"/>
                <a:gd name="T78" fmla="*/ 0 w 56"/>
                <a:gd name="T79" fmla="*/ 4 h 32"/>
                <a:gd name="T80" fmla="*/ 0 w 56"/>
                <a:gd name="T81" fmla="*/ 4 h 32"/>
                <a:gd name="T82" fmla="*/ 0 w 56"/>
                <a:gd name="T83" fmla="*/ 4 h 32"/>
                <a:gd name="T84" fmla="*/ 0 w 56"/>
                <a:gd name="T85" fmla="*/ 6 h 32"/>
                <a:gd name="T86" fmla="*/ 0 w 56"/>
                <a:gd name="T87" fmla="*/ 6 h 32"/>
                <a:gd name="T88" fmla="*/ 0 w 56"/>
                <a:gd name="T89" fmla="*/ 6 h 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32"/>
                <a:gd name="T137" fmla="*/ 56 w 56"/>
                <a:gd name="T138" fmla="*/ 32 h 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32">
                  <a:moveTo>
                    <a:pt x="0" y="6"/>
                  </a:moveTo>
                  <a:lnTo>
                    <a:pt x="2" y="10"/>
                  </a:lnTo>
                  <a:lnTo>
                    <a:pt x="2" y="13"/>
                  </a:lnTo>
                  <a:lnTo>
                    <a:pt x="4" y="15"/>
                  </a:lnTo>
                  <a:lnTo>
                    <a:pt x="6" y="19"/>
                  </a:lnTo>
                  <a:lnTo>
                    <a:pt x="8" y="21"/>
                  </a:lnTo>
                  <a:lnTo>
                    <a:pt x="12" y="23"/>
                  </a:lnTo>
                  <a:lnTo>
                    <a:pt x="14" y="24"/>
                  </a:lnTo>
                  <a:lnTo>
                    <a:pt x="18" y="26"/>
                  </a:lnTo>
                  <a:lnTo>
                    <a:pt x="22" y="28"/>
                  </a:lnTo>
                  <a:lnTo>
                    <a:pt x="26" y="30"/>
                  </a:lnTo>
                  <a:lnTo>
                    <a:pt x="30" y="32"/>
                  </a:lnTo>
                  <a:lnTo>
                    <a:pt x="36" y="32"/>
                  </a:lnTo>
                  <a:lnTo>
                    <a:pt x="40" y="32"/>
                  </a:lnTo>
                  <a:lnTo>
                    <a:pt x="46" y="32"/>
                  </a:lnTo>
                  <a:lnTo>
                    <a:pt x="50" y="32"/>
                  </a:lnTo>
                  <a:lnTo>
                    <a:pt x="54" y="30"/>
                  </a:lnTo>
                  <a:lnTo>
                    <a:pt x="56" y="26"/>
                  </a:lnTo>
                  <a:lnTo>
                    <a:pt x="54" y="24"/>
                  </a:lnTo>
                  <a:lnTo>
                    <a:pt x="54" y="21"/>
                  </a:lnTo>
                  <a:lnTo>
                    <a:pt x="52" y="19"/>
                  </a:lnTo>
                  <a:lnTo>
                    <a:pt x="52" y="17"/>
                  </a:lnTo>
                  <a:lnTo>
                    <a:pt x="50" y="13"/>
                  </a:lnTo>
                  <a:lnTo>
                    <a:pt x="48" y="11"/>
                  </a:lnTo>
                  <a:lnTo>
                    <a:pt x="44" y="10"/>
                  </a:lnTo>
                  <a:lnTo>
                    <a:pt x="40" y="8"/>
                  </a:lnTo>
                  <a:lnTo>
                    <a:pt x="34" y="4"/>
                  </a:lnTo>
                  <a:lnTo>
                    <a:pt x="30" y="2"/>
                  </a:lnTo>
                  <a:lnTo>
                    <a:pt x="24" y="2"/>
                  </a:lnTo>
                  <a:lnTo>
                    <a:pt x="18" y="0"/>
                  </a:lnTo>
                  <a:lnTo>
                    <a:pt x="14" y="0"/>
                  </a:lnTo>
                  <a:lnTo>
                    <a:pt x="8" y="0"/>
                  </a:lnTo>
                  <a:lnTo>
                    <a:pt x="4" y="2"/>
                  </a:lnTo>
                  <a:lnTo>
                    <a:pt x="2" y="2"/>
                  </a:lnTo>
                  <a:lnTo>
                    <a:pt x="2" y="4"/>
                  </a:lnTo>
                  <a:lnTo>
                    <a:pt x="0" y="4"/>
                  </a:lnTo>
                  <a:lnTo>
                    <a:pt x="0" y="6"/>
                  </a:lnTo>
                  <a:close/>
                </a:path>
              </a:pathLst>
            </a:custGeom>
            <a:solidFill>
              <a:srgbClr val="FCEF00"/>
            </a:solidFill>
            <a:ln w="9525">
              <a:noFill/>
              <a:round/>
              <a:headEnd/>
              <a:tailEnd/>
            </a:ln>
          </p:spPr>
          <p:txBody>
            <a:bodyPr>
              <a:prstTxWarp prst="textNoShape">
                <a:avLst/>
              </a:prstTxWarp>
            </a:bodyPr>
            <a:lstStyle/>
            <a:p>
              <a:endParaRPr lang="en-US"/>
            </a:p>
          </p:txBody>
        </p:sp>
        <p:sp>
          <p:nvSpPr>
            <p:cNvPr id="21553" name="Freeform 46"/>
            <p:cNvSpPr>
              <a:spLocks/>
            </p:cNvSpPr>
            <p:nvPr/>
          </p:nvSpPr>
          <p:spPr bwMode="auto">
            <a:xfrm>
              <a:off x="3093" y="1236"/>
              <a:ext cx="41" cy="18"/>
            </a:xfrm>
            <a:custGeom>
              <a:avLst/>
              <a:gdLst>
                <a:gd name="T0" fmla="*/ 2 w 41"/>
                <a:gd name="T1" fmla="*/ 16 h 18"/>
                <a:gd name="T2" fmla="*/ 2 w 41"/>
                <a:gd name="T3" fmla="*/ 18 h 18"/>
                <a:gd name="T4" fmla="*/ 2 w 41"/>
                <a:gd name="T5" fmla="*/ 18 h 18"/>
                <a:gd name="T6" fmla="*/ 2 w 41"/>
                <a:gd name="T7" fmla="*/ 18 h 18"/>
                <a:gd name="T8" fmla="*/ 4 w 41"/>
                <a:gd name="T9" fmla="*/ 18 h 18"/>
                <a:gd name="T10" fmla="*/ 4 w 41"/>
                <a:gd name="T11" fmla="*/ 18 h 18"/>
                <a:gd name="T12" fmla="*/ 4 w 41"/>
                <a:gd name="T13" fmla="*/ 18 h 18"/>
                <a:gd name="T14" fmla="*/ 32 w 41"/>
                <a:gd name="T15" fmla="*/ 18 h 18"/>
                <a:gd name="T16" fmla="*/ 32 w 41"/>
                <a:gd name="T17" fmla="*/ 18 h 18"/>
                <a:gd name="T18" fmla="*/ 32 w 41"/>
                <a:gd name="T19" fmla="*/ 16 h 18"/>
                <a:gd name="T20" fmla="*/ 33 w 41"/>
                <a:gd name="T21" fmla="*/ 14 h 18"/>
                <a:gd name="T22" fmla="*/ 33 w 41"/>
                <a:gd name="T23" fmla="*/ 14 h 18"/>
                <a:gd name="T24" fmla="*/ 33 w 41"/>
                <a:gd name="T25" fmla="*/ 12 h 18"/>
                <a:gd name="T26" fmla="*/ 33 w 41"/>
                <a:gd name="T27" fmla="*/ 11 h 18"/>
                <a:gd name="T28" fmla="*/ 33 w 41"/>
                <a:gd name="T29" fmla="*/ 11 h 18"/>
                <a:gd name="T30" fmla="*/ 33 w 41"/>
                <a:gd name="T31" fmla="*/ 9 h 18"/>
                <a:gd name="T32" fmla="*/ 41 w 41"/>
                <a:gd name="T33" fmla="*/ 1 h 18"/>
                <a:gd name="T34" fmla="*/ 37 w 41"/>
                <a:gd name="T35" fmla="*/ 1 h 18"/>
                <a:gd name="T36" fmla="*/ 33 w 41"/>
                <a:gd name="T37" fmla="*/ 0 h 18"/>
                <a:gd name="T38" fmla="*/ 28 w 41"/>
                <a:gd name="T39" fmla="*/ 1 h 18"/>
                <a:gd name="T40" fmla="*/ 24 w 41"/>
                <a:gd name="T41" fmla="*/ 1 h 18"/>
                <a:gd name="T42" fmla="*/ 18 w 41"/>
                <a:gd name="T43" fmla="*/ 3 h 18"/>
                <a:gd name="T44" fmla="*/ 14 w 41"/>
                <a:gd name="T45" fmla="*/ 5 h 18"/>
                <a:gd name="T46" fmla="*/ 10 w 41"/>
                <a:gd name="T47" fmla="*/ 9 h 18"/>
                <a:gd name="T48" fmla="*/ 4 w 41"/>
                <a:gd name="T49" fmla="*/ 11 h 18"/>
                <a:gd name="T50" fmla="*/ 4 w 41"/>
                <a:gd name="T51" fmla="*/ 11 h 18"/>
                <a:gd name="T52" fmla="*/ 4 w 41"/>
                <a:gd name="T53" fmla="*/ 12 h 18"/>
                <a:gd name="T54" fmla="*/ 2 w 41"/>
                <a:gd name="T55" fmla="*/ 12 h 18"/>
                <a:gd name="T56" fmla="*/ 2 w 41"/>
                <a:gd name="T57" fmla="*/ 12 h 18"/>
                <a:gd name="T58" fmla="*/ 2 w 41"/>
                <a:gd name="T59" fmla="*/ 12 h 18"/>
                <a:gd name="T60" fmla="*/ 2 w 41"/>
                <a:gd name="T61" fmla="*/ 14 h 18"/>
                <a:gd name="T62" fmla="*/ 0 w 41"/>
                <a:gd name="T63" fmla="*/ 14 h 18"/>
                <a:gd name="T64" fmla="*/ 0 w 41"/>
                <a:gd name="T65" fmla="*/ 14 h 18"/>
                <a:gd name="T66" fmla="*/ 0 w 41"/>
                <a:gd name="T67" fmla="*/ 16 h 18"/>
                <a:gd name="T68" fmla="*/ 0 w 41"/>
                <a:gd name="T69" fmla="*/ 16 h 18"/>
                <a:gd name="T70" fmla="*/ 2 w 41"/>
                <a:gd name="T71" fmla="*/ 16 h 18"/>
                <a:gd name="T72" fmla="*/ 2 w 41"/>
                <a:gd name="T73" fmla="*/ 16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
                <a:gd name="T112" fmla="*/ 0 h 18"/>
                <a:gd name="T113" fmla="*/ 41 w 41"/>
                <a:gd name="T114" fmla="*/ 18 h 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 h="18">
                  <a:moveTo>
                    <a:pt x="2" y="16"/>
                  </a:moveTo>
                  <a:lnTo>
                    <a:pt x="2" y="18"/>
                  </a:lnTo>
                  <a:lnTo>
                    <a:pt x="4" y="18"/>
                  </a:lnTo>
                  <a:lnTo>
                    <a:pt x="32" y="18"/>
                  </a:lnTo>
                  <a:lnTo>
                    <a:pt x="32" y="16"/>
                  </a:lnTo>
                  <a:lnTo>
                    <a:pt x="33" y="14"/>
                  </a:lnTo>
                  <a:lnTo>
                    <a:pt x="33" y="12"/>
                  </a:lnTo>
                  <a:lnTo>
                    <a:pt x="33" y="11"/>
                  </a:lnTo>
                  <a:lnTo>
                    <a:pt x="33" y="9"/>
                  </a:lnTo>
                  <a:lnTo>
                    <a:pt x="41" y="1"/>
                  </a:lnTo>
                  <a:lnTo>
                    <a:pt x="37" y="1"/>
                  </a:lnTo>
                  <a:lnTo>
                    <a:pt x="33" y="0"/>
                  </a:lnTo>
                  <a:lnTo>
                    <a:pt x="28" y="1"/>
                  </a:lnTo>
                  <a:lnTo>
                    <a:pt x="24" y="1"/>
                  </a:lnTo>
                  <a:lnTo>
                    <a:pt x="18" y="3"/>
                  </a:lnTo>
                  <a:lnTo>
                    <a:pt x="14" y="5"/>
                  </a:lnTo>
                  <a:lnTo>
                    <a:pt x="10" y="9"/>
                  </a:lnTo>
                  <a:lnTo>
                    <a:pt x="4" y="11"/>
                  </a:lnTo>
                  <a:lnTo>
                    <a:pt x="4" y="12"/>
                  </a:lnTo>
                  <a:lnTo>
                    <a:pt x="2" y="12"/>
                  </a:lnTo>
                  <a:lnTo>
                    <a:pt x="2" y="14"/>
                  </a:lnTo>
                  <a:lnTo>
                    <a:pt x="0" y="14"/>
                  </a:lnTo>
                  <a:lnTo>
                    <a:pt x="0" y="16"/>
                  </a:lnTo>
                  <a:lnTo>
                    <a:pt x="2" y="16"/>
                  </a:lnTo>
                  <a:close/>
                </a:path>
              </a:pathLst>
            </a:custGeom>
            <a:solidFill>
              <a:srgbClr val="FCEF00"/>
            </a:solidFill>
            <a:ln w="9525">
              <a:noFill/>
              <a:round/>
              <a:headEnd/>
              <a:tailEnd/>
            </a:ln>
          </p:spPr>
          <p:txBody>
            <a:bodyPr>
              <a:prstTxWarp prst="textNoShape">
                <a:avLst/>
              </a:prstTxWarp>
            </a:bodyPr>
            <a:lstStyle/>
            <a:p>
              <a:endParaRPr lang="en-US"/>
            </a:p>
          </p:txBody>
        </p:sp>
        <p:sp>
          <p:nvSpPr>
            <p:cNvPr id="21554" name="Freeform 47"/>
            <p:cNvSpPr>
              <a:spLocks/>
            </p:cNvSpPr>
            <p:nvPr/>
          </p:nvSpPr>
          <p:spPr bwMode="auto">
            <a:xfrm>
              <a:off x="3126" y="1297"/>
              <a:ext cx="48" cy="16"/>
            </a:xfrm>
            <a:custGeom>
              <a:avLst/>
              <a:gdLst>
                <a:gd name="T0" fmla="*/ 2 w 48"/>
                <a:gd name="T1" fmla="*/ 11 h 16"/>
                <a:gd name="T2" fmla="*/ 6 w 48"/>
                <a:gd name="T3" fmla="*/ 13 h 16"/>
                <a:gd name="T4" fmla="*/ 12 w 48"/>
                <a:gd name="T5" fmla="*/ 14 h 16"/>
                <a:gd name="T6" fmla="*/ 16 w 48"/>
                <a:gd name="T7" fmla="*/ 14 h 16"/>
                <a:gd name="T8" fmla="*/ 22 w 48"/>
                <a:gd name="T9" fmla="*/ 16 h 16"/>
                <a:gd name="T10" fmla="*/ 26 w 48"/>
                <a:gd name="T11" fmla="*/ 16 h 16"/>
                <a:gd name="T12" fmla="*/ 32 w 48"/>
                <a:gd name="T13" fmla="*/ 14 h 16"/>
                <a:gd name="T14" fmla="*/ 36 w 48"/>
                <a:gd name="T15" fmla="*/ 13 h 16"/>
                <a:gd name="T16" fmla="*/ 42 w 48"/>
                <a:gd name="T17" fmla="*/ 11 h 16"/>
                <a:gd name="T18" fmla="*/ 42 w 48"/>
                <a:gd name="T19" fmla="*/ 9 h 16"/>
                <a:gd name="T20" fmla="*/ 44 w 48"/>
                <a:gd name="T21" fmla="*/ 9 h 16"/>
                <a:gd name="T22" fmla="*/ 44 w 48"/>
                <a:gd name="T23" fmla="*/ 7 h 16"/>
                <a:gd name="T24" fmla="*/ 46 w 48"/>
                <a:gd name="T25" fmla="*/ 7 h 16"/>
                <a:gd name="T26" fmla="*/ 46 w 48"/>
                <a:gd name="T27" fmla="*/ 5 h 16"/>
                <a:gd name="T28" fmla="*/ 48 w 48"/>
                <a:gd name="T29" fmla="*/ 5 h 16"/>
                <a:gd name="T30" fmla="*/ 48 w 48"/>
                <a:gd name="T31" fmla="*/ 3 h 16"/>
                <a:gd name="T32" fmla="*/ 48 w 48"/>
                <a:gd name="T33" fmla="*/ 3 h 16"/>
                <a:gd name="T34" fmla="*/ 44 w 48"/>
                <a:gd name="T35" fmla="*/ 1 h 16"/>
                <a:gd name="T36" fmla="*/ 40 w 48"/>
                <a:gd name="T37" fmla="*/ 0 h 16"/>
                <a:gd name="T38" fmla="*/ 36 w 48"/>
                <a:gd name="T39" fmla="*/ 0 h 16"/>
                <a:gd name="T40" fmla="*/ 32 w 48"/>
                <a:gd name="T41" fmla="*/ 0 h 16"/>
                <a:gd name="T42" fmla="*/ 28 w 48"/>
                <a:gd name="T43" fmla="*/ 0 h 16"/>
                <a:gd name="T44" fmla="*/ 24 w 48"/>
                <a:gd name="T45" fmla="*/ 0 h 16"/>
                <a:gd name="T46" fmla="*/ 18 w 48"/>
                <a:gd name="T47" fmla="*/ 1 h 16"/>
                <a:gd name="T48" fmla="*/ 14 w 48"/>
                <a:gd name="T49" fmla="*/ 1 h 16"/>
                <a:gd name="T50" fmla="*/ 12 w 48"/>
                <a:gd name="T51" fmla="*/ 1 h 16"/>
                <a:gd name="T52" fmla="*/ 10 w 48"/>
                <a:gd name="T53" fmla="*/ 3 h 16"/>
                <a:gd name="T54" fmla="*/ 8 w 48"/>
                <a:gd name="T55" fmla="*/ 3 h 16"/>
                <a:gd name="T56" fmla="*/ 6 w 48"/>
                <a:gd name="T57" fmla="*/ 5 h 16"/>
                <a:gd name="T58" fmla="*/ 6 w 48"/>
                <a:gd name="T59" fmla="*/ 7 h 16"/>
                <a:gd name="T60" fmla="*/ 4 w 48"/>
                <a:gd name="T61" fmla="*/ 7 h 16"/>
                <a:gd name="T62" fmla="*/ 2 w 48"/>
                <a:gd name="T63" fmla="*/ 9 h 16"/>
                <a:gd name="T64" fmla="*/ 0 w 48"/>
                <a:gd name="T65" fmla="*/ 11 h 16"/>
                <a:gd name="T66" fmla="*/ 2 w 48"/>
                <a:gd name="T67" fmla="*/ 11 h 16"/>
                <a:gd name="T68" fmla="*/ 2 w 48"/>
                <a:gd name="T69" fmla="*/ 11 h 16"/>
                <a:gd name="T70" fmla="*/ 2 w 48"/>
                <a:gd name="T71" fmla="*/ 11 h 16"/>
                <a:gd name="T72" fmla="*/ 2 w 48"/>
                <a:gd name="T73" fmla="*/ 11 h 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16"/>
                <a:gd name="T113" fmla="*/ 48 w 48"/>
                <a:gd name="T114" fmla="*/ 16 h 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16">
                  <a:moveTo>
                    <a:pt x="2" y="11"/>
                  </a:moveTo>
                  <a:lnTo>
                    <a:pt x="6" y="13"/>
                  </a:lnTo>
                  <a:lnTo>
                    <a:pt x="12" y="14"/>
                  </a:lnTo>
                  <a:lnTo>
                    <a:pt x="16" y="14"/>
                  </a:lnTo>
                  <a:lnTo>
                    <a:pt x="22" y="16"/>
                  </a:lnTo>
                  <a:lnTo>
                    <a:pt x="26" y="16"/>
                  </a:lnTo>
                  <a:lnTo>
                    <a:pt x="32" y="14"/>
                  </a:lnTo>
                  <a:lnTo>
                    <a:pt x="36" y="13"/>
                  </a:lnTo>
                  <a:lnTo>
                    <a:pt x="42" y="11"/>
                  </a:lnTo>
                  <a:lnTo>
                    <a:pt x="42" y="9"/>
                  </a:lnTo>
                  <a:lnTo>
                    <a:pt x="44" y="9"/>
                  </a:lnTo>
                  <a:lnTo>
                    <a:pt x="44" y="7"/>
                  </a:lnTo>
                  <a:lnTo>
                    <a:pt x="46" y="7"/>
                  </a:lnTo>
                  <a:lnTo>
                    <a:pt x="46" y="5"/>
                  </a:lnTo>
                  <a:lnTo>
                    <a:pt x="48" y="5"/>
                  </a:lnTo>
                  <a:lnTo>
                    <a:pt x="48" y="3"/>
                  </a:lnTo>
                  <a:lnTo>
                    <a:pt x="44" y="1"/>
                  </a:lnTo>
                  <a:lnTo>
                    <a:pt x="40" y="0"/>
                  </a:lnTo>
                  <a:lnTo>
                    <a:pt x="36" y="0"/>
                  </a:lnTo>
                  <a:lnTo>
                    <a:pt x="32" y="0"/>
                  </a:lnTo>
                  <a:lnTo>
                    <a:pt x="28" y="0"/>
                  </a:lnTo>
                  <a:lnTo>
                    <a:pt x="24" y="0"/>
                  </a:lnTo>
                  <a:lnTo>
                    <a:pt x="18" y="1"/>
                  </a:lnTo>
                  <a:lnTo>
                    <a:pt x="14" y="1"/>
                  </a:lnTo>
                  <a:lnTo>
                    <a:pt x="12" y="1"/>
                  </a:lnTo>
                  <a:lnTo>
                    <a:pt x="10" y="3"/>
                  </a:lnTo>
                  <a:lnTo>
                    <a:pt x="8" y="3"/>
                  </a:lnTo>
                  <a:lnTo>
                    <a:pt x="6" y="5"/>
                  </a:lnTo>
                  <a:lnTo>
                    <a:pt x="6" y="7"/>
                  </a:lnTo>
                  <a:lnTo>
                    <a:pt x="4" y="7"/>
                  </a:lnTo>
                  <a:lnTo>
                    <a:pt x="2" y="9"/>
                  </a:lnTo>
                  <a:lnTo>
                    <a:pt x="0" y="11"/>
                  </a:lnTo>
                  <a:lnTo>
                    <a:pt x="2" y="11"/>
                  </a:lnTo>
                  <a:close/>
                </a:path>
              </a:pathLst>
            </a:custGeom>
            <a:solidFill>
              <a:srgbClr val="FCEF00"/>
            </a:solidFill>
            <a:ln w="9525">
              <a:noFill/>
              <a:round/>
              <a:headEnd/>
              <a:tailEnd/>
            </a:ln>
          </p:spPr>
          <p:txBody>
            <a:bodyPr>
              <a:prstTxWarp prst="textNoShape">
                <a:avLst/>
              </a:prstTxWarp>
            </a:bodyPr>
            <a:lstStyle/>
            <a:p>
              <a:endParaRPr lang="en-US"/>
            </a:p>
          </p:txBody>
        </p:sp>
        <p:sp>
          <p:nvSpPr>
            <p:cNvPr id="21555" name="Freeform 48"/>
            <p:cNvSpPr>
              <a:spLocks/>
            </p:cNvSpPr>
            <p:nvPr/>
          </p:nvSpPr>
          <p:spPr bwMode="auto">
            <a:xfrm>
              <a:off x="3142" y="1239"/>
              <a:ext cx="36" cy="19"/>
            </a:xfrm>
            <a:custGeom>
              <a:avLst/>
              <a:gdLst>
                <a:gd name="T0" fmla="*/ 0 w 36"/>
                <a:gd name="T1" fmla="*/ 9 h 19"/>
                <a:gd name="T2" fmla="*/ 2 w 36"/>
                <a:gd name="T3" fmla="*/ 11 h 19"/>
                <a:gd name="T4" fmla="*/ 2 w 36"/>
                <a:gd name="T5" fmla="*/ 13 h 19"/>
                <a:gd name="T6" fmla="*/ 4 w 36"/>
                <a:gd name="T7" fmla="*/ 13 h 19"/>
                <a:gd name="T8" fmla="*/ 6 w 36"/>
                <a:gd name="T9" fmla="*/ 15 h 19"/>
                <a:gd name="T10" fmla="*/ 6 w 36"/>
                <a:gd name="T11" fmla="*/ 17 h 19"/>
                <a:gd name="T12" fmla="*/ 8 w 36"/>
                <a:gd name="T13" fmla="*/ 17 h 19"/>
                <a:gd name="T14" fmla="*/ 10 w 36"/>
                <a:gd name="T15" fmla="*/ 17 h 19"/>
                <a:gd name="T16" fmla="*/ 12 w 36"/>
                <a:gd name="T17" fmla="*/ 17 h 19"/>
                <a:gd name="T18" fmla="*/ 14 w 36"/>
                <a:gd name="T19" fmla="*/ 17 h 19"/>
                <a:gd name="T20" fmla="*/ 14 w 36"/>
                <a:gd name="T21" fmla="*/ 17 h 19"/>
                <a:gd name="T22" fmla="*/ 16 w 36"/>
                <a:gd name="T23" fmla="*/ 17 h 19"/>
                <a:gd name="T24" fmla="*/ 16 w 36"/>
                <a:gd name="T25" fmla="*/ 19 h 19"/>
                <a:gd name="T26" fmla="*/ 16 w 36"/>
                <a:gd name="T27" fmla="*/ 19 h 19"/>
                <a:gd name="T28" fmla="*/ 18 w 36"/>
                <a:gd name="T29" fmla="*/ 19 h 19"/>
                <a:gd name="T30" fmla="*/ 18 w 36"/>
                <a:gd name="T31" fmla="*/ 19 h 19"/>
                <a:gd name="T32" fmla="*/ 20 w 36"/>
                <a:gd name="T33" fmla="*/ 19 h 19"/>
                <a:gd name="T34" fmla="*/ 36 w 36"/>
                <a:gd name="T35" fmla="*/ 13 h 19"/>
                <a:gd name="T36" fmla="*/ 36 w 36"/>
                <a:gd name="T37" fmla="*/ 11 h 19"/>
                <a:gd name="T38" fmla="*/ 36 w 36"/>
                <a:gd name="T39" fmla="*/ 9 h 19"/>
                <a:gd name="T40" fmla="*/ 36 w 36"/>
                <a:gd name="T41" fmla="*/ 9 h 19"/>
                <a:gd name="T42" fmla="*/ 36 w 36"/>
                <a:gd name="T43" fmla="*/ 8 h 19"/>
                <a:gd name="T44" fmla="*/ 34 w 36"/>
                <a:gd name="T45" fmla="*/ 8 h 19"/>
                <a:gd name="T46" fmla="*/ 34 w 36"/>
                <a:gd name="T47" fmla="*/ 6 h 19"/>
                <a:gd name="T48" fmla="*/ 34 w 36"/>
                <a:gd name="T49" fmla="*/ 6 h 19"/>
                <a:gd name="T50" fmla="*/ 32 w 36"/>
                <a:gd name="T51" fmla="*/ 4 h 19"/>
                <a:gd name="T52" fmla="*/ 32 w 36"/>
                <a:gd name="T53" fmla="*/ 4 h 19"/>
                <a:gd name="T54" fmla="*/ 30 w 36"/>
                <a:gd name="T55" fmla="*/ 4 h 19"/>
                <a:gd name="T56" fmla="*/ 28 w 36"/>
                <a:gd name="T57" fmla="*/ 2 h 19"/>
                <a:gd name="T58" fmla="*/ 28 w 36"/>
                <a:gd name="T59" fmla="*/ 2 h 19"/>
                <a:gd name="T60" fmla="*/ 26 w 36"/>
                <a:gd name="T61" fmla="*/ 2 h 19"/>
                <a:gd name="T62" fmla="*/ 26 w 36"/>
                <a:gd name="T63" fmla="*/ 2 h 19"/>
                <a:gd name="T64" fmla="*/ 26 w 36"/>
                <a:gd name="T65" fmla="*/ 2 h 19"/>
                <a:gd name="T66" fmla="*/ 24 w 36"/>
                <a:gd name="T67" fmla="*/ 0 h 19"/>
                <a:gd name="T68" fmla="*/ 8 w 36"/>
                <a:gd name="T69" fmla="*/ 2 h 19"/>
                <a:gd name="T70" fmla="*/ 0 w 36"/>
                <a:gd name="T71" fmla="*/ 4 h 19"/>
                <a:gd name="T72" fmla="*/ 0 w 36"/>
                <a:gd name="T73" fmla="*/ 4 h 19"/>
                <a:gd name="T74" fmla="*/ 0 w 36"/>
                <a:gd name="T75" fmla="*/ 4 h 19"/>
                <a:gd name="T76" fmla="*/ 0 w 36"/>
                <a:gd name="T77" fmla="*/ 6 h 19"/>
                <a:gd name="T78" fmla="*/ 0 w 36"/>
                <a:gd name="T79" fmla="*/ 6 h 19"/>
                <a:gd name="T80" fmla="*/ 0 w 36"/>
                <a:gd name="T81" fmla="*/ 6 h 19"/>
                <a:gd name="T82" fmla="*/ 0 w 36"/>
                <a:gd name="T83" fmla="*/ 6 h 19"/>
                <a:gd name="T84" fmla="*/ 0 w 36"/>
                <a:gd name="T85" fmla="*/ 6 h 19"/>
                <a:gd name="T86" fmla="*/ 0 w 36"/>
                <a:gd name="T87" fmla="*/ 8 h 19"/>
                <a:gd name="T88" fmla="*/ 0 w 36"/>
                <a:gd name="T89" fmla="*/ 8 h 19"/>
                <a:gd name="T90" fmla="*/ 0 w 36"/>
                <a:gd name="T91" fmla="*/ 8 h 19"/>
                <a:gd name="T92" fmla="*/ 0 w 36"/>
                <a:gd name="T93" fmla="*/ 9 h 19"/>
                <a:gd name="T94" fmla="*/ 0 w 36"/>
                <a:gd name="T95" fmla="*/ 9 h 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19"/>
                <a:gd name="T146" fmla="*/ 36 w 36"/>
                <a:gd name="T147" fmla="*/ 19 h 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19">
                  <a:moveTo>
                    <a:pt x="0" y="9"/>
                  </a:moveTo>
                  <a:lnTo>
                    <a:pt x="2" y="11"/>
                  </a:lnTo>
                  <a:lnTo>
                    <a:pt x="2" y="13"/>
                  </a:lnTo>
                  <a:lnTo>
                    <a:pt x="4" y="13"/>
                  </a:lnTo>
                  <a:lnTo>
                    <a:pt x="6" y="15"/>
                  </a:lnTo>
                  <a:lnTo>
                    <a:pt x="6" y="17"/>
                  </a:lnTo>
                  <a:lnTo>
                    <a:pt x="8" y="17"/>
                  </a:lnTo>
                  <a:lnTo>
                    <a:pt x="10" y="17"/>
                  </a:lnTo>
                  <a:lnTo>
                    <a:pt x="12" y="17"/>
                  </a:lnTo>
                  <a:lnTo>
                    <a:pt x="14" y="17"/>
                  </a:lnTo>
                  <a:lnTo>
                    <a:pt x="16" y="17"/>
                  </a:lnTo>
                  <a:lnTo>
                    <a:pt x="16" y="19"/>
                  </a:lnTo>
                  <a:lnTo>
                    <a:pt x="18" y="19"/>
                  </a:lnTo>
                  <a:lnTo>
                    <a:pt x="20" y="19"/>
                  </a:lnTo>
                  <a:lnTo>
                    <a:pt x="36" y="13"/>
                  </a:lnTo>
                  <a:lnTo>
                    <a:pt x="36" y="11"/>
                  </a:lnTo>
                  <a:lnTo>
                    <a:pt x="36" y="9"/>
                  </a:lnTo>
                  <a:lnTo>
                    <a:pt x="36" y="8"/>
                  </a:lnTo>
                  <a:lnTo>
                    <a:pt x="34" y="8"/>
                  </a:lnTo>
                  <a:lnTo>
                    <a:pt x="34" y="6"/>
                  </a:lnTo>
                  <a:lnTo>
                    <a:pt x="32" y="4"/>
                  </a:lnTo>
                  <a:lnTo>
                    <a:pt x="30" y="4"/>
                  </a:lnTo>
                  <a:lnTo>
                    <a:pt x="28" y="2"/>
                  </a:lnTo>
                  <a:lnTo>
                    <a:pt x="26" y="2"/>
                  </a:lnTo>
                  <a:lnTo>
                    <a:pt x="24" y="0"/>
                  </a:lnTo>
                  <a:lnTo>
                    <a:pt x="8" y="2"/>
                  </a:lnTo>
                  <a:lnTo>
                    <a:pt x="0" y="4"/>
                  </a:lnTo>
                  <a:lnTo>
                    <a:pt x="0" y="6"/>
                  </a:lnTo>
                  <a:lnTo>
                    <a:pt x="0" y="8"/>
                  </a:lnTo>
                  <a:lnTo>
                    <a:pt x="0" y="9"/>
                  </a:lnTo>
                  <a:close/>
                </a:path>
              </a:pathLst>
            </a:custGeom>
            <a:solidFill>
              <a:srgbClr val="FCEF00"/>
            </a:solidFill>
            <a:ln w="9525">
              <a:noFill/>
              <a:round/>
              <a:headEnd/>
              <a:tailEnd/>
            </a:ln>
          </p:spPr>
          <p:txBody>
            <a:bodyPr>
              <a:prstTxWarp prst="textNoShape">
                <a:avLst/>
              </a:prstTxWarp>
            </a:bodyPr>
            <a:lstStyle/>
            <a:p>
              <a:endParaRPr lang="en-US"/>
            </a:p>
          </p:txBody>
        </p:sp>
        <p:sp>
          <p:nvSpPr>
            <p:cNvPr id="21556" name="Freeform 49"/>
            <p:cNvSpPr>
              <a:spLocks/>
            </p:cNvSpPr>
            <p:nvPr/>
          </p:nvSpPr>
          <p:spPr bwMode="auto">
            <a:xfrm>
              <a:off x="3208" y="1460"/>
              <a:ext cx="45" cy="25"/>
            </a:xfrm>
            <a:custGeom>
              <a:avLst/>
              <a:gdLst>
                <a:gd name="T0" fmla="*/ 0 w 45"/>
                <a:gd name="T1" fmla="*/ 3 h 25"/>
                <a:gd name="T2" fmla="*/ 2 w 45"/>
                <a:gd name="T3" fmla="*/ 9 h 25"/>
                <a:gd name="T4" fmla="*/ 6 w 45"/>
                <a:gd name="T5" fmla="*/ 13 h 25"/>
                <a:gd name="T6" fmla="*/ 8 w 45"/>
                <a:gd name="T7" fmla="*/ 16 h 25"/>
                <a:gd name="T8" fmla="*/ 12 w 45"/>
                <a:gd name="T9" fmla="*/ 18 h 25"/>
                <a:gd name="T10" fmla="*/ 14 w 45"/>
                <a:gd name="T11" fmla="*/ 22 h 25"/>
                <a:gd name="T12" fmla="*/ 17 w 45"/>
                <a:gd name="T13" fmla="*/ 24 h 25"/>
                <a:gd name="T14" fmla="*/ 21 w 45"/>
                <a:gd name="T15" fmla="*/ 25 h 25"/>
                <a:gd name="T16" fmla="*/ 27 w 45"/>
                <a:gd name="T17" fmla="*/ 25 h 25"/>
                <a:gd name="T18" fmla="*/ 29 w 45"/>
                <a:gd name="T19" fmla="*/ 25 h 25"/>
                <a:gd name="T20" fmla="*/ 31 w 45"/>
                <a:gd name="T21" fmla="*/ 25 h 25"/>
                <a:gd name="T22" fmla="*/ 35 w 45"/>
                <a:gd name="T23" fmla="*/ 25 h 25"/>
                <a:gd name="T24" fmla="*/ 37 w 45"/>
                <a:gd name="T25" fmla="*/ 25 h 25"/>
                <a:gd name="T26" fmla="*/ 39 w 45"/>
                <a:gd name="T27" fmla="*/ 25 h 25"/>
                <a:gd name="T28" fmla="*/ 41 w 45"/>
                <a:gd name="T29" fmla="*/ 25 h 25"/>
                <a:gd name="T30" fmla="*/ 43 w 45"/>
                <a:gd name="T31" fmla="*/ 24 h 25"/>
                <a:gd name="T32" fmla="*/ 45 w 45"/>
                <a:gd name="T33" fmla="*/ 24 h 25"/>
                <a:gd name="T34" fmla="*/ 43 w 45"/>
                <a:gd name="T35" fmla="*/ 18 h 25"/>
                <a:gd name="T36" fmla="*/ 41 w 45"/>
                <a:gd name="T37" fmla="*/ 14 h 25"/>
                <a:gd name="T38" fmla="*/ 39 w 45"/>
                <a:gd name="T39" fmla="*/ 13 h 25"/>
                <a:gd name="T40" fmla="*/ 35 w 45"/>
                <a:gd name="T41" fmla="*/ 9 h 25"/>
                <a:gd name="T42" fmla="*/ 31 w 45"/>
                <a:gd name="T43" fmla="*/ 7 h 25"/>
                <a:gd name="T44" fmla="*/ 27 w 45"/>
                <a:gd name="T45" fmla="*/ 5 h 25"/>
                <a:gd name="T46" fmla="*/ 23 w 45"/>
                <a:gd name="T47" fmla="*/ 3 h 25"/>
                <a:gd name="T48" fmla="*/ 19 w 45"/>
                <a:gd name="T49" fmla="*/ 1 h 25"/>
                <a:gd name="T50" fmla="*/ 15 w 45"/>
                <a:gd name="T51" fmla="*/ 0 h 25"/>
                <a:gd name="T52" fmla="*/ 14 w 45"/>
                <a:gd name="T53" fmla="*/ 0 h 25"/>
                <a:gd name="T54" fmla="*/ 12 w 45"/>
                <a:gd name="T55" fmla="*/ 0 h 25"/>
                <a:gd name="T56" fmla="*/ 10 w 45"/>
                <a:gd name="T57" fmla="*/ 1 h 25"/>
                <a:gd name="T58" fmla="*/ 8 w 45"/>
                <a:gd name="T59" fmla="*/ 1 h 25"/>
                <a:gd name="T60" fmla="*/ 6 w 45"/>
                <a:gd name="T61" fmla="*/ 1 h 25"/>
                <a:gd name="T62" fmla="*/ 2 w 45"/>
                <a:gd name="T63" fmla="*/ 1 h 25"/>
                <a:gd name="T64" fmla="*/ 0 w 45"/>
                <a:gd name="T65" fmla="*/ 3 h 25"/>
                <a:gd name="T66" fmla="*/ 0 w 45"/>
                <a:gd name="T67" fmla="*/ 3 h 25"/>
                <a:gd name="T68" fmla="*/ 0 w 45"/>
                <a:gd name="T69" fmla="*/ 3 h 25"/>
                <a:gd name="T70" fmla="*/ 0 w 45"/>
                <a:gd name="T71" fmla="*/ 3 h 25"/>
                <a:gd name="T72" fmla="*/ 0 w 45"/>
                <a:gd name="T73" fmla="*/ 3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
                <a:gd name="T112" fmla="*/ 0 h 25"/>
                <a:gd name="T113" fmla="*/ 45 w 45"/>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 h="25">
                  <a:moveTo>
                    <a:pt x="0" y="3"/>
                  </a:moveTo>
                  <a:lnTo>
                    <a:pt x="2" y="9"/>
                  </a:lnTo>
                  <a:lnTo>
                    <a:pt x="6" y="13"/>
                  </a:lnTo>
                  <a:lnTo>
                    <a:pt x="8" y="16"/>
                  </a:lnTo>
                  <a:lnTo>
                    <a:pt x="12" y="18"/>
                  </a:lnTo>
                  <a:lnTo>
                    <a:pt x="14" y="22"/>
                  </a:lnTo>
                  <a:lnTo>
                    <a:pt x="17" y="24"/>
                  </a:lnTo>
                  <a:lnTo>
                    <a:pt x="21" y="25"/>
                  </a:lnTo>
                  <a:lnTo>
                    <a:pt x="27" y="25"/>
                  </a:lnTo>
                  <a:lnTo>
                    <a:pt x="29" y="25"/>
                  </a:lnTo>
                  <a:lnTo>
                    <a:pt x="31" y="25"/>
                  </a:lnTo>
                  <a:lnTo>
                    <a:pt x="35" y="25"/>
                  </a:lnTo>
                  <a:lnTo>
                    <a:pt x="37" y="25"/>
                  </a:lnTo>
                  <a:lnTo>
                    <a:pt x="39" y="25"/>
                  </a:lnTo>
                  <a:lnTo>
                    <a:pt x="41" y="25"/>
                  </a:lnTo>
                  <a:lnTo>
                    <a:pt x="43" y="24"/>
                  </a:lnTo>
                  <a:lnTo>
                    <a:pt x="45" y="24"/>
                  </a:lnTo>
                  <a:lnTo>
                    <a:pt x="43" y="18"/>
                  </a:lnTo>
                  <a:lnTo>
                    <a:pt x="41" y="14"/>
                  </a:lnTo>
                  <a:lnTo>
                    <a:pt x="39" y="13"/>
                  </a:lnTo>
                  <a:lnTo>
                    <a:pt x="35" y="9"/>
                  </a:lnTo>
                  <a:lnTo>
                    <a:pt x="31" y="7"/>
                  </a:lnTo>
                  <a:lnTo>
                    <a:pt x="27" y="5"/>
                  </a:lnTo>
                  <a:lnTo>
                    <a:pt x="23" y="3"/>
                  </a:lnTo>
                  <a:lnTo>
                    <a:pt x="19" y="1"/>
                  </a:lnTo>
                  <a:lnTo>
                    <a:pt x="15" y="0"/>
                  </a:lnTo>
                  <a:lnTo>
                    <a:pt x="14" y="0"/>
                  </a:lnTo>
                  <a:lnTo>
                    <a:pt x="12" y="0"/>
                  </a:lnTo>
                  <a:lnTo>
                    <a:pt x="10" y="1"/>
                  </a:lnTo>
                  <a:lnTo>
                    <a:pt x="8" y="1"/>
                  </a:lnTo>
                  <a:lnTo>
                    <a:pt x="6" y="1"/>
                  </a:lnTo>
                  <a:lnTo>
                    <a:pt x="2" y="1"/>
                  </a:lnTo>
                  <a:lnTo>
                    <a:pt x="0" y="3"/>
                  </a:lnTo>
                  <a:close/>
                </a:path>
              </a:pathLst>
            </a:custGeom>
            <a:solidFill>
              <a:srgbClr val="FCEF00"/>
            </a:solidFill>
            <a:ln w="9525">
              <a:noFill/>
              <a:round/>
              <a:headEnd/>
              <a:tailEnd/>
            </a:ln>
          </p:spPr>
          <p:txBody>
            <a:bodyPr>
              <a:prstTxWarp prst="textNoShape">
                <a:avLst/>
              </a:prstTxWarp>
            </a:bodyPr>
            <a:lstStyle/>
            <a:p>
              <a:endParaRPr lang="en-US"/>
            </a:p>
          </p:txBody>
        </p:sp>
        <p:sp>
          <p:nvSpPr>
            <p:cNvPr id="21557" name="Freeform 50"/>
            <p:cNvSpPr>
              <a:spLocks/>
            </p:cNvSpPr>
            <p:nvPr/>
          </p:nvSpPr>
          <p:spPr bwMode="auto">
            <a:xfrm>
              <a:off x="3156" y="1261"/>
              <a:ext cx="40" cy="30"/>
            </a:xfrm>
            <a:custGeom>
              <a:avLst/>
              <a:gdLst>
                <a:gd name="T0" fmla="*/ 2 w 40"/>
                <a:gd name="T1" fmla="*/ 23 h 30"/>
                <a:gd name="T2" fmla="*/ 24 w 40"/>
                <a:gd name="T3" fmla="*/ 30 h 30"/>
                <a:gd name="T4" fmla="*/ 26 w 40"/>
                <a:gd name="T5" fmla="*/ 28 h 30"/>
                <a:gd name="T6" fmla="*/ 30 w 40"/>
                <a:gd name="T7" fmla="*/ 26 h 30"/>
                <a:gd name="T8" fmla="*/ 32 w 40"/>
                <a:gd name="T9" fmla="*/ 25 h 30"/>
                <a:gd name="T10" fmla="*/ 34 w 40"/>
                <a:gd name="T11" fmla="*/ 23 h 30"/>
                <a:gd name="T12" fmla="*/ 36 w 40"/>
                <a:gd name="T13" fmla="*/ 21 h 30"/>
                <a:gd name="T14" fmla="*/ 38 w 40"/>
                <a:gd name="T15" fmla="*/ 17 h 30"/>
                <a:gd name="T16" fmla="*/ 38 w 40"/>
                <a:gd name="T17" fmla="*/ 15 h 30"/>
                <a:gd name="T18" fmla="*/ 40 w 40"/>
                <a:gd name="T19" fmla="*/ 12 h 30"/>
                <a:gd name="T20" fmla="*/ 40 w 40"/>
                <a:gd name="T21" fmla="*/ 10 h 30"/>
                <a:gd name="T22" fmla="*/ 40 w 40"/>
                <a:gd name="T23" fmla="*/ 10 h 30"/>
                <a:gd name="T24" fmla="*/ 40 w 40"/>
                <a:gd name="T25" fmla="*/ 8 h 30"/>
                <a:gd name="T26" fmla="*/ 40 w 40"/>
                <a:gd name="T27" fmla="*/ 6 h 30"/>
                <a:gd name="T28" fmla="*/ 40 w 40"/>
                <a:gd name="T29" fmla="*/ 4 h 30"/>
                <a:gd name="T30" fmla="*/ 40 w 40"/>
                <a:gd name="T31" fmla="*/ 4 h 30"/>
                <a:gd name="T32" fmla="*/ 40 w 40"/>
                <a:gd name="T33" fmla="*/ 2 h 30"/>
                <a:gd name="T34" fmla="*/ 40 w 40"/>
                <a:gd name="T35" fmla="*/ 0 h 30"/>
                <a:gd name="T36" fmla="*/ 36 w 40"/>
                <a:gd name="T37" fmla="*/ 0 h 30"/>
                <a:gd name="T38" fmla="*/ 32 w 40"/>
                <a:gd name="T39" fmla="*/ 0 h 30"/>
                <a:gd name="T40" fmla="*/ 28 w 40"/>
                <a:gd name="T41" fmla="*/ 0 h 30"/>
                <a:gd name="T42" fmla="*/ 24 w 40"/>
                <a:gd name="T43" fmla="*/ 0 h 30"/>
                <a:gd name="T44" fmla="*/ 20 w 40"/>
                <a:gd name="T45" fmla="*/ 2 h 30"/>
                <a:gd name="T46" fmla="*/ 16 w 40"/>
                <a:gd name="T47" fmla="*/ 4 h 30"/>
                <a:gd name="T48" fmla="*/ 12 w 40"/>
                <a:gd name="T49" fmla="*/ 6 h 30"/>
                <a:gd name="T50" fmla="*/ 8 w 40"/>
                <a:gd name="T51" fmla="*/ 8 h 30"/>
                <a:gd name="T52" fmla="*/ 8 w 40"/>
                <a:gd name="T53" fmla="*/ 10 h 30"/>
                <a:gd name="T54" fmla="*/ 6 w 40"/>
                <a:gd name="T55" fmla="*/ 12 h 30"/>
                <a:gd name="T56" fmla="*/ 4 w 40"/>
                <a:gd name="T57" fmla="*/ 13 h 30"/>
                <a:gd name="T58" fmla="*/ 4 w 40"/>
                <a:gd name="T59" fmla="*/ 15 h 30"/>
                <a:gd name="T60" fmla="*/ 2 w 40"/>
                <a:gd name="T61" fmla="*/ 17 h 30"/>
                <a:gd name="T62" fmla="*/ 2 w 40"/>
                <a:gd name="T63" fmla="*/ 19 h 30"/>
                <a:gd name="T64" fmla="*/ 2 w 40"/>
                <a:gd name="T65" fmla="*/ 19 h 30"/>
                <a:gd name="T66" fmla="*/ 0 w 40"/>
                <a:gd name="T67" fmla="*/ 21 h 30"/>
                <a:gd name="T68" fmla="*/ 0 w 40"/>
                <a:gd name="T69" fmla="*/ 23 h 30"/>
                <a:gd name="T70" fmla="*/ 2 w 40"/>
                <a:gd name="T71" fmla="*/ 23 h 30"/>
                <a:gd name="T72" fmla="*/ 2 w 40"/>
                <a:gd name="T73" fmla="*/ 23 h 30"/>
                <a:gd name="T74" fmla="*/ 2 w 40"/>
                <a:gd name="T75" fmla="*/ 23 h 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
                <a:gd name="T115" fmla="*/ 0 h 30"/>
                <a:gd name="T116" fmla="*/ 40 w 40"/>
                <a:gd name="T117" fmla="*/ 30 h 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 h="30">
                  <a:moveTo>
                    <a:pt x="2" y="23"/>
                  </a:moveTo>
                  <a:lnTo>
                    <a:pt x="24" y="30"/>
                  </a:lnTo>
                  <a:lnTo>
                    <a:pt x="26" y="28"/>
                  </a:lnTo>
                  <a:lnTo>
                    <a:pt x="30" y="26"/>
                  </a:lnTo>
                  <a:lnTo>
                    <a:pt x="32" y="25"/>
                  </a:lnTo>
                  <a:lnTo>
                    <a:pt x="34" y="23"/>
                  </a:lnTo>
                  <a:lnTo>
                    <a:pt x="36" y="21"/>
                  </a:lnTo>
                  <a:lnTo>
                    <a:pt x="38" y="17"/>
                  </a:lnTo>
                  <a:lnTo>
                    <a:pt x="38" y="15"/>
                  </a:lnTo>
                  <a:lnTo>
                    <a:pt x="40" y="12"/>
                  </a:lnTo>
                  <a:lnTo>
                    <a:pt x="40" y="10"/>
                  </a:lnTo>
                  <a:lnTo>
                    <a:pt x="40" y="8"/>
                  </a:lnTo>
                  <a:lnTo>
                    <a:pt x="40" y="6"/>
                  </a:lnTo>
                  <a:lnTo>
                    <a:pt x="40" y="4"/>
                  </a:lnTo>
                  <a:lnTo>
                    <a:pt x="40" y="2"/>
                  </a:lnTo>
                  <a:lnTo>
                    <a:pt x="40" y="0"/>
                  </a:lnTo>
                  <a:lnTo>
                    <a:pt x="36" y="0"/>
                  </a:lnTo>
                  <a:lnTo>
                    <a:pt x="32" y="0"/>
                  </a:lnTo>
                  <a:lnTo>
                    <a:pt x="28" y="0"/>
                  </a:lnTo>
                  <a:lnTo>
                    <a:pt x="24" y="0"/>
                  </a:lnTo>
                  <a:lnTo>
                    <a:pt x="20" y="2"/>
                  </a:lnTo>
                  <a:lnTo>
                    <a:pt x="16" y="4"/>
                  </a:lnTo>
                  <a:lnTo>
                    <a:pt x="12" y="6"/>
                  </a:lnTo>
                  <a:lnTo>
                    <a:pt x="8" y="8"/>
                  </a:lnTo>
                  <a:lnTo>
                    <a:pt x="8" y="10"/>
                  </a:lnTo>
                  <a:lnTo>
                    <a:pt x="6" y="12"/>
                  </a:lnTo>
                  <a:lnTo>
                    <a:pt x="4" y="13"/>
                  </a:lnTo>
                  <a:lnTo>
                    <a:pt x="4" y="15"/>
                  </a:lnTo>
                  <a:lnTo>
                    <a:pt x="2" y="17"/>
                  </a:lnTo>
                  <a:lnTo>
                    <a:pt x="2" y="19"/>
                  </a:lnTo>
                  <a:lnTo>
                    <a:pt x="0" y="21"/>
                  </a:lnTo>
                  <a:lnTo>
                    <a:pt x="0" y="23"/>
                  </a:lnTo>
                  <a:lnTo>
                    <a:pt x="2" y="23"/>
                  </a:lnTo>
                  <a:close/>
                </a:path>
              </a:pathLst>
            </a:custGeom>
            <a:solidFill>
              <a:srgbClr val="FCEF00"/>
            </a:solidFill>
            <a:ln w="9525">
              <a:noFill/>
              <a:round/>
              <a:headEnd/>
              <a:tailEnd/>
            </a:ln>
          </p:spPr>
          <p:txBody>
            <a:bodyPr>
              <a:prstTxWarp prst="textNoShape">
                <a:avLst/>
              </a:prstTxWarp>
            </a:bodyPr>
            <a:lstStyle/>
            <a:p>
              <a:endParaRPr lang="en-US"/>
            </a:p>
          </p:txBody>
        </p:sp>
        <p:sp>
          <p:nvSpPr>
            <p:cNvPr id="21558" name="Freeform 51"/>
            <p:cNvSpPr>
              <a:spLocks/>
            </p:cNvSpPr>
            <p:nvPr/>
          </p:nvSpPr>
          <p:spPr bwMode="auto">
            <a:xfrm>
              <a:off x="3249" y="1452"/>
              <a:ext cx="60" cy="32"/>
            </a:xfrm>
            <a:custGeom>
              <a:avLst/>
              <a:gdLst>
                <a:gd name="T0" fmla="*/ 2 w 60"/>
                <a:gd name="T1" fmla="*/ 8 h 32"/>
                <a:gd name="T2" fmla="*/ 6 w 60"/>
                <a:gd name="T3" fmla="*/ 11 h 32"/>
                <a:gd name="T4" fmla="*/ 10 w 60"/>
                <a:gd name="T5" fmla="*/ 15 h 32"/>
                <a:gd name="T6" fmla="*/ 16 w 60"/>
                <a:gd name="T7" fmla="*/ 19 h 32"/>
                <a:gd name="T8" fmla="*/ 20 w 60"/>
                <a:gd name="T9" fmla="*/ 22 h 32"/>
                <a:gd name="T10" fmla="*/ 26 w 60"/>
                <a:gd name="T11" fmla="*/ 26 h 32"/>
                <a:gd name="T12" fmla="*/ 32 w 60"/>
                <a:gd name="T13" fmla="*/ 30 h 32"/>
                <a:gd name="T14" fmla="*/ 38 w 60"/>
                <a:gd name="T15" fmla="*/ 32 h 32"/>
                <a:gd name="T16" fmla="*/ 44 w 60"/>
                <a:gd name="T17" fmla="*/ 32 h 32"/>
                <a:gd name="T18" fmla="*/ 46 w 60"/>
                <a:gd name="T19" fmla="*/ 32 h 32"/>
                <a:gd name="T20" fmla="*/ 48 w 60"/>
                <a:gd name="T21" fmla="*/ 32 h 32"/>
                <a:gd name="T22" fmla="*/ 50 w 60"/>
                <a:gd name="T23" fmla="*/ 32 h 32"/>
                <a:gd name="T24" fmla="*/ 52 w 60"/>
                <a:gd name="T25" fmla="*/ 32 h 32"/>
                <a:gd name="T26" fmla="*/ 54 w 60"/>
                <a:gd name="T27" fmla="*/ 30 h 32"/>
                <a:gd name="T28" fmla="*/ 56 w 60"/>
                <a:gd name="T29" fmla="*/ 30 h 32"/>
                <a:gd name="T30" fmla="*/ 58 w 60"/>
                <a:gd name="T31" fmla="*/ 30 h 32"/>
                <a:gd name="T32" fmla="*/ 60 w 60"/>
                <a:gd name="T33" fmla="*/ 28 h 32"/>
                <a:gd name="T34" fmla="*/ 58 w 60"/>
                <a:gd name="T35" fmla="*/ 24 h 32"/>
                <a:gd name="T36" fmla="*/ 56 w 60"/>
                <a:gd name="T37" fmla="*/ 21 h 32"/>
                <a:gd name="T38" fmla="*/ 54 w 60"/>
                <a:gd name="T39" fmla="*/ 17 h 32"/>
                <a:gd name="T40" fmla="*/ 52 w 60"/>
                <a:gd name="T41" fmla="*/ 13 h 32"/>
                <a:gd name="T42" fmla="*/ 48 w 60"/>
                <a:gd name="T43" fmla="*/ 11 h 32"/>
                <a:gd name="T44" fmla="*/ 46 w 60"/>
                <a:gd name="T45" fmla="*/ 8 h 32"/>
                <a:gd name="T46" fmla="*/ 42 w 60"/>
                <a:gd name="T47" fmla="*/ 6 h 32"/>
                <a:gd name="T48" fmla="*/ 38 w 60"/>
                <a:gd name="T49" fmla="*/ 4 h 32"/>
                <a:gd name="T50" fmla="*/ 34 w 60"/>
                <a:gd name="T51" fmla="*/ 2 h 32"/>
                <a:gd name="T52" fmla="*/ 30 w 60"/>
                <a:gd name="T53" fmla="*/ 0 h 32"/>
                <a:gd name="T54" fmla="*/ 24 w 60"/>
                <a:gd name="T55" fmla="*/ 0 h 32"/>
                <a:gd name="T56" fmla="*/ 20 w 60"/>
                <a:gd name="T57" fmla="*/ 0 h 32"/>
                <a:gd name="T58" fmla="*/ 14 w 60"/>
                <a:gd name="T59" fmla="*/ 0 h 32"/>
                <a:gd name="T60" fmla="*/ 10 w 60"/>
                <a:gd name="T61" fmla="*/ 2 h 32"/>
                <a:gd name="T62" fmla="*/ 4 w 60"/>
                <a:gd name="T63" fmla="*/ 4 h 32"/>
                <a:gd name="T64" fmla="*/ 0 w 60"/>
                <a:gd name="T65" fmla="*/ 6 h 32"/>
                <a:gd name="T66" fmla="*/ 0 w 60"/>
                <a:gd name="T67" fmla="*/ 6 h 32"/>
                <a:gd name="T68" fmla="*/ 0 w 60"/>
                <a:gd name="T69" fmla="*/ 8 h 32"/>
                <a:gd name="T70" fmla="*/ 2 w 60"/>
                <a:gd name="T71" fmla="*/ 8 h 32"/>
                <a:gd name="T72" fmla="*/ 2 w 60"/>
                <a:gd name="T73" fmla="*/ 8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32"/>
                <a:gd name="T113" fmla="*/ 60 w 60"/>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32">
                  <a:moveTo>
                    <a:pt x="2" y="8"/>
                  </a:moveTo>
                  <a:lnTo>
                    <a:pt x="6" y="11"/>
                  </a:lnTo>
                  <a:lnTo>
                    <a:pt x="10" y="15"/>
                  </a:lnTo>
                  <a:lnTo>
                    <a:pt x="16" y="19"/>
                  </a:lnTo>
                  <a:lnTo>
                    <a:pt x="20" y="22"/>
                  </a:lnTo>
                  <a:lnTo>
                    <a:pt x="26" y="26"/>
                  </a:lnTo>
                  <a:lnTo>
                    <a:pt x="32" y="30"/>
                  </a:lnTo>
                  <a:lnTo>
                    <a:pt x="38" y="32"/>
                  </a:lnTo>
                  <a:lnTo>
                    <a:pt x="44" y="32"/>
                  </a:lnTo>
                  <a:lnTo>
                    <a:pt x="46" y="32"/>
                  </a:lnTo>
                  <a:lnTo>
                    <a:pt x="48" y="32"/>
                  </a:lnTo>
                  <a:lnTo>
                    <a:pt x="50" y="32"/>
                  </a:lnTo>
                  <a:lnTo>
                    <a:pt x="52" y="32"/>
                  </a:lnTo>
                  <a:lnTo>
                    <a:pt x="54" y="30"/>
                  </a:lnTo>
                  <a:lnTo>
                    <a:pt x="56" y="30"/>
                  </a:lnTo>
                  <a:lnTo>
                    <a:pt x="58" y="30"/>
                  </a:lnTo>
                  <a:lnTo>
                    <a:pt x="60" y="28"/>
                  </a:lnTo>
                  <a:lnTo>
                    <a:pt x="58" y="24"/>
                  </a:lnTo>
                  <a:lnTo>
                    <a:pt x="56" y="21"/>
                  </a:lnTo>
                  <a:lnTo>
                    <a:pt x="54" y="17"/>
                  </a:lnTo>
                  <a:lnTo>
                    <a:pt x="52" y="13"/>
                  </a:lnTo>
                  <a:lnTo>
                    <a:pt x="48" y="11"/>
                  </a:lnTo>
                  <a:lnTo>
                    <a:pt x="46" y="8"/>
                  </a:lnTo>
                  <a:lnTo>
                    <a:pt x="42" y="6"/>
                  </a:lnTo>
                  <a:lnTo>
                    <a:pt x="38" y="4"/>
                  </a:lnTo>
                  <a:lnTo>
                    <a:pt x="34" y="2"/>
                  </a:lnTo>
                  <a:lnTo>
                    <a:pt x="30" y="0"/>
                  </a:lnTo>
                  <a:lnTo>
                    <a:pt x="24" y="0"/>
                  </a:lnTo>
                  <a:lnTo>
                    <a:pt x="20" y="0"/>
                  </a:lnTo>
                  <a:lnTo>
                    <a:pt x="14" y="0"/>
                  </a:lnTo>
                  <a:lnTo>
                    <a:pt x="10" y="2"/>
                  </a:lnTo>
                  <a:lnTo>
                    <a:pt x="4" y="4"/>
                  </a:lnTo>
                  <a:lnTo>
                    <a:pt x="0" y="6"/>
                  </a:lnTo>
                  <a:lnTo>
                    <a:pt x="0" y="8"/>
                  </a:lnTo>
                  <a:lnTo>
                    <a:pt x="2" y="8"/>
                  </a:lnTo>
                  <a:close/>
                </a:path>
              </a:pathLst>
            </a:custGeom>
            <a:solidFill>
              <a:srgbClr val="FCEF00"/>
            </a:solidFill>
            <a:ln w="9525">
              <a:noFill/>
              <a:round/>
              <a:headEnd/>
              <a:tailEnd/>
            </a:ln>
          </p:spPr>
          <p:txBody>
            <a:bodyPr>
              <a:prstTxWarp prst="textNoShape">
                <a:avLst/>
              </a:prstTxWarp>
            </a:bodyPr>
            <a:lstStyle/>
            <a:p>
              <a:endParaRPr lang="en-US"/>
            </a:p>
          </p:txBody>
        </p:sp>
        <p:sp>
          <p:nvSpPr>
            <p:cNvPr id="21559" name="Freeform 52"/>
            <p:cNvSpPr>
              <a:spLocks/>
            </p:cNvSpPr>
            <p:nvPr/>
          </p:nvSpPr>
          <p:spPr bwMode="auto">
            <a:xfrm>
              <a:off x="3305" y="1448"/>
              <a:ext cx="59" cy="26"/>
            </a:xfrm>
            <a:custGeom>
              <a:avLst/>
              <a:gdLst>
                <a:gd name="T0" fmla="*/ 0 w 59"/>
                <a:gd name="T1" fmla="*/ 10 h 26"/>
                <a:gd name="T2" fmla="*/ 6 w 59"/>
                <a:gd name="T3" fmla="*/ 17 h 26"/>
                <a:gd name="T4" fmla="*/ 17 w 59"/>
                <a:gd name="T5" fmla="*/ 25 h 26"/>
                <a:gd name="T6" fmla="*/ 21 w 59"/>
                <a:gd name="T7" fmla="*/ 26 h 26"/>
                <a:gd name="T8" fmla="*/ 27 w 59"/>
                <a:gd name="T9" fmla="*/ 26 h 26"/>
                <a:gd name="T10" fmla="*/ 33 w 59"/>
                <a:gd name="T11" fmla="*/ 26 h 26"/>
                <a:gd name="T12" fmla="*/ 39 w 59"/>
                <a:gd name="T13" fmla="*/ 26 h 26"/>
                <a:gd name="T14" fmla="*/ 43 w 59"/>
                <a:gd name="T15" fmla="*/ 25 h 26"/>
                <a:gd name="T16" fmla="*/ 49 w 59"/>
                <a:gd name="T17" fmla="*/ 23 h 26"/>
                <a:gd name="T18" fmla="*/ 53 w 59"/>
                <a:gd name="T19" fmla="*/ 19 h 26"/>
                <a:gd name="T20" fmla="*/ 59 w 59"/>
                <a:gd name="T21" fmla="*/ 15 h 26"/>
                <a:gd name="T22" fmla="*/ 53 w 59"/>
                <a:gd name="T23" fmla="*/ 12 h 26"/>
                <a:gd name="T24" fmla="*/ 49 w 59"/>
                <a:gd name="T25" fmla="*/ 8 h 26"/>
                <a:gd name="T26" fmla="*/ 43 w 59"/>
                <a:gd name="T27" fmla="*/ 4 h 26"/>
                <a:gd name="T28" fmla="*/ 39 w 59"/>
                <a:gd name="T29" fmla="*/ 2 h 26"/>
                <a:gd name="T30" fmla="*/ 33 w 59"/>
                <a:gd name="T31" fmla="*/ 0 h 26"/>
                <a:gd name="T32" fmla="*/ 27 w 59"/>
                <a:gd name="T33" fmla="*/ 0 h 26"/>
                <a:gd name="T34" fmla="*/ 19 w 59"/>
                <a:gd name="T35" fmla="*/ 0 h 26"/>
                <a:gd name="T36" fmla="*/ 13 w 59"/>
                <a:gd name="T37" fmla="*/ 0 h 26"/>
                <a:gd name="T38" fmla="*/ 12 w 59"/>
                <a:gd name="T39" fmla="*/ 0 h 26"/>
                <a:gd name="T40" fmla="*/ 10 w 59"/>
                <a:gd name="T41" fmla="*/ 0 h 26"/>
                <a:gd name="T42" fmla="*/ 10 w 59"/>
                <a:gd name="T43" fmla="*/ 2 h 26"/>
                <a:gd name="T44" fmla="*/ 8 w 59"/>
                <a:gd name="T45" fmla="*/ 2 h 26"/>
                <a:gd name="T46" fmla="*/ 6 w 59"/>
                <a:gd name="T47" fmla="*/ 2 h 26"/>
                <a:gd name="T48" fmla="*/ 6 w 59"/>
                <a:gd name="T49" fmla="*/ 4 h 26"/>
                <a:gd name="T50" fmla="*/ 4 w 59"/>
                <a:gd name="T51" fmla="*/ 4 h 26"/>
                <a:gd name="T52" fmla="*/ 4 w 59"/>
                <a:gd name="T53" fmla="*/ 4 h 26"/>
                <a:gd name="T54" fmla="*/ 0 w 59"/>
                <a:gd name="T55" fmla="*/ 8 h 26"/>
                <a:gd name="T56" fmla="*/ 0 w 59"/>
                <a:gd name="T57" fmla="*/ 10 h 26"/>
                <a:gd name="T58" fmla="*/ 0 w 59"/>
                <a:gd name="T59" fmla="*/ 10 h 26"/>
                <a:gd name="T60" fmla="*/ 0 w 59"/>
                <a:gd name="T61" fmla="*/ 10 h 26"/>
                <a:gd name="T62" fmla="*/ 0 w 59"/>
                <a:gd name="T63" fmla="*/ 10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26"/>
                <a:gd name="T98" fmla="*/ 59 w 59"/>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26">
                  <a:moveTo>
                    <a:pt x="0" y="10"/>
                  </a:moveTo>
                  <a:lnTo>
                    <a:pt x="6" y="17"/>
                  </a:lnTo>
                  <a:lnTo>
                    <a:pt x="17" y="25"/>
                  </a:lnTo>
                  <a:lnTo>
                    <a:pt x="21" y="26"/>
                  </a:lnTo>
                  <a:lnTo>
                    <a:pt x="27" y="26"/>
                  </a:lnTo>
                  <a:lnTo>
                    <a:pt x="33" y="26"/>
                  </a:lnTo>
                  <a:lnTo>
                    <a:pt x="39" y="26"/>
                  </a:lnTo>
                  <a:lnTo>
                    <a:pt x="43" y="25"/>
                  </a:lnTo>
                  <a:lnTo>
                    <a:pt x="49" y="23"/>
                  </a:lnTo>
                  <a:lnTo>
                    <a:pt x="53" y="19"/>
                  </a:lnTo>
                  <a:lnTo>
                    <a:pt x="59" y="15"/>
                  </a:lnTo>
                  <a:lnTo>
                    <a:pt x="53" y="12"/>
                  </a:lnTo>
                  <a:lnTo>
                    <a:pt x="49" y="8"/>
                  </a:lnTo>
                  <a:lnTo>
                    <a:pt x="43" y="4"/>
                  </a:lnTo>
                  <a:lnTo>
                    <a:pt x="39" y="2"/>
                  </a:lnTo>
                  <a:lnTo>
                    <a:pt x="33" y="0"/>
                  </a:lnTo>
                  <a:lnTo>
                    <a:pt x="27" y="0"/>
                  </a:lnTo>
                  <a:lnTo>
                    <a:pt x="19" y="0"/>
                  </a:lnTo>
                  <a:lnTo>
                    <a:pt x="13" y="0"/>
                  </a:lnTo>
                  <a:lnTo>
                    <a:pt x="12" y="0"/>
                  </a:lnTo>
                  <a:lnTo>
                    <a:pt x="10" y="0"/>
                  </a:lnTo>
                  <a:lnTo>
                    <a:pt x="10" y="2"/>
                  </a:lnTo>
                  <a:lnTo>
                    <a:pt x="8" y="2"/>
                  </a:lnTo>
                  <a:lnTo>
                    <a:pt x="6" y="2"/>
                  </a:lnTo>
                  <a:lnTo>
                    <a:pt x="6" y="4"/>
                  </a:lnTo>
                  <a:lnTo>
                    <a:pt x="4" y="4"/>
                  </a:lnTo>
                  <a:lnTo>
                    <a:pt x="0" y="8"/>
                  </a:lnTo>
                  <a:lnTo>
                    <a:pt x="0" y="10"/>
                  </a:lnTo>
                  <a:close/>
                </a:path>
              </a:pathLst>
            </a:custGeom>
            <a:solidFill>
              <a:srgbClr val="FCEF00"/>
            </a:solidFill>
            <a:ln w="9525">
              <a:noFill/>
              <a:round/>
              <a:headEnd/>
              <a:tailEnd/>
            </a:ln>
          </p:spPr>
          <p:txBody>
            <a:bodyPr>
              <a:prstTxWarp prst="textNoShape">
                <a:avLst/>
              </a:prstTxWarp>
            </a:bodyPr>
            <a:lstStyle/>
            <a:p>
              <a:endParaRPr lang="en-US"/>
            </a:p>
          </p:txBody>
        </p:sp>
        <p:sp>
          <p:nvSpPr>
            <p:cNvPr id="21560" name="Freeform 53"/>
            <p:cNvSpPr>
              <a:spLocks/>
            </p:cNvSpPr>
            <p:nvPr/>
          </p:nvSpPr>
          <p:spPr bwMode="auto">
            <a:xfrm>
              <a:off x="3350" y="1432"/>
              <a:ext cx="60" cy="26"/>
            </a:xfrm>
            <a:custGeom>
              <a:avLst/>
              <a:gdLst>
                <a:gd name="T0" fmla="*/ 0 w 60"/>
                <a:gd name="T1" fmla="*/ 13 h 26"/>
                <a:gd name="T2" fmla="*/ 0 w 60"/>
                <a:gd name="T3" fmla="*/ 15 h 26"/>
                <a:gd name="T4" fmla="*/ 0 w 60"/>
                <a:gd name="T5" fmla="*/ 15 h 26"/>
                <a:gd name="T6" fmla="*/ 0 w 60"/>
                <a:gd name="T7" fmla="*/ 15 h 26"/>
                <a:gd name="T8" fmla="*/ 2 w 60"/>
                <a:gd name="T9" fmla="*/ 15 h 26"/>
                <a:gd name="T10" fmla="*/ 2 w 60"/>
                <a:gd name="T11" fmla="*/ 15 h 26"/>
                <a:gd name="T12" fmla="*/ 2 w 60"/>
                <a:gd name="T13" fmla="*/ 16 h 26"/>
                <a:gd name="T14" fmla="*/ 2 w 60"/>
                <a:gd name="T15" fmla="*/ 16 h 26"/>
                <a:gd name="T16" fmla="*/ 2 w 60"/>
                <a:gd name="T17" fmla="*/ 16 h 26"/>
                <a:gd name="T18" fmla="*/ 10 w 60"/>
                <a:gd name="T19" fmla="*/ 20 h 26"/>
                <a:gd name="T20" fmla="*/ 16 w 60"/>
                <a:gd name="T21" fmla="*/ 24 h 26"/>
                <a:gd name="T22" fmla="*/ 24 w 60"/>
                <a:gd name="T23" fmla="*/ 26 h 26"/>
                <a:gd name="T24" fmla="*/ 30 w 60"/>
                <a:gd name="T25" fmla="*/ 26 h 26"/>
                <a:gd name="T26" fmla="*/ 38 w 60"/>
                <a:gd name="T27" fmla="*/ 26 h 26"/>
                <a:gd name="T28" fmla="*/ 46 w 60"/>
                <a:gd name="T29" fmla="*/ 26 h 26"/>
                <a:gd name="T30" fmla="*/ 54 w 60"/>
                <a:gd name="T31" fmla="*/ 22 h 26"/>
                <a:gd name="T32" fmla="*/ 60 w 60"/>
                <a:gd name="T33" fmla="*/ 18 h 26"/>
                <a:gd name="T34" fmla="*/ 48 w 60"/>
                <a:gd name="T35" fmla="*/ 5 h 26"/>
                <a:gd name="T36" fmla="*/ 44 w 60"/>
                <a:gd name="T37" fmla="*/ 3 h 26"/>
                <a:gd name="T38" fmla="*/ 38 w 60"/>
                <a:gd name="T39" fmla="*/ 2 h 26"/>
                <a:gd name="T40" fmla="*/ 34 w 60"/>
                <a:gd name="T41" fmla="*/ 0 h 26"/>
                <a:gd name="T42" fmla="*/ 28 w 60"/>
                <a:gd name="T43" fmla="*/ 0 h 26"/>
                <a:gd name="T44" fmla="*/ 22 w 60"/>
                <a:gd name="T45" fmla="*/ 0 h 26"/>
                <a:gd name="T46" fmla="*/ 16 w 60"/>
                <a:gd name="T47" fmla="*/ 2 h 26"/>
                <a:gd name="T48" fmla="*/ 10 w 60"/>
                <a:gd name="T49" fmla="*/ 3 h 26"/>
                <a:gd name="T50" fmla="*/ 6 w 60"/>
                <a:gd name="T51" fmla="*/ 5 h 26"/>
                <a:gd name="T52" fmla="*/ 4 w 60"/>
                <a:gd name="T53" fmla="*/ 7 h 26"/>
                <a:gd name="T54" fmla="*/ 2 w 60"/>
                <a:gd name="T55" fmla="*/ 7 h 26"/>
                <a:gd name="T56" fmla="*/ 2 w 60"/>
                <a:gd name="T57" fmla="*/ 9 h 26"/>
                <a:gd name="T58" fmla="*/ 0 w 60"/>
                <a:gd name="T59" fmla="*/ 9 h 26"/>
                <a:gd name="T60" fmla="*/ 0 w 60"/>
                <a:gd name="T61" fmla="*/ 9 h 26"/>
                <a:gd name="T62" fmla="*/ 0 w 60"/>
                <a:gd name="T63" fmla="*/ 11 h 26"/>
                <a:gd name="T64" fmla="*/ 0 w 60"/>
                <a:gd name="T65" fmla="*/ 11 h 26"/>
                <a:gd name="T66" fmla="*/ 0 w 60"/>
                <a:gd name="T67" fmla="*/ 13 h 26"/>
                <a:gd name="T68" fmla="*/ 0 w 60"/>
                <a:gd name="T69" fmla="*/ 13 h 26"/>
                <a:gd name="T70" fmla="*/ 0 w 60"/>
                <a:gd name="T71" fmla="*/ 13 h 26"/>
                <a:gd name="T72" fmla="*/ 0 w 60"/>
                <a:gd name="T73" fmla="*/ 13 h 26"/>
                <a:gd name="T74" fmla="*/ 0 w 60"/>
                <a:gd name="T75" fmla="*/ 13 h 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
                <a:gd name="T115" fmla="*/ 0 h 26"/>
                <a:gd name="T116" fmla="*/ 60 w 60"/>
                <a:gd name="T117" fmla="*/ 26 h 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 h="26">
                  <a:moveTo>
                    <a:pt x="0" y="13"/>
                  </a:moveTo>
                  <a:lnTo>
                    <a:pt x="0" y="15"/>
                  </a:lnTo>
                  <a:lnTo>
                    <a:pt x="2" y="15"/>
                  </a:lnTo>
                  <a:lnTo>
                    <a:pt x="2" y="16"/>
                  </a:lnTo>
                  <a:lnTo>
                    <a:pt x="10" y="20"/>
                  </a:lnTo>
                  <a:lnTo>
                    <a:pt x="16" y="24"/>
                  </a:lnTo>
                  <a:lnTo>
                    <a:pt x="24" y="26"/>
                  </a:lnTo>
                  <a:lnTo>
                    <a:pt x="30" y="26"/>
                  </a:lnTo>
                  <a:lnTo>
                    <a:pt x="38" y="26"/>
                  </a:lnTo>
                  <a:lnTo>
                    <a:pt x="46" y="26"/>
                  </a:lnTo>
                  <a:lnTo>
                    <a:pt x="54" y="22"/>
                  </a:lnTo>
                  <a:lnTo>
                    <a:pt x="60" y="18"/>
                  </a:lnTo>
                  <a:lnTo>
                    <a:pt x="48" y="5"/>
                  </a:lnTo>
                  <a:lnTo>
                    <a:pt x="44" y="3"/>
                  </a:lnTo>
                  <a:lnTo>
                    <a:pt x="38" y="2"/>
                  </a:lnTo>
                  <a:lnTo>
                    <a:pt x="34" y="0"/>
                  </a:lnTo>
                  <a:lnTo>
                    <a:pt x="28" y="0"/>
                  </a:lnTo>
                  <a:lnTo>
                    <a:pt x="22" y="0"/>
                  </a:lnTo>
                  <a:lnTo>
                    <a:pt x="16" y="2"/>
                  </a:lnTo>
                  <a:lnTo>
                    <a:pt x="10" y="3"/>
                  </a:lnTo>
                  <a:lnTo>
                    <a:pt x="6" y="5"/>
                  </a:lnTo>
                  <a:lnTo>
                    <a:pt x="4" y="7"/>
                  </a:lnTo>
                  <a:lnTo>
                    <a:pt x="2" y="7"/>
                  </a:lnTo>
                  <a:lnTo>
                    <a:pt x="2" y="9"/>
                  </a:lnTo>
                  <a:lnTo>
                    <a:pt x="0" y="9"/>
                  </a:lnTo>
                  <a:lnTo>
                    <a:pt x="0" y="11"/>
                  </a:lnTo>
                  <a:lnTo>
                    <a:pt x="0" y="13"/>
                  </a:lnTo>
                  <a:close/>
                </a:path>
              </a:pathLst>
            </a:custGeom>
            <a:solidFill>
              <a:srgbClr val="FCEF00"/>
            </a:solidFill>
            <a:ln w="9525">
              <a:noFill/>
              <a:round/>
              <a:headEnd/>
              <a:tailEnd/>
            </a:ln>
          </p:spPr>
          <p:txBody>
            <a:bodyPr>
              <a:prstTxWarp prst="textNoShape">
                <a:avLst/>
              </a:prstTxWarp>
            </a:bodyPr>
            <a:lstStyle/>
            <a:p>
              <a:endParaRPr lang="en-US"/>
            </a:p>
          </p:txBody>
        </p:sp>
        <p:sp>
          <p:nvSpPr>
            <p:cNvPr id="21561" name="Freeform 54"/>
            <p:cNvSpPr>
              <a:spLocks/>
            </p:cNvSpPr>
            <p:nvPr/>
          </p:nvSpPr>
          <p:spPr bwMode="auto">
            <a:xfrm>
              <a:off x="3398" y="1413"/>
              <a:ext cx="63" cy="26"/>
            </a:xfrm>
            <a:custGeom>
              <a:avLst/>
              <a:gdLst>
                <a:gd name="T0" fmla="*/ 2 w 63"/>
                <a:gd name="T1" fmla="*/ 17 h 26"/>
                <a:gd name="T2" fmla="*/ 6 w 63"/>
                <a:gd name="T3" fmla="*/ 21 h 26"/>
                <a:gd name="T4" fmla="*/ 12 w 63"/>
                <a:gd name="T5" fmla="*/ 22 h 26"/>
                <a:gd name="T6" fmla="*/ 16 w 63"/>
                <a:gd name="T7" fmla="*/ 24 h 26"/>
                <a:gd name="T8" fmla="*/ 21 w 63"/>
                <a:gd name="T9" fmla="*/ 26 h 26"/>
                <a:gd name="T10" fmla="*/ 27 w 63"/>
                <a:gd name="T11" fmla="*/ 26 h 26"/>
                <a:gd name="T12" fmla="*/ 35 w 63"/>
                <a:gd name="T13" fmla="*/ 26 h 26"/>
                <a:gd name="T14" fmla="*/ 41 w 63"/>
                <a:gd name="T15" fmla="*/ 26 h 26"/>
                <a:gd name="T16" fmla="*/ 47 w 63"/>
                <a:gd name="T17" fmla="*/ 26 h 26"/>
                <a:gd name="T18" fmla="*/ 51 w 63"/>
                <a:gd name="T19" fmla="*/ 24 h 26"/>
                <a:gd name="T20" fmla="*/ 53 w 63"/>
                <a:gd name="T21" fmla="*/ 22 h 26"/>
                <a:gd name="T22" fmla="*/ 55 w 63"/>
                <a:gd name="T23" fmla="*/ 21 h 26"/>
                <a:gd name="T24" fmla="*/ 59 w 63"/>
                <a:gd name="T25" fmla="*/ 19 h 26"/>
                <a:gd name="T26" fmla="*/ 61 w 63"/>
                <a:gd name="T27" fmla="*/ 17 h 26"/>
                <a:gd name="T28" fmla="*/ 63 w 63"/>
                <a:gd name="T29" fmla="*/ 13 h 26"/>
                <a:gd name="T30" fmla="*/ 63 w 63"/>
                <a:gd name="T31" fmla="*/ 11 h 26"/>
                <a:gd name="T32" fmla="*/ 63 w 63"/>
                <a:gd name="T33" fmla="*/ 10 h 26"/>
                <a:gd name="T34" fmla="*/ 59 w 63"/>
                <a:gd name="T35" fmla="*/ 6 h 26"/>
                <a:gd name="T36" fmla="*/ 55 w 63"/>
                <a:gd name="T37" fmla="*/ 4 h 26"/>
                <a:gd name="T38" fmla="*/ 51 w 63"/>
                <a:gd name="T39" fmla="*/ 2 h 26"/>
                <a:gd name="T40" fmla="*/ 47 w 63"/>
                <a:gd name="T41" fmla="*/ 0 h 26"/>
                <a:gd name="T42" fmla="*/ 41 w 63"/>
                <a:gd name="T43" fmla="*/ 0 h 26"/>
                <a:gd name="T44" fmla="*/ 37 w 63"/>
                <a:gd name="T45" fmla="*/ 0 h 26"/>
                <a:gd name="T46" fmla="*/ 31 w 63"/>
                <a:gd name="T47" fmla="*/ 0 h 26"/>
                <a:gd name="T48" fmla="*/ 25 w 63"/>
                <a:gd name="T49" fmla="*/ 0 h 26"/>
                <a:gd name="T50" fmla="*/ 21 w 63"/>
                <a:gd name="T51" fmla="*/ 0 h 26"/>
                <a:gd name="T52" fmla="*/ 17 w 63"/>
                <a:gd name="T53" fmla="*/ 2 h 26"/>
                <a:gd name="T54" fmla="*/ 14 w 63"/>
                <a:gd name="T55" fmla="*/ 4 h 26"/>
                <a:gd name="T56" fmla="*/ 10 w 63"/>
                <a:gd name="T57" fmla="*/ 6 h 26"/>
                <a:gd name="T58" fmla="*/ 8 w 63"/>
                <a:gd name="T59" fmla="*/ 8 h 26"/>
                <a:gd name="T60" fmla="*/ 4 w 63"/>
                <a:gd name="T61" fmla="*/ 11 h 26"/>
                <a:gd name="T62" fmla="*/ 2 w 63"/>
                <a:gd name="T63" fmla="*/ 13 h 26"/>
                <a:gd name="T64" fmla="*/ 0 w 63"/>
                <a:gd name="T65" fmla="*/ 15 h 26"/>
                <a:gd name="T66" fmla="*/ 0 w 63"/>
                <a:gd name="T67" fmla="*/ 17 h 26"/>
                <a:gd name="T68" fmla="*/ 0 w 63"/>
                <a:gd name="T69" fmla="*/ 17 h 26"/>
                <a:gd name="T70" fmla="*/ 0 w 63"/>
                <a:gd name="T71" fmla="*/ 17 h 26"/>
                <a:gd name="T72" fmla="*/ 2 w 63"/>
                <a:gd name="T73" fmla="*/ 17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26"/>
                <a:gd name="T113" fmla="*/ 63 w 63"/>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26">
                  <a:moveTo>
                    <a:pt x="2" y="17"/>
                  </a:moveTo>
                  <a:lnTo>
                    <a:pt x="6" y="21"/>
                  </a:lnTo>
                  <a:lnTo>
                    <a:pt x="12" y="22"/>
                  </a:lnTo>
                  <a:lnTo>
                    <a:pt x="16" y="24"/>
                  </a:lnTo>
                  <a:lnTo>
                    <a:pt x="21" y="26"/>
                  </a:lnTo>
                  <a:lnTo>
                    <a:pt x="27" y="26"/>
                  </a:lnTo>
                  <a:lnTo>
                    <a:pt x="35" y="26"/>
                  </a:lnTo>
                  <a:lnTo>
                    <a:pt x="41" y="26"/>
                  </a:lnTo>
                  <a:lnTo>
                    <a:pt x="47" y="26"/>
                  </a:lnTo>
                  <a:lnTo>
                    <a:pt x="51" y="24"/>
                  </a:lnTo>
                  <a:lnTo>
                    <a:pt x="53" y="22"/>
                  </a:lnTo>
                  <a:lnTo>
                    <a:pt x="55" y="21"/>
                  </a:lnTo>
                  <a:lnTo>
                    <a:pt x="59" y="19"/>
                  </a:lnTo>
                  <a:lnTo>
                    <a:pt x="61" y="17"/>
                  </a:lnTo>
                  <a:lnTo>
                    <a:pt x="63" y="13"/>
                  </a:lnTo>
                  <a:lnTo>
                    <a:pt x="63" y="11"/>
                  </a:lnTo>
                  <a:lnTo>
                    <a:pt x="63" y="10"/>
                  </a:lnTo>
                  <a:lnTo>
                    <a:pt x="59" y="6"/>
                  </a:lnTo>
                  <a:lnTo>
                    <a:pt x="55" y="4"/>
                  </a:lnTo>
                  <a:lnTo>
                    <a:pt x="51" y="2"/>
                  </a:lnTo>
                  <a:lnTo>
                    <a:pt x="47" y="0"/>
                  </a:lnTo>
                  <a:lnTo>
                    <a:pt x="41" y="0"/>
                  </a:lnTo>
                  <a:lnTo>
                    <a:pt x="37" y="0"/>
                  </a:lnTo>
                  <a:lnTo>
                    <a:pt x="31" y="0"/>
                  </a:lnTo>
                  <a:lnTo>
                    <a:pt x="25" y="0"/>
                  </a:lnTo>
                  <a:lnTo>
                    <a:pt x="21" y="0"/>
                  </a:lnTo>
                  <a:lnTo>
                    <a:pt x="17" y="2"/>
                  </a:lnTo>
                  <a:lnTo>
                    <a:pt x="14" y="4"/>
                  </a:lnTo>
                  <a:lnTo>
                    <a:pt x="10" y="6"/>
                  </a:lnTo>
                  <a:lnTo>
                    <a:pt x="8" y="8"/>
                  </a:lnTo>
                  <a:lnTo>
                    <a:pt x="4" y="11"/>
                  </a:lnTo>
                  <a:lnTo>
                    <a:pt x="2" y="13"/>
                  </a:lnTo>
                  <a:lnTo>
                    <a:pt x="0" y="15"/>
                  </a:lnTo>
                  <a:lnTo>
                    <a:pt x="0" y="17"/>
                  </a:lnTo>
                  <a:lnTo>
                    <a:pt x="2" y="17"/>
                  </a:lnTo>
                  <a:close/>
                </a:path>
              </a:pathLst>
            </a:custGeom>
            <a:solidFill>
              <a:srgbClr val="FCEF00"/>
            </a:solidFill>
            <a:ln w="9525">
              <a:noFill/>
              <a:round/>
              <a:headEnd/>
              <a:tailEnd/>
            </a:ln>
          </p:spPr>
          <p:txBody>
            <a:bodyPr>
              <a:prstTxWarp prst="textNoShape">
                <a:avLst/>
              </a:prstTxWarp>
            </a:bodyPr>
            <a:lstStyle/>
            <a:p>
              <a:endParaRPr lang="en-US"/>
            </a:p>
          </p:txBody>
        </p:sp>
        <p:sp>
          <p:nvSpPr>
            <p:cNvPr id="21562" name="Freeform 55"/>
            <p:cNvSpPr>
              <a:spLocks/>
            </p:cNvSpPr>
            <p:nvPr/>
          </p:nvSpPr>
          <p:spPr bwMode="auto">
            <a:xfrm>
              <a:off x="3451" y="1387"/>
              <a:ext cx="58" cy="24"/>
            </a:xfrm>
            <a:custGeom>
              <a:avLst/>
              <a:gdLst>
                <a:gd name="T0" fmla="*/ 0 w 58"/>
                <a:gd name="T1" fmla="*/ 19 h 24"/>
                <a:gd name="T2" fmla="*/ 6 w 58"/>
                <a:gd name="T3" fmla="*/ 21 h 24"/>
                <a:gd name="T4" fmla="*/ 14 w 58"/>
                <a:gd name="T5" fmla="*/ 23 h 24"/>
                <a:gd name="T6" fmla="*/ 20 w 58"/>
                <a:gd name="T7" fmla="*/ 24 h 24"/>
                <a:gd name="T8" fmla="*/ 26 w 58"/>
                <a:gd name="T9" fmla="*/ 24 h 24"/>
                <a:gd name="T10" fmla="*/ 34 w 58"/>
                <a:gd name="T11" fmla="*/ 23 h 24"/>
                <a:gd name="T12" fmla="*/ 40 w 58"/>
                <a:gd name="T13" fmla="*/ 23 h 24"/>
                <a:gd name="T14" fmla="*/ 48 w 58"/>
                <a:gd name="T15" fmla="*/ 19 h 24"/>
                <a:gd name="T16" fmla="*/ 54 w 58"/>
                <a:gd name="T17" fmla="*/ 17 h 24"/>
                <a:gd name="T18" fmla="*/ 54 w 58"/>
                <a:gd name="T19" fmla="*/ 15 h 24"/>
                <a:gd name="T20" fmla="*/ 56 w 58"/>
                <a:gd name="T21" fmla="*/ 15 h 24"/>
                <a:gd name="T22" fmla="*/ 56 w 58"/>
                <a:gd name="T23" fmla="*/ 15 h 24"/>
                <a:gd name="T24" fmla="*/ 56 w 58"/>
                <a:gd name="T25" fmla="*/ 15 h 24"/>
                <a:gd name="T26" fmla="*/ 56 w 58"/>
                <a:gd name="T27" fmla="*/ 13 h 24"/>
                <a:gd name="T28" fmla="*/ 56 w 58"/>
                <a:gd name="T29" fmla="*/ 13 h 24"/>
                <a:gd name="T30" fmla="*/ 58 w 58"/>
                <a:gd name="T31" fmla="*/ 13 h 24"/>
                <a:gd name="T32" fmla="*/ 58 w 58"/>
                <a:gd name="T33" fmla="*/ 13 h 24"/>
                <a:gd name="T34" fmla="*/ 58 w 58"/>
                <a:gd name="T35" fmla="*/ 11 h 24"/>
                <a:gd name="T36" fmla="*/ 56 w 58"/>
                <a:gd name="T37" fmla="*/ 10 h 24"/>
                <a:gd name="T38" fmla="*/ 56 w 58"/>
                <a:gd name="T39" fmla="*/ 8 h 24"/>
                <a:gd name="T40" fmla="*/ 54 w 58"/>
                <a:gd name="T41" fmla="*/ 8 h 24"/>
                <a:gd name="T42" fmla="*/ 52 w 58"/>
                <a:gd name="T43" fmla="*/ 6 h 24"/>
                <a:gd name="T44" fmla="*/ 50 w 58"/>
                <a:gd name="T45" fmla="*/ 6 h 24"/>
                <a:gd name="T46" fmla="*/ 50 w 58"/>
                <a:gd name="T47" fmla="*/ 4 h 24"/>
                <a:gd name="T48" fmla="*/ 48 w 58"/>
                <a:gd name="T49" fmla="*/ 2 h 24"/>
                <a:gd name="T50" fmla="*/ 42 w 58"/>
                <a:gd name="T51" fmla="*/ 0 h 24"/>
                <a:gd name="T52" fmla="*/ 36 w 58"/>
                <a:gd name="T53" fmla="*/ 0 h 24"/>
                <a:gd name="T54" fmla="*/ 30 w 58"/>
                <a:gd name="T55" fmla="*/ 0 h 24"/>
                <a:gd name="T56" fmla="*/ 24 w 58"/>
                <a:gd name="T57" fmla="*/ 0 h 24"/>
                <a:gd name="T58" fmla="*/ 18 w 58"/>
                <a:gd name="T59" fmla="*/ 4 h 24"/>
                <a:gd name="T60" fmla="*/ 12 w 58"/>
                <a:gd name="T61" fmla="*/ 6 h 24"/>
                <a:gd name="T62" fmla="*/ 6 w 58"/>
                <a:gd name="T63" fmla="*/ 10 h 24"/>
                <a:gd name="T64" fmla="*/ 2 w 58"/>
                <a:gd name="T65" fmla="*/ 15 h 24"/>
                <a:gd name="T66" fmla="*/ 0 w 58"/>
                <a:gd name="T67" fmla="*/ 15 h 24"/>
                <a:gd name="T68" fmla="*/ 0 w 58"/>
                <a:gd name="T69" fmla="*/ 15 h 24"/>
                <a:gd name="T70" fmla="*/ 0 w 58"/>
                <a:gd name="T71" fmla="*/ 15 h 24"/>
                <a:gd name="T72" fmla="*/ 0 w 58"/>
                <a:gd name="T73" fmla="*/ 15 h 24"/>
                <a:gd name="T74" fmla="*/ 0 w 58"/>
                <a:gd name="T75" fmla="*/ 17 h 24"/>
                <a:gd name="T76" fmla="*/ 0 w 58"/>
                <a:gd name="T77" fmla="*/ 17 h 24"/>
                <a:gd name="T78" fmla="*/ 0 w 58"/>
                <a:gd name="T79" fmla="*/ 17 h 24"/>
                <a:gd name="T80" fmla="*/ 0 w 58"/>
                <a:gd name="T81" fmla="*/ 17 h 24"/>
                <a:gd name="T82" fmla="*/ 0 w 58"/>
                <a:gd name="T83" fmla="*/ 17 h 24"/>
                <a:gd name="T84" fmla="*/ 0 w 58"/>
                <a:gd name="T85" fmla="*/ 19 h 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
                <a:gd name="T130" fmla="*/ 0 h 24"/>
                <a:gd name="T131" fmla="*/ 58 w 58"/>
                <a:gd name="T132" fmla="*/ 24 h 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 h="24">
                  <a:moveTo>
                    <a:pt x="0" y="19"/>
                  </a:moveTo>
                  <a:lnTo>
                    <a:pt x="6" y="21"/>
                  </a:lnTo>
                  <a:lnTo>
                    <a:pt x="14" y="23"/>
                  </a:lnTo>
                  <a:lnTo>
                    <a:pt x="20" y="24"/>
                  </a:lnTo>
                  <a:lnTo>
                    <a:pt x="26" y="24"/>
                  </a:lnTo>
                  <a:lnTo>
                    <a:pt x="34" y="23"/>
                  </a:lnTo>
                  <a:lnTo>
                    <a:pt x="40" y="23"/>
                  </a:lnTo>
                  <a:lnTo>
                    <a:pt x="48" y="19"/>
                  </a:lnTo>
                  <a:lnTo>
                    <a:pt x="54" y="17"/>
                  </a:lnTo>
                  <a:lnTo>
                    <a:pt x="54" y="15"/>
                  </a:lnTo>
                  <a:lnTo>
                    <a:pt x="56" y="15"/>
                  </a:lnTo>
                  <a:lnTo>
                    <a:pt x="56" y="13"/>
                  </a:lnTo>
                  <a:lnTo>
                    <a:pt x="58" y="13"/>
                  </a:lnTo>
                  <a:lnTo>
                    <a:pt x="58" y="11"/>
                  </a:lnTo>
                  <a:lnTo>
                    <a:pt x="56" y="10"/>
                  </a:lnTo>
                  <a:lnTo>
                    <a:pt x="56" y="8"/>
                  </a:lnTo>
                  <a:lnTo>
                    <a:pt x="54" y="8"/>
                  </a:lnTo>
                  <a:lnTo>
                    <a:pt x="52" y="6"/>
                  </a:lnTo>
                  <a:lnTo>
                    <a:pt x="50" y="6"/>
                  </a:lnTo>
                  <a:lnTo>
                    <a:pt x="50" y="4"/>
                  </a:lnTo>
                  <a:lnTo>
                    <a:pt x="48" y="2"/>
                  </a:lnTo>
                  <a:lnTo>
                    <a:pt x="42" y="0"/>
                  </a:lnTo>
                  <a:lnTo>
                    <a:pt x="36" y="0"/>
                  </a:lnTo>
                  <a:lnTo>
                    <a:pt x="30" y="0"/>
                  </a:lnTo>
                  <a:lnTo>
                    <a:pt x="24" y="0"/>
                  </a:lnTo>
                  <a:lnTo>
                    <a:pt x="18" y="4"/>
                  </a:lnTo>
                  <a:lnTo>
                    <a:pt x="12" y="6"/>
                  </a:lnTo>
                  <a:lnTo>
                    <a:pt x="6" y="10"/>
                  </a:lnTo>
                  <a:lnTo>
                    <a:pt x="2" y="15"/>
                  </a:lnTo>
                  <a:lnTo>
                    <a:pt x="0" y="15"/>
                  </a:lnTo>
                  <a:lnTo>
                    <a:pt x="0" y="17"/>
                  </a:lnTo>
                  <a:lnTo>
                    <a:pt x="0" y="19"/>
                  </a:lnTo>
                  <a:close/>
                </a:path>
              </a:pathLst>
            </a:custGeom>
            <a:solidFill>
              <a:srgbClr val="FCEF00"/>
            </a:solidFill>
            <a:ln w="9525">
              <a:noFill/>
              <a:round/>
              <a:headEnd/>
              <a:tailEnd/>
            </a:ln>
          </p:spPr>
          <p:txBody>
            <a:bodyPr>
              <a:prstTxWarp prst="textNoShape">
                <a:avLst/>
              </a:prstTxWarp>
            </a:bodyPr>
            <a:lstStyle/>
            <a:p>
              <a:endParaRPr lang="en-US"/>
            </a:p>
          </p:txBody>
        </p:sp>
        <p:sp>
          <p:nvSpPr>
            <p:cNvPr id="21563" name="Freeform 56"/>
            <p:cNvSpPr>
              <a:spLocks/>
            </p:cNvSpPr>
            <p:nvPr/>
          </p:nvSpPr>
          <p:spPr bwMode="auto">
            <a:xfrm>
              <a:off x="3501" y="1369"/>
              <a:ext cx="57" cy="26"/>
            </a:xfrm>
            <a:custGeom>
              <a:avLst/>
              <a:gdLst>
                <a:gd name="T0" fmla="*/ 0 w 57"/>
                <a:gd name="T1" fmla="*/ 9 h 26"/>
                <a:gd name="T2" fmla="*/ 4 w 57"/>
                <a:gd name="T3" fmla="*/ 13 h 26"/>
                <a:gd name="T4" fmla="*/ 10 w 57"/>
                <a:gd name="T5" fmla="*/ 16 h 26"/>
                <a:gd name="T6" fmla="*/ 13 w 57"/>
                <a:gd name="T7" fmla="*/ 20 h 26"/>
                <a:gd name="T8" fmla="*/ 19 w 57"/>
                <a:gd name="T9" fmla="*/ 22 h 26"/>
                <a:gd name="T10" fmla="*/ 23 w 57"/>
                <a:gd name="T11" fmla="*/ 24 h 26"/>
                <a:gd name="T12" fmla="*/ 29 w 57"/>
                <a:gd name="T13" fmla="*/ 26 h 26"/>
                <a:gd name="T14" fmla="*/ 37 w 57"/>
                <a:gd name="T15" fmla="*/ 26 h 26"/>
                <a:gd name="T16" fmla="*/ 43 w 57"/>
                <a:gd name="T17" fmla="*/ 26 h 26"/>
                <a:gd name="T18" fmla="*/ 45 w 57"/>
                <a:gd name="T19" fmla="*/ 26 h 26"/>
                <a:gd name="T20" fmla="*/ 47 w 57"/>
                <a:gd name="T21" fmla="*/ 26 h 26"/>
                <a:gd name="T22" fmla="*/ 49 w 57"/>
                <a:gd name="T23" fmla="*/ 26 h 26"/>
                <a:gd name="T24" fmla="*/ 51 w 57"/>
                <a:gd name="T25" fmla="*/ 24 h 26"/>
                <a:gd name="T26" fmla="*/ 51 w 57"/>
                <a:gd name="T27" fmla="*/ 24 h 26"/>
                <a:gd name="T28" fmla="*/ 53 w 57"/>
                <a:gd name="T29" fmla="*/ 24 h 26"/>
                <a:gd name="T30" fmla="*/ 55 w 57"/>
                <a:gd name="T31" fmla="*/ 22 h 26"/>
                <a:gd name="T32" fmla="*/ 55 w 57"/>
                <a:gd name="T33" fmla="*/ 22 h 26"/>
                <a:gd name="T34" fmla="*/ 55 w 57"/>
                <a:gd name="T35" fmla="*/ 22 h 26"/>
                <a:gd name="T36" fmla="*/ 55 w 57"/>
                <a:gd name="T37" fmla="*/ 22 h 26"/>
                <a:gd name="T38" fmla="*/ 55 w 57"/>
                <a:gd name="T39" fmla="*/ 22 h 26"/>
                <a:gd name="T40" fmla="*/ 55 w 57"/>
                <a:gd name="T41" fmla="*/ 20 h 26"/>
                <a:gd name="T42" fmla="*/ 55 w 57"/>
                <a:gd name="T43" fmla="*/ 20 h 26"/>
                <a:gd name="T44" fmla="*/ 55 w 57"/>
                <a:gd name="T45" fmla="*/ 20 h 26"/>
                <a:gd name="T46" fmla="*/ 57 w 57"/>
                <a:gd name="T47" fmla="*/ 20 h 26"/>
                <a:gd name="T48" fmla="*/ 57 w 57"/>
                <a:gd name="T49" fmla="*/ 18 h 26"/>
                <a:gd name="T50" fmla="*/ 53 w 57"/>
                <a:gd name="T51" fmla="*/ 15 h 26"/>
                <a:gd name="T52" fmla="*/ 49 w 57"/>
                <a:gd name="T53" fmla="*/ 13 h 26"/>
                <a:gd name="T54" fmla="*/ 45 w 57"/>
                <a:gd name="T55" fmla="*/ 9 h 26"/>
                <a:gd name="T56" fmla="*/ 41 w 57"/>
                <a:gd name="T57" fmla="*/ 7 h 26"/>
                <a:gd name="T58" fmla="*/ 37 w 57"/>
                <a:gd name="T59" fmla="*/ 5 h 26"/>
                <a:gd name="T60" fmla="*/ 31 w 57"/>
                <a:gd name="T61" fmla="*/ 4 h 26"/>
                <a:gd name="T62" fmla="*/ 27 w 57"/>
                <a:gd name="T63" fmla="*/ 2 h 26"/>
                <a:gd name="T64" fmla="*/ 21 w 57"/>
                <a:gd name="T65" fmla="*/ 0 h 26"/>
                <a:gd name="T66" fmla="*/ 19 w 57"/>
                <a:gd name="T67" fmla="*/ 0 h 26"/>
                <a:gd name="T68" fmla="*/ 15 w 57"/>
                <a:gd name="T69" fmla="*/ 2 h 26"/>
                <a:gd name="T70" fmla="*/ 13 w 57"/>
                <a:gd name="T71" fmla="*/ 2 h 26"/>
                <a:gd name="T72" fmla="*/ 10 w 57"/>
                <a:gd name="T73" fmla="*/ 2 h 26"/>
                <a:gd name="T74" fmla="*/ 8 w 57"/>
                <a:gd name="T75" fmla="*/ 4 h 26"/>
                <a:gd name="T76" fmla="*/ 6 w 57"/>
                <a:gd name="T77" fmla="*/ 4 h 26"/>
                <a:gd name="T78" fmla="*/ 4 w 57"/>
                <a:gd name="T79" fmla="*/ 5 h 26"/>
                <a:gd name="T80" fmla="*/ 0 w 57"/>
                <a:gd name="T81" fmla="*/ 7 h 26"/>
                <a:gd name="T82" fmla="*/ 0 w 57"/>
                <a:gd name="T83" fmla="*/ 7 h 26"/>
                <a:gd name="T84" fmla="*/ 0 w 57"/>
                <a:gd name="T85" fmla="*/ 7 h 26"/>
                <a:gd name="T86" fmla="*/ 0 w 57"/>
                <a:gd name="T87" fmla="*/ 9 h 26"/>
                <a:gd name="T88" fmla="*/ 0 w 57"/>
                <a:gd name="T89" fmla="*/ 9 h 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26"/>
                <a:gd name="T137" fmla="*/ 57 w 57"/>
                <a:gd name="T138" fmla="*/ 26 h 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26">
                  <a:moveTo>
                    <a:pt x="0" y="9"/>
                  </a:moveTo>
                  <a:lnTo>
                    <a:pt x="4" y="13"/>
                  </a:lnTo>
                  <a:lnTo>
                    <a:pt x="10" y="16"/>
                  </a:lnTo>
                  <a:lnTo>
                    <a:pt x="13" y="20"/>
                  </a:lnTo>
                  <a:lnTo>
                    <a:pt x="19" y="22"/>
                  </a:lnTo>
                  <a:lnTo>
                    <a:pt x="23" y="24"/>
                  </a:lnTo>
                  <a:lnTo>
                    <a:pt x="29" y="26"/>
                  </a:lnTo>
                  <a:lnTo>
                    <a:pt x="37" y="26"/>
                  </a:lnTo>
                  <a:lnTo>
                    <a:pt x="43" y="26"/>
                  </a:lnTo>
                  <a:lnTo>
                    <a:pt x="45" y="26"/>
                  </a:lnTo>
                  <a:lnTo>
                    <a:pt x="47" y="26"/>
                  </a:lnTo>
                  <a:lnTo>
                    <a:pt x="49" y="26"/>
                  </a:lnTo>
                  <a:lnTo>
                    <a:pt x="51" y="24"/>
                  </a:lnTo>
                  <a:lnTo>
                    <a:pt x="53" y="24"/>
                  </a:lnTo>
                  <a:lnTo>
                    <a:pt x="55" y="22"/>
                  </a:lnTo>
                  <a:lnTo>
                    <a:pt x="55" y="20"/>
                  </a:lnTo>
                  <a:lnTo>
                    <a:pt x="57" y="20"/>
                  </a:lnTo>
                  <a:lnTo>
                    <a:pt x="57" y="18"/>
                  </a:lnTo>
                  <a:lnTo>
                    <a:pt x="53" y="15"/>
                  </a:lnTo>
                  <a:lnTo>
                    <a:pt x="49" y="13"/>
                  </a:lnTo>
                  <a:lnTo>
                    <a:pt x="45" y="9"/>
                  </a:lnTo>
                  <a:lnTo>
                    <a:pt x="41" y="7"/>
                  </a:lnTo>
                  <a:lnTo>
                    <a:pt x="37" y="5"/>
                  </a:lnTo>
                  <a:lnTo>
                    <a:pt x="31" y="4"/>
                  </a:lnTo>
                  <a:lnTo>
                    <a:pt x="27" y="2"/>
                  </a:lnTo>
                  <a:lnTo>
                    <a:pt x="21" y="0"/>
                  </a:lnTo>
                  <a:lnTo>
                    <a:pt x="19" y="0"/>
                  </a:lnTo>
                  <a:lnTo>
                    <a:pt x="15" y="2"/>
                  </a:lnTo>
                  <a:lnTo>
                    <a:pt x="13" y="2"/>
                  </a:lnTo>
                  <a:lnTo>
                    <a:pt x="10" y="2"/>
                  </a:lnTo>
                  <a:lnTo>
                    <a:pt x="8" y="4"/>
                  </a:lnTo>
                  <a:lnTo>
                    <a:pt x="6" y="4"/>
                  </a:lnTo>
                  <a:lnTo>
                    <a:pt x="4" y="5"/>
                  </a:lnTo>
                  <a:lnTo>
                    <a:pt x="0" y="7"/>
                  </a:lnTo>
                  <a:lnTo>
                    <a:pt x="0" y="9"/>
                  </a:lnTo>
                  <a:close/>
                </a:path>
              </a:pathLst>
            </a:custGeom>
            <a:solidFill>
              <a:srgbClr val="FCEF00"/>
            </a:solidFill>
            <a:ln w="9525">
              <a:noFill/>
              <a:round/>
              <a:headEnd/>
              <a:tailEnd/>
            </a:ln>
          </p:spPr>
          <p:txBody>
            <a:bodyPr>
              <a:prstTxWarp prst="textNoShape">
                <a:avLst/>
              </a:prstTxWarp>
            </a:bodyPr>
            <a:lstStyle/>
            <a:p>
              <a:endParaRPr lang="en-US"/>
            </a:p>
          </p:txBody>
        </p:sp>
        <p:sp>
          <p:nvSpPr>
            <p:cNvPr id="21564" name="Freeform 57"/>
            <p:cNvSpPr>
              <a:spLocks/>
            </p:cNvSpPr>
            <p:nvPr/>
          </p:nvSpPr>
          <p:spPr bwMode="auto">
            <a:xfrm>
              <a:off x="3554" y="1365"/>
              <a:ext cx="42" cy="43"/>
            </a:xfrm>
            <a:custGeom>
              <a:avLst/>
              <a:gdLst>
                <a:gd name="T0" fmla="*/ 0 w 42"/>
                <a:gd name="T1" fmla="*/ 6 h 43"/>
                <a:gd name="T2" fmla="*/ 6 w 42"/>
                <a:gd name="T3" fmla="*/ 9 h 43"/>
                <a:gd name="T4" fmla="*/ 8 w 42"/>
                <a:gd name="T5" fmla="*/ 15 h 43"/>
                <a:gd name="T6" fmla="*/ 12 w 42"/>
                <a:gd name="T7" fmla="*/ 22 h 43"/>
                <a:gd name="T8" fmla="*/ 16 w 42"/>
                <a:gd name="T9" fmla="*/ 28 h 43"/>
                <a:gd name="T10" fmla="*/ 20 w 42"/>
                <a:gd name="T11" fmla="*/ 32 h 43"/>
                <a:gd name="T12" fmla="*/ 24 w 42"/>
                <a:gd name="T13" fmla="*/ 37 h 43"/>
                <a:gd name="T14" fmla="*/ 30 w 42"/>
                <a:gd name="T15" fmla="*/ 41 h 43"/>
                <a:gd name="T16" fmla="*/ 36 w 42"/>
                <a:gd name="T17" fmla="*/ 43 h 43"/>
                <a:gd name="T18" fmla="*/ 38 w 42"/>
                <a:gd name="T19" fmla="*/ 43 h 43"/>
                <a:gd name="T20" fmla="*/ 38 w 42"/>
                <a:gd name="T21" fmla="*/ 43 h 43"/>
                <a:gd name="T22" fmla="*/ 38 w 42"/>
                <a:gd name="T23" fmla="*/ 43 h 43"/>
                <a:gd name="T24" fmla="*/ 38 w 42"/>
                <a:gd name="T25" fmla="*/ 43 h 43"/>
                <a:gd name="T26" fmla="*/ 40 w 42"/>
                <a:gd name="T27" fmla="*/ 43 h 43"/>
                <a:gd name="T28" fmla="*/ 40 w 42"/>
                <a:gd name="T29" fmla="*/ 43 h 43"/>
                <a:gd name="T30" fmla="*/ 40 w 42"/>
                <a:gd name="T31" fmla="*/ 43 h 43"/>
                <a:gd name="T32" fmla="*/ 40 w 42"/>
                <a:gd name="T33" fmla="*/ 43 h 43"/>
                <a:gd name="T34" fmla="*/ 42 w 42"/>
                <a:gd name="T35" fmla="*/ 39 h 43"/>
                <a:gd name="T36" fmla="*/ 42 w 42"/>
                <a:gd name="T37" fmla="*/ 35 h 43"/>
                <a:gd name="T38" fmla="*/ 42 w 42"/>
                <a:gd name="T39" fmla="*/ 30 h 43"/>
                <a:gd name="T40" fmla="*/ 42 w 42"/>
                <a:gd name="T41" fmla="*/ 26 h 43"/>
                <a:gd name="T42" fmla="*/ 40 w 42"/>
                <a:gd name="T43" fmla="*/ 22 h 43"/>
                <a:gd name="T44" fmla="*/ 40 w 42"/>
                <a:gd name="T45" fmla="*/ 17 h 43"/>
                <a:gd name="T46" fmla="*/ 36 w 42"/>
                <a:gd name="T47" fmla="*/ 13 h 43"/>
                <a:gd name="T48" fmla="*/ 34 w 42"/>
                <a:gd name="T49" fmla="*/ 9 h 43"/>
                <a:gd name="T50" fmla="*/ 30 w 42"/>
                <a:gd name="T51" fmla="*/ 8 h 43"/>
                <a:gd name="T52" fmla="*/ 28 w 42"/>
                <a:gd name="T53" fmla="*/ 4 h 43"/>
                <a:gd name="T54" fmla="*/ 24 w 42"/>
                <a:gd name="T55" fmla="*/ 4 h 43"/>
                <a:gd name="T56" fmla="*/ 20 w 42"/>
                <a:gd name="T57" fmla="*/ 2 h 43"/>
                <a:gd name="T58" fmla="*/ 16 w 42"/>
                <a:gd name="T59" fmla="*/ 0 h 43"/>
                <a:gd name="T60" fmla="*/ 12 w 42"/>
                <a:gd name="T61" fmla="*/ 0 h 43"/>
                <a:gd name="T62" fmla="*/ 10 w 42"/>
                <a:gd name="T63" fmla="*/ 0 h 43"/>
                <a:gd name="T64" fmla="*/ 6 w 42"/>
                <a:gd name="T65" fmla="*/ 0 h 43"/>
                <a:gd name="T66" fmla="*/ 4 w 42"/>
                <a:gd name="T67" fmla="*/ 0 h 43"/>
                <a:gd name="T68" fmla="*/ 4 w 42"/>
                <a:gd name="T69" fmla="*/ 0 h 43"/>
                <a:gd name="T70" fmla="*/ 2 w 42"/>
                <a:gd name="T71" fmla="*/ 2 h 43"/>
                <a:gd name="T72" fmla="*/ 2 w 42"/>
                <a:gd name="T73" fmla="*/ 2 h 43"/>
                <a:gd name="T74" fmla="*/ 2 w 42"/>
                <a:gd name="T75" fmla="*/ 2 h 43"/>
                <a:gd name="T76" fmla="*/ 2 w 42"/>
                <a:gd name="T77" fmla="*/ 2 h 43"/>
                <a:gd name="T78" fmla="*/ 2 w 42"/>
                <a:gd name="T79" fmla="*/ 4 h 43"/>
                <a:gd name="T80" fmla="*/ 0 w 42"/>
                <a:gd name="T81" fmla="*/ 4 h 43"/>
                <a:gd name="T82" fmla="*/ 0 w 42"/>
                <a:gd name="T83" fmla="*/ 4 h 43"/>
                <a:gd name="T84" fmla="*/ 0 w 42"/>
                <a:gd name="T85" fmla="*/ 4 h 43"/>
                <a:gd name="T86" fmla="*/ 0 w 42"/>
                <a:gd name="T87" fmla="*/ 6 h 43"/>
                <a:gd name="T88" fmla="*/ 0 w 42"/>
                <a:gd name="T89" fmla="*/ 6 h 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
                <a:gd name="T136" fmla="*/ 0 h 43"/>
                <a:gd name="T137" fmla="*/ 42 w 42"/>
                <a:gd name="T138" fmla="*/ 43 h 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 h="43">
                  <a:moveTo>
                    <a:pt x="0" y="6"/>
                  </a:moveTo>
                  <a:lnTo>
                    <a:pt x="6" y="9"/>
                  </a:lnTo>
                  <a:lnTo>
                    <a:pt x="8" y="15"/>
                  </a:lnTo>
                  <a:lnTo>
                    <a:pt x="12" y="22"/>
                  </a:lnTo>
                  <a:lnTo>
                    <a:pt x="16" y="28"/>
                  </a:lnTo>
                  <a:lnTo>
                    <a:pt x="20" y="32"/>
                  </a:lnTo>
                  <a:lnTo>
                    <a:pt x="24" y="37"/>
                  </a:lnTo>
                  <a:lnTo>
                    <a:pt x="30" y="41"/>
                  </a:lnTo>
                  <a:lnTo>
                    <a:pt x="36" y="43"/>
                  </a:lnTo>
                  <a:lnTo>
                    <a:pt x="38" y="43"/>
                  </a:lnTo>
                  <a:lnTo>
                    <a:pt x="40" y="43"/>
                  </a:lnTo>
                  <a:lnTo>
                    <a:pt x="42" y="39"/>
                  </a:lnTo>
                  <a:lnTo>
                    <a:pt x="42" y="35"/>
                  </a:lnTo>
                  <a:lnTo>
                    <a:pt x="42" y="30"/>
                  </a:lnTo>
                  <a:lnTo>
                    <a:pt x="42" y="26"/>
                  </a:lnTo>
                  <a:lnTo>
                    <a:pt x="40" y="22"/>
                  </a:lnTo>
                  <a:lnTo>
                    <a:pt x="40" y="17"/>
                  </a:lnTo>
                  <a:lnTo>
                    <a:pt x="36" y="13"/>
                  </a:lnTo>
                  <a:lnTo>
                    <a:pt x="34" y="9"/>
                  </a:lnTo>
                  <a:lnTo>
                    <a:pt x="30" y="8"/>
                  </a:lnTo>
                  <a:lnTo>
                    <a:pt x="28" y="4"/>
                  </a:lnTo>
                  <a:lnTo>
                    <a:pt x="24" y="4"/>
                  </a:lnTo>
                  <a:lnTo>
                    <a:pt x="20" y="2"/>
                  </a:lnTo>
                  <a:lnTo>
                    <a:pt x="16" y="0"/>
                  </a:lnTo>
                  <a:lnTo>
                    <a:pt x="12" y="0"/>
                  </a:lnTo>
                  <a:lnTo>
                    <a:pt x="10" y="0"/>
                  </a:lnTo>
                  <a:lnTo>
                    <a:pt x="6" y="0"/>
                  </a:lnTo>
                  <a:lnTo>
                    <a:pt x="4" y="0"/>
                  </a:lnTo>
                  <a:lnTo>
                    <a:pt x="2" y="2"/>
                  </a:lnTo>
                  <a:lnTo>
                    <a:pt x="2" y="4"/>
                  </a:lnTo>
                  <a:lnTo>
                    <a:pt x="0" y="4"/>
                  </a:lnTo>
                  <a:lnTo>
                    <a:pt x="0" y="6"/>
                  </a:lnTo>
                  <a:close/>
                </a:path>
              </a:pathLst>
            </a:custGeom>
            <a:solidFill>
              <a:srgbClr val="FCEF00"/>
            </a:solidFill>
            <a:ln w="9525">
              <a:noFill/>
              <a:round/>
              <a:headEnd/>
              <a:tailEnd/>
            </a:ln>
          </p:spPr>
          <p:txBody>
            <a:bodyPr>
              <a:prstTxWarp prst="textNoShape">
                <a:avLst/>
              </a:prstTxWarp>
            </a:bodyPr>
            <a:lstStyle/>
            <a:p>
              <a:endParaRPr lang="en-US"/>
            </a:p>
          </p:txBody>
        </p:sp>
        <p:sp>
          <p:nvSpPr>
            <p:cNvPr id="21565" name="Freeform 58"/>
            <p:cNvSpPr>
              <a:spLocks/>
            </p:cNvSpPr>
            <p:nvPr/>
          </p:nvSpPr>
          <p:spPr bwMode="auto">
            <a:xfrm>
              <a:off x="3602" y="1374"/>
              <a:ext cx="35" cy="54"/>
            </a:xfrm>
            <a:custGeom>
              <a:avLst/>
              <a:gdLst>
                <a:gd name="T0" fmla="*/ 4 w 35"/>
                <a:gd name="T1" fmla="*/ 23 h 54"/>
                <a:gd name="T2" fmla="*/ 5 w 35"/>
                <a:gd name="T3" fmla="*/ 28 h 54"/>
                <a:gd name="T4" fmla="*/ 7 w 35"/>
                <a:gd name="T5" fmla="*/ 34 h 54"/>
                <a:gd name="T6" fmla="*/ 11 w 35"/>
                <a:gd name="T7" fmla="*/ 37 h 54"/>
                <a:gd name="T8" fmla="*/ 13 w 35"/>
                <a:gd name="T9" fmla="*/ 41 h 54"/>
                <a:gd name="T10" fmla="*/ 17 w 35"/>
                <a:gd name="T11" fmla="*/ 45 h 54"/>
                <a:gd name="T12" fmla="*/ 21 w 35"/>
                <a:gd name="T13" fmla="*/ 49 h 54"/>
                <a:gd name="T14" fmla="*/ 25 w 35"/>
                <a:gd name="T15" fmla="*/ 52 h 54"/>
                <a:gd name="T16" fmla="*/ 31 w 35"/>
                <a:gd name="T17" fmla="*/ 54 h 54"/>
                <a:gd name="T18" fmla="*/ 33 w 35"/>
                <a:gd name="T19" fmla="*/ 50 h 54"/>
                <a:gd name="T20" fmla="*/ 33 w 35"/>
                <a:gd name="T21" fmla="*/ 47 h 54"/>
                <a:gd name="T22" fmla="*/ 35 w 35"/>
                <a:gd name="T23" fmla="*/ 41 h 54"/>
                <a:gd name="T24" fmla="*/ 35 w 35"/>
                <a:gd name="T25" fmla="*/ 37 h 54"/>
                <a:gd name="T26" fmla="*/ 35 w 35"/>
                <a:gd name="T27" fmla="*/ 32 h 54"/>
                <a:gd name="T28" fmla="*/ 35 w 35"/>
                <a:gd name="T29" fmla="*/ 28 h 54"/>
                <a:gd name="T30" fmla="*/ 33 w 35"/>
                <a:gd name="T31" fmla="*/ 23 h 54"/>
                <a:gd name="T32" fmla="*/ 31 w 35"/>
                <a:gd name="T33" fmla="*/ 19 h 54"/>
                <a:gd name="T34" fmla="*/ 29 w 35"/>
                <a:gd name="T35" fmla="*/ 15 h 54"/>
                <a:gd name="T36" fmla="*/ 27 w 35"/>
                <a:gd name="T37" fmla="*/ 13 h 54"/>
                <a:gd name="T38" fmla="*/ 25 w 35"/>
                <a:gd name="T39" fmla="*/ 10 h 54"/>
                <a:gd name="T40" fmla="*/ 23 w 35"/>
                <a:gd name="T41" fmla="*/ 8 h 54"/>
                <a:gd name="T42" fmla="*/ 21 w 35"/>
                <a:gd name="T43" fmla="*/ 6 h 54"/>
                <a:gd name="T44" fmla="*/ 17 w 35"/>
                <a:gd name="T45" fmla="*/ 4 h 54"/>
                <a:gd name="T46" fmla="*/ 15 w 35"/>
                <a:gd name="T47" fmla="*/ 2 h 54"/>
                <a:gd name="T48" fmla="*/ 11 w 35"/>
                <a:gd name="T49" fmla="*/ 0 h 54"/>
                <a:gd name="T50" fmla="*/ 9 w 35"/>
                <a:gd name="T51" fmla="*/ 0 h 54"/>
                <a:gd name="T52" fmla="*/ 7 w 35"/>
                <a:gd name="T53" fmla="*/ 0 h 54"/>
                <a:gd name="T54" fmla="*/ 5 w 35"/>
                <a:gd name="T55" fmla="*/ 0 h 54"/>
                <a:gd name="T56" fmla="*/ 5 w 35"/>
                <a:gd name="T57" fmla="*/ 0 h 54"/>
                <a:gd name="T58" fmla="*/ 4 w 35"/>
                <a:gd name="T59" fmla="*/ 0 h 54"/>
                <a:gd name="T60" fmla="*/ 2 w 35"/>
                <a:gd name="T61" fmla="*/ 0 h 54"/>
                <a:gd name="T62" fmla="*/ 2 w 35"/>
                <a:gd name="T63" fmla="*/ 2 h 54"/>
                <a:gd name="T64" fmla="*/ 0 w 35"/>
                <a:gd name="T65" fmla="*/ 2 h 54"/>
                <a:gd name="T66" fmla="*/ 4 w 35"/>
                <a:gd name="T67" fmla="*/ 23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
                <a:gd name="T103" fmla="*/ 0 h 54"/>
                <a:gd name="T104" fmla="*/ 35 w 35"/>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 h="54">
                  <a:moveTo>
                    <a:pt x="4" y="23"/>
                  </a:moveTo>
                  <a:lnTo>
                    <a:pt x="5" y="28"/>
                  </a:lnTo>
                  <a:lnTo>
                    <a:pt x="7" y="34"/>
                  </a:lnTo>
                  <a:lnTo>
                    <a:pt x="11" y="37"/>
                  </a:lnTo>
                  <a:lnTo>
                    <a:pt x="13" y="41"/>
                  </a:lnTo>
                  <a:lnTo>
                    <a:pt x="17" y="45"/>
                  </a:lnTo>
                  <a:lnTo>
                    <a:pt x="21" y="49"/>
                  </a:lnTo>
                  <a:lnTo>
                    <a:pt x="25" y="52"/>
                  </a:lnTo>
                  <a:lnTo>
                    <a:pt x="31" y="54"/>
                  </a:lnTo>
                  <a:lnTo>
                    <a:pt x="33" y="50"/>
                  </a:lnTo>
                  <a:lnTo>
                    <a:pt x="33" y="47"/>
                  </a:lnTo>
                  <a:lnTo>
                    <a:pt x="35" y="41"/>
                  </a:lnTo>
                  <a:lnTo>
                    <a:pt x="35" y="37"/>
                  </a:lnTo>
                  <a:lnTo>
                    <a:pt x="35" y="32"/>
                  </a:lnTo>
                  <a:lnTo>
                    <a:pt x="35" y="28"/>
                  </a:lnTo>
                  <a:lnTo>
                    <a:pt x="33" y="23"/>
                  </a:lnTo>
                  <a:lnTo>
                    <a:pt x="31" y="19"/>
                  </a:lnTo>
                  <a:lnTo>
                    <a:pt x="29" y="15"/>
                  </a:lnTo>
                  <a:lnTo>
                    <a:pt x="27" y="13"/>
                  </a:lnTo>
                  <a:lnTo>
                    <a:pt x="25" y="10"/>
                  </a:lnTo>
                  <a:lnTo>
                    <a:pt x="23" y="8"/>
                  </a:lnTo>
                  <a:lnTo>
                    <a:pt x="21" y="6"/>
                  </a:lnTo>
                  <a:lnTo>
                    <a:pt x="17" y="4"/>
                  </a:lnTo>
                  <a:lnTo>
                    <a:pt x="15" y="2"/>
                  </a:lnTo>
                  <a:lnTo>
                    <a:pt x="11" y="0"/>
                  </a:lnTo>
                  <a:lnTo>
                    <a:pt x="9" y="0"/>
                  </a:lnTo>
                  <a:lnTo>
                    <a:pt x="7" y="0"/>
                  </a:lnTo>
                  <a:lnTo>
                    <a:pt x="5" y="0"/>
                  </a:lnTo>
                  <a:lnTo>
                    <a:pt x="4" y="0"/>
                  </a:lnTo>
                  <a:lnTo>
                    <a:pt x="2" y="0"/>
                  </a:lnTo>
                  <a:lnTo>
                    <a:pt x="2" y="2"/>
                  </a:lnTo>
                  <a:lnTo>
                    <a:pt x="0" y="2"/>
                  </a:lnTo>
                  <a:lnTo>
                    <a:pt x="4" y="23"/>
                  </a:lnTo>
                  <a:close/>
                </a:path>
              </a:pathLst>
            </a:custGeom>
            <a:solidFill>
              <a:srgbClr val="FCEF00"/>
            </a:solidFill>
            <a:ln w="9525">
              <a:noFill/>
              <a:round/>
              <a:headEnd/>
              <a:tailEnd/>
            </a:ln>
          </p:spPr>
          <p:txBody>
            <a:bodyPr>
              <a:prstTxWarp prst="textNoShape">
                <a:avLst/>
              </a:prstTxWarp>
            </a:bodyPr>
            <a:lstStyle/>
            <a:p>
              <a:endParaRPr lang="en-US"/>
            </a:p>
          </p:txBody>
        </p:sp>
        <p:sp>
          <p:nvSpPr>
            <p:cNvPr id="21566" name="Freeform 59"/>
            <p:cNvSpPr>
              <a:spLocks/>
            </p:cNvSpPr>
            <p:nvPr/>
          </p:nvSpPr>
          <p:spPr bwMode="auto">
            <a:xfrm>
              <a:off x="3699" y="1610"/>
              <a:ext cx="27" cy="51"/>
            </a:xfrm>
            <a:custGeom>
              <a:avLst/>
              <a:gdLst>
                <a:gd name="T0" fmla="*/ 0 w 27"/>
                <a:gd name="T1" fmla="*/ 42 h 51"/>
                <a:gd name="T2" fmla="*/ 4 w 27"/>
                <a:gd name="T3" fmla="*/ 51 h 51"/>
                <a:gd name="T4" fmla="*/ 7 w 27"/>
                <a:gd name="T5" fmla="*/ 50 h 51"/>
                <a:gd name="T6" fmla="*/ 11 w 27"/>
                <a:gd name="T7" fmla="*/ 46 h 51"/>
                <a:gd name="T8" fmla="*/ 15 w 27"/>
                <a:gd name="T9" fmla="*/ 42 h 51"/>
                <a:gd name="T10" fmla="*/ 19 w 27"/>
                <a:gd name="T11" fmla="*/ 38 h 51"/>
                <a:gd name="T12" fmla="*/ 21 w 27"/>
                <a:gd name="T13" fmla="*/ 35 h 51"/>
                <a:gd name="T14" fmla="*/ 25 w 27"/>
                <a:gd name="T15" fmla="*/ 29 h 51"/>
                <a:gd name="T16" fmla="*/ 25 w 27"/>
                <a:gd name="T17" fmla="*/ 25 h 51"/>
                <a:gd name="T18" fmla="*/ 27 w 27"/>
                <a:gd name="T19" fmla="*/ 20 h 51"/>
                <a:gd name="T20" fmla="*/ 27 w 27"/>
                <a:gd name="T21" fmla="*/ 16 h 51"/>
                <a:gd name="T22" fmla="*/ 27 w 27"/>
                <a:gd name="T23" fmla="*/ 14 h 51"/>
                <a:gd name="T24" fmla="*/ 27 w 27"/>
                <a:gd name="T25" fmla="*/ 11 h 51"/>
                <a:gd name="T26" fmla="*/ 27 w 27"/>
                <a:gd name="T27" fmla="*/ 9 h 51"/>
                <a:gd name="T28" fmla="*/ 25 w 27"/>
                <a:gd name="T29" fmla="*/ 7 h 51"/>
                <a:gd name="T30" fmla="*/ 25 w 27"/>
                <a:gd name="T31" fmla="*/ 3 h 51"/>
                <a:gd name="T32" fmla="*/ 23 w 27"/>
                <a:gd name="T33" fmla="*/ 1 h 51"/>
                <a:gd name="T34" fmla="*/ 21 w 27"/>
                <a:gd name="T35" fmla="*/ 0 h 51"/>
                <a:gd name="T36" fmla="*/ 7 w 27"/>
                <a:gd name="T37" fmla="*/ 11 h 51"/>
                <a:gd name="T38" fmla="*/ 5 w 27"/>
                <a:gd name="T39" fmla="*/ 14 h 51"/>
                <a:gd name="T40" fmla="*/ 4 w 27"/>
                <a:gd name="T41" fmla="*/ 18 h 51"/>
                <a:gd name="T42" fmla="*/ 2 w 27"/>
                <a:gd name="T43" fmla="*/ 22 h 51"/>
                <a:gd name="T44" fmla="*/ 2 w 27"/>
                <a:gd name="T45" fmla="*/ 25 h 51"/>
                <a:gd name="T46" fmla="*/ 0 w 27"/>
                <a:gd name="T47" fmla="*/ 29 h 51"/>
                <a:gd name="T48" fmla="*/ 0 w 27"/>
                <a:gd name="T49" fmla="*/ 33 h 51"/>
                <a:gd name="T50" fmla="*/ 0 w 27"/>
                <a:gd name="T51" fmla="*/ 37 h 51"/>
                <a:gd name="T52" fmla="*/ 0 w 27"/>
                <a:gd name="T53" fmla="*/ 42 h 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
                <a:gd name="T82" fmla="*/ 0 h 51"/>
                <a:gd name="T83" fmla="*/ 27 w 27"/>
                <a:gd name="T84" fmla="*/ 51 h 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 h="51">
                  <a:moveTo>
                    <a:pt x="0" y="42"/>
                  </a:moveTo>
                  <a:lnTo>
                    <a:pt x="4" y="51"/>
                  </a:lnTo>
                  <a:lnTo>
                    <a:pt x="7" y="50"/>
                  </a:lnTo>
                  <a:lnTo>
                    <a:pt x="11" y="46"/>
                  </a:lnTo>
                  <a:lnTo>
                    <a:pt x="15" y="42"/>
                  </a:lnTo>
                  <a:lnTo>
                    <a:pt x="19" y="38"/>
                  </a:lnTo>
                  <a:lnTo>
                    <a:pt x="21" y="35"/>
                  </a:lnTo>
                  <a:lnTo>
                    <a:pt x="25" y="29"/>
                  </a:lnTo>
                  <a:lnTo>
                    <a:pt x="25" y="25"/>
                  </a:lnTo>
                  <a:lnTo>
                    <a:pt x="27" y="20"/>
                  </a:lnTo>
                  <a:lnTo>
                    <a:pt x="27" y="16"/>
                  </a:lnTo>
                  <a:lnTo>
                    <a:pt x="27" y="14"/>
                  </a:lnTo>
                  <a:lnTo>
                    <a:pt x="27" y="11"/>
                  </a:lnTo>
                  <a:lnTo>
                    <a:pt x="27" y="9"/>
                  </a:lnTo>
                  <a:lnTo>
                    <a:pt x="25" y="7"/>
                  </a:lnTo>
                  <a:lnTo>
                    <a:pt x="25" y="3"/>
                  </a:lnTo>
                  <a:lnTo>
                    <a:pt x="23" y="1"/>
                  </a:lnTo>
                  <a:lnTo>
                    <a:pt x="21" y="0"/>
                  </a:lnTo>
                  <a:lnTo>
                    <a:pt x="7" y="11"/>
                  </a:lnTo>
                  <a:lnTo>
                    <a:pt x="5" y="14"/>
                  </a:lnTo>
                  <a:lnTo>
                    <a:pt x="4" y="18"/>
                  </a:lnTo>
                  <a:lnTo>
                    <a:pt x="2" y="22"/>
                  </a:lnTo>
                  <a:lnTo>
                    <a:pt x="2" y="25"/>
                  </a:lnTo>
                  <a:lnTo>
                    <a:pt x="0" y="29"/>
                  </a:lnTo>
                  <a:lnTo>
                    <a:pt x="0" y="33"/>
                  </a:lnTo>
                  <a:lnTo>
                    <a:pt x="0" y="37"/>
                  </a:lnTo>
                  <a:lnTo>
                    <a:pt x="0" y="42"/>
                  </a:lnTo>
                  <a:close/>
                </a:path>
              </a:pathLst>
            </a:custGeom>
            <a:solidFill>
              <a:srgbClr val="FCEF00"/>
            </a:solidFill>
            <a:ln w="9525">
              <a:noFill/>
              <a:round/>
              <a:headEnd/>
              <a:tailEnd/>
            </a:ln>
          </p:spPr>
          <p:txBody>
            <a:bodyPr>
              <a:prstTxWarp prst="textNoShape">
                <a:avLst/>
              </a:prstTxWarp>
            </a:bodyPr>
            <a:lstStyle/>
            <a:p>
              <a:endParaRPr lang="en-US"/>
            </a:p>
          </p:txBody>
        </p:sp>
        <p:sp>
          <p:nvSpPr>
            <p:cNvPr id="21567" name="Freeform 60"/>
            <p:cNvSpPr>
              <a:spLocks/>
            </p:cNvSpPr>
            <p:nvPr/>
          </p:nvSpPr>
          <p:spPr bwMode="auto">
            <a:xfrm>
              <a:off x="3710" y="1656"/>
              <a:ext cx="20" cy="52"/>
            </a:xfrm>
            <a:custGeom>
              <a:avLst/>
              <a:gdLst>
                <a:gd name="T0" fmla="*/ 0 w 20"/>
                <a:gd name="T1" fmla="*/ 35 h 52"/>
                <a:gd name="T2" fmla="*/ 10 w 20"/>
                <a:gd name="T3" fmla="*/ 52 h 52"/>
                <a:gd name="T4" fmla="*/ 12 w 20"/>
                <a:gd name="T5" fmla="*/ 50 h 52"/>
                <a:gd name="T6" fmla="*/ 12 w 20"/>
                <a:gd name="T7" fmla="*/ 48 h 52"/>
                <a:gd name="T8" fmla="*/ 14 w 20"/>
                <a:gd name="T9" fmla="*/ 46 h 52"/>
                <a:gd name="T10" fmla="*/ 14 w 20"/>
                <a:gd name="T11" fmla="*/ 46 h 52"/>
                <a:gd name="T12" fmla="*/ 14 w 20"/>
                <a:gd name="T13" fmla="*/ 44 h 52"/>
                <a:gd name="T14" fmla="*/ 14 w 20"/>
                <a:gd name="T15" fmla="*/ 42 h 52"/>
                <a:gd name="T16" fmla="*/ 16 w 20"/>
                <a:gd name="T17" fmla="*/ 41 h 52"/>
                <a:gd name="T18" fmla="*/ 16 w 20"/>
                <a:gd name="T19" fmla="*/ 39 h 52"/>
                <a:gd name="T20" fmla="*/ 18 w 20"/>
                <a:gd name="T21" fmla="*/ 33 h 52"/>
                <a:gd name="T22" fmla="*/ 18 w 20"/>
                <a:gd name="T23" fmla="*/ 29 h 52"/>
                <a:gd name="T24" fmla="*/ 20 w 20"/>
                <a:gd name="T25" fmla="*/ 24 h 52"/>
                <a:gd name="T26" fmla="*/ 20 w 20"/>
                <a:gd name="T27" fmla="*/ 18 h 52"/>
                <a:gd name="T28" fmla="*/ 20 w 20"/>
                <a:gd name="T29" fmla="*/ 13 h 52"/>
                <a:gd name="T30" fmla="*/ 18 w 20"/>
                <a:gd name="T31" fmla="*/ 7 h 52"/>
                <a:gd name="T32" fmla="*/ 16 w 20"/>
                <a:gd name="T33" fmla="*/ 4 h 52"/>
                <a:gd name="T34" fmla="*/ 12 w 20"/>
                <a:gd name="T35" fmla="*/ 0 h 52"/>
                <a:gd name="T36" fmla="*/ 10 w 20"/>
                <a:gd name="T37" fmla="*/ 0 h 52"/>
                <a:gd name="T38" fmla="*/ 8 w 20"/>
                <a:gd name="T39" fmla="*/ 2 h 52"/>
                <a:gd name="T40" fmla="*/ 6 w 20"/>
                <a:gd name="T41" fmla="*/ 5 h 52"/>
                <a:gd name="T42" fmla="*/ 4 w 20"/>
                <a:gd name="T43" fmla="*/ 7 h 52"/>
                <a:gd name="T44" fmla="*/ 2 w 20"/>
                <a:gd name="T45" fmla="*/ 9 h 52"/>
                <a:gd name="T46" fmla="*/ 2 w 20"/>
                <a:gd name="T47" fmla="*/ 13 h 52"/>
                <a:gd name="T48" fmla="*/ 0 w 20"/>
                <a:gd name="T49" fmla="*/ 15 h 52"/>
                <a:gd name="T50" fmla="*/ 0 w 20"/>
                <a:gd name="T51" fmla="*/ 18 h 52"/>
                <a:gd name="T52" fmla="*/ 0 w 20"/>
                <a:gd name="T53" fmla="*/ 20 h 52"/>
                <a:gd name="T54" fmla="*/ 0 w 20"/>
                <a:gd name="T55" fmla="*/ 22 h 52"/>
                <a:gd name="T56" fmla="*/ 0 w 20"/>
                <a:gd name="T57" fmla="*/ 24 h 52"/>
                <a:gd name="T58" fmla="*/ 0 w 20"/>
                <a:gd name="T59" fmla="*/ 26 h 52"/>
                <a:gd name="T60" fmla="*/ 0 w 20"/>
                <a:gd name="T61" fmla="*/ 28 h 52"/>
                <a:gd name="T62" fmla="*/ 0 w 20"/>
                <a:gd name="T63" fmla="*/ 31 h 52"/>
                <a:gd name="T64" fmla="*/ 0 w 20"/>
                <a:gd name="T65" fmla="*/ 33 h 52"/>
                <a:gd name="T66" fmla="*/ 0 w 20"/>
                <a:gd name="T67" fmla="*/ 35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52"/>
                <a:gd name="T104" fmla="*/ 20 w 20"/>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52">
                  <a:moveTo>
                    <a:pt x="0" y="35"/>
                  </a:moveTo>
                  <a:lnTo>
                    <a:pt x="10" y="52"/>
                  </a:lnTo>
                  <a:lnTo>
                    <a:pt x="12" y="50"/>
                  </a:lnTo>
                  <a:lnTo>
                    <a:pt x="12" y="48"/>
                  </a:lnTo>
                  <a:lnTo>
                    <a:pt x="14" y="46"/>
                  </a:lnTo>
                  <a:lnTo>
                    <a:pt x="14" y="44"/>
                  </a:lnTo>
                  <a:lnTo>
                    <a:pt x="14" y="42"/>
                  </a:lnTo>
                  <a:lnTo>
                    <a:pt x="16" y="41"/>
                  </a:lnTo>
                  <a:lnTo>
                    <a:pt x="16" y="39"/>
                  </a:lnTo>
                  <a:lnTo>
                    <a:pt x="18" y="33"/>
                  </a:lnTo>
                  <a:lnTo>
                    <a:pt x="18" y="29"/>
                  </a:lnTo>
                  <a:lnTo>
                    <a:pt x="20" y="24"/>
                  </a:lnTo>
                  <a:lnTo>
                    <a:pt x="20" y="18"/>
                  </a:lnTo>
                  <a:lnTo>
                    <a:pt x="20" y="13"/>
                  </a:lnTo>
                  <a:lnTo>
                    <a:pt x="18" y="7"/>
                  </a:lnTo>
                  <a:lnTo>
                    <a:pt x="16" y="4"/>
                  </a:lnTo>
                  <a:lnTo>
                    <a:pt x="12" y="0"/>
                  </a:lnTo>
                  <a:lnTo>
                    <a:pt x="10" y="0"/>
                  </a:lnTo>
                  <a:lnTo>
                    <a:pt x="8" y="2"/>
                  </a:lnTo>
                  <a:lnTo>
                    <a:pt x="6" y="5"/>
                  </a:lnTo>
                  <a:lnTo>
                    <a:pt x="4" y="7"/>
                  </a:lnTo>
                  <a:lnTo>
                    <a:pt x="2" y="9"/>
                  </a:lnTo>
                  <a:lnTo>
                    <a:pt x="2" y="13"/>
                  </a:lnTo>
                  <a:lnTo>
                    <a:pt x="0" y="15"/>
                  </a:lnTo>
                  <a:lnTo>
                    <a:pt x="0" y="18"/>
                  </a:lnTo>
                  <a:lnTo>
                    <a:pt x="0" y="20"/>
                  </a:lnTo>
                  <a:lnTo>
                    <a:pt x="0" y="22"/>
                  </a:lnTo>
                  <a:lnTo>
                    <a:pt x="0" y="24"/>
                  </a:lnTo>
                  <a:lnTo>
                    <a:pt x="0" y="26"/>
                  </a:lnTo>
                  <a:lnTo>
                    <a:pt x="0" y="28"/>
                  </a:lnTo>
                  <a:lnTo>
                    <a:pt x="0" y="31"/>
                  </a:lnTo>
                  <a:lnTo>
                    <a:pt x="0" y="33"/>
                  </a:lnTo>
                  <a:lnTo>
                    <a:pt x="0" y="35"/>
                  </a:lnTo>
                  <a:close/>
                </a:path>
              </a:pathLst>
            </a:custGeom>
            <a:solidFill>
              <a:srgbClr val="FCEF00"/>
            </a:solidFill>
            <a:ln w="9525">
              <a:noFill/>
              <a:round/>
              <a:headEnd/>
              <a:tailEnd/>
            </a:ln>
          </p:spPr>
          <p:txBody>
            <a:bodyPr>
              <a:prstTxWarp prst="textNoShape">
                <a:avLst/>
              </a:prstTxWarp>
            </a:bodyPr>
            <a:lstStyle/>
            <a:p>
              <a:endParaRPr lang="en-US"/>
            </a:p>
          </p:txBody>
        </p:sp>
        <p:sp>
          <p:nvSpPr>
            <p:cNvPr id="21568" name="Freeform 61"/>
            <p:cNvSpPr>
              <a:spLocks/>
            </p:cNvSpPr>
            <p:nvPr/>
          </p:nvSpPr>
          <p:spPr bwMode="auto">
            <a:xfrm>
              <a:off x="3701" y="1563"/>
              <a:ext cx="25" cy="45"/>
            </a:xfrm>
            <a:custGeom>
              <a:avLst/>
              <a:gdLst>
                <a:gd name="T0" fmla="*/ 0 w 25"/>
                <a:gd name="T1" fmla="*/ 43 h 45"/>
                <a:gd name="T2" fmla="*/ 0 w 25"/>
                <a:gd name="T3" fmla="*/ 43 h 45"/>
                <a:gd name="T4" fmla="*/ 0 w 25"/>
                <a:gd name="T5" fmla="*/ 43 h 45"/>
                <a:gd name="T6" fmla="*/ 0 w 25"/>
                <a:gd name="T7" fmla="*/ 45 h 45"/>
                <a:gd name="T8" fmla="*/ 0 w 25"/>
                <a:gd name="T9" fmla="*/ 45 h 45"/>
                <a:gd name="T10" fmla="*/ 0 w 25"/>
                <a:gd name="T11" fmla="*/ 45 h 45"/>
                <a:gd name="T12" fmla="*/ 0 w 25"/>
                <a:gd name="T13" fmla="*/ 45 h 45"/>
                <a:gd name="T14" fmla="*/ 3 w 25"/>
                <a:gd name="T15" fmla="*/ 43 h 45"/>
                <a:gd name="T16" fmla="*/ 7 w 25"/>
                <a:gd name="T17" fmla="*/ 41 h 45"/>
                <a:gd name="T18" fmla="*/ 11 w 25"/>
                <a:gd name="T19" fmla="*/ 37 h 45"/>
                <a:gd name="T20" fmla="*/ 15 w 25"/>
                <a:gd name="T21" fmla="*/ 34 h 45"/>
                <a:gd name="T22" fmla="*/ 19 w 25"/>
                <a:gd name="T23" fmla="*/ 32 h 45"/>
                <a:gd name="T24" fmla="*/ 21 w 25"/>
                <a:gd name="T25" fmla="*/ 28 h 45"/>
                <a:gd name="T26" fmla="*/ 23 w 25"/>
                <a:gd name="T27" fmla="*/ 24 h 45"/>
                <a:gd name="T28" fmla="*/ 25 w 25"/>
                <a:gd name="T29" fmla="*/ 19 h 45"/>
                <a:gd name="T30" fmla="*/ 25 w 25"/>
                <a:gd name="T31" fmla="*/ 17 h 45"/>
                <a:gd name="T32" fmla="*/ 25 w 25"/>
                <a:gd name="T33" fmla="*/ 13 h 45"/>
                <a:gd name="T34" fmla="*/ 25 w 25"/>
                <a:gd name="T35" fmla="*/ 11 h 45"/>
                <a:gd name="T36" fmla="*/ 23 w 25"/>
                <a:gd name="T37" fmla="*/ 8 h 45"/>
                <a:gd name="T38" fmla="*/ 23 w 25"/>
                <a:gd name="T39" fmla="*/ 6 h 45"/>
                <a:gd name="T40" fmla="*/ 23 w 25"/>
                <a:gd name="T41" fmla="*/ 4 h 45"/>
                <a:gd name="T42" fmla="*/ 21 w 25"/>
                <a:gd name="T43" fmla="*/ 2 h 45"/>
                <a:gd name="T44" fmla="*/ 19 w 25"/>
                <a:gd name="T45" fmla="*/ 0 h 45"/>
                <a:gd name="T46" fmla="*/ 15 w 25"/>
                <a:gd name="T47" fmla="*/ 4 h 45"/>
                <a:gd name="T48" fmla="*/ 13 w 25"/>
                <a:gd name="T49" fmla="*/ 8 h 45"/>
                <a:gd name="T50" fmla="*/ 9 w 25"/>
                <a:gd name="T51" fmla="*/ 11 h 45"/>
                <a:gd name="T52" fmla="*/ 5 w 25"/>
                <a:gd name="T53" fmla="*/ 17 h 45"/>
                <a:gd name="T54" fmla="*/ 3 w 25"/>
                <a:gd name="T55" fmla="*/ 22 h 45"/>
                <a:gd name="T56" fmla="*/ 2 w 25"/>
                <a:gd name="T57" fmla="*/ 26 h 45"/>
                <a:gd name="T58" fmla="*/ 0 w 25"/>
                <a:gd name="T59" fmla="*/ 32 h 45"/>
                <a:gd name="T60" fmla="*/ 0 w 25"/>
                <a:gd name="T61" fmla="*/ 37 h 45"/>
                <a:gd name="T62" fmla="*/ 0 w 25"/>
                <a:gd name="T63" fmla="*/ 37 h 45"/>
                <a:gd name="T64" fmla="*/ 0 w 25"/>
                <a:gd name="T65" fmla="*/ 39 h 45"/>
                <a:gd name="T66" fmla="*/ 0 w 25"/>
                <a:gd name="T67" fmla="*/ 39 h 45"/>
                <a:gd name="T68" fmla="*/ 0 w 25"/>
                <a:gd name="T69" fmla="*/ 41 h 45"/>
                <a:gd name="T70" fmla="*/ 0 w 25"/>
                <a:gd name="T71" fmla="*/ 41 h 45"/>
                <a:gd name="T72" fmla="*/ 0 w 25"/>
                <a:gd name="T73" fmla="*/ 41 h 45"/>
                <a:gd name="T74" fmla="*/ 0 w 25"/>
                <a:gd name="T75" fmla="*/ 43 h 45"/>
                <a:gd name="T76" fmla="*/ 0 w 25"/>
                <a:gd name="T77" fmla="*/ 43 h 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
                <a:gd name="T118" fmla="*/ 0 h 45"/>
                <a:gd name="T119" fmla="*/ 25 w 25"/>
                <a:gd name="T120" fmla="*/ 45 h 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 h="45">
                  <a:moveTo>
                    <a:pt x="0" y="43"/>
                  </a:moveTo>
                  <a:lnTo>
                    <a:pt x="0" y="43"/>
                  </a:lnTo>
                  <a:lnTo>
                    <a:pt x="0" y="45"/>
                  </a:lnTo>
                  <a:lnTo>
                    <a:pt x="3" y="43"/>
                  </a:lnTo>
                  <a:lnTo>
                    <a:pt x="7" y="41"/>
                  </a:lnTo>
                  <a:lnTo>
                    <a:pt x="11" y="37"/>
                  </a:lnTo>
                  <a:lnTo>
                    <a:pt x="15" y="34"/>
                  </a:lnTo>
                  <a:lnTo>
                    <a:pt x="19" y="32"/>
                  </a:lnTo>
                  <a:lnTo>
                    <a:pt x="21" y="28"/>
                  </a:lnTo>
                  <a:lnTo>
                    <a:pt x="23" y="24"/>
                  </a:lnTo>
                  <a:lnTo>
                    <a:pt x="25" y="19"/>
                  </a:lnTo>
                  <a:lnTo>
                    <a:pt x="25" y="17"/>
                  </a:lnTo>
                  <a:lnTo>
                    <a:pt x="25" y="13"/>
                  </a:lnTo>
                  <a:lnTo>
                    <a:pt x="25" y="11"/>
                  </a:lnTo>
                  <a:lnTo>
                    <a:pt x="23" y="8"/>
                  </a:lnTo>
                  <a:lnTo>
                    <a:pt x="23" y="6"/>
                  </a:lnTo>
                  <a:lnTo>
                    <a:pt x="23" y="4"/>
                  </a:lnTo>
                  <a:lnTo>
                    <a:pt x="21" y="2"/>
                  </a:lnTo>
                  <a:lnTo>
                    <a:pt x="19" y="0"/>
                  </a:lnTo>
                  <a:lnTo>
                    <a:pt x="15" y="4"/>
                  </a:lnTo>
                  <a:lnTo>
                    <a:pt x="13" y="8"/>
                  </a:lnTo>
                  <a:lnTo>
                    <a:pt x="9" y="11"/>
                  </a:lnTo>
                  <a:lnTo>
                    <a:pt x="5" y="17"/>
                  </a:lnTo>
                  <a:lnTo>
                    <a:pt x="3" y="22"/>
                  </a:lnTo>
                  <a:lnTo>
                    <a:pt x="2" y="26"/>
                  </a:lnTo>
                  <a:lnTo>
                    <a:pt x="0" y="32"/>
                  </a:lnTo>
                  <a:lnTo>
                    <a:pt x="0" y="37"/>
                  </a:lnTo>
                  <a:lnTo>
                    <a:pt x="0" y="39"/>
                  </a:lnTo>
                  <a:lnTo>
                    <a:pt x="0" y="41"/>
                  </a:lnTo>
                  <a:lnTo>
                    <a:pt x="0" y="43"/>
                  </a:lnTo>
                  <a:close/>
                </a:path>
              </a:pathLst>
            </a:custGeom>
            <a:solidFill>
              <a:srgbClr val="FCEF00"/>
            </a:solidFill>
            <a:ln w="9525">
              <a:noFill/>
              <a:round/>
              <a:headEnd/>
              <a:tailEnd/>
            </a:ln>
          </p:spPr>
          <p:txBody>
            <a:bodyPr>
              <a:prstTxWarp prst="textNoShape">
                <a:avLst/>
              </a:prstTxWarp>
            </a:bodyPr>
            <a:lstStyle/>
            <a:p>
              <a:endParaRPr lang="en-US"/>
            </a:p>
          </p:txBody>
        </p:sp>
        <p:sp>
          <p:nvSpPr>
            <p:cNvPr id="21569" name="Freeform 62"/>
            <p:cNvSpPr>
              <a:spLocks/>
            </p:cNvSpPr>
            <p:nvPr/>
          </p:nvSpPr>
          <p:spPr bwMode="auto">
            <a:xfrm>
              <a:off x="3647" y="1402"/>
              <a:ext cx="22" cy="46"/>
            </a:xfrm>
            <a:custGeom>
              <a:avLst/>
              <a:gdLst>
                <a:gd name="T0" fmla="*/ 0 w 22"/>
                <a:gd name="T1" fmla="*/ 28 h 46"/>
                <a:gd name="T2" fmla="*/ 8 w 22"/>
                <a:gd name="T3" fmla="*/ 46 h 46"/>
                <a:gd name="T4" fmla="*/ 10 w 22"/>
                <a:gd name="T5" fmla="*/ 46 h 46"/>
                <a:gd name="T6" fmla="*/ 10 w 22"/>
                <a:gd name="T7" fmla="*/ 46 h 46"/>
                <a:gd name="T8" fmla="*/ 10 w 22"/>
                <a:gd name="T9" fmla="*/ 46 h 46"/>
                <a:gd name="T10" fmla="*/ 10 w 22"/>
                <a:gd name="T11" fmla="*/ 46 h 46"/>
                <a:gd name="T12" fmla="*/ 10 w 22"/>
                <a:gd name="T13" fmla="*/ 46 h 46"/>
                <a:gd name="T14" fmla="*/ 12 w 22"/>
                <a:gd name="T15" fmla="*/ 46 h 46"/>
                <a:gd name="T16" fmla="*/ 12 w 22"/>
                <a:gd name="T17" fmla="*/ 46 h 46"/>
                <a:gd name="T18" fmla="*/ 12 w 22"/>
                <a:gd name="T19" fmla="*/ 45 h 46"/>
                <a:gd name="T20" fmla="*/ 14 w 22"/>
                <a:gd name="T21" fmla="*/ 43 h 46"/>
                <a:gd name="T22" fmla="*/ 16 w 22"/>
                <a:gd name="T23" fmla="*/ 39 h 46"/>
                <a:gd name="T24" fmla="*/ 18 w 22"/>
                <a:gd name="T25" fmla="*/ 37 h 46"/>
                <a:gd name="T26" fmla="*/ 18 w 22"/>
                <a:gd name="T27" fmla="*/ 33 h 46"/>
                <a:gd name="T28" fmla="*/ 20 w 22"/>
                <a:gd name="T29" fmla="*/ 30 h 46"/>
                <a:gd name="T30" fmla="*/ 20 w 22"/>
                <a:gd name="T31" fmla="*/ 26 h 46"/>
                <a:gd name="T32" fmla="*/ 22 w 22"/>
                <a:gd name="T33" fmla="*/ 22 h 46"/>
                <a:gd name="T34" fmla="*/ 20 w 22"/>
                <a:gd name="T35" fmla="*/ 17 h 46"/>
                <a:gd name="T36" fmla="*/ 20 w 22"/>
                <a:gd name="T37" fmla="*/ 15 h 46"/>
                <a:gd name="T38" fmla="*/ 18 w 22"/>
                <a:gd name="T39" fmla="*/ 11 h 46"/>
                <a:gd name="T40" fmla="*/ 16 w 22"/>
                <a:gd name="T41" fmla="*/ 9 h 46"/>
                <a:gd name="T42" fmla="*/ 16 w 22"/>
                <a:gd name="T43" fmla="*/ 8 h 46"/>
                <a:gd name="T44" fmla="*/ 14 w 22"/>
                <a:gd name="T45" fmla="*/ 4 h 46"/>
                <a:gd name="T46" fmla="*/ 12 w 22"/>
                <a:gd name="T47" fmla="*/ 2 h 46"/>
                <a:gd name="T48" fmla="*/ 10 w 22"/>
                <a:gd name="T49" fmla="*/ 2 h 46"/>
                <a:gd name="T50" fmla="*/ 6 w 22"/>
                <a:gd name="T51" fmla="*/ 0 h 46"/>
                <a:gd name="T52" fmla="*/ 6 w 22"/>
                <a:gd name="T53" fmla="*/ 0 h 46"/>
                <a:gd name="T54" fmla="*/ 6 w 22"/>
                <a:gd name="T55" fmla="*/ 0 h 46"/>
                <a:gd name="T56" fmla="*/ 4 w 22"/>
                <a:gd name="T57" fmla="*/ 0 h 46"/>
                <a:gd name="T58" fmla="*/ 4 w 22"/>
                <a:gd name="T59" fmla="*/ 0 h 46"/>
                <a:gd name="T60" fmla="*/ 4 w 22"/>
                <a:gd name="T61" fmla="*/ 0 h 46"/>
                <a:gd name="T62" fmla="*/ 4 w 22"/>
                <a:gd name="T63" fmla="*/ 0 h 46"/>
                <a:gd name="T64" fmla="*/ 4 w 22"/>
                <a:gd name="T65" fmla="*/ 0 h 46"/>
                <a:gd name="T66" fmla="*/ 4 w 22"/>
                <a:gd name="T67" fmla="*/ 0 h 46"/>
                <a:gd name="T68" fmla="*/ 0 w 22"/>
                <a:gd name="T69" fmla="*/ 28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
                <a:gd name="T106" fmla="*/ 0 h 46"/>
                <a:gd name="T107" fmla="*/ 22 w 22"/>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 h="46">
                  <a:moveTo>
                    <a:pt x="0" y="28"/>
                  </a:moveTo>
                  <a:lnTo>
                    <a:pt x="8" y="46"/>
                  </a:lnTo>
                  <a:lnTo>
                    <a:pt x="10" y="46"/>
                  </a:lnTo>
                  <a:lnTo>
                    <a:pt x="12" y="46"/>
                  </a:lnTo>
                  <a:lnTo>
                    <a:pt x="12" y="45"/>
                  </a:lnTo>
                  <a:lnTo>
                    <a:pt x="14" y="43"/>
                  </a:lnTo>
                  <a:lnTo>
                    <a:pt x="16" y="39"/>
                  </a:lnTo>
                  <a:lnTo>
                    <a:pt x="18" y="37"/>
                  </a:lnTo>
                  <a:lnTo>
                    <a:pt x="18" y="33"/>
                  </a:lnTo>
                  <a:lnTo>
                    <a:pt x="20" y="30"/>
                  </a:lnTo>
                  <a:lnTo>
                    <a:pt x="20" y="26"/>
                  </a:lnTo>
                  <a:lnTo>
                    <a:pt x="22" y="22"/>
                  </a:lnTo>
                  <a:lnTo>
                    <a:pt x="20" y="17"/>
                  </a:lnTo>
                  <a:lnTo>
                    <a:pt x="20" y="15"/>
                  </a:lnTo>
                  <a:lnTo>
                    <a:pt x="18" y="11"/>
                  </a:lnTo>
                  <a:lnTo>
                    <a:pt x="16" y="9"/>
                  </a:lnTo>
                  <a:lnTo>
                    <a:pt x="16" y="8"/>
                  </a:lnTo>
                  <a:lnTo>
                    <a:pt x="14" y="4"/>
                  </a:lnTo>
                  <a:lnTo>
                    <a:pt x="12" y="2"/>
                  </a:lnTo>
                  <a:lnTo>
                    <a:pt x="10" y="2"/>
                  </a:lnTo>
                  <a:lnTo>
                    <a:pt x="6" y="0"/>
                  </a:lnTo>
                  <a:lnTo>
                    <a:pt x="4" y="0"/>
                  </a:lnTo>
                  <a:lnTo>
                    <a:pt x="0" y="28"/>
                  </a:lnTo>
                  <a:close/>
                </a:path>
              </a:pathLst>
            </a:custGeom>
            <a:solidFill>
              <a:srgbClr val="FCEF00"/>
            </a:solidFill>
            <a:ln w="9525">
              <a:noFill/>
              <a:round/>
              <a:headEnd/>
              <a:tailEnd/>
            </a:ln>
          </p:spPr>
          <p:txBody>
            <a:bodyPr>
              <a:prstTxWarp prst="textNoShape">
                <a:avLst/>
              </a:prstTxWarp>
            </a:bodyPr>
            <a:lstStyle/>
            <a:p>
              <a:endParaRPr lang="en-US"/>
            </a:p>
          </p:txBody>
        </p:sp>
        <p:sp>
          <p:nvSpPr>
            <p:cNvPr id="21570" name="Freeform 63"/>
            <p:cNvSpPr>
              <a:spLocks/>
            </p:cNvSpPr>
            <p:nvPr/>
          </p:nvSpPr>
          <p:spPr bwMode="auto">
            <a:xfrm>
              <a:off x="3691" y="1519"/>
              <a:ext cx="27" cy="52"/>
            </a:xfrm>
            <a:custGeom>
              <a:avLst/>
              <a:gdLst>
                <a:gd name="T0" fmla="*/ 0 w 27"/>
                <a:gd name="T1" fmla="*/ 41 h 52"/>
                <a:gd name="T2" fmla="*/ 6 w 27"/>
                <a:gd name="T3" fmla="*/ 52 h 52"/>
                <a:gd name="T4" fmla="*/ 12 w 27"/>
                <a:gd name="T5" fmla="*/ 46 h 52"/>
                <a:gd name="T6" fmla="*/ 15 w 27"/>
                <a:gd name="T7" fmla="*/ 41 h 52"/>
                <a:gd name="T8" fmla="*/ 21 w 27"/>
                <a:gd name="T9" fmla="*/ 35 h 52"/>
                <a:gd name="T10" fmla="*/ 23 w 27"/>
                <a:gd name="T11" fmla="*/ 29 h 52"/>
                <a:gd name="T12" fmla="*/ 27 w 27"/>
                <a:gd name="T13" fmla="*/ 22 h 52"/>
                <a:gd name="T14" fmla="*/ 27 w 27"/>
                <a:gd name="T15" fmla="*/ 16 h 52"/>
                <a:gd name="T16" fmla="*/ 27 w 27"/>
                <a:gd name="T17" fmla="*/ 9 h 52"/>
                <a:gd name="T18" fmla="*/ 25 w 27"/>
                <a:gd name="T19" fmla="*/ 0 h 52"/>
                <a:gd name="T20" fmla="*/ 23 w 27"/>
                <a:gd name="T21" fmla="*/ 2 h 52"/>
                <a:gd name="T22" fmla="*/ 19 w 27"/>
                <a:gd name="T23" fmla="*/ 4 h 52"/>
                <a:gd name="T24" fmla="*/ 17 w 27"/>
                <a:gd name="T25" fmla="*/ 5 h 52"/>
                <a:gd name="T26" fmla="*/ 15 w 27"/>
                <a:gd name="T27" fmla="*/ 9 h 52"/>
                <a:gd name="T28" fmla="*/ 12 w 27"/>
                <a:gd name="T29" fmla="*/ 13 h 52"/>
                <a:gd name="T30" fmla="*/ 10 w 27"/>
                <a:gd name="T31" fmla="*/ 16 h 52"/>
                <a:gd name="T32" fmla="*/ 6 w 27"/>
                <a:gd name="T33" fmla="*/ 18 h 52"/>
                <a:gd name="T34" fmla="*/ 2 w 27"/>
                <a:gd name="T35" fmla="*/ 20 h 52"/>
                <a:gd name="T36" fmla="*/ 2 w 27"/>
                <a:gd name="T37" fmla="*/ 24 h 52"/>
                <a:gd name="T38" fmla="*/ 0 w 27"/>
                <a:gd name="T39" fmla="*/ 26 h 52"/>
                <a:gd name="T40" fmla="*/ 0 w 27"/>
                <a:gd name="T41" fmla="*/ 28 h 52"/>
                <a:gd name="T42" fmla="*/ 0 w 27"/>
                <a:gd name="T43" fmla="*/ 31 h 52"/>
                <a:gd name="T44" fmla="*/ 0 w 27"/>
                <a:gd name="T45" fmla="*/ 33 h 52"/>
                <a:gd name="T46" fmla="*/ 0 w 27"/>
                <a:gd name="T47" fmla="*/ 35 h 52"/>
                <a:gd name="T48" fmla="*/ 0 w 27"/>
                <a:gd name="T49" fmla="*/ 37 h 52"/>
                <a:gd name="T50" fmla="*/ 0 w 27"/>
                <a:gd name="T51" fmla="*/ 41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
                <a:gd name="T79" fmla="*/ 0 h 52"/>
                <a:gd name="T80" fmla="*/ 27 w 27"/>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 h="52">
                  <a:moveTo>
                    <a:pt x="0" y="41"/>
                  </a:moveTo>
                  <a:lnTo>
                    <a:pt x="6" y="52"/>
                  </a:lnTo>
                  <a:lnTo>
                    <a:pt x="12" y="46"/>
                  </a:lnTo>
                  <a:lnTo>
                    <a:pt x="15" y="41"/>
                  </a:lnTo>
                  <a:lnTo>
                    <a:pt x="21" y="35"/>
                  </a:lnTo>
                  <a:lnTo>
                    <a:pt x="23" y="29"/>
                  </a:lnTo>
                  <a:lnTo>
                    <a:pt x="27" y="22"/>
                  </a:lnTo>
                  <a:lnTo>
                    <a:pt x="27" y="16"/>
                  </a:lnTo>
                  <a:lnTo>
                    <a:pt x="27" y="9"/>
                  </a:lnTo>
                  <a:lnTo>
                    <a:pt x="25" y="0"/>
                  </a:lnTo>
                  <a:lnTo>
                    <a:pt x="23" y="2"/>
                  </a:lnTo>
                  <a:lnTo>
                    <a:pt x="19" y="4"/>
                  </a:lnTo>
                  <a:lnTo>
                    <a:pt x="17" y="5"/>
                  </a:lnTo>
                  <a:lnTo>
                    <a:pt x="15" y="9"/>
                  </a:lnTo>
                  <a:lnTo>
                    <a:pt x="12" y="13"/>
                  </a:lnTo>
                  <a:lnTo>
                    <a:pt x="10" y="16"/>
                  </a:lnTo>
                  <a:lnTo>
                    <a:pt x="6" y="18"/>
                  </a:lnTo>
                  <a:lnTo>
                    <a:pt x="2" y="20"/>
                  </a:lnTo>
                  <a:lnTo>
                    <a:pt x="2" y="24"/>
                  </a:lnTo>
                  <a:lnTo>
                    <a:pt x="0" y="26"/>
                  </a:lnTo>
                  <a:lnTo>
                    <a:pt x="0" y="28"/>
                  </a:lnTo>
                  <a:lnTo>
                    <a:pt x="0" y="31"/>
                  </a:lnTo>
                  <a:lnTo>
                    <a:pt x="0" y="33"/>
                  </a:lnTo>
                  <a:lnTo>
                    <a:pt x="0" y="35"/>
                  </a:lnTo>
                  <a:lnTo>
                    <a:pt x="0" y="37"/>
                  </a:lnTo>
                  <a:lnTo>
                    <a:pt x="0" y="41"/>
                  </a:lnTo>
                  <a:close/>
                </a:path>
              </a:pathLst>
            </a:custGeom>
            <a:solidFill>
              <a:srgbClr val="FCEF00"/>
            </a:solidFill>
            <a:ln w="9525">
              <a:noFill/>
              <a:round/>
              <a:headEnd/>
              <a:tailEnd/>
            </a:ln>
          </p:spPr>
          <p:txBody>
            <a:bodyPr>
              <a:prstTxWarp prst="textNoShape">
                <a:avLst/>
              </a:prstTxWarp>
            </a:bodyPr>
            <a:lstStyle/>
            <a:p>
              <a:endParaRPr lang="en-US"/>
            </a:p>
          </p:txBody>
        </p:sp>
        <p:sp>
          <p:nvSpPr>
            <p:cNvPr id="21571" name="Freeform 64"/>
            <p:cNvSpPr>
              <a:spLocks/>
            </p:cNvSpPr>
            <p:nvPr/>
          </p:nvSpPr>
          <p:spPr bwMode="auto">
            <a:xfrm>
              <a:off x="3736" y="1691"/>
              <a:ext cx="30" cy="48"/>
            </a:xfrm>
            <a:custGeom>
              <a:avLst/>
              <a:gdLst>
                <a:gd name="T0" fmla="*/ 2 w 30"/>
                <a:gd name="T1" fmla="*/ 22 h 48"/>
                <a:gd name="T2" fmla="*/ 2 w 30"/>
                <a:gd name="T3" fmla="*/ 26 h 48"/>
                <a:gd name="T4" fmla="*/ 6 w 30"/>
                <a:gd name="T5" fmla="*/ 30 h 48"/>
                <a:gd name="T6" fmla="*/ 8 w 30"/>
                <a:gd name="T7" fmla="*/ 35 h 48"/>
                <a:gd name="T8" fmla="*/ 10 w 30"/>
                <a:gd name="T9" fmla="*/ 37 h 48"/>
                <a:gd name="T10" fmla="*/ 14 w 30"/>
                <a:gd name="T11" fmla="*/ 41 h 48"/>
                <a:gd name="T12" fmla="*/ 18 w 30"/>
                <a:gd name="T13" fmla="*/ 44 h 48"/>
                <a:gd name="T14" fmla="*/ 22 w 30"/>
                <a:gd name="T15" fmla="*/ 46 h 48"/>
                <a:gd name="T16" fmla="*/ 26 w 30"/>
                <a:gd name="T17" fmla="*/ 46 h 48"/>
                <a:gd name="T18" fmla="*/ 26 w 30"/>
                <a:gd name="T19" fmla="*/ 46 h 48"/>
                <a:gd name="T20" fmla="*/ 26 w 30"/>
                <a:gd name="T21" fmla="*/ 48 h 48"/>
                <a:gd name="T22" fmla="*/ 28 w 30"/>
                <a:gd name="T23" fmla="*/ 48 h 48"/>
                <a:gd name="T24" fmla="*/ 28 w 30"/>
                <a:gd name="T25" fmla="*/ 48 h 48"/>
                <a:gd name="T26" fmla="*/ 28 w 30"/>
                <a:gd name="T27" fmla="*/ 48 h 48"/>
                <a:gd name="T28" fmla="*/ 28 w 30"/>
                <a:gd name="T29" fmla="*/ 48 h 48"/>
                <a:gd name="T30" fmla="*/ 28 w 30"/>
                <a:gd name="T31" fmla="*/ 48 h 48"/>
                <a:gd name="T32" fmla="*/ 28 w 30"/>
                <a:gd name="T33" fmla="*/ 48 h 48"/>
                <a:gd name="T34" fmla="*/ 30 w 30"/>
                <a:gd name="T35" fmla="*/ 46 h 48"/>
                <a:gd name="T36" fmla="*/ 30 w 30"/>
                <a:gd name="T37" fmla="*/ 44 h 48"/>
                <a:gd name="T38" fmla="*/ 28 w 30"/>
                <a:gd name="T39" fmla="*/ 43 h 48"/>
                <a:gd name="T40" fmla="*/ 28 w 30"/>
                <a:gd name="T41" fmla="*/ 41 h 48"/>
                <a:gd name="T42" fmla="*/ 28 w 30"/>
                <a:gd name="T43" fmla="*/ 39 h 48"/>
                <a:gd name="T44" fmla="*/ 28 w 30"/>
                <a:gd name="T45" fmla="*/ 37 h 48"/>
                <a:gd name="T46" fmla="*/ 28 w 30"/>
                <a:gd name="T47" fmla="*/ 33 h 48"/>
                <a:gd name="T48" fmla="*/ 28 w 30"/>
                <a:gd name="T49" fmla="*/ 31 h 48"/>
                <a:gd name="T50" fmla="*/ 28 w 30"/>
                <a:gd name="T51" fmla="*/ 26 h 48"/>
                <a:gd name="T52" fmla="*/ 26 w 30"/>
                <a:gd name="T53" fmla="*/ 22 h 48"/>
                <a:gd name="T54" fmla="*/ 24 w 30"/>
                <a:gd name="T55" fmla="*/ 17 h 48"/>
                <a:gd name="T56" fmla="*/ 20 w 30"/>
                <a:gd name="T57" fmla="*/ 13 h 48"/>
                <a:gd name="T58" fmla="*/ 16 w 30"/>
                <a:gd name="T59" fmla="*/ 9 h 48"/>
                <a:gd name="T60" fmla="*/ 14 w 30"/>
                <a:gd name="T61" fmla="*/ 6 h 48"/>
                <a:gd name="T62" fmla="*/ 10 w 30"/>
                <a:gd name="T63" fmla="*/ 4 h 48"/>
                <a:gd name="T64" fmla="*/ 6 w 30"/>
                <a:gd name="T65" fmla="*/ 0 h 48"/>
                <a:gd name="T66" fmla="*/ 4 w 30"/>
                <a:gd name="T67" fmla="*/ 4 h 48"/>
                <a:gd name="T68" fmla="*/ 2 w 30"/>
                <a:gd name="T69" fmla="*/ 6 h 48"/>
                <a:gd name="T70" fmla="*/ 0 w 30"/>
                <a:gd name="T71" fmla="*/ 7 h 48"/>
                <a:gd name="T72" fmla="*/ 0 w 30"/>
                <a:gd name="T73" fmla="*/ 11 h 48"/>
                <a:gd name="T74" fmla="*/ 0 w 30"/>
                <a:gd name="T75" fmla="*/ 13 h 48"/>
                <a:gd name="T76" fmla="*/ 0 w 30"/>
                <a:gd name="T77" fmla="*/ 17 h 48"/>
                <a:gd name="T78" fmla="*/ 2 w 30"/>
                <a:gd name="T79" fmla="*/ 19 h 48"/>
                <a:gd name="T80" fmla="*/ 2 w 30"/>
                <a:gd name="T81" fmla="*/ 22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
                <a:gd name="T124" fmla="*/ 0 h 48"/>
                <a:gd name="T125" fmla="*/ 30 w 30"/>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 h="48">
                  <a:moveTo>
                    <a:pt x="2" y="22"/>
                  </a:moveTo>
                  <a:lnTo>
                    <a:pt x="2" y="26"/>
                  </a:lnTo>
                  <a:lnTo>
                    <a:pt x="6" y="30"/>
                  </a:lnTo>
                  <a:lnTo>
                    <a:pt x="8" y="35"/>
                  </a:lnTo>
                  <a:lnTo>
                    <a:pt x="10" y="37"/>
                  </a:lnTo>
                  <a:lnTo>
                    <a:pt x="14" y="41"/>
                  </a:lnTo>
                  <a:lnTo>
                    <a:pt x="18" y="44"/>
                  </a:lnTo>
                  <a:lnTo>
                    <a:pt x="22" y="46"/>
                  </a:lnTo>
                  <a:lnTo>
                    <a:pt x="26" y="46"/>
                  </a:lnTo>
                  <a:lnTo>
                    <a:pt x="26" y="48"/>
                  </a:lnTo>
                  <a:lnTo>
                    <a:pt x="28" y="48"/>
                  </a:lnTo>
                  <a:lnTo>
                    <a:pt x="30" y="46"/>
                  </a:lnTo>
                  <a:lnTo>
                    <a:pt x="30" y="44"/>
                  </a:lnTo>
                  <a:lnTo>
                    <a:pt x="28" y="43"/>
                  </a:lnTo>
                  <a:lnTo>
                    <a:pt x="28" y="41"/>
                  </a:lnTo>
                  <a:lnTo>
                    <a:pt x="28" y="39"/>
                  </a:lnTo>
                  <a:lnTo>
                    <a:pt x="28" y="37"/>
                  </a:lnTo>
                  <a:lnTo>
                    <a:pt x="28" y="33"/>
                  </a:lnTo>
                  <a:lnTo>
                    <a:pt x="28" y="31"/>
                  </a:lnTo>
                  <a:lnTo>
                    <a:pt x="28" y="26"/>
                  </a:lnTo>
                  <a:lnTo>
                    <a:pt x="26" y="22"/>
                  </a:lnTo>
                  <a:lnTo>
                    <a:pt x="24" y="17"/>
                  </a:lnTo>
                  <a:lnTo>
                    <a:pt x="20" y="13"/>
                  </a:lnTo>
                  <a:lnTo>
                    <a:pt x="16" y="9"/>
                  </a:lnTo>
                  <a:lnTo>
                    <a:pt x="14" y="6"/>
                  </a:lnTo>
                  <a:lnTo>
                    <a:pt x="10" y="4"/>
                  </a:lnTo>
                  <a:lnTo>
                    <a:pt x="6" y="0"/>
                  </a:lnTo>
                  <a:lnTo>
                    <a:pt x="4" y="4"/>
                  </a:lnTo>
                  <a:lnTo>
                    <a:pt x="2" y="6"/>
                  </a:lnTo>
                  <a:lnTo>
                    <a:pt x="0" y="7"/>
                  </a:lnTo>
                  <a:lnTo>
                    <a:pt x="0" y="11"/>
                  </a:lnTo>
                  <a:lnTo>
                    <a:pt x="0" y="13"/>
                  </a:lnTo>
                  <a:lnTo>
                    <a:pt x="0" y="17"/>
                  </a:lnTo>
                  <a:lnTo>
                    <a:pt x="2" y="19"/>
                  </a:lnTo>
                  <a:lnTo>
                    <a:pt x="2" y="22"/>
                  </a:lnTo>
                  <a:close/>
                </a:path>
              </a:pathLst>
            </a:custGeom>
            <a:solidFill>
              <a:srgbClr val="FCEF00"/>
            </a:solidFill>
            <a:ln w="9525">
              <a:noFill/>
              <a:round/>
              <a:headEnd/>
              <a:tailEnd/>
            </a:ln>
          </p:spPr>
          <p:txBody>
            <a:bodyPr>
              <a:prstTxWarp prst="textNoShape">
                <a:avLst/>
              </a:prstTxWarp>
            </a:bodyPr>
            <a:lstStyle/>
            <a:p>
              <a:endParaRPr lang="en-US"/>
            </a:p>
          </p:txBody>
        </p:sp>
        <p:sp>
          <p:nvSpPr>
            <p:cNvPr id="21572" name="Freeform 65"/>
            <p:cNvSpPr>
              <a:spLocks/>
            </p:cNvSpPr>
            <p:nvPr/>
          </p:nvSpPr>
          <p:spPr bwMode="auto">
            <a:xfrm>
              <a:off x="3681" y="1471"/>
              <a:ext cx="29" cy="57"/>
            </a:xfrm>
            <a:custGeom>
              <a:avLst/>
              <a:gdLst>
                <a:gd name="T0" fmla="*/ 0 w 29"/>
                <a:gd name="T1" fmla="*/ 52 h 57"/>
                <a:gd name="T2" fmla="*/ 2 w 29"/>
                <a:gd name="T3" fmla="*/ 52 h 57"/>
                <a:gd name="T4" fmla="*/ 2 w 29"/>
                <a:gd name="T5" fmla="*/ 53 h 57"/>
                <a:gd name="T6" fmla="*/ 2 w 29"/>
                <a:gd name="T7" fmla="*/ 53 h 57"/>
                <a:gd name="T8" fmla="*/ 2 w 29"/>
                <a:gd name="T9" fmla="*/ 55 h 57"/>
                <a:gd name="T10" fmla="*/ 4 w 29"/>
                <a:gd name="T11" fmla="*/ 55 h 57"/>
                <a:gd name="T12" fmla="*/ 4 w 29"/>
                <a:gd name="T13" fmla="*/ 57 h 57"/>
                <a:gd name="T14" fmla="*/ 6 w 29"/>
                <a:gd name="T15" fmla="*/ 57 h 57"/>
                <a:gd name="T16" fmla="*/ 6 w 29"/>
                <a:gd name="T17" fmla="*/ 57 h 57"/>
                <a:gd name="T18" fmla="*/ 10 w 29"/>
                <a:gd name="T19" fmla="*/ 55 h 57"/>
                <a:gd name="T20" fmla="*/ 14 w 29"/>
                <a:gd name="T21" fmla="*/ 53 h 57"/>
                <a:gd name="T22" fmla="*/ 16 w 29"/>
                <a:gd name="T23" fmla="*/ 50 h 57"/>
                <a:gd name="T24" fmla="*/ 20 w 29"/>
                <a:gd name="T25" fmla="*/ 48 h 57"/>
                <a:gd name="T26" fmla="*/ 23 w 29"/>
                <a:gd name="T27" fmla="*/ 44 h 57"/>
                <a:gd name="T28" fmla="*/ 25 w 29"/>
                <a:gd name="T29" fmla="*/ 40 h 57"/>
                <a:gd name="T30" fmla="*/ 27 w 29"/>
                <a:gd name="T31" fmla="*/ 37 h 57"/>
                <a:gd name="T32" fmla="*/ 27 w 29"/>
                <a:gd name="T33" fmla="*/ 31 h 57"/>
                <a:gd name="T34" fmla="*/ 29 w 29"/>
                <a:gd name="T35" fmla="*/ 27 h 57"/>
                <a:gd name="T36" fmla="*/ 29 w 29"/>
                <a:gd name="T37" fmla="*/ 24 h 57"/>
                <a:gd name="T38" fmla="*/ 29 w 29"/>
                <a:gd name="T39" fmla="*/ 20 h 57"/>
                <a:gd name="T40" fmla="*/ 29 w 29"/>
                <a:gd name="T41" fmla="*/ 16 h 57"/>
                <a:gd name="T42" fmla="*/ 27 w 29"/>
                <a:gd name="T43" fmla="*/ 13 h 57"/>
                <a:gd name="T44" fmla="*/ 27 w 29"/>
                <a:gd name="T45" fmla="*/ 9 h 57"/>
                <a:gd name="T46" fmla="*/ 25 w 29"/>
                <a:gd name="T47" fmla="*/ 5 h 57"/>
                <a:gd name="T48" fmla="*/ 23 w 29"/>
                <a:gd name="T49" fmla="*/ 2 h 57"/>
                <a:gd name="T50" fmla="*/ 23 w 29"/>
                <a:gd name="T51" fmla="*/ 2 h 57"/>
                <a:gd name="T52" fmla="*/ 22 w 29"/>
                <a:gd name="T53" fmla="*/ 2 h 57"/>
                <a:gd name="T54" fmla="*/ 22 w 29"/>
                <a:gd name="T55" fmla="*/ 2 h 57"/>
                <a:gd name="T56" fmla="*/ 22 w 29"/>
                <a:gd name="T57" fmla="*/ 2 h 57"/>
                <a:gd name="T58" fmla="*/ 22 w 29"/>
                <a:gd name="T59" fmla="*/ 0 h 57"/>
                <a:gd name="T60" fmla="*/ 22 w 29"/>
                <a:gd name="T61" fmla="*/ 0 h 57"/>
                <a:gd name="T62" fmla="*/ 22 w 29"/>
                <a:gd name="T63" fmla="*/ 0 h 57"/>
                <a:gd name="T64" fmla="*/ 22 w 29"/>
                <a:gd name="T65" fmla="*/ 0 h 57"/>
                <a:gd name="T66" fmla="*/ 16 w 29"/>
                <a:gd name="T67" fmla="*/ 5 h 57"/>
                <a:gd name="T68" fmla="*/ 12 w 29"/>
                <a:gd name="T69" fmla="*/ 11 h 57"/>
                <a:gd name="T70" fmla="*/ 8 w 29"/>
                <a:gd name="T71" fmla="*/ 16 h 57"/>
                <a:gd name="T72" fmla="*/ 4 w 29"/>
                <a:gd name="T73" fmla="*/ 24 h 57"/>
                <a:gd name="T74" fmla="*/ 2 w 29"/>
                <a:gd name="T75" fmla="*/ 29 h 57"/>
                <a:gd name="T76" fmla="*/ 0 w 29"/>
                <a:gd name="T77" fmla="*/ 37 h 57"/>
                <a:gd name="T78" fmla="*/ 0 w 29"/>
                <a:gd name="T79" fmla="*/ 44 h 57"/>
                <a:gd name="T80" fmla="*/ 0 w 29"/>
                <a:gd name="T81" fmla="*/ 52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
                <a:gd name="T124" fmla="*/ 0 h 57"/>
                <a:gd name="T125" fmla="*/ 29 w 29"/>
                <a:gd name="T126" fmla="*/ 57 h 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 h="57">
                  <a:moveTo>
                    <a:pt x="0" y="52"/>
                  </a:moveTo>
                  <a:lnTo>
                    <a:pt x="2" y="52"/>
                  </a:lnTo>
                  <a:lnTo>
                    <a:pt x="2" y="53"/>
                  </a:lnTo>
                  <a:lnTo>
                    <a:pt x="2" y="55"/>
                  </a:lnTo>
                  <a:lnTo>
                    <a:pt x="4" y="55"/>
                  </a:lnTo>
                  <a:lnTo>
                    <a:pt x="4" y="57"/>
                  </a:lnTo>
                  <a:lnTo>
                    <a:pt x="6" y="57"/>
                  </a:lnTo>
                  <a:lnTo>
                    <a:pt x="10" y="55"/>
                  </a:lnTo>
                  <a:lnTo>
                    <a:pt x="14" y="53"/>
                  </a:lnTo>
                  <a:lnTo>
                    <a:pt x="16" y="50"/>
                  </a:lnTo>
                  <a:lnTo>
                    <a:pt x="20" y="48"/>
                  </a:lnTo>
                  <a:lnTo>
                    <a:pt x="23" y="44"/>
                  </a:lnTo>
                  <a:lnTo>
                    <a:pt x="25" y="40"/>
                  </a:lnTo>
                  <a:lnTo>
                    <a:pt x="27" y="37"/>
                  </a:lnTo>
                  <a:lnTo>
                    <a:pt x="27" y="31"/>
                  </a:lnTo>
                  <a:lnTo>
                    <a:pt x="29" y="27"/>
                  </a:lnTo>
                  <a:lnTo>
                    <a:pt x="29" y="24"/>
                  </a:lnTo>
                  <a:lnTo>
                    <a:pt x="29" y="20"/>
                  </a:lnTo>
                  <a:lnTo>
                    <a:pt x="29" y="16"/>
                  </a:lnTo>
                  <a:lnTo>
                    <a:pt x="27" y="13"/>
                  </a:lnTo>
                  <a:lnTo>
                    <a:pt x="27" y="9"/>
                  </a:lnTo>
                  <a:lnTo>
                    <a:pt x="25" y="5"/>
                  </a:lnTo>
                  <a:lnTo>
                    <a:pt x="23" y="2"/>
                  </a:lnTo>
                  <a:lnTo>
                    <a:pt x="22" y="2"/>
                  </a:lnTo>
                  <a:lnTo>
                    <a:pt x="22" y="0"/>
                  </a:lnTo>
                  <a:lnTo>
                    <a:pt x="16" y="5"/>
                  </a:lnTo>
                  <a:lnTo>
                    <a:pt x="12" y="11"/>
                  </a:lnTo>
                  <a:lnTo>
                    <a:pt x="8" y="16"/>
                  </a:lnTo>
                  <a:lnTo>
                    <a:pt x="4" y="24"/>
                  </a:lnTo>
                  <a:lnTo>
                    <a:pt x="2" y="29"/>
                  </a:lnTo>
                  <a:lnTo>
                    <a:pt x="0" y="37"/>
                  </a:lnTo>
                  <a:lnTo>
                    <a:pt x="0" y="44"/>
                  </a:lnTo>
                  <a:lnTo>
                    <a:pt x="0" y="52"/>
                  </a:lnTo>
                  <a:close/>
                </a:path>
              </a:pathLst>
            </a:custGeom>
            <a:solidFill>
              <a:srgbClr val="FCEF00"/>
            </a:solidFill>
            <a:ln w="9525">
              <a:noFill/>
              <a:round/>
              <a:headEnd/>
              <a:tailEnd/>
            </a:ln>
          </p:spPr>
          <p:txBody>
            <a:bodyPr>
              <a:prstTxWarp prst="textNoShape">
                <a:avLst/>
              </a:prstTxWarp>
            </a:bodyPr>
            <a:lstStyle/>
            <a:p>
              <a:endParaRPr lang="en-US"/>
            </a:p>
          </p:txBody>
        </p:sp>
        <p:sp>
          <p:nvSpPr>
            <p:cNvPr id="21573" name="Freeform 66"/>
            <p:cNvSpPr>
              <a:spLocks/>
            </p:cNvSpPr>
            <p:nvPr/>
          </p:nvSpPr>
          <p:spPr bwMode="auto">
            <a:xfrm>
              <a:off x="3667" y="1426"/>
              <a:ext cx="28" cy="56"/>
            </a:xfrm>
            <a:custGeom>
              <a:avLst/>
              <a:gdLst>
                <a:gd name="T0" fmla="*/ 0 w 28"/>
                <a:gd name="T1" fmla="*/ 41 h 56"/>
                <a:gd name="T2" fmla="*/ 0 w 28"/>
                <a:gd name="T3" fmla="*/ 43 h 56"/>
                <a:gd name="T4" fmla="*/ 0 w 28"/>
                <a:gd name="T5" fmla="*/ 45 h 56"/>
                <a:gd name="T6" fmla="*/ 2 w 28"/>
                <a:gd name="T7" fmla="*/ 47 h 56"/>
                <a:gd name="T8" fmla="*/ 2 w 28"/>
                <a:gd name="T9" fmla="*/ 48 h 56"/>
                <a:gd name="T10" fmla="*/ 2 w 28"/>
                <a:gd name="T11" fmla="*/ 52 h 56"/>
                <a:gd name="T12" fmla="*/ 4 w 28"/>
                <a:gd name="T13" fmla="*/ 52 h 56"/>
                <a:gd name="T14" fmla="*/ 6 w 28"/>
                <a:gd name="T15" fmla="*/ 54 h 56"/>
                <a:gd name="T16" fmla="*/ 8 w 28"/>
                <a:gd name="T17" fmla="*/ 56 h 56"/>
                <a:gd name="T18" fmla="*/ 8 w 28"/>
                <a:gd name="T19" fmla="*/ 56 h 56"/>
                <a:gd name="T20" fmla="*/ 8 w 28"/>
                <a:gd name="T21" fmla="*/ 56 h 56"/>
                <a:gd name="T22" fmla="*/ 8 w 28"/>
                <a:gd name="T23" fmla="*/ 56 h 56"/>
                <a:gd name="T24" fmla="*/ 8 w 28"/>
                <a:gd name="T25" fmla="*/ 56 h 56"/>
                <a:gd name="T26" fmla="*/ 8 w 28"/>
                <a:gd name="T27" fmla="*/ 56 h 56"/>
                <a:gd name="T28" fmla="*/ 10 w 28"/>
                <a:gd name="T29" fmla="*/ 56 h 56"/>
                <a:gd name="T30" fmla="*/ 10 w 28"/>
                <a:gd name="T31" fmla="*/ 56 h 56"/>
                <a:gd name="T32" fmla="*/ 10 w 28"/>
                <a:gd name="T33" fmla="*/ 56 h 56"/>
                <a:gd name="T34" fmla="*/ 14 w 28"/>
                <a:gd name="T35" fmla="*/ 54 h 56"/>
                <a:gd name="T36" fmla="*/ 16 w 28"/>
                <a:gd name="T37" fmla="*/ 52 h 56"/>
                <a:gd name="T38" fmla="*/ 20 w 28"/>
                <a:gd name="T39" fmla="*/ 48 h 56"/>
                <a:gd name="T40" fmla="*/ 22 w 28"/>
                <a:gd name="T41" fmla="*/ 45 h 56"/>
                <a:gd name="T42" fmla="*/ 24 w 28"/>
                <a:gd name="T43" fmla="*/ 41 h 56"/>
                <a:gd name="T44" fmla="*/ 26 w 28"/>
                <a:gd name="T45" fmla="*/ 37 h 56"/>
                <a:gd name="T46" fmla="*/ 26 w 28"/>
                <a:gd name="T47" fmla="*/ 34 h 56"/>
                <a:gd name="T48" fmla="*/ 28 w 28"/>
                <a:gd name="T49" fmla="*/ 28 h 56"/>
                <a:gd name="T50" fmla="*/ 28 w 28"/>
                <a:gd name="T51" fmla="*/ 24 h 56"/>
                <a:gd name="T52" fmla="*/ 26 w 28"/>
                <a:gd name="T53" fmla="*/ 21 h 56"/>
                <a:gd name="T54" fmla="*/ 26 w 28"/>
                <a:gd name="T55" fmla="*/ 17 h 56"/>
                <a:gd name="T56" fmla="*/ 24 w 28"/>
                <a:gd name="T57" fmla="*/ 11 h 56"/>
                <a:gd name="T58" fmla="*/ 22 w 28"/>
                <a:gd name="T59" fmla="*/ 8 h 56"/>
                <a:gd name="T60" fmla="*/ 20 w 28"/>
                <a:gd name="T61" fmla="*/ 6 h 56"/>
                <a:gd name="T62" fmla="*/ 18 w 28"/>
                <a:gd name="T63" fmla="*/ 2 h 56"/>
                <a:gd name="T64" fmla="*/ 14 w 28"/>
                <a:gd name="T65" fmla="*/ 0 h 56"/>
                <a:gd name="T66" fmla="*/ 14 w 28"/>
                <a:gd name="T67" fmla="*/ 4 h 56"/>
                <a:gd name="T68" fmla="*/ 12 w 28"/>
                <a:gd name="T69" fmla="*/ 6 h 56"/>
                <a:gd name="T70" fmla="*/ 10 w 28"/>
                <a:gd name="T71" fmla="*/ 9 h 56"/>
                <a:gd name="T72" fmla="*/ 8 w 28"/>
                <a:gd name="T73" fmla="*/ 13 h 56"/>
                <a:gd name="T74" fmla="*/ 6 w 28"/>
                <a:gd name="T75" fmla="*/ 17 h 56"/>
                <a:gd name="T76" fmla="*/ 6 w 28"/>
                <a:gd name="T77" fmla="*/ 21 h 56"/>
                <a:gd name="T78" fmla="*/ 4 w 28"/>
                <a:gd name="T79" fmla="*/ 24 h 56"/>
                <a:gd name="T80" fmla="*/ 2 w 28"/>
                <a:gd name="T81" fmla="*/ 28 h 56"/>
                <a:gd name="T82" fmla="*/ 2 w 28"/>
                <a:gd name="T83" fmla="*/ 30 h 56"/>
                <a:gd name="T84" fmla="*/ 2 w 28"/>
                <a:gd name="T85" fmla="*/ 32 h 56"/>
                <a:gd name="T86" fmla="*/ 2 w 28"/>
                <a:gd name="T87" fmla="*/ 34 h 56"/>
                <a:gd name="T88" fmla="*/ 0 w 28"/>
                <a:gd name="T89" fmla="*/ 35 h 56"/>
                <a:gd name="T90" fmla="*/ 0 w 28"/>
                <a:gd name="T91" fmla="*/ 37 h 56"/>
                <a:gd name="T92" fmla="*/ 0 w 28"/>
                <a:gd name="T93" fmla="*/ 39 h 56"/>
                <a:gd name="T94" fmla="*/ 0 w 28"/>
                <a:gd name="T95" fmla="*/ 41 h 56"/>
                <a:gd name="T96" fmla="*/ 0 w 28"/>
                <a:gd name="T97" fmla="*/ 41 h 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56"/>
                <a:gd name="T149" fmla="*/ 28 w 28"/>
                <a:gd name="T150" fmla="*/ 56 h 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56">
                  <a:moveTo>
                    <a:pt x="0" y="41"/>
                  </a:moveTo>
                  <a:lnTo>
                    <a:pt x="0" y="43"/>
                  </a:lnTo>
                  <a:lnTo>
                    <a:pt x="0" y="45"/>
                  </a:lnTo>
                  <a:lnTo>
                    <a:pt x="2" y="47"/>
                  </a:lnTo>
                  <a:lnTo>
                    <a:pt x="2" y="48"/>
                  </a:lnTo>
                  <a:lnTo>
                    <a:pt x="2" y="52"/>
                  </a:lnTo>
                  <a:lnTo>
                    <a:pt x="4" y="52"/>
                  </a:lnTo>
                  <a:lnTo>
                    <a:pt x="6" y="54"/>
                  </a:lnTo>
                  <a:lnTo>
                    <a:pt x="8" y="56"/>
                  </a:lnTo>
                  <a:lnTo>
                    <a:pt x="10" y="56"/>
                  </a:lnTo>
                  <a:lnTo>
                    <a:pt x="14" y="54"/>
                  </a:lnTo>
                  <a:lnTo>
                    <a:pt x="16" y="52"/>
                  </a:lnTo>
                  <a:lnTo>
                    <a:pt x="20" y="48"/>
                  </a:lnTo>
                  <a:lnTo>
                    <a:pt x="22" y="45"/>
                  </a:lnTo>
                  <a:lnTo>
                    <a:pt x="24" y="41"/>
                  </a:lnTo>
                  <a:lnTo>
                    <a:pt x="26" y="37"/>
                  </a:lnTo>
                  <a:lnTo>
                    <a:pt x="26" y="34"/>
                  </a:lnTo>
                  <a:lnTo>
                    <a:pt x="28" y="28"/>
                  </a:lnTo>
                  <a:lnTo>
                    <a:pt x="28" y="24"/>
                  </a:lnTo>
                  <a:lnTo>
                    <a:pt x="26" y="21"/>
                  </a:lnTo>
                  <a:lnTo>
                    <a:pt x="26" y="17"/>
                  </a:lnTo>
                  <a:lnTo>
                    <a:pt x="24" y="11"/>
                  </a:lnTo>
                  <a:lnTo>
                    <a:pt x="22" y="8"/>
                  </a:lnTo>
                  <a:lnTo>
                    <a:pt x="20" y="6"/>
                  </a:lnTo>
                  <a:lnTo>
                    <a:pt x="18" y="2"/>
                  </a:lnTo>
                  <a:lnTo>
                    <a:pt x="14" y="0"/>
                  </a:lnTo>
                  <a:lnTo>
                    <a:pt x="14" y="4"/>
                  </a:lnTo>
                  <a:lnTo>
                    <a:pt x="12" y="6"/>
                  </a:lnTo>
                  <a:lnTo>
                    <a:pt x="10" y="9"/>
                  </a:lnTo>
                  <a:lnTo>
                    <a:pt x="8" y="13"/>
                  </a:lnTo>
                  <a:lnTo>
                    <a:pt x="6" y="17"/>
                  </a:lnTo>
                  <a:lnTo>
                    <a:pt x="6" y="21"/>
                  </a:lnTo>
                  <a:lnTo>
                    <a:pt x="4" y="24"/>
                  </a:lnTo>
                  <a:lnTo>
                    <a:pt x="2" y="28"/>
                  </a:lnTo>
                  <a:lnTo>
                    <a:pt x="2" y="30"/>
                  </a:lnTo>
                  <a:lnTo>
                    <a:pt x="2" y="32"/>
                  </a:lnTo>
                  <a:lnTo>
                    <a:pt x="2" y="34"/>
                  </a:lnTo>
                  <a:lnTo>
                    <a:pt x="0" y="35"/>
                  </a:lnTo>
                  <a:lnTo>
                    <a:pt x="0" y="37"/>
                  </a:lnTo>
                  <a:lnTo>
                    <a:pt x="0" y="39"/>
                  </a:lnTo>
                  <a:lnTo>
                    <a:pt x="0" y="41"/>
                  </a:lnTo>
                  <a:close/>
                </a:path>
              </a:pathLst>
            </a:custGeom>
            <a:solidFill>
              <a:srgbClr val="FCEF00"/>
            </a:solidFill>
            <a:ln w="9525">
              <a:noFill/>
              <a:round/>
              <a:headEnd/>
              <a:tailEnd/>
            </a:ln>
          </p:spPr>
          <p:txBody>
            <a:bodyPr>
              <a:prstTxWarp prst="textNoShape">
                <a:avLst/>
              </a:prstTxWarp>
            </a:bodyPr>
            <a:lstStyle/>
            <a:p>
              <a:endParaRPr lang="en-US"/>
            </a:p>
          </p:txBody>
        </p:sp>
        <p:sp>
          <p:nvSpPr>
            <p:cNvPr id="21574" name="Freeform 67"/>
            <p:cNvSpPr>
              <a:spLocks/>
            </p:cNvSpPr>
            <p:nvPr/>
          </p:nvSpPr>
          <p:spPr bwMode="auto">
            <a:xfrm>
              <a:off x="3772" y="1711"/>
              <a:ext cx="51" cy="32"/>
            </a:xfrm>
            <a:custGeom>
              <a:avLst/>
              <a:gdLst>
                <a:gd name="T0" fmla="*/ 2 w 51"/>
                <a:gd name="T1" fmla="*/ 11 h 32"/>
                <a:gd name="T2" fmla="*/ 14 w 51"/>
                <a:gd name="T3" fmla="*/ 28 h 32"/>
                <a:gd name="T4" fmla="*/ 18 w 51"/>
                <a:gd name="T5" fmla="*/ 28 h 32"/>
                <a:gd name="T6" fmla="*/ 22 w 51"/>
                <a:gd name="T7" fmla="*/ 30 h 32"/>
                <a:gd name="T8" fmla="*/ 26 w 51"/>
                <a:gd name="T9" fmla="*/ 32 h 32"/>
                <a:gd name="T10" fmla="*/ 29 w 51"/>
                <a:gd name="T11" fmla="*/ 32 h 32"/>
                <a:gd name="T12" fmla="*/ 35 w 51"/>
                <a:gd name="T13" fmla="*/ 32 h 32"/>
                <a:gd name="T14" fmla="*/ 39 w 51"/>
                <a:gd name="T15" fmla="*/ 32 h 32"/>
                <a:gd name="T16" fmla="*/ 45 w 51"/>
                <a:gd name="T17" fmla="*/ 32 h 32"/>
                <a:gd name="T18" fmla="*/ 49 w 51"/>
                <a:gd name="T19" fmla="*/ 30 h 32"/>
                <a:gd name="T20" fmla="*/ 49 w 51"/>
                <a:gd name="T21" fmla="*/ 28 h 32"/>
                <a:gd name="T22" fmla="*/ 49 w 51"/>
                <a:gd name="T23" fmla="*/ 28 h 32"/>
                <a:gd name="T24" fmla="*/ 49 w 51"/>
                <a:gd name="T25" fmla="*/ 28 h 32"/>
                <a:gd name="T26" fmla="*/ 51 w 51"/>
                <a:gd name="T27" fmla="*/ 28 h 32"/>
                <a:gd name="T28" fmla="*/ 51 w 51"/>
                <a:gd name="T29" fmla="*/ 28 h 32"/>
                <a:gd name="T30" fmla="*/ 51 w 51"/>
                <a:gd name="T31" fmla="*/ 28 h 32"/>
                <a:gd name="T32" fmla="*/ 49 w 51"/>
                <a:gd name="T33" fmla="*/ 23 h 32"/>
                <a:gd name="T34" fmla="*/ 45 w 51"/>
                <a:gd name="T35" fmla="*/ 17 h 32"/>
                <a:gd name="T36" fmla="*/ 43 w 51"/>
                <a:gd name="T37" fmla="*/ 13 h 32"/>
                <a:gd name="T38" fmla="*/ 39 w 51"/>
                <a:gd name="T39" fmla="*/ 10 h 32"/>
                <a:gd name="T40" fmla="*/ 35 w 51"/>
                <a:gd name="T41" fmla="*/ 8 h 32"/>
                <a:gd name="T42" fmla="*/ 29 w 51"/>
                <a:gd name="T43" fmla="*/ 4 h 32"/>
                <a:gd name="T44" fmla="*/ 26 w 51"/>
                <a:gd name="T45" fmla="*/ 2 h 32"/>
                <a:gd name="T46" fmla="*/ 20 w 51"/>
                <a:gd name="T47" fmla="*/ 2 h 32"/>
                <a:gd name="T48" fmla="*/ 18 w 51"/>
                <a:gd name="T49" fmla="*/ 0 h 32"/>
                <a:gd name="T50" fmla="*/ 14 w 51"/>
                <a:gd name="T51" fmla="*/ 0 h 32"/>
                <a:gd name="T52" fmla="*/ 12 w 51"/>
                <a:gd name="T53" fmla="*/ 0 h 32"/>
                <a:gd name="T54" fmla="*/ 10 w 51"/>
                <a:gd name="T55" fmla="*/ 0 h 32"/>
                <a:gd name="T56" fmla="*/ 8 w 51"/>
                <a:gd name="T57" fmla="*/ 0 h 32"/>
                <a:gd name="T58" fmla="*/ 4 w 51"/>
                <a:gd name="T59" fmla="*/ 0 h 32"/>
                <a:gd name="T60" fmla="*/ 2 w 51"/>
                <a:gd name="T61" fmla="*/ 2 h 32"/>
                <a:gd name="T62" fmla="*/ 0 w 51"/>
                <a:gd name="T63" fmla="*/ 2 h 32"/>
                <a:gd name="T64" fmla="*/ 2 w 51"/>
                <a:gd name="T65" fmla="*/ 11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
                <a:gd name="T100" fmla="*/ 0 h 32"/>
                <a:gd name="T101" fmla="*/ 51 w 51"/>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 h="32">
                  <a:moveTo>
                    <a:pt x="2" y="11"/>
                  </a:moveTo>
                  <a:lnTo>
                    <a:pt x="14" y="28"/>
                  </a:lnTo>
                  <a:lnTo>
                    <a:pt x="18" y="28"/>
                  </a:lnTo>
                  <a:lnTo>
                    <a:pt x="22" y="30"/>
                  </a:lnTo>
                  <a:lnTo>
                    <a:pt x="26" y="32"/>
                  </a:lnTo>
                  <a:lnTo>
                    <a:pt x="29" y="32"/>
                  </a:lnTo>
                  <a:lnTo>
                    <a:pt x="35" y="32"/>
                  </a:lnTo>
                  <a:lnTo>
                    <a:pt x="39" y="32"/>
                  </a:lnTo>
                  <a:lnTo>
                    <a:pt x="45" y="32"/>
                  </a:lnTo>
                  <a:lnTo>
                    <a:pt x="49" y="30"/>
                  </a:lnTo>
                  <a:lnTo>
                    <a:pt x="49" y="28"/>
                  </a:lnTo>
                  <a:lnTo>
                    <a:pt x="51" y="28"/>
                  </a:lnTo>
                  <a:lnTo>
                    <a:pt x="49" y="23"/>
                  </a:lnTo>
                  <a:lnTo>
                    <a:pt x="45" y="17"/>
                  </a:lnTo>
                  <a:lnTo>
                    <a:pt x="43" y="13"/>
                  </a:lnTo>
                  <a:lnTo>
                    <a:pt x="39" y="10"/>
                  </a:lnTo>
                  <a:lnTo>
                    <a:pt x="35" y="8"/>
                  </a:lnTo>
                  <a:lnTo>
                    <a:pt x="29" y="4"/>
                  </a:lnTo>
                  <a:lnTo>
                    <a:pt x="26" y="2"/>
                  </a:lnTo>
                  <a:lnTo>
                    <a:pt x="20" y="2"/>
                  </a:lnTo>
                  <a:lnTo>
                    <a:pt x="18" y="0"/>
                  </a:lnTo>
                  <a:lnTo>
                    <a:pt x="14" y="0"/>
                  </a:lnTo>
                  <a:lnTo>
                    <a:pt x="12" y="0"/>
                  </a:lnTo>
                  <a:lnTo>
                    <a:pt x="10" y="0"/>
                  </a:lnTo>
                  <a:lnTo>
                    <a:pt x="8" y="0"/>
                  </a:lnTo>
                  <a:lnTo>
                    <a:pt x="4" y="0"/>
                  </a:lnTo>
                  <a:lnTo>
                    <a:pt x="2" y="2"/>
                  </a:lnTo>
                  <a:lnTo>
                    <a:pt x="0" y="2"/>
                  </a:lnTo>
                  <a:lnTo>
                    <a:pt x="2" y="11"/>
                  </a:lnTo>
                  <a:close/>
                </a:path>
              </a:pathLst>
            </a:custGeom>
            <a:solidFill>
              <a:srgbClr val="FCEF00"/>
            </a:solidFill>
            <a:ln w="9525">
              <a:noFill/>
              <a:round/>
              <a:headEnd/>
              <a:tailEnd/>
            </a:ln>
          </p:spPr>
          <p:txBody>
            <a:bodyPr>
              <a:prstTxWarp prst="textNoShape">
                <a:avLst/>
              </a:prstTxWarp>
            </a:bodyPr>
            <a:lstStyle/>
            <a:p>
              <a:endParaRPr lang="en-US"/>
            </a:p>
          </p:txBody>
        </p:sp>
        <p:sp>
          <p:nvSpPr>
            <p:cNvPr id="21575" name="Freeform 68"/>
            <p:cNvSpPr>
              <a:spLocks/>
            </p:cNvSpPr>
            <p:nvPr/>
          </p:nvSpPr>
          <p:spPr bwMode="auto">
            <a:xfrm>
              <a:off x="3823" y="1711"/>
              <a:ext cx="56" cy="26"/>
            </a:xfrm>
            <a:custGeom>
              <a:avLst/>
              <a:gdLst>
                <a:gd name="T0" fmla="*/ 0 w 56"/>
                <a:gd name="T1" fmla="*/ 8 h 26"/>
                <a:gd name="T2" fmla="*/ 0 w 56"/>
                <a:gd name="T3" fmla="*/ 10 h 26"/>
                <a:gd name="T4" fmla="*/ 2 w 56"/>
                <a:gd name="T5" fmla="*/ 13 h 26"/>
                <a:gd name="T6" fmla="*/ 4 w 56"/>
                <a:gd name="T7" fmla="*/ 15 h 26"/>
                <a:gd name="T8" fmla="*/ 4 w 56"/>
                <a:gd name="T9" fmla="*/ 17 h 26"/>
                <a:gd name="T10" fmla="*/ 8 w 56"/>
                <a:gd name="T11" fmla="*/ 19 h 26"/>
                <a:gd name="T12" fmla="*/ 10 w 56"/>
                <a:gd name="T13" fmla="*/ 21 h 26"/>
                <a:gd name="T14" fmla="*/ 12 w 56"/>
                <a:gd name="T15" fmla="*/ 23 h 26"/>
                <a:gd name="T16" fmla="*/ 14 w 56"/>
                <a:gd name="T17" fmla="*/ 23 h 26"/>
                <a:gd name="T18" fmla="*/ 20 w 56"/>
                <a:gd name="T19" fmla="*/ 24 h 26"/>
                <a:gd name="T20" fmla="*/ 26 w 56"/>
                <a:gd name="T21" fmla="*/ 24 h 26"/>
                <a:gd name="T22" fmla="*/ 30 w 56"/>
                <a:gd name="T23" fmla="*/ 26 h 26"/>
                <a:gd name="T24" fmla="*/ 36 w 56"/>
                <a:gd name="T25" fmla="*/ 24 h 26"/>
                <a:gd name="T26" fmla="*/ 42 w 56"/>
                <a:gd name="T27" fmla="*/ 24 h 26"/>
                <a:gd name="T28" fmla="*/ 46 w 56"/>
                <a:gd name="T29" fmla="*/ 24 h 26"/>
                <a:gd name="T30" fmla="*/ 52 w 56"/>
                <a:gd name="T31" fmla="*/ 23 h 26"/>
                <a:gd name="T32" fmla="*/ 56 w 56"/>
                <a:gd name="T33" fmla="*/ 21 h 26"/>
                <a:gd name="T34" fmla="*/ 54 w 56"/>
                <a:gd name="T35" fmla="*/ 17 h 26"/>
                <a:gd name="T36" fmla="*/ 50 w 56"/>
                <a:gd name="T37" fmla="*/ 13 h 26"/>
                <a:gd name="T38" fmla="*/ 46 w 56"/>
                <a:gd name="T39" fmla="*/ 11 h 26"/>
                <a:gd name="T40" fmla="*/ 42 w 56"/>
                <a:gd name="T41" fmla="*/ 8 h 26"/>
                <a:gd name="T42" fmla="*/ 38 w 56"/>
                <a:gd name="T43" fmla="*/ 4 h 26"/>
                <a:gd name="T44" fmla="*/ 32 w 56"/>
                <a:gd name="T45" fmla="*/ 2 h 26"/>
                <a:gd name="T46" fmla="*/ 28 w 56"/>
                <a:gd name="T47" fmla="*/ 0 h 26"/>
                <a:gd name="T48" fmla="*/ 22 w 56"/>
                <a:gd name="T49" fmla="*/ 0 h 26"/>
                <a:gd name="T50" fmla="*/ 18 w 56"/>
                <a:gd name="T51" fmla="*/ 0 h 26"/>
                <a:gd name="T52" fmla="*/ 16 w 56"/>
                <a:gd name="T53" fmla="*/ 0 h 26"/>
                <a:gd name="T54" fmla="*/ 12 w 56"/>
                <a:gd name="T55" fmla="*/ 2 h 26"/>
                <a:gd name="T56" fmla="*/ 10 w 56"/>
                <a:gd name="T57" fmla="*/ 2 h 26"/>
                <a:gd name="T58" fmla="*/ 8 w 56"/>
                <a:gd name="T59" fmla="*/ 4 h 26"/>
                <a:gd name="T60" fmla="*/ 4 w 56"/>
                <a:gd name="T61" fmla="*/ 4 h 26"/>
                <a:gd name="T62" fmla="*/ 2 w 56"/>
                <a:gd name="T63" fmla="*/ 6 h 26"/>
                <a:gd name="T64" fmla="*/ 0 w 56"/>
                <a:gd name="T65" fmla="*/ 6 h 26"/>
                <a:gd name="T66" fmla="*/ 0 w 56"/>
                <a:gd name="T67" fmla="*/ 6 h 26"/>
                <a:gd name="T68" fmla="*/ 0 w 56"/>
                <a:gd name="T69" fmla="*/ 6 h 26"/>
                <a:gd name="T70" fmla="*/ 0 w 56"/>
                <a:gd name="T71" fmla="*/ 8 h 26"/>
                <a:gd name="T72" fmla="*/ 0 w 56"/>
                <a:gd name="T73" fmla="*/ 8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26"/>
                <a:gd name="T113" fmla="*/ 56 w 56"/>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26">
                  <a:moveTo>
                    <a:pt x="0" y="8"/>
                  </a:moveTo>
                  <a:lnTo>
                    <a:pt x="0" y="10"/>
                  </a:lnTo>
                  <a:lnTo>
                    <a:pt x="2" y="13"/>
                  </a:lnTo>
                  <a:lnTo>
                    <a:pt x="4" y="15"/>
                  </a:lnTo>
                  <a:lnTo>
                    <a:pt x="4" y="17"/>
                  </a:lnTo>
                  <a:lnTo>
                    <a:pt x="8" y="19"/>
                  </a:lnTo>
                  <a:lnTo>
                    <a:pt x="10" y="21"/>
                  </a:lnTo>
                  <a:lnTo>
                    <a:pt x="12" y="23"/>
                  </a:lnTo>
                  <a:lnTo>
                    <a:pt x="14" y="23"/>
                  </a:lnTo>
                  <a:lnTo>
                    <a:pt x="20" y="24"/>
                  </a:lnTo>
                  <a:lnTo>
                    <a:pt x="26" y="24"/>
                  </a:lnTo>
                  <a:lnTo>
                    <a:pt x="30" y="26"/>
                  </a:lnTo>
                  <a:lnTo>
                    <a:pt x="36" y="24"/>
                  </a:lnTo>
                  <a:lnTo>
                    <a:pt x="42" y="24"/>
                  </a:lnTo>
                  <a:lnTo>
                    <a:pt x="46" y="24"/>
                  </a:lnTo>
                  <a:lnTo>
                    <a:pt x="52" y="23"/>
                  </a:lnTo>
                  <a:lnTo>
                    <a:pt x="56" y="21"/>
                  </a:lnTo>
                  <a:lnTo>
                    <a:pt x="54" y="17"/>
                  </a:lnTo>
                  <a:lnTo>
                    <a:pt x="50" y="13"/>
                  </a:lnTo>
                  <a:lnTo>
                    <a:pt x="46" y="11"/>
                  </a:lnTo>
                  <a:lnTo>
                    <a:pt x="42" y="8"/>
                  </a:lnTo>
                  <a:lnTo>
                    <a:pt x="38" y="4"/>
                  </a:lnTo>
                  <a:lnTo>
                    <a:pt x="32" y="2"/>
                  </a:lnTo>
                  <a:lnTo>
                    <a:pt x="28" y="0"/>
                  </a:lnTo>
                  <a:lnTo>
                    <a:pt x="22" y="0"/>
                  </a:lnTo>
                  <a:lnTo>
                    <a:pt x="18" y="0"/>
                  </a:lnTo>
                  <a:lnTo>
                    <a:pt x="16" y="0"/>
                  </a:lnTo>
                  <a:lnTo>
                    <a:pt x="12" y="2"/>
                  </a:lnTo>
                  <a:lnTo>
                    <a:pt x="10" y="2"/>
                  </a:lnTo>
                  <a:lnTo>
                    <a:pt x="8" y="4"/>
                  </a:lnTo>
                  <a:lnTo>
                    <a:pt x="4" y="4"/>
                  </a:lnTo>
                  <a:lnTo>
                    <a:pt x="2" y="6"/>
                  </a:lnTo>
                  <a:lnTo>
                    <a:pt x="0" y="6"/>
                  </a:lnTo>
                  <a:lnTo>
                    <a:pt x="0" y="8"/>
                  </a:lnTo>
                  <a:close/>
                </a:path>
              </a:pathLst>
            </a:custGeom>
            <a:solidFill>
              <a:srgbClr val="FCEF00"/>
            </a:solidFill>
            <a:ln w="9525">
              <a:noFill/>
              <a:round/>
              <a:headEnd/>
              <a:tailEnd/>
            </a:ln>
          </p:spPr>
          <p:txBody>
            <a:bodyPr>
              <a:prstTxWarp prst="textNoShape">
                <a:avLst/>
              </a:prstTxWarp>
            </a:bodyPr>
            <a:lstStyle/>
            <a:p>
              <a:endParaRPr lang="en-US"/>
            </a:p>
          </p:txBody>
        </p:sp>
        <p:sp>
          <p:nvSpPr>
            <p:cNvPr id="21576" name="Freeform 69"/>
            <p:cNvSpPr>
              <a:spLocks/>
            </p:cNvSpPr>
            <p:nvPr/>
          </p:nvSpPr>
          <p:spPr bwMode="auto">
            <a:xfrm>
              <a:off x="3879" y="1713"/>
              <a:ext cx="27" cy="11"/>
            </a:xfrm>
            <a:custGeom>
              <a:avLst/>
              <a:gdLst>
                <a:gd name="T0" fmla="*/ 0 w 27"/>
                <a:gd name="T1" fmla="*/ 4 h 11"/>
                <a:gd name="T2" fmla="*/ 0 w 27"/>
                <a:gd name="T3" fmla="*/ 4 h 11"/>
                <a:gd name="T4" fmla="*/ 0 w 27"/>
                <a:gd name="T5" fmla="*/ 4 h 11"/>
                <a:gd name="T6" fmla="*/ 0 w 27"/>
                <a:gd name="T7" fmla="*/ 4 h 11"/>
                <a:gd name="T8" fmla="*/ 0 w 27"/>
                <a:gd name="T9" fmla="*/ 6 h 11"/>
                <a:gd name="T10" fmla="*/ 8 w 27"/>
                <a:gd name="T11" fmla="*/ 11 h 11"/>
                <a:gd name="T12" fmla="*/ 25 w 27"/>
                <a:gd name="T13" fmla="*/ 11 h 11"/>
                <a:gd name="T14" fmla="*/ 25 w 27"/>
                <a:gd name="T15" fmla="*/ 11 h 11"/>
                <a:gd name="T16" fmla="*/ 27 w 27"/>
                <a:gd name="T17" fmla="*/ 11 h 11"/>
                <a:gd name="T18" fmla="*/ 27 w 27"/>
                <a:gd name="T19" fmla="*/ 11 h 11"/>
                <a:gd name="T20" fmla="*/ 27 w 27"/>
                <a:gd name="T21" fmla="*/ 9 h 11"/>
                <a:gd name="T22" fmla="*/ 27 w 27"/>
                <a:gd name="T23" fmla="*/ 9 h 11"/>
                <a:gd name="T24" fmla="*/ 27 w 27"/>
                <a:gd name="T25" fmla="*/ 9 h 11"/>
                <a:gd name="T26" fmla="*/ 27 w 27"/>
                <a:gd name="T27" fmla="*/ 8 h 11"/>
                <a:gd name="T28" fmla="*/ 27 w 27"/>
                <a:gd name="T29" fmla="*/ 8 h 11"/>
                <a:gd name="T30" fmla="*/ 25 w 27"/>
                <a:gd name="T31" fmla="*/ 6 h 11"/>
                <a:gd name="T32" fmla="*/ 23 w 27"/>
                <a:gd name="T33" fmla="*/ 4 h 11"/>
                <a:gd name="T34" fmla="*/ 21 w 27"/>
                <a:gd name="T35" fmla="*/ 2 h 11"/>
                <a:gd name="T36" fmla="*/ 19 w 27"/>
                <a:gd name="T37" fmla="*/ 2 h 11"/>
                <a:gd name="T38" fmla="*/ 17 w 27"/>
                <a:gd name="T39" fmla="*/ 0 h 11"/>
                <a:gd name="T40" fmla="*/ 14 w 27"/>
                <a:gd name="T41" fmla="*/ 0 h 11"/>
                <a:gd name="T42" fmla="*/ 12 w 27"/>
                <a:gd name="T43" fmla="*/ 0 h 11"/>
                <a:gd name="T44" fmla="*/ 10 w 27"/>
                <a:gd name="T45" fmla="*/ 0 h 11"/>
                <a:gd name="T46" fmla="*/ 8 w 27"/>
                <a:gd name="T47" fmla="*/ 0 h 11"/>
                <a:gd name="T48" fmla="*/ 6 w 27"/>
                <a:gd name="T49" fmla="*/ 0 h 11"/>
                <a:gd name="T50" fmla="*/ 4 w 27"/>
                <a:gd name="T51" fmla="*/ 0 h 11"/>
                <a:gd name="T52" fmla="*/ 4 w 27"/>
                <a:gd name="T53" fmla="*/ 0 h 11"/>
                <a:gd name="T54" fmla="*/ 2 w 27"/>
                <a:gd name="T55" fmla="*/ 2 h 11"/>
                <a:gd name="T56" fmla="*/ 2 w 27"/>
                <a:gd name="T57" fmla="*/ 2 h 11"/>
                <a:gd name="T58" fmla="*/ 0 w 27"/>
                <a:gd name="T59" fmla="*/ 2 h 11"/>
                <a:gd name="T60" fmla="*/ 0 w 27"/>
                <a:gd name="T61" fmla="*/ 2 h 11"/>
                <a:gd name="T62" fmla="*/ 0 w 27"/>
                <a:gd name="T63" fmla="*/ 2 h 11"/>
                <a:gd name="T64" fmla="*/ 0 w 27"/>
                <a:gd name="T65" fmla="*/ 2 h 11"/>
                <a:gd name="T66" fmla="*/ 0 w 27"/>
                <a:gd name="T67" fmla="*/ 4 h 11"/>
                <a:gd name="T68" fmla="*/ 0 w 27"/>
                <a:gd name="T69" fmla="*/ 4 h 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
                <a:gd name="T106" fmla="*/ 0 h 11"/>
                <a:gd name="T107" fmla="*/ 27 w 27"/>
                <a:gd name="T108" fmla="*/ 11 h 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 h="11">
                  <a:moveTo>
                    <a:pt x="0" y="4"/>
                  </a:moveTo>
                  <a:lnTo>
                    <a:pt x="0" y="4"/>
                  </a:lnTo>
                  <a:lnTo>
                    <a:pt x="0" y="6"/>
                  </a:lnTo>
                  <a:lnTo>
                    <a:pt x="8" y="11"/>
                  </a:lnTo>
                  <a:lnTo>
                    <a:pt x="25" y="11"/>
                  </a:lnTo>
                  <a:lnTo>
                    <a:pt x="27" y="11"/>
                  </a:lnTo>
                  <a:lnTo>
                    <a:pt x="27" y="9"/>
                  </a:lnTo>
                  <a:lnTo>
                    <a:pt x="27" y="8"/>
                  </a:lnTo>
                  <a:lnTo>
                    <a:pt x="25" y="6"/>
                  </a:lnTo>
                  <a:lnTo>
                    <a:pt x="23" y="4"/>
                  </a:lnTo>
                  <a:lnTo>
                    <a:pt x="21" y="2"/>
                  </a:lnTo>
                  <a:lnTo>
                    <a:pt x="19" y="2"/>
                  </a:lnTo>
                  <a:lnTo>
                    <a:pt x="17" y="0"/>
                  </a:lnTo>
                  <a:lnTo>
                    <a:pt x="14" y="0"/>
                  </a:lnTo>
                  <a:lnTo>
                    <a:pt x="12" y="0"/>
                  </a:lnTo>
                  <a:lnTo>
                    <a:pt x="10" y="0"/>
                  </a:lnTo>
                  <a:lnTo>
                    <a:pt x="8" y="0"/>
                  </a:lnTo>
                  <a:lnTo>
                    <a:pt x="6" y="0"/>
                  </a:lnTo>
                  <a:lnTo>
                    <a:pt x="4" y="0"/>
                  </a:lnTo>
                  <a:lnTo>
                    <a:pt x="2" y="2"/>
                  </a:lnTo>
                  <a:lnTo>
                    <a:pt x="0" y="2"/>
                  </a:lnTo>
                  <a:lnTo>
                    <a:pt x="0" y="4"/>
                  </a:lnTo>
                  <a:close/>
                </a:path>
              </a:pathLst>
            </a:custGeom>
            <a:solidFill>
              <a:srgbClr val="FCEF00"/>
            </a:solidFill>
            <a:ln w="9525">
              <a:noFill/>
              <a:round/>
              <a:headEnd/>
              <a:tailEnd/>
            </a:ln>
          </p:spPr>
          <p:txBody>
            <a:bodyPr>
              <a:prstTxWarp prst="textNoShape">
                <a:avLst/>
              </a:prstTxWarp>
            </a:bodyPr>
            <a:lstStyle/>
            <a:p>
              <a:endParaRPr lang="en-US"/>
            </a:p>
          </p:txBody>
        </p:sp>
      </p:grpSp>
      <p:pic>
        <p:nvPicPr>
          <p:cNvPr id="21509" name="Picture 72"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47800"/>
            <a:ext cx="7772400" cy="914400"/>
          </a:xfrm>
          <a:extLst>
            <a:ext uri="{909E8E84-426E-40dd-AFC4-6F175D3DCCD1}">
              <a14:hiddenFill xmlns:a14="http://schemas.microsoft.com/office/drawing/2010/main" xmlns:a="http://schemas.openxmlformats.org/drawingml/2006/main" xmlns:p="http://schemas.openxmlformats.org/presentationml/2006/main" xmlns="">
                <a:solidFill>
                  <a:srgbClr val="FFFFFF"/>
                </a:solidFill>
              </a14:hiddenFill>
            </a:ext>
            <a:ext uri="{91240B29-F687-4f45-9708-019B960494DF}">
              <a14:hiddenLine xmlns:a14="http://schemas.microsoft.com/office/drawing/2010/main" xmlns:a="http://schemas.openxmlformats.org/drawingml/2006/main" xmlns:p="http://schemas.openxmlformats.org/presentationml/2006/main" xmlns="" w="9525">
                <a:solidFill>
                  <a:srgbClr val="000000"/>
                </a:solidFill>
                <a:miter lim="800000"/>
                <a:headEnd/>
                <a:tailEnd/>
              </a14:hiddenLine>
            </a:ext>
            <a:ext uri="{FAA26D3D-D897-4be2-8F04-BA451C77F1D7}">
              <ma14:placeholderFlag xmlns:ma14="http://schemas.microsoft.com/office/mac/drawingml/2011/main" xmlns:a="http://schemas.openxmlformats.org/drawingml/2006/main" xmlns:p="http://schemas.openxmlformats.org/presentationml/2006/main" xmlns="" val="1"/>
            </a:ext>
          </a:extLst>
        </p:spPr>
        <p:txBody>
          <a:bodyPr anchor="t"/>
          <a:lstStyle/>
          <a:p>
            <a:pPr eaLnBrk="1" fontAlgn="auto" hangingPunct="1">
              <a:spcAft>
                <a:spcPts val="0"/>
              </a:spcAft>
              <a:defRPr/>
            </a:pPr>
            <a:r>
              <a:rPr lang="en-US" dirty="0" smtClean="0">
                <a:ea typeface="+mj-ea"/>
                <a:cs typeface="+mj-cs"/>
              </a:rPr>
              <a:t>Senior Projects</a:t>
            </a:r>
            <a:endParaRPr lang="en-US" dirty="0">
              <a:ea typeface="+mj-ea"/>
              <a:cs typeface="+mj-cs"/>
            </a:endParaRPr>
          </a:p>
        </p:txBody>
      </p:sp>
      <p:sp>
        <p:nvSpPr>
          <p:cNvPr id="91138" name="Text Placeholder 2"/>
          <p:cNvSpPr>
            <a:spLocks noGrp="1"/>
          </p:cNvSpPr>
          <p:nvPr>
            <p:ph type="body" idx="1"/>
          </p:nvPr>
        </p:nvSpPr>
        <p:spPr>
          <a:xfrm>
            <a:off x="457200" y="5791200"/>
            <a:ext cx="8382000" cy="838200"/>
          </a:xfrm>
        </p:spPr>
        <p:txBody>
          <a:bodyPr/>
          <a:lstStyle/>
          <a:p>
            <a:pPr marL="44450" eaLnBrk="1" hangingPunct="1"/>
            <a:r>
              <a:rPr lang="en-US" sz="1800">
                <a:ea typeface="ＭＳ Ｐゴシック" charset="-128"/>
                <a:cs typeface="ＭＳ Ｐゴシック" charset="-128"/>
              </a:rPr>
              <a:t>See brochures for schedule and demonstration locations. </a:t>
            </a:r>
          </a:p>
          <a:p>
            <a:pPr marL="44450" eaLnBrk="1" hangingPunct="1">
              <a:spcBef>
                <a:spcPts val="600"/>
              </a:spcBef>
            </a:pPr>
            <a:r>
              <a:rPr lang="en-US" sz="1800">
                <a:ea typeface="ＭＳ Ｐゴシック" charset="-128"/>
                <a:cs typeface="ＭＳ Ｐゴシック" charset="-128"/>
              </a:rPr>
              <a:t>Presentations will all take place in CASET 212. Events begin on the half hour.</a:t>
            </a:r>
          </a:p>
        </p:txBody>
      </p:sp>
      <p:pic>
        <p:nvPicPr>
          <p:cNvPr id="91139" name="Picture 4" descr="Primary logo gold trans.png"/>
          <p:cNvPicPr>
            <a:picLocks noChangeAspect="1"/>
          </p:cNvPicPr>
          <p:nvPr/>
        </p:nvPicPr>
        <p:blipFill>
          <a:blip r:embed="rId2"/>
          <a:srcRect/>
          <a:stretch>
            <a:fillRect/>
          </a:stretch>
        </p:blipFill>
        <p:spPr bwMode="auto">
          <a:xfrm>
            <a:off x="304800" y="609600"/>
            <a:ext cx="3200400" cy="473075"/>
          </a:xfrm>
          <a:prstGeom prst="rect">
            <a:avLst/>
          </a:prstGeom>
          <a:noFill/>
          <a:ln w="9525">
            <a:noFill/>
            <a:miter lim="800000"/>
            <a:headEnd/>
            <a:tailEnd/>
          </a:ln>
        </p:spPr>
      </p:pic>
      <p:sp>
        <p:nvSpPr>
          <p:cNvPr id="91140" name="Text Box 6"/>
          <p:cNvSpPr txBox="1">
            <a:spLocks noChangeArrowheads="1"/>
          </p:cNvSpPr>
          <p:nvPr/>
        </p:nvSpPr>
        <p:spPr bwMode="auto">
          <a:xfrm>
            <a:off x="1066800" y="3048000"/>
            <a:ext cx="7391400" cy="2590800"/>
          </a:xfrm>
          <a:prstGeom prst="rect">
            <a:avLst/>
          </a:prstGeom>
          <a:noFill/>
          <a:ln w="9525">
            <a:noFill/>
            <a:miter lim="800000"/>
            <a:headEnd/>
            <a:tailEnd/>
          </a:ln>
        </p:spPr>
        <p:txBody>
          <a:bodyPr>
            <a:prstTxWarp prst="textNoShape">
              <a:avLst/>
            </a:prstTxWarp>
            <a:spAutoFit/>
          </a:bodyPr>
          <a:lstStyle/>
          <a:p>
            <a:pPr>
              <a:lnSpc>
                <a:spcPct val="80000"/>
              </a:lnSpc>
              <a:spcAft>
                <a:spcPct val="40000"/>
              </a:spcAft>
              <a:buFontTx/>
              <a:buChar char="•"/>
            </a:pPr>
            <a:r>
              <a:rPr lang="en-US" sz="2400">
                <a:latin typeface="Times New Roman" pitchFamily="-68" charset="0"/>
              </a:rPr>
              <a:t> </a:t>
            </a:r>
            <a:r>
              <a:rPr lang="en-US" sz="2800">
                <a:latin typeface="Times New Roman" pitchFamily="-68" charset="0"/>
              </a:rPr>
              <a:t>Recent Senior Projects History </a:t>
            </a:r>
          </a:p>
          <a:p>
            <a:pPr>
              <a:lnSpc>
                <a:spcPct val="80000"/>
              </a:lnSpc>
              <a:spcAft>
                <a:spcPct val="40000"/>
              </a:spcAft>
              <a:buFontTx/>
              <a:buChar char="•"/>
            </a:pPr>
            <a:r>
              <a:rPr lang="en-US" sz="2800">
                <a:latin typeface="Times New Roman" pitchFamily="-68" charset="0"/>
              </a:rPr>
              <a:t> Current 2011-2012 Projects</a:t>
            </a:r>
          </a:p>
          <a:p>
            <a:pPr>
              <a:lnSpc>
                <a:spcPct val="80000"/>
              </a:lnSpc>
              <a:spcAft>
                <a:spcPct val="40000"/>
              </a:spcAft>
              <a:buFontTx/>
              <a:buChar char="•"/>
            </a:pPr>
            <a:r>
              <a:rPr lang="en-US" sz="2800">
                <a:latin typeface="Times New Roman" pitchFamily="-68" charset="0"/>
              </a:rPr>
              <a:t> Presentations and Demonstrations</a:t>
            </a:r>
          </a:p>
          <a:p>
            <a:pPr>
              <a:lnSpc>
                <a:spcPct val="80000"/>
              </a:lnSpc>
              <a:spcAft>
                <a:spcPct val="40000"/>
              </a:spcAft>
              <a:buFontTx/>
              <a:buChar char="•"/>
            </a:pPr>
            <a:r>
              <a:rPr lang="en-US" sz="2800">
                <a:latin typeface="Times New Roman" pitchFamily="-68" charset="0"/>
              </a:rPr>
              <a:t> Request for 2012-2013 Projects</a:t>
            </a:r>
          </a:p>
          <a:p>
            <a:pPr>
              <a:spcAft>
                <a:spcPct val="40000"/>
              </a:spcAft>
            </a:pPr>
            <a:r>
              <a:rPr lang="en-US" sz="2800" i="1">
                <a:latin typeface="Times New Roman" pitchFamily="-68" charset="0"/>
              </a:rPr>
              <a:t>Also Information on Summer Camps</a:t>
            </a:r>
          </a:p>
        </p:txBody>
      </p:sp>
      <p:sp>
        <p:nvSpPr>
          <p:cNvPr id="91141" name="Text Placeholder 4"/>
          <p:cNvSpPr txBox="1">
            <a:spLocks/>
          </p:cNvSpPr>
          <p:nvPr/>
        </p:nvSpPr>
        <p:spPr bwMode="auto">
          <a:xfrm>
            <a:off x="914400" y="2209800"/>
            <a:ext cx="7772400" cy="685800"/>
          </a:xfrm>
          <a:prstGeom prst="rect">
            <a:avLst/>
          </a:prstGeom>
          <a:noFill/>
          <a:ln w="9525">
            <a:noFill/>
            <a:miter lim="800000"/>
            <a:headEnd/>
            <a:tailEnd/>
          </a:ln>
        </p:spPr>
        <p:txBody>
          <a:bodyPr>
            <a:prstTxWarp prst="textNoShape">
              <a:avLst/>
            </a:prstTxWarp>
          </a:bodyPr>
          <a:lstStyle/>
          <a:p>
            <a:pPr marL="44450">
              <a:spcBef>
                <a:spcPts val="300"/>
              </a:spcBef>
              <a:buClr>
                <a:srgbClr val="7276A0"/>
              </a:buClr>
              <a:buFont typeface="Georgia" pitchFamily="-68" charset="0"/>
              <a:buNone/>
            </a:pPr>
            <a:r>
              <a:rPr lang="en-US" sz="2800">
                <a:solidFill>
                  <a:schemeClr val="tx2"/>
                </a:solidFill>
                <a:latin typeface="Georgia" pitchFamily="-68" charset="0"/>
              </a:rPr>
              <a:t>Jim Devaprasad</a:t>
            </a: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1" name="Rectangle 2"/>
          <p:cNvSpPr txBox="1">
            <a:spLocks noChangeArrowheads="1"/>
          </p:cNvSpPr>
          <p:nvPr/>
        </p:nvSpPr>
        <p:spPr bwMode="auto">
          <a:xfrm>
            <a:off x="228600" y="682625"/>
            <a:ext cx="7772400" cy="1143000"/>
          </a:xfrm>
          <a:prstGeom prst="rect">
            <a:avLst/>
          </a:prstGeom>
          <a:noFill/>
          <a:ln w="9525">
            <a:noFill/>
            <a:miter lim="800000"/>
            <a:headEnd/>
            <a:tailEnd/>
          </a:ln>
        </p:spPr>
        <p:txBody>
          <a:bodyPr>
            <a:prstTxWarp prst="textNoShape">
              <a:avLst/>
            </a:prstTxWarp>
          </a:bodyPr>
          <a:lstStyle/>
          <a:p>
            <a:pPr>
              <a:lnSpc>
                <a:spcPct val="90000"/>
              </a:lnSpc>
            </a:pPr>
            <a:r>
              <a:rPr lang="en-US" sz="2400" b="1">
                <a:solidFill>
                  <a:srgbClr val="969696"/>
                </a:solidFill>
                <a:latin typeface="Trebuchet MS" pitchFamily="-68" charset="0"/>
              </a:rPr>
              <a:t>10-YEAR SENIOR PROJECTS HISTORY</a:t>
            </a:r>
            <a:endParaRPr lang="en-US" sz="2400" b="1">
              <a:solidFill>
                <a:schemeClr val="tx2"/>
              </a:solidFill>
              <a:latin typeface="Trebuchet MS" pitchFamily="-68" charset="0"/>
            </a:endParaRPr>
          </a:p>
          <a:p>
            <a:pPr>
              <a:lnSpc>
                <a:spcPct val="90000"/>
              </a:lnSpc>
            </a:pPr>
            <a:r>
              <a:rPr lang="en-US" sz="3600" b="1">
                <a:solidFill>
                  <a:schemeClr val="tx2"/>
                </a:solidFill>
                <a:latin typeface="Trebuchet MS" pitchFamily="-68" charset="0"/>
              </a:rPr>
              <a:t>IAB Connection</a:t>
            </a:r>
            <a:r>
              <a:rPr lang="en-US" sz="4000" b="1">
                <a:solidFill>
                  <a:schemeClr val="tx2"/>
                </a:solidFill>
                <a:latin typeface="Trebuchet MS" pitchFamily="-68" charset="0"/>
              </a:rPr>
              <a:t> </a:t>
            </a:r>
          </a:p>
        </p:txBody>
      </p:sp>
      <p:pic>
        <p:nvPicPr>
          <p:cNvPr id="92162" name="Picture 4"/>
          <p:cNvPicPr>
            <a:picLocks noChangeAspect="1" noChangeArrowheads="1"/>
          </p:cNvPicPr>
          <p:nvPr/>
        </p:nvPicPr>
        <p:blipFill>
          <a:blip r:embed="rId2"/>
          <a:srcRect/>
          <a:stretch>
            <a:fillRect/>
          </a:stretch>
        </p:blipFill>
        <p:spPr bwMode="auto">
          <a:xfrm>
            <a:off x="1447800" y="1673225"/>
            <a:ext cx="6172200" cy="5108575"/>
          </a:xfrm>
          <a:prstGeom prst="rect">
            <a:avLst/>
          </a:prstGeom>
          <a:noFill/>
          <a:ln w="9525">
            <a:noFill/>
            <a:miter lim="800000"/>
            <a:headEnd/>
            <a:tailEnd/>
          </a:ln>
        </p:spPr>
      </p:pic>
      <p:pic>
        <p:nvPicPr>
          <p:cNvPr id="92163" name="Picture 5" descr="Primary logo gold trans.png"/>
          <p:cNvPicPr>
            <a:picLocks noChangeAspect="1"/>
          </p:cNvPicPr>
          <p:nvPr/>
        </p:nvPicPr>
        <p:blipFill>
          <a:blip r:embed="rId3"/>
          <a:srcRect/>
          <a:stretch>
            <a:fillRect/>
          </a:stretch>
        </p:blipFill>
        <p:spPr bwMode="auto">
          <a:xfrm>
            <a:off x="6172200" y="76200"/>
            <a:ext cx="2286000" cy="338138"/>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5" name="Rectangle 2"/>
          <p:cNvSpPr txBox="1">
            <a:spLocks noChangeArrowheads="1"/>
          </p:cNvSpPr>
          <p:nvPr/>
        </p:nvSpPr>
        <p:spPr bwMode="auto">
          <a:xfrm>
            <a:off x="685800" y="609600"/>
            <a:ext cx="7772400" cy="1676400"/>
          </a:xfrm>
          <a:prstGeom prst="rect">
            <a:avLst/>
          </a:prstGeom>
          <a:noFill/>
          <a:ln w="9525">
            <a:noFill/>
            <a:miter lim="800000"/>
            <a:headEnd/>
            <a:tailEnd/>
          </a:ln>
        </p:spPr>
        <p:txBody>
          <a:bodyPr>
            <a:prstTxWarp prst="textNoShape">
              <a:avLst/>
            </a:prstTxWarp>
          </a:bodyPr>
          <a:lstStyle/>
          <a:p>
            <a:pPr>
              <a:lnSpc>
                <a:spcPct val="130000"/>
              </a:lnSpc>
            </a:pPr>
            <a:r>
              <a:rPr lang="en-US" sz="2400" b="1">
                <a:solidFill>
                  <a:srgbClr val="969696"/>
                </a:solidFill>
                <a:latin typeface="Times New Roman" pitchFamily="-68" charset="0"/>
              </a:rPr>
              <a:t>CURRENT PROJECTS</a:t>
            </a:r>
            <a:br>
              <a:rPr lang="en-US" sz="2400" b="1">
                <a:solidFill>
                  <a:srgbClr val="969696"/>
                </a:solidFill>
                <a:latin typeface="Times New Roman" pitchFamily="-68" charset="0"/>
              </a:rPr>
            </a:br>
            <a:r>
              <a:rPr lang="en-US" sz="2400" b="1">
                <a:solidFill>
                  <a:schemeClr val="tx2"/>
                </a:solidFill>
                <a:latin typeface="Times New Roman" pitchFamily="-68" charset="0"/>
              </a:rPr>
              <a:t/>
            </a:r>
            <a:br>
              <a:rPr lang="en-US" sz="2400" b="1">
                <a:solidFill>
                  <a:schemeClr val="tx2"/>
                </a:solidFill>
                <a:latin typeface="Times New Roman" pitchFamily="-68" charset="0"/>
              </a:rPr>
            </a:br>
            <a:r>
              <a:rPr lang="en-US" sz="4000" b="1">
                <a:solidFill>
                  <a:srgbClr val="0000FF"/>
                </a:solidFill>
                <a:latin typeface="Trebuchet MS" pitchFamily="-68" charset="0"/>
              </a:rPr>
              <a:t>2011-12</a:t>
            </a:r>
            <a:r>
              <a:rPr lang="en-US" sz="2400" b="1">
                <a:solidFill>
                  <a:srgbClr val="0000FF"/>
                </a:solidFill>
                <a:latin typeface="Trebuchet MS" pitchFamily="-68" charset="0"/>
              </a:rPr>
              <a:t> </a:t>
            </a:r>
            <a:r>
              <a:rPr lang="en-US" sz="4000" b="1">
                <a:solidFill>
                  <a:srgbClr val="0000FF"/>
                </a:solidFill>
                <a:latin typeface="Trebuchet MS" pitchFamily="-68" charset="0"/>
              </a:rPr>
              <a:t>Senior Year Projects</a:t>
            </a:r>
          </a:p>
        </p:txBody>
      </p:sp>
      <p:sp>
        <p:nvSpPr>
          <p:cNvPr id="93186" name="Rectangle 3"/>
          <p:cNvSpPr txBox="1">
            <a:spLocks noChangeArrowheads="1"/>
          </p:cNvSpPr>
          <p:nvPr/>
        </p:nvSpPr>
        <p:spPr bwMode="auto">
          <a:xfrm>
            <a:off x="838200" y="2743200"/>
            <a:ext cx="7620000" cy="2514600"/>
          </a:xfrm>
          <a:prstGeom prst="rect">
            <a:avLst/>
          </a:prstGeom>
          <a:noFill/>
          <a:ln w="9525">
            <a:noFill/>
            <a:miter lim="800000"/>
            <a:headEnd/>
            <a:tailEnd/>
          </a:ln>
        </p:spPr>
        <p:txBody>
          <a:bodyPr>
            <a:prstTxWarp prst="textNoShape">
              <a:avLst/>
            </a:prstTxWarp>
          </a:bodyPr>
          <a:lstStyle/>
          <a:p>
            <a:pPr marL="365125" indent="-255588">
              <a:spcBef>
                <a:spcPts val="300"/>
              </a:spcBef>
              <a:spcAft>
                <a:spcPct val="20000"/>
              </a:spcAft>
              <a:buClr>
                <a:srgbClr val="7276A0"/>
              </a:buClr>
              <a:buFont typeface="Georgia" pitchFamily="-68" charset="0"/>
              <a:buChar char="•"/>
            </a:pPr>
            <a:r>
              <a:rPr lang="en-US" sz="2800" b="1">
                <a:latin typeface="Times New Roman" pitchFamily="-68" charset="0"/>
              </a:rPr>
              <a:t>Industry Sponsored Projects (3)</a:t>
            </a:r>
            <a:r>
              <a:rPr lang="en-US" sz="2400" b="1">
                <a:latin typeface="Times New Roman" pitchFamily="-68" charset="0"/>
              </a:rPr>
              <a:t> </a:t>
            </a:r>
          </a:p>
          <a:p>
            <a:pPr marL="365125" indent="-255588">
              <a:spcBef>
                <a:spcPts val="300"/>
              </a:spcBef>
              <a:spcAft>
                <a:spcPct val="20000"/>
              </a:spcAft>
              <a:buClr>
                <a:srgbClr val="7276A0"/>
              </a:buClr>
              <a:buFont typeface="Georgia" pitchFamily="-68" charset="0"/>
              <a:buChar char="•"/>
            </a:pPr>
            <a:r>
              <a:rPr lang="en-US" sz="2800" b="1">
                <a:latin typeface="Times New Roman" pitchFamily="-68" charset="0"/>
              </a:rPr>
              <a:t>LSSU Sponsored Projects (2)</a:t>
            </a:r>
          </a:p>
        </p:txBody>
      </p:sp>
      <p:pic>
        <p:nvPicPr>
          <p:cNvPr id="93187" name="Picture 3"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4209" name="Picture 1"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
        <p:nvSpPr>
          <p:cNvPr id="94210" name="Rectangle 2"/>
          <p:cNvSpPr txBox="1">
            <a:spLocks noChangeArrowheads="1"/>
          </p:cNvSpPr>
          <p:nvPr/>
        </p:nvSpPr>
        <p:spPr bwMode="auto">
          <a:xfrm>
            <a:off x="762000" y="2133600"/>
            <a:ext cx="8001000" cy="4495800"/>
          </a:xfrm>
          <a:prstGeom prst="rect">
            <a:avLst/>
          </a:prstGeom>
          <a:noFill/>
          <a:ln w="9525">
            <a:noFill/>
            <a:miter lim="800000"/>
            <a:headEnd/>
            <a:tailEnd/>
          </a:ln>
        </p:spPr>
        <p:txBody>
          <a:bodyPr>
            <a:prstTxWarp prst="textNoShape">
              <a:avLst/>
            </a:prstTxWarp>
          </a:bodyPr>
          <a:lstStyle/>
          <a:p>
            <a:pPr marL="284163" indent="-284163">
              <a:lnSpc>
                <a:spcPct val="80000"/>
              </a:lnSpc>
              <a:spcAft>
                <a:spcPct val="40000"/>
              </a:spcAft>
              <a:buClr>
                <a:srgbClr val="7276A0"/>
              </a:buClr>
            </a:pPr>
            <a:r>
              <a:rPr lang="en-US" sz="2400" b="1"/>
              <a:t>Company…......3M, Maplewood, MN</a:t>
            </a:r>
            <a:endParaRPr lang="en-US" sz="2800" b="1">
              <a:latin typeface="Times New Roman" pitchFamily="-68" charset="0"/>
            </a:endParaRPr>
          </a:p>
          <a:p>
            <a:pPr marL="284163" indent="-284163">
              <a:lnSpc>
                <a:spcPct val="80000"/>
              </a:lnSpc>
              <a:spcAft>
                <a:spcPct val="40000"/>
              </a:spcAft>
              <a:buClr>
                <a:srgbClr val="7276A0"/>
              </a:buClr>
            </a:pPr>
            <a:r>
              <a:rPr lang="en-US" sz="2400" b="1"/>
              <a:t>Contact……….Tim Hebrink</a:t>
            </a:r>
          </a:p>
          <a:p>
            <a:pPr marL="284163" indent="-284163">
              <a:lnSpc>
                <a:spcPct val="80000"/>
              </a:lnSpc>
              <a:spcAft>
                <a:spcPct val="40000"/>
              </a:spcAft>
              <a:buClr>
                <a:srgbClr val="7276A0"/>
              </a:buClr>
            </a:pPr>
            <a:r>
              <a:rPr lang="en-US" sz="2400" b="1"/>
              <a:t>Advisor……….Paul Weber</a:t>
            </a:r>
            <a:endParaRPr lang="en-US" sz="2800" b="1">
              <a:latin typeface="Times New Roman" pitchFamily="-68" charset="0"/>
            </a:endParaRPr>
          </a:p>
          <a:p>
            <a:pPr marL="284163" indent="-284163">
              <a:lnSpc>
                <a:spcPct val="80000"/>
              </a:lnSpc>
              <a:spcAft>
                <a:spcPct val="40000"/>
              </a:spcAft>
              <a:buClr>
                <a:srgbClr val="7276A0"/>
              </a:buClr>
            </a:pPr>
            <a:r>
              <a:rPr lang="en-US" sz="2400" b="1"/>
              <a:t>Team……........</a:t>
            </a:r>
            <a:r>
              <a:rPr lang="en-US" sz="2800" b="1">
                <a:latin typeface="Times New Roman" pitchFamily="-68" charset="0"/>
              </a:rPr>
              <a:t> 2 ME, 1 EE</a:t>
            </a:r>
          </a:p>
          <a:p>
            <a:pPr marL="284163" indent="-284163">
              <a:lnSpc>
                <a:spcPct val="80000"/>
              </a:lnSpc>
              <a:spcAft>
                <a:spcPct val="40000"/>
              </a:spcAft>
              <a:buClr>
                <a:srgbClr val="7276A0"/>
              </a:buClr>
            </a:pPr>
            <a:r>
              <a:rPr lang="en-US" sz="2400" b="1"/>
              <a:t>Budget ……….</a:t>
            </a:r>
            <a:r>
              <a:rPr lang="en-US" sz="2800" b="1">
                <a:latin typeface="Times New Roman" pitchFamily="-68" charset="0"/>
              </a:rPr>
              <a:t>$8,500</a:t>
            </a:r>
          </a:p>
          <a:p>
            <a:pPr marL="284163" indent="-284163">
              <a:lnSpc>
                <a:spcPct val="80000"/>
              </a:lnSpc>
              <a:spcAft>
                <a:spcPct val="10000"/>
              </a:spcAft>
              <a:buClr>
                <a:srgbClr val="7276A0"/>
              </a:buClr>
            </a:pPr>
            <a:r>
              <a:rPr lang="en-US" sz="2400" b="1"/>
              <a:t>Description:</a:t>
            </a:r>
            <a:r>
              <a:rPr lang="en-US" sz="2800" b="1">
                <a:latin typeface="Times New Roman" pitchFamily="-68" charset="0"/>
              </a:rPr>
              <a:t> </a:t>
            </a:r>
          </a:p>
          <a:p>
            <a:pPr marL="284163" indent="-284163">
              <a:lnSpc>
                <a:spcPct val="80000"/>
              </a:lnSpc>
              <a:spcBef>
                <a:spcPts val="300"/>
              </a:spcBef>
              <a:buClr>
                <a:srgbClr val="7276A0"/>
              </a:buClr>
            </a:pPr>
            <a:r>
              <a:rPr lang="en-US" sz="2400">
                <a:latin typeface="Times New Roman" pitchFamily="-68" charset="0"/>
              </a:rPr>
              <a:t>	Updated photovoltaic system using 3M Brand Cool Mirror Film.  Same power produced with fewer solar panels in a light weight and cost effective configuration.  Uses articulated mirror panels to focus sunlight on solar panels.</a:t>
            </a:r>
          </a:p>
          <a:p>
            <a:pPr marL="284163" indent="-284163">
              <a:lnSpc>
                <a:spcPct val="80000"/>
              </a:lnSpc>
              <a:spcBef>
                <a:spcPts val="300"/>
              </a:spcBef>
              <a:buClr>
                <a:srgbClr val="7276A0"/>
              </a:buClr>
            </a:pPr>
            <a:r>
              <a:rPr lang="en-US" sz="2400" b="1"/>
              <a:t>Status: To be completed within 1 week</a:t>
            </a:r>
          </a:p>
        </p:txBody>
      </p:sp>
      <p:sp>
        <p:nvSpPr>
          <p:cNvPr id="94211" name="Text Box 4"/>
          <p:cNvSpPr txBox="1">
            <a:spLocks noChangeArrowheads="1"/>
          </p:cNvSpPr>
          <p:nvPr/>
        </p:nvSpPr>
        <p:spPr bwMode="auto">
          <a:xfrm>
            <a:off x="1143000" y="685800"/>
            <a:ext cx="7239000" cy="1016000"/>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solidFill>
                  <a:srgbClr val="969696"/>
                </a:solidFill>
                <a:latin typeface="Times New Roman" pitchFamily="-68" charset="0"/>
              </a:rPr>
              <a:t>CURRENT PROJECTS</a:t>
            </a:r>
            <a:endParaRPr lang="en-US" sz="2400">
              <a:solidFill>
                <a:srgbClr val="FF0000"/>
              </a:solidFill>
              <a:latin typeface="Times New Roman" pitchFamily="-68" charset="0"/>
            </a:endParaRPr>
          </a:p>
          <a:p>
            <a:pPr algn="ctr">
              <a:spcBef>
                <a:spcPct val="50000"/>
              </a:spcBef>
            </a:pPr>
            <a:r>
              <a:rPr lang="en-US" sz="2400" u="sng">
                <a:latin typeface="Times New Roman" pitchFamily="-68" charset="0"/>
              </a:rPr>
              <a:t>Concentrated Photovoltaic Module</a:t>
            </a:r>
          </a:p>
        </p:txBody>
      </p:sp>
      <p:pic>
        <p:nvPicPr>
          <p:cNvPr id="94212" name="Picture 1" descr="ISI_logo.jpg"/>
          <p:cNvPicPr>
            <a:picLocks noChangeAspect="1"/>
          </p:cNvPicPr>
          <p:nvPr/>
        </p:nvPicPr>
        <p:blipFill>
          <a:blip r:embed="rId3"/>
          <a:srcRect/>
          <a:stretch>
            <a:fillRect/>
          </a:stretch>
        </p:blipFill>
        <p:spPr bwMode="auto">
          <a:xfrm>
            <a:off x="5791200" y="2971800"/>
            <a:ext cx="2743200" cy="1381125"/>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5233" name="Picture 1"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
        <p:nvSpPr>
          <p:cNvPr id="95234" name="Rectangle 2"/>
          <p:cNvSpPr txBox="1">
            <a:spLocks noChangeArrowheads="1"/>
          </p:cNvSpPr>
          <p:nvPr/>
        </p:nvSpPr>
        <p:spPr bwMode="auto">
          <a:xfrm>
            <a:off x="685800" y="304800"/>
            <a:ext cx="7772400" cy="1066800"/>
          </a:xfrm>
          <a:prstGeom prst="rect">
            <a:avLst/>
          </a:prstGeom>
          <a:noFill/>
          <a:ln w="9525">
            <a:noFill/>
            <a:miter lim="800000"/>
            <a:headEnd/>
            <a:tailEnd/>
          </a:ln>
        </p:spPr>
        <p:txBody>
          <a:bodyPr>
            <a:prstTxWarp prst="textNoShape">
              <a:avLst/>
            </a:prstTxWarp>
          </a:bodyPr>
          <a:lstStyle/>
          <a:p>
            <a:pPr>
              <a:lnSpc>
                <a:spcPct val="150000"/>
              </a:lnSpc>
            </a:pPr>
            <a:r>
              <a:rPr lang="en-US" sz="2400" b="1">
                <a:solidFill>
                  <a:srgbClr val="969696"/>
                </a:solidFill>
                <a:latin typeface="Times New Roman" pitchFamily="-68" charset="0"/>
              </a:rPr>
              <a:t>CURRENT PROJECTS</a:t>
            </a:r>
            <a:r>
              <a:rPr lang="en-US" sz="4000">
                <a:solidFill>
                  <a:schemeClr val="tx2"/>
                </a:solidFill>
                <a:latin typeface="Times New Roman" pitchFamily="-68" charset="0"/>
              </a:rPr>
              <a:t>  </a:t>
            </a:r>
          </a:p>
          <a:p>
            <a:pPr>
              <a:lnSpc>
                <a:spcPct val="150000"/>
              </a:lnSpc>
            </a:pPr>
            <a:r>
              <a:rPr lang="en-US" sz="2800" u="sng">
                <a:latin typeface="Times New Roman" pitchFamily="-68" charset="0"/>
              </a:rPr>
              <a:t>Virtual Maintenance Planning for Commercial Ships</a:t>
            </a:r>
          </a:p>
        </p:txBody>
      </p:sp>
      <p:sp>
        <p:nvSpPr>
          <p:cNvPr id="95235" name="Rectangle 3"/>
          <p:cNvSpPr txBox="1">
            <a:spLocks noChangeArrowheads="1"/>
          </p:cNvSpPr>
          <p:nvPr/>
        </p:nvSpPr>
        <p:spPr bwMode="auto">
          <a:xfrm>
            <a:off x="762000" y="1828800"/>
            <a:ext cx="8001000" cy="4495800"/>
          </a:xfrm>
          <a:prstGeom prst="rect">
            <a:avLst/>
          </a:prstGeom>
          <a:noFill/>
          <a:ln w="9525">
            <a:noFill/>
            <a:miter lim="800000"/>
            <a:headEnd/>
            <a:tailEnd/>
          </a:ln>
        </p:spPr>
        <p:txBody>
          <a:bodyPr>
            <a:prstTxWarp prst="textNoShape">
              <a:avLst/>
            </a:prstTxWarp>
          </a:bodyPr>
          <a:lstStyle/>
          <a:p>
            <a:pPr marL="228600" indent="-228600">
              <a:spcAft>
                <a:spcPct val="40000"/>
              </a:spcAft>
              <a:buClr>
                <a:srgbClr val="7276A0"/>
              </a:buClr>
            </a:pPr>
            <a:r>
              <a:rPr lang="en-US" sz="2000" b="1"/>
              <a:t>Company…....…</a:t>
            </a:r>
            <a:r>
              <a:rPr lang="en-US" sz="2000" b="1">
                <a:latin typeface="Times New Roman" pitchFamily="-68" charset="0"/>
              </a:rPr>
              <a:t> </a:t>
            </a:r>
            <a:r>
              <a:rPr lang="en-US" sz="2400" b="1">
                <a:latin typeface="Times New Roman" pitchFamily="-68" charset="0"/>
              </a:rPr>
              <a:t>EOS, Rochester, MI</a:t>
            </a:r>
            <a:endParaRPr lang="en-US" sz="2400" i="1">
              <a:latin typeface="Times New Roman" pitchFamily="-68" charset="0"/>
            </a:endParaRPr>
          </a:p>
          <a:p>
            <a:pPr marL="228600" indent="-228600">
              <a:spcAft>
                <a:spcPct val="40000"/>
              </a:spcAft>
              <a:buClr>
                <a:srgbClr val="7276A0"/>
              </a:buClr>
            </a:pPr>
            <a:r>
              <a:rPr lang="en-US" sz="2000" b="1"/>
              <a:t>Contact………...</a:t>
            </a:r>
            <a:r>
              <a:rPr lang="en-US" sz="2000" b="1">
                <a:latin typeface="Times New Roman" pitchFamily="-68" charset="0"/>
              </a:rPr>
              <a:t> </a:t>
            </a:r>
            <a:r>
              <a:rPr lang="en-US" sz="2400" b="1">
                <a:latin typeface="Times New Roman" pitchFamily="-68" charset="0"/>
              </a:rPr>
              <a:t>Brent Kemmer</a:t>
            </a:r>
            <a:endParaRPr lang="en-US" sz="2000" b="1">
              <a:latin typeface="Times New Roman" pitchFamily="-68" charset="0"/>
            </a:endParaRPr>
          </a:p>
          <a:p>
            <a:pPr marL="228600" indent="-228600">
              <a:spcAft>
                <a:spcPct val="40000"/>
              </a:spcAft>
              <a:buClr>
                <a:srgbClr val="7276A0"/>
              </a:buClr>
            </a:pPr>
            <a:r>
              <a:rPr lang="en-US" sz="2000" b="1"/>
              <a:t>Advisor……..….</a:t>
            </a:r>
            <a:r>
              <a:rPr lang="en-US" sz="2000" b="1">
                <a:latin typeface="Times New Roman" pitchFamily="-68" charset="0"/>
              </a:rPr>
              <a:t> </a:t>
            </a:r>
            <a:r>
              <a:rPr lang="en-US" sz="2400" b="1">
                <a:latin typeface="Times New Roman" pitchFamily="-68" charset="0"/>
              </a:rPr>
              <a:t>Jim Devaprasad</a:t>
            </a:r>
          </a:p>
          <a:p>
            <a:pPr marL="228600" indent="-228600">
              <a:spcAft>
                <a:spcPct val="40000"/>
              </a:spcAft>
              <a:buClr>
                <a:srgbClr val="7276A0"/>
              </a:buClr>
            </a:pPr>
            <a:r>
              <a:rPr lang="en-US" sz="2000" b="1"/>
              <a:t>Team…….......…</a:t>
            </a:r>
            <a:r>
              <a:rPr lang="en-US" sz="2000" b="1">
                <a:latin typeface="Times New Roman" pitchFamily="-68" charset="0"/>
              </a:rPr>
              <a:t> </a:t>
            </a:r>
            <a:r>
              <a:rPr lang="en-US" sz="2400" b="1">
                <a:latin typeface="Times New Roman" pitchFamily="-68" charset="0"/>
              </a:rPr>
              <a:t>3 ME</a:t>
            </a:r>
          </a:p>
          <a:p>
            <a:pPr marL="228600" indent="-228600">
              <a:spcAft>
                <a:spcPct val="40000"/>
              </a:spcAft>
              <a:buClr>
                <a:srgbClr val="7276A0"/>
              </a:buClr>
            </a:pPr>
            <a:r>
              <a:rPr lang="en-US" sz="2000" b="1"/>
              <a:t>Budget …………</a:t>
            </a:r>
            <a:r>
              <a:rPr lang="en-US" sz="2000" b="1">
                <a:latin typeface="Times New Roman" pitchFamily="-68" charset="0"/>
              </a:rPr>
              <a:t> </a:t>
            </a:r>
            <a:r>
              <a:rPr lang="en-US" sz="2400" b="1">
                <a:latin typeface="Times New Roman" pitchFamily="-68" charset="0"/>
              </a:rPr>
              <a:t>Support through several software licenses</a:t>
            </a:r>
          </a:p>
          <a:p>
            <a:pPr marL="228600" indent="-228600">
              <a:spcAft>
                <a:spcPct val="10000"/>
              </a:spcAft>
              <a:buClr>
                <a:srgbClr val="7276A0"/>
              </a:buClr>
            </a:pPr>
            <a:r>
              <a:rPr lang="en-US" sz="2000" b="1"/>
              <a:t>Description:</a:t>
            </a:r>
            <a:endParaRPr lang="en-US" sz="2000" b="1">
              <a:latin typeface="Times New Roman" pitchFamily="-68" charset="0"/>
            </a:endParaRPr>
          </a:p>
          <a:p>
            <a:pPr marL="228600" indent="-228600">
              <a:buClr>
                <a:srgbClr val="7276A0"/>
              </a:buClr>
            </a:pPr>
            <a:r>
              <a:rPr lang="en-US" sz="2400">
                <a:latin typeface="Times New Roman" pitchFamily="-68" charset="0"/>
              </a:rPr>
              <a:t>Innovative methodology to efficiently plan the maintenance, repair and overhaul operations of large vessels.  Process involves 4-phases – scan, model, simulate, and validate.  Research subject was the Valley Camp Museum Ship.</a:t>
            </a:r>
          </a:p>
          <a:p>
            <a:pPr marL="228600" indent="-228600">
              <a:buClr>
                <a:srgbClr val="7276A0"/>
              </a:buClr>
            </a:pPr>
            <a:r>
              <a:rPr lang="en-US" sz="2000" b="1"/>
              <a:t>Status:  Completed</a:t>
            </a:r>
          </a:p>
        </p:txBody>
      </p:sp>
      <p:pic>
        <p:nvPicPr>
          <p:cNvPr id="95236" name="Picture 1" descr="RDP-Logo-cut.png"/>
          <p:cNvPicPr>
            <a:picLocks noChangeAspect="1"/>
          </p:cNvPicPr>
          <p:nvPr/>
        </p:nvPicPr>
        <p:blipFill>
          <a:blip r:embed="rId3"/>
          <a:srcRect/>
          <a:stretch>
            <a:fillRect/>
          </a:stretch>
        </p:blipFill>
        <p:spPr bwMode="auto">
          <a:xfrm>
            <a:off x="6400800" y="2438400"/>
            <a:ext cx="1828800" cy="1270000"/>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6257" name="Picture 1"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
        <p:nvSpPr>
          <p:cNvPr id="96258" name="Rectangle 2"/>
          <p:cNvSpPr txBox="1">
            <a:spLocks noChangeArrowheads="1"/>
          </p:cNvSpPr>
          <p:nvPr/>
        </p:nvSpPr>
        <p:spPr bwMode="auto">
          <a:xfrm>
            <a:off x="990600" y="1905000"/>
            <a:ext cx="7848600" cy="4800600"/>
          </a:xfrm>
          <a:prstGeom prst="rect">
            <a:avLst/>
          </a:prstGeom>
          <a:noFill/>
          <a:ln w="9525">
            <a:noFill/>
            <a:miter lim="800000"/>
            <a:headEnd/>
            <a:tailEnd/>
          </a:ln>
        </p:spPr>
        <p:txBody>
          <a:bodyPr>
            <a:prstTxWarp prst="textNoShape">
              <a:avLst/>
            </a:prstTxWarp>
          </a:bodyPr>
          <a:lstStyle/>
          <a:p>
            <a:pPr marL="365125" indent="-255588">
              <a:lnSpc>
                <a:spcPct val="90000"/>
              </a:lnSpc>
              <a:spcAft>
                <a:spcPct val="40000"/>
              </a:spcAft>
              <a:buClr>
                <a:srgbClr val="7276A0"/>
              </a:buClr>
            </a:pPr>
            <a:r>
              <a:rPr lang="en-US" sz="2400" b="1"/>
              <a:t>Company…....…</a:t>
            </a:r>
            <a:r>
              <a:rPr lang="en-US" sz="2400" b="1">
                <a:latin typeface="Times New Roman" pitchFamily="-68" charset="0"/>
              </a:rPr>
              <a:t> Superior Fabrication, Kincheloe, MI</a:t>
            </a:r>
          </a:p>
          <a:p>
            <a:pPr marL="365125" indent="-255588">
              <a:lnSpc>
                <a:spcPct val="90000"/>
              </a:lnSpc>
              <a:spcAft>
                <a:spcPct val="40000"/>
              </a:spcAft>
              <a:buClr>
                <a:srgbClr val="7276A0"/>
              </a:buClr>
            </a:pPr>
            <a:r>
              <a:rPr lang="en-US" sz="2400" b="1"/>
              <a:t>Contact………...</a:t>
            </a:r>
            <a:r>
              <a:rPr lang="en-US" sz="2400" b="1">
                <a:latin typeface="Times New Roman" pitchFamily="-68" charset="0"/>
              </a:rPr>
              <a:t> Ian Moore</a:t>
            </a:r>
          </a:p>
          <a:p>
            <a:pPr marL="365125" indent="-255588">
              <a:lnSpc>
                <a:spcPct val="90000"/>
              </a:lnSpc>
              <a:spcAft>
                <a:spcPct val="40000"/>
              </a:spcAft>
              <a:buClr>
                <a:srgbClr val="7276A0"/>
              </a:buClr>
            </a:pPr>
            <a:r>
              <a:rPr lang="en-US" sz="2400" b="1"/>
              <a:t>Advisor……..….</a:t>
            </a:r>
            <a:r>
              <a:rPr lang="en-US" sz="2400" b="1">
                <a:latin typeface="Times New Roman" pitchFamily="-68" charset="0"/>
              </a:rPr>
              <a:t> Robert Hildebrand</a:t>
            </a:r>
          </a:p>
          <a:p>
            <a:pPr marL="365125" indent="-255588">
              <a:lnSpc>
                <a:spcPct val="90000"/>
              </a:lnSpc>
              <a:spcAft>
                <a:spcPct val="40000"/>
              </a:spcAft>
              <a:buClr>
                <a:srgbClr val="7276A0"/>
              </a:buClr>
            </a:pPr>
            <a:r>
              <a:rPr lang="en-US" sz="2400" b="1"/>
              <a:t>Team…….......…</a:t>
            </a:r>
            <a:r>
              <a:rPr lang="en-US" sz="2400" b="1">
                <a:latin typeface="Times New Roman" pitchFamily="-68" charset="0"/>
              </a:rPr>
              <a:t> 3 ME</a:t>
            </a:r>
          </a:p>
          <a:p>
            <a:pPr marL="365125" indent="-255588">
              <a:lnSpc>
                <a:spcPct val="90000"/>
              </a:lnSpc>
              <a:spcAft>
                <a:spcPct val="40000"/>
              </a:spcAft>
              <a:buClr>
                <a:srgbClr val="7276A0"/>
              </a:buClr>
            </a:pPr>
            <a:r>
              <a:rPr lang="en-US" sz="2400" b="1"/>
              <a:t>Budget …………</a:t>
            </a:r>
            <a:r>
              <a:rPr lang="en-US" sz="2400" b="1">
                <a:latin typeface="Times New Roman" pitchFamily="-68" charset="0"/>
              </a:rPr>
              <a:t> $4,000 </a:t>
            </a:r>
          </a:p>
          <a:p>
            <a:pPr marL="365125" indent="-255588">
              <a:lnSpc>
                <a:spcPct val="90000"/>
              </a:lnSpc>
              <a:spcAft>
                <a:spcPct val="10000"/>
              </a:spcAft>
              <a:buClr>
                <a:srgbClr val="7276A0"/>
              </a:buClr>
            </a:pPr>
            <a:r>
              <a:rPr lang="en-US" sz="2400" b="1"/>
              <a:t>Description:</a:t>
            </a:r>
            <a:endParaRPr lang="en-US" sz="2400" b="1">
              <a:latin typeface="Times New Roman" pitchFamily="-68" charset="0"/>
            </a:endParaRPr>
          </a:p>
          <a:p>
            <a:pPr marL="365125" indent="-255588">
              <a:lnSpc>
                <a:spcPct val="90000"/>
              </a:lnSpc>
              <a:buClr>
                <a:srgbClr val="7276A0"/>
              </a:buClr>
            </a:pPr>
            <a:r>
              <a:rPr lang="en-US" sz="2000" b="1">
                <a:latin typeface="Times New Roman" pitchFamily="-68" charset="0"/>
              </a:rPr>
              <a:t>     </a:t>
            </a:r>
            <a:r>
              <a:rPr lang="en-US" sz="2400">
                <a:latin typeface="Times New Roman" pitchFamily="-68" charset="0"/>
              </a:rPr>
              <a:t>Design and prototype build of hose reel kit for forklifts.  Kit is universal to handle two or four hoses as well as right or left-handed mounting.  Design included FEA and fluid dynamics analysis to verify functionality.</a:t>
            </a:r>
          </a:p>
          <a:p>
            <a:pPr marL="365125" indent="-255588">
              <a:lnSpc>
                <a:spcPct val="90000"/>
              </a:lnSpc>
              <a:buClr>
                <a:srgbClr val="7276A0"/>
              </a:buClr>
            </a:pPr>
            <a:r>
              <a:rPr lang="en-US" sz="2400" b="1"/>
              <a:t>Status: Completed</a:t>
            </a:r>
          </a:p>
        </p:txBody>
      </p:sp>
      <p:sp>
        <p:nvSpPr>
          <p:cNvPr id="96259" name="Rectangle 2"/>
          <p:cNvSpPr txBox="1">
            <a:spLocks noChangeArrowheads="1"/>
          </p:cNvSpPr>
          <p:nvPr/>
        </p:nvSpPr>
        <p:spPr bwMode="auto">
          <a:xfrm>
            <a:off x="685800" y="76200"/>
            <a:ext cx="7772400" cy="1676400"/>
          </a:xfrm>
          <a:prstGeom prst="rect">
            <a:avLst/>
          </a:prstGeom>
          <a:noFill/>
          <a:ln w="9525">
            <a:noFill/>
            <a:miter lim="800000"/>
            <a:headEnd/>
            <a:tailEnd/>
          </a:ln>
        </p:spPr>
        <p:txBody>
          <a:bodyPr>
            <a:prstTxWarp prst="textNoShape">
              <a:avLst/>
            </a:prstTxWarp>
          </a:bodyPr>
          <a:lstStyle/>
          <a:p>
            <a:pPr>
              <a:lnSpc>
                <a:spcPct val="150000"/>
              </a:lnSpc>
            </a:pPr>
            <a:r>
              <a:rPr lang="en-US" sz="2400" b="1">
                <a:solidFill>
                  <a:srgbClr val="969696"/>
                </a:solidFill>
                <a:latin typeface="Times New Roman" pitchFamily="-68" charset="0"/>
              </a:rPr>
              <a:t>CURRENT PROJECTS</a:t>
            </a:r>
            <a:r>
              <a:rPr lang="en-US" sz="4000">
                <a:solidFill>
                  <a:schemeClr val="tx2"/>
                </a:solidFill>
                <a:latin typeface="Times New Roman" pitchFamily="-68" charset="0"/>
              </a:rPr>
              <a:t>  </a:t>
            </a:r>
          </a:p>
          <a:p>
            <a:pPr>
              <a:lnSpc>
                <a:spcPct val="150000"/>
              </a:lnSpc>
            </a:pPr>
            <a:r>
              <a:rPr lang="en-US" sz="2800" u="sng">
                <a:latin typeface="Times New Roman" pitchFamily="-68" charset="0"/>
              </a:rPr>
              <a:t>Hydraulic Hose Reel Kit</a:t>
            </a:r>
          </a:p>
        </p:txBody>
      </p:sp>
      <p:pic>
        <p:nvPicPr>
          <p:cNvPr id="96260" name="Picture 1" descr="ch_logo.jpg"/>
          <p:cNvPicPr>
            <a:picLocks noChangeAspect="1"/>
          </p:cNvPicPr>
          <p:nvPr/>
        </p:nvPicPr>
        <p:blipFill>
          <a:blip r:embed="rId3"/>
          <a:srcRect/>
          <a:stretch>
            <a:fillRect/>
          </a:stretch>
        </p:blipFill>
        <p:spPr bwMode="auto">
          <a:xfrm>
            <a:off x="5334000" y="838200"/>
            <a:ext cx="2743200" cy="1074738"/>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7281" name="Picture 1"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
        <p:nvSpPr>
          <p:cNvPr id="97282" name="Rectangle 2"/>
          <p:cNvSpPr txBox="1">
            <a:spLocks noChangeArrowheads="1"/>
          </p:cNvSpPr>
          <p:nvPr/>
        </p:nvSpPr>
        <p:spPr bwMode="auto">
          <a:xfrm>
            <a:off x="914400" y="1981200"/>
            <a:ext cx="8229600" cy="4724400"/>
          </a:xfrm>
          <a:prstGeom prst="rect">
            <a:avLst/>
          </a:prstGeom>
          <a:noFill/>
          <a:ln w="9525">
            <a:noFill/>
            <a:miter lim="800000"/>
            <a:headEnd/>
            <a:tailEnd/>
          </a:ln>
        </p:spPr>
        <p:txBody>
          <a:bodyPr>
            <a:prstTxWarp prst="textNoShape">
              <a:avLst/>
            </a:prstTxWarp>
          </a:bodyPr>
          <a:lstStyle/>
          <a:p>
            <a:pPr marL="365125" indent="-255588">
              <a:lnSpc>
                <a:spcPct val="80000"/>
              </a:lnSpc>
              <a:spcAft>
                <a:spcPct val="40000"/>
              </a:spcAft>
              <a:buClr>
                <a:srgbClr val="7276A0"/>
              </a:buClr>
            </a:pPr>
            <a:r>
              <a:rPr lang="en-US" sz="2400" b="1"/>
              <a:t>Company…....…</a:t>
            </a:r>
            <a:r>
              <a:rPr lang="en-US" sz="2400" b="1">
                <a:latin typeface="Times New Roman" pitchFamily="-68" charset="0"/>
              </a:rPr>
              <a:t> LSSU Engineering</a:t>
            </a:r>
          </a:p>
          <a:p>
            <a:pPr marL="365125" indent="-255588">
              <a:lnSpc>
                <a:spcPct val="80000"/>
              </a:lnSpc>
              <a:spcAft>
                <a:spcPct val="40000"/>
              </a:spcAft>
              <a:buClr>
                <a:srgbClr val="7276A0"/>
              </a:buClr>
            </a:pPr>
            <a:r>
              <a:rPr lang="en-US" sz="2400" b="1"/>
              <a:t>Contact………...</a:t>
            </a:r>
            <a:r>
              <a:rPr lang="en-US" sz="2400" b="1">
                <a:latin typeface="Times New Roman" pitchFamily="-68" charset="0"/>
              </a:rPr>
              <a:t> Jim Devaprasad</a:t>
            </a:r>
          </a:p>
          <a:p>
            <a:pPr marL="365125" indent="-255588">
              <a:lnSpc>
                <a:spcPct val="80000"/>
              </a:lnSpc>
              <a:spcAft>
                <a:spcPct val="40000"/>
              </a:spcAft>
              <a:buClr>
                <a:srgbClr val="7276A0"/>
              </a:buClr>
            </a:pPr>
            <a:r>
              <a:rPr lang="en-US" sz="2400" b="1"/>
              <a:t>Advisor……..….</a:t>
            </a:r>
            <a:r>
              <a:rPr lang="en-US" sz="2400" b="1">
                <a:latin typeface="Times New Roman" pitchFamily="-68" charset="0"/>
              </a:rPr>
              <a:t> Jeff King</a:t>
            </a:r>
          </a:p>
          <a:p>
            <a:pPr marL="365125" indent="-255588">
              <a:lnSpc>
                <a:spcPct val="80000"/>
              </a:lnSpc>
              <a:spcAft>
                <a:spcPct val="40000"/>
              </a:spcAft>
              <a:buClr>
                <a:srgbClr val="7276A0"/>
              </a:buClr>
            </a:pPr>
            <a:r>
              <a:rPr lang="en-US" sz="2400" b="1"/>
              <a:t>Team…….......…</a:t>
            </a:r>
            <a:r>
              <a:rPr lang="en-US" sz="2400" b="1">
                <a:latin typeface="Times New Roman" pitchFamily="-68" charset="0"/>
              </a:rPr>
              <a:t> 1 CE, 2 EE, 2 ME</a:t>
            </a:r>
          </a:p>
          <a:p>
            <a:pPr marL="365125" indent="-255588">
              <a:lnSpc>
                <a:spcPct val="80000"/>
              </a:lnSpc>
              <a:spcAft>
                <a:spcPct val="40000"/>
              </a:spcAft>
              <a:buClr>
                <a:srgbClr val="7276A0"/>
              </a:buClr>
            </a:pPr>
            <a:r>
              <a:rPr lang="en-US" sz="2400" b="1"/>
              <a:t>Budget …………</a:t>
            </a:r>
            <a:r>
              <a:rPr lang="en-US" sz="2400" b="1">
                <a:latin typeface="Times New Roman" pitchFamily="-68" charset="0"/>
              </a:rPr>
              <a:t> $6,000  (project material worth - $62,000) </a:t>
            </a:r>
          </a:p>
          <a:p>
            <a:pPr marL="365125" indent="-255588">
              <a:lnSpc>
                <a:spcPct val="80000"/>
              </a:lnSpc>
              <a:spcAft>
                <a:spcPct val="10000"/>
              </a:spcAft>
              <a:buClr>
                <a:srgbClr val="7276A0"/>
              </a:buClr>
            </a:pPr>
            <a:r>
              <a:rPr lang="en-US" sz="2400" b="1"/>
              <a:t>Description:</a:t>
            </a:r>
            <a:endParaRPr lang="en-US" sz="2400" b="1">
              <a:latin typeface="Times New Roman" pitchFamily="-68" charset="0"/>
            </a:endParaRPr>
          </a:p>
          <a:p>
            <a:pPr marL="365125" indent="-255588">
              <a:lnSpc>
                <a:spcPct val="80000"/>
              </a:lnSpc>
              <a:buClr>
                <a:srgbClr val="7276A0"/>
              </a:buClr>
            </a:pPr>
            <a:r>
              <a:rPr lang="en-US" sz="2000" b="1">
                <a:latin typeface="Times New Roman" pitchFamily="-68" charset="0"/>
              </a:rPr>
              <a:t>     </a:t>
            </a:r>
            <a:r>
              <a:rPr lang="en-US" sz="2400">
                <a:latin typeface="Times New Roman" pitchFamily="-68" charset="0"/>
              </a:rPr>
              <a:t>Design and build robotics workcell with machine vision to automatically vend pharmaceutical and candy products.  Workcell also can draw portrait of a person using vision system.  The workcell was built using AMT donated platform.  Also, update of machine vision system in the robotics lab.</a:t>
            </a:r>
          </a:p>
          <a:p>
            <a:pPr marL="365125" indent="-255588">
              <a:lnSpc>
                <a:spcPct val="80000"/>
              </a:lnSpc>
              <a:buClr>
                <a:srgbClr val="7276A0"/>
              </a:buClr>
            </a:pPr>
            <a:endParaRPr lang="en-US" sz="2200" b="1"/>
          </a:p>
          <a:p>
            <a:pPr marL="365125" indent="-255588">
              <a:lnSpc>
                <a:spcPct val="80000"/>
              </a:lnSpc>
              <a:buClr>
                <a:srgbClr val="7276A0"/>
              </a:buClr>
            </a:pPr>
            <a:r>
              <a:rPr lang="en-US" sz="2200" b="1"/>
              <a:t>Status: To be completed in one week</a:t>
            </a:r>
          </a:p>
          <a:p>
            <a:pPr marL="365125" indent="-255588">
              <a:lnSpc>
                <a:spcPct val="80000"/>
              </a:lnSpc>
              <a:buClr>
                <a:srgbClr val="7276A0"/>
              </a:buClr>
            </a:pPr>
            <a:endParaRPr lang="en-US" sz="2200">
              <a:latin typeface="Times New Roman" pitchFamily="-68" charset="0"/>
            </a:endParaRPr>
          </a:p>
        </p:txBody>
      </p:sp>
      <p:sp>
        <p:nvSpPr>
          <p:cNvPr id="97283" name="Text Box 4"/>
          <p:cNvSpPr txBox="1">
            <a:spLocks noChangeArrowheads="1"/>
          </p:cNvSpPr>
          <p:nvPr/>
        </p:nvSpPr>
        <p:spPr bwMode="auto">
          <a:xfrm>
            <a:off x="762000" y="304800"/>
            <a:ext cx="6553200" cy="1754188"/>
          </a:xfrm>
          <a:prstGeom prst="rect">
            <a:avLst/>
          </a:prstGeom>
          <a:noFill/>
          <a:ln w="9525">
            <a:noFill/>
            <a:miter lim="800000"/>
            <a:headEnd/>
            <a:tailEnd/>
          </a:ln>
        </p:spPr>
        <p:txBody>
          <a:bodyPr>
            <a:prstTxWarp prst="textNoShape">
              <a:avLst/>
            </a:prstTxWarp>
            <a:spAutoFit/>
          </a:bodyPr>
          <a:lstStyle/>
          <a:p>
            <a:pPr eaLnBrk="0" hangingPunct="0">
              <a:lnSpc>
                <a:spcPct val="250000"/>
              </a:lnSpc>
            </a:pPr>
            <a:r>
              <a:rPr lang="en-US" sz="2400" b="1">
                <a:solidFill>
                  <a:srgbClr val="969696"/>
                </a:solidFill>
                <a:latin typeface="Times New Roman" pitchFamily="-68" charset="0"/>
                <a:ea typeface="Times New Roman" pitchFamily="-68" charset="0"/>
                <a:cs typeface="Times New Roman" pitchFamily="-68" charset="0"/>
              </a:rPr>
              <a:t>CURRENT PROJECTS</a:t>
            </a:r>
            <a:endParaRPr lang="en-US" sz="2400" b="1">
              <a:latin typeface="Times New Roman" pitchFamily="-68" charset="0"/>
              <a:ea typeface="Times New Roman" pitchFamily="-68" charset="0"/>
              <a:cs typeface="Times New Roman" pitchFamily="-68" charset="0"/>
            </a:endParaRPr>
          </a:p>
          <a:p>
            <a:pPr eaLnBrk="0" hangingPunct="0"/>
            <a:r>
              <a:rPr lang="en-US" sz="2400" b="1" u="sng">
                <a:latin typeface="Times New Roman" pitchFamily="-68" charset="0"/>
                <a:ea typeface="Times New Roman" pitchFamily="-68" charset="0"/>
                <a:cs typeface="Times New Roman" pitchFamily="-68" charset="0"/>
              </a:rPr>
              <a:t>Automated Robotics Workcell</a:t>
            </a:r>
          </a:p>
          <a:p>
            <a:endParaRPr lang="en-US" sz="2400">
              <a:latin typeface="Times New Roman" pitchFamily="-68" charset="0"/>
            </a:endParaRPr>
          </a:p>
        </p:txBody>
      </p:sp>
      <p:pic>
        <p:nvPicPr>
          <p:cNvPr id="97284" name="Picture 1" descr="ai_logo.jpg"/>
          <p:cNvPicPr>
            <a:picLocks noChangeAspect="1"/>
          </p:cNvPicPr>
          <p:nvPr/>
        </p:nvPicPr>
        <p:blipFill>
          <a:blip r:embed="rId3"/>
          <a:srcRect/>
          <a:stretch>
            <a:fillRect/>
          </a:stretch>
        </p:blipFill>
        <p:spPr bwMode="auto">
          <a:xfrm>
            <a:off x="5638800" y="914400"/>
            <a:ext cx="2743200" cy="830263"/>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8305" name="Picture 1"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
        <p:nvSpPr>
          <p:cNvPr id="98306" name="Rectangle 2"/>
          <p:cNvSpPr txBox="1">
            <a:spLocks noChangeArrowheads="1"/>
          </p:cNvSpPr>
          <p:nvPr/>
        </p:nvSpPr>
        <p:spPr bwMode="auto">
          <a:xfrm>
            <a:off x="533400" y="2057400"/>
            <a:ext cx="7924800" cy="4495800"/>
          </a:xfrm>
          <a:prstGeom prst="rect">
            <a:avLst/>
          </a:prstGeom>
          <a:noFill/>
          <a:ln w="9525">
            <a:noFill/>
            <a:miter lim="800000"/>
            <a:headEnd/>
            <a:tailEnd/>
          </a:ln>
        </p:spPr>
        <p:txBody>
          <a:bodyPr>
            <a:prstTxWarp prst="textNoShape">
              <a:avLst/>
            </a:prstTxWarp>
          </a:bodyPr>
          <a:lstStyle/>
          <a:p>
            <a:pPr marL="365125" indent="-255588">
              <a:lnSpc>
                <a:spcPct val="80000"/>
              </a:lnSpc>
              <a:spcAft>
                <a:spcPct val="40000"/>
              </a:spcAft>
              <a:buClr>
                <a:srgbClr val="7276A0"/>
              </a:buClr>
            </a:pPr>
            <a:r>
              <a:rPr lang="en-US" sz="2400" b="1"/>
              <a:t>Company…....…</a:t>
            </a:r>
            <a:r>
              <a:rPr lang="en-US" sz="2400" b="1">
                <a:latin typeface="Times New Roman" pitchFamily="-68" charset="0"/>
              </a:rPr>
              <a:t> LSSU Engineering</a:t>
            </a:r>
          </a:p>
          <a:p>
            <a:pPr marL="365125" indent="-255588">
              <a:lnSpc>
                <a:spcPct val="80000"/>
              </a:lnSpc>
              <a:spcAft>
                <a:spcPct val="40000"/>
              </a:spcAft>
              <a:buClr>
                <a:srgbClr val="7276A0"/>
              </a:buClr>
            </a:pPr>
            <a:r>
              <a:rPr lang="en-US" sz="2400" b="1"/>
              <a:t>Contact………...</a:t>
            </a:r>
            <a:r>
              <a:rPr lang="en-US" sz="2400" b="1">
                <a:latin typeface="Times New Roman" pitchFamily="-68" charset="0"/>
              </a:rPr>
              <a:t> Paul Duesing </a:t>
            </a:r>
          </a:p>
          <a:p>
            <a:pPr marL="365125" indent="-255588">
              <a:lnSpc>
                <a:spcPct val="80000"/>
              </a:lnSpc>
              <a:spcAft>
                <a:spcPct val="40000"/>
              </a:spcAft>
              <a:buClr>
                <a:srgbClr val="7276A0"/>
              </a:buClr>
            </a:pPr>
            <a:r>
              <a:rPr lang="en-US" sz="2400" b="1"/>
              <a:t>Advisor……..….</a:t>
            </a:r>
            <a:r>
              <a:rPr lang="en-US" sz="2400" b="1">
                <a:latin typeface="Times New Roman" pitchFamily="-68" charset="0"/>
              </a:rPr>
              <a:t> Jon Coullard</a:t>
            </a:r>
          </a:p>
          <a:p>
            <a:pPr marL="365125" indent="-255588">
              <a:lnSpc>
                <a:spcPct val="80000"/>
              </a:lnSpc>
              <a:spcAft>
                <a:spcPct val="40000"/>
              </a:spcAft>
              <a:buClr>
                <a:srgbClr val="7276A0"/>
              </a:buClr>
            </a:pPr>
            <a:r>
              <a:rPr lang="en-US" sz="2400" b="1"/>
              <a:t>Team…….......…</a:t>
            </a:r>
            <a:r>
              <a:rPr lang="en-US" sz="2400" b="1">
                <a:latin typeface="Times New Roman" pitchFamily="-68" charset="0"/>
              </a:rPr>
              <a:t> 2 ME, 1 MET</a:t>
            </a:r>
          </a:p>
          <a:p>
            <a:pPr marL="365125" indent="-255588">
              <a:lnSpc>
                <a:spcPct val="80000"/>
              </a:lnSpc>
              <a:spcAft>
                <a:spcPct val="40000"/>
              </a:spcAft>
              <a:buClr>
                <a:srgbClr val="7276A0"/>
              </a:buClr>
            </a:pPr>
            <a:r>
              <a:rPr lang="en-US" sz="2400" b="1"/>
              <a:t>Budget …………</a:t>
            </a:r>
            <a:r>
              <a:rPr lang="en-US" sz="2400" b="1">
                <a:latin typeface="Times New Roman" pitchFamily="-68" charset="0"/>
              </a:rPr>
              <a:t> $6,000 </a:t>
            </a:r>
          </a:p>
          <a:p>
            <a:pPr marL="365125" indent="-255588">
              <a:lnSpc>
                <a:spcPct val="80000"/>
              </a:lnSpc>
              <a:spcAft>
                <a:spcPct val="10000"/>
              </a:spcAft>
              <a:buClr>
                <a:srgbClr val="7276A0"/>
              </a:buClr>
            </a:pPr>
            <a:r>
              <a:rPr lang="en-US" sz="2400" b="1"/>
              <a:t>Description:</a:t>
            </a:r>
            <a:endParaRPr lang="en-US" sz="2400" b="1">
              <a:latin typeface="Times New Roman" pitchFamily="-68" charset="0"/>
            </a:endParaRPr>
          </a:p>
          <a:p>
            <a:pPr marL="365125" indent="-255588">
              <a:lnSpc>
                <a:spcPct val="80000"/>
              </a:lnSpc>
              <a:buClr>
                <a:srgbClr val="7276A0"/>
              </a:buClr>
            </a:pPr>
            <a:r>
              <a:rPr lang="en-US" sz="2400">
                <a:latin typeface="Times New Roman" pitchFamily="-68" charset="0"/>
              </a:rPr>
              <a:t>	Updating of LSSU Mini-Baja vehicle by redesign and building the final drive CV hub, correcting the front steering geometry, reducing weight, and improving ergonomics.  Vehicle is tested, documented for SAE, and ready for race in Wisconsin on June 7-10, 2012.</a:t>
            </a:r>
          </a:p>
          <a:p>
            <a:pPr marL="365125" indent="-255588">
              <a:lnSpc>
                <a:spcPct val="80000"/>
              </a:lnSpc>
              <a:buClr>
                <a:srgbClr val="7276A0"/>
              </a:buClr>
            </a:pPr>
            <a:r>
              <a:rPr lang="en-US" sz="2400" b="1"/>
              <a:t>Status: Completed</a:t>
            </a:r>
          </a:p>
        </p:txBody>
      </p:sp>
      <p:sp>
        <p:nvSpPr>
          <p:cNvPr id="98307" name="Rectangle 4"/>
          <p:cNvSpPr>
            <a:spLocks noChangeArrowheads="1"/>
          </p:cNvSpPr>
          <p:nvPr/>
        </p:nvSpPr>
        <p:spPr bwMode="auto">
          <a:xfrm>
            <a:off x="609600" y="609600"/>
            <a:ext cx="3386138" cy="1169988"/>
          </a:xfrm>
          <a:prstGeom prst="rect">
            <a:avLst/>
          </a:prstGeom>
          <a:noFill/>
          <a:ln w="9525">
            <a:noFill/>
            <a:miter lim="800000"/>
            <a:headEnd/>
            <a:tailEnd/>
          </a:ln>
        </p:spPr>
        <p:txBody>
          <a:bodyPr wrap="none">
            <a:prstTxWarp prst="textNoShape">
              <a:avLst/>
            </a:prstTxWarp>
            <a:spAutoFit/>
          </a:bodyPr>
          <a:lstStyle/>
          <a:p>
            <a:pPr>
              <a:lnSpc>
                <a:spcPct val="150000"/>
              </a:lnSpc>
            </a:pPr>
            <a:r>
              <a:rPr lang="en-US" sz="2400" b="1">
                <a:solidFill>
                  <a:srgbClr val="969696"/>
                </a:solidFill>
                <a:latin typeface="Times New Roman" pitchFamily="-68" charset="0"/>
                <a:ea typeface="Times New Roman" pitchFamily="-68" charset="0"/>
                <a:cs typeface="Times New Roman" pitchFamily="-68" charset="0"/>
              </a:rPr>
              <a:t>CURRENT PROJECTS</a:t>
            </a:r>
            <a:endParaRPr lang="en-US" sz="2400" b="1">
              <a:latin typeface="Times New Roman" pitchFamily="-68" charset="0"/>
              <a:ea typeface="Times New Roman" pitchFamily="-68" charset="0"/>
              <a:cs typeface="Times New Roman" pitchFamily="-68" charset="0"/>
            </a:endParaRPr>
          </a:p>
          <a:p>
            <a:pPr>
              <a:lnSpc>
                <a:spcPct val="150000"/>
              </a:lnSpc>
            </a:pPr>
            <a:r>
              <a:rPr lang="en-US" sz="2400" b="1" u="sng">
                <a:latin typeface="Times New Roman" pitchFamily="-68" charset="0"/>
                <a:ea typeface="Times New Roman" pitchFamily="-68" charset="0"/>
                <a:cs typeface="Times New Roman" pitchFamily="-68" charset="0"/>
              </a:rPr>
              <a:t>Mini-Baja Race Vehicle</a:t>
            </a:r>
          </a:p>
        </p:txBody>
      </p:sp>
      <p:pic>
        <p:nvPicPr>
          <p:cNvPr id="98308" name="Picture 1" descr="oil_logo.jpg"/>
          <p:cNvPicPr>
            <a:picLocks noChangeAspect="1"/>
          </p:cNvPicPr>
          <p:nvPr/>
        </p:nvPicPr>
        <p:blipFill>
          <a:blip r:embed="rId3"/>
          <a:srcRect/>
          <a:stretch>
            <a:fillRect/>
          </a:stretch>
        </p:blipFill>
        <p:spPr bwMode="auto">
          <a:xfrm>
            <a:off x="5562600" y="762000"/>
            <a:ext cx="2743200" cy="1325563"/>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9329" name="Picture 1"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
        <p:nvSpPr>
          <p:cNvPr id="99330" name="Rectangle 2"/>
          <p:cNvSpPr txBox="1">
            <a:spLocks noChangeArrowheads="1"/>
          </p:cNvSpPr>
          <p:nvPr/>
        </p:nvSpPr>
        <p:spPr bwMode="auto">
          <a:xfrm>
            <a:off x="685800" y="990600"/>
            <a:ext cx="7772400" cy="1143000"/>
          </a:xfrm>
          <a:prstGeom prst="rect">
            <a:avLst/>
          </a:prstGeom>
          <a:noFill/>
          <a:ln w="9525">
            <a:noFill/>
            <a:miter lim="800000"/>
            <a:headEnd/>
            <a:tailEnd/>
          </a:ln>
        </p:spPr>
        <p:txBody>
          <a:bodyPr>
            <a:prstTxWarp prst="textNoShape">
              <a:avLst/>
            </a:prstTxWarp>
          </a:bodyPr>
          <a:lstStyle/>
          <a:p>
            <a:pPr>
              <a:lnSpc>
                <a:spcPct val="130000"/>
              </a:lnSpc>
            </a:pPr>
            <a:r>
              <a:rPr lang="en-US" sz="2400" b="1">
                <a:solidFill>
                  <a:srgbClr val="969696"/>
                </a:solidFill>
                <a:latin typeface="Times New Roman" pitchFamily="-68" charset="0"/>
              </a:rPr>
              <a:t>PRESENTATIONS AND DEMONSTRATIONS</a:t>
            </a:r>
            <a:r>
              <a:rPr lang="en-US" sz="2400" b="1">
                <a:solidFill>
                  <a:schemeClr val="tx2"/>
                </a:solidFill>
                <a:latin typeface="Times New Roman" pitchFamily="-68" charset="0"/>
              </a:rPr>
              <a:t/>
            </a:r>
            <a:br>
              <a:rPr lang="en-US" sz="2400" b="1">
                <a:solidFill>
                  <a:schemeClr val="tx2"/>
                </a:solidFill>
                <a:latin typeface="Times New Roman" pitchFamily="-68" charset="0"/>
              </a:rPr>
            </a:br>
            <a:r>
              <a:rPr lang="en-US" sz="4000" b="1">
                <a:solidFill>
                  <a:srgbClr val="0000FF"/>
                </a:solidFill>
                <a:latin typeface="Times New Roman" pitchFamily="-68" charset="0"/>
              </a:rPr>
              <a:t>Schedule</a:t>
            </a:r>
          </a:p>
        </p:txBody>
      </p:sp>
      <p:sp>
        <p:nvSpPr>
          <p:cNvPr id="99331" name="Rectangle 5"/>
          <p:cNvSpPr txBox="1">
            <a:spLocks noChangeArrowheads="1"/>
          </p:cNvSpPr>
          <p:nvPr/>
        </p:nvSpPr>
        <p:spPr bwMode="auto">
          <a:xfrm>
            <a:off x="685800" y="2362200"/>
            <a:ext cx="7772400" cy="4114800"/>
          </a:xfrm>
          <a:prstGeom prst="rect">
            <a:avLst/>
          </a:prstGeom>
          <a:solidFill>
            <a:srgbClr val="FFFFFF"/>
          </a:solidFill>
          <a:ln w="9525">
            <a:solidFill>
              <a:srgbClr val="000000"/>
            </a:solidFill>
            <a:miter lim="800000"/>
            <a:headEnd/>
            <a:tailEnd/>
          </a:ln>
        </p:spPr>
        <p:txBody>
          <a:bodyPr>
            <a:prstTxWarp prst="textNoShape">
              <a:avLst/>
            </a:prstTxWarp>
          </a:bodyPr>
          <a:lstStyle/>
          <a:p>
            <a:pPr marL="365125" indent="-255588">
              <a:spcBef>
                <a:spcPts val="300"/>
              </a:spcBef>
              <a:buClr>
                <a:srgbClr val="7276A0"/>
              </a:buClr>
              <a:buFont typeface="Georgia" pitchFamily="-68" charset="0"/>
              <a:buChar char="•"/>
            </a:pPr>
            <a:r>
              <a:rPr lang="en-US" sz="2800" b="1">
                <a:latin typeface="Times New Roman" pitchFamily="-68" charset="0"/>
              </a:rPr>
              <a:t>Presentations</a:t>
            </a:r>
          </a:p>
          <a:p>
            <a:pPr marL="657225" lvl="1" indent="-246063">
              <a:spcBef>
                <a:spcPts val="300"/>
              </a:spcBef>
              <a:buClr>
                <a:schemeClr val="accent2"/>
              </a:buClr>
              <a:buFont typeface="Georgia" pitchFamily="-68" charset="0"/>
              <a:buChar char="▫"/>
            </a:pPr>
            <a:r>
              <a:rPr lang="en-US" sz="2600">
                <a:solidFill>
                  <a:schemeClr val="accent2"/>
                </a:solidFill>
                <a:latin typeface="Times New Roman" pitchFamily="-68" charset="0"/>
              </a:rPr>
              <a:t>1:00, 1:30, 2:00, 2:30, and 3:00 in CAS212</a:t>
            </a:r>
          </a:p>
          <a:p>
            <a:pPr marL="365125" indent="-255588">
              <a:spcBef>
                <a:spcPts val="300"/>
              </a:spcBef>
              <a:buClr>
                <a:srgbClr val="7276A0"/>
              </a:buClr>
              <a:buFont typeface="Georgia" pitchFamily="-68" charset="0"/>
              <a:buChar char="•"/>
            </a:pPr>
            <a:r>
              <a:rPr lang="en-US" sz="2800" b="1">
                <a:latin typeface="Times New Roman" pitchFamily="-68" charset="0"/>
              </a:rPr>
              <a:t>Demonstrations</a:t>
            </a:r>
          </a:p>
          <a:p>
            <a:pPr marL="657225" lvl="1" indent="-246063">
              <a:spcBef>
                <a:spcPts val="300"/>
              </a:spcBef>
              <a:buClr>
                <a:schemeClr val="accent2"/>
              </a:buClr>
              <a:buFont typeface="Georgia" pitchFamily="-68" charset="0"/>
              <a:buChar char="▫"/>
            </a:pPr>
            <a:r>
              <a:rPr lang="en-US" sz="2600">
                <a:solidFill>
                  <a:schemeClr val="accent2"/>
                </a:solidFill>
                <a:latin typeface="Times New Roman" pitchFamily="-68" charset="0"/>
              </a:rPr>
              <a:t>1:30, 2:00, 2:30, 3:00, and 3:30 in CAS</a:t>
            </a:r>
          </a:p>
          <a:p>
            <a:pPr marL="365125" indent="-255588">
              <a:spcBef>
                <a:spcPts val="300"/>
              </a:spcBef>
              <a:buClr>
                <a:srgbClr val="7276A0"/>
              </a:buClr>
              <a:buFont typeface="Georgia" pitchFamily="-68" charset="0"/>
              <a:buChar char="•"/>
            </a:pPr>
            <a:r>
              <a:rPr lang="en-US" sz="2800" b="1">
                <a:latin typeface="Times New Roman" pitchFamily="-68" charset="0"/>
              </a:rPr>
              <a:t>LSSU Engineering Faculty solicits, values, and utilizes IAB evaluations of the presentations</a:t>
            </a: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0353" name="Picture 1"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
        <p:nvSpPr>
          <p:cNvPr id="100354" name="Rectangle 2"/>
          <p:cNvSpPr txBox="1">
            <a:spLocks noChangeArrowheads="1"/>
          </p:cNvSpPr>
          <p:nvPr/>
        </p:nvSpPr>
        <p:spPr bwMode="auto">
          <a:xfrm>
            <a:off x="685800" y="609600"/>
            <a:ext cx="7772400" cy="1143000"/>
          </a:xfrm>
          <a:prstGeom prst="rect">
            <a:avLst/>
          </a:prstGeom>
          <a:noFill/>
          <a:ln w="9525">
            <a:noFill/>
            <a:miter lim="800000"/>
            <a:headEnd/>
            <a:tailEnd/>
          </a:ln>
        </p:spPr>
        <p:txBody>
          <a:bodyPr>
            <a:prstTxWarp prst="textNoShape">
              <a:avLst/>
            </a:prstTxWarp>
          </a:bodyPr>
          <a:lstStyle/>
          <a:p>
            <a:pPr>
              <a:lnSpc>
                <a:spcPct val="130000"/>
              </a:lnSpc>
            </a:pPr>
            <a:r>
              <a:rPr lang="en-US" sz="2400" b="1">
                <a:solidFill>
                  <a:srgbClr val="969696"/>
                </a:solidFill>
                <a:latin typeface="Times New Roman" pitchFamily="-68" charset="0"/>
              </a:rPr>
              <a:t>PRESENTATIONS AND DEMONSTRATIONS</a:t>
            </a:r>
            <a:r>
              <a:rPr lang="en-US" sz="2400" b="1">
                <a:solidFill>
                  <a:schemeClr val="tx2"/>
                </a:solidFill>
                <a:latin typeface="Times New Roman" pitchFamily="-68" charset="0"/>
              </a:rPr>
              <a:t/>
            </a:r>
            <a:br>
              <a:rPr lang="en-US" sz="2400" b="1">
                <a:solidFill>
                  <a:schemeClr val="tx2"/>
                </a:solidFill>
                <a:latin typeface="Times New Roman" pitchFamily="-68" charset="0"/>
              </a:rPr>
            </a:br>
            <a:r>
              <a:rPr lang="en-US" sz="4000" b="1">
                <a:solidFill>
                  <a:srgbClr val="0000FF"/>
                </a:solidFill>
                <a:latin typeface="Times New Roman" pitchFamily="-68" charset="0"/>
              </a:rPr>
              <a:t>IAB Evaluations</a:t>
            </a:r>
          </a:p>
        </p:txBody>
      </p:sp>
      <p:sp>
        <p:nvSpPr>
          <p:cNvPr id="100355" name="Rectangle 5"/>
          <p:cNvSpPr txBox="1">
            <a:spLocks noChangeArrowheads="1"/>
          </p:cNvSpPr>
          <p:nvPr/>
        </p:nvSpPr>
        <p:spPr bwMode="auto">
          <a:xfrm>
            <a:off x="685800" y="1981200"/>
            <a:ext cx="7772400" cy="4114800"/>
          </a:xfrm>
          <a:prstGeom prst="rect">
            <a:avLst/>
          </a:prstGeom>
          <a:solidFill>
            <a:srgbClr val="FFFFFF"/>
          </a:solidFill>
          <a:ln w="9525">
            <a:solidFill>
              <a:srgbClr val="000000"/>
            </a:solidFill>
            <a:miter lim="800000"/>
            <a:headEnd/>
            <a:tailEnd/>
          </a:ln>
        </p:spPr>
        <p:txBody>
          <a:bodyPr>
            <a:prstTxWarp prst="textNoShape">
              <a:avLst/>
            </a:prstTxWarp>
          </a:bodyPr>
          <a:lstStyle/>
          <a:p>
            <a:pPr marL="365125" indent="-255588">
              <a:lnSpc>
                <a:spcPct val="90000"/>
              </a:lnSpc>
              <a:spcBef>
                <a:spcPts val="300"/>
              </a:spcBef>
              <a:buClr>
                <a:srgbClr val="7276A0"/>
              </a:buClr>
              <a:buFont typeface="Georgia" pitchFamily="-68" charset="0"/>
              <a:buChar char="•"/>
            </a:pPr>
            <a:r>
              <a:rPr lang="en-US" sz="2800" b="1">
                <a:latin typeface="Times New Roman" pitchFamily="-68" charset="0"/>
              </a:rPr>
              <a:t>Evaluation forms</a:t>
            </a:r>
          </a:p>
          <a:p>
            <a:pPr marL="365125" indent="-255588">
              <a:lnSpc>
                <a:spcPct val="90000"/>
              </a:lnSpc>
              <a:spcBef>
                <a:spcPts val="300"/>
              </a:spcBef>
              <a:buClr>
                <a:srgbClr val="7276A0"/>
              </a:buClr>
              <a:buFont typeface="Georgia" pitchFamily="-68" charset="0"/>
              <a:buChar char="•"/>
            </a:pPr>
            <a:r>
              <a:rPr lang="en-US" sz="2800" b="1">
                <a:latin typeface="Times New Roman" pitchFamily="-68" charset="0"/>
              </a:rPr>
              <a:t>Provides </a:t>
            </a:r>
            <a:r>
              <a:rPr lang="ja-JP" altLang="en-US" sz="2800" b="1">
                <a:latin typeface="Times New Roman" pitchFamily="-68" charset="0"/>
              </a:rPr>
              <a:t>“</a:t>
            </a:r>
            <a:r>
              <a:rPr lang="en-US" altLang="ja-JP" sz="2800" b="1">
                <a:latin typeface="Times New Roman" pitchFamily="-68" charset="0"/>
              </a:rPr>
              <a:t>external evaluation</a:t>
            </a:r>
            <a:r>
              <a:rPr lang="ja-JP" altLang="en-US" sz="2800" b="1">
                <a:latin typeface="Times New Roman" pitchFamily="-68" charset="0"/>
              </a:rPr>
              <a:t>”</a:t>
            </a:r>
            <a:r>
              <a:rPr lang="en-US" altLang="ja-JP" sz="2800" b="1">
                <a:latin typeface="Times New Roman" pitchFamily="-68" charset="0"/>
              </a:rPr>
              <a:t> (ABET)</a:t>
            </a:r>
          </a:p>
          <a:p>
            <a:pPr marL="365125" indent="-255588">
              <a:lnSpc>
                <a:spcPct val="90000"/>
              </a:lnSpc>
              <a:spcBef>
                <a:spcPts val="300"/>
              </a:spcBef>
              <a:buClr>
                <a:srgbClr val="7276A0"/>
              </a:buClr>
              <a:buFont typeface="Georgia" pitchFamily="-68" charset="0"/>
              <a:buChar char="•"/>
            </a:pPr>
            <a:r>
              <a:rPr lang="en-US" sz="2800" b="1">
                <a:latin typeface="Times New Roman" pitchFamily="-68" charset="0"/>
              </a:rPr>
              <a:t>Guidelines:</a:t>
            </a:r>
          </a:p>
          <a:p>
            <a:pPr marL="657225" lvl="1" indent="-246063">
              <a:lnSpc>
                <a:spcPct val="90000"/>
              </a:lnSpc>
              <a:spcBef>
                <a:spcPts val="300"/>
              </a:spcBef>
              <a:buClr>
                <a:schemeClr val="accent2"/>
              </a:buClr>
              <a:buFont typeface="Georgia" pitchFamily="-68" charset="0"/>
              <a:buChar char="▫"/>
            </a:pPr>
            <a:r>
              <a:rPr lang="en-US" sz="2600">
                <a:solidFill>
                  <a:schemeClr val="accent2"/>
                </a:solidFill>
                <a:latin typeface="Times New Roman" pitchFamily="-68" charset="0"/>
              </a:rPr>
              <a:t>Look for ownership, professionalism</a:t>
            </a:r>
          </a:p>
          <a:p>
            <a:pPr marL="657225" lvl="1" indent="-246063">
              <a:lnSpc>
                <a:spcPct val="90000"/>
              </a:lnSpc>
              <a:spcBef>
                <a:spcPts val="300"/>
              </a:spcBef>
              <a:buClr>
                <a:schemeClr val="accent2"/>
              </a:buClr>
              <a:buFont typeface="Georgia" pitchFamily="-68" charset="0"/>
              <a:buChar char="▫"/>
            </a:pPr>
            <a:r>
              <a:rPr lang="en-US" sz="2600">
                <a:solidFill>
                  <a:schemeClr val="accent2"/>
                </a:solidFill>
                <a:latin typeface="Times New Roman" pitchFamily="-68" charset="0"/>
              </a:rPr>
              <a:t>Technical competence via questions</a:t>
            </a:r>
          </a:p>
          <a:p>
            <a:pPr marL="657225" lvl="1" indent="-246063">
              <a:lnSpc>
                <a:spcPct val="90000"/>
              </a:lnSpc>
              <a:spcBef>
                <a:spcPts val="300"/>
              </a:spcBef>
              <a:buClr>
                <a:schemeClr val="accent2"/>
              </a:buClr>
              <a:buFont typeface="Georgia" pitchFamily="-68" charset="0"/>
              <a:buChar char="▫"/>
            </a:pPr>
            <a:r>
              <a:rPr lang="en-US" sz="2600">
                <a:solidFill>
                  <a:schemeClr val="accent2"/>
                </a:solidFill>
                <a:latin typeface="Times New Roman" pitchFamily="-68" charset="0"/>
              </a:rPr>
              <a:t>Target audience is </a:t>
            </a:r>
            <a:r>
              <a:rPr lang="ja-JP" altLang="en-US" sz="2600">
                <a:solidFill>
                  <a:schemeClr val="accent2"/>
                </a:solidFill>
                <a:latin typeface="Times New Roman" pitchFamily="-68" charset="0"/>
              </a:rPr>
              <a:t>“</a:t>
            </a:r>
            <a:r>
              <a:rPr lang="en-US" altLang="ja-JP" sz="2600">
                <a:solidFill>
                  <a:schemeClr val="accent2"/>
                </a:solidFill>
                <a:latin typeface="Times New Roman" pitchFamily="-68" charset="0"/>
              </a:rPr>
              <a:t>grandmother</a:t>
            </a:r>
            <a:r>
              <a:rPr lang="ja-JP" altLang="en-US" sz="2600">
                <a:solidFill>
                  <a:schemeClr val="accent2"/>
                </a:solidFill>
                <a:latin typeface="Times New Roman" pitchFamily="-68" charset="0"/>
              </a:rPr>
              <a:t>”</a:t>
            </a:r>
            <a:r>
              <a:rPr lang="en-US" altLang="ja-JP" sz="2600">
                <a:solidFill>
                  <a:schemeClr val="accent2"/>
                </a:solidFill>
                <a:latin typeface="Times New Roman" pitchFamily="-68" charset="0"/>
              </a:rPr>
              <a:t>!</a:t>
            </a:r>
            <a:endParaRPr lang="en-US" altLang="ja-JP" sz="2600" b="1">
              <a:solidFill>
                <a:schemeClr val="accent2"/>
              </a:solidFill>
              <a:latin typeface="Times New Roman" pitchFamily="-68" charset="0"/>
            </a:endParaRPr>
          </a:p>
          <a:p>
            <a:pPr marL="365125" indent="-255588">
              <a:lnSpc>
                <a:spcPct val="90000"/>
              </a:lnSpc>
              <a:spcBef>
                <a:spcPts val="300"/>
              </a:spcBef>
              <a:buClr>
                <a:srgbClr val="7276A0"/>
              </a:buClr>
              <a:buFont typeface="Georgia" pitchFamily="-68" charset="0"/>
              <a:buChar char="•"/>
            </a:pPr>
            <a:r>
              <a:rPr lang="en-US" sz="2800" b="1">
                <a:latin typeface="Times New Roman" pitchFamily="-68" charset="0"/>
              </a:rPr>
              <a:t>Turn in at Video Camera – Please don</a:t>
            </a:r>
            <a:r>
              <a:rPr lang="ja-JP" altLang="en-US" sz="2800" b="1">
                <a:latin typeface="Times New Roman" pitchFamily="-68" charset="0"/>
              </a:rPr>
              <a:t>’</a:t>
            </a:r>
            <a:r>
              <a:rPr lang="en-US" altLang="ja-JP" sz="2800" b="1">
                <a:latin typeface="Times New Roman" pitchFamily="-68" charset="0"/>
              </a:rPr>
              <a:t>t leave with the students!</a:t>
            </a:r>
            <a:endParaRPr lang="en-US" sz="2800" b="1">
              <a:latin typeface="Times New Roman" pitchFamily="-6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1066800"/>
            <a:ext cx="7315200" cy="1362075"/>
          </a:xfrm>
          <a:extLst>
            <a:ext uri="{909E8E84-426E-40dd-AFC4-6F175D3DCCD1}">
              <a14:hiddenFill xmlns:a14="http://schemas.microsoft.com/office/drawing/2010/main" xmlns:a="http://schemas.openxmlformats.org/drawingml/2006/main" xmlns:p="http://schemas.openxmlformats.org/presentationml/2006/main" xmlns="">
                <a:solidFill>
                  <a:srgbClr val="FFFFFF"/>
                </a:solidFill>
              </a14:hiddenFill>
            </a:ext>
            <a:ext uri="{91240B29-F687-4f45-9708-019B960494DF}">
              <a14:hiddenLine xmlns:a14="http://schemas.microsoft.com/office/drawing/2010/main" xmlns:a="http://schemas.openxmlformats.org/drawingml/2006/main" xmlns:p="http://schemas.openxmlformats.org/presentationml/2006/main" xmlns="" w="9525">
                <a:solidFill>
                  <a:srgbClr val="000000"/>
                </a:solidFill>
                <a:miter lim="800000"/>
                <a:headEnd/>
                <a:tailEnd/>
              </a14:hiddenLine>
            </a:ext>
            <a:ext uri="{FAA26D3D-D897-4be2-8F04-BA451C77F1D7}">
              <ma14:placeholderFlag xmlns:ma14="http://schemas.microsoft.com/office/mac/drawingml/2011/main" xmlns:a="http://schemas.openxmlformats.org/drawingml/2006/main" xmlns:p="http://schemas.openxmlformats.org/presentationml/2006/main" xmlns="" val="1"/>
            </a:ext>
          </a:extLst>
        </p:spPr>
        <p:txBody>
          <a:bodyPr/>
          <a:lstStyle/>
          <a:p>
            <a:pPr eaLnBrk="1" fontAlgn="auto" hangingPunct="1">
              <a:spcAft>
                <a:spcPts val="0"/>
              </a:spcAft>
              <a:defRPr/>
            </a:pPr>
            <a:r>
              <a:rPr lang="en-US" dirty="0" smtClean="0">
                <a:solidFill>
                  <a:schemeClr val="bg1"/>
                </a:solidFill>
                <a:ea typeface="+mj-ea"/>
                <a:cs typeface="+mj-cs"/>
              </a:rPr>
              <a:t>IAB Role Statement Review</a:t>
            </a:r>
            <a:endParaRPr lang="en-US" dirty="0">
              <a:solidFill>
                <a:schemeClr val="bg1"/>
              </a:solidFill>
              <a:ea typeface="+mj-ea"/>
              <a:cs typeface="+mj-cs"/>
            </a:endParaRPr>
          </a:p>
        </p:txBody>
      </p:sp>
      <p:sp>
        <p:nvSpPr>
          <p:cNvPr id="22530" name="Content Placeholder 2"/>
          <p:cNvSpPr txBox="1">
            <a:spLocks/>
          </p:cNvSpPr>
          <p:nvPr/>
        </p:nvSpPr>
        <p:spPr bwMode="auto">
          <a:xfrm>
            <a:off x="533400" y="2819400"/>
            <a:ext cx="8229600" cy="3297238"/>
          </a:xfrm>
          <a:prstGeom prst="rect">
            <a:avLst/>
          </a:prstGeom>
          <a:noFill/>
          <a:ln w="9525">
            <a:noFill/>
            <a:miter lim="800000"/>
            <a:headEnd/>
            <a:tailEnd/>
          </a:ln>
        </p:spPr>
        <p:txBody>
          <a:bodyPr>
            <a:prstTxWarp prst="textNoShape">
              <a:avLst/>
            </a:prstTxWarp>
          </a:bodyPr>
          <a:lstStyle/>
          <a:p>
            <a:pPr marL="44450">
              <a:spcBef>
                <a:spcPts val="300"/>
              </a:spcBef>
              <a:buClr>
                <a:srgbClr val="7276A0"/>
              </a:buClr>
              <a:buFont typeface="Georgia" pitchFamily="-68" charset="0"/>
              <a:buNone/>
            </a:pPr>
            <a:r>
              <a:rPr lang="en-US">
                <a:solidFill>
                  <a:schemeClr val="tx2"/>
                </a:solidFill>
                <a:latin typeface="Georgia" pitchFamily="-68" charset="0"/>
              </a:rPr>
              <a:t>The Industrial Advisory Board (IAB) is comprised of professional men and women in engineering positions who actively participate in the development of and the promotion of Lake Superior State University engineering and engineer technology programs, faculty members and students.</a:t>
            </a:r>
          </a:p>
          <a:p>
            <a:pPr marL="44450">
              <a:spcBef>
                <a:spcPts val="1200"/>
              </a:spcBef>
              <a:buClr>
                <a:srgbClr val="7276A0"/>
              </a:buClr>
              <a:buFont typeface="Georgia" pitchFamily="-68" charset="0"/>
              <a:buNone/>
            </a:pPr>
            <a:r>
              <a:rPr lang="en-US">
                <a:solidFill>
                  <a:schemeClr val="tx2"/>
                </a:solidFill>
                <a:latin typeface="Georgia" pitchFamily="-68" charset="0"/>
              </a:rPr>
              <a:t>IAB members guide, nurture and assure that the School of Engineering and Technology  produces engineers with skills that will not only fulfill today</a:t>
            </a:r>
            <a:r>
              <a:rPr lang="ja-JP" altLang="en-US">
                <a:solidFill>
                  <a:schemeClr val="tx2"/>
                </a:solidFill>
                <a:latin typeface="Georgia" pitchFamily="-68" charset="0"/>
              </a:rPr>
              <a:t>’</a:t>
            </a:r>
            <a:r>
              <a:rPr lang="en-US" altLang="ja-JP">
                <a:solidFill>
                  <a:schemeClr val="tx2"/>
                </a:solidFill>
                <a:latin typeface="Georgia" pitchFamily="-68" charset="0"/>
              </a:rPr>
              <a:t>s industrial needs, but will foresee the requirements of tomorrow in a global economy.  IAB members provide </a:t>
            </a:r>
            <a:r>
              <a:rPr lang="ja-JP" altLang="en-US">
                <a:solidFill>
                  <a:schemeClr val="tx2"/>
                </a:solidFill>
                <a:latin typeface="Georgia" pitchFamily="-68" charset="0"/>
              </a:rPr>
              <a:t>“</a:t>
            </a:r>
            <a:r>
              <a:rPr lang="en-US" altLang="ja-JP">
                <a:solidFill>
                  <a:schemeClr val="tx2"/>
                </a:solidFill>
                <a:latin typeface="Georgia" pitchFamily="-68" charset="0"/>
              </a:rPr>
              <a:t>real time</a:t>
            </a:r>
            <a:r>
              <a:rPr lang="ja-JP" altLang="en-US">
                <a:solidFill>
                  <a:schemeClr val="tx2"/>
                </a:solidFill>
                <a:latin typeface="Georgia" pitchFamily="-68" charset="0"/>
              </a:rPr>
              <a:t>”</a:t>
            </a:r>
            <a:r>
              <a:rPr lang="en-US" altLang="ja-JP">
                <a:solidFill>
                  <a:schemeClr val="tx2"/>
                </a:solidFill>
                <a:latin typeface="Georgia" pitchFamily="-68" charset="0"/>
              </a:rPr>
              <a:t> interface with both faculty members and students bringing today</a:t>
            </a:r>
            <a:r>
              <a:rPr lang="ja-JP" altLang="en-US">
                <a:solidFill>
                  <a:schemeClr val="tx2"/>
                </a:solidFill>
                <a:latin typeface="Georgia" pitchFamily="-68" charset="0"/>
              </a:rPr>
              <a:t>’</a:t>
            </a:r>
            <a:r>
              <a:rPr lang="en-US" altLang="ja-JP">
                <a:solidFill>
                  <a:schemeClr val="tx2"/>
                </a:solidFill>
                <a:latin typeface="Georgia" pitchFamily="-68" charset="0"/>
              </a:rPr>
              <a:t>s industrial technology to LSSU </a:t>
            </a:r>
            <a:r>
              <a:rPr lang="ja-JP" altLang="en-US">
                <a:solidFill>
                  <a:schemeClr val="tx2"/>
                </a:solidFill>
                <a:latin typeface="Georgia" pitchFamily="-68" charset="0"/>
              </a:rPr>
              <a:t>“</a:t>
            </a:r>
            <a:r>
              <a:rPr lang="en-US" altLang="ja-JP">
                <a:solidFill>
                  <a:schemeClr val="tx2"/>
                </a:solidFill>
                <a:latin typeface="Georgia" pitchFamily="-68" charset="0"/>
              </a:rPr>
              <a:t>today</a:t>
            </a:r>
            <a:r>
              <a:rPr lang="ja-JP" altLang="en-US">
                <a:solidFill>
                  <a:schemeClr val="tx2"/>
                </a:solidFill>
                <a:latin typeface="Georgia" pitchFamily="-68" charset="0"/>
              </a:rPr>
              <a:t>”</a:t>
            </a:r>
            <a:r>
              <a:rPr lang="en-US" altLang="ja-JP">
                <a:solidFill>
                  <a:schemeClr val="tx2"/>
                </a:solidFill>
                <a:latin typeface="Georgia" pitchFamily="-68" charset="0"/>
              </a:rPr>
              <a:t>.</a:t>
            </a:r>
            <a:endParaRPr lang="en-US">
              <a:solidFill>
                <a:schemeClr val="tx2"/>
              </a:solidFill>
              <a:latin typeface="Georgia" pitchFamily="-68" charset="0"/>
            </a:endParaRPr>
          </a:p>
        </p:txBody>
      </p:sp>
      <p:pic>
        <p:nvPicPr>
          <p:cNvPr id="22531" name="Picture 3"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grpSp>
        <p:nvGrpSpPr>
          <p:cNvPr id="22532" name="Group 2"/>
          <p:cNvGrpSpPr>
            <a:grpSpLocks/>
          </p:cNvGrpSpPr>
          <p:nvPr/>
        </p:nvGrpSpPr>
        <p:grpSpPr bwMode="auto">
          <a:xfrm>
            <a:off x="304800" y="838200"/>
            <a:ext cx="3200400" cy="1600200"/>
            <a:chOff x="1901" y="1224"/>
            <a:chExt cx="2023" cy="1022"/>
          </a:xfrm>
        </p:grpSpPr>
        <p:sp>
          <p:nvSpPr>
            <p:cNvPr id="22533" name="Rectangle 3"/>
            <p:cNvSpPr>
              <a:spLocks noChangeArrowheads="1"/>
            </p:cNvSpPr>
            <p:nvPr/>
          </p:nvSpPr>
          <p:spPr bwMode="auto">
            <a:xfrm>
              <a:off x="1901" y="1224"/>
              <a:ext cx="2023" cy="1022"/>
            </a:xfrm>
            <a:prstGeom prst="rect">
              <a:avLst/>
            </a:prstGeom>
            <a:noFill/>
            <a:ln w="9525">
              <a:noFill/>
              <a:miter lim="800000"/>
              <a:headEnd/>
              <a:tailEnd/>
            </a:ln>
          </p:spPr>
          <p:txBody>
            <a:bodyPr>
              <a:prstTxWarp prst="textNoShape">
                <a:avLst/>
              </a:prstTxWarp>
            </a:bodyPr>
            <a:lstStyle/>
            <a:p>
              <a:endParaRPr lang="en-US">
                <a:latin typeface="Georgia" pitchFamily="-68" charset="0"/>
              </a:endParaRPr>
            </a:p>
          </p:txBody>
        </p:sp>
        <p:sp>
          <p:nvSpPr>
            <p:cNvPr id="22534" name="Freeform 4"/>
            <p:cNvSpPr>
              <a:spLocks/>
            </p:cNvSpPr>
            <p:nvPr/>
          </p:nvSpPr>
          <p:spPr bwMode="auto">
            <a:xfrm>
              <a:off x="3113" y="1354"/>
              <a:ext cx="803" cy="402"/>
            </a:xfrm>
            <a:custGeom>
              <a:avLst/>
              <a:gdLst>
                <a:gd name="T0" fmla="*/ 21 w 803"/>
                <a:gd name="T1" fmla="*/ 133 h 402"/>
                <a:gd name="T2" fmla="*/ 105 w 803"/>
                <a:gd name="T3" fmla="*/ 139 h 402"/>
                <a:gd name="T4" fmla="*/ 136 w 803"/>
                <a:gd name="T5" fmla="*/ 143 h 402"/>
                <a:gd name="T6" fmla="*/ 148 w 803"/>
                <a:gd name="T7" fmla="*/ 137 h 402"/>
                <a:gd name="T8" fmla="*/ 170 w 803"/>
                <a:gd name="T9" fmla="*/ 139 h 402"/>
                <a:gd name="T10" fmla="*/ 204 w 803"/>
                <a:gd name="T11" fmla="*/ 131 h 402"/>
                <a:gd name="T12" fmla="*/ 223 w 803"/>
                <a:gd name="T13" fmla="*/ 133 h 402"/>
                <a:gd name="T14" fmla="*/ 253 w 803"/>
                <a:gd name="T15" fmla="*/ 120 h 402"/>
                <a:gd name="T16" fmla="*/ 283 w 803"/>
                <a:gd name="T17" fmla="*/ 113 h 402"/>
                <a:gd name="T18" fmla="*/ 330 w 803"/>
                <a:gd name="T19" fmla="*/ 96 h 402"/>
                <a:gd name="T20" fmla="*/ 358 w 803"/>
                <a:gd name="T21" fmla="*/ 74 h 402"/>
                <a:gd name="T22" fmla="*/ 394 w 803"/>
                <a:gd name="T23" fmla="*/ 57 h 402"/>
                <a:gd name="T24" fmla="*/ 463 w 803"/>
                <a:gd name="T25" fmla="*/ 57 h 402"/>
                <a:gd name="T26" fmla="*/ 524 w 803"/>
                <a:gd name="T27" fmla="*/ 94 h 402"/>
                <a:gd name="T28" fmla="*/ 542 w 803"/>
                <a:gd name="T29" fmla="*/ 111 h 402"/>
                <a:gd name="T30" fmla="*/ 548 w 803"/>
                <a:gd name="T31" fmla="*/ 124 h 402"/>
                <a:gd name="T32" fmla="*/ 560 w 803"/>
                <a:gd name="T33" fmla="*/ 172 h 402"/>
                <a:gd name="T34" fmla="*/ 576 w 803"/>
                <a:gd name="T35" fmla="*/ 235 h 402"/>
                <a:gd name="T36" fmla="*/ 576 w 803"/>
                <a:gd name="T37" fmla="*/ 302 h 402"/>
                <a:gd name="T38" fmla="*/ 588 w 803"/>
                <a:gd name="T39" fmla="*/ 331 h 402"/>
                <a:gd name="T40" fmla="*/ 617 w 803"/>
                <a:gd name="T41" fmla="*/ 376 h 402"/>
                <a:gd name="T42" fmla="*/ 651 w 803"/>
                <a:gd name="T43" fmla="*/ 393 h 402"/>
                <a:gd name="T44" fmla="*/ 667 w 803"/>
                <a:gd name="T45" fmla="*/ 396 h 402"/>
                <a:gd name="T46" fmla="*/ 718 w 803"/>
                <a:gd name="T47" fmla="*/ 394 h 402"/>
                <a:gd name="T48" fmla="*/ 736 w 803"/>
                <a:gd name="T49" fmla="*/ 393 h 402"/>
                <a:gd name="T50" fmla="*/ 795 w 803"/>
                <a:gd name="T51" fmla="*/ 380 h 402"/>
                <a:gd name="T52" fmla="*/ 803 w 803"/>
                <a:gd name="T53" fmla="*/ 372 h 402"/>
                <a:gd name="T54" fmla="*/ 791 w 803"/>
                <a:gd name="T55" fmla="*/ 352 h 402"/>
                <a:gd name="T56" fmla="*/ 752 w 803"/>
                <a:gd name="T57" fmla="*/ 350 h 402"/>
                <a:gd name="T58" fmla="*/ 748 w 803"/>
                <a:gd name="T59" fmla="*/ 348 h 402"/>
                <a:gd name="T60" fmla="*/ 714 w 803"/>
                <a:gd name="T61" fmla="*/ 350 h 402"/>
                <a:gd name="T62" fmla="*/ 702 w 803"/>
                <a:gd name="T63" fmla="*/ 356 h 402"/>
                <a:gd name="T64" fmla="*/ 690 w 803"/>
                <a:gd name="T65" fmla="*/ 348 h 402"/>
                <a:gd name="T66" fmla="*/ 653 w 803"/>
                <a:gd name="T67" fmla="*/ 344 h 402"/>
                <a:gd name="T68" fmla="*/ 629 w 803"/>
                <a:gd name="T69" fmla="*/ 322 h 402"/>
                <a:gd name="T70" fmla="*/ 621 w 803"/>
                <a:gd name="T71" fmla="*/ 287 h 402"/>
                <a:gd name="T72" fmla="*/ 619 w 803"/>
                <a:gd name="T73" fmla="*/ 252 h 402"/>
                <a:gd name="T74" fmla="*/ 619 w 803"/>
                <a:gd name="T75" fmla="*/ 241 h 402"/>
                <a:gd name="T76" fmla="*/ 617 w 803"/>
                <a:gd name="T77" fmla="*/ 202 h 402"/>
                <a:gd name="T78" fmla="*/ 613 w 803"/>
                <a:gd name="T79" fmla="*/ 191 h 402"/>
                <a:gd name="T80" fmla="*/ 603 w 803"/>
                <a:gd name="T81" fmla="*/ 150 h 402"/>
                <a:gd name="T82" fmla="*/ 595 w 803"/>
                <a:gd name="T83" fmla="*/ 109 h 402"/>
                <a:gd name="T84" fmla="*/ 590 w 803"/>
                <a:gd name="T85" fmla="*/ 106 h 402"/>
                <a:gd name="T86" fmla="*/ 580 w 803"/>
                <a:gd name="T87" fmla="*/ 69 h 402"/>
                <a:gd name="T88" fmla="*/ 548 w 803"/>
                <a:gd name="T89" fmla="*/ 41 h 402"/>
                <a:gd name="T90" fmla="*/ 530 w 803"/>
                <a:gd name="T91" fmla="*/ 35 h 402"/>
                <a:gd name="T92" fmla="*/ 510 w 803"/>
                <a:gd name="T93" fmla="*/ 15 h 402"/>
                <a:gd name="T94" fmla="*/ 483 w 803"/>
                <a:gd name="T95" fmla="*/ 13 h 402"/>
                <a:gd name="T96" fmla="*/ 437 w 803"/>
                <a:gd name="T97" fmla="*/ 4 h 402"/>
                <a:gd name="T98" fmla="*/ 398 w 803"/>
                <a:gd name="T99" fmla="*/ 6 h 402"/>
                <a:gd name="T100" fmla="*/ 378 w 803"/>
                <a:gd name="T101" fmla="*/ 19 h 402"/>
                <a:gd name="T102" fmla="*/ 342 w 803"/>
                <a:gd name="T103" fmla="*/ 31 h 402"/>
                <a:gd name="T104" fmla="*/ 328 w 803"/>
                <a:gd name="T105" fmla="*/ 44 h 402"/>
                <a:gd name="T106" fmla="*/ 285 w 803"/>
                <a:gd name="T107" fmla="*/ 59 h 402"/>
                <a:gd name="T108" fmla="*/ 241 w 803"/>
                <a:gd name="T109" fmla="*/ 74 h 402"/>
                <a:gd name="T110" fmla="*/ 227 w 803"/>
                <a:gd name="T111" fmla="*/ 85 h 402"/>
                <a:gd name="T112" fmla="*/ 194 w 803"/>
                <a:gd name="T113" fmla="*/ 87 h 402"/>
                <a:gd name="T114" fmla="*/ 142 w 803"/>
                <a:gd name="T115" fmla="*/ 91 h 402"/>
                <a:gd name="T116" fmla="*/ 99 w 803"/>
                <a:gd name="T117" fmla="*/ 98 h 402"/>
                <a:gd name="T118" fmla="*/ 59 w 803"/>
                <a:gd name="T119" fmla="*/ 87 h 402"/>
                <a:gd name="T120" fmla="*/ 35 w 803"/>
                <a:gd name="T121" fmla="*/ 87 h 402"/>
                <a:gd name="T122" fmla="*/ 13 w 803"/>
                <a:gd name="T123" fmla="*/ 70 h 402"/>
                <a:gd name="T124" fmla="*/ 0 w 803"/>
                <a:gd name="T125" fmla="*/ 65 h 4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03"/>
                <a:gd name="T190" fmla="*/ 0 h 402"/>
                <a:gd name="T191" fmla="*/ 803 w 803"/>
                <a:gd name="T192" fmla="*/ 402 h 4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03" h="402">
                  <a:moveTo>
                    <a:pt x="0" y="65"/>
                  </a:moveTo>
                  <a:lnTo>
                    <a:pt x="0" y="126"/>
                  </a:lnTo>
                  <a:lnTo>
                    <a:pt x="4" y="130"/>
                  </a:lnTo>
                  <a:lnTo>
                    <a:pt x="10" y="131"/>
                  </a:lnTo>
                  <a:lnTo>
                    <a:pt x="15" y="133"/>
                  </a:lnTo>
                  <a:lnTo>
                    <a:pt x="21" y="133"/>
                  </a:lnTo>
                  <a:lnTo>
                    <a:pt x="29" y="133"/>
                  </a:lnTo>
                  <a:lnTo>
                    <a:pt x="35" y="131"/>
                  </a:lnTo>
                  <a:lnTo>
                    <a:pt x="41" y="130"/>
                  </a:lnTo>
                  <a:lnTo>
                    <a:pt x="47" y="128"/>
                  </a:lnTo>
                  <a:lnTo>
                    <a:pt x="71" y="137"/>
                  </a:lnTo>
                  <a:lnTo>
                    <a:pt x="95" y="133"/>
                  </a:lnTo>
                  <a:lnTo>
                    <a:pt x="99" y="135"/>
                  </a:lnTo>
                  <a:lnTo>
                    <a:pt x="105" y="139"/>
                  </a:lnTo>
                  <a:lnTo>
                    <a:pt x="109" y="141"/>
                  </a:lnTo>
                  <a:lnTo>
                    <a:pt x="112" y="141"/>
                  </a:lnTo>
                  <a:lnTo>
                    <a:pt x="116" y="143"/>
                  </a:lnTo>
                  <a:lnTo>
                    <a:pt x="122" y="144"/>
                  </a:lnTo>
                  <a:lnTo>
                    <a:pt x="128" y="144"/>
                  </a:lnTo>
                  <a:lnTo>
                    <a:pt x="132" y="143"/>
                  </a:lnTo>
                  <a:lnTo>
                    <a:pt x="134" y="143"/>
                  </a:lnTo>
                  <a:lnTo>
                    <a:pt x="136" y="143"/>
                  </a:lnTo>
                  <a:lnTo>
                    <a:pt x="138" y="141"/>
                  </a:lnTo>
                  <a:lnTo>
                    <a:pt x="140" y="141"/>
                  </a:lnTo>
                  <a:lnTo>
                    <a:pt x="142" y="139"/>
                  </a:lnTo>
                  <a:lnTo>
                    <a:pt x="144" y="137"/>
                  </a:lnTo>
                  <a:lnTo>
                    <a:pt x="146" y="137"/>
                  </a:lnTo>
                  <a:lnTo>
                    <a:pt x="148" y="137"/>
                  </a:lnTo>
                  <a:lnTo>
                    <a:pt x="148" y="135"/>
                  </a:lnTo>
                  <a:lnTo>
                    <a:pt x="152" y="131"/>
                  </a:lnTo>
                  <a:lnTo>
                    <a:pt x="156" y="133"/>
                  </a:lnTo>
                  <a:lnTo>
                    <a:pt x="162" y="137"/>
                  </a:lnTo>
                  <a:lnTo>
                    <a:pt x="170" y="139"/>
                  </a:lnTo>
                  <a:lnTo>
                    <a:pt x="176" y="139"/>
                  </a:lnTo>
                  <a:lnTo>
                    <a:pt x="182" y="139"/>
                  </a:lnTo>
                  <a:lnTo>
                    <a:pt x="190" y="137"/>
                  </a:lnTo>
                  <a:lnTo>
                    <a:pt x="196" y="135"/>
                  </a:lnTo>
                  <a:lnTo>
                    <a:pt x="202" y="133"/>
                  </a:lnTo>
                  <a:lnTo>
                    <a:pt x="204" y="131"/>
                  </a:lnTo>
                  <a:lnTo>
                    <a:pt x="205" y="130"/>
                  </a:lnTo>
                  <a:lnTo>
                    <a:pt x="207" y="130"/>
                  </a:lnTo>
                  <a:lnTo>
                    <a:pt x="211" y="131"/>
                  </a:lnTo>
                  <a:lnTo>
                    <a:pt x="217" y="133"/>
                  </a:lnTo>
                  <a:lnTo>
                    <a:pt x="223" y="133"/>
                  </a:lnTo>
                  <a:lnTo>
                    <a:pt x="227" y="133"/>
                  </a:lnTo>
                  <a:lnTo>
                    <a:pt x="233" y="131"/>
                  </a:lnTo>
                  <a:lnTo>
                    <a:pt x="239" y="130"/>
                  </a:lnTo>
                  <a:lnTo>
                    <a:pt x="243" y="128"/>
                  </a:lnTo>
                  <a:lnTo>
                    <a:pt x="249" y="126"/>
                  </a:lnTo>
                  <a:lnTo>
                    <a:pt x="251" y="124"/>
                  </a:lnTo>
                  <a:lnTo>
                    <a:pt x="253" y="122"/>
                  </a:lnTo>
                  <a:lnTo>
                    <a:pt x="253" y="120"/>
                  </a:lnTo>
                  <a:lnTo>
                    <a:pt x="255" y="119"/>
                  </a:lnTo>
                  <a:lnTo>
                    <a:pt x="257" y="117"/>
                  </a:lnTo>
                  <a:lnTo>
                    <a:pt x="257" y="115"/>
                  </a:lnTo>
                  <a:lnTo>
                    <a:pt x="259" y="115"/>
                  </a:lnTo>
                  <a:lnTo>
                    <a:pt x="261" y="113"/>
                  </a:lnTo>
                  <a:lnTo>
                    <a:pt x="269" y="115"/>
                  </a:lnTo>
                  <a:lnTo>
                    <a:pt x="275" y="115"/>
                  </a:lnTo>
                  <a:lnTo>
                    <a:pt x="283" y="113"/>
                  </a:lnTo>
                  <a:lnTo>
                    <a:pt x="289" y="111"/>
                  </a:lnTo>
                  <a:lnTo>
                    <a:pt x="295" y="109"/>
                  </a:lnTo>
                  <a:lnTo>
                    <a:pt x="302" y="106"/>
                  </a:lnTo>
                  <a:lnTo>
                    <a:pt x="308" y="104"/>
                  </a:lnTo>
                  <a:lnTo>
                    <a:pt x="312" y="98"/>
                  </a:lnTo>
                  <a:lnTo>
                    <a:pt x="318" y="98"/>
                  </a:lnTo>
                  <a:lnTo>
                    <a:pt x="324" y="98"/>
                  </a:lnTo>
                  <a:lnTo>
                    <a:pt x="330" y="96"/>
                  </a:lnTo>
                  <a:lnTo>
                    <a:pt x="336" y="93"/>
                  </a:lnTo>
                  <a:lnTo>
                    <a:pt x="342" y="91"/>
                  </a:lnTo>
                  <a:lnTo>
                    <a:pt x="346" y="87"/>
                  </a:lnTo>
                  <a:lnTo>
                    <a:pt x="352" y="83"/>
                  </a:lnTo>
                  <a:lnTo>
                    <a:pt x="356" y="78"/>
                  </a:lnTo>
                  <a:lnTo>
                    <a:pt x="358" y="76"/>
                  </a:lnTo>
                  <a:lnTo>
                    <a:pt x="358" y="74"/>
                  </a:lnTo>
                  <a:lnTo>
                    <a:pt x="360" y="72"/>
                  </a:lnTo>
                  <a:lnTo>
                    <a:pt x="360" y="70"/>
                  </a:lnTo>
                  <a:lnTo>
                    <a:pt x="362" y="69"/>
                  </a:lnTo>
                  <a:lnTo>
                    <a:pt x="364" y="67"/>
                  </a:lnTo>
                  <a:lnTo>
                    <a:pt x="374" y="65"/>
                  </a:lnTo>
                  <a:lnTo>
                    <a:pt x="384" y="61"/>
                  </a:lnTo>
                  <a:lnTo>
                    <a:pt x="394" y="57"/>
                  </a:lnTo>
                  <a:lnTo>
                    <a:pt x="403" y="54"/>
                  </a:lnTo>
                  <a:lnTo>
                    <a:pt x="413" y="52"/>
                  </a:lnTo>
                  <a:lnTo>
                    <a:pt x="423" y="50"/>
                  </a:lnTo>
                  <a:lnTo>
                    <a:pt x="433" y="50"/>
                  </a:lnTo>
                  <a:lnTo>
                    <a:pt x="445" y="52"/>
                  </a:lnTo>
                  <a:lnTo>
                    <a:pt x="451" y="52"/>
                  </a:lnTo>
                  <a:lnTo>
                    <a:pt x="457" y="54"/>
                  </a:lnTo>
                  <a:lnTo>
                    <a:pt x="463" y="57"/>
                  </a:lnTo>
                  <a:lnTo>
                    <a:pt x="469" y="59"/>
                  </a:lnTo>
                  <a:lnTo>
                    <a:pt x="473" y="63"/>
                  </a:lnTo>
                  <a:lnTo>
                    <a:pt x="479" y="65"/>
                  </a:lnTo>
                  <a:lnTo>
                    <a:pt x="485" y="65"/>
                  </a:lnTo>
                  <a:lnTo>
                    <a:pt x="493" y="65"/>
                  </a:lnTo>
                  <a:lnTo>
                    <a:pt x="522" y="87"/>
                  </a:lnTo>
                  <a:lnTo>
                    <a:pt x="522" y="91"/>
                  </a:lnTo>
                  <a:lnTo>
                    <a:pt x="524" y="94"/>
                  </a:lnTo>
                  <a:lnTo>
                    <a:pt x="526" y="96"/>
                  </a:lnTo>
                  <a:lnTo>
                    <a:pt x="528" y="100"/>
                  </a:lnTo>
                  <a:lnTo>
                    <a:pt x="530" y="104"/>
                  </a:lnTo>
                  <a:lnTo>
                    <a:pt x="534" y="106"/>
                  </a:lnTo>
                  <a:lnTo>
                    <a:pt x="536" y="107"/>
                  </a:lnTo>
                  <a:lnTo>
                    <a:pt x="540" y="109"/>
                  </a:lnTo>
                  <a:lnTo>
                    <a:pt x="542" y="111"/>
                  </a:lnTo>
                  <a:lnTo>
                    <a:pt x="542" y="113"/>
                  </a:lnTo>
                  <a:lnTo>
                    <a:pt x="544" y="119"/>
                  </a:lnTo>
                  <a:lnTo>
                    <a:pt x="548" y="124"/>
                  </a:lnTo>
                  <a:lnTo>
                    <a:pt x="550" y="130"/>
                  </a:lnTo>
                  <a:lnTo>
                    <a:pt x="552" y="135"/>
                  </a:lnTo>
                  <a:lnTo>
                    <a:pt x="556" y="141"/>
                  </a:lnTo>
                  <a:lnTo>
                    <a:pt x="556" y="146"/>
                  </a:lnTo>
                  <a:lnTo>
                    <a:pt x="558" y="152"/>
                  </a:lnTo>
                  <a:lnTo>
                    <a:pt x="558" y="157"/>
                  </a:lnTo>
                  <a:lnTo>
                    <a:pt x="556" y="163"/>
                  </a:lnTo>
                  <a:lnTo>
                    <a:pt x="560" y="172"/>
                  </a:lnTo>
                  <a:lnTo>
                    <a:pt x="562" y="180"/>
                  </a:lnTo>
                  <a:lnTo>
                    <a:pt x="564" y="189"/>
                  </a:lnTo>
                  <a:lnTo>
                    <a:pt x="566" y="196"/>
                  </a:lnTo>
                  <a:lnTo>
                    <a:pt x="568" y="204"/>
                  </a:lnTo>
                  <a:lnTo>
                    <a:pt x="570" y="211"/>
                  </a:lnTo>
                  <a:lnTo>
                    <a:pt x="574" y="220"/>
                  </a:lnTo>
                  <a:lnTo>
                    <a:pt x="580" y="226"/>
                  </a:lnTo>
                  <a:lnTo>
                    <a:pt x="576" y="235"/>
                  </a:lnTo>
                  <a:lnTo>
                    <a:pt x="574" y="243"/>
                  </a:lnTo>
                  <a:lnTo>
                    <a:pt x="574" y="252"/>
                  </a:lnTo>
                  <a:lnTo>
                    <a:pt x="574" y="261"/>
                  </a:lnTo>
                  <a:lnTo>
                    <a:pt x="576" y="270"/>
                  </a:lnTo>
                  <a:lnTo>
                    <a:pt x="576" y="280"/>
                  </a:lnTo>
                  <a:lnTo>
                    <a:pt x="576" y="289"/>
                  </a:lnTo>
                  <a:lnTo>
                    <a:pt x="576" y="296"/>
                  </a:lnTo>
                  <a:lnTo>
                    <a:pt x="576" y="302"/>
                  </a:lnTo>
                  <a:lnTo>
                    <a:pt x="576" y="306"/>
                  </a:lnTo>
                  <a:lnTo>
                    <a:pt x="576" y="309"/>
                  </a:lnTo>
                  <a:lnTo>
                    <a:pt x="578" y="313"/>
                  </a:lnTo>
                  <a:lnTo>
                    <a:pt x="578" y="317"/>
                  </a:lnTo>
                  <a:lnTo>
                    <a:pt x="580" y="318"/>
                  </a:lnTo>
                  <a:lnTo>
                    <a:pt x="582" y="322"/>
                  </a:lnTo>
                  <a:lnTo>
                    <a:pt x="586" y="324"/>
                  </a:lnTo>
                  <a:lnTo>
                    <a:pt x="588" y="331"/>
                  </a:lnTo>
                  <a:lnTo>
                    <a:pt x="590" y="339"/>
                  </a:lnTo>
                  <a:lnTo>
                    <a:pt x="591" y="344"/>
                  </a:lnTo>
                  <a:lnTo>
                    <a:pt x="595" y="352"/>
                  </a:lnTo>
                  <a:lnTo>
                    <a:pt x="599" y="357"/>
                  </a:lnTo>
                  <a:lnTo>
                    <a:pt x="603" y="363"/>
                  </a:lnTo>
                  <a:lnTo>
                    <a:pt x="607" y="368"/>
                  </a:lnTo>
                  <a:lnTo>
                    <a:pt x="613" y="374"/>
                  </a:lnTo>
                  <a:lnTo>
                    <a:pt x="617" y="376"/>
                  </a:lnTo>
                  <a:lnTo>
                    <a:pt x="621" y="378"/>
                  </a:lnTo>
                  <a:lnTo>
                    <a:pt x="625" y="381"/>
                  </a:lnTo>
                  <a:lnTo>
                    <a:pt x="629" y="385"/>
                  </a:lnTo>
                  <a:lnTo>
                    <a:pt x="635" y="389"/>
                  </a:lnTo>
                  <a:lnTo>
                    <a:pt x="639" y="391"/>
                  </a:lnTo>
                  <a:lnTo>
                    <a:pt x="645" y="393"/>
                  </a:lnTo>
                  <a:lnTo>
                    <a:pt x="651" y="393"/>
                  </a:lnTo>
                  <a:lnTo>
                    <a:pt x="653" y="393"/>
                  </a:lnTo>
                  <a:lnTo>
                    <a:pt x="655" y="393"/>
                  </a:lnTo>
                  <a:lnTo>
                    <a:pt x="657" y="393"/>
                  </a:lnTo>
                  <a:lnTo>
                    <a:pt x="659" y="393"/>
                  </a:lnTo>
                  <a:lnTo>
                    <a:pt x="661" y="393"/>
                  </a:lnTo>
                  <a:lnTo>
                    <a:pt x="663" y="393"/>
                  </a:lnTo>
                  <a:lnTo>
                    <a:pt x="667" y="396"/>
                  </a:lnTo>
                  <a:lnTo>
                    <a:pt x="673" y="398"/>
                  </a:lnTo>
                  <a:lnTo>
                    <a:pt x="681" y="400"/>
                  </a:lnTo>
                  <a:lnTo>
                    <a:pt x="688" y="402"/>
                  </a:lnTo>
                  <a:lnTo>
                    <a:pt x="694" y="402"/>
                  </a:lnTo>
                  <a:lnTo>
                    <a:pt x="702" y="402"/>
                  </a:lnTo>
                  <a:lnTo>
                    <a:pt x="710" y="400"/>
                  </a:lnTo>
                  <a:lnTo>
                    <a:pt x="716" y="396"/>
                  </a:lnTo>
                  <a:lnTo>
                    <a:pt x="718" y="394"/>
                  </a:lnTo>
                  <a:lnTo>
                    <a:pt x="720" y="393"/>
                  </a:lnTo>
                  <a:lnTo>
                    <a:pt x="722" y="393"/>
                  </a:lnTo>
                  <a:lnTo>
                    <a:pt x="724" y="391"/>
                  </a:lnTo>
                  <a:lnTo>
                    <a:pt x="726" y="391"/>
                  </a:lnTo>
                  <a:lnTo>
                    <a:pt x="736" y="393"/>
                  </a:lnTo>
                  <a:lnTo>
                    <a:pt x="744" y="393"/>
                  </a:lnTo>
                  <a:lnTo>
                    <a:pt x="752" y="391"/>
                  </a:lnTo>
                  <a:lnTo>
                    <a:pt x="762" y="389"/>
                  </a:lnTo>
                  <a:lnTo>
                    <a:pt x="770" y="385"/>
                  </a:lnTo>
                  <a:lnTo>
                    <a:pt x="778" y="383"/>
                  </a:lnTo>
                  <a:lnTo>
                    <a:pt x="785" y="381"/>
                  </a:lnTo>
                  <a:lnTo>
                    <a:pt x="795" y="381"/>
                  </a:lnTo>
                  <a:lnTo>
                    <a:pt x="795" y="380"/>
                  </a:lnTo>
                  <a:lnTo>
                    <a:pt x="797" y="380"/>
                  </a:lnTo>
                  <a:lnTo>
                    <a:pt x="797" y="378"/>
                  </a:lnTo>
                  <a:lnTo>
                    <a:pt x="799" y="378"/>
                  </a:lnTo>
                  <a:lnTo>
                    <a:pt x="801" y="376"/>
                  </a:lnTo>
                  <a:lnTo>
                    <a:pt x="803" y="372"/>
                  </a:lnTo>
                  <a:lnTo>
                    <a:pt x="803" y="370"/>
                  </a:lnTo>
                  <a:lnTo>
                    <a:pt x="803" y="368"/>
                  </a:lnTo>
                  <a:lnTo>
                    <a:pt x="801" y="365"/>
                  </a:lnTo>
                  <a:lnTo>
                    <a:pt x="801" y="363"/>
                  </a:lnTo>
                  <a:lnTo>
                    <a:pt x="799" y="361"/>
                  </a:lnTo>
                  <a:lnTo>
                    <a:pt x="797" y="357"/>
                  </a:lnTo>
                  <a:lnTo>
                    <a:pt x="795" y="356"/>
                  </a:lnTo>
                  <a:lnTo>
                    <a:pt x="791" y="352"/>
                  </a:lnTo>
                  <a:lnTo>
                    <a:pt x="785" y="350"/>
                  </a:lnTo>
                  <a:lnTo>
                    <a:pt x="782" y="348"/>
                  </a:lnTo>
                  <a:lnTo>
                    <a:pt x="776" y="348"/>
                  </a:lnTo>
                  <a:lnTo>
                    <a:pt x="770" y="346"/>
                  </a:lnTo>
                  <a:lnTo>
                    <a:pt x="764" y="348"/>
                  </a:lnTo>
                  <a:lnTo>
                    <a:pt x="758" y="348"/>
                  </a:lnTo>
                  <a:lnTo>
                    <a:pt x="752" y="350"/>
                  </a:lnTo>
                  <a:lnTo>
                    <a:pt x="752" y="348"/>
                  </a:lnTo>
                  <a:lnTo>
                    <a:pt x="752" y="350"/>
                  </a:lnTo>
                  <a:lnTo>
                    <a:pt x="748" y="348"/>
                  </a:lnTo>
                  <a:lnTo>
                    <a:pt x="742" y="348"/>
                  </a:lnTo>
                  <a:lnTo>
                    <a:pt x="738" y="346"/>
                  </a:lnTo>
                  <a:lnTo>
                    <a:pt x="734" y="346"/>
                  </a:lnTo>
                  <a:lnTo>
                    <a:pt x="730" y="346"/>
                  </a:lnTo>
                  <a:lnTo>
                    <a:pt x="726" y="346"/>
                  </a:lnTo>
                  <a:lnTo>
                    <a:pt x="722" y="348"/>
                  </a:lnTo>
                  <a:lnTo>
                    <a:pt x="716" y="348"/>
                  </a:lnTo>
                  <a:lnTo>
                    <a:pt x="714" y="350"/>
                  </a:lnTo>
                  <a:lnTo>
                    <a:pt x="712" y="350"/>
                  </a:lnTo>
                  <a:lnTo>
                    <a:pt x="712" y="352"/>
                  </a:lnTo>
                  <a:lnTo>
                    <a:pt x="710" y="352"/>
                  </a:lnTo>
                  <a:lnTo>
                    <a:pt x="708" y="354"/>
                  </a:lnTo>
                  <a:lnTo>
                    <a:pt x="706" y="354"/>
                  </a:lnTo>
                  <a:lnTo>
                    <a:pt x="704" y="356"/>
                  </a:lnTo>
                  <a:lnTo>
                    <a:pt x="702" y="356"/>
                  </a:lnTo>
                  <a:lnTo>
                    <a:pt x="700" y="356"/>
                  </a:lnTo>
                  <a:lnTo>
                    <a:pt x="698" y="356"/>
                  </a:lnTo>
                  <a:lnTo>
                    <a:pt x="698" y="354"/>
                  </a:lnTo>
                  <a:lnTo>
                    <a:pt x="696" y="354"/>
                  </a:lnTo>
                  <a:lnTo>
                    <a:pt x="696" y="352"/>
                  </a:lnTo>
                  <a:lnTo>
                    <a:pt x="690" y="348"/>
                  </a:lnTo>
                  <a:lnTo>
                    <a:pt x="687" y="346"/>
                  </a:lnTo>
                  <a:lnTo>
                    <a:pt x="681" y="346"/>
                  </a:lnTo>
                  <a:lnTo>
                    <a:pt x="677" y="346"/>
                  </a:lnTo>
                  <a:lnTo>
                    <a:pt x="671" y="346"/>
                  </a:lnTo>
                  <a:lnTo>
                    <a:pt x="665" y="346"/>
                  </a:lnTo>
                  <a:lnTo>
                    <a:pt x="659" y="348"/>
                  </a:lnTo>
                  <a:lnTo>
                    <a:pt x="655" y="348"/>
                  </a:lnTo>
                  <a:lnTo>
                    <a:pt x="653" y="344"/>
                  </a:lnTo>
                  <a:lnTo>
                    <a:pt x="649" y="341"/>
                  </a:lnTo>
                  <a:lnTo>
                    <a:pt x="647" y="339"/>
                  </a:lnTo>
                  <a:lnTo>
                    <a:pt x="643" y="335"/>
                  </a:lnTo>
                  <a:lnTo>
                    <a:pt x="641" y="331"/>
                  </a:lnTo>
                  <a:lnTo>
                    <a:pt x="637" y="330"/>
                  </a:lnTo>
                  <a:lnTo>
                    <a:pt x="633" y="328"/>
                  </a:lnTo>
                  <a:lnTo>
                    <a:pt x="629" y="328"/>
                  </a:lnTo>
                  <a:lnTo>
                    <a:pt x="629" y="322"/>
                  </a:lnTo>
                  <a:lnTo>
                    <a:pt x="629" y="318"/>
                  </a:lnTo>
                  <a:lnTo>
                    <a:pt x="629" y="313"/>
                  </a:lnTo>
                  <a:lnTo>
                    <a:pt x="627" y="309"/>
                  </a:lnTo>
                  <a:lnTo>
                    <a:pt x="627" y="304"/>
                  </a:lnTo>
                  <a:lnTo>
                    <a:pt x="625" y="300"/>
                  </a:lnTo>
                  <a:lnTo>
                    <a:pt x="623" y="294"/>
                  </a:lnTo>
                  <a:lnTo>
                    <a:pt x="619" y="291"/>
                  </a:lnTo>
                  <a:lnTo>
                    <a:pt x="621" y="287"/>
                  </a:lnTo>
                  <a:lnTo>
                    <a:pt x="621" y="281"/>
                  </a:lnTo>
                  <a:lnTo>
                    <a:pt x="623" y="278"/>
                  </a:lnTo>
                  <a:lnTo>
                    <a:pt x="625" y="272"/>
                  </a:lnTo>
                  <a:lnTo>
                    <a:pt x="625" y="267"/>
                  </a:lnTo>
                  <a:lnTo>
                    <a:pt x="623" y="263"/>
                  </a:lnTo>
                  <a:lnTo>
                    <a:pt x="621" y="257"/>
                  </a:lnTo>
                  <a:lnTo>
                    <a:pt x="619" y="252"/>
                  </a:lnTo>
                  <a:lnTo>
                    <a:pt x="617" y="252"/>
                  </a:lnTo>
                  <a:lnTo>
                    <a:pt x="617" y="250"/>
                  </a:lnTo>
                  <a:lnTo>
                    <a:pt x="615" y="248"/>
                  </a:lnTo>
                  <a:lnTo>
                    <a:pt x="615" y="246"/>
                  </a:lnTo>
                  <a:lnTo>
                    <a:pt x="619" y="241"/>
                  </a:lnTo>
                  <a:lnTo>
                    <a:pt x="621" y="237"/>
                  </a:lnTo>
                  <a:lnTo>
                    <a:pt x="623" y="231"/>
                  </a:lnTo>
                  <a:lnTo>
                    <a:pt x="623" y="226"/>
                  </a:lnTo>
                  <a:lnTo>
                    <a:pt x="621" y="220"/>
                  </a:lnTo>
                  <a:lnTo>
                    <a:pt x="621" y="215"/>
                  </a:lnTo>
                  <a:lnTo>
                    <a:pt x="619" y="209"/>
                  </a:lnTo>
                  <a:lnTo>
                    <a:pt x="617" y="204"/>
                  </a:lnTo>
                  <a:lnTo>
                    <a:pt x="617" y="202"/>
                  </a:lnTo>
                  <a:lnTo>
                    <a:pt x="615" y="202"/>
                  </a:lnTo>
                  <a:lnTo>
                    <a:pt x="615" y="200"/>
                  </a:lnTo>
                  <a:lnTo>
                    <a:pt x="613" y="198"/>
                  </a:lnTo>
                  <a:lnTo>
                    <a:pt x="613" y="196"/>
                  </a:lnTo>
                  <a:lnTo>
                    <a:pt x="613" y="191"/>
                  </a:lnTo>
                  <a:lnTo>
                    <a:pt x="615" y="187"/>
                  </a:lnTo>
                  <a:lnTo>
                    <a:pt x="615" y="181"/>
                  </a:lnTo>
                  <a:lnTo>
                    <a:pt x="617" y="176"/>
                  </a:lnTo>
                  <a:lnTo>
                    <a:pt x="615" y="170"/>
                  </a:lnTo>
                  <a:lnTo>
                    <a:pt x="615" y="165"/>
                  </a:lnTo>
                  <a:lnTo>
                    <a:pt x="613" y="161"/>
                  </a:lnTo>
                  <a:lnTo>
                    <a:pt x="611" y="156"/>
                  </a:lnTo>
                  <a:lnTo>
                    <a:pt x="603" y="150"/>
                  </a:lnTo>
                  <a:lnTo>
                    <a:pt x="605" y="146"/>
                  </a:lnTo>
                  <a:lnTo>
                    <a:pt x="605" y="141"/>
                  </a:lnTo>
                  <a:lnTo>
                    <a:pt x="607" y="133"/>
                  </a:lnTo>
                  <a:lnTo>
                    <a:pt x="605" y="128"/>
                  </a:lnTo>
                  <a:lnTo>
                    <a:pt x="605" y="122"/>
                  </a:lnTo>
                  <a:lnTo>
                    <a:pt x="603" y="119"/>
                  </a:lnTo>
                  <a:lnTo>
                    <a:pt x="599" y="113"/>
                  </a:lnTo>
                  <a:lnTo>
                    <a:pt x="595" y="109"/>
                  </a:lnTo>
                  <a:lnTo>
                    <a:pt x="593" y="109"/>
                  </a:lnTo>
                  <a:lnTo>
                    <a:pt x="593" y="107"/>
                  </a:lnTo>
                  <a:lnTo>
                    <a:pt x="591" y="107"/>
                  </a:lnTo>
                  <a:lnTo>
                    <a:pt x="591" y="106"/>
                  </a:lnTo>
                  <a:lnTo>
                    <a:pt x="590" y="106"/>
                  </a:lnTo>
                  <a:lnTo>
                    <a:pt x="591" y="100"/>
                  </a:lnTo>
                  <a:lnTo>
                    <a:pt x="591" y="96"/>
                  </a:lnTo>
                  <a:lnTo>
                    <a:pt x="590" y="91"/>
                  </a:lnTo>
                  <a:lnTo>
                    <a:pt x="590" y="85"/>
                  </a:lnTo>
                  <a:lnTo>
                    <a:pt x="588" y="81"/>
                  </a:lnTo>
                  <a:lnTo>
                    <a:pt x="586" y="76"/>
                  </a:lnTo>
                  <a:lnTo>
                    <a:pt x="584" y="72"/>
                  </a:lnTo>
                  <a:lnTo>
                    <a:pt x="580" y="69"/>
                  </a:lnTo>
                  <a:lnTo>
                    <a:pt x="562" y="57"/>
                  </a:lnTo>
                  <a:lnTo>
                    <a:pt x="562" y="56"/>
                  </a:lnTo>
                  <a:lnTo>
                    <a:pt x="560" y="52"/>
                  </a:lnTo>
                  <a:lnTo>
                    <a:pt x="558" y="50"/>
                  </a:lnTo>
                  <a:lnTo>
                    <a:pt x="556" y="46"/>
                  </a:lnTo>
                  <a:lnTo>
                    <a:pt x="554" y="44"/>
                  </a:lnTo>
                  <a:lnTo>
                    <a:pt x="550" y="43"/>
                  </a:lnTo>
                  <a:lnTo>
                    <a:pt x="548" y="41"/>
                  </a:lnTo>
                  <a:lnTo>
                    <a:pt x="544" y="39"/>
                  </a:lnTo>
                  <a:lnTo>
                    <a:pt x="542" y="39"/>
                  </a:lnTo>
                  <a:lnTo>
                    <a:pt x="540" y="37"/>
                  </a:lnTo>
                  <a:lnTo>
                    <a:pt x="538" y="37"/>
                  </a:lnTo>
                  <a:lnTo>
                    <a:pt x="536" y="37"/>
                  </a:lnTo>
                  <a:lnTo>
                    <a:pt x="534" y="37"/>
                  </a:lnTo>
                  <a:lnTo>
                    <a:pt x="532" y="35"/>
                  </a:lnTo>
                  <a:lnTo>
                    <a:pt x="530" y="35"/>
                  </a:lnTo>
                  <a:lnTo>
                    <a:pt x="528" y="33"/>
                  </a:lnTo>
                  <a:lnTo>
                    <a:pt x="528" y="30"/>
                  </a:lnTo>
                  <a:lnTo>
                    <a:pt x="526" y="26"/>
                  </a:lnTo>
                  <a:lnTo>
                    <a:pt x="522" y="24"/>
                  </a:lnTo>
                  <a:lnTo>
                    <a:pt x="520" y="20"/>
                  </a:lnTo>
                  <a:lnTo>
                    <a:pt x="518" y="19"/>
                  </a:lnTo>
                  <a:lnTo>
                    <a:pt x="514" y="17"/>
                  </a:lnTo>
                  <a:lnTo>
                    <a:pt x="510" y="15"/>
                  </a:lnTo>
                  <a:lnTo>
                    <a:pt x="506" y="13"/>
                  </a:lnTo>
                  <a:lnTo>
                    <a:pt x="504" y="11"/>
                  </a:lnTo>
                  <a:lnTo>
                    <a:pt x="500" y="11"/>
                  </a:lnTo>
                  <a:lnTo>
                    <a:pt x="496" y="11"/>
                  </a:lnTo>
                  <a:lnTo>
                    <a:pt x="493" y="11"/>
                  </a:lnTo>
                  <a:lnTo>
                    <a:pt x="491" y="11"/>
                  </a:lnTo>
                  <a:lnTo>
                    <a:pt x="487" y="13"/>
                  </a:lnTo>
                  <a:lnTo>
                    <a:pt x="483" y="13"/>
                  </a:lnTo>
                  <a:lnTo>
                    <a:pt x="481" y="13"/>
                  </a:lnTo>
                  <a:lnTo>
                    <a:pt x="463" y="2"/>
                  </a:lnTo>
                  <a:lnTo>
                    <a:pt x="459" y="0"/>
                  </a:lnTo>
                  <a:lnTo>
                    <a:pt x="455" y="0"/>
                  </a:lnTo>
                  <a:lnTo>
                    <a:pt x="449" y="0"/>
                  </a:lnTo>
                  <a:lnTo>
                    <a:pt x="445" y="2"/>
                  </a:lnTo>
                  <a:lnTo>
                    <a:pt x="441" y="2"/>
                  </a:lnTo>
                  <a:lnTo>
                    <a:pt x="437" y="4"/>
                  </a:lnTo>
                  <a:lnTo>
                    <a:pt x="433" y="6"/>
                  </a:lnTo>
                  <a:lnTo>
                    <a:pt x="431" y="9"/>
                  </a:lnTo>
                  <a:lnTo>
                    <a:pt x="425" y="7"/>
                  </a:lnTo>
                  <a:lnTo>
                    <a:pt x="419" y="7"/>
                  </a:lnTo>
                  <a:lnTo>
                    <a:pt x="413" y="6"/>
                  </a:lnTo>
                  <a:lnTo>
                    <a:pt x="409" y="6"/>
                  </a:lnTo>
                  <a:lnTo>
                    <a:pt x="403" y="6"/>
                  </a:lnTo>
                  <a:lnTo>
                    <a:pt x="398" y="6"/>
                  </a:lnTo>
                  <a:lnTo>
                    <a:pt x="392" y="7"/>
                  </a:lnTo>
                  <a:lnTo>
                    <a:pt x="386" y="11"/>
                  </a:lnTo>
                  <a:lnTo>
                    <a:pt x="384" y="13"/>
                  </a:lnTo>
                  <a:lnTo>
                    <a:pt x="384" y="15"/>
                  </a:lnTo>
                  <a:lnTo>
                    <a:pt x="382" y="15"/>
                  </a:lnTo>
                  <a:lnTo>
                    <a:pt x="380" y="17"/>
                  </a:lnTo>
                  <a:lnTo>
                    <a:pt x="380" y="19"/>
                  </a:lnTo>
                  <a:lnTo>
                    <a:pt x="378" y="19"/>
                  </a:lnTo>
                  <a:lnTo>
                    <a:pt x="376" y="20"/>
                  </a:lnTo>
                  <a:lnTo>
                    <a:pt x="370" y="20"/>
                  </a:lnTo>
                  <a:lnTo>
                    <a:pt x="364" y="22"/>
                  </a:lnTo>
                  <a:lnTo>
                    <a:pt x="358" y="24"/>
                  </a:lnTo>
                  <a:lnTo>
                    <a:pt x="352" y="26"/>
                  </a:lnTo>
                  <a:lnTo>
                    <a:pt x="348" y="30"/>
                  </a:lnTo>
                  <a:lnTo>
                    <a:pt x="342" y="31"/>
                  </a:lnTo>
                  <a:lnTo>
                    <a:pt x="336" y="35"/>
                  </a:lnTo>
                  <a:lnTo>
                    <a:pt x="332" y="39"/>
                  </a:lnTo>
                  <a:lnTo>
                    <a:pt x="332" y="41"/>
                  </a:lnTo>
                  <a:lnTo>
                    <a:pt x="330" y="41"/>
                  </a:lnTo>
                  <a:lnTo>
                    <a:pt x="330" y="43"/>
                  </a:lnTo>
                  <a:lnTo>
                    <a:pt x="328" y="43"/>
                  </a:lnTo>
                  <a:lnTo>
                    <a:pt x="328" y="44"/>
                  </a:lnTo>
                  <a:lnTo>
                    <a:pt x="326" y="44"/>
                  </a:lnTo>
                  <a:lnTo>
                    <a:pt x="326" y="46"/>
                  </a:lnTo>
                  <a:lnTo>
                    <a:pt x="318" y="46"/>
                  </a:lnTo>
                  <a:lnTo>
                    <a:pt x="310" y="48"/>
                  </a:lnTo>
                  <a:lnTo>
                    <a:pt x="304" y="50"/>
                  </a:lnTo>
                  <a:lnTo>
                    <a:pt x="297" y="52"/>
                  </a:lnTo>
                  <a:lnTo>
                    <a:pt x="291" y="56"/>
                  </a:lnTo>
                  <a:lnTo>
                    <a:pt x="285" y="59"/>
                  </a:lnTo>
                  <a:lnTo>
                    <a:pt x="281" y="65"/>
                  </a:lnTo>
                  <a:lnTo>
                    <a:pt x="277" y="70"/>
                  </a:lnTo>
                  <a:lnTo>
                    <a:pt x="271" y="69"/>
                  </a:lnTo>
                  <a:lnTo>
                    <a:pt x="265" y="69"/>
                  </a:lnTo>
                  <a:lnTo>
                    <a:pt x="259" y="69"/>
                  </a:lnTo>
                  <a:lnTo>
                    <a:pt x="253" y="70"/>
                  </a:lnTo>
                  <a:lnTo>
                    <a:pt x="247" y="72"/>
                  </a:lnTo>
                  <a:lnTo>
                    <a:pt x="241" y="74"/>
                  </a:lnTo>
                  <a:lnTo>
                    <a:pt x="235" y="78"/>
                  </a:lnTo>
                  <a:lnTo>
                    <a:pt x="231" y="80"/>
                  </a:lnTo>
                  <a:lnTo>
                    <a:pt x="231" y="81"/>
                  </a:lnTo>
                  <a:lnTo>
                    <a:pt x="229" y="81"/>
                  </a:lnTo>
                  <a:lnTo>
                    <a:pt x="229" y="83"/>
                  </a:lnTo>
                  <a:lnTo>
                    <a:pt x="227" y="83"/>
                  </a:lnTo>
                  <a:lnTo>
                    <a:pt x="227" y="85"/>
                  </a:lnTo>
                  <a:lnTo>
                    <a:pt x="225" y="85"/>
                  </a:lnTo>
                  <a:lnTo>
                    <a:pt x="219" y="83"/>
                  </a:lnTo>
                  <a:lnTo>
                    <a:pt x="215" y="83"/>
                  </a:lnTo>
                  <a:lnTo>
                    <a:pt x="209" y="83"/>
                  </a:lnTo>
                  <a:lnTo>
                    <a:pt x="205" y="83"/>
                  </a:lnTo>
                  <a:lnTo>
                    <a:pt x="200" y="85"/>
                  </a:lnTo>
                  <a:lnTo>
                    <a:pt x="194" y="87"/>
                  </a:lnTo>
                  <a:lnTo>
                    <a:pt x="190" y="91"/>
                  </a:lnTo>
                  <a:lnTo>
                    <a:pt x="184" y="94"/>
                  </a:lnTo>
                  <a:lnTo>
                    <a:pt x="178" y="91"/>
                  </a:lnTo>
                  <a:lnTo>
                    <a:pt x="172" y="89"/>
                  </a:lnTo>
                  <a:lnTo>
                    <a:pt x="164" y="89"/>
                  </a:lnTo>
                  <a:lnTo>
                    <a:pt x="156" y="87"/>
                  </a:lnTo>
                  <a:lnTo>
                    <a:pt x="148" y="89"/>
                  </a:lnTo>
                  <a:lnTo>
                    <a:pt x="142" y="91"/>
                  </a:lnTo>
                  <a:lnTo>
                    <a:pt x="134" y="93"/>
                  </a:lnTo>
                  <a:lnTo>
                    <a:pt x="128" y="98"/>
                  </a:lnTo>
                  <a:lnTo>
                    <a:pt x="122" y="96"/>
                  </a:lnTo>
                  <a:lnTo>
                    <a:pt x="118" y="96"/>
                  </a:lnTo>
                  <a:lnTo>
                    <a:pt x="114" y="96"/>
                  </a:lnTo>
                  <a:lnTo>
                    <a:pt x="109" y="96"/>
                  </a:lnTo>
                  <a:lnTo>
                    <a:pt x="103" y="96"/>
                  </a:lnTo>
                  <a:lnTo>
                    <a:pt x="99" y="98"/>
                  </a:lnTo>
                  <a:lnTo>
                    <a:pt x="93" y="100"/>
                  </a:lnTo>
                  <a:lnTo>
                    <a:pt x="89" y="102"/>
                  </a:lnTo>
                  <a:lnTo>
                    <a:pt x="85" y="98"/>
                  </a:lnTo>
                  <a:lnTo>
                    <a:pt x="79" y="96"/>
                  </a:lnTo>
                  <a:lnTo>
                    <a:pt x="75" y="93"/>
                  </a:lnTo>
                  <a:lnTo>
                    <a:pt x="69" y="91"/>
                  </a:lnTo>
                  <a:lnTo>
                    <a:pt x="65" y="89"/>
                  </a:lnTo>
                  <a:lnTo>
                    <a:pt x="59" y="87"/>
                  </a:lnTo>
                  <a:lnTo>
                    <a:pt x="53" y="85"/>
                  </a:lnTo>
                  <a:lnTo>
                    <a:pt x="47" y="85"/>
                  </a:lnTo>
                  <a:lnTo>
                    <a:pt x="45" y="87"/>
                  </a:lnTo>
                  <a:lnTo>
                    <a:pt x="43" y="87"/>
                  </a:lnTo>
                  <a:lnTo>
                    <a:pt x="41" y="87"/>
                  </a:lnTo>
                  <a:lnTo>
                    <a:pt x="39" y="87"/>
                  </a:lnTo>
                  <a:lnTo>
                    <a:pt x="37" y="87"/>
                  </a:lnTo>
                  <a:lnTo>
                    <a:pt x="35" y="87"/>
                  </a:lnTo>
                  <a:lnTo>
                    <a:pt x="33" y="87"/>
                  </a:lnTo>
                  <a:lnTo>
                    <a:pt x="31" y="89"/>
                  </a:lnTo>
                  <a:lnTo>
                    <a:pt x="29" y="85"/>
                  </a:lnTo>
                  <a:lnTo>
                    <a:pt x="25" y="81"/>
                  </a:lnTo>
                  <a:lnTo>
                    <a:pt x="23" y="78"/>
                  </a:lnTo>
                  <a:lnTo>
                    <a:pt x="19" y="74"/>
                  </a:lnTo>
                  <a:lnTo>
                    <a:pt x="17" y="72"/>
                  </a:lnTo>
                  <a:lnTo>
                    <a:pt x="13" y="70"/>
                  </a:lnTo>
                  <a:lnTo>
                    <a:pt x="10" y="67"/>
                  </a:lnTo>
                  <a:lnTo>
                    <a:pt x="6" y="67"/>
                  </a:lnTo>
                  <a:lnTo>
                    <a:pt x="4" y="67"/>
                  </a:lnTo>
                  <a:lnTo>
                    <a:pt x="2" y="67"/>
                  </a:lnTo>
                  <a:lnTo>
                    <a:pt x="2" y="65"/>
                  </a:lnTo>
                  <a:lnTo>
                    <a:pt x="0" y="65"/>
                  </a:lnTo>
                  <a:close/>
                </a:path>
              </a:pathLst>
            </a:custGeom>
            <a:solidFill>
              <a:srgbClr val="000000"/>
            </a:solidFill>
            <a:ln w="9525">
              <a:noFill/>
              <a:round/>
              <a:headEnd/>
              <a:tailEnd/>
            </a:ln>
          </p:spPr>
          <p:txBody>
            <a:bodyPr>
              <a:prstTxWarp prst="textNoShape">
                <a:avLst/>
              </a:prstTxWarp>
            </a:bodyPr>
            <a:lstStyle/>
            <a:p>
              <a:endParaRPr lang="en-US"/>
            </a:p>
          </p:txBody>
        </p:sp>
        <p:sp>
          <p:nvSpPr>
            <p:cNvPr id="22535" name="Freeform 5"/>
            <p:cNvSpPr>
              <a:spLocks/>
            </p:cNvSpPr>
            <p:nvPr/>
          </p:nvSpPr>
          <p:spPr bwMode="auto">
            <a:xfrm>
              <a:off x="3113" y="1228"/>
              <a:ext cx="91" cy="120"/>
            </a:xfrm>
            <a:custGeom>
              <a:avLst/>
              <a:gdLst>
                <a:gd name="T0" fmla="*/ 0 w 91"/>
                <a:gd name="T1" fmla="*/ 120 h 120"/>
                <a:gd name="T2" fmla="*/ 0 w 91"/>
                <a:gd name="T3" fmla="*/ 120 h 120"/>
                <a:gd name="T4" fmla="*/ 2 w 91"/>
                <a:gd name="T5" fmla="*/ 120 h 120"/>
                <a:gd name="T6" fmla="*/ 4 w 91"/>
                <a:gd name="T7" fmla="*/ 120 h 120"/>
                <a:gd name="T8" fmla="*/ 6 w 91"/>
                <a:gd name="T9" fmla="*/ 119 h 120"/>
                <a:gd name="T10" fmla="*/ 13 w 91"/>
                <a:gd name="T11" fmla="*/ 113 h 120"/>
                <a:gd name="T12" fmla="*/ 19 w 91"/>
                <a:gd name="T13" fmla="*/ 108 h 120"/>
                <a:gd name="T14" fmla="*/ 25 w 91"/>
                <a:gd name="T15" fmla="*/ 102 h 120"/>
                <a:gd name="T16" fmla="*/ 31 w 91"/>
                <a:gd name="T17" fmla="*/ 95 h 120"/>
                <a:gd name="T18" fmla="*/ 41 w 91"/>
                <a:gd name="T19" fmla="*/ 95 h 120"/>
                <a:gd name="T20" fmla="*/ 53 w 91"/>
                <a:gd name="T21" fmla="*/ 93 h 120"/>
                <a:gd name="T22" fmla="*/ 61 w 91"/>
                <a:gd name="T23" fmla="*/ 87 h 120"/>
                <a:gd name="T24" fmla="*/ 69 w 91"/>
                <a:gd name="T25" fmla="*/ 80 h 120"/>
                <a:gd name="T26" fmla="*/ 71 w 91"/>
                <a:gd name="T27" fmla="*/ 76 h 120"/>
                <a:gd name="T28" fmla="*/ 73 w 91"/>
                <a:gd name="T29" fmla="*/ 72 h 120"/>
                <a:gd name="T30" fmla="*/ 73 w 91"/>
                <a:gd name="T31" fmla="*/ 69 h 120"/>
                <a:gd name="T32" fmla="*/ 77 w 91"/>
                <a:gd name="T33" fmla="*/ 67 h 120"/>
                <a:gd name="T34" fmla="*/ 81 w 91"/>
                <a:gd name="T35" fmla="*/ 63 h 120"/>
                <a:gd name="T36" fmla="*/ 85 w 91"/>
                <a:gd name="T37" fmla="*/ 59 h 120"/>
                <a:gd name="T38" fmla="*/ 89 w 91"/>
                <a:gd name="T39" fmla="*/ 54 h 120"/>
                <a:gd name="T40" fmla="*/ 91 w 91"/>
                <a:gd name="T41" fmla="*/ 50 h 120"/>
                <a:gd name="T42" fmla="*/ 91 w 91"/>
                <a:gd name="T43" fmla="*/ 43 h 120"/>
                <a:gd name="T44" fmla="*/ 91 w 91"/>
                <a:gd name="T45" fmla="*/ 35 h 120"/>
                <a:gd name="T46" fmla="*/ 89 w 91"/>
                <a:gd name="T47" fmla="*/ 30 h 120"/>
                <a:gd name="T48" fmla="*/ 85 w 91"/>
                <a:gd name="T49" fmla="*/ 24 h 120"/>
                <a:gd name="T50" fmla="*/ 83 w 91"/>
                <a:gd name="T51" fmla="*/ 24 h 120"/>
                <a:gd name="T52" fmla="*/ 83 w 91"/>
                <a:gd name="T53" fmla="*/ 24 h 120"/>
                <a:gd name="T54" fmla="*/ 81 w 91"/>
                <a:gd name="T55" fmla="*/ 24 h 120"/>
                <a:gd name="T56" fmla="*/ 75 w 91"/>
                <a:gd name="T57" fmla="*/ 17 h 120"/>
                <a:gd name="T58" fmla="*/ 67 w 91"/>
                <a:gd name="T59" fmla="*/ 11 h 120"/>
                <a:gd name="T60" fmla="*/ 61 w 91"/>
                <a:gd name="T61" fmla="*/ 6 h 120"/>
                <a:gd name="T62" fmla="*/ 51 w 91"/>
                <a:gd name="T63" fmla="*/ 2 h 120"/>
                <a:gd name="T64" fmla="*/ 45 w 91"/>
                <a:gd name="T65" fmla="*/ 2 h 120"/>
                <a:gd name="T66" fmla="*/ 41 w 91"/>
                <a:gd name="T67" fmla="*/ 2 h 120"/>
                <a:gd name="T68" fmla="*/ 35 w 91"/>
                <a:gd name="T69" fmla="*/ 4 h 120"/>
                <a:gd name="T70" fmla="*/ 31 w 91"/>
                <a:gd name="T71" fmla="*/ 6 h 120"/>
                <a:gd name="T72" fmla="*/ 23 w 91"/>
                <a:gd name="T73" fmla="*/ 2 h 120"/>
                <a:gd name="T74" fmla="*/ 15 w 91"/>
                <a:gd name="T75" fmla="*/ 0 h 120"/>
                <a:gd name="T76" fmla="*/ 8 w 91"/>
                <a:gd name="T77" fmla="*/ 0 h 120"/>
                <a:gd name="T78" fmla="*/ 0 w 91"/>
                <a:gd name="T79" fmla="*/ 2 h 120"/>
                <a:gd name="T80" fmla="*/ 25 w 91"/>
                <a:gd name="T81" fmla="*/ 35 h 120"/>
                <a:gd name="T82" fmla="*/ 33 w 91"/>
                <a:gd name="T83" fmla="*/ 54 h 120"/>
                <a:gd name="T84" fmla="*/ 23 w 91"/>
                <a:gd name="T85" fmla="*/ 58 h 120"/>
                <a:gd name="T86" fmla="*/ 13 w 91"/>
                <a:gd name="T87" fmla="*/ 63 h 120"/>
                <a:gd name="T88" fmla="*/ 6 w 91"/>
                <a:gd name="T89" fmla="*/ 69 h 120"/>
                <a:gd name="T90" fmla="*/ 0 w 91"/>
                <a:gd name="T91" fmla="*/ 74 h 1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20"/>
                <a:gd name="T140" fmla="*/ 91 w 91"/>
                <a:gd name="T141" fmla="*/ 120 h 1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20">
                  <a:moveTo>
                    <a:pt x="0" y="74"/>
                  </a:moveTo>
                  <a:lnTo>
                    <a:pt x="0" y="120"/>
                  </a:lnTo>
                  <a:lnTo>
                    <a:pt x="2" y="120"/>
                  </a:lnTo>
                  <a:lnTo>
                    <a:pt x="4" y="120"/>
                  </a:lnTo>
                  <a:lnTo>
                    <a:pt x="4" y="119"/>
                  </a:lnTo>
                  <a:lnTo>
                    <a:pt x="6" y="119"/>
                  </a:lnTo>
                  <a:lnTo>
                    <a:pt x="10" y="117"/>
                  </a:lnTo>
                  <a:lnTo>
                    <a:pt x="13" y="113"/>
                  </a:lnTo>
                  <a:lnTo>
                    <a:pt x="15" y="111"/>
                  </a:lnTo>
                  <a:lnTo>
                    <a:pt x="19" y="108"/>
                  </a:lnTo>
                  <a:lnTo>
                    <a:pt x="21" y="104"/>
                  </a:lnTo>
                  <a:lnTo>
                    <a:pt x="25" y="102"/>
                  </a:lnTo>
                  <a:lnTo>
                    <a:pt x="27" y="98"/>
                  </a:lnTo>
                  <a:lnTo>
                    <a:pt x="31" y="95"/>
                  </a:lnTo>
                  <a:lnTo>
                    <a:pt x="35" y="95"/>
                  </a:lnTo>
                  <a:lnTo>
                    <a:pt x="41" y="95"/>
                  </a:lnTo>
                  <a:lnTo>
                    <a:pt x="47" y="95"/>
                  </a:lnTo>
                  <a:lnTo>
                    <a:pt x="53" y="93"/>
                  </a:lnTo>
                  <a:lnTo>
                    <a:pt x="57" y="91"/>
                  </a:lnTo>
                  <a:lnTo>
                    <a:pt x="61" y="87"/>
                  </a:lnTo>
                  <a:lnTo>
                    <a:pt x="65" y="83"/>
                  </a:lnTo>
                  <a:lnTo>
                    <a:pt x="69" y="80"/>
                  </a:lnTo>
                  <a:lnTo>
                    <a:pt x="69" y="78"/>
                  </a:lnTo>
                  <a:lnTo>
                    <a:pt x="71" y="76"/>
                  </a:lnTo>
                  <a:lnTo>
                    <a:pt x="71" y="74"/>
                  </a:lnTo>
                  <a:lnTo>
                    <a:pt x="73" y="72"/>
                  </a:lnTo>
                  <a:lnTo>
                    <a:pt x="73" y="70"/>
                  </a:lnTo>
                  <a:lnTo>
                    <a:pt x="73" y="69"/>
                  </a:lnTo>
                  <a:lnTo>
                    <a:pt x="75" y="69"/>
                  </a:lnTo>
                  <a:lnTo>
                    <a:pt x="77" y="67"/>
                  </a:lnTo>
                  <a:lnTo>
                    <a:pt x="79" y="65"/>
                  </a:lnTo>
                  <a:lnTo>
                    <a:pt x="81" y="63"/>
                  </a:lnTo>
                  <a:lnTo>
                    <a:pt x="83" y="61"/>
                  </a:lnTo>
                  <a:lnTo>
                    <a:pt x="85" y="59"/>
                  </a:lnTo>
                  <a:lnTo>
                    <a:pt x="87" y="58"/>
                  </a:lnTo>
                  <a:lnTo>
                    <a:pt x="89" y="54"/>
                  </a:lnTo>
                  <a:lnTo>
                    <a:pt x="91" y="52"/>
                  </a:lnTo>
                  <a:lnTo>
                    <a:pt x="91" y="50"/>
                  </a:lnTo>
                  <a:lnTo>
                    <a:pt x="91" y="46"/>
                  </a:lnTo>
                  <a:lnTo>
                    <a:pt x="91" y="43"/>
                  </a:lnTo>
                  <a:lnTo>
                    <a:pt x="91" y="39"/>
                  </a:lnTo>
                  <a:lnTo>
                    <a:pt x="91" y="35"/>
                  </a:lnTo>
                  <a:lnTo>
                    <a:pt x="91" y="32"/>
                  </a:lnTo>
                  <a:lnTo>
                    <a:pt x="89" y="30"/>
                  </a:lnTo>
                  <a:lnTo>
                    <a:pt x="87" y="26"/>
                  </a:lnTo>
                  <a:lnTo>
                    <a:pt x="85" y="24"/>
                  </a:lnTo>
                  <a:lnTo>
                    <a:pt x="83" y="24"/>
                  </a:lnTo>
                  <a:lnTo>
                    <a:pt x="81" y="24"/>
                  </a:lnTo>
                  <a:lnTo>
                    <a:pt x="79" y="20"/>
                  </a:lnTo>
                  <a:lnTo>
                    <a:pt x="75" y="17"/>
                  </a:lnTo>
                  <a:lnTo>
                    <a:pt x="71" y="13"/>
                  </a:lnTo>
                  <a:lnTo>
                    <a:pt x="67" y="11"/>
                  </a:lnTo>
                  <a:lnTo>
                    <a:pt x="65" y="8"/>
                  </a:lnTo>
                  <a:lnTo>
                    <a:pt x="61" y="6"/>
                  </a:lnTo>
                  <a:lnTo>
                    <a:pt x="55" y="4"/>
                  </a:lnTo>
                  <a:lnTo>
                    <a:pt x="51" y="2"/>
                  </a:lnTo>
                  <a:lnTo>
                    <a:pt x="47" y="2"/>
                  </a:lnTo>
                  <a:lnTo>
                    <a:pt x="45" y="2"/>
                  </a:lnTo>
                  <a:lnTo>
                    <a:pt x="43" y="2"/>
                  </a:lnTo>
                  <a:lnTo>
                    <a:pt x="41" y="2"/>
                  </a:lnTo>
                  <a:lnTo>
                    <a:pt x="39" y="4"/>
                  </a:lnTo>
                  <a:lnTo>
                    <a:pt x="35" y="4"/>
                  </a:lnTo>
                  <a:lnTo>
                    <a:pt x="33" y="4"/>
                  </a:lnTo>
                  <a:lnTo>
                    <a:pt x="31" y="6"/>
                  </a:lnTo>
                  <a:lnTo>
                    <a:pt x="27" y="4"/>
                  </a:lnTo>
                  <a:lnTo>
                    <a:pt x="23" y="2"/>
                  </a:lnTo>
                  <a:lnTo>
                    <a:pt x="19" y="0"/>
                  </a:lnTo>
                  <a:lnTo>
                    <a:pt x="15" y="0"/>
                  </a:lnTo>
                  <a:lnTo>
                    <a:pt x="12" y="0"/>
                  </a:lnTo>
                  <a:lnTo>
                    <a:pt x="8" y="0"/>
                  </a:lnTo>
                  <a:lnTo>
                    <a:pt x="4" y="2"/>
                  </a:lnTo>
                  <a:lnTo>
                    <a:pt x="0" y="2"/>
                  </a:lnTo>
                  <a:lnTo>
                    <a:pt x="0" y="37"/>
                  </a:lnTo>
                  <a:lnTo>
                    <a:pt x="25" y="35"/>
                  </a:lnTo>
                  <a:lnTo>
                    <a:pt x="35" y="43"/>
                  </a:lnTo>
                  <a:lnTo>
                    <a:pt x="33" y="54"/>
                  </a:lnTo>
                  <a:lnTo>
                    <a:pt x="29" y="56"/>
                  </a:lnTo>
                  <a:lnTo>
                    <a:pt x="23" y="58"/>
                  </a:lnTo>
                  <a:lnTo>
                    <a:pt x="19" y="59"/>
                  </a:lnTo>
                  <a:lnTo>
                    <a:pt x="13" y="63"/>
                  </a:lnTo>
                  <a:lnTo>
                    <a:pt x="10" y="65"/>
                  </a:lnTo>
                  <a:lnTo>
                    <a:pt x="6" y="69"/>
                  </a:lnTo>
                  <a:lnTo>
                    <a:pt x="2" y="72"/>
                  </a:lnTo>
                  <a:lnTo>
                    <a:pt x="0" y="74"/>
                  </a:lnTo>
                  <a:close/>
                </a:path>
              </a:pathLst>
            </a:custGeom>
            <a:solidFill>
              <a:srgbClr val="000000"/>
            </a:solidFill>
            <a:ln w="9525">
              <a:noFill/>
              <a:round/>
              <a:headEnd/>
              <a:tailEnd/>
            </a:ln>
          </p:spPr>
          <p:txBody>
            <a:bodyPr>
              <a:prstTxWarp prst="textNoShape">
                <a:avLst/>
              </a:prstTxWarp>
            </a:bodyPr>
            <a:lstStyle/>
            <a:p>
              <a:endParaRPr lang="en-US"/>
            </a:p>
          </p:txBody>
        </p:sp>
        <p:sp>
          <p:nvSpPr>
            <p:cNvPr id="22536" name="Freeform 6"/>
            <p:cNvSpPr>
              <a:spLocks/>
            </p:cNvSpPr>
            <p:nvPr/>
          </p:nvSpPr>
          <p:spPr bwMode="auto">
            <a:xfrm>
              <a:off x="1909" y="1230"/>
              <a:ext cx="1204" cy="1013"/>
            </a:xfrm>
            <a:custGeom>
              <a:avLst/>
              <a:gdLst>
                <a:gd name="T0" fmla="*/ 1176 w 1204"/>
                <a:gd name="T1" fmla="*/ 18 h 1013"/>
                <a:gd name="T2" fmla="*/ 1142 w 1204"/>
                <a:gd name="T3" fmla="*/ 57 h 1013"/>
                <a:gd name="T4" fmla="*/ 1093 w 1204"/>
                <a:gd name="T5" fmla="*/ 98 h 1013"/>
                <a:gd name="T6" fmla="*/ 1051 w 1204"/>
                <a:gd name="T7" fmla="*/ 133 h 1013"/>
                <a:gd name="T8" fmla="*/ 1012 w 1204"/>
                <a:gd name="T9" fmla="*/ 165 h 1013"/>
                <a:gd name="T10" fmla="*/ 946 w 1204"/>
                <a:gd name="T11" fmla="*/ 146 h 1013"/>
                <a:gd name="T12" fmla="*/ 907 w 1204"/>
                <a:gd name="T13" fmla="*/ 148 h 1013"/>
                <a:gd name="T14" fmla="*/ 869 w 1204"/>
                <a:gd name="T15" fmla="*/ 152 h 1013"/>
                <a:gd name="T16" fmla="*/ 810 w 1204"/>
                <a:gd name="T17" fmla="*/ 154 h 1013"/>
                <a:gd name="T18" fmla="*/ 707 w 1204"/>
                <a:gd name="T19" fmla="*/ 170 h 1013"/>
                <a:gd name="T20" fmla="*/ 681 w 1204"/>
                <a:gd name="T21" fmla="*/ 185 h 1013"/>
                <a:gd name="T22" fmla="*/ 645 w 1204"/>
                <a:gd name="T23" fmla="*/ 224 h 1013"/>
                <a:gd name="T24" fmla="*/ 626 w 1204"/>
                <a:gd name="T25" fmla="*/ 283 h 1013"/>
                <a:gd name="T26" fmla="*/ 594 w 1204"/>
                <a:gd name="T27" fmla="*/ 326 h 1013"/>
                <a:gd name="T28" fmla="*/ 451 w 1204"/>
                <a:gd name="T29" fmla="*/ 518 h 1013"/>
                <a:gd name="T30" fmla="*/ 382 w 1204"/>
                <a:gd name="T31" fmla="*/ 524 h 1013"/>
                <a:gd name="T32" fmla="*/ 317 w 1204"/>
                <a:gd name="T33" fmla="*/ 567 h 1013"/>
                <a:gd name="T34" fmla="*/ 281 w 1204"/>
                <a:gd name="T35" fmla="*/ 600 h 1013"/>
                <a:gd name="T36" fmla="*/ 250 w 1204"/>
                <a:gd name="T37" fmla="*/ 642 h 1013"/>
                <a:gd name="T38" fmla="*/ 244 w 1204"/>
                <a:gd name="T39" fmla="*/ 715 h 1013"/>
                <a:gd name="T40" fmla="*/ 77 w 1204"/>
                <a:gd name="T41" fmla="*/ 731 h 1013"/>
                <a:gd name="T42" fmla="*/ 103 w 1204"/>
                <a:gd name="T43" fmla="*/ 559 h 1013"/>
                <a:gd name="T44" fmla="*/ 158 w 1204"/>
                <a:gd name="T45" fmla="*/ 483 h 1013"/>
                <a:gd name="T46" fmla="*/ 95 w 1204"/>
                <a:gd name="T47" fmla="*/ 461 h 1013"/>
                <a:gd name="T48" fmla="*/ 2 w 1204"/>
                <a:gd name="T49" fmla="*/ 522 h 1013"/>
                <a:gd name="T50" fmla="*/ 0 w 1204"/>
                <a:gd name="T51" fmla="*/ 696 h 1013"/>
                <a:gd name="T52" fmla="*/ 56 w 1204"/>
                <a:gd name="T53" fmla="*/ 874 h 1013"/>
                <a:gd name="T54" fmla="*/ 58 w 1204"/>
                <a:gd name="T55" fmla="*/ 950 h 1013"/>
                <a:gd name="T56" fmla="*/ 327 w 1204"/>
                <a:gd name="T57" fmla="*/ 1011 h 1013"/>
                <a:gd name="T58" fmla="*/ 509 w 1204"/>
                <a:gd name="T59" fmla="*/ 1013 h 1013"/>
                <a:gd name="T60" fmla="*/ 655 w 1204"/>
                <a:gd name="T61" fmla="*/ 876 h 1013"/>
                <a:gd name="T62" fmla="*/ 483 w 1204"/>
                <a:gd name="T63" fmla="*/ 926 h 1013"/>
                <a:gd name="T64" fmla="*/ 352 w 1204"/>
                <a:gd name="T65" fmla="*/ 952 h 1013"/>
                <a:gd name="T66" fmla="*/ 283 w 1204"/>
                <a:gd name="T67" fmla="*/ 929 h 1013"/>
                <a:gd name="T68" fmla="*/ 293 w 1204"/>
                <a:gd name="T69" fmla="*/ 861 h 1013"/>
                <a:gd name="T70" fmla="*/ 303 w 1204"/>
                <a:gd name="T71" fmla="*/ 772 h 1013"/>
                <a:gd name="T72" fmla="*/ 453 w 1204"/>
                <a:gd name="T73" fmla="*/ 615 h 1013"/>
                <a:gd name="T74" fmla="*/ 568 w 1204"/>
                <a:gd name="T75" fmla="*/ 574 h 1013"/>
                <a:gd name="T76" fmla="*/ 661 w 1204"/>
                <a:gd name="T77" fmla="*/ 539 h 1013"/>
                <a:gd name="T78" fmla="*/ 713 w 1204"/>
                <a:gd name="T79" fmla="*/ 454 h 1013"/>
                <a:gd name="T80" fmla="*/ 719 w 1204"/>
                <a:gd name="T81" fmla="*/ 394 h 1013"/>
                <a:gd name="T82" fmla="*/ 715 w 1204"/>
                <a:gd name="T83" fmla="*/ 300 h 1013"/>
                <a:gd name="T84" fmla="*/ 709 w 1204"/>
                <a:gd name="T85" fmla="*/ 235 h 1013"/>
                <a:gd name="T86" fmla="*/ 770 w 1204"/>
                <a:gd name="T87" fmla="*/ 215 h 1013"/>
                <a:gd name="T88" fmla="*/ 782 w 1204"/>
                <a:gd name="T89" fmla="*/ 200 h 1013"/>
                <a:gd name="T90" fmla="*/ 831 w 1204"/>
                <a:gd name="T91" fmla="*/ 193 h 1013"/>
                <a:gd name="T92" fmla="*/ 887 w 1204"/>
                <a:gd name="T93" fmla="*/ 187 h 1013"/>
                <a:gd name="T94" fmla="*/ 936 w 1204"/>
                <a:gd name="T95" fmla="*/ 187 h 1013"/>
                <a:gd name="T96" fmla="*/ 1002 w 1204"/>
                <a:gd name="T97" fmla="*/ 207 h 1013"/>
                <a:gd name="T98" fmla="*/ 1065 w 1204"/>
                <a:gd name="T99" fmla="*/ 181 h 1013"/>
                <a:gd name="T100" fmla="*/ 1122 w 1204"/>
                <a:gd name="T101" fmla="*/ 128 h 1013"/>
                <a:gd name="T102" fmla="*/ 1126 w 1204"/>
                <a:gd name="T103" fmla="*/ 174 h 1013"/>
                <a:gd name="T104" fmla="*/ 1150 w 1204"/>
                <a:gd name="T105" fmla="*/ 222 h 1013"/>
                <a:gd name="T106" fmla="*/ 1196 w 1204"/>
                <a:gd name="T107" fmla="*/ 189 h 1013"/>
                <a:gd name="T108" fmla="*/ 1172 w 1204"/>
                <a:gd name="T109" fmla="*/ 159 h 1013"/>
                <a:gd name="T110" fmla="*/ 1158 w 1204"/>
                <a:gd name="T111" fmla="*/ 117 h 1013"/>
                <a:gd name="T112" fmla="*/ 1170 w 1204"/>
                <a:gd name="T113" fmla="*/ 118 h 1013"/>
                <a:gd name="T114" fmla="*/ 1202 w 1204"/>
                <a:gd name="T115" fmla="*/ 74 h 1013"/>
                <a:gd name="T116" fmla="*/ 1166 w 1204"/>
                <a:gd name="T117" fmla="*/ 72 h 1013"/>
                <a:gd name="T118" fmla="*/ 1198 w 1204"/>
                <a:gd name="T119" fmla="*/ 44 h 10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04"/>
                <a:gd name="T181" fmla="*/ 0 h 1013"/>
                <a:gd name="T182" fmla="*/ 1204 w 1204"/>
                <a:gd name="T183" fmla="*/ 1013 h 10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04" h="1013">
                  <a:moveTo>
                    <a:pt x="1204" y="35"/>
                  </a:moveTo>
                  <a:lnTo>
                    <a:pt x="1204" y="0"/>
                  </a:lnTo>
                  <a:lnTo>
                    <a:pt x="1202" y="2"/>
                  </a:lnTo>
                  <a:lnTo>
                    <a:pt x="1200" y="2"/>
                  </a:lnTo>
                  <a:lnTo>
                    <a:pt x="1198" y="2"/>
                  </a:lnTo>
                  <a:lnTo>
                    <a:pt x="1196" y="4"/>
                  </a:lnTo>
                  <a:lnTo>
                    <a:pt x="1194" y="4"/>
                  </a:lnTo>
                  <a:lnTo>
                    <a:pt x="1192" y="4"/>
                  </a:lnTo>
                  <a:lnTo>
                    <a:pt x="1190" y="6"/>
                  </a:lnTo>
                  <a:lnTo>
                    <a:pt x="1188" y="6"/>
                  </a:lnTo>
                  <a:lnTo>
                    <a:pt x="1186" y="7"/>
                  </a:lnTo>
                  <a:lnTo>
                    <a:pt x="1182" y="11"/>
                  </a:lnTo>
                  <a:lnTo>
                    <a:pt x="1180" y="13"/>
                  </a:lnTo>
                  <a:lnTo>
                    <a:pt x="1178" y="15"/>
                  </a:lnTo>
                  <a:lnTo>
                    <a:pt x="1176" y="18"/>
                  </a:lnTo>
                  <a:lnTo>
                    <a:pt x="1174" y="20"/>
                  </a:lnTo>
                  <a:lnTo>
                    <a:pt x="1174" y="24"/>
                  </a:lnTo>
                  <a:lnTo>
                    <a:pt x="1172" y="26"/>
                  </a:lnTo>
                  <a:lnTo>
                    <a:pt x="1168" y="28"/>
                  </a:lnTo>
                  <a:lnTo>
                    <a:pt x="1164" y="28"/>
                  </a:lnTo>
                  <a:lnTo>
                    <a:pt x="1160" y="30"/>
                  </a:lnTo>
                  <a:lnTo>
                    <a:pt x="1156" y="31"/>
                  </a:lnTo>
                  <a:lnTo>
                    <a:pt x="1152" y="35"/>
                  </a:lnTo>
                  <a:lnTo>
                    <a:pt x="1150" y="37"/>
                  </a:lnTo>
                  <a:lnTo>
                    <a:pt x="1146" y="41"/>
                  </a:lnTo>
                  <a:lnTo>
                    <a:pt x="1144" y="43"/>
                  </a:lnTo>
                  <a:lnTo>
                    <a:pt x="1142" y="46"/>
                  </a:lnTo>
                  <a:lnTo>
                    <a:pt x="1142" y="50"/>
                  </a:lnTo>
                  <a:lnTo>
                    <a:pt x="1142" y="54"/>
                  </a:lnTo>
                  <a:lnTo>
                    <a:pt x="1142" y="57"/>
                  </a:lnTo>
                  <a:lnTo>
                    <a:pt x="1140" y="61"/>
                  </a:lnTo>
                  <a:lnTo>
                    <a:pt x="1140" y="65"/>
                  </a:lnTo>
                  <a:lnTo>
                    <a:pt x="1140" y="68"/>
                  </a:lnTo>
                  <a:lnTo>
                    <a:pt x="1138" y="72"/>
                  </a:lnTo>
                  <a:lnTo>
                    <a:pt x="1124" y="83"/>
                  </a:lnTo>
                  <a:lnTo>
                    <a:pt x="1120" y="83"/>
                  </a:lnTo>
                  <a:lnTo>
                    <a:pt x="1117" y="83"/>
                  </a:lnTo>
                  <a:lnTo>
                    <a:pt x="1113" y="85"/>
                  </a:lnTo>
                  <a:lnTo>
                    <a:pt x="1109" y="85"/>
                  </a:lnTo>
                  <a:lnTo>
                    <a:pt x="1105" y="87"/>
                  </a:lnTo>
                  <a:lnTo>
                    <a:pt x="1103" y="91"/>
                  </a:lnTo>
                  <a:lnTo>
                    <a:pt x="1099" y="93"/>
                  </a:lnTo>
                  <a:lnTo>
                    <a:pt x="1097" y="94"/>
                  </a:lnTo>
                  <a:lnTo>
                    <a:pt x="1095" y="96"/>
                  </a:lnTo>
                  <a:lnTo>
                    <a:pt x="1093" y="98"/>
                  </a:lnTo>
                  <a:lnTo>
                    <a:pt x="1093" y="100"/>
                  </a:lnTo>
                  <a:lnTo>
                    <a:pt x="1091" y="102"/>
                  </a:lnTo>
                  <a:lnTo>
                    <a:pt x="1091" y="104"/>
                  </a:lnTo>
                  <a:lnTo>
                    <a:pt x="1089" y="106"/>
                  </a:lnTo>
                  <a:lnTo>
                    <a:pt x="1089" y="107"/>
                  </a:lnTo>
                  <a:lnTo>
                    <a:pt x="1087" y="107"/>
                  </a:lnTo>
                  <a:lnTo>
                    <a:pt x="1081" y="109"/>
                  </a:lnTo>
                  <a:lnTo>
                    <a:pt x="1075" y="111"/>
                  </a:lnTo>
                  <a:lnTo>
                    <a:pt x="1071" y="115"/>
                  </a:lnTo>
                  <a:lnTo>
                    <a:pt x="1065" y="117"/>
                  </a:lnTo>
                  <a:lnTo>
                    <a:pt x="1061" y="120"/>
                  </a:lnTo>
                  <a:lnTo>
                    <a:pt x="1057" y="124"/>
                  </a:lnTo>
                  <a:lnTo>
                    <a:pt x="1055" y="128"/>
                  </a:lnTo>
                  <a:lnTo>
                    <a:pt x="1051" y="131"/>
                  </a:lnTo>
                  <a:lnTo>
                    <a:pt x="1051" y="133"/>
                  </a:lnTo>
                  <a:lnTo>
                    <a:pt x="1051" y="135"/>
                  </a:lnTo>
                  <a:lnTo>
                    <a:pt x="1051" y="137"/>
                  </a:lnTo>
                  <a:lnTo>
                    <a:pt x="1049" y="137"/>
                  </a:lnTo>
                  <a:lnTo>
                    <a:pt x="1049" y="139"/>
                  </a:lnTo>
                  <a:lnTo>
                    <a:pt x="1049" y="141"/>
                  </a:lnTo>
                  <a:lnTo>
                    <a:pt x="1049" y="143"/>
                  </a:lnTo>
                  <a:lnTo>
                    <a:pt x="1043" y="143"/>
                  </a:lnTo>
                  <a:lnTo>
                    <a:pt x="1037" y="144"/>
                  </a:lnTo>
                  <a:lnTo>
                    <a:pt x="1031" y="146"/>
                  </a:lnTo>
                  <a:lnTo>
                    <a:pt x="1025" y="150"/>
                  </a:lnTo>
                  <a:lnTo>
                    <a:pt x="1022" y="154"/>
                  </a:lnTo>
                  <a:lnTo>
                    <a:pt x="1018" y="157"/>
                  </a:lnTo>
                  <a:lnTo>
                    <a:pt x="1014" y="161"/>
                  </a:lnTo>
                  <a:lnTo>
                    <a:pt x="1012" y="165"/>
                  </a:lnTo>
                  <a:lnTo>
                    <a:pt x="1006" y="165"/>
                  </a:lnTo>
                  <a:lnTo>
                    <a:pt x="1002" y="163"/>
                  </a:lnTo>
                  <a:lnTo>
                    <a:pt x="996" y="161"/>
                  </a:lnTo>
                  <a:lnTo>
                    <a:pt x="992" y="161"/>
                  </a:lnTo>
                  <a:lnTo>
                    <a:pt x="986" y="159"/>
                  </a:lnTo>
                  <a:lnTo>
                    <a:pt x="980" y="159"/>
                  </a:lnTo>
                  <a:lnTo>
                    <a:pt x="974" y="161"/>
                  </a:lnTo>
                  <a:lnTo>
                    <a:pt x="968" y="161"/>
                  </a:lnTo>
                  <a:lnTo>
                    <a:pt x="966" y="159"/>
                  </a:lnTo>
                  <a:lnTo>
                    <a:pt x="962" y="157"/>
                  </a:lnTo>
                  <a:lnTo>
                    <a:pt x="960" y="154"/>
                  </a:lnTo>
                  <a:lnTo>
                    <a:pt x="956" y="152"/>
                  </a:lnTo>
                  <a:lnTo>
                    <a:pt x="954" y="150"/>
                  </a:lnTo>
                  <a:lnTo>
                    <a:pt x="950" y="148"/>
                  </a:lnTo>
                  <a:lnTo>
                    <a:pt x="946" y="146"/>
                  </a:lnTo>
                  <a:lnTo>
                    <a:pt x="942" y="144"/>
                  </a:lnTo>
                  <a:lnTo>
                    <a:pt x="938" y="146"/>
                  </a:lnTo>
                  <a:lnTo>
                    <a:pt x="932" y="144"/>
                  </a:lnTo>
                  <a:lnTo>
                    <a:pt x="928" y="144"/>
                  </a:lnTo>
                  <a:lnTo>
                    <a:pt x="925" y="144"/>
                  </a:lnTo>
                  <a:lnTo>
                    <a:pt x="921" y="146"/>
                  </a:lnTo>
                  <a:lnTo>
                    <a:pt x="917" y="146"/>
                  </a:lnTo>
                  <a:lnTo>
                    <a:pt x="915" y="146"/>
                  </a:lnTo>
                  <a:lnTo>
                    <a:pt x="911" y="148"/>
                  </a:lnTo>
                  <a:lnTo>
                    <a:pt x="909" y="150"/>
                  </a:lnTo>
                  <a:lnTo>
                    <a:pt x="909" y="148"/>
                  </a:lnTo>
                  <a:lnTo>
                    <a:pt x="907" y="148"/>
                  </a:lnTo>
                  <a:lnTo>
                    <a:pt x="905" y="148"/>
                  </a:lnTo>
                  <a:lnTo>
                    <a:pt x="905" y="150"/>
                  </a:lnTo>
                  <a:lnTo>
                    <a:pt x="903" y="150"/>
                  </a:lnTo>
                  <a:lnTo>
                    <a:pt x="903" y="152"/>
                  </a:lnTo>
                  <a:lnTo>
                    <a:pt x="901" y="152"/>
                  </a:lnTo>
                  <a:lnTo>
                    <a:pt x="901" y="154"/>
                  </a:lnTo>
                  <a:lnTo>
                    <a:pt x="899" y="154"/>
                  </a:lnTo>
                  <a:lnTo>
                    <a:pt x="899" y="155"/>
                  </a:lnTo>
                  <a:lnTo>
                    <a:pt x="893" y="154"/>
                  </a:lnTo>
                  <a:lnTo>
                    <a:pt x="887" y="152"/>
                  </a:lnTo>
                  <a:lnTo>
                    <a:pt x="881" y="152"/>
                  </a:lnTo>
                  <a:lnTo>
                    <a:pt x="875" y="150"/>
                  </a:lnTo>
                  <a:lnTo>
                    <a:pt x="869" y="152"/>
                  </a:lnTo>
                  <a:lnTo>
                    <a:pt x="863" y="152"/>
                  </a:lnTo>
                  <a:lnTo>
                    <a:pt x="855" y="154"/>
                  </a:lnTo>
                  <a:lnTo>
                    <a:pt x="851" y="157"/>
                  </a:lnTo>
                  <a:lnTo>
                    <a:pt x="847" y="155"/>
                  </a:lnTo>
                  <a:lnTo>
                    <a:pt x="845" y="154"/>
                  </a:lnTo>
                  <a:lnTo>
                    <a:pt x="843" y="152"/>
                  </a:lnTo>
                  <a:lnTo>
                    <a:pt x="839" y="150"/>
                  </a:lnTo>
                  <a:lnTo>
                    <a:pt x="835" y="150"/>
                  </a:lnTo>
                  <a:lnTo>
                    <a:pt x="831" y="148"/>
                  </a:lnTo>
                  <a:lnTo>
                    <a:pt x="830" y="148"/>
                  </a:lnTo>
                  <a:lnTo>
                    <a:pt x="826" y="148"/>
                  </a:lnTo>
                  <a:lnTo>
                    <a:pt x="822" y="150"/>
                  </a:lnTo>
                  <a:lnTo>
                    <a:pt x="818" y="150"/>
                  </a:lnTo>
                  <a:lnTo>
                    <a:pt x="814" y="152"/>
                  </a:lnTo>
                  <a:lnTo>
                    <a:pt x="810" y="154"/>
                  </a:lnTo>
                  <a:lnTo>
                    <a:pt x="806" y="155"/>
                  </a:lnTo>
                  <a:lnTo>
                    <a:pt x="802" y="157"/>
                  </a:lnTo>
                  <a:lnTo>
                    <a:pt x="800" y="159"/>
                  </a:lnTo>
                  <a:lnTo>
                    <a:pt x="796" y="161"/>
                  </a:lnTo>
                  <a:lnTo>
                    <a:pt x="786" y="159"/>
                  </a:lnTo>
                  <a:lnTo>
                    <a:pt x="776" y="157"/>
                  </a:lnTo>
                  <a:lnTo>
                    <a:pt x="766" y="159"/>
                  </a:lnTo>
                  <a:lnTo>
                    <a:pt x="756" y="161"/>
                  </a:lnTo>
                  <a:lnTo>
                    <a:pt x="746" y="163"/>
                  </a:lnTo>
                  <a:lnTo>
                    <a:pt x="735" y="165"/>
                  </a:lnTo>
                  <a:lnTo>
                    <a:pt x="723" y="167"/>
                  </a:lnTo>
                  <a:lnTo>
                    <a:pt x="713" y="167"/>
                  </a:lnTo>
                  <a:lnTo>
                    <a:pt x="709" y="168"/>
                  </a:lnTo>
                  <a:lnTo>
                    <a:pt x="707" y="170"/>
                  </a:lnTo>
                  <a:lnTo>
                    <a:pt x="705" y="170"/>
                  </a:lnTo>
                  <a:lnTo>
                    <a:pt x="703" y="172"/>
                  </a:lnTo>
                  <a:lnTo>
                    <a:pt x="701" y="174"/>
                  </a:lnTo>
                  <a:lnTo>
                    <a:pt x="699" y="174"/>
                  </a:lnTo>
                  <a:lnTo>
                    <a:pt x="697" y="176"/>
                  </a:lnTo>
                  <a:lnTo>
                    <a:pt x="697" y="178"/>
                  </a:lnTo>
                  <a:lnTo>
                    <a:pt x="695" y="178"/>
                  </a:lnTo>
                  <a:lnTo>
                    <a:pt x="695" y="180"/>
                  </a:lnTo>
                  <a:lnTo>
                    <a:pt x="693" y="181"/>
                  </a:lnTo>
                  <a:lnTo>
                    <a:pt x="693" y="183"/>
                  </a:lnTo>
                  <a:lnTo>
                    <a:pt x="691" y="183"/>
                  </a:lnTo>
                  <a:lnTo>
                    <a:pt x="687" y="185"/>
                  </a:lnTo>
                  <a:lnTo>
                    <a:pt x="681" y="185"/>
                  </a:lnTo>
                  <a:lnTo>
                    <a:pt x="677" y="187"/>
                  </a:lnTo>
                  <a:lnTo>
                    <a:pt x="671" y="189"/>
                  </a:lnTo>
                  <a:lnTo>
                    <a:pt x="667" y="191"/>
                  </a:lnTo>
                  <a:lnTo>
                    <a:pt x="663" y="194"/>
                  </a:lnTo>
                  <a:lnTo>
                    <a:pt x="659" y="196"/>
                  </a:lnTo>
                  <a:lnTo>
                    <a:pt x="657" y="202"/>
                  </a:lnTo>
                  <a:lnTo>
                    <a:pt x="657" y="204"/>
                  </a:lnTo>
                  <a:lnTo>
                    <a:pt x="655" y="207"/>
                  </a:lnTo>
                  <a:lnTo>
                    <a:pt x="655" y="209"/>
                  </a:lnTo>
                  <a:lnTo>
                    <a:pt x="655" y="211"/>
                  </a:lnTo>
                  <a:lnTo>
                    <a:pt x="653" y="215"/>
                  </a:lnTo>
                  <a:lnTo>
                    <a:pt x="653" y="217"/>
                  </a:lnTo>
                  <a:lnTo>
                    <a:pt x="653" y="218"/>
                  </a:lnTo>
                  <a:lnTo>
                    <a:pt x="651" y="220"/>
                  </a:lnTo>
                  <a:lnTo>
                    <a:pt x="645" y="224"/>
                  </a:lnTo>
                  <a:lnTo>
                    <a:pt x="639" y="226"/>
                  </a:lnTo>
                  <a:lnTo>
                    <a:pt x="636" y="230"/>
                  </a:lnTo>
                  <a:lnTo>
                    <a:pt x="632" y="231"/>
                  </a:lnTo>
                  <a:lnTo>
                    <a:pt x="630" y="235"/>
                  </a:lnTo>
                  <a:lnTo>
                    <a:pt x="628" y="239"/>
                  </a:lnTo>
                  <a:lnTo>
                    <a:pt x="624" y="243"/>
                  </a:lnTo>
                  <a:lnTo>
                    <a:pt x="624" y="246"/>
                  </a:lnTo>
                  <a:lnTo>
                    <a:pt x="622" y="250"/>
                  </a:lnTo>
                  <a:lnTo>
                    <a:pt x="622" y="255"/>
                  </a:lnTo>
                  <a:lnTo>
                    <a:pt x="620" y="259"/>
                  </a:lnTo>
                  <a:lnTo>
                    <a:pt x="620" y="265"/>
                  </a:lnTo>
                  <a:lnTo>
                    <a:pt x="622" y="270"/>
                  </a:lnTo>
                  <a:lnTo>
                    <a:pt x="622" y="274"/>
                  </a:lnTo>
                  <a:lnTo>
                    <a:pt x="624" y="280"/>
                  </a:lnTo>
                  <a:lnTo>
                    <a:pt x="626" y="283"/>
                  </a:lnTo>
                  <a:lnTo>
                    <a:pt x="630" y="287"/>
                  </a:lnTo>
                  <a:lnTo>
                    <a:pt x="630" y="289"/>
                  </a:lnTo>
                  <a:lnTo>
                    <a:pt x="630" y="291"/>
                  </a:lnTo>
                  <a:lnTo>
                    <a:pt x="622" y="294"/>
                  </a:lnTo>
                  <a:lnTo>
                    <a:pt x="614" y="300"/>
                  </a:lnTo>
                  <a:lnTo>
                    <a:pt x="608" y="305"/>
                  </a:lnTo>
                  <a:lnTo>
                    <a:pt x="602" y="311"/>
                  </a:lnTo>
                  <a:lnTo>
                    <a:pt x="598" y="318"/>
                  </a:lnTo>
                  <a:lnTo>
                    <a:pt x="594" y="326"/>
                  </a:lnTo>
                  <a:lnTo>
                    <a:pt x="592" y="333"/>
                  </a:lnTo>
                  <a:lnTo>
                    <a:pt x="590" y="341"/>
                  </a:lnTo>
                  <a:lnTo>
                    <a:pt x="590" y="344"/>
                  </a:lnTo>
                  <a:lnTo>
                    <a:pt x="590" y="350"/>
                  </a:lnTo>
                  <a:lnTo>
                    <a:pt x="590" y="354"/>
                  </a:lnTo>
                  <a:lnTo>
                    <a:pt x="590" y="359"/>
                  </a:lnTo>
                  <a:lnTo>
                    <a:pt x="592" y="363"/>
                  </a:lnTo>
                  <a:lnTo>
                    <a:pt x="592" y="368"/>
                  </a:lnTo>
                  <a:lnTo>
                    <a:pt x="594" y="372"/>
                  </a:lnTo>
                  <a:lnTo>
                    <a:pt x="594" y="376"/>
                  </a:lnTo>
                  <a:lnTo>
                    <a:pt x="539" y="431"/>
                  </a:lnTo>
                  <a:lnTo>
                    <a:pt x="402" y="305"/>
                  </a:lnTo>
                  <a:lnTo>
                    <a:pt x="350" y="352"/>
                  </a:lnTo>
                  <a:lnTo>
                    <a:pt x="489" y="483"/>
                  </a:lnTo>
                  <a:lnTo>
                    <a:pt x="451" y="518"/>
                  </a:lnTo>
                  <a:lnTo>
                    <a:pt x="449" y="518"/>
                  </a:lnTo>
                  <a:lnTo>
                    <a:pt x="447" y="518"/>
                  </a:lnTo>
                  <a:lnTo>
                    <a:pt x="447" y="517"/>
                  </a:lnTo>
                  <a:lnTo>
                    <a:pt x="446" y="517"/>
                  </a:lnTo>
                  <a:lnTo>
                    <a:pt x="444" y="515"/>
                  </a:lnTo>
                  <a:lnTo>
                    <a:pt x="442" y="513"/>
                  </a:lnTo>
                  <a:lnTo>
                    <a:pt x="434" y="511"/>
                  </a:lnTo>
                  <a:lnTo>
                    <a:pt x="424" y="511"/>
                  </a:lnTo>
                  <a:lnTo>
                    <a:pt x="416" y="511"/>
                  </a:lnTo>
                  <a:lnTo>
                    <a:pt x="406" y="513"/>
                  </a:lnTo>
                  <a:lnTo>
                    <a:pt x="398" y="515"/>
                  </a:lnTo>
                  <a:lnTo>
                    <a:pt x="390" y="518"/>
                  </a:lnTo>
                  <a:lnTo>
                    <a:pt x="382" y="524"/>
                  </a:lnTo>
                  <a:lnTo>
                    <a:pt x="374" y="529"/>
                  </a:lnTo>
                  <a:lnTo>
                    <a:pt x="372" y="531"/>
                  </a:lnTo>
                  <a:lnTo>
                    <a:pt x="370" y="533"/>
                  </a:lnTo>
                  <a:lnTo>
                    <a:pt x="368" y="535"/>
                  </a:lnTo>
                  <a:lnTo>
                    <a:pt x="366" y="537"/>
                  </a:lnTo>
                  <a:lnTo>
                    <a:pt x="364" y="539"/>
                  </a:lnTo>
                  <a:lnTo>
                    <a:pt x="362" y="541"/>
                  </a:lnTo>
                  <a:lnTo>
                    <a:pt x="362" y="542"/>
                  </a:lnTo>
                  <a:lnTo>
                    <a:pt x="360" y="546"/>
                  </a:lnTo>
                  <a:lnTo>
                    <a:pt x="354" y="548"/>
                  </a:lnTo>
                  <a:lnTo>
                    <a:pt x="347" y="550"/>
                  </a:lnTo>
                  <a:lnTo>
                    <a:pt x="339" y="554"/>
                  </a:lnTo>
                  <a:lnTo>
                    <a:pt x="331" y="557"/>
                  </a:lnTo>
                  <a:lnTo>
                    <a:pt x="323" y="561"/>
                  </a:lnTo>
                  <a:lnTo>
                    <a:pt x="317" y="567"/>
                  </a:lnTo>
                  <a:lnTo>
                    <a:pt x="313" y="572"/>
                  </a:lnTo>
                  <a:lnTo>
                    <a:pt x="309" y="579"/>
                  </a:lnTo>
                  <a:lnTo>
                    <a:pt x="309" y="581"/>
                  </a:lnTo>
                  <a:lnTo>
                    <a:pt x="307" y="583"/>
                  </a:lnTo>
                  <a:lnTo>
                    <a:pt x="307" y="585"/>
                  </a:lnTo>
                  <a:lnTo>
                    <a:pt x="307" y="587"/>
                  </a:lnTo>
                  <a:lnTo>
                    <a:pt x="305" y="589"/>
                  </a:lnTo>
                  <a:lnTo>
                    <a:pt x="305" y="591"/>
                  </a:lnTo>
                  <a:lnTo>
                    <a:pt x="303" y="592"/>
                  </a:lnTo>
                  <a:lnTo>
                    <a:pt x="303" y="594"/>
                  </a:lnTo>
                  <a:lnTo>
                    <a:pt x="299" y="596"/>
                  </a:lnTo>
                  <a:lnTo>
                    <a:pt x="295" y="598"/>
                  </a:lnTo>
                  <a:lnTo>
                    <a:pt x="289" y="598"/>
                  </a:lnTo>
                  <a:lnTo>
                    <a:pt x="285" y="600"/>
                  </a:lnTo>
                  <a:lnTo>
                    <a:pt x="281" y="600"/>
                  </a:lnTo>
                  <a:lnTo>
                    <a:pt x="277" y="602"/>
                  </a:lnTo>
                  <a:lnTo>
                    <a:pt x="273" y="604"/>
                  </a:lnTo>
                  <a:lnTo>
                    <a:pt x="269" y="605"/>
                  </a:lnTo>
                  <a:lnTo>
                    <a:pt x="267" y="609"/>
                  </a:lnTo>
                  <a:lnTo>
                    <a:pt x="263" y="611"/>
                  </a:lnTo>
                  <a:lnTo>
                    <a:pt x="261" y="613"/>
                  </a:lnTo>
                  <a:lnTo>
                    <a:pt x="259" y="615"/>
                  </a:lnTo>
                  <a:lnTo>
                    <a:pt x="257" y="618"/>
                  </a:lnTo>
                  <a:lnTo>
                    <a:pt x="255" y="620"/>
                  </a:lnTo>
                  <a:lnTo>
                    <a:pt x="253" y="624"/>
                  </a:lnTo>
                  <a:lnTo>
                    <a:pt x="252" y="628"/>
                  </a:lnTo>
                  <a:lnTo>
                    <a:pt x="252" y="631"/>
                  </a:lnTo>
                  <a:lnTo>
                    <a:pt x="252" y="635"/>
                  </a:lnTo>
                  <a:lnTo>
                    <a:pt x="250" y="639"/>
                  </a:lnTo>
                  <a:lnTo>
                    <a:pt x="250" y="642"/>
                  </a:lnTo>
                  <a:lnTo>
                    <a:pt x="250" y="646"/>
                  </a:lnTo>
                  <a:lnTo>
                    <a:pt x="250" y="650"/>
                  </a:lnTo>
                  <a:lnTo>
                    <a:pt x="250" y="654"/>
                  </a:lnTo>
                  <a:lnTo>
                    <a:pt x="252" y="657"/>
                  </a:lnTo>
                  <a:lnTo>
                    <a:pt x="248" y="663"/>
                  </a:lnTo>
                  <a:lnTo>
                    <a:pt x="246" y="668"/>
                  </a:lnTo>
                  <a:lnTo>
                    <a:pt x="242" y="674"/>
                  </a:lnTo>
                  <a:lnTo>
                    <a:pt x="240" y="679"/>
                  </a:lnTo>
                  <a:lnTo>
                    <a:pt x="240" y="687"/>
                  </a:lnTo>
                  <a:lnTo>
                    <a:pt x="238" y="694"/>
                  </a:lnTo>
                  <a:lnTo>
                    <a:pt x="240" y="700"/>
                  </a:lnTo>
                  <a:lnTo>
                    <a:pt x="240" y="707"/>
                  </a:lnTo>
                  <a:lnTo>
                    <a:pt x="242" y="709"/>
                  </a:lnTo>
                  <a:lnTo>
                    <a:pt x="242" y="713"/>
                  </a:lnTo>
                  <a:lnTo>
                    <a:pt x="244" y="715"/>
                  </a:lnTo>
                  <a:lnTo>
                    <a:pt x="246" y="716"/>
                  </a:lnTo>
                  <a:lnTo>
                    <a:pt x="246" y="718"/>
                  </a:lnTo>
                  <a:lnTo>
                    <a:pt x="248" y="722"/>
                  </a:lnTo>
                  <a:lnTo>
                    <a:pt x="248" y="724"/>
                  </a:lnTo>
                  <a:lnTo>
                    <a:pt x="129" y="839"/>
                  </a:lnTo>
                  <a:lnTo>
                    <a:pt x="121" y="829"/>
                  </a:lnTo>
                  <a:lnTo>
                    <a:pt x="113" y="818"/>
                  </a:lnTo>
                  <a:lnTo>
                    <a:pt x="107" y="809"/>
                  </a:lnTo>
                  <a:lnTo>
                    <a:pt x="101" y="798"/>
                  </a:lnTo>
                  <a:lnTo>
                    <a:pt x="95" y="787"/>
                  </a:lnTo>
                  <a:lnTo>
                    <a:pt x="91" y="776"/>
                  </a:lnTo>
                  <a:lnTo>
                    <a:pt x="87" y="765"/>
                  </a:lnTo>
                  <a:lnTo>
                    <a:pt x="81" y="752"/>
                  </a:lnTo>
                  <a:lnTo>
                    <a:pt x="77" y="731"/>
                  </a:lnTo>
                  <a:lnTo>
                    <a:pt x="75" y="711"/>
                  </a:lnTo>
                  <a:lnTo>
                    <a:pt x="73" y="691"/>
                  </a:lnTo>
                  <a:lnTo>
                    <a:pt x="73" y="668"/>
                  </a:lnTo>
                  <a:lnTo>
                    <a:pt x="73" y="648"/>
                  </a:lnTo>
                  <a:lnTo>
                    <a:pt x="77" y="628"/>
                  </a:lnTo>
                  <a:lnTo>
                    <a:pt x="81" y="609"/>
                  </a:lnTo>
                  <a:lnTo>
                    <a:pt x="87" y="591"/>
                  </a:lnTo>
                  <a:lnTo>
                    <a:pt x="89" y="587"/>
                  </a:lnTo>
                  <a:lnTo>
                    <a:pt x="91" y="583"/>
                  </a:lnTo>
                  <a:lnTo>
                    <a:pt x="93" y="579"/>
                  </a:lnTo>
                  <a:lnTo>
                    <a:pt x="93" y="574"/>
                  </a:lnTo>
                  <a:lnTo>
                    <a:pt x="95" y="570"/>
                  </a:lnTo>
                  <a:lnTo>
                    <a:pt x="97" y="567"/>
                  </a:lnTo>
                  <a:lnTo>
                    <a:pt x="99" y="563"/>
                  </a:lnTo>
                  <a:lnTo>
                    <a:pt x="103" y="559"/>
                  </a:lnTo>
                  <a:lnTo>
                    <a:pt x="105" y="559"/>
                  </a:lnTo>
                  <a:lnTo>
                    <a:pt x="107" y="561"/>
                  </a:lnTo>
                  <a:lnTo>
                    <a:pt x="137" y="596"/>
                  </a:lnTo>
                  <a:lnTo>
                    <a:pt x="139" y="576"/>
                  </a:lnTo>
                  <a:lnTo>
                    <a:pt x="141" y="557"/>
                  </a:lnTo>
                  <a:lnTo>
                    <a:pt x="145" y="539"/>
                  </a:lnTo>
                  <a:lnTo>
                    <a:pt x="149" y="520"/>
                  </a:lnTo>
                  <a:lnTo>
                    <a:pt x="153" y="502"/>
                  </a:lnTo>
                  <a:lnTo>
                    <a:pt x="158" y="483"/>
                  </a:lnTo>
                  <a:lnTo>
                    <a:pt x="162" y="467"/>
                  </a:lnTo>
                  <a:lnTo>
                    <a:pt x="168" y="448"/>
                  </a:lnTo>
                  <a:lnTo>
                    <a:pt x="170" y="442"/>
                  </a:lnTo>
                  <a:lnTo>
                    <a:pt x="172" y="437"/>
                  </a:lnTo>
                  <a:lnTo>
                    <a:pt x="174" y="431"/>
                  </a:lnTo>
                  <a:lnTo>
                    <a:pt x="178" y="426"/>
                  </a:lnTo>
                  <a:lnTo>
                    <a:pt x="180" y="420"/>
                  </a:lnTo>
                  <a:lnTo>
                    <a:pt x="182" y="415"/>
                  </a:lnTo>
                  <a:lnTo>
                    <a:pt x="182" y="411"/>
                  </a:lnTo>
                  <a:lnTo>
                    <a:pt x="182" y="404"/>
                  </a:lnTo>
                  <a:lnTo>
                    <a:pt x="164" y="415"/>
                  </a:lnTo>
                  <a:lnTo>
                    <a:pt x="147" y="426"/>
                  </a:lnTo>
                  <a:lnTo>
                    <a:pt x="131" y="439"/>
                  </a:lnTo>
                  <a:lnTo>
                    <a:pt x="113" y="450"/>
                  </a:lnTo>
                  <a:lnTo>
                    <a:pt x="95" y="461"/>
                  </a:lnTo>
                  <a:lnTo>
                    <a:pt x="77" y="472"/>
                  </a:lnTo>
                  <a:lnTo>
                    <a:pt x="60" y="483"/>
                  </a:lnTo>
                  <a:lnTo>
                    <a:pt x="42" y="494"/>
                  </a:lnTo>
                  <a:lnTo>
                    <a:pt x="36" y="496"/>
                  </a:lnTo>
                  <a:lnTo>
                    <a:pt x="32" y="500"/>
                  </a:lnTo>
                  <a:lnTo>
                    <a:pt x="26" y="504"/>
                  </a:lnTo>
                  <a:lnTo>
                    <a:pt x="22" y="505"/>
                  </a:lnTo>
                  <a:lnTo>
                    <a:pt x="16" y="507"/>
                  </a:lnTo>
                  <a:lnTo>
                    <a:pt x="12" y="511"/>
                  </a:lnTo>
                  <a:lnTo>
                    <a:pt x="8" y="513"/>
                  </a:lnTo>
                  <a:lnTo>
                    <a:pt x="4" y="517"/>
                  </a:lnTo>
                  <a:lnTo>
                    <a:pt x="0" y="520"/>
                  </a:lnTo>
                  <a:lnTo>
                    <a:pt x="2" y="522"/>
                  </a:lnTo>
                  <a:lnTo>
                    <a:pt x="4" y="524"/>
                  </a:lnTo>
                  <a:lnTo>
                    <a:pt x="46" y="531"/>
                  </a:lnTo>
                  <a:lnTo>
                    <a:pt x="38" y="548"/>
                  </a:lnTo>
                  <a:lnTo>
                    <a:pt x="30" y="567"/>
                  </a:lnTo>
                  <a:lnTo>
                    <a:pt x="24" y="583"/>
                  </a:lnTo>
                  <a:lnTo>
                    <a:pt x="18" y="600"/>
                  </a:lnTo>
                  <a:lnTo>
                    <a:pt x="12" y="617"/>
                  </a:lnTo>
                  <a:lnTo>
                    <a:pt x="8" y="633"/>
                  </a:lnTo>
                  <a:lnTo>
                    <a:pt x="4" y="652"/>
                  </a:lnTo>
                  <a:lnTo>
                    <a:pt x="0" y="670"/>
                  </a:lnTo>
                  <a:lnTo>
                    <a:pt x="0" y="696"/>
                  </a:lnTo>
                  <a:lnTo>
                    <a:pt x="2" y="722"/>
                  </a:lnTo>
                  <a:lnTo>
                    <a:pt x="6" y="746"/>
                  </a:lnTo>
                  <a:lnTo>
                    <a:pt x="10" y="770"/>
                  </a:lnTo>
                  <a:lnTo>
                    <a:pt x="16" y="792"/>
                  </a:lnTo>
                  <a:lnTo>
                    <a:pt x="24" y="816"/>
                  </a:lnTo>
                  <a:lnTo>
                    <a:pt x="34" y="839"/>
                  </a:lnTo>
                  <a:lnTo>
                    <a:pt x="46" y="859"/>
                  </a:lnTo>
                  <a:lnTo>
                    <a:pt x="48" y="863"/>
                  </a:lnTo>
                  <a:lnTo>
                    <a:pt x="48" y="865"/>
                  </a:lnTo>
                  <a:lnTo>
                    <a:pt x="50" y="866"/>
                  </a:lnTo>
                  <a:lnTo>
                    <a:pt x="50" y="868"/>
                  </a:lnTo>
                  <a:lnTo>
                    <a:pt x="52" y="870"/>
                  </a:lnTo>
                  <a:lnTo>
                    <a:pt x="54" y="870"/>
                  </a:lnTo>
                  <a:lnTo>
                    <a:pt x="54" y="872"/>
                  </a:lnTo>
                  <a:lnTo>
                    <a:pt x="56" y="874"/>
                  </a:lnTo>
                  <a:lnTo>
                    <a:pt x="61" y="881"/>
                  </a:lnTo>
                  <a:lnTo>
                    <a:pt x="63" y="891"/>
                  </a:lnTo>
                  <a:lnTo>
                    <a:pt x="65" y="900"/>
                  </a:lnTo>
                  <a:lnTo>
                    <a:pt x="65" y="909"/>
                  </a:lnTo>
                  <a:lnTo>
                    <a:pt x="63" y="918"/>
                  </a:lnTo>
                  <a:lnTo>
                    <a:pt x="61" y="928"/>
                  </a:lnTo>
                  <a:lnTo>
                    <a:pt x="60" y="937"/>
                  </a:lnTo>
                  <a:lnTo>
                    <a:pt x="60" y="946"/>
                  </a:lnTo>
                  <a:lnTo>
                    <a:pt x="60" y="948"/>
                  </a:lnTo>
                  <a:lnTo>
                    <a:pt x="58" y="948"/>
                  </a:lnTo>
                  <a:lnTo>
                    <a:pt x="58" y="950"/>
                  </a:lnTo>
                  <a:lnTo>
                    <a:pt x="60" y="950"/>
                  </a:lnTo>
                  <a:lnTo>
                    <a:pt x="137" y="952"/>
                  </a:lnTo>
                  <a:lnTo>
                    <a:pt x="155" y="963"/>
                  </a:lnTo>
                  <a:lnTo>
                    <a:pt x="170" y="972"/>
                  </a:lnTo>
                  <a:lnTo>
                    <a:pt x="188" y="981"/>
                  </a:lnTo>
                  <a:lnTo>
                    <a:pt x="206" y="989"/>
                  </a:lnTo>
                  <a:lnTo>
                    <a:pt x="224" y="996"/>
                  </a:lnTo>
                  <a:lnTo>
                    <a:pt x="242" y="1002"/>
                  </a:lnTo>
                  <a:lnTo>
                    <a:pt x="259" y="1005"/>
                  </a:lnTo>
                  <a:lnTo>
                    <a:pt x="279" y="1007"/>
                  </a:lnTo>
                  <a:lnTo>
                    <a:pt x="303" y="1011"/>
                  </a:lnTo>
                  <a:lnTo>
                    <a:pt x="327" y="1011"/>
                  </a:lnTo>
                  <a:lnTo>
                    <a:pt x="350" y="1013"/>
                  </a:lnTo>
                  <a:lnTo>
                    <a:pt x="372" y="1011"/>
                  </a:lnTo>
                  <a:lnTo>
                    <a:pt x="396" y="1009"/>
                  </a:lnTo>
                  <a:lnTo>
                    <a:pt x="420" y="1005"/>
                  </a:lnTo>
                  <a:lnTo>
                    <a:pt x="442" y="1002"/>
                  </a:lnTo>
                  <a:lnTo>
                    <a:pt x="463" y="994"/>
                  </a:lnTo>
                  <a:lnTo>
                    <a:pt x="469" y="991"/>
                  </a:lnTo>
                  <a:lnTo>
                    <a:pt x="475" y="989"/>
                  </a:lnTo>
                  <a:lnTo>
                    <a:pt x="483" y="987"/>
                  </a:lnTo>
                  <a:lnTo>
                    <a:pt x="489" y="983"/>
                  </a:lnTo>
                  <a:lnTo>
                    <a:pt x="495" y="981"/>
                  </a:lnTo>
                  <a:lnTo>
                    <a:pt x="501" y="978"/>
                  </a:lnTo>
                  <a:lnTo>
                    <a:pt x="507" y="976"/>
                  </a:lnTo>
                  <a:lnTo>
                    <a:pt x="515" y="974"/>
                  </a:lnTo>
                  <a:lnTo>
                    <a:pt x="509" y="1013"/>
                  </a:lnTo>
                  <a:lnTo>
                    <a:pt x="523" y="1000"/>
                  </a:lnTo>
                  <a:lnTo>
                    <a:pt x="539" y="989"/>
                  </a:lnTo>
                  <a:lnTo>
                    <a:pt x="552" y="976"/>
                  </a:lnTo>
                  <a:lnTo>
                    <a:pt x="566" y="961"/>
                  </a:lnTo>
                  <a:lnTo>
                    <a:pt x="580" y="948"/>
                  </a:lnTo>
                  <a:lnTo>
                    <a:pt x="594" y="933"/>
                  </a:lnTo>
                  <a:lnTo>
                    <a:pt x="608" y="920"/>
                  </a:lnTo>
                  <a:lnTo>
                    <a:pt x="622" y="907"/>
                  </a:lnTo>
                  <a:lnTo>
                    <a:pt x="628" y="903"/>
                  </a:lnTo>
                  <a:lnTo>
                    <a:pt x="632" y="898"/>
                  </a:lnTo>
                  <a:lnTo>
                    <a:pt x="636" y="894"/>
                  </a:lnTo>
                  <a:lnTo>
                    <a:pt x="641" y="889"/>
                  </a:lnTo>
                  <a:lnTo>
                    <a:pt x="645" y="885"/>
                  </a:lnTo>
                  <a:lnTo>
                    <a:pt x="651" y="879"/>
                  </a:lnTo>
                  <a:lnTo>
                    <a:pt x="655" y="876"/>
                  </a:lnTo>
                  <a:lnTo>
                    <a:pt x="661" y="870"/>
                  </a:lnTo>
                  <a:lnTo>
                    <a:pt x="663" y="870"/>
                  </a:lnTo>
                  <a:lnTo>
                    <a:pt x="661" y="870"/>
                  </a:lnTo>
                  <a:lnTo>
                    <a:pt x="661" y="868"/>
                  </a:lnTo>
                  <a:lnTo>
                    <a:pt x="455" y="898"/>
                  </a:lnTo>
                  <a:lnTo>
                    <a:pt x="493" y="920"/>
                  </a:lnTo>
                  <a:lnTo>
                    <a:pt x="491" y="922"/>
                  </a:lnTo>
                  <a:lnTo>
                    <a:pt x="489" y="922"/>
                  </a:lnTo>
                  <a:lnTo>
                    <a:pt x="485" y="924"/>
                  </a:lnTo>
                  <a:lnTo>
                    <a:pt x="483" y="926"/>
                  </a:lnTo>
                  <a:lnTo>
                    <a:pt x="481" y="926"/>
                  </a:lnTo>
                  <a:lnTo>
                    <a:pt x="477" y="928"/>
                  </a:lnTo>
                  <a:lnTo>
                    <a:pt x="475" y="929"/>
                  </a:lnTo>
                  <a:lnTo>
                    <a:pt x="471" y="929"/>
                  </a:lnTo>
                  <a:lnTo>
                    <a:pt x="459" y="935"/>
                  </a:lnTo>
                  <a:lnTo>
                    <a:pt x="447" y="937"/>
                  </a:lnTo>
                  <a:lnTo>
                    <a:pt x="436" y="941"/>
                  </a:lnTo>
                  <a:lnTo>
                    <a:pt x="424" y="944"/>
                  </a:lnTo>
                  <a:lnTo>
                    <a:pt x="412" y="946"/>
                  </a:lnTo>
                  <a:lnTo>
                    <a:pt x="400" y="948"/>
                  </a:lnTo>
                  <a:lnTo>
                    <a:pt x="386" y="950"/>
                  </a:lnTo>
                  <a:lnTo>
                    <a:pt x="374" y="950"/>
                  </a:lnTo>
                  <a:lnTo>
                    <a:pt x="366" y="952"/>
                  </a:lnTo>
                  <a:lnTo>
                    <a:pt x="358" y="952"/>
                  </a:lnTo>
                  <a:lnTo>
                    <a:pt x="352" y="952"/>
                  </a:lnTo>
                  <a:lnTo>
                    <a:pt x="345" y="950"/>
                  </a:lnTo>
                  <a:lnTo>
                    <a:pt x="337" y="950"/>
                  </a:lnTo>
                  <a:lnTo>
                    <a:pt x="331" y="950"/>
                  </a:lnTo>
                  <a:lnTo>
                    <a:pt x="325" y="948"/>
                  </a:lnTo>
                  <a:lnTo>
                    <a:pt x="317" y="948"/>
                  </a:lnTo>
                  <a:lnTo>
                    <a:pt x="313" y="946"/>
                  </a:lnTo>
                  <a:lnTo>
                    <a:pt x="307" y="944"/>
                  </a:lnTo>
                  <a:lnTo>
                    <a:pt x="301" y="944"/>
                  </a:lnTo>
                  <a:lnTo>
                    <a:pt x="297" y="942"/>
                  </a:lnTo>
                  <a:lnTo>
                    <a:pt x="291" y="941"/>
                  </a:lnTo>
                  <a:lnTo>
                    <a:pt x="287" y="941"/>
                  </a:lnTo>
                  <a:lnTo>
                    <a:pt x="281" y="939"/>
                  </a:lnTo>
                  <a:lnTo>
                    <a:pt x="277" y="937"/>
                  </a:lnTo>
                  <a:lnTo>
                    <a:pt x="281" y="933"/>
                  </a:lnTo>
                  <a:lnTo>
                    <a:pt x="283" y="929"/>
                  </a:lnTo>
                  <a:lnTo>
                    <a:pt x="287" y="928"/>
                  </a:lnTo>
                  <a:lnTo>
                    <a:pt x="289" y="924"/>
                  </a:lnTo>
                  <a:lnTo>
                    <a:pt x="293" y="920"/>
                  </a:lnTo>
                  <a:lnTo>
                    <a:pt x="295" y="916"/>
                  </a:lnTo>
                  <a:lnTo>
                    <a:pt x="297" y="911"/>
                  </a:lnTo>
                  <a:lnTo>
                    <a:pt x="297" y="907"/>
                  </a:lnTo>
                  <a:lnTo>
                    <a:pt x="299" y="902"/>
                  </a:lnTo>
                  <a:lnTo>
                    <a:pt x="299" y="896"/>
                  </a:lnTo>
                  <a:lnTo>
                    <a:pt x="299" y="891"/>
                  </a:lnTo>
                  <a:lnTo>
                    <a:pt x="299" y="885"/>
                  </a:lnTo>
                  <a:lnTo>
                    <a:pt x="297" y="879"/>
                  </a:lnTo>
                  <a:lnTo>
                    <a:pt x="295" y="876"/>
                  </a:lnTo>
                  <a:lnTo>
                    <a:pt x="293" y="870"/>
                  </a:lnTo>
                  <a:lnTo>
                    <a:pt x="289" y="866"/>
                  </a:lnTo>
                  <a:lnTo>
                    <a:pt x="293" y="861"/>
                  </a:lnTo>
                  <a:lnTo>
                    <a:pt x="297" y="857"/>
                  </a:lnTo>
                  <a:lnTo>
                    <a:pt x="299" y="852"/>
                  </a:lnTo>
                  <a:lnTo>
                    <a:pt x="303" y="844"/>
                  </a:lnTo>
                  <a:lnTo>
                    <a:pt x="305" y="839"/>
                  </a:lnTo>
                  <a:lnTo>
                    <a:pt x="305" y="833"/>
                  </a:lnTo>
                  <a:lnTo>
                    <a:pt x="305" y="826"/>
                  </a:lnTo>
                  <a:lnTo>
                    <a:pt x="305" y="818"/>
                  </a:lnTo>
                  <a:lnTo>
                    <a:pt x="303" y="813"/>
                  </a:lnTo>
                  <a:lnTo>
                    <a:pt x="303" y="807"/>
                  </a:lnTo>
                  <a:lnTo>
                    <a:pt x="303" y="800"/>
                  </a:lnTo>
                  <a:lnTo>
                    <a:pt x="303" y="794"/>
                  </a:lnTo>
                  <a:lnTo>
                    <a:pt x="305" y="789"/>
                  </a:lnTo>
                  <a:lnTo>
                    <a:pt x="305" y="783"/>
                  </a:lnTo>
                  <a:lnTo>
                    <a:pt x="305" y="778"/>
                  </a:lnTo>
                  <a:lnTo>
                    <a:pt x="303" y="772"/>
                  </a:lnTo>
                  <a:lnTo>
                    <a:pt x="315" y="757"/>
                  </a:lnTo>
                  <a:lnTo>
                    <a:pt x="329" y="744"/>
                  </a:lnTo>
                  <a:lnTo>
                    <a:pt x="341" y="729"/>
                  </a:lnTo>
                  <a:lnTo>
                    <a:pt x="354" y="716"/>
                  </a:lnTo>
                  <a:lnTo>
                    <a:pt x="368" y="704"/>
                  </a:lnTo>
                  <a:lnTo>
                    <a:pt x="380" y="691"/>
                  </a:lnTo>
                  <a:lnTo>
                    <a:pt x="394" y="676"/>
                  </a:lnTo>
                  <a:lnTo>
                    <a:pt x="406" y="663"/>
                  </a:lnTo>
                  <a:lnTo>
                    <a:pt x="414" y="655"/>
                  </a:lnTo>
                  <a:lnTo>
                    <a:pt x="420" y="648"/>
                  </a:lnTo>
                  <a:lnTo>
                    <a:pt x="428" y="642"/>
                  </a:lnTo>
                  <a:lnTo>
                    <a:pt x="434" y="635"/>
                  </a:lnTo>
                  <a:lnTo>
                    <a:pt x="442" y="628"/>
                  </a:lnTo>
                  <a:lnTo>
                    <a:pt x="447" y="622"/>
                  </a:lnTo>
                  <a:lnTo>
                    <a:pt x="453" y="615"/>
                  </a:lnTo>
                  <a:lnTo>
                    <a:pt x="461" y="607"/>
                  </a:lnTo>
                  <a:lnTo>
                    <a:pt x="493" y="574"/>
                  </a:lnTo>
                  <a:lnTo>
                    <a:pt x="499" y="578"/>
                  </a:lnTo>
                  <a:lnTo>
                    <a:pt x="507" y="581"/>
                  </a:lnTo>
                  <a:lnTo>
                    <a:pt x="515" y="583"/>
                  </a:lnTo>
                  <a:lnTo>
                    <a:pt x="523" y="585"/>
                  </a:lnTo>
                  <a:lnTo>
                    <a:pt x="533" y="585"/>
                  </a:lnTo>
                  <a:lnTo>
                    <a:pt x="541" y="585"/>
                  </a:lnTo>
                  <a:lnTo>
                    <a:pt x="550" y="583"/>
                  </a:lnTo>
                  <a:lnTo>
                    <a:pt x="558" y="581"/>
                  </a:lnTo>
                  <a:lnTo>
                    <a:pt x="560" y="579"/>
                  </a:lnTo>
                  <a:lnTo>
                    <a:pt x="564" y="578"/>
                  </a:lnTo>
                  <a:lnTo>
                    <a:pt x="564" y="576"/>
                  </a:lnTo>
                  <a:lnTo>
                    <a:pt x="566" y="576"/>
                  </a:lnTo>
                  <a:lnTo>
                    <a:pt x="568" y="574"/>
                  </a:lnTo>
                  <a:lnTo>
                    <a:pt x="570" y="572"/>
                  </a:lnTo>
                  <a:lnTo>
                    <a:pt x="572" y="570"/>
                  </a:lnTo>
                  <a:lnTo>
                    <a:pt x="574" y="568"/>
                  </a:lnTo>
                  <a:lnTo>
                    <a:pt x="586" y="576"/>
                  </a:lnTo>
                  <a:lnTo>
                    <a:pt x="600" y="587"/>
                  </a:lnTo>
                  <a:lnTo>
                    <a:pt x="612" y="596"/>
                  </a:lnTo>
                  <a:lnTo>
                    <a:pt x="624" y="607"/>
                  </a:lnTo>
                  <a:lnTo>
                    <a:pt x="634" y="620"/>
                  </a:lnTo>
                  <a:lnTo>
                    <a:pt x="645" y="631"/>
                  </a:lnTo>
                  <a:lnTo>
                    <a:pt x="657" y="642"/>
                  </a:lnTo>
                  <a:lnTo>
                    <a:pt x="671" y="652"/>
                  </a:lnTo>
                  <a:lnTo>
                    <a:pt x="717" y="609"/>
                  </a:lnTo>
                  <a:lnTo>
                    <a:pt x="655" y="546"/>
                  </a:lnTo>
                  <a:lnTo>
                    <a:pt x="657" y="542"/>
                  </a:lnTo>
                  <a:lnTo>
                    <a:pt x="661" y="539"/>
                  </a:lnTo>
                  <a:lnTo>
                    <a:pt x="665" y="537"/>
                  </a:lnTo>
                  <a:lnTo>
                    <a:pt x="669" y="531"/>
                  </a:lnTo>
                  <a:lnTo>
                    <a:pt x="671" y="528"/>
                  </a:lnTo>
                  <a:lnTo>
                    <a:pt x="675" y="524"/>
                  </a:lnTo>
                  <a:lnTo>
                    <a:pt x="675" y="518"/>
                  </a:lnTo>
                  <a:lnTo>
                    <a:pt x="677" y="513"/>
                  </a:lnTo>
                  <a:lnTo>
                    <a:pt x="689" y="505"/>
                  </a:lnTo>
                  <a:lnTo>
                    <a:pt x="695" y="502"/>
                  </a:lnTo>
                  <a:lnTo>
                    <a:pt x="699" y="494"/>
                  </a:lnTo>
                  <a:lnTo>
                    <a:pt x="701" y="487"/>
                  </a:lnTo>
                  <a:lnTo>
                    <a:pt x="703" y="480"/>
                  </a:lnTo>
                  <a:lnTo>
                    <a:pt x="705" y="474"/>
                  </a:lnTo>
                  <a:lnTo>
                    <a:pt x="707" y="467"/>
                  </a:lnTo>
                  <a:lnTo>
                    <a:pt x="709" y="459"/>
                  </a:lnTo>
                  <a:lnTo>
                    <a:pt x="713" y="454"/>
                  </a:lnTo>
                  <a:lnTo>
                    <a:pt x="717" y="448"/>
                  </a:lnTo>
                  <a:lnTo>
                    <a:pt x="719" y="442"/>
                  </a:lnTo>
                  <a:lnTo>
                    <a:pt x="719" y="437"/>
                  </a:lnTo>
                  <a:lnTo>
                    <a:pt x="721" y="431"/>
                  </a:lnTo>
                  <a:lnTo>
                    <a:pt x="721" y="426"/>
                  </a:lnTo>
                  <a:lnTo>
                    <a:pt x="721" y="418"/>
                  </a:lnTo>
                  <a:lnTo>
                    <a:pt x="721" y="413"/>
                  </a:lnTo>
                  <a:lnTo>
                    <a:pt x="721" y="407"/>
                  </a:lnTo>
                  <a:lnTo>
                    <a:pt x="721" y="405"/>
                  </a:lnTo>
                  <a:lnTo>
                    <a:pt x="719" y="404"/>
                  </a:lnTo>
                  <a:lnTo>
                    <a:pt x="719" y="402"/>
                  </a:lnTo>
                  <a:lnTo>
                    <a:pt x="719" y="400"/>
                  </a:lnTo>
                  <a:lnTo>
                    <a:pt x="719" y="398"/>
                  </a:lnTo>
                  <a:lnTo>
                    <a:pt x="719" y="396"/>
                  </a:lnTo>
                  <a:lnTo>
                    <a:pt x="719" y="394"/>
                  </a:lnTo>
                  <a:lnTo>
                    <a:pt x="719" y="392"/>
                  </a:lnTo>
                  <a:lnTo>
                    <a:pt x="723" y="389"/>
                  </a:lnTo>
                  <a:lnTo>
                    <a:pt x="727" y="383"/>
                  </a:lnTo>
                  <a:lnTo>
                    <a:pt x="731" y="378"/>
                  </a:lnTo>
                  <a:lnTo>
                    <a:pt x="733" y="372"/>
                  </a:lnTo>
                  <a:lnTo>
                    <a:pt x="735" y="367"/>
                  </a:lnTo>
                  <a:lnTo>
                    <a:pt x="736" y="361"/>
                  </a:lnTo>
                  <a:lnTo>
                    <a:pt x="736" y="354"/>
                  </a:lnTo>
                  <a:lnTo>
                    <a:pt x="736" y="348"/>
                  </a:lnTo>
                  <a:lnTo>
                    <a:pt x="736" y="339"/>
                  </a:lnTo>
                  <a:lnTo>
                    <a:pt x="735" y="330"/>
                  </a:lnTo>
                  <a:lnTo>
                    <a:pt x="731" y="322"/>
                  </a:lnTo>
                  <a:lnTo>
                    <a:pt x="727" y="313"/>
                  </a:lnTo>
                  <a:lnTo>
                    <a:pt x="721" y="307"/>
                  </a:lnTo>
                  <a:lnTo>
                    <a:pt x="715" y="300"/>
                  </a:lnTo>
                  <a:lnTo>
                    <a:pt x="709" y="294"/>
                  </a:lnTo>
                  <a:lnTo>
                    <a:pt x="701" y="291"/>
                  </a:lnTo>
                  <a:lnTo>
                    <a:pt x="699" y="289"/>
                  </a:lnTo>
                  <a:lnTo>
                    <a:pt x="695" y="287"/>
                  </a:lnTo>
                  <a:lnTo>
                    <a:pt x="693" y="287"/>
                  </a:lnTo>
                  <a:lnTo>
                    <a:pt x="691" y="285"/>
                  </a:lnTo>
                  <a:lnTo>
                    <a:pt x="687" y="285"/>
                  </a:lnTo>
                  <a:lnTo>
                    <a:pt x="685" y="285"/>
                  </a:lnTo>
                  <a:lnTo>
                    <a:pt x="683" y="283"/>
                  </a:lnTo>
                  <a:lnTo>
                    <a:pt x="679" y="283"/>
                  </a:lnTo>
                  <a:lnTo>
                    <a:pt x="677" y="265"/>
                  </a:lnTo>
                  <a:lnTo>
                    <a:pt x="693" y="252"/>
                  </a:lnTo>
                  <a:lnTo>
                    <a:pt x="699" y="239"/>
                  </a:lnTo>
                  <a:lnTo>
                    <a:pt x="703" y="237"/>
                  </a:lnTo>
                  <a:lnTo>
                    <a:pt x="709" y="235"/>
                  </a:lnTo>
                  <a:lnTo>
                    <a:pt x="713" y="233"/>
                  </a:lnTo>
                  <a:lnTo>
                    <a:pt x="719" y="231"/>
                  </a:lnTo>
                  <a:lnTo>
                    <a:pt x="723" y="230"/>
                  </a:lnTo>
                  <a:lnTo>
                    <a:pt x="727" y="226"/>
                  </a:lnTo>
                  <a:lnTo>
                    <a:pt x="729" y="222"/>
                  </a:lnTo>
                  <a:lnTo>
                    <a:pt x="731" y="217"/>
                  </a:lnTo>
                  <a:lnTo>
                    <a:pt x="736" y="218"/>
                  </a:lnTo>
                  <a:lnTo>
                    <a:pt x="740" y="220"/>
                  </a:lnTo>
                  <a:lnTo>
                    <a:pt x="744" y="220"/>
                  </a:lnTo>
                  <a:lnTo>
                    <a:pt x="750" y="220"/>
                  </a:lnTo>
                  <a:lnTo>
                    <a:pt x="754" y="220"/>
                  </a:lnTo>
                  <a:lnTo>
                    <a:pt x="760" y="220"/>
                  </a:lnTo>
                  <a:lnTo>
                    <a:pt x="764" y="218"/>
                  </a:lnTo>
                  <a:lnTo>
                    <a:pt x="768" y="215"/>
                  </a:lnTo>
                  <a:lnTo>
                    <a:pt x="770" y="215"/>
                  </a:lnTo>
                  <a:lnTo>
                    <a:pt x="770" y="213"/>
                  </a:lnTo>
                  <a:lnTo>
                    <a:pt x="772" y="213"/>
                  </a:lnTo>
                  <a:lnTo>
                    <a:pt x="772" y="211"/>
                  </a:lnTo>
                  <a:lnTo>
                    <a:pt x="774" y="209"/>
                  </a:lnTo>
                  <a:lnTo>
                    <a:pt x="776" y="209"/>
                  </a:lnTo>
                  <a:lnTo>
                    <a:pt x="776" y="207"/>
                  </a:lnTo>
                  <a:lnTo>
                    <a:pt x="778" y="205"/>
                  </a:lnTo>
                  <a:lnTo>
                    <a:pt x="778" y="204"/>
                  </a:lnTo>
                  <a:lnTo>
                    <a:pt x="778" y="202"/>
                  </a:lnTo>
                  <a:lnTo>
                    <a:pt x="780" y="202"/>
                  </a:lnTo>
                  <a:lnTo>
                    <a:pt x="782" y="200"/>
                  </a:lnTo>
                  <a:lnTo>
                    <a:pt x="786" y="202"/>
                  </a:lnTo>
                  <a:lnTo>
                    <a:pt x="790" y="204"/>
                  </a:lnTo>
                  <a:lnTo>
                    <a:pt x="796" y="205"/>
                  </a:lnTo>
                  <a:lnTo>
                    <a:pt x="800" y="205"/>
                  </a:lnTo>
                  <a:lnTo>
                    <a:pt x="806" y="205"/>
                  </a:lnTo>
                  <a:lnTo>
                    <a:pt x="810" y="204"/>
                  </a:lnTo>
                  <a:lnTo>
                    <a:pt x="816" y="204"/>
                  </a:lnTo>
                  <a:lnTo>
                    <a:pt x="820" y="202"/>
                  </a:lnTo>
                  <a:lnTo>
                    <a:pt x="822" y="200"/>
                  </a:lnTo>
                  <a:lnTo>
                    <a:pt x="824" y="198"/>
                  </a:lnTo>
                  <a:lnTo>
                    <a:pt x="826" y="196"/>
                  </a:lnTo>
                  <a:lnTo>
                    <a:pt x="826" y="194"/>
                  </a:lnTo>
                  <a:lnTo>
                    <a:pt x="828" y="194"/>
                  </a:lnTo>
                  <a:lnTo>
                    <a:pt x="830" y="193"/>
                  </a:lnTo>
                  <a:lnTo>
                    <a:pt x="831" y="193"/>
                  </a:lnTo>
                  <a:lnTo>
                    <a:pt x="833" y="193"/>
                  </a:lnTo>
                  <a:lnTo>
                    <a:pt x="841" y="198"/>
                  </a:lnTo>
                  <a:lnTo>
                    <a:pt x="845" y="200"/>
                  </a:lnTo>
                  <a:lnTo>
                    <a:pt x="851" y="200"/>
                  </a:lnTo>
                  <a:lnTo>
                    <a:pt x="857" y="202"/>
                  </a:lnTo>
                  <a:lnTo>
                    <a:pt x="863" y="200"/>
                  </a:lnTo>
                  <a:lnTo>
                    <a:pt x="869" y="200"/>
                  </a:lnTo>
                  <a:lnTo>
                    <a:pt x="873" y="198"/>
                  </a:lnTo>
                  <a:lnTo>
                    <a:pt x="879" y="194"/>
                  </a:lnTo>
                  <a:lnTo>
                    <a:pt x="883" y="191"/>
                  </a:lnTo>
                  <a:lnTo>
                    <a:pt x="885" y="189"/>
                  </a:lnTo>
                  <a:lnTo>
                    <a:pt x="885" y="187"/>
                  </a:lnTo>
                  <a:lnTo>
                    <a:pt x="887" y="187"/>
                  </a:lnTo>
                  <a:lnTo>
                    <a:pt x="887" y="185"/>
                  </a:lnTo>
                  <a:lnTo>
                    <a:pt x="889" y="185"/>
                  </a:lnTo>
                  <a:lnTo>
                    <a:pt x="893" y="187"/>
                  </a:lnTo>
                  <a:lnTo>
                    <a:pt x="897" y="191"/>
                  </a:lnTo>
                  <a:lnTo>
                    <a:pt x="903" y="193"/>
                  </a:lnTo>
                  <a:lnTo>
                    <a:pt x="909" y="193"/>
                  </a:lnTo>
                  <a:lnTo>
                    <a:pt x="915" y="194"/>
                  </a:lnTo>
                  <a:lnTo>
                    <a:pt x="921" y="194"/>
                  </a:lnTo>
                  <a:lnTo>
                    <a:pt x="927" y="193"/>
                  </a:lnTo>
                  <a:lnTo>
                    <a:pt x="932" y="191"/>
                  </a:lnTo>
                  <a:lnTo>
                    <a:pt x="934" y="189"/>
                  </a:lnTo>
                  <a:lnTo>
                    <a:pt x="936" y="187"/>
                  </a:lnTo>
                  <a:lnTo>
                    <a:pt x="938" y="187"/>
                  </a:lnTo>
                  <a:lnTo>
                    <a:pt x="940" y="187"/>
                  </a:lnTo>
                  <a:lnTo>
                    <a:pt x="946" y="191"/>
                  </a:lnTo>
                  <a:lnTo>
                    <a:pt x="952" y="194"/>
                  </a:lnTo>
                  <a:lnTo>
                    <a:pt x="958" y="198"/>
                  </a:lnTo>
                  <a:lnTo>
                    <a:pt x="964" y="200"/>
                  </a:lnTo>
                  <a:lnTo>
                    <a:pt x="970" y="202"/>
                  </a:lnTo>
                  <a:lnTo>
                    <a:pt x="978" y="204"/>
                  </a:lnTo>
                  <a:lnTo>
                    <a:pt x="986" y="204"/>
                  </a:lnTo>
                  <a:lnTo>
                    <a:pt x="994" y="202"/>
                  </a:lnTo>
                  <a:lnTo>
                    <a:pt x="996" y="204"/>
                  </a:lnTo>
                  <a:lnTo>
                    <a:pt x="998" y="205"/>
                  </a:lnTo>
                  <a:lnTo>
                    <a:pt x="1002" y="207"/>
                  </a:lnTo>
                  <a:lnTo>
                    <a:pt x="1006" y="207"/>
                  </a:lnTo>
                  <a:lnTo>
                    <a:pt x="1010" y="209"/>
                  </a:lnTo>
                  <a:lnTo>
                    <a:pt x="1014" y="209"/>
                  </a:lnTo>
                  <a:lnTo>
                    <a:pt x="1018" y="209"/>
                  </a:lnTo>
                  <a:lnTo>
                    <a:pt x="1022" y="207"/>
                  </a:lnTo>
                  <a:lnTo>
                    <a:pt x="1027" y="205"/>
                  </a:lnTo>
                  <a:lnTo>
                    <a:pt x="1033" y="204"/>
                  </a:lnTo>
                  <a:lnTo>
                    <a:pt x="1039" y="202"/>
                  </a:lnTo>
                  <a:lnTo>
                    <a:pt x="1043" y="198"/>
                  </a:lnTo>
                  <a:lnTo>
                    <a:pt x="1047" y="194"/>
                  </a:lnTo>
                  <a:lnTo>
                    <a:pt x="1051" y="191"/>
                  </a:lnTo>
                  <a:lnTo>
                    <a:pt x="1055" y="187"/>
                  </a:lnTo>
                  <a:lnTo>
                    <a:pt x="1057" y="183"/>
                  </a:lnTo>
                  <a:lnTo>
                    <a:pt x="1061" y="183"/>
                  </a:lnTo>
                  <a:lnTo>
                    <a:pt x="1065" y="181"/>
                  </a:lnTo>
                  <a:lnTo>
                    <a:pt x="1069" y="181"/>
                  </a:lnTo>
                  <a:lnTo>
                    <a:pt x="1073" y="180"/>
                  </a:lnTo>
                  <a:lnTo>
                    <a:pt x="1077" y="178"/>
                  </a:lnTo>
                  <a:lnTo>
                    <a:pt x="1079" y="174"/>
                  </a:lnTo>
                  <a:lnTo>
                    <a:pt x="1083" y="172"/>
                  </a:lnTo>
                  <a:lnTo>
                    <a:pt x="1085" y="168"/>
                  </a:lnTo>
                  <a:lnTo>
                    <a:pt x="1087" y="165"/>
                  </a:lnTo>
                  <a:lnTo>
                    <a:pt x="1089" y="161"/>
                  </a:lnTo>
                  <a:lnTo>
                    <a:pt x="1091" y="157"/>
                  </a:lnTo>
                  <a:lnTo>
                    <a:pt x="1093" y="155"/>
                  </a:lnTo>
                  <a:lnTo>
                    <a:pt x="1097" y="152"/>
                  </a:lnTo>
                  <a:lnTo>
                    <a:pt x="1101" y="150"/>
                  </a:lnTo>
                  <a:lnTo>
                    <a:pt x="1105" y="148"/>
                  </a:lnTo>
                  <a:lnTo>
                    <a:pt x="1109" y="148"/>
                  </a:lnTo>
                  <a:lnTo>
                    <a:pt x="1122" y="128"/>
                  </a:lnTo>
                  <a:lnTo>
                    <a:pt x="1124" y="128"/>
                  </a:lnTo>
                  <a:lnTo>
                    <a:pt x="1124" y="130"/>
                  </a:lnTo>
                  <a:lnTo>
                    <a:pt x="1126" y="131"/>
                  </a:lnTo>
                  <a:lnTo>
                    <a:pt x="1126" y="133"/>
                  </a:lnTo>
                  <a:lnTo>
                    <a:pt x="1126" y="135"/>
                  </a:lnTo>
                  <a:lnTo>
                    <a:pt x="1126" y="137"/>
                  </a:lnTo>
                  <a:lnTo>
                    <a:pt x="1124" y="143"/>
                  </a:lnTo>
                  <a:lnTo>
                    <a:pt x="1122" y="148"/>
                  </a:lnTo>
                  <a:lnTo>
                    <a:pt x="1120" y="152"/>
                  </a:lnTo>
                  <a:lnTo>
                    <a:pt x="1122" y="157"/>
                  </a:lnTo>
                  <a:lnTo>
                    <a:pt x="1122" y="163"/>
                  </a:lnTo>
                  <a:lnTo>
                    <a:pt x="1124" y="168"/>
                  </a:lnTo>
                  <a:lnTo>
                    <a:pt x="1126" y="174"/>
                  </a:lnTo>
                  <a:lnTo>
                    <a:pt x="1128" y="178"/>
                  </a:lnTo>
                  <a:lnTo>
                    <a:pt x="1130" y="181"/>
                  </a:lnTo>
                  <a:lnTo>
                    <a:pt x="1132" y="183"/>
                  </a:lnTo>
                  <a:lnTo>
                    <a:pt x="1134" y="185"/>
                  </a:lnTo>
                  <a:lnTo>
                    <a:pt x="1136" y="187"/>
                  </a:lnTo>
                  <a:lnTo>
                    <a:pt x="1138" y="189"/>
                  </a:lnTo>
                  <a:lnTo>
                    <a:pt x="1140" y="191"/>
                  </a:lnTo>
                  <a:lnTo>
                    <a:pt x="1142" y="193"/>
                  </a:lnTo>
                  <a:lnTo>
                    <a:pt x="1144" y="194"/>
                  </a:lnTo>
                  <a:lnTo>
                    <a:pt x="1144" y="200"/>
                  </a:lnTo>
                  <a:lnTo>
                    <a:pt x="1144" y="204"/>
                  </a:lnTo>
                  <a:lnTo>
                    <a:pt x="1146" y="209"/>
                  </a:lnTo>
                  <a:lnTo>
                    <a:pt x="1146" y="213"/>
                  </a:lnTo>
                  <a:lnTo>
                    <a:pt x="1148" y="218"/>
                  </a:lnTo>
                  <a:lnTo>
                    <a:pt x="1150" y="222"/>
                  </a:lnTo>
                  <a:lnTo>
                    <a:pt x="1154" y="226"/>
                  </a:lnTo>
                  <a:lnTo>
                    <a:pt x="1158" y="228"/>
                  </a:lnTo>
                  <a:lnTo>
                    <a:pt x="1162" y="233"/>
                  </a:lnTo>
                  <a:lnTo>
                    <a:pt x="1168" y="235"/>
                  </a:lnTo>
                  <a:lnTo>
                    <a:pt x="1174" y="237"/>
                  </a:lnTo>
                  <a:lnTo>
                    <a:pt x="1180" y="239"/>
                  </a:lnTo>
                  <a:lnTo>
                    <a:pt x="1188" y="241"/>
                  </a:lnTo>
                  <a:lnTo>
                    <a:pt x="1194" y="243"/>
                  </a:lnTo>
                  <a:lnTo>
                    <a:pt x="1198" y="244"/>
                  </a:lnTo>
                  <a:lnTo>
                    <a:pt x="1204" y="250"/>
                  </a:lnTo>
                  <a:lnTo>
                    <a:pt x="1204" y="189"/>
                  </a:lnTo>
                  <a:lnTo>
                    <a:pt x="1202" y="189"/>
                  </a:lnTo>
                  <a:lnTo>
                    <a:pt x="1200" y="189"/>
                  </a:lnTo>
                  <a:lnTo>
                    <a:pt x="1198" y="189"/>
                  </a:lnTo>
                  <a:lnTo>
                    <a:pt x="1196" y="189"/>
                  </a:lnTo>
                  <a:lnTo>
                    <a:pt x="1194" y="189"/>
                  </a:lnTo>
                  <a:lnTo>
                    <a:pt x="1192" y="189"/>
                  </a:lnTo>
                  <a:lnTo>
                    <a:pt x="1190" y="189"/>
                  </a:lnTo>
                  <a:lnTo>
                    <a:pt x="1188" y="189"/>
                  </a:lnTo>
                  <a:lnTo>
                    <a:pt x="1188" y="185"/>
                  </a:lnTo>
                  <a:lnTo>
                    <a:pt x="1188" y="181"/>
                  </a:lnTo>
                  <a:lnTo>
                    <a:pt x="1186" y="178"/>
                  </a:lnTo>
                  <a:lnTo>
                    <a:pt x="1184" y="174"/>
                  </a:lnTo>
                  <a:lnTo>
                    <a:pt x="1184" y="170"/>
                  </a:lnTo>
                  <a:lnTo>
                    <a:pt x="1182" y="168"/>
                  </a:lnTo>
                  <a:lnTo>
                    <a:pt x="1178" y="165"/>
                  </a:lnTo>
                  <a:lnTo>
                    <a:pt x="1176" y="163"/>
                  </a:lnTo>
                  <a:lnTo>
                    <a:pt x="1174" y="161"/>
                  </a:lnTo>
                  <a:lnTo>
                    <a:pt x="1172" y="161"/>
                  </a:lnTo>
                  <a:lnTo>
                    <a:pt x="1172" y="159"/>
                  </a:lnTo>
                  <a:lnTo>
                    <a:pt x="1170" y="159"/>
                  </a:lnTo>
                  <a:lnTo>
                    <a:pt x="1168" y="159"/>
                  </a:lnTo>
                  <a:lnTo>
                    <a:pt x="1168" y="157"/>
                  </a:lnTo>
                  <a:lnTo>
                    <a:pt x="1168" y="155"/>
                  </a:lnTo>
                  <a:lnTo>
                    <a:pt x="1168" y="154"/>
                  </a:lnTo>
                  <a:lnTo>
                    <a:pt x="1168" y="150"/>
                  </a:lnTo>
                  <a:lnTo>
                    <a:pt x="1168" y="146"/>
                  </a:lnTo>
                  <a:lnTo>
                    <a:pt x="1168" y="141"/>
                  </a:lnTo>
                  <a:lnTo>
                    <a:pt x="1168" y="135"/>
                  </a:lnTo>
                  <a:lnTo>
                    <a:pt x="1166" y="131"/>
                  </a:lnTo>
                  <a:lnTo>
                    <a:pt x="1164" y="128"/>
                  </a:lnTo>
                  <a:lnTo>
                    <a:pt x="1162" y="122"/>
                  </a:lnTo>
                  <a:lnTo>
                    <a:pt x="1158" y="118"/>
                  </a:lnTo>
                  <a:lnTo>
                    <a:pt x="1158" y="117"/>
                  </a:lnTo>
                  <a:lnTo>
                    <a:pt x="1160" y="115"/>
                  </a:lnTo>
                  <a:lnTo>
                    <a:pt x="1162" y="113"/>
                  </a:lnTo>
                  <a:lnTo>
                    <a:pt x="1164" y="113"/>
                  </a:lnTo>
                  <a:lnTo>
                    <a:pt x="1166" y="115"/>
                  </a:lnTo>
                  <a:lnTo>
                    <a:pt x="1168" y="117"/>
                  </a:lnTo>
                  <a:lnTo>
                    <a:pt x="1170" y="118"/>
                  </a:lnTo>
                  <a:lnTo>
                    <a:pt x="1174" y="120"/>
                  </a:lnTo>
                  <a:lnTo>
                    <a:pt x="1176" y="122"/>
                  </a:lnTo>
                  <a:lnTo>
                    <a:pt x="1180" y="122"/>
                  </a:lnTo>
                  <a:lnTo>
                    <a:pt x="1184" y="124"/>
                  </a:lnTo>
                  <a:lnTo>
                    <a:pt x="1186" y="124"/>
                  </a:lnTo>
                  <a:lnTo>
                    <a:pt x="1190" y="122"/>
                  </a:lnTo>
                  <a:lnTo>
                    <a:pt x="1192" y="122"/>
                  </a:lnTo>
                  <a:lnTo>
                    <a:pt x="1194" y="122"/>
                  </a:lnTo>
                  <a:lnTo>
                    <a:pt x="1196" y="122"/>
                  </a:lnTo>
                  <a:lnTo>
                    <a:pt x="1198" y="120"/>
                  </a:lnTo>
                  <a:lnTo>
                    <a:pt x="1200" y="120"/>
                  </a:lnTo>
                  <a:lnTo>
                    <a:pt x="1204" y="118"/>
                  </a:lnTo>
                  <a:lnTo>
                    <a:pt x="1204" y="72"/>
                  </a:lnTo>
                  <a:lnTo>
                    <a:pt x="1202" y="74"/>
                  </a:lnTo>
                  <a:lnTo>
                    <a:pt x="1198" y="74"/>
                  </a:lnTo>
                  <a:lnTo>
                    <a:pt x="1194" y="74"/>
                  </a:lnTo>
                  <a:lnTo>
                    <a:pt x="1188" y="74"/>
                  </a:lnTo>
                  <a:lnTo>
                    <a:pt x="1184" y="76"/>
                  </a:lnTo>
                  <a:lnTo>
                    <a:pt x="1180" y="76"/>
                  </a:lnTo>
                  <a:lnTo>
                    <a:pt x="1178" y="78"/>
                  </a:lnTo>
                  <a:lnTo>
                    <a:pt x="1174" y="80"/>
                  </a:lnTo>
                  <a:lnTo>
                    <a:pt x="1170" y="81"/>
                  </a:lnTo>
                  <a:lnTo>
                    <a:pt x="1166" y="72"/>
                  </a:lnTo>
                  <a:lnTo>
                    <a:pt x="1166" y="70"/>
                  </a:lnTo>
                  <a:lnTo>
                    <a:pt x="1168" y="70"/>
                  </a:lnTo>
                  <a:lnTo>
                    <a:pt x="1168" y="68"/>
                  </a:lnTo>
                  <a:lnTo>
                    <a:pt x="1170" y="68"/>
                  </a:lnTo>
                  <a:lnTo>
                    <a:pt x="1172" y="68"/>
                  </a:lnTo>
                  <a:lnTo>
                    <a:pt x="1174" y="67"/>
                  </a:lnTo>
                  <a:lnTo>
                    <a:pt x="1176" y="67"/>
                  </a:lnTo>
                  <a:lnTo>
                    <a:pt x="1180" y="65"/>
                  </a:lnTo>
                  <a:lnTo>
                    <a:pt x="1186" y="61"/>
                  </a:lnTo>
                  <a:lnTo>
                    <a:pt x="1190" y="57"/>
                  </a:lnTo>
                  <a:lnTo>
                    <a:pt x="1194" y="54"/>
                  </a:lnTo>
                  <a:lnTo>
                    <a:pt x="1196" y="50"/>
                  </a:lnTo>
                  <a:lnTo>
                    <a:pt x="1198" y="44"/>
                  </a:lnTo>
                  <a:lnTo>
                    <a:pt x="1200" y="39"/>
                  </a:lnTo>
                  <a:lnTo>
                    <a:pt x="1202" y="35"/>
                  </a:lnTo>
                  <a:lnTo>
                    <a:pt x="1204" y="35"/>
                  </a:lnTo>
                  <a:close/>
                </a:path>
              </a:pathLst>
            </a:custGeom>
            <a:solidFill>
              <a:srgbClr val="000000"/>
            </a:solidFill>
            <a:ln w="9525">
              <a:noFill/>
              <a:round/>
              <a:headEnd/>
              <a:tailEnd/>
            </a:ln>
          </p:spPr>
          <p:txBody>
            <a:bodyPr>
              <a:prstTxWarp prst="textNoShape">
                <a:avLst/>
              </a:prstTxWarp>
            </a:bodyPr>
            <a:lstStyle/>
            <a:p>
              <a:endParaRPr lang="en-US"/>
            </a:p>
          </p:txBody>
        </p:sp>
        <p:sp>
          <p:nvSpPr>
            <p:cNvPr id="22537" name="Freeform 7"/>
            <p:cNvSpPr>
              <a:spLocks/>
            </p:cNvSpPr>
            <p:nvPr/>
          </p:nvSpPr>
          <p:spPr bwMode="auto">
            <a:xfrm>
              <a:off x="1921" y="1654"/>
              <a:ext cx="627" cy="581"/>
            </a:xfrm>
            <a:custGeom>
              <a:avLst/>
              <a:gdLst>
                <a:gd name="T0" fmla="*/ 61 w 627"/>
                <a:gd name="T1" fmla="*/ 518 h 581"/>
                <a:gd name="T2" fmla="*/ 61 w 627"/>
                <a:gd name="T3" fmla="*/ 518 h 581"/>
                <a:gd name="T4" fmla="*/ 154 w 627"/>
                <a:gd name="T5" fmla="*/ 537 h 581"/>
                <a:gd name="T6" fmla="*/ 226 w 627"/>
                <a:gd name="T7" fmla="*/ 567 h 581"/>
                <a:gd name="T8" fmla="*/ 307 w 627"/>
                <a:gd name="T9" fmla="*/ 579 h 581"/>
                <a:gd name="T10" fmla="*/ 402 w 627"/>
                <a:gd name="T11" fmla="*/ 576 h 581"/>
                <a:gd name="T12" fmla="*/ 463 w 627"/>
                <a:gd name="T13" fmla="*/ 557 h 581"/>
                <a:gd name="T14" fmla="*/ 499 w 627"/>
                <a:gd name="T15" fmla="*/ 541 h 581"/>
                <a:gd name="T16" fmla="*/ 525 w 627"/>
                <a:gd name="T17" fmla="*/ 552 h 581"/>
                <a:gd name="T18" fmla="*/ 578 w 627"/>
                <a:gd name="T19" fmla="*/ 500 h 581"/>
                <a:gd name="T20" fmla="*/ 624 w 627"/>
                <a:gd name="T21" fmla="*/ 459 h 581"/>
                <a:gd name="T22" fmla="*/ 626 w 627"/>
                <a:gd name="T23" fmla="*/ 457 h 581"/>
                <a:gd name="T24" fmla="*/ 475 w 627"/>
                <a:gd name="T25" fmla="*/ 481 h 581"/>
                <a:gd name="T26" fmla="*/ 501 w 627"/>
                <a:gd name="T27" fmla="*/ 496 h 581"/>
                <a:gd name="T28" fmla="*/ 477 w 627"/>
                <a:gd name="T29" fmla="*/ 509 h 581"/>
                <a:gd name="T30" fmla="*/ 380 w 627"/>
                <a:gd name="T31" fmla="*/ 535 h 581"/>
                <a:gd name="T32" fmla="*/ 285 w 627"/>
                <a:gd name="T33" fmla="*/ 531 h 581"/>
                <a:gd name="T34" fmla="*/ 212 w 627"/>
                <a:gd name="T35" fmla="*/ 507 h 581"/>
                <a:gd name="T36" fmla="*/ 160 w 627"/>
                <a:gd name="T37" fmla="*/ 476 h 581"/>
                <a:gd name="T38" fmla="*/ 154 w 627"/>
                <a:gd name="T39" fmla="*/ 472 h 581"/>
                <a:gd name="T40" fmla="*/ 162 w 627"/>
                <a:gd name="T41" fmla="*/ 457 h 581"/>
                <a:gd name="T42" fmla="*/ 204 w 627"/>
                <a:gd name="T43" fmla="*/ 417 h 581"/>
                <a:gd name="T44" fmla="*/ 236 w 627"/>
                <a:gd name="T45" fmla="*/ 381 h 581"/>
                <a:gd name="T46" fmla="*/ 236 w 627"/>
                <a:gd name="T47" fmla="*/ 372 h 581"/>
                <a:gd name="T48" fmla="*/ 240 w 627"/>
                <a:gd name="T49" fmla="*/ 363 h 581"/>
                <a:gd name="T50" fmla="*/ 236 w 627"/>
                <a:gd name="T51" fmla="*/ 357 h 581"/>
                <a:gd name="T52" fmla="*/ 222 w 627"/>
                <a:gd name="T53" fmla="*/ 333 h 581"/>
                <a:gd name="T54" fmla="*/ 101 w 627"/>
                <a:gd name="T55" fmla="*/ 417 h 581"/>
                <a:gd name="T56" fmla="*/ 83 w 627"/>
                <a:gd name="T57" fmla="*/ 389 h 581"/>
                <a:gd name="T58" fmla="*/ 63 w 627"/>
                <a:gd name="T59" fmla="*/ 342 h 581"/>
                <a:gd name="T60" fmla="*/ 51 w 627"/>
                <a:gd name="T61" fmla="*/ 291 h 581"/>
                <a:gd name="T62" fmla="*/ 51 w 627"/>
                <a:gd name="T63" fmla="*/ 217 h 581"/>
                <a:gd name="T64" fmla="*/ 73 w 627"/>
                <a:gd name="T65" fmla="*/ 146 h 581"/>
                <a:gd name="T66" fmla="*/ 85 w 627"/>
                <a:gd name="T67" fmla="*/ 124 h 581"/>
                <a:gd name="T68" fmla="*/ 91 w 627"/>
                <a:gd name="T69" fmla="*/ 118 h 581"/>
                <a:gd name="T70" fmla="*/ 121 w 627"/>
                <a:gd name="T71" fmla="*/ 109 h 581"/>
                <a:gd name="T72" fmla="*/ 141 w 627"/>
                <a:gd name="T73" fmla="*/ 37 h 581"/>
                <a:gd name="T74" fmla="*/ 154 w 627"/>
                <a:gd name="T75" fmla="*/ 2 h 581"/>
                <a:gd name="T76" fmla="*/ 154 w 627"/>
                <a:gd name="T77" fmla="*/ 0 h 581"/>
                <a:gd name="T78" fmla="*/ 53 w 627"/>
                <a:gd name="T79" fmla="*/ 100 h 581"/>
                <a:gd name="T80" fmla="*/ 53 w 627"/>
                <a:gd name="T81" fmla="*/ 100 h 581"/>
                <a:gd name="T82" fmla="*/ 55 w 627"/>
                <a:gd name="T83" fmla="*/ 102 h 581"/>
                <a:gd name="T84" fmla="*/ 53 w 627"/>
                <a:gd name="T85" fmla="*/ 105 h 581"/>
                <a:gd name="T86" fmla="*/ 49 w 627"/>
                <a:gd name="T87" fmla="*/ 107 h 581"/>
                <a:gd name="T88" fmla="*/ 26 w 627"/>
                <a:gd name="T89" fmla="*/ 155 h 581"/>
                <a:gd name="T90" fmla="*/ 8 w 627"/>
                <a:gd name="T91" fmla="*/ 205 h 581"/>
                <a:gd name="T92" fmla="*/ 0 w 627"/>
                <a:gd name="T93" fmla="*/ 292 h 581"/>
                <a:gd name="T94" fmla="*/ 18 w 627"/>
                <a:gd name="T95" fmla="*/ 378 h 581"/>
                <a:gd name="T96" fmla="*/ 40 w 627"/>
                <a:gd name="T97" fmla="*/ 420 h 581"/>
                <a:gd name="T98" fmla="*/ 61 w 627"/>
                <a:gd name="T99" fmla="*/ 461 h 581"/>
                <a:gd name="T100" fmla="*/ 63 w 627"/>
                <a:gd name="T101" fmla="*/ 491 h 581"/>
                <a:gd name="T102" fmla="*/ 59 w 627"/>
                <a:gd name="T103" fmla="*/ 517 h 5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7"/>
                <a:gd name="T157" fmla="*/ 0 h 581"/>
                <a:gd name="T158" fmla="*/ 627 w 627"/>
                <a:gd name="T159" fmla="*/ 581 h 5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7" h="581">
                  <a:moveTo>
                    <a:pt x="59" y="517"/>
                  </a:moveTo>
                  <a:lnTo>
                    <a:pt x="61" y="518"/>
                  </a:lnTo>
                  <a:lnTo>
                    <a:pt x="121" y="518"/>
                  </a:lnTo>
                  <a:lnTo>
                    <a:pt x="139" y="528"/>
                  </a:lnTo>
                  <a:lnTo>
                    <a:pt x="154" y="537"/>
                  </a:lnTo>
                  <a:lnTo>
                    <a:pt x="172" y="544"/>
                  </a:lnTo>
                  <a:lnTo>
                    <a:pt x="190" y="554"/>
                  </a:lnTo>
                  <a:lnTo>
                    <a:pt x="208" y="559"/>
                  </a:lnTo>
                  <a:lnTo>
                    <a:pt x="226" y="567"/>
                  </a:lnTo>
                  <a:lnTo>
                    <a:pt x="245" y="570"/>
                  </a:lnTo>
                  <a:lnTo>
                    <a:pt x="263" y="574"/>
                  </a:lnTo>
                  <a:lnTo>
                    <a:pt x="285" y="578"/>
                  </a:lnTo>
                  <a:lnTo>
                    <a:pt x="307" y="579"/>
                  </a:lnTo>
                  <a:lnTo>
                    <a:pt x="331" y="581"/>
                  </a:lnTo>
                  <a:lnTo>
                    <a:pt x="354" y="581"/>
                  </a:lnTo>
                  <a:lnTo>
                    <a:pt x="378" y="579"/>
                  </a:lnTo>
                  <a:lnTo>
                    <a:pt x="402" y="576"/>
                  </a:lnTo>
                  <a:lnTo>
                    <a:pt x="424" y="570"/>
                  </a:lnTo>
                  <a:lnTo>
                    <a:pt x="445" y="563"/>
                  </a:lnTo>
                  <a:lnTo>
                    <a:pt x="455" y="561"/>
                  </a:lnTo>
                  <a:lnTo>
                    <a:pt x="463" y="557"/>
                  </a:lnTo>
                  <a:lnTo>
                    <a:pt x="473" y="554"/>
                  </a:lnTo>
                  <a:lnTo>
                    <a:pt x="481" y="548"/>
                  </a:lnTo>
                  <a:lnTo>
                    <a:pt x="489" y="544"/>
                  </a:lnTo>
                  <a:lnTo>
                    <a:pt x="499" y="541"/>
                  </a:lnTo>
                  <a:lnTo>
                    <a:pt x="507" y="535"/>
                  </a:lnTo>
                  <a:lnTo>
                    <a:pt x="517" y="531"/>
                  </a:lnTo>
                  <a:lnTo>
                    <a:pt x="511" y="565"/>
                  </a:lnTo>
                  <a:lnTo>
                    <a:pt x="525" y="552"/>
                  </a:lnTo>
                  <a:lnTo>
                    <a:pt x="536" y="539"/>
                  </a:lnTo>
                  <a:lnTo>
                    <a:pt x="550" y="526"/>
                  </a:lnTo>
                  <a:lnTo>
                    <a:pt x="564" y="513"/>
                  </a:lnTo>
                  <a:lnTo>
                    <a:pt x="578" y="500"/>
                  </a:lnTo>
                  <a:lnTo>
                    <a:pt x="594" y="485"/>
                  </a:lnTo>
                  <a:lnTo>
                    <a:pt x="608" y="472"/>
                  </a:lnTo>
                  <a:lnTo>
                    <a:pt x="624" y="459"/>
                  </a:lnTo>
                  <a:lnTo>
                    <a:pt x="626" y="459"/>
                  </a:lnTo>
                  <a:lnTo>
                    <a:pt x="626" y="457"/>
                  </a:lnTo>
                  <a:lnTo>
                    <a:pt x="627" y="457"/>
                  </a:lnTo>
                  <a:lnTo>
                    <a:pt x="475" y="481"/>
                  </a:lnTo>
                  <a:lnTo>
                    <a:pt x="501" y="496"/>
                  </a:lnTo>
                  <a:lnTo>
                    <a:pt x="501" y="498"/>
                  </a:lnTo>
                  <a:lnTo>
                    <a:pt x="499" y="498"/>
                  </a:lnTo>
                  <a:lnTo>
                    <a:pt x="477" y="509"/>
                  </a:lnTo>
                  <a:lnTo>
                    <a:pt x="453" y="518"/>
                  </a:lnTo>
                  <a:lnTo>
                    <a:pt x="430" y="526"/>
                  </a:lnTo>
                  <a:lnTo>
                    <a:pt x="406" y="531"/>
                  </a:lnTo>
                  <a:lnTo>
                    <a:pt x="380" y="535"/>
                  </a:lnTo>
                  <a:lnTo>
                    <a:pt x="354" y="537"/>
                  </a:lnTo>
                  <a:lnTo>
                    <a:pt x="329" y="537"/>
                  </a:lnTo>
                  <a:lnTo>
                    <a:pt x="303" y="535"/>
                  </a:lnTo>
                  <a:lnTo>
                    <a:pt x="285" y="531"/>
                  </a:lnTo>
                  <a:lnTo>
                    <a:pt x="265" y="526"/>
                  </a:lnTo>
                  <a:lnTo>
                    <a:pt x="247" y="520"/>
                  </a:lnTo>
                  <a:lnTo>
                    <a:pt x="230" y="515"/>
                  </a:lnTo>
                  <a:lnTo>
                    <a:pt x="212" y="507"/>
                  </a:lnTo>
                  <a:lnTo>
                    <a:pt x="194" y="498"/>
                  </a:lnTo>
                  <a:lnTo>
                    <a:pt x="178" y="487"/>
                  </a:lnTo>
                  <a:lnTo>
                    <a:pt x="162" y="478"/>
                  </a:lnTo>
                  <a:lnTo>
                    <a:pt x="160" y="476"/>
                  </a:lnTo>
                  <a:lnTo>
                    <a:pt x="158" y="474"/>
                  </a:lnTo>
                  <a:lnTo>
                    <a:pt x="156" y="474"/>
                  </a:lnTo>
                  <a:lnTo>
                    <a:pt x="156" y="472"/>
                  </a:lnTo>
                  <a:lnTo>
                    <a:pt x="154" y="472"/>
                  </a:lnTo>
                  <a:lnTo>
                    <a:pt x="152" y="470"/>
                  </a:lnTo>
                  <a:lnTo>
                    <a:pt x="152" y="468"/>
                  </a:lnTo>
                  <a:lnTo>
                    <a:pt x="152" y="467"/>
                  </a:lnTo>
                  <a:lnTo>
                    <a:pt x="162" y="457"/>
                  </a:lnTo>
                  <a:lnTo>
                    <a:pt x="172" y="446"/>
                  </a:lnTo>
                  <a:lnTo>
                    <a:pt x="184" y="437"/>
                  </a:lnTo>
                  <a:lnTo>
                    <a:pt x="194" y="426"/>
                  </a:lnTo>
                  <a:lnTo>
                    <a:pt x="204" y="417"/>
                  </a:lnTo>
                  <a:lnTo>
                    <a:pt x="214" y="405"/>
                  </a:lnTo>
                  <a:lnTo>
                    <a:pt x="224" y="394"/>
                  </a:lnTo>
                  <a:lnTo>
                    <a:pt x="234" y="385"/>
                  </a:lnTo>
                  <a:lnTo>
                    <a:pt x="236" y="381"/>
                  </a:lnTo>
                  <a:lnTo>
                    <a:pt x="236" y="380"/>
                  </a:lnTo>
                  <a:lnTo>
                    <a:pt x="236" y="378"/>
                  </a:lnTo>
                  <a:lnTo>
                    <a:pt x="236" y="374"/>
                  </a:lnTo>
                  <a:lnTo>
                    <a:pt x="236" y="372"/>
                  </a:lnTo>
                  <a:lnTo>
                    <a:pt x="238" y="370"/>
                  </a:lnTo>
                  <a:lnTo>
                    <a:pt x="238" y="368"/>
                  </a:lnTo>
                  <a:lnTo>
                    <a:pt x="240" y="365"/>
                  </a:lnTo>
                  <a:lnTo>
                    <a:pt x="240" y="363"/>
                  </a:lnTo>
                  <a:lnTo>
                    <a:pt x="240" y="361"/>
                  </a:lnTo>
                  <a:lnTo>
                    <a:pt x="238" y="361"/>
                  </a:lnTo>
                  <a:lnTo>
                    <a:pt x="238" y="359"/>
                  </a:lnTo>
                  <a:lnTo>
                    <a:pt x="236" y="357"/>
                  </a:lnTo>
                  <a:lnTo>
                    <a:pt x="234" y="357"/>
                  </a:lnTo>
                  <a:lnTo>
                    <a:pt x="232" y="355"/>
                  </a:lnTo>
                  <a:lnTo>
                    <a:pt x="222" y="333"/>
                  </a:lnTo>
                  <a:lnTo>
                    <a:pt x="117" y="433"/>
                  </a:lnTo>
                  <a:lnTo>
                    <a:pt x="111" y="428"/>
                  </a:lnTo>
                  <a:lnTo>
                    <a:pt x="107" y="422"/>
                  </a:lnTo>
                  <a:lnTo>
                    <a:pt x="101" y="417"/>
                  </a:lnTo>
                  <a:lnTo>
                    <a:pt x="97" y="409"/>
                  </a:lnTo>
                  <a:lnTo>
                    <a:pt x="91" y="404"/>
                  </a:lnTo>
                  <a:lnTo>
                    <a:pt x="87" y="396"/>
                  </a:lnTo>
                  <a:lnTo>
                    <a:pt x="83" y="389"/>
                  </a:lnTo>
                  <a:lnTo>
                    <a:pt x="79" y="381"/>
                  </a:lnTo>
                  <a:lnTo>
                    <a:pt x="73" y="368"/>
                  </a:lnTo>
                  <a:lnTo>
                    <a:pt x="69" y="355"/>
                  </a:lnTo>
                  <a:lnTo>
                    <a:pt x="63" y="342"/>
                  </a:lnTo>
                  <a:lnTo>
                    <a:pt x="59" y="330"/>
                  </a:lnTo>
                  <a:lnTo>
                    <a:pt x="55" y="317"/>
                  </a:lnTo>
                  <a:lnTo>
                    <a:pt x="53" y="304"/>
                  </a:lnTo>
                  <a:lnTo>
                    <a:pt x="51" y="291"/>
                  </a:lnTo>
                  <a:lnTo>
                    <a:pt x="49" y="276"/>
                  </a:lnTo>
                  <a:lnTo>
                    <a:pt x="49" y="255"/>
                  </a:lnTo>
                  <a:lnTo>
                    <a:pt x="49" y="235"/>
                  </a:lnTo>
                  <a:lnTo>
                    <a:pt x="51" y="217"/>
                  </a:lnTo>
                  <a:lnTo>
                    <a:pt x="55" y="198"/>
                  </a:lnTo>
                  <a:lnTo>
                    <a:pt x="61" y="181"/>
                  </a:lnTo>
                  <a:lnTo>
                    <a:pt x="67" y="163"/>
                  </a:lnTo>
                  <a:lnTo>
                    <a:pt x="73" y="146"/>
                  </a:lnTo>
                  <a:lnTo>
                    <a:pt x="81" y="130"/>
                  </a:lnTo>
                  <a:lnTo>
                    <a:pt x="83" y="128"/>
                  </a:lnTo>
                  <a:lnTo>
                    <a:pt x="83" y="126"/>
                  </a:lnTo>
                  <a:lnTo>
                    <a:pt x="85" y="124"/>
                  </a:lnTo>
                  <a:lnTo>
                    <a:pt x="87" y="122"/>
                  </a:lnTo>
                  <a:lnTo>
                    <a:pt x="87" y="120"/>
                  </a:lnTo>
                  <a:lnTo>
                    <a:pt x="89" y="120"/>
                  </a:lnTo>
                  <a:lnTo>
                    <a:pt x="91" y="118"/>
                  </a:lnTo>
                  <a:lnTo>
                    <a:pt x="93" y="118"/>
                  </a:lnTo>
                  <a:lnTo>
                    <a:pt x="115" y="146"/>
                  </a:lnTo>
                  <a:lnTo>
                    <a:pt x="117" y="128"/>
                  </a:lnTo>
                  <a:lnTo>
                    <a:pt x="121" y="109"/>
                  </a:lnTo>
                  <a:lnTo>
                    <a:pt x="125" y="91"/>
                  </a:lnTo>
                  <a:lnTo>
                    <a:pt x="129" y="72"/>
                  </a:lnTo>
                  <a:lnTo>
                    <a:pt x="135" y="56"/>
                  </a:lnTo>
                  <a:lnTo>
                    <a:pt x="141" y="37"/>
                  </a:lnTo>
                  <a:lnTo>
                    <a:pt x="146" y="20"/>
                  </a:lnTo>
                  <a:lnTo>
                    <a:pt x="154" y="4"/>
                  </a:lnTo>
                  <a:lnTo>
                    <a:pt x="154" y="2"/>
                  </a:lnTo>
                  <a:lnTo>
                    <a:pt x="154" y="0"/>
                  </a:lnTo>
                  <a:lnTo>
                    <a:pt x="16" y="93"/>
                  </a:lnTo>
                  <a:lnTo>
                    <a:pt x="53" y="100"/>
                  </a:lnTo>
                  <a:lnTo>
                    <a:pt x="53" y="102"/>
                  </a:lnTo>
                  <a:lnTo>
                    <a:pt x="55" y="102"/>
                  </a:lnTo>
                  <a:lnTo>
                    <a:pt x="55" y="104"/>
                  </a:lnTo>
                  <a:lnTo>
                    <a:pt x="53" y="104"/>
                  </a:lnTo>
                  <a:lnTo>
                    <a:pt x="53" y="105"/>
                  </a:lnTo>
                  <a:lnTo>
                    <a:pt x="51" y="105"/>
                  </a:lnTo>
                  <a:lnTo>
                    <a:pt x="49" y="105"/>
                  </a:lnTo>
                  <a:lnTo>
                    <a:pt x="49" y="107"/>
                  </a:lnTo>
                  <a:lnTo>
                    <a:pt x="44" y="118"/>
                  </a:lnTo>
                  <a:lnTo>
                    <a:pt x="36" y="131"/>
                  </a:lnTo>
                  <a:lnTo>
                    <a:pt x="30" y="143"/>
                  </a:lnTo>
                  <a:lnTo>
                    <a:pt x="26" y="155"/>
                  </a:lnTo>
                  <a:lnTo>
                    <a:pt x="20" y="168"/>
                  </a:lnTo>
                  <a:lnTo>
                    <a:pt x="14" y="180"/>
                  </a:lnTo>
                  <a:lnTo>
                    <a:pt x="10" y="193"/>
                  </a:lnTo>
                  <a:lnTo>
                    <a:pt x="8" y="205"/>
                  </a:lnTo>
                  <a:lnTo>
                    <a:pt x="4" y="228"/>
                  </a:lnTo>
                  <a:lnTo>
                    <a:pt x="0" y="248"/>
                  </a:lnTo>
                  <a:lnTo>
                    <a:pt x="0" y="270"/>
                  </a:lnTo>
                  <a:lnTo>
                    <a:pt x="0" y="292"/>
                  </a:lnTo>
                  <a:lnTo>
                    <a:pt x="2" y="315"/>
                  </a:lnTo>
                  <a:lnTo>
                    <a:pt x="6" y="335"/>
                  </a:lnTo>
                  <a:lnTo>
                    <a:pt x="12" y="357"/>
                  </a:lnTo>
                  <a:lnTo>
                    <a:pt x="18" y="378"/>
                  </a:lnTo>
                  <a:lnTo>
                    <a:pt x="22" y="389"/>
                  </a:lnTo>
                  <a:lnTo>
                    <a:pt x="28" y="400"/>
                  </a:lnTo>
                  <a:lnTo>
                    <a:pt x="34" y="409"/>
                  </a:lnTo>
                  <a:lnTo>
                    <a:pt x="40" y="420"/>
                  </a:lnTo>
                  <a:lnTo>
                    <a:pt x="46" y="429"/>
                  </a:lnTo>
                  <a:lnTo>
                    <a:pt x="51" y="441"/>
                  </a:lnTo>
                  <a:lnTo>
                    <a:pt x="57" y="452"/>
                  </a:lnTo>
                  <a:lnTo>
                    <a:pt x="61" y="461"/>
                  </a:lnTo>
                  <a:lnTo>
                    <a:pt x="63" y="468"/>
                  </a:lnTo>
                  <a:lnTo>
                    <a:pt x="63" y="476"/>
                  </a:lnTo>
                  <a:lnTo>
                    <a:pt x="63" y="483"/>
                  </a:lnTo>
                  <a:lnTo>
                    <a:pt x="63" y="491"/>
                  </a:lnTo>
                  <a:lnTo>
                    <a:pt x="63" y="496"/>
                  </a:lnTo>
                  <a:lnTo>
                    <a:pt x="61" y="504"/>
                  </a:lnTo>
                  <a:lnTo>
                    <a:pt x="61" y="511"/>
                  </a:lnTo>
                  <a:lnTo>
                    <a:pt x="59" y="517"/>
                  </a:lnTo>
                  <a:close/>
                </a:path>
              </a:pathLst>
            </a:custGeom>
            <a:solidFill>
              <a:srgbClr val="FFFFFF"/>
            </a:solidFill>
            <a:ln w="9525">
              <a:noFill/>
              <a:round/>
              <a:headEnd/>
              <a:tailEnd/>
            </a:ln>
          </p:spPr>
          <p:txBody>
            <a:bodyPr>
              <a:prstTxWarp prst="textNoShape">
                <a:avLst/>
              </a:prstTxWarp>
            </a:bodyPr>
            <a:lstStyle/>
            <a:p>
              <a:endParaRPr lang="en-US"/>
            </a:p>
          </p:txBody>
        </p:sp>
        <p:sp>
          <p:nvSpPr>
            <p:cNvPr id="22538" name="Freeform 8"/>
            <p:cNvSpPr>
              <a:spLocks/>
            </p:cNvSpPr>
            <p:nvPr/>
          </p:nvSpPr>
          <p:spPr bwMode="auto">
            <a:xfrm>
              <a:off x="2089" y="2052"/>
              <a:ext cx="75" cy="102"/>
            </a:xfrm>
            <a:custGeom>
              <a:avLst/>
              <a:gdLst>
                <a:gd name="T0" fmla="*/ 2 w 75"/>
                <a:gd name="T1" fmla="*/ 70 h 102"/>
                <a:gd name="T2" fmla="*/ 8 w 75"/>
                <a:gd name="T3" fmla="*/ 74 h 102"/>
                <a:gd name="T4" fmla="*/ 14 w 75"/>
                <a:gd name="T5" fmla="*/ 80 h 102"/>
                <a:gd name="T6" fmla="*/ 20 w 75"/>
                <a:gd name="T7" fmla="*/ 83 h 102"/>
                <a:gd name="T8" fmla="*/ 28 w 75"/>
                <a:gd name="T9" fmla="*/ 87 h 102"/>
                <a:gd name="T10" fmla="*/ 34 w 75"/>
                <a:gd name="T11" fmla="*/ 91 h 102"/>
                <a:gd name="T12" fmla="*/ 42 w 75"/>
                <a:gd name="T13" fmla="*/ 94 h 102"/>
                <a:gd name="T14" fmla="*/ 48 w 75"/>
                <a:gd name="T15" fmla="*/ 98 h 102"/>
                <a:gd name="T16" fmla="*/ 56 w 75"/>
                <a:gd name="T17" fmla="*/ 102 h 102"/>
                <a:gd name="T18" fmla="*/ 66 w 75"/>
                <a:gd name="T19" fmla="*/ 67 h 102"/>
                <a:gd name="T20" fmla="*/ 62 w 75"/>
                <a:gd name="T21" fmla="*/ 30 h 102"/>
                <a:gd name="T22" fmla="*/ 75 w 75"/>
                <a:gd name="T23" fmla="*/ 9 h 102"/>
                <a:gd name="T24" fmla="*/ 70 w 75"/>
                <a:gd name="T25" fmla="*/ 0 h 102"/>
                <a:gd name="T26" fmla="*/ 0 w 75"/>
                <a:gd name="T27" fmla="*/ 70 h 102"/>
                <a:gd name="T28" fmla="*/ 2 w 75"/>
                <a:gd name="T29" fmla="*/ 70 h 102"/>
                <a:gd name="T30" fmla="*/ 2 w 75"/>
                <a:gd name="T31" fmla="*/ 70 h 102"/>
                <a:gd name="T32" fmla="*/ 2 w 75"/>
                <a:gd name="T33" fmla="*/ 70 h 102"/>
                <a:gd name="T34" fmla="*/ 2 w 75"/>
                <a:gd name="T35" fmla="*/ 70 h 1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
                <a:gd name="T55" fmla="*/ 0 h 102"/>
                <a:gd name="T56" fmla="*/ 75 w 75"/>
                <a:gd name="T57" fmla="*/ 102 h 1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 h="102">
                  <a:moveTo>
                    <a:pt x="2" y="70"/>
                  </a:moveTo>
                  <a:lnTo>
                    <a:pt x="8" y="74"/>
                  </a:lnTo>
                  <a:lnTo>
                    <a:pt x="14" y="80"/>
                  </a:lnTo>
                  <a:lnTo>
                    <a:pt x="20" y="83"/>
                  </a:lnTo>
                  <a:lnTo>
                    <a:pt x="28" y="87"/>
                  </a:lnTo>
                  <a:lnTo>
                    <a:pt x="34" y="91"/>
                  </a:lnTo>
                  <a:lnTo>
                    <a:pt x="42" y="94"/>
                  </a:lnTo>
                  <a:lnTo>
                    <a:pt x="48" y="98"/>
                  </a:lnTo>
                  <a:lnTo>
                    <a:pt x="56" y="102"/>
                  </a:lnTo>
                  <a:lnTo>
                    <a:pt x="66" y="67"/>
                  </a:lnTo>
                  <a:lnTo>
                    <a:pt x="62" y="30"/>
                  </a:lnTo>
                  <a:lnTo>
                    <a:pt x="75" y="9"/>
                  </a:lnTo>
                  <a:lnTo>
                    <a:pt x="70" y="0"/>
                  </a:lnTo>
                  <a:lnTo>
                    <a:pt x="0" y="70"/>
                  </a:lnTo>
                  <a:lnTo>
                    <a:pt x="2" y="70"/>
                  </a:lnTo>
                  <a:close/>
                </a:path>
              </a:pathLst>
            </a:custGeom>
            <a:solidFill>
              <a:srgbClr val="FFFFFF"/>
            </a:solidFill>
            <a:ln w="9525">
              <a:noFill/>
              <a:round/>
              <a:headEnd/>
              <a:tailEnd/>
            </a:ln>
          </p:spPr>
          <p:txBody>
            <a:bodyPr>
              <a:prstTxWarp prst="textNoShape">
                <a:avLst/>
              </a:prstTxWarp>
            </a:bodyPr>
            <a:lstStyle/>
            <a:p>
              <a:endParaRPr lang="en-US"/>
            </a:p>
          </p:txBody>
        </p:sp>
        <p:sp>
          <p:nvSpPr>
            <p:cNvPr id="22539" name="Freeform 9"/>
            <p:cNvSpPr>
              <a:spLocks/>
            </p:cNvSpPr>
            <p:nvPr/>
          </p:nvSpPr>
          <p:spPr bwMode="auto">
            <a:xfrm>
              <a:off x="2161" y="2106"/>
              <a:ext cx="33" cy="53"/>
            </a:xfrm>
            <a:custGeom>
              <a:avLst/>
              <a:gdLst>
                <a:gd name="T0" fmla="*/ 0 w 33"/>
                <a:gd name="T1" fmla="*/ 46 h 53"/>
                <a:gd name="T2" fmla="*/ 1 w 33"/>
                <a:gd name="T3" fmla="*/ 52 h 53"/>
                <a:gd name="T4" fmla="*/ 1 w 33"/>
                <a:gd name="T5" fmla="*/ 52 h 53"/>
                <a:gd name="T6" fmla="*/ 3 w 33"/>
                <a:gd name="T7" fmla="*/ 53 h 53"/>
                <a:gd name="T8" fmla="*/ 3 w 33"/>
                <a:gd name="T9" fmla="*/ 53 h 53"/>
                <a:gd name="T10" fmla="*/ 5 w 33"/>
                <a:gd name="T11" fmla="*/ 53 h 53"/>
                <a:gd name="T12" fmla="*/ 7 w 33"/>
                <a:gd name="T13" fmla="*/ 53 h 53"/>
                <a:gd name="T14" fmla="*/ 9 w 33"/>
                <a:gd name="T15" fmla="*/ 53 h 53"/>
                <a:gd name="T16" fmla="*/ 9 w 33"/>
                <a:gd name="T17" fmla="*/ 53 h 53"/>
                <a:gd name="T18" fmla="*/ 11 w 33"/>
                <a:gd name="T19" fmla="*/ 52 h 53"/>
                <a:gd name="T20" fmla="*/ 17 w 33"/>
                <a:gd name="T21" fmla="*/ 48 h 53"/>
                <a:gd name="T22" fmla="*/ 21 w 33"/>
                <a:gd name="T23" fmla="*/ 42 h 53"/>
                <a:gd name="T24" fmla="*/ 25 w 33"/>
                <a:gd name="T25" fmla="*/ 39 h 53"/>
                <a:gd name="T26" fmla="*/ 29 w 33"/>
                <a:gd name="T27" fmla="*/ 33 h 53"/>
                <a:gd name="T28" fmla="*/ 31 w 33"/>
                <a:gd name="T29" fmla="*/ 27 h 53"/>
                <a:gd name="T30" fmla="*/ 33 w 33"/>
                <a:gd name="T31" fmla="*/ 20 h 53"/>
                <a:gd name="T32" fmla="*/ 33 w 33"/>
                <a:gd name="T33" fmla="*/ 15 h 53"/>
                <a:gd name="T34" fmla="*/ 33 w 33"/>
                <a:gd name="T35" fmla="*/ 7 h 53"/>
                <a:gd name="T36" fmla="*/ 33 w 33"/>
                <a:gd name="T37" fmla="*/ 7 h 53"/>
                <a:gd name="T38" fmla="*/ 33 w 33"/>
                <a:gd name="T39" fmla="*/ 5 h 53"/>
                <a:gd name="T40" fmla="*/ 33 w 33"/>
                <a:gd name="T41" fmla="*/ 5 h 53"/>
                <a:gd name="T42" fmla="*/ 33 w 33"/>
                <a:gd name="T43" fmla="*/ 3 h 53"/>
                <a:gd name="T44" fmla="*/ 33 w 33"/>
                <a:gd name="T45" fmla="*/ 3 h 53"/>
                <a:gd name="T46" fmla="*/ 33 w 33"/>
                <a:gd name="T47" fmla="*/ 2 h 53"/>
                <a:gd name="T48" fmla="*/ 31 w 33"/>
                <a:gd name="T49" fmla="*/ 2 h 53"/>
                <a:gd name="T50" fmla="*/ 31 w 33"/>
                <a:gd name="T51" fmla="*/ 2 h 53"/>
                <a:gd name="T52" fmla="*/ 29 w 33"/>
                <a:gd name="T53" fmla="*/ 0 h 53"/>
                <a:gd name="T54" fmla="*/ 25 w 33"/>
                <a:gd name="T55" fmla="*/ 2 h 53"/>
                <a:gd name="T56" fmla="*/ 23 w 33"/>
                <a:gd name="T57" fmla="*/ 3 h 53"/>
                <a:gd name="T58" fmla="*/ 21 w 33"/>
                <a:gd name="T59" fmla="*/ 5 h 53"/>
                <a:gd name="T60" fmla="*/ 17 w 33"/>
                <a:gd name="T61" fmla="*/ 7 h 53"/>
                <a:gd name="T62" fmla="*/ 15 w 33"/>
                <a:gd name="T63" fmla="*/ 9 h 53"/>
                <a:gd name="T64" fmla="*/ 13 w 33"/>
                <a:gd name="T65" fmla="*/ 13 h 53"/>
                <a:gd name="T66" fmla="*/ 11 w 33"/>
                <a:gd name="T67" fmla="*/ 15 h 53"/>
                <a:gd name="T68" fmla="*/ 9 w 33"/>
                <a:gd name="T69" fmla="*/ 18 h 53"/>
                <a:gd name="T70" fmla="*/ 5 w 33"/>
                <a:gd name="T71" fmla="*/ 22 h 53"/>
                <a:gd name="T72" fmla="*/ 3 w 33"/>
                <a:gd name="T73" fmla="*/ 26 h 53"/>
                <a:gd name="T74" fmla="*/ 3 w 33"/>
                <a:gd name="T75" fmla="*/ 29 h 53"/>
                <a:gd name="T76" fmla="*/ 1 w 33"/>
                <a:gd name="T77" fmla="*/ 33 h 53"/>
                <a:gd name="T78" fmla="*/ 1 w 33"/>
                <a:gd name="T79" fmla="*/ 39 h 53"/>
                <a:gd name="T80" fmla="*/ 0 w 33"/>
                <a:gd name="T81" fmla="*/ 42 h 53"/>
                <a:gd name="T82" fmla="*/ 0 w 33"/>
                <a:gd name="T83" fmla="*/ 46 h 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53"/>
                <a:gd name="T128" fmla="*/ 33 w 33"/>
                <a:gd name="T129" fmla="*/ 53 h 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53">
                  <a:moveTo>
                    <a:pt x="0" y="46"/>
                  </a:moveTo>
                  <a:lnTo>
                    <a:pt x="1" y="52"/>
                  </a:lnTo>
                  <a:lnTo>
                    <a:pt x="3" y="53"/>
                  </a:lnTo>
                  <a:lnTo>
                    <a:pt x="5" y="53"/>
                  </a:lnTo>
                  <a:lnTo>
                    <a:pt x="7" y="53"/>
                  </a:lnTo>
                  <a:lnTo>
                    <a:pt x="9" y="53"/>
                  </a:lnTo>
                  <a:lnTo>
                    <a:pt x="11" y="52"/>
                  </a:lnTo>
                  <a:lnTo>
                    <a:pt x="17" y="48"/>
                  </a:lnTo>
                  <a:lnTo>
                    <a:pt x="21" y="42"/>
                  </a:lnTo>
                  <a:lnTo>
                    <a:pt x="25" y="39"/>
                  </a:lnTo>
                  <a:lnTo>
                    <a:pt x="29" y="33"/>
                  </a:lnTo>
                  <a:lnTo>
                    <a:pt x="31" y="27"/>
                  </a:lnTo>
                  <a:lnTo>
                    <a:pt x="33" y="20"/>
                  </a:lnTo>
                  <a:lnTo>
                    <a:pt x="33" y="15"/>
                  </a:lnTo>
                  <a:lnTo>
                    <a:pt x="33" y="7"/>
                  </a:lnTo>
                  <a:lnTo>
                    <a:pt x="33" y="5"/>
                  </a:lnTo>
                  <a:lnTo>
                    <a:pt x="33" y="3"/>
                  </a:lnTo>
                  <a:lnTo>
                    <a:pt x="33" y="2"/>
                  </a:lnTo>
                  <a:lnTo>
                    <a:pt x="31" y="2"/>
                  </a:lnTo>
                  <a:lnTo>
                    <a:pt x="29" y="0"/>
                  </a:lnTo>
                  <a:lnTo>
                    <a:pt x="25" y="2"/>
                  </a:lnTo>
                  <a:lnTo>
                    <a:pt x="23" y="3"/>
                  </a:lnTo>
                  <a:lnTo>
                    <a:pt x="21" y="5"/>
                  </a:lnTo>
                  <a:lnTo>
                    <a:pt x="17" y="7"/>
                  </a:lnTo>
                  <a:lnTo>
                    <a:pt x="15" y="9"/>
                  </a:lnTo>
                  <a:lnTo>
                    <a:pt x="13" y="13"/>
                  </a:lnTo>
                  <a:lnTo>
                    <a:pt x="11" y="15"/>
                  </a:lnTo>
                  <a:lnTo>
                    <a:pt x="9" y="18"/>
                  </a:lnTo>
                  <a:lnTo>
                    <a:pt x="5" y="22"/>
                  </a:lnTo>
                  <a:lnTo>
                    <a:pt x="3" y="26"/>
                  </a:lnTo>
                  <a:lnTo>
                    <a:pt x="3" y="29"/>
                  </a:lnTo>
                  <a:lnTo>
                    <a:pt x="1" y="33"/>
                  </a:lnTo>
                  <a:lnTo>
                    <a:pt x="1" y="39"/>
                  </a:lnTo>
                  <a:lnTo>
                    <a:pt x="0" y="42"/>
                  </a:lnTo>
                  <a:lnTo>
                    <a:pt x="0" y="46"/>
                  </a:lnTo>
                  <a:close/>
                </a:path>
              </a:pathLst>
            </a:custGeom>
            <a:solidFill>
              <a:srgbClr val="FCEF00"/>
            </a:solidFill>
            <a:ln w="9525">
              <a:noFill/>
              <a:round/>
              <a:headEnd/>
              <a:tailEnd/>
            </a:ln>
          </p:spPr>
          <p:txBody>
            <a:bodyPr>
              <a:prstTxWarp prst="textNoShape">
                <a:avLst/>
              </a:prstTxWarp>
            </a:bodyPr>
            <a:lstStyle/>
            <a:p>
              <a:endParaRPr lang="en-US"/>
            </a:p>
          </p:txBody>
        </p:sp>
        <p:sp>
          <p:nvSpPr>
            <p:cNvPr id="22540" name="Freeform 10"/>
            <p:cNvSpPr>
              <a:spLocks/>
            </p:cNvSpPr>
            <p:nvPr/>
          </p:nvSpPr>
          <p:spPr bwMode="auto">
            <a:xfrm>
              <a:off x="2164" y="2052"/>
              <a:ext cx="40" cy="48"/>
            </a:xfrm>
            <a:custGeom>
              <a:avLst/>
              <a:gdLst>
                <a:gd name="T0" fmla="*/ 0 w 40"/>
                <a:gd name="T1" fmla="*/ 48 h 48"/>
                <a:gd name="T2" fmla="*/ 34 w 40"/>
                <a:gd name="T3" fmla="*/ 28 h 48"/>
                <a:gd name="T4" fmla="*/ 34 w 40"/>
                <a:gd name="T5" fmla="*/ 24 h 48"/>
                <a:gd name="T6" fmla="*/ 36 w 40"/>
                <a:gd name="T7" fmla="*/ 22 h 48"/>
                <a:gd name="T8" fmla="*/ 38 w 40"/>
                <a:gd name="T9" fmla="*/ 19 h 48"/>
                <a:gd name="T10" fmla="*/ 40 w 40"/>
                <a:gd name="T11" fmla="*/ 15 h 48"/>
                <a:gd name="T12" fmla="*/ 40 w 40"/>
                <a:gd name="T13" fmla="*/ 11 h 48"/>
                <a:gd name="T14" fmla="*/ 40 w 40"/>
                <a:gd name="T15" fmla="*/ 7 h 48"/>
                <a:gd name="T16" fmla="*/ 40 w 40"/>
                <a:gd name="T17" fmla="*/ 4 h 48"/>
                <a:gd name="T18" fmla="*/ 40 w 40"/>
                <a:gd name="T19" fmla="*/ 0 h 48"/>
                <a:gd name="T20" fmla="*/ 34 w 40"/>
                <a:gd name="T21" fmla="*/ 4 h 48"/>
                <a:gd name="T22" fmla="*/ 26 w 40"/>
                <a:gd name="T23" fmla="*/ 6 h 48"/>
                <a:gd name="T24" fmla="*/ 20 w 40"/>
                <a:gd name="T25" fmla="*/ 9 h 48"/>
                <a:gd name="T26" fmla="*/ 16 w 40"/>
                <a:gd name="T27" fmla="*/ 13 h 48"/>
                <a:gd name="T28" fmla="*/ 10 w 40"/>
                <a:gd name="T29" fmla="*/ 17 h 48"/>
                <a:gd name="T30" fmla="*/ 6 w 40"/>
                <a:gd name="T31" fmla="*/ 20 h 48"/>
                <a:gd name="T32" fmla="*/ 2 w 40"/>
                <a:gd name="T33" fmla="*/ 26 h 48"/>
                <a:gd name="T34" fmla="*/ 0 w 40"/>
                <a:gd name="T35" fmla="*/ 31 h 48"/>
                <a:gd name="T36" fmla="*/ 0 w 40"/>
                <a:gd name="T37" fmla="*/ 35 h 48"/>
                <a:gd name="T38" fmla="*/ 0 w 40"/>
                <a:gd name="T39" fmla="*/ 37 h 48"/>
                <a:gd name="T40" fmla="*/ 0 w 40"/>
                <a:gd name="T41" fmla="*/ 39 h 48"/>
                <a:gd name="T42" fmla="*/ 0 w 40"/>
                <a:gd name="T43" fmla="*/ 41 h 48"/>
                <a:gd name="T44" fmla="*/ 0 w 40"/>
                <a:gd name="T45" fmla="*/ 43 h 48"/>
                <a:gd name="T46" fmla="*/ 0 w 40"/>
                <a:gd name="T47" fmla="*/ 44 h 48"/>
                <a:gd name="T48" fmla="*/ 0 w 40"/>
                <a:gd name="T49" fmla="*/ 46 h 48"/>
                <a:gd name="T50" fmla="*/ 0 w 40"/>
                <a:gd name="T51" fmla="*/ 48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48"/>
                <a:gd name="T80" fmla="*/ 40 w 40"/>
                <a:gd name="T81" fmla="*/ 48 h 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48">
                  <a:moveTo>
                    <a:pt x="0" y="48"/>
                  </a:moveTo>
                  <a:lnTo>
                    <a:pt x="34" y="28"/>
                  </a:lnTo>
                  <a:lnTo>
                    <a:pt x="34" y="24"/>
                  </a:lnTo>
                  <a:lnTo>
                    <a:pt x="36" y="22"/>
                  </a:lnTo>
                  <a:lnTo>
                    <a:pt x="38" y="19"/>
                  </a:lnTo>
                  <a:lnTo>
                    <a:pt x="40" y="15"/>
                  </a:lnTo>
                  <a:lnTo>
                    <a:pt x="40" y="11"/>
                  </a:lnTo>
                  <a:lnTo>
                    <a:pt x="40" y="7"/>
                  </a:lnTo>
                  <a:lnTo>
                    <a:pt x="40" y="4"/>
                  </a:lnTo>
                  <a:lnTo>
                    <a:pt x="40" y="0"/>
                  </a:lnTo>
                  <a:lnTo>
                    <a:pt x="34" y="4"/>
                  </a:lnTo>
                  <a:lnTo>
                    <a:pt x="26" y="6"/>
                  </a:lnTo>
                  <a:lnTo>
                    <a:pt x="20" y="9"/>
                  </a:lnTo>
                  <a:lnTo>
                    <a:pt x="16" y="13"/>
                  </a:lnTo>
                  <a:lnTo>
                    <a:pt x="10" y="17"/>
                  </a:lnTo>
                  <a:lnTo>
                    <a:pt x="6" y="20"/>
                  </a:lnTo>
                  <a:lnTo>
                    <a:pt x="2" y="26"/>
                  </a:lnTo>
                  <a:lnTo>
                    <a:pt x="0" y="31"/>
                  </a:lnTo>
                  <a:lnTo>
                    <a:pt x="0" y="35"/>
                  </a:lnTo>
                  <a:lnTo>
                    <a:pt x="0" y="37"/>
                  </a:lnTo>
                  <a:lnTo>
                    <a:pt x="0" y="39"/>
                  </a:lnTo>
                  <a:lnTo>
                    <a:pt x="0" y="41"/>
                  </a:lnTo>
                  <a:lnTo>
                    <a:pt x="0" y="43"/>
                  </a:lnTo>
                  <a:lnTo>
                    <a:pt x="0" y="44"/>
                  </a:lnTo>
                  <a:lnTo>
                    <a:pt x="0" y="46"/>
                  </a:lnTo>
                  <a:lnTo>
                    <a:pt x="0" y="48"/>
                  </a:lnTo>
                  <a:close/>
                </a:path>
              </a:pathLst>
            </a:custGeom>
            <a:solidFill>
              <a:srgbClr val="FCEF00"/>
            </a:solidFill>
            <a:ln w="9525">
              <a:noFill/>
              <a:round/>
              <a:headEnd/>
              <a:tailEnd/>
            </a:ln>
          </p:spPr>
          <p:txBody>
            <a:bodyPr>
              <a:prstTxWarp prst="textNoShape">
                <a:avLst/>
              </a:prstTxWarp>
            </a:bodyPr>
            <a:lstStyle/>
            <a:p>
              <a:endParaRPr lang="en-US"/>
            </a:p>
          </p:txBody>
        </p:sp>
        <p:sp>
          <p:nvSpPr>
            <p:cNvPr id="22541" name="Freeform 11"/>
            <p:cNvSpPr>
              <a:spLocks/>
            </p:cNvSpPr>
            <p:nvPr/>
          </p:nvSpPr>
          <p:spPr bwMode="auto">
            <a:xfrm>
              <a:off x="2168" y="1996"/>
              <a:ext cx="36" cy="52"/>
            </a:xfrm>
            <a:custGeom>
              <a:avLst/>
              <a:gdLst>
                <a:gd name="T0" fmla="*/ 0 w 36"/>
                <a:gd name="T1" fmla="*/ 45 h 52"/>
                <a:gd name="T2" fmla="*/ 4 w 36"/>
                <a:gd name="T3" fmla="*/ 52 h 52"/>
                <a:gd name="T4" fmla="*/ 8 w 36"/>
                <a:gd name="T5" fmla="*/ 52 h 52"/>
                <a:gd name="T6" fmla="*/ 12 w 36"/>
                <a:gd name="T7" fmla="*/ 50 h 52"/>
                <a:gd name="T8" fmla="*/ 14 w 36"/>
                <a:gd name="T9" fmla="*/ 50 h 52"/>
                <a:gd name="T10" fmla="*/ 18 w 36"/>
                <a:gd name="T11" fmla="*/ 47 h 52"/>
                <a:gd name="T12" fmla="*/ 22 w 36"/>
                <a:gd name="T13" fmla="*/ 45 h 52"/>
                <a:gd name="T14" fmla="*/ 26 w 36"/>
                <a:gd name="T15" fmla="*/ 41 h 52"/>
                <a:gd name="T16" fmla="*/ 28 w 36"/>
                <a:gd name="T17" fmla="*/ 39 h 52"/>
                <a:gd name="T18" fmla="*/ 30 w 36"/>
                <a:gd name="T19" fmla="*/ 38 h 52"/>
                <a:gd name="T20" fmla="*/ 32 w 36"/>
                <a:gd name="T21" fmla="*/ 34 h 52"/>
                <a:gd name="T22" fmla="*/ 34 w 36"/>
                <a:gd name="T23" fmla="*/ 28 h 52"/>
                <a:gd name="T24" fmla="*/ 36 w 36"/>
                <a:gd name="T25" fmla="*/ 25 h 52"/>
                <a:gd name="T26" fmla="*/ 36 w 36"/>
                <a:gd name="T27" fmla="*/ 19 h 52"/>
                <a:gd name="T28" fmla="*/ 36 w 36"/>
                <a:gd name="T29" fmla="*/ 15 h 52"/>
                <a:gd name="T30" fmla="*/ 34 w 36"/>
                <a:gd name="T31" fmla="*/ 10 h 52"/>
                <a:gd name="T32" fmla="*/ 34 w 36"/>
                <a:gd name="T33" fmla="*/ 6 h 52"/>
                <a:gd name="T34" fmla="*/ 32 w 36"/>
                <a:gd name="T35" fmla="*/ 0 h 52"/>
                <a:gd name="T36" fmla="*/ 28 w 36"/>
                <a:gd name="T37" fmla="*/ 4 h 52"/>
                <a:gd name="T38" fmla="*/ 22 w 36"/>
                <a:gd name="T39" fmla="*/ 6 h 52"/>
                <a:gd name="T40" fmla="*/ 18 w 36"/>
                <a:gd name="T41" fmla="*/ 10 h 52"/>
                <a:gd name="T42" fmla="*/ 14 w 36"/>
                <a:gd name="T43" fmla="*/ 13 h 52"/>
                <a:gd name="T44" fmla="*/ 10 w 36"/>
                <a:gd name="T45" fmla="*/ 19 h 52"/>
                <a:gd name="T46" fmla="*/ 8 w 36"/>
                <a:gd name="T47" fmla="*/ 23 h 52"/>
                <a:gd name="T48" fmla="*/ 4 w 36"/>
                <a:gd name="T49" fmla="*/ 28 h 52"/>
                <a:gd name="T50" fmla="*/ 2 w 36"/>
                <a:gd name="T51" fmla="*/ 32 h 52"/>
                <a:gd name="T52" fmla="*/ 2 w 36"/>
                <a:gd name="T53" fmla="*/ 34 h 52"/>
                <a:gd name="T54" fmla="*/ 2 w 36"/>
                <a:gd name="T55" fmla="*/ 36 h 52"/>
                <a:gd name="T56" fmla="*/ 2 w 36"/>
                <a:gd name="T57" fmla="*/ 38 h 52"/>
                <a:gd name="T58" fmla="*/ 2 w 36"/>
                <a:gd name="T59" fmla="*/ 39 h 52"/>
                <a:gd name="T60" fmla="*/ 2 w 36"/>
                <a:gd name="T61" fmla="*/ 41 h 52"/>
                <a:gd name="T62" fmla="*/ 0 w 36"/>
                <a:gd name="T63" fmla="*/ 41 h 52"/>
                <a:gd name="T64" fmla="*/ 0 w 36"/>
                <a:gd name="T65" fmla="*/ 43 h 52"/>
                <a:gd name="T66" fmla="*/ 0 w 36"/>
                <a:gd name="T67" fmla="*/ 45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
                <a:gd name="T103" fmla="*/ 0 h 52"/>
                <a:gd name="T104" fmla="*/ 36 w 36"/>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 h="52">
                  <a:moveTo>
                    <a:pt x="0" y="45"/>
                  </a:moveTo>
                  <a:lnTo>
                    <a:pt x="4" y="52"/>
                  </a:lnTo>
                  <a:lnTo>
                    <a:pt x="8" y="52"/>
                  </a:lnTo>
                  <a:lnTo>
                    <a:pt x="12" y="50"/>
                  </a:lnTo>
                  <a:lnTo>
                    <a:pt x="14" y="50"/>
                  </a:lnTo>
                  <a:lnTo>
                    <a:pt x="18" y="47"/>
                  </a:lnTo>
                  <a:lnTo>
                    <a:pt x="22" y="45"/>
                  </a:lnTo>
                  <a:lnTo>
                    <a:pt x="26" y="41"/>
                  </a:lnTo>
                  <a:lnTo>
                    <a:pt x="28" y="39"/>
                  </a:lnTo>
                  <a:lnTo>
                    <a:pt x="30" y="38"/>
                  </a:lnTo>
                  <a:lnTo>
                    <a:pt x="32" y="34"/>
                  </a:lnTo>
                  <a:lnTo>
                    <a:pt x="34" y="28"/>
                  </a:lnTo>
                  <a:lnTo>
                    <a:pt x="36" y="25"/>
                  </a:lnTo>
                  <a:lnTo>
                    <a:pt x="36" y="19"/>
                  </a:lnTo>
                  <a:lnTo>
                    <a:pt x="36" y="15"/>
                  </a:lnTo>
                  <a:lnTo>
                    <a:pt x="34" y="10"/>
                  </a:lnTo>
                  <a:lnTo>
                    <a:pt x="34" y="6"/>
                  </a:lnTo>
                  <a:lnTo>
                    <a:pt x="32" y="0"/>
                  </a:lnTo>
                  <a:lnTo>
                    <a:pt x="28" y="4"/>
                  </a:lnTo>
                  <a:lnTo>
                    <a:pt x="22" y="6"/>
                  </a:lnTo>
                  <a:lnTo>
                    <a:pt x="18" y="10"/>
                  </a:lnTo>
                  <a:lnTo>
                    <a:pt x="14" y="13"/>
                  </a:lnTo>
                  <a:lnTo>
                    <a:pt x="10" y="19"/>
                  </a:lnTo>
                  <a:lnTo>
                    <a:pt x="8" y="23"/>
                  </a:lnTo>
                  <a:lnTo>
                    <a:pt x="4" y="28"/>
                  </a:lnTo>
                  <a:lnTo>
                    <a:pt x="2" y="32"/>
                  </a:lnTo>
                  <a:lnTo>
                    <a:pt x="2" y="34"/>
                  </a:lnTo>
                  <a:lnTo>
                    <a:pt x="2" y="36"/>
                  </a:lnTo>
                  <a:lnTo>
                    <a:pt x="2" y="38"/>
                  </a:lnTo>
                  <a:lnTo>
                    <a:pt x="2" y="39"/>
                  </a:lnTo>
                  <a:lnTo>
                    <a:pt x="2" y="41"/>
                  </a:lnTo>
                  <a:lnTo>
                    <a:pt x="0" y="41"/>
                  </a:lnTo>
                  <a:lnTo>
                    <a:pt x="0" y="43"/>
                  </a:lnTo>
                  <a:lnTo>
                    <a:pt x="0" y="45"/>
                  </a:lnTo>
                  <a:close/>
                </a:path>
              </a:pathLst>
            </a:custGeom>
            <a:solidFill>
              <a:srgbClr val="FCEF00"/>
            </a:solidFill>
            <a:ln w="9525">
              <a:noFill/>
              <a:round/>
              <a:headEnd/>
              <a:tailEnd/>
            </a:ln>
          </p:spPr>
          <p:txBody>
            <a:bodyPr>
              <a:prstTxWarp prst="textNoShape">
                <a:avLst/>
              </a:prstTxWarp>
            </a:bodyPr>
            <a:lstStyle/>
            <a:p>
              <a:endParaRPr lang="en-US"/>
            </a:p>
          </p:txBody>
        </p:sp>
        <p:sp>
          <p:nvSpPr>
            <p:cNvPr id="22542" name="Freeform 12"/>
            <p:cNvSpPr>
              <a:spLocks/>
            </p:cNvSpPr>
            <p:nvPr/>
          </p:nvSpPr>
          <p:spPr bwMode="auto">
            <a:xfrm>
              <a:off x="2155" y="1941"/>
              <a:ext cx="45" cy="65"/>
            </a:xfrm>
            <a:custGeom>
              <a:avLst/>
              <a:gdLst>
                <a:gd name="T0" fmla="*/ 0 w 45"/>
                <a:gd name="T1" fmla="*/ 48 h 65"/>
                <a:gd name="T2" fmla="*/ 15 w 45"/>
                <a:gd name="T3" fmla="*/ 65 h 65"/>
                <a:gd name="T4" fmla="*/ 21 w 45"/>
                <a:gd name="T5" fmla="*/ 61 h 65"/>
                <a:gd name="T6" fmla="*/ 27 w 45"/>
                <a:gd name="T7" fmla="*/ 57 h 65"/>
                <a:gd name="T8" fmla="*/ 31 w 45"/>
                <a:gd name="T9" fmla="*/ 52 h 65"/>
                <a:gd name="T10" fmla="*/ 35 w 45"/>
                <a:gd name="T11" fmla="*/ 46 h 65"/>
                <a:gd name="T12" fmla="*/ 39 w 45"/>
                <a:gd name="T13" fmla="*/ 41 h 65"/>
                <a:gd name="T14" fmla="*/ 41 w 45"/>
                <a:gd name="T15" fmla="*/ 33 h 65"/>
                <a:gd name="T16" fmla="*/ 43 w 45"/>
                <a:gd name="T17" fmla="*/ 28 h 65"/>
                <a:gd name="T18" fmla="*/ 45 w 45"/>
                <a:gd name="T19" fmla="*/ 20 h 65"/>
                <a:gd name="T20" fmla="*/ 43 w 45"/>
                <a:gd name="T21" fmla="*/ 18 h 65"/>
                <a:gd name="T22" fmla="*/ 43 w 45"/>
                <a:gd name="T23" fmla="*/ 15 h 65"/>
                <a:gd name="T24" fmla="*/ 43 w 45"/>
                <a:gd name="T25" fmla="*/ 13 h 65"/>
                <a:gd name="T26" fmla="*/ 43 w 45"/>
                <a:gd name="T27" fmla="*/ 9 h 65"/>
                <a:gd name="T28" fmla="*/ 43 w 45"/>
                <a:gd name="T29" fmla="*/ 7 h 65"/>
                <a:gd name="T30" fmla="*/ 43 w 45"/>
                <a:gd name="T31" fmla="*/ 5 h 65"/>
                <a:gd name="T32" fmla="*/ 41 w 45"/>
                <a:gd name="T33" fmla="*/ 2 h 65"/>
                <a:gd name="T34" fmla="*/ 39 w 45"/>
                <a:gd name="T35" fmla="*/ 0 h 65"/>
                <a:gd name="T36" fmla="*/ 33 w 45"/>
                <a:gd name="T37" fmla="*/ 2 h 65"/>
                <a:gd name="T38" fmla="*/ 27 w 45"/>
                <a:gd name="T39" fmla="*/ 5 h 65"/>
                <a:gd name="T40" fmla="*/ 21 w 45"/>
                <a:gd name="T41" fmla="*/ 7 h 65"/>
                <a:gd name="T42" fmla="*/ 17 w 45"/>
                <a:gd name="T43" fmla="*/ 11 h 65"/>
                <a:gd name="T44" fmla="*/ 13 w 45"/>
                <a:gd name="T45" fmla="*/ 17 h 65"/>
                <a:gd name="T46" fmla="*/ 9 w 45"/>
                <a:gd name="T47" fmla="*/ 20 h 65"/>
                <a:gd name="T48" fmla="*/ 6 w 45"/>
                <a:gd name="T49" fmla="*/ 26 h 65"/>
                <a:gd name="T50" fmla="*/ 2 w 45"/>
                <a:gd name="T51" fmla="*/ 31 h 65"/>
                <a:gd name="T52" fmla="*/ 2 w 45"/>
                <a:gd name="T53" fmla="*/ 31 h 65"/>
                <a:gd name="T54" fmla="*/ 2 w 45"/>
                <a:gd name="T55" fmla="*/ 33 h 65"/>
                <a:gd name="T56" fmla="*/ 2 w 45"/>
                <a:gd name="T57" fmla="*/ 35 h 65"/>
                <a:gd name="T58" fmla="*/ 2 w 45"/>
                <a:gd name="T59" fmla="*/ 35 h 65"/>
                <a:gd name="T60" fmla="*/ 2 w 45"/>
                <a:gd name="T61" fmla="*/ 37 h 65"/>
                <a:gd name="T62" fmla="*/ 2 w 45"/>
                <a:gd name="T63" fmla="*/ 39 h 65"/>
                <a:gd name="T64" fmla="*/ 2 w 45"/>
                <a:gd name="T65" fmla="*/ 39 h 65"/>
                <a:gd name="T66" fmla="*/ 2 w 45"/>
                <a:gd name="T67" fmla="*/ 41 h 65"/>
                <a:gd name="T68" fmla="*/ 0 w 45"/>
                <a:gd name="T69" fmla="*/ 48 h 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65"/>
                <a:gd name="T107" fmla="*/ 45 w 45"/>
                <a:gd name="T108" fmla="*/ 65 h 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65">
                  <a:moveTo>
                    <a:pt x="0" y="48"/>
                  </a:moveTo>
                  <a:lnTo>
                    <a:pt x="15" y="65"/>
                  </a:lnTo>
                  <a:lnTo>
                    <a:pt x="21" y="61"/>
                  </a:lnTo>
                  <a:lnTo>
                    <a:pt x="27" y="57"/>
                  </a:lnTo>
                  <a:lnTo>
                    <a:pt x="31" y="52"/>
                  </a:lnTo>
                  <a:lnTo>
                    <a:pt x="35" y="46"/>
                  </a:lnTo>
                  <a:lnTo>
                    <a:pt x="39" y="41"/>
                  </a:lnTo>
                  <a:lnTo>
                    <a:pt x="41" y="33"/>
                  </a:lnTo>
                  <a:lnTo>
                    <a:pt x="43" y="28"/>
                  </a:lnTo>
                  <a:lnTo>
                    <a:pt x="45" y="20"/>
                  </a:lnTo>
                  <a:lnTo>
                    <a:pt x="43" y="18"/>
                  </a:lnTo>
                  <a:lnTo>
                    <a:pt x="43" y="15"/>
                  </a:lnTo>
                  <a:lnTo>
                    <a:pt x="43" y="13"/>
                  </a:lnTo>
                  <a:lnTo>
                    <a:pt x="43" y="9"/>
                  </a:lnTo>
                  <a:lnTo>
                    <a:pt x="43" y="7"/>
                  </a:lnTo>
                  <a:lnTo>
                    <a:pt x="43" y="5"/>
                  </a:lnTo>
                  <a:lnTo>
                    <a:pt x="41" y="2"/>
                  </a:lnTo>
                  <a:lnTo>
                    <a:pt x="39" y="0"/>
                  </a:lnTo>
                  <a:lnTo>
                    <a:pt x="33" y="2"/>
                  </a:lnTo>
                  <a:lnTo>
                    <a:pt x="27" y="5"/>
                  </a:lnTo>
                  <a:lnTo>
                    <a:pt x="21" y="7"/>
                  </a:lnTo>
                  <a:lnTo>
                    <a:pt x="17" y="11"/>
                  </a:lnTo>
                  <a:lnTo>
                    <a:pt x="13" y="17"/>
                  </a:lnTo>
                  <a:lnTo>
                    <a:pt x="9" y="20"/>
                  </a:lnTo>
                  <a:lnTo>
                    <a:pt x="6" y="26"/>
                  </a:lnTo>
                  <a:lnTo>
                    <a:pt x="2" y="31"/>
                  </a:lnTo>
                  <a:lnTo>
                    <a:pt x="2" y="33"/>
                  </a:lnTo>
                  <a:lnTo>
                    <a:pt x="2" y="35"/>
                  </a:lnTo>
                  <a:lnTo>
                    <a:pt x="2" y="37"/>
                  </a:lnTo>
                  <a:lnTo>
                    <a:pt x="2" y="39"/>
                  </a:lnTo>
                  <a:lnTo>
                    <a:pt x="2" y="41"/>
                  </a:lnTo>
                  <a:lnTo>
                    <a:pt x="0" y="48"/>
                  </a:lnTo>
                  <a:close/>
                </a:path>
              </a:pathLst>
            </a:custGeom>
            <a:solidFill>
              <a:srgbClr val="FCEF00"/>
            </a:solidFill>
            <a:ln w="9525">
              <a:noFill/>
              <a:round/>
              <a:headEnd/>
              <a:tailEnd/>
            </a:ln>
          </p:spPr>
          <p:txBody>
            <a:bodyPr>
              <a:prstTxWarp prst="textNoShape">
                <a:avLst/>
              </a:prstTxWarp>
            </a:bodyPr>
            <a:lstStyle/>
            <a:p>
              <a:endParaRPr lang="en-US"/>
            </a:p>
          </p:txBody>
        </p:sp>
        <p:sp>
          <p:nvSpPr>
            <p:cNvPr id="22543" name="Freeform 13"/>
            <p:cNvSpPr>
              <a:spLocks/>
            </p:cNvSpPr>
            <p:nvPr/>
          </p:nvSpPr>
          <p:spPr bwMode="auto">
            <a:xfrm>
              <a:off x="2157" y="1880"/>
              <a:ext cx="51" cy="63"/>
            </a:xfrm>
            <a:custGeom>
              <a:avLst/>
              <a:gdLst>
                <a:gd name="T0" fmla="*/ 2 w 51"/>
                <a:gd name="T1" fmla="*/ 55 h 63"/>
                <a:gd name="T2" fmla="*/ 5 w 51"/>
                <a:gd name="T3" fmla="*/ 61 h 63"/>
                <a:gd name="T4" fmla="*/ 7 w 51"/>
                <a:gd name="T5" fmla="*/ 63 h 63"/>
                <a:gd name="T6" fmla="*/ 9 w 51"/>
                <a:gd name="T7" fmla="*/ 61 h 63"/>
                <a:gd name="T8" fmla="*/ 11 w 51"/>
                <a:gd name="T9" fmla="*/ 61 h 63"/>
                <a:gd name="T10" fmla="*/ 15 w 51"/>
                <a:gd name="T11" fmla="*/ 59 h 63"/>
                <a:gd name="T12" fmla="*/ 17 w 51"/>
                <a:gd name="T13" fmla="*/ 57 h 63"/>
                <a:gd name="T14" fmla="*/ 19 w 51"/>
                <a:gd name="T15" fmla="*/ 55 h 63"/>
                <a:gd name="T16" fmla="*/ 23 w 51"/>
                <a:gd name="T17" fmla="*/ 54 h 63"/>
                <a:gd name="T18" fmla="*/ 25 w 51"/>
                <a:gd name="T19" fmla="*/ 52 h 63"/>
                <a:gd name="T20" fmla="*/ 29 w 51"/>
                <a:gd name="T21" fmla="*/ 48 h 63"/>
                <a:gd name="T22" fmla="*/ 35 w 51"/>
                <a:gd name="T23" fmla="*/ 42 h 63"/>
                <a:gd name="T24" fmla="*/ 39 w 51"/>
                <a:gd name="T25" fmla="*/ 37 h 63"/>
                <a:gd name="T26" fmla="*/ 43 w 51"/>
                <a:gd name="T27" fmla="*/ 29 h 63"/>
                <a:gd name="T28" fmla="*/ 47 w 51"/>
                <a:gd name="T29" fmla="*/ 24 h 63"/>
                <a:gd name="T30" fmla="*/ 49 w 51"/>
                <a:gd name="T31" fmla="*/ 16 h 63"/>
                <a:gd name="T32" fmla="*/ 51 w 51"/>
                <a:gd name="T33" fmla="*/ 11 h 63"/>
                <a:gd name="T34" fmla="*/ 51 w 51"/>
                <a:gd name="T35" fmla="*/ 4 h 63"/>
                <a:gd name="T36" fmla="*/ 51 w 51"/>
                <a:gd name="T37" fmla="*/ 2 h 63"/>
                <a:gd name="T38" fmla="*/ 51 w 51"/>
                <a:gd name="T39" fmla="*/ 2 h 63"/>
                <a:gd name="T40" fmla="*/ 51 w 51"/>
                <a:gd name="T41" fmla="*/ 2 h 63"/>
                <a:gd name="T42" fmla="*/ 51 w 51"/>
                <a:gd name="T43" fmla="*/ 2 h 63"/>
                <a:gd name="T44" fmla="*/ 51 w 51"/>
                <a:gd name="T45" fmla="*/ 2 h 63"/>
                <a:gd name="T46" fmla="*/ 51 w 51"/>
                <a:gd name="T47" fmla="*/ 2 h 63"/>
                <a:gd name="T48" fmla="*/ 43 w 51"/>
                <a:gd name="T49" fmla="*/ 0 h 63"/>
                <a:gd name="T50" fmla="*/ 37 w 51"/>
                <a:gd name="T51" fmla="*/ 2 h 63"/>
                <a:gd name="T52" fmla="*/ 29 w 51"/>
                <a:gd name="T53" fmla="*/ 2 h 63"/>
                <a:gd name="T54" fmla="*/ 23 w 51"/>
                <a:gd name="T55" fmla="*/ 5 h 63"/>
                <a:gd name="T56" fmla="*/ 17 w 51"/>
                <a:gd name="T57" fmla="*/ 9 h 63"/>
                <a:gd name="T58" fmla="*/ 13 w 51"/>
                <a:gd name="T59" fmla="*/ 13 h 63"/>
                <a:gd name="T60" fmla="*/ 7 w 51"/>
                <a:gd name="T61" fmla="*/ 16 h 63"/>
                <a:gd name="T62" fmla="*/ 4 w 51"/>
                <a:gd name="T63" fmla="*/ 22 h 63"/>
                <a:gd name="T64" fmla="*/ 4 w 51"/>
                <a:gd name="T65" fmla="*/ 26 h 63"/>
                <a:gd name="T66" fmla="*/ 2 w 51"/>
                <a:gd name="T67" fmla="*/ 29 h 63"/>
                <a:gd name="T68" fmla="*/ 2 w 51"/>
                <a:gd name="T69" fmla="*/ 33 h 63"/>
                <a:gd name="T70" fmla="*/ 0 w 51"/>
                <a:gd name="T71" fmla="*/ 37 h 63"/>
                <a:gd name="T72" fmla="*/ 0 w 51"/>
                <a:gd name="T73" fmla="*/ 42 h 63"/>
                <a:gd name="T74" fmla="*/ 0 w 51"/>
                <a:gd name="T75" fmla="*/ 46 h 63"/>
                <a:gd name="T76" fmla="*/ 2 w 51"/>
                <a:gd name="T77" fmla="*/ 50 h 63"/>
                <a:gd name="T78" fmla="*/ 2 w 51"/>
                <a:gd name="T79" fmla="*/ 55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
                <a:gd name="T121" fmla="*/ 0 h 63"/>
                <a:gd name="T122" fmla="*/ 51 w 51"/>
                <a:gd name="T123" fmla="*/ 63 h 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 h="63">
                  <a:moveTo>
                    <a:pt x="2" y="55"/>
                  </a:moveTo>
                  <a:lnTo>
                    <a:pt x="5" y="61"/>
                  </a:lnTo>
                  <a:lnTo>
                    <a:pt x="7" y="63"/>
                  </a:lnTo>
                  <a:lnTo>
                    <a:pt x="9" y="61"/>
                  </a:lnTo>
                  <a:lnTo>
                    <a:pt x="11" y="61"/>
                  </a:lnTo>
                  <a:lnTo>
                    <a:pt x="15" y="59"/>
                  </a:lnTo>
                  <a:lnTo>
                    <a:pt x="17" y="57"/>
                  </a:lnTo>
                  <a:lnTo>
                    <a:pt x="19" y="55"/>
                  </a:lnTo>
                  <a:lnTo>
                    <a:pt x="23" y="54"/>
                  </a:lnTo>
                  <a:lnTo>
                    <a:pt x="25" y="52"/>
                  </a:lnTo>
                  <a:lnTo>
                    <a:pt x="29" y="48"/>
                  </a:lnTo>
                  <a:lnTo>
                    <a:pt x="35" y="42"/>
                  </a:lnTo>
                  <a:lnTo>
                    <a:pt x="39" y="37"/>
                  </a:lnTo>
                  <a:lnTo>
                    <a:pt x="43" y="29"/>
                  </a:lnTo>
                  <a:lnTo>
                    <a:pt x="47" y="24"/>
                  </a:lnTo>
                  <a:lnTo>
                    <a:pt x="49" y="16"/>
                  </a:lnTo>
                  <a:lnTo>
                    <a:pt x="51" y="11"/>
                  </a:lnTo>
                  <a:lnTo>
                    <a:pt x="51" y="4"/>
                  </a:lnTo>
                  <a:lnTo>
                    <a:pt x="51" y="2"/>
                  </a:lnTo>
                  <a:lnTo>
                    <a:pt x="43" y="0"/>
                  </a:lnTo>
                  <a:lnTo>
                    <a:pt x="37" y="2"/>
                  </a:lnTo>
                  <a:lnTo>
                    <a:pt x="29" y="2"/>
                  </a:lnTo>
                  <a:lnTo>
                    <a:pt x="23" y="5"/>
                  </a:lnTo>
                  <a:lnTo>
                    <a:pt x="17" y="9"/>
                  </a:lnTo>
                  <a:lnTo>
                    <a:pt x="13" y="13"/>
                  </a:lnTo>
                  <a:lnTo>
                    <a:pt x="7" y="16"/>
                  </a:lnTo>
                  <a:lnTo>
                    <a:pt x="4" y="22"/>
                  </a:lnTo>
                  <a:lnTo>
                    <a:pt x="4" y="26"/>
                  </a:lnTo>
                  <a:lnTo>
                    <a:pt x="2" y="29"/>
                  </a:lnTo>
                  <a:lnTo>
                    <a:pt x="2" y="33"/>
                  </a:lnTo>
                  <a:lnTo>
                    <a:pt x="0" y="37"/>
                  </a:lnTo>
                  <a:lnTo>
                    <a:pt x="0" y="42"/>
                  </a:lnTo>
                  <a:lnTo>
                    <a:pt x="0" y="46"/>
                  </a:lnTo>
                  <a:lnTo>
                    <a:pt x="2" y="50"/>
                  </a:lnTo>
                  <a:lnTo>
                    <a:pt x="2" y="55"/>
                  </a:lnTo>
                  <a:close/>
                </a:path>
              </a:pathLst>
            </a:custGeom>
            <a:solidFill>
              <a:srgbClr val="FCEF00"/>
            </a:solidFill>
            <a:ln w="9525">
              <a:noFill/>
              <a:round/>
              <a:headEnd/>
              <a:tailEnd/>
            </a:ln>
          </p:spPr>
          <p:txBody>
            <a:bodyPr>
              <a:prstTxWarp prst="textNoShape">
                <a:avLst/>
              </a:prstTxWarp>
            </a:bodyPr>
            <a:lstStyle/>
            <a:p>
              <a:endParaRPr lang="en-US"/>
            </a:p>
          </p:txBody>
        </p:sp>
        <p:sp>
          <p:nvSpPr>
            <p:cNvPr id="22544" name="Freeform 14"/>
            <p:cNvSpPr>
              <a:spLocks/>
            </p:cNvSpPr>
            <p:nvPr/>
          </p:nvSpPr>
          <p:spPr bwMode="auto">
            <a:xfrm>
              <a:off x="2170" y="1837"/>
              <a:ext cx="72" cy="41"/>
            </a:xfrm>
            <a:custGeom>
              <a:avLst/>
              <a:gdLst>
                <a:gd name="T0" fmla="*/ 2 w 72"/>
                <a:gd name="T1" fmla="*/ 41 h 41"/>
                <a:gd name="T2" fmla="*/ 10 w 72"/>
                <a:gd name="T3" fmla="*/ 39 h 41"/>
                <a:gd name="T4" fmla="*/ 18 w 72"/>
                <a:gd name="T5" fmla="*/ 37 h 41"/>
                <a:gd name="T6" fmla="*/ 28 w 72"/>
                <a:gd name="T7" fmla="*/ 35 h 41"/>
                <a:gd name="T8" fmla="*/ 38 w 72"/>
                <a:gd name="T9" fmla="*/ 32 h 41"/>
                <a:gd name="T10" fmla="*/ 46 w 72"/>
                <a:gd name="T11" fmla="*/ 30 h 41"/>
                <a:gd name="T12" fmla="*/ 54 w 72"/>
                <a:gd name="T13" fmla="*/ 26 h 41"/>
                <a:gd name="T14" fmla="*/ 62 w 72"/>
                <a:gd name="T15" fmla="*/ 21 h 41"/>
                <a:gd name="T16" fmla="*/ 68 w 72"/>
                <a:gd name="T17" fmla="*/ 13 h 41"/>
                <a:gd name="T18" fmla="*/ 68 w 72"/>
                <a:gd name="T19" fmla="*/ 13 h 41"/>
                <a:gd name="T20" fmla="*/ 70 w 72"/>
                <a:gd name="T21" fmla="*/ 11 h 41"/>
                <a:gd name="T22" fmla="*/ 70 w 72"/>
                <a:gd name="T23" fmla="*/ 10 h 41"/>
                <a:gd name="T24" fmla="*/ 72 w 72"/>
                <a:gd name="T25" fmla="*/ 10 h 41"/>
                <a:gd name="T26" fmla="*/ 72 w 72"/>
                <a:gd name="T27" fmla="*/ 8 h 41"/>
                <a:gd name="T28" fmla="*/ 72 w 72"/>
                <a:gd name="T29" fmla="*/ 8 h 41"/>
                <a:gd name="T30" fmla="*/ 72 w 72"/>
                <a:gd name="T31" fmla="*/ 6 h 41"/>
                <a:gd name="T32" fmla="*/ 72 w 72"/>
                <a:gd name="T33" fmla="*/ 6 h 41"/>
                <a:gd name="T34" fmla="*/ 72 w 72"/>
                <a:gd name="T35" fmla="*/ 4 h 41"/>
                <a:gd name="T36" fmla="*/ 68 w 72"/>
                <a:gd name="T37" fmla="*/ 4 h 41"/>
                <a:gd name="T38" fmla="*/ 66 w 72"/>
                <a:gd name="T39" fmla="*/ 2 h 41"/>
                <a:gd name="T40" fmla="*/ 64 w 72"/>
                <a:gd name="T41" fmla="*/ 2 h 41"/>
                <a:gd name="T42" fmla="*/ 60 w 72"/>
                <a:gd name="T43" fmla="*/ 2 h 41"/>
                <a:gd name="T44" fmla="*/ 58 w 72"/>
                <a:gd name="T45" fmla="*/ 2 h 41"/>
                <a:gd name="T46" fmla="*/ 54 w 72"/>
                <a:gd name="T47" fmla="*/ 0 h 41"/>
                <a:gd name="T48" fmla="*/ 52 w 72"/>
                <a:gd name="T49" fmla="*/ 0 h 41"/>
                <a:gd name="T50" fmla="*/ 46 w 72"/>
                <a:gd name="T51" fmla="*/ 0 h 41"/>
                <a:gd name="T52" fmla="*/ 40 w 72"/>
                <a:gd name="T53" fmla="*/ 0 h 41"/>
                <a:gd name="T54" fmla="*/ 34 w 72"/>
                <a:gd name="T55" fmla="*/ 2 h 41"/>
                <a:gd name="T56" fmla="*/ 28 w 72"/>
                <a:gd name="T57" fmla="*/ 4 h 41"/>
                <a:gd name="T58" fmla="*/ 24 w 72"/>
                <a:gd name="T59" fmla="*/ 6 h 41"/>
                <a:gd name="T60" fmla="*/ 18 w 72"/>
                <a:gd name="T61" fmla="*/ 8 h 41"/>
                <a:gd name="T62" fmla="*/ 14 w 72"/>
                <a:gd name="T63" fmla="*/ 10 h 41"/>
                <a:gd name="T64" fmla="*/ 8 w 72"/>
                <a:gd name="T65" fmla="*/ 13 h 41"/>
                <a:gd name="T66" fmla="*/ 6 w 72"/>
                <a:gd name="T67" fmla="*/ 17 h 41"/>
                <a:gd name="T68" fmla="*/ 4 w 72"/>
                <a:gd name="T69" fmla="*/ 19 h 41"/>
                <a:gd name="T70" fmla="*/ 2 w 72"/>
                <a:gd name="T71" fmla="*/ 22 h 41"/>
                <a:gd name="T72" fmla="*/ 2 w 72"/>
                <a:gd name="T73" fmla="*/ 26 h 41"/>
                <a:gd name="T74" fmla="*/ 0 w 72"/>
                <a:gd name="T75" fmla="*/ 30 h 41"/>
                <a:gd name="T76" fmla="*/ 0 w 72"/>
                <a:gd name="T77" fmla="*/ 34 h 41"/>
                <a:gd name="T78" fmla="*/ 0 w 72"/>
                <a:gd name="T79" fmla="*/ 37 h 41"/>
                <a:gd name="T80" fmla="*/ 0 w 72"/>
                <a:gd name="T81" fmla="*/ 41 h 41"/>
                <a:gd name="T82" fmla="*/ 0 w 72"/>
                <a:gd name="T83" fmla="*/ 41 h 41"/>
                <a:gd name="T84" fmla="*/ 0 w 72"/>
                <a:gd name="T85" fmla="*/ 41 h 41"/>
                <a:gd name="T86" fmla="*/ 0 w 72"/>
                <a:gd name="T87" fmla="*/ 41 h 41"/>
                <a:gd name="T88" fmla="*/ 2 w 72"/>
                <a:gd name="T89" fmla="*/ 41 h 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
                <a:gd name="T136" fmla="*/ 0 h 41"/>
                <a:gd name="T137" fmla="*/ 72 w 72"/>
                <a:gd name="T138" fmla="*/ 41 h 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 h="41">
                  <a:moveTo>
                    <a:pt x="2" y="41"/>
                  </a:moveTo>
                  <a:lnTo>
                    <a:pt x="10" y="39"/>
                  </a:lnTo>
                  <a:lnTo>
                    <a:pt x="18" y="37"/>
                  </a:lnTo>
                  <a:lnTo>
                    <a:pt x="28" y="35"/>
                  </a:lnTo>
                  <a:lnTo>
                    <a:pt x="38" y="32"/>
                  </a:lnTo>
                  <a:lnTo>
                    <a:pt x="46" y="30"/>
                  </a:lnTo>
                  <a:lnTo>
                    <a:pt x="54" y="26"/>
                  </a:lnTo>
                  <a:lnTo>
                    <a:pt x="62" y="21"/>
                  </a:lnTo>
                  <a:lnTo>
                    <a:pt x="68" y="13"/>
                  </a:lnTo>
                  <a:lnTo>
                    <a:pt x="70" y="11"/>
                  </a:lnTo>
                  <a:lnTo>
                    <a:pt x="70" y="10"/>
                  </a:lnTo>
                  <a:lnTo>
                    <a:pt x="72" y="10"/>
                  </a:lnTo>
                  <a:lnTo>
                    <a:pt x="72" y="8"/>
                  </a:lnTo>
                  <a:lnTo>
                    <a:pt x="72" y="6"/>
                  </a:lnTo>
                  <a:lnTo>
                    <a:pt x="72" y="4"/>
                  </a:lnTo>
                  <a:lnTo>
                    <a:pt x="68" y="4"/>
                  </a:lnTo>
                  <a:lnTo>
                    <a:pt x="66" y="2"/>
                  </a:lnTo>
                  <a:lnTo>
                    <a:pt x="64" y="2"/>
                  </a:lnTo>
                  <a:lnTo>
                    <a:pt x="60" y="2"/>
                  </a:lnTo>
                  <a:lnTo>
                    <a:pt x="58" y="2"/>
                  </a:lnTo>
                  <a:lnTo>
                    <a:pt x="54" y="0"/>
                  </a:lnTo>
                  <a:lnTo>
                    <a:pt x="52" y="0"/>
                  </a:lnTo>
                  <a:lnTo>
                    <a:pt x="46" y="0"/>
                  </a:lnTo>
                  <a:lnTo>
                    <a:pt x="40" y="0"/>
                  </a:lnTo>
                  <a:lnTo>
                    <a:pt x="34" y="2"/>
                  </a:lnTo>
                  <a:lnTo>
                    <a:pt x="28" y="4"/>
                  </a:lnTo>
                  <a:lnTo>
                    <a:pt x="24" y="6"/>
                  </a:lnTo>
                  <a:lnTo>
                    <a:pt x="18" y="8"/>
                  </a:lnTo>
                  <a:lnTo>
                    <a:pt x="14" y="10"/>
                  </a:lnTo>
                  <a:lnTo>
                    <a:pt x="8" y="13"/>
                  </a:lnTo>
                  <a:lnTo>
                    <a:pt x="6" y="17"/>
                  </a:lnTo>
                  <a:lnTo>
                    <a:pt x="4" y="19"/>
                  </a:lnTo>
                  <a:lnTo>
                    <a:pt x="2" y="22"/>
                  </a:lnTo>
                  <a:lnTo>
                    <a:pt x="2" y="26"/>
                  </a:lnTo>
                  <a:lnTo>
                    <a:pt x="0" y="30"/>
                  </a:lnTo>
                  <a:lnTo>
                    <a:pt x="0" y="34"/>
                  </a:lnTo>
                  <a:lnTo>
                    <a:pt x="0" y="37"/>
                  </a:lnTo>
                  <a:lnTo>
                    <a:pt x="0" y="41"/>
                  </a:lnTo>
                  <a:lnTo>
                    <a:pt x="2" y="41"/>
                  </a:lnTo>
                  <a:close/>
                </a:path>
              </a:pathLst>
            </a:custGeom>
            <a:solidFill>
              <a:srgbClr val="FCEF00"/>
            </a:solidFill>
            <a:ln w="9525">
              <a:noFill/>
              <a:round/>
              <a:headEnd/>
              <a:tailEnd/>
            </a:ln>
          </p:spPr>
          <p:txBody>
            <a:bodyPr>
              <a:prstTxWarp prst="textNoShape">
                <a:avLst/>
              </a:prstTxWarp>
            </a:bodyPr>
            <a:lstStyle/>
            <a:p>
              <a:endParaRPr lang="en-US"/>
            </a:p>
          </p:txBody>
        </p:sp>
        <p:sp>
          <p:nvSpPr>
            <p:cNvPr id="22545" name="Freeform 15"/>
            <p:cNvSpPr>
              <a:spLocks/>
            </p:cNvSpPr>
            <p:nvPr/>
          </p:nvSpPr>
          <p:spPr bwMode="auto">
            <a:xfrm>
              <a:off x="2204" y="1524"/>
              <a:ext cx="430" cy="456"/>
            </a:xfrm>
            <a:custGeom>
              <a:avLst/>
              <a:gdLst>
                <a:gd name="T0" fmla="*/ 4 w 430"/>
                <a:gd name="T1" fmla="*/ 454 h 456"/>
                <a:gd name="T2" fmla="*/ 4 w 430"/>
                <a:gd name="T3" fmla="*/ 456 h 456"/>
                <a:gd name="T4" fmla="*/ 46 w 430"/>
                <a:gd name="T5" fmla="*/ 417 h 456"/>
                <a:gd name="T6" fmla="*/ 99 w 430"/>
                <a:gd name="T7" fmla="*/ 363 h 456"/>
                <a:gd name="T8" fmla="*/ 154 w 430"/>
                <a:gd name="T9" fmla="*/ 308 h 456"/>
                <a:gd name="T10" fmla="*/ 208 w 430"/>
                <a:gd name="T11" fmla="*/ 252 h 456"/>
                <a:gd name="T12" fmla="*/ 228 w 430"/>
                <a:gd name="T13" fmla="*/ 232 h 456"/>
                <a:gd name="T14" fmla="*/ 236 w 430"/>
                <a:gd name="T15" fmla="*/ 223 h 456"/>
                <a:gd name="T16" fmla="*/ 240 w 430"/>
                <a:gd name="T17" fmla="*/ 219 h 456"/>
                <a:gd name="T18" fmla="*/ 242 w 430"/>
                <a:gd name="T19" fmla="*/ 219 h 456"/>
                <a:gd name="T20" fmla="*/ 273 w 430"/>
                <a:gd name="T21" fmla="*/ 187 h 456"/>
                <a:gd name="T22" fmla="*/ 370 w 430"/>
                <a:gd name="T23" fmla="*/ 97 h 456"/>
                <a:gd name="T24" fmla="*/ 339 w 430"/>
                <a:gd name="T25" fmla="*/ 80 h 456"/>
                <a:gd name="T26" fmla="*/ 331 w 430"/>
                <a:gd name="T27" fmla="*/ 58 h 456"/>
                <a:gd name="T28" fmla="*/ 337 w 430"/>
                <a:gd name="T29" fmla="*/ 41 h 456"/>
                <a:gd name="T30" fmla="*/ 348 w 430"/>
                <a:gd name="T31" fmla="*/ 30 h 456"/>
                <a:gd name="T32" fmla="*/ 358 w 430"/>
                <a:gd name="T33" fmla="*/ 26 h 456"/>
                <a:gd name="T34" fmla="*/ 368 w 430"/>
                <a:gd name="T35" fmla="*/ 24 h 456"/>
                <a:gd name="T36" fmla="*/ 384 w 430"/>
                <a:gd name="T37" fmla="*/ 28 h 456"/>
                <a:gd name="T38" fmla="*/ 398 w 430"/>
                <a:gd name="T39" fmla="*/ 39 h 456"/>
                <a:gd name="T40" fmla="*/ 404 w 430"/>
                <a:gd name="T41" fmla="*/ 54 h 456"/>
                <a:gd name="T42" fmla="*/ 406 w 430"/>
                <a:gd name="T43" fmla="*/ 67 h 456"/>
                <a:gd name="T44" fmla="*/ 424 w 430"/>
                <a:gd name="T45" fmla="*/ 84 h 456"/>
                <a:gd name="T46" fmla="*/ 428 w 430"/>
                <a:gd name="T47" fmla="*/ 71 h 456"/>
                <a:gd name="T48" fmla="*/ 428 w 430"/>
                <a:gd name="T49" fmla="*/ 48 h 456"/>
                <a:gd name="T50" fmla="*/ 414 w 430"/>
                <a:gd name="T51" fmla="*/ 21 h 456"/>
                <a:gd name="T52" fmla="*/ 390 w 430"/>
                <a:gd name="T53" fmla="*/ 4 h 456"/>
                <a:gd name="T54" fmla="*/ 362 w 430"/>
                <a:gd name="T55" fmla="*/ 0 h 456"/>
                <a:gd name="T56" fmla="*/ 344 w 430"/>
                <a:gd name="T57" fmla="*/ 4 h 456"/>
                <a:gd name="T58" fmla="*/ 341 w 430"/>
                <a:gd name="T59" fmla="*/ 6 h 456"/>
                <a:gd name="T60" fmla="*/ 325 w 430"/>
                <a:gd name="T61" fmla="*/ 15 h 456"/>
                <a:gd name="T62" fmla="*/ 309 w 430"/>
                <a:gd name="T63" fmla="*/ 41 h 456"/>
                <a:gd name="T64" fmla="*/ 307 w 430"/>
                <a:gd name="T65" fmla="*/ 63 h 456"/>
                <a:gd name="T66" fmla="*/ 309 w 430"/>
                <a:gd name="T67" fmla="*/ 78 h 456"/>
                <a:gd name="T68" fmla="*/ 313 w 430"/>
                <a:gd name="T69" fmla="*/ 86 h 456"/>
                <a:gd name="T70" fmla="*/ 313 w 430"/>
                <a:gd name="T71" fmla="*/ 87 h 456"/>
                <a:gd name="T72" fmla="*/ 236 w 430"/>
                <a:gd name="T73" fmla="*/ 150 h 456"/>
                <a:gd name="T74" fmla="*/ 210 w 430"/>
                <a:gd name="T75" fmla="*/ 128 h 456"/>
                <a:gd name="T76" fmla="*/ 186 w 430"/>
                <a:gd name="T77" fmla="*/ 104 h 456"/>
                <a:gd name="T78" fmla="*/ 154 w 430"/>
                <a:gd name="T79" fmla="*/ 74 h 456"/>
                <a:gd name="T80" fmla="*/ 109 w 430"/>
                <a:gd name="T81" fmla="*/ 30 h 456"/>
                <a:gd name="T82" fmla="*/ 184 w 430"/>
                <a:gd name="T83" fmla="*/ 215 h 456"/>
                <a:gd name="T84" fmla="*/ 131 w 430"/>
                <a:gd name="T85" fmla="*/ 269 h 456"/>
                <a:gd name="T86" fmla="*/ 79 w 430"/>
                <a:gd name="T87" fmla="*/ 321 h 456"/>
                <a:gd name="T88" fmla="*/ 30 w 430"/>
                <a:gd name="T89" fmla="*/ 369 h 456"/>
                <a:gd name="T90" fmla="*/ 4 w 430"/>
                <a:gd name="T91" fmla="*/ 398 h 456"/>
                <a:gd name="T92" fmla="*/ 2 w 430"/>
                <a:gd name="T93" fmla="*/ 402 h 456"/>
                <a:gd name="T94" fmla="*/ 6 w 430"/>
                <a:gd name="T95" fmla="*/ 413 h 456"/>
                <a:gd name="T96" fmla="*/ 10 w 430"/>
                <a:gd name="T97" fmla="*/ 434 h 456"/>
                <a:gd name="T98" fmla="*/ 6 w 430"/>
                <a:gd name="T99" fmla="*/ 447 h 456"/>
                <a:gd name="T100" fmla="*/ 2 w 430"/>
                <a:gd name="T101" fmla="*/ 452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0"/>
                <a:gd name="T154" fmla="*/ 0 h 456"/>
                <a:gd name="T155" fmla="*/ 430 w 430"/>
                <a:gd name="T156" fmla="*/ 456 h 4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0" h="456">
                  <a:moveTo>
                    <a:pt x="4" y="454"/>
                  </a:moveTo>
                  <a:lnTo>
                    <a:pt x="4" y="454"/>
                  </a:lnTo>
                  <a:lnTo>
                    <a:pt x="4" y="456"/>
                  </a:lnTo>
                  <a:lnTo>
                    <a:pt x="18" y="443"/>
                  </a:lnTo>
                  <a:lnTo>
                    <a:pt x="32" y="430"/>
                  </a:lnTo>
                  <a:lnTo>
                    <a:pt x="46" y="417"/>
                  </a:lnTo>
                  <a:lnTo>
                    <a:pt x="59" y="404"/>
                  </a:lnTo>
                  <a:lnTo>
                    <a:pt x="73" y="391"/>
                  </a:lnTo>
                  <a:lnTo>
                    <a:pt x="87" y="376"/>
                  </a:lnTo>
                  <a:lnTo>
                    <a:pt x="99" y="363"/>
                  </a:lnTo>
                  <a:lnTo>
                    <a:pt x="113" y="348"/>
                  </a:lnTo>
                  <a:lnTo>
                    <a:pt x="127" y="335"/>
                  </a:lnTo>
                  <a:lnTo>
                    <a:pt x="141" y="321"/>
                  </a:lnTo>
                  <a:lnTo>
                    <a:pt x="154" y="308"/>
                  </a:lnTo>
                  <a:lnTo>
                    <a:pt x="168" y="295"/>
                  </a:lnTo>
                  <a:lnTo>
                    <a:pt x="180" y="280"/>
                  </a:lnTo>
                  <a:lnTo>
                    <a:pt x="194" y="267"/>
                  </a:lnTo>
                  <a:lnTo>
                    <a:pt x="208" y="252"/>
                  </a:lnTo>
                  <a:lnTo>
                    <a:pt x="220" y="239"/>
                  </a:lnTo>
                  <a:lnTo>
                    <a:pt x="224" y="237"/>
                  </a:lnTo>
                  <a:lnTo>
                    <a:pt x="226" y="234"/>
                  </a:lnTo>
                  <a:lnTo>
                    <a:pt x="228" y="232"/>
                  </a:lnTo>
                  <a:lnTo>
                    <a:pt x="230" y="230"/>
                  </a:lnTo>
                  <a:lnTo>
                    <a:pt x="232" y="226"/>
                  </a:lnTo>
                  <a:lnTo>
                    <a:pt x="234" y="224"/>
                  </a:lnTo>
                  <a:lnTo>
                    <a:pt x="236" y="223"/>
                  </a:lnTo>
                  <a:lnTo>
                    <a:pt x="238" y="219"/>
                  </a:lnTo>
                  <a:lnTo>
                    <a:pt x="240" y="219"/>
                  </a:lnTo>
                  <a:lnTo>
                    <a:pt x="242" y="219"/>
                  </a:lnTo>
                  <a:lnTo>
                    <a:pt x="376" y="341"/>
                  </a:lnTo>
                  <a:lnTo>
                    <a:pt x="404" y="315"/>
                  </a:lnTo>
                  <a:lnTo>
                    <a:pt x="273" y="187"/>
                  </a:lnTo>
                  <a:lnTo>
                    <a:pt x="285" y="176"/>
                  </a:lnTo>
                  <a:lnTo>
                    <a:pt x="346" y="111"/>
                  </a:lnTo>
                  <a:lnTo>
                    <a:pt x="366" y="117"/>
                  </a:lnTo>
                  <a:lnTo>
                    <a:pt x="370" y="97"/>
                  </a:lnTo>
                  <a:lnTo>
                    <a:pt x="352" y="93"/>
                  </a:lnTo>
                  <a:lnTo>
                    <a:pt x="348" y="89"/>
                  </a:lnTo>
                  <a:lnTo>
                    <a:pt x="343" y="86"/>
                  </a:lnTo>
                  <a:lnTo>
                    <a:pt x="339" y="80"/>
                  </a:lnTo>
                  <a:lnTo>
                    <a:pt x="337" y="74"/>
                  </a:lnTo>
                  <a:lnTo>
                    <a:pt x="333" y="69"/>
                  </a:lnTo>
                  <a:lnTo>
                    <a:pt x="331" y="63"/>
                  </a:lnTo>
                  <a:lnTo>
                    <a:pt x="331" y="58"/>
                  </a:lnTo>
                  <a:lnTo>
                    <a:pt x="333" y="50"/>
                  </a:lnTo>
                  <a:lnTo>
                    <a:pt x="333" y="47"/>
                  </a:lnTo>
                  <a:lnTo>
                    <a:pt x="335" y="43"/>
                  </a:lnTo>
                  <a:lnTo>
                    <a:pt x="337" y="41"/>
                  </a:lnTo>
                  <a:lnTo>
                    <a:pt x="339" y="37"/>
                  </a:lnTo>
                  <a:lnTo>
                    <a:pt x="343" y="36"/>
                  </a:lnTo>
                  <a:lnTo>
                    <a:pt x="344" y="32"/>
                  </a:lnTo>
                  <a:lnTo>
                    <a:pt x="348" y="30"/>
                  </a:lnTo>
                  <a:lnTo>
                    <a:pt x="352" y="28"/>
                  </a:lnTo>
                  <a:lnTo>
                    <a:pt x="354" y="28"/>
                  </a:lnTo>
                  <a:lnTo>
                    <a:pt x="356" y="28"/>
                  </a:lnTo>
                  <a:lnTo>
                    <a:pt x="358" y="26"/>
                  </a:lnTo>
                  <a:lnTo>
                    <a:pt x="362" y="26"/>
                  </a:lnTo>
                  <a:lnTo>
                    <a:pt x="364" y="26"/>
                  </a:lnTo>
                  <a:lnTo>
                    <a:pt x="366" y="24"/>
                  </a:lnTo>
                  <a:lnTo>
                    <a:pt x="368" y="24"/>
                  </a:lnTo>
                  <a:lnTo>
                    <a:pt x="370" y="24"/>
                  </a:lnTo>
                  <a:lnTo>
                    <a:pt x="376" y="26"/>
                  </a:lnTo>
                  <a:lnTo>
                    <a:pt x="380" y="26"/>
                  </a:lnTo>
                  <a:lnTo>
                    <a:pt x="384" y="28"/>
                  </a:lnTo>
                  <a:lnTo>
                    <a:pt x="388" y="30"/>
                  </a:lnTo>
                  <a:lnTo>
                    <a:pt x="392" y="34"/>
                  </a:lnTo>
                  <a:lnTo>
                    <a:pt x="396" y="36"/>
                  </a:lnTo>
                  <a:lnTo>
                    <a:pt x="398" y="39"/>
                  </a:lnTo>
                  <a:lnTo>
                    <a:pt x="402" y="43"/>
                  </a:lnTo>
                  <a:lnTo>
                    <a:pt x="402" y="47"/>
                  </a:lnTo>
                  <a:lnTo>
                    <a:pt x="404" y="50"/>
                  </a:lnTo>
                  <a:lnTo>
                    <a:pt x="404" y="54"/>
                  </a:lnTo>
                  <a:lnTo>
                    <a:pt x="406" y="58"/>
                  </a:lnTo>
                  <a:lnTo>
                    <a:pt x="406" y="60"/>
                  </a:lnTo>
                  <a:lnTo>
                    <a:pt x="406" y="63"/>
                  </a:lnTo>
                  <a:lnTo>
                    <a:pt x="406" y="67"/>
                  </a:lnTo>
                  <a:lnTo>
                    <a:pt x="406" y="71"/>
                  </a:lnTo>
                  <a:lnTo>
                    <a:pt x="420" y="87"/>
                  </a:lnTo>
                  <a:lnTo>
                    <a:pt x="422" y="86"/>
                  </a:lnTo>
                  <a:lnTo>
                    <a:pt x="424" y="84"/>
                  </a:lnTo>
                  <a:lnTo>
                    <a:pt x="426" y="80"/>
                  </a:lnTo>
                  <a:lnTo>
                    <a:pt x="428" y="78"/>
                  </a:lnTo>
                  <a:lnTo>
                    <a:pt x="428" y="74"/>
                  </a:lnTo>
                  <a:lnTo>
                    <a:pt x="428" y="71"/>
                  </a:lnTo>
                  <a:lnTo>
                    <a:pt x="428" y="67"/>
                  </a:lnTo>
                  <a:lnTo>
                    <a:pt x="430" y="65"/>
                  </a:lnTo>
                  <a:lnTo>
                    <a:pt x="430" y="56"/>
                  </a:lnTo>
                  <a:lnTo>
                    <a:pt x="428" y="48"/>
                  </a:lnTo>
                  <a:lnTo>
                    <a:pt x="426" y="41"/>
                  </a:lnTo>
                  <a:lnTo>
                    <a:pt x="424" y="34"/>
                  </a:lnTo>
                  <a:lnTo>
                    <a:pt x="420" y="26"/>
                  </a:lnTo>
                  <a:lnTo>
                    <a:pt x="414" y="21"/>
                  </a:lnTo>
                  <a:lnTo>
                    <a:pt x="410" y="15"/>
                  </a:lnTo>
                  <a:lnTo>
                    <a:pt x="404" y="10"/>
                  </a:lnTo>
                  <a:lnTo>
                    <a:pt x="398" y="6"/>
                  </a:lnTo>
                  <a:lnTo>
                    <a:pt x="390" y="4"/>
                  </a:lnTo>
                  <a:lnTo>
                    <a:pt x="384" y="2"/>
                  </a:lnTo>
                  <a:lnTo>
                    <a:pt x="376" y="0"/>
                  </a:lnTo>
                  <a:lnTo>
                    <a:pt x="370" y="0"/>
                  </a:lnTo>
                  <a:lnTo>
                    <a:pt x="362" y="0"/>
                  </a:lnTo>
                  <a:lnTo>
                    <a:pt x="354" y="2"/>
                  </a:lnTo>
                  <a:lnTo>
                    <a:pt x="346" y="4"/>
                  </a:lnTo>
                  <a:lnTo>
                    <a:pt x="344" y="4"/>
                  </a:lnTo>
                  <a:lnTo>
                    <a:pt x="343" y="6"/>
                  </a:lnTo>
                  <a:lnTo>
                    <a:pt x="341" y="6"/>
                  </a:lnTo>
                  <a:lnTo>
                    <a:pt x="339" y="6"/>
                  </a:lnTo>
                  <a:lnTo>
                    <a:pt x="337" y="6"/>
                  </a:lnTo>
                  <a:lnTo>
                    <a:pt x="331" y="10"/>
                  </a:lnTo>
                  <a:lnTo>
                    <a:pt x="325" y="15"/>
                  </a:lnTo>
                  <a:lnTo>
                    <a:pt x="321" y="21"/>
                  </a:lnTo>
                  <a:lnTo>
                    <a:pt x="315" y="26"/>
                  </a:lnTo>
                  <a:lnTo>
                    <a:pt x="313" y="34"/>
                  </a:lnTo>
                  <a:lnTo>
                    <a:pt x="309" y="41"/>
                  </a:lnTo>
                  <a:lnTo>
                    <a:pt x="307" y="48"/>
                  </a:lnTo>
                  <a:lnTo>
                    <a:pt x="307" y="54"/>
                  </a:lnTo>
                  <a:lnTo>
                    <a:pt x="307" y="60"/>
                  </a:lnTo>
                  <a:lnTo>
                    <a:pt x="307" y="63"/>
                  </a:lnTo>
                  <a:lnTo>
                    <a:pt x="307" y="67"/>
                  </a:lnTo>
                  <a:lnTo>
                    <a:pt x="307" y="71"/>
                  </a:lnTo>
                  <a:lnTo>
                    <a:pt x="309" y="74"/>
                  </a:lnTo>
                  <a:lnTo>
                    <a:pt x="309" y="78"/>
                  </a:lnTo>
                  <a:lnTo>
                    <a:pt x="311" y="80"/>
                  </a:lnTo>
                  <a:lnTo>
                    <a:pt x="313" y="84"/>
                  </a:lnTo>
                  <a:lnTo>
                    <a:pt x="313" y="86"/>
                  </a:lnTo>
                  <a:lnTo>
                    <a:pt x="313" y="87"/>
                  </a:lnTo>
                  <a:lnTo>
                    <a:pt x="242" y="156"/>
                  </a:lnTo>
                  <a:lnTo>
                    <a:pt x="236" y="150"/>
                  </a:lnTo>
                  <a:lnTo>
                    <a:pt x="228" y="147"/>
                  </a:lnTo>
                  <a:lnTo>
                    <a:pt x="222" y="141"/>
                  </a:lnTo>
                  <a:lnTo>
                    <a:pt x="216" y="134"/>
                  </a:lnTo>
                  <a:lnTo>
                    <a:pt x="210" y="128"/>
                  </a:lnTo>
                  <a:lnTo>
                    <a:pt x="206" y="123"/>
                  </a:lnTo>
                  <a:lnTo>
                    <a:pt x="198" y="117"/>
                  </a:lnTo>
                  <a:lnTo>
                    <a:pt x="192" y="111"/>
                  </a:lnTo>
                  <a:lnTo>
                    <a:pt x="186" y="104"/>
                  </a:lnTo>
                  <a:lnTo>
                    <a:pt x="178" y="97"/>
                  </a:lnTo>
                  <a:lnTo>
                    <a:pt x="170" y="89"/>
                  </a:lnTo>
                  <a:lnTo>
                    <a:pt x="162" y="82"/>
                  </a:lnTo>
                  <a:lnTo>
                    <a:pt x="154" y="74"/>
                  </a:lnTo>
                  <a:lnTo>
                    <a:pt x="147" y="67"/>
                  </a:lnTo>
                  <a:lnTo>
                    <a:pt x="139" y="60"/>
                  </a:lnTo>
                  <a:lnTo>
                    <a:pt x="133" y="52"/>
                  </a:lnTo>
                  <a:lnTo>
                    <a:pt x="109" y="30"/>
                  </a:lnTo>
                  <a:lnTo>
                    <a:pt x="75" y="58"/>
                  </a:lnTo>
                  <a:lnTo>
                    <a:pt x="210" y="187"/>
                  </a:lnTo>
                  <a:lnTo>
                    <a:pt x="196" y="200"/>
                  </a:lnTo>
                  <a:lnTo>
                    <a:pt x="184" y="215"/>
                  </a:lnTo>
                  <a:lnTo>
                    <a:pt x="170" y="228"/>
                  </a:lnTo>
                  <a:lnTo>
                    <a:pt x="158" y="241"/>
                  </a:lnTo>
                  <a:lnTo>
                    <a:pt x="145" y="256"/>
                  </a:lnTo>
                  <a:lnTo>
                    <a:pt x="131" y="269"/>
                  </a:lnTo>
                  <a:lnTo>
                    <a:pt x="117" y="282"/>
                  </a:lnTo>
                  <a:lnTo>
                    <a:pt x="103" y="295"/>
                  </a:lnTo>
                  <a:lnTo>
                    <a:pt x="91" y="308"/>
                  </a:lnTo>
                  <a:lnTo>
                    <a:pt x="79" y="321"/>
                  </a:lnTo>
                  <a:lnTo>
                    <a:pt x="65" y="334"/>
                  </a:lnTo>
                  <a:lnTo>
                    <a:pt x="54" y="345"/>
                  </a:lnTo>
                  <a:lnTo>
                    <a:pt x="42" y="358"/>
                  </a:lnTo>
                  <a:lnTo>
                    <a:pt x="30" y="369"/>
                  </a:lnTo>
                  <a:lnTo>
                    <a:pt x="18" y="382"/>
                  </a:lnTo>
                  <a:lnTo>
                    <a:pt x="8" y="397"/>
                  </a:lnTo>
                  <a:lnTo>
                    <a:pt x="6" y="397"/>
                  </a:lnTo>
                  <a:lnTo>
                    <a:pt x="4" y="398"/>
                  </a:lnTo>
                  <a:lnTo>
                    <a:pt x="4" y="400"/>
                  </a:lnTo>
                  <a:lnTo>
                    <a:pt x="2" y="400"/>
                  </a:lnTo>
                  <a:lnTo>
                    <a:pt x="2" y="402"/>
                  </a:lnTo>
                  <a:lnTo>
                    <a:pt x="0" y="404"/>
                  </a:lnTo>
                  <a:lnTo>
                    <a:pt x="0" y="406"/>
                  </a:lnTo>
                  <a:lnTo>
                    <a:pt x="2" y="410"/>
                  </a:lnTo>
                  <a:lnTo>
                    <a:pt x="6" y="413"/>
                  </a:lnTo>
                  <a:lnTo>
                    <a:pt x="8" y="419"/>
                  </a:lnTo>
                  <a:lnTo>
                    <a:pt x="10" y="422"/>
                  </a:lnTo>
                  <a:lnTo>
                    <a:pt x="10" y="428"/>
                  </a:lnTo>
                  <a:lnTo>
                    <a:pt x="10" y="434"/>
                  </a:lnTo>
                  <a:lnTo>
                    <a:pt x="8" y="439"/>
                  </a:lnTo>
                  <a:lnTo>
                    <a:pt x="8" y="443"/>
                  </a:lnTo>
                  <a:lnTo>
                    <a:pt x="6" y="445"/>
                  </a:lnTo>
                  <a:lnTo>
                    <a:pt x="6" y="447"/>
                  </a:lnTo>
                  <a:lnTo>
                    <a:pt x="4" y="448"/>
                  </a:lnTo>
                  <a:lnTo>
                    <a:pt x="4" y="450"/>
                  </a:lnTo>
                  <a:lnTo>
                    <a:pt x="2" y="452"/>
                  </a:lnTo>
                  <a:lnTo>
                    <a:pt x="4" y="454"/>
                  </a:lnTo>
                  <a:close/>
                </a:path>
              </a:pathLst>
            </a:custGeom>
            <a:solidFill>
              <a:srgbClr val="FFFFFF"/>
            </a:solidFill>
            <a:ln w="9525">
              <a:noFill/>
              <a:round/>
              <a:headEnd/>
              <a:tailEnd/>
            </a:ln>
          </p:spPr>
          <p:txBody>
            <a:bodyPr>
              <a:prstTxWarp prst="textNoShape">
                <a:avLst/>
              </a:prstTxWarp>
            </a:bodyPr>
            <a:lstStyle/>
            <a:p>
              <a:endParaRPr lang="en-US"/>
            </a:p>
          </p:txBody>
        </p:sp>
        <p:sp>
          <p:nvSpPr>
            <p:cNvPr id="22546" name="Freeform 16"/>
            <p:cNvSpPr>
              <a:spLocks/>
            </p:cNvSpPr>
            <p:nvPr/>
          </p:nvSpPr>
          <p:spPr bwMode="auto">
            <a:xfrm>
              <a:off x="2222" y="1824"/>
              <a:ext cx="61" cy="60"/>
            </a:xfrm>
            <a:custGeom>
              <a:avLst/>
              <a:gdLst>
                <a:gd name="T0" fmla="*/ 0 w 61"/>
                <a:gd name="T1" fmla="*/ 60 h 60"/>
                <a:gd name="T2" fmla="*/ 61 w 61"/>
                <a:gd name="T3" fmla="*/ 0 h 60"/>
                <a:gd name="T4" fmla="*/ 37 w 61"/>
                <a:gd name="T5" fmla="*/ 8 h 60"/>
                <a:gd name="T6" fmla="*/ 36 w 61"/>
                <a:gd name="T7" fmla="*/ 15 h 60"/>
                <a:gd name="T8" fmla="*/ 34 w 61"/>
                <a:gd name="T9" fmla="*/ 21 h 60"/>
                <a:gd name="T10" fmla="*/ 30 w 61"/>
                <a:gd name="T11" fmla="*/ 28 h 60"/>
                <a:gd name="T12" fmla="*/ 26 w 61"/>
                <a:gd name="T13" fmla="*/ 34 h 60"/>
                <a:gd name="T14" fmla="*/ 20 w 61"/>
                <a:gd name="T15" fmla="*/ 39 h 60"/>
                <a:gd name="T16" fmla="*/ 14 w 61"/>
                <a:gd name="T17" fmla="*/ 45 h 60"/>
                <a:gd name="T18" fmla="*/ 8 w 61"/>
                <a:gd name="T19" fmla="*/ 48 h 60"/>
                <a:gd name="T20" fmla="*/ 0 w 61"/>
                <a:gd name="T21" fmla="*/ 52 h 60"/>
                <a:gd name="T22" fmla="*/ 0 w 61"/>
                <a:gd name="T23" fmla="*/ 6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60"/>
                <a:gd name="T38" fmla="*/ 61 w 61"/>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60">
                  <a:moveTo>
                    <a:pt x="0" y="60"/>
                  </a:moveTo>
                  <a:lnTo>
                    <a:pt x="61" y="0"/>
                  </a:lnTo>
                  <a:lnTo>
                    <a:pt x="37" y="8"/>
                  </a:lnTo>
                  <a:lnTo>
                    <a:pt x="36" y="15"/>
                  </a:lnTo>
                  <a:lnTo>
                    <a:pt x="34" y="21"/>
                  </a:lnTo>
                  <a:lnTo>
                    <a:pt x="30" y="28"/>
                  </a:lnTo>
                  <a:lnTo>
                    <a:pt x="26" y="34"/>
                  </a:lnTo>
                  <a:lnTo>
                    <a:pt x="20" y="39"/>
                  </a:lnTo>
                  <a:lnTo>
                    <a:pt x="14" y="45"/>
                  </a:lnTo>
                  <a:lnTo>
                    <a:pt x="8" y="48"/>
                  </a:lnTo>
                  <a:lnTo>
                    <a:pt x="0" y="52"/>
                  </a:lnTo>
                  <a:lnTo>
                    <a:pt x="0" y="60"/>
                  </a:lnTo>
                  <a:close/>
                </a:path>
              </a:pathLst>
            </a:custGeom>
            <a:solidFill>
              <a:srgbClr val="FFFFFF"/>
            </a:solidFill>
            <a:ln w="9525">
              <a:noFill/>
              <a:round/>
              <a:headEnd/>
              <a:tailEnd/>
            </a:ln>
          </p:spPr>
          <p:txBody>
            <a:bodyPr>
              <a:prstTxWarp prst="textNoShape">
                <a:avLst/>
              </a:prstTxWarp>
            </a:bodyPr>
            <a:lstStyle/>
            <a:p>
              <a:endParaRPr lang="en-US"/>
            </a:p>
          </p:txBody>
        </p:sp>
        <p:sp>
          <p:nvSpPr>
            <p:cNvPr id="22547" name="Freeform 17"/>
            <p:cNvSpPr>
              <a:spLocks/>
            </p:cNvSpPr>
            <p:nvPr/>
          </p:nvSpPr>
          <p:spPr bwMode="auto">
            <a:xfrm>
              <a:off x="2228" y="1787"/>
              <a:ext cx="75" cy="34"/>
            </a:xfrm>
            <a:custGeom>
              <a:avLst/>
              <a:gdLst>
                <a:gd name="T0" fmla="*/ 0 w 75"/>
                <a:gd name="T1" fmla="*/ 32 h 34"/>
                <a:gd name="T2" fmla="*/ 10 w 75"/>
                <a:gd name="T3" fmla="*/ 34 h 34"/>
                <a:gd name="T4" fmla="*/ 20 w 75"/>
                <a:gd name="T5" fmla="*/ 34 h 34"/>
                <a:gd name="T6" fmla="*/ 31 w 75"/>
                <a:gd name="T7" fmla="*/ 34 h 34"/>
                <a:gd name="T8" fmla="*/ 41 w 75"/>
                <a:gd name="T9" fmla="*/ 30 h 34"/>
                <a:gd name="T10" fmla="*/ 51 w 75"/>
                <a:gd name="T11" fmla="*/ 28 h 34"/>
                <a:gd name="T12" fmla="*/ 59 w 75"/>
                <a:gd name="T13" fmla="*/ 24 h 34"/>
                <a:gd name="T14" fmla="*/ 67 w 75"/>
                <a:gd name="T15" fmla="*/ 19 h 34"/>
                <a:gd name="T16" fmla="*/ 75 w 75"/>
                <a:gd name="T17" fmla="*/ 11 h 34"/>
                <a:gd name="T18" fmla="*/ 69 w 75"/>
                <a:gd name="T19" fmla="*/ 8 h 34"/>
                <a:gd name="T20" fmla="*/ 63 w 75"/>
                <a:gd name="T21" fmla="*/ 6 h 34"/>
                <a:gd name="T22" fmla="*/ 55 w 75"/>
                <a:gd name="T23" fmla="*/ 2 h 34"/>
                <a:gd name="T24" fmla="*/ 49 w 75"/>
                <a:gd name="T25" fmla="*/ 0 h 34"/>
                <a:gd name="T26" fmla="*/ 41 w 75"/>
                <a:gd name="T27" fmla="*/ 0 h 34"/>
                <a:gd name="T28" fmla="*/ 35 w 75"/>
                <a:gd name="T29" fmla="*/ 0 h 34"/>
                <a:gd name="T30" fmla="*/ 28 w 75"/>
                <a:gd name="T31" fmla="*/ 2 h 34"/>
                <a:gd name="T32" fmla="*/ 20 w 75"/>
                <a:gd name="T33" fmla="*/ 6 h 34"/>
                <a:gd name="T34" fmla="*/ 16 w 75"/>
                <a:gd name="T35" fmla="*/ 10 h 34"/>
                <a:gd name="T36" fmla="*/ 12 w 75"/>
                <a:gd name="T37" fmla="*/ 11 h 34"/>
                <a:gd name="T38" fmla="*/ 10 w 75"/>
                <a:gd name="T39" fmla="*/ 15 h 34"/>
                <a:gd name="T40" fmla="*/ 6 w 75"/>
                <a:gd name="T41" fmla="*/ 17 h 34"/>
                <a:gd name="T42" fmla="*/ 4 w 75"/>
                <a:gd name="T43" fmla="*/ 21 h 34"/>
                <a:gd name="T44" fmla="*/ 2 w 75"/>
                <a:gd name="T45" fmla="*/ 24 h 34"/>
                <a:gd name="T46" fmla="*/ 0 w 75"/>
                <a:gd name="T47" fmla="*/ 28 h 34"/>
                <a:gd name="T48" fmla="*/ 0 w 75"/>
                <a:gd name="T49" fmla="*/ 32 h 34"/>
                <a:gd name="T50" fmla="*/ 0 w 75"/>
                <a:gd name="T51" fmla="*/ 32 h 34"/>
                <a:gd name="T52" fmla="*/ 0 w 75"/>
                <a:gd name="T53" fmla="*/ 32 h 34"/>
                <a:gd name="T54" fmla="*/ 0 w 75"/>
                <a:gd name="T55" fmla="*/ 32 h 34"/>
                <a:gd name="T56" fmla="*/ 0 w 75"/>
                <a:gd name="T57" fmla="*/ 32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
                <a:gd name="T88" fmla="*/ 0 h 34"/>
                <a:gd name="T89" fmla="*/ 75 w 75"/>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 h="34">
                  <a:moveTo>
                    <a:pt x="0" y="32"/>
                  </a:moveTo>
                  <a:lnTo>
                    <a:pt x="10" y="34"/>
                  </a:lnTo>
                  <a:lnTo>
                    <a:pt x="20" y="34"/>
                  </a:lnTo>
                  <a:lnTo>
                    <a:pt x="31" y="34"/>
                  </a:lnTo>
                  <a:lnTo>
                    <a:pt x="41" y="30"/>
                  </a:lnTo>
                  <a:lnTo>
                    <a:pt x="51" y="28"/>
                  </a:lnTo>
                  <a:lnTo>
                    <a:pt x="59" y="24"/>
                  </a:lnTo>
                  <a:lnTo>
                    <a:pt x="67" y="19"/>
                  </a:lnTo>
                  <a:lnTo>
                    <a:pt x="75" y="11"/>
                  </a:lnTo>
                  <a:lnTo>
                    <a:pt x="69" y="8"/>
                  </a:lnTo>
                  <a:lnTo>
                    <a:pt x="63" y="6"/>
                  </a:lnTo>
                  <a:lnTo>
                    <a:pt x="55" y="2"/>
                  </a:lnTo>
                  <a:lnTo>
                    <a:pt x="49" y="0"/>
                  </a:lnTo>
                  <a:lnTo>
                    <a:pt x="41" y="0"/>
                  </a:lnTo>
                  <a:lnTo>
                    <a:pt x="35" y="0"/>
                  </a:lnTo>
                  <a:lnTo>
                    <a:pt x="28" y="2"/>
                  </a:lnTo>
                  <a:lnTo>
                    <a:pt x="20" y="6"/>
                  </a:lnTo>
                  <a:lnTo>
                    <a:pt x="16" y="10"/>
                  </a:lnTo>
                  <a:lnTo>
                    <a:pt x="12" y="11"/>
                  </a:lnTo>
                  <a:lnTo>
                    <a:pt x="10" y="15"/>
                  </a:lnTo>
                  <a:lnTo>
                    <a:pt x="6" y="17"/>
                  </a:lnTo>
                  <a:lnTo>
                    <a:pt x="4" y="21"/>
                  </a:lnTo>
                  <a:lnTo>
                    <a:pt x="2" y="24"/>
                  </a:lnTo>
                  <a:lnTo>
                    <a:pt x="0" y="28"/>
                  </a:lnTo>
                  <a:lnTo>
                    <a:pt x="0" y="32"/>
                  </a:lnTo>
                  <a:close/>
                </a:path>
              </a:pathLst>
            </a:custGeom>
            <a:solidFill>
              <a:srgbClr val="FCEF00"/>
            </a:solidFill>
            <a:ln w="9525">
              <a:noFill/>
              <a:round/>
              <a:headEnd/>
              <a:tailEnd/>
            </a:ln>
          </p:spPr>
          <p:txBody>
            <a:bodyPr>
              <a:prstTxWarp prst="textNoShape">
                <a:avLst/>
              </a:prstTxWarp>
            </a:bodyPr>
            <a:lstStyle/>
            <a:p>
              <a:endParaRPr lang="en-US"/>
            </a:p>
          </p:txBody>
        </p:sp>
        <p:sp>
          <p:nvSpPr>
            <p:cNvPr id="22548" name="Freeform 18"/>
            <p:cNvSpPr>
              <a:spLocks/>
            </p:cNvSpPr>
            <p:nvPr/>
          </p:nvSpPr>
          <p:spPr bwMode="auto">
            <a:xfrm>
              <a:off x="2287" y="1750"/>
              <a:ext cx="64" cy="37"/>
            </a:xfrm>
            <a:custGeom>
              <a:avLst/>
              <a:gdLst>
                <a:gd name="T0" fmla="*/ 0 w 64"/>
                <a:gd name="T1" fmla="*/ 26 h 37"/>
                <a:gd name="T2" fmla="*/ 4 w 64"/>
                <a:gd name="T3" fmla="*/ 28 h 37"/>
                <a:gd name="T4" fmla="*/ 8 w 64"/>
                <a:gd name="T5" fmla="*/ 30 h 37"/>
                <a:gd name="T6" fmla="*/ 12 w 64"/>
                <a:gd name="T7" fmla="*/ 34 h 37"/>
                <a:gd name="T8" fmla="*/ 16 w 64"/>
                <a:gd name="T9" fmla="*/ 35 h 37"/>
                <a:gd name="T10" fmla="*/ 20 w 64"/>
                <a:gd name="T11" fmla="*/ 37 h 37"/>
                <a:gd name="T12" fmla="*/ 24 w 64"/>
                <a:gd name="T13" fmla="*/ 37 h 37"/>
                <a:gd name="T14" fmla="*/ 30 w 64"/>
                <a:gd name="T15" fmla="*/ 37 h 37"/>
                <a:gd name="T16" fmla="*/ 36 w 64"/>
                <a:gd name="T17" fmla="*/ 37 h 37"/>
                <a:gd name="T18" fmla="*/ 40 w 64"/>
                <a:gd name="T19" fmla="*/ 34 h 37"/>
                <a:gd name="T20" fmla="*/ 42 w 64"/>
                <a:gd name="T21" fmla="*/ 30 h 37"/>
                <a:gd name="T22" fmla="*/ 46 w 64"/>
                <a:gd name="T23" fmla="*/ 26 h 37"/>
                <a:gd name="T24" fmla="*/ 50 w 64"/>
                <a:gd name="T25" fmla="*/ 22 h 37"/>
                <a:gd name="T26" fmla="*/ 54 w 64"/>
                <a:gd name="T27" fmla="*/ 19 h 37"/>
                <a:gd name="T28" fmla="*/ 56 w 64"/>
                <a:gd name="T29" fmla="*/ 15 h 37"/>
                <a:gd name="T30" fmla="*/ 60 w 64"/>
                <a:gd name="T31" fmla="*/ 11 h 37"/>
                <a:gd name="T32" fmla="*/ 64 w 64"/>
                <a:gd name="T33" fmla="*/ 8 h 37"/>
                <a:gd name="T34" fmla="*/ 64 w 64"/>
                <a:gd name="T35" fmla="*/ 8 h 37"/>
                <a:gd name="T36" fmla="*/ 64 w 64"/>
                <a:gd name="T37" fmla="*/ 8 h 37"/>
                <a:gd name="T38" fmla="*/ 64 w 64"/>
                <a:gd name="T39" fmla="*/ 8 h 37"/>
                <a:gd name="T40" fmla="*/ 64 w 64"/>
                <a:gd name="T41" fmla="*/ 8 h 37"/>
                <a:gd name="T42" fmla="*/ 64 w 64"/>
                <a:gd name="T43" fmla="*/ 6 h 37"/>
                <a:gd name="T44" fmla="*/ 64 w 64"/>
                <a:gd name="T45" fmla="*/ 6 h 37"/>
                <a:gd name="T46" fmla="*/ 64 w 64"/>
                <a:gd name="T47" fmla="*/ 6 h 37"/>
                <a:gd name="T48" fmla="*/ 64 w 64"/>
                <a:gd name="T49" fmla="*/ 6 h 37"/>
                <a:gd name="T50" fmla="*/ 60 w 64"/>
                <a:gd name="T51" fmla="*/ 4 h 37"/>
                <a:gd name="T52" fmla="*/ 56 w 64"/>
                <a:gd name="T53" fmla="*/ 2 h 37"/>
                <a:gd name="T54" fmla="*/ 50 w 64"/>
                <a:gd name="T55" fmla="*/ 0 h 37"/>
                <a:gd name="T56" fmla="*/ 44 w 64"/>
                <a:gd name="T57" fmla="*/ 0 h 37"/>
                <a:gd name="T58" fmla="*/ 40 w 64"/>
                <a:gd name="T59" fmla="*/ 0 h 37"/>
                <a:gd name="T60" fmla="*/ 34 w 64"/>
                <a:gd name="T61" fmla="*/ 0 h 37"/>
                <a:gd name="T62" fmla="*/ 28 w 64"/>
                <a:gd name="T63" fmla="*/ 2 h 37"/>
                <a:gd name="T64" fmla="*/ 24 w 64"/>
                <a:gd name="T65" fmla="*/ 4 h 37"/>
                <a:gd name="T66" fmla="*/ 20 w 64"/>
                <a:gd name="T67" fmla="*/ 6 h 37"/>
                <a:gd name="T68" fmla="*/ 16 w 64"/>
                <a:gd name="T69" fmla="*/ 8 h 37"/>
                <a:gd name="T70" fmla="*/ 12 w 64"/>
                <a:gd name="T71" fmla="*/ 11 h 37"/>
                <a:gd name="T72" fmla="*/ 8 w 64"/>
                <a:gd name="T73" fmla="*/ 13 h 37"/>
                <a:gd name="T74" fmla="*/ 6 w 64"/>
                <a:gd name="T75" fmla="*/ 17 h 37"/>
                <a:gd name="T76" fmla="*/ 2 w 64"/>
                <a:gd name="T77" fmla="*/ 21 h 37"/>
                <a:gd name="T78" fmla="*/ 0 w 64"/>
                <a:gd name="T79" fmla="*/ 22 h 37"/>
                <a:gd name="T80" fmla="*/ 0 w 64"/>
                <a:gd name="T81" fmla="*/ 26 h 37"/>
                <a:gd name="T82" fmla="*/ 0 w 64"/>
                <a:gd name="T83" fmla="*/ 26 h 37"/>
                <a:gd name="T84" fmla="*/ 0 w 64"/>
                <a:gd name="T85" fmla="*/ 26 h 37"/>
                <a:gd name="T86" fmla="*/ 0 w 64"/>
                <a:gd name="T87" fmla="*/ 26 h 37"/>
                <a:gd name="T88" fmla="*/ 0 w 64"/>
                <a:gd name="T89" fmla="*/ 26 h 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
                <a:gd name="T136" fmla="*/ 0 h 37"/>
                <a:gd name="T137" fmla="*/ 64 w 64"/>
                <a:gd name="T138" fmla="*/ 37 h 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 h="37">
                  <a:moveTo>
                    <a:pt x="0" y="26"/>
                  </a:moveTo>
                  <a:lnTo>
                    <a:pt x="4" y="28"/>
                  </a:lnTo>
                  <a:lnTo>
                    <a:pt x="8" y="30"/>
                  </a:lnTo>
                  <a:lnTo>
                    <a:pt x="12" y="34"/>
                  </a:lnTo>
                  <a:lnTo>
                    <a:pt x="16" y="35"/>
                  </a:lnTo>
                  <a:lnTo>
                    <a:pt x="20" y="37"/>
                  </a:lnTo>
                  <a:lnTo>
                    <a:pt x="24" y="37"/>
                  </a:lnTo>
                  <a:lnTo>
                    <a:pt x="30" y="37"/>
                  </a:lnTo>
                  <a:lnTo>
                    <a:pt x="36" y="37"/>
                  </a:lnTo>
                  <a:lnTo>
                    <a:pt x="40" y="34"/>
                  </a:lnTo>
                  <a:lnTo>
                    <a:pt x="42" y="30"/>
                  </a:lnTo>
                  <a:lnTo>
                    <a:pt x="46" y="26"/>
                  </a:lnTo>
                  <a:lnTo>
                    <a:pt x="50" y="22"/>
                  </a:lnTo>
                  <a:lnTo>
                    <a:pt x="54" y="19"/>
                  </a:lnTo>
                  <a:lnTo>
                    <a:pt x="56" y="15"/>
                  </a:lnTo>
                  <a:lnTo>
                    <a:pt x="60" y="11"/>
                  </a:lnTo>
                  <a:lnTo>
                    <a:pt x="64" y="8"/>
                  </a:lnTo>
                  <a:lnTo>
                    <a:pt x="64" y="6"/>
                  </a:lnTo>
                  <a:lnTo>
                    <a:pt x="60" y="4"/>
                  </a:lnTo>
                  <a:lnTo>
                    <a:pt x="56" y="2"/>
                  </a:lnTo>
                  <a:lnTo>
                    <a:pt x="50" y="0"/>
                  </a:lnTo>
                  <a:lnTo>
                    <a:pt x="44" y="0"/>
                  </a:lnTo>
                  <a:lnTo>
                    <a:pt x="40" y="0"/>
                  </a:lnTo>
                  <a:lnTo>
                    <a:pt x="34" y="0"/>
                  </a:lnTo>
                  <a:lnTo>
                    <a:pt x="28" y="2"/>
                  </a:lnTo>
                  <a:lnTo>
                    <a:pt x="24" y="4"/>
                  </a:lnTo>
                  <a:lnTo>
                    <a:pt x="20" y="6"/>
                  </a:lnTo>
                  <a:lnTo>
                    <a:pt x="16" y="8"/>
                  </a:lnTo>
                  <a:lnTo>
                    <a:pt x="12" y="11"/>
                  </a:lnTo>
                  <a:lnTo>
                    <a:pt x="8" y="13"/>
                  </a:lnTo>
                  <a:lnTo>
                    <a:pt x="6" y="17"/>
                  </a:lnTo>
                  <a:lnTo>
                    <a:pt x="2" y="21"/>
                  </a:lnTo>
                  <a:lnTo>
                    <a:pt x="0" y="22"/>
                  </a:lnTo>
                  <a:lnTo>
                    <a:pt x="0" y="26"/>
                  </a:lnTo>
                  <a:close/>
                </a:path>
              </a:pathLst>
            </a:custGeom>
            <a:solidFill>
              <a:srgbClr val="FCEF00"/>
            </a:solidFill>
            <a:ln w="9525">
              <a:noFill/>
              <a:round/>
              <a:headEnd/>
              <a:tailEnd/>
            </a:ln>
          </p:spPr>
          <p:txBody>
            <a:bodyPr>
              <a:prstTxWarp prst="textNoShape">
                <a:avLst/>
              </a:prstTxWarp>
            </a:bodyPr>
            <a:lstStyle/>
            <a:p>
              <a:endParaRPr lang="en-US"/>
            </a:p>
          </p:txBody>
        </p:sp>
        <p:sp>
          <p:nvSpPr>
            <p:cNvPr id="22549" name="Freeform 19"/>
            <p:cNvSpPr>
              <a:spLocks/>
            </p:cNvSpPr>
            <p:nvPr/>
          </p:nvSpPr>
          <p:spPr bwMode="auto">
            <a:xfrm>
              <a:off x="2416" y="1778"/>
              <a:ext cx="53" cy="28"/>
            </a:xfrm>
            <a:custGeom>
              <a:avLst/>
              <a:gdLst>
                <a:gd name="T0" fmla="*/ 0 w 53"/>
                <a:gd name="T1" fmla="*/ 17 h 28"/>
                <a:gd name="T2" fmla="*/ 2 w 53"/>
                <a:gd name="T3" fmla="*/ 19 h 28"/>
                <a:gd name="T4" fmla="*/ 2 w 53"/>
                <a:gd name="T5" fmla="*/ 20 h 28"/>
                <a:gd name="T6" fmla="*/ 4 w 53"/>
                <a:gd name="T7" fmla="*/ 22 h 28"/>
                <a:gd name="T8" fmla="*/ 6 w 53"/>
                <a:gd name="T9" fmla="*/ 24 h 28"/>
                <a:gd name="T10" fmla="*/ 8 w 53"/>
                <a:gd name="T11" fmla="*/ 26 h 28"/>
                <a:gd name="T12" fmla="*/ 10 w 53"/>
                <a:gd name="T13" fmla="*/ 26 h 28"/>
                <a:gd name="T14" fmla="*/ 12 w 53"/>
                <a:gd name="T15" fmla="*/ 28 h 28"/>
                <a:gd name="T16" fmla="*/ 16 w 53"/>
                <a:gd name="T17" fmla="*/ 28 h 28"/>
                <a:gd name="T18" fmla="*/ 22 w 53"/>
                <a:gd name="T19" fmla="*/ 28 h 28"/>
                <a:gd name="T20" fmla="*/ 26 w 53"/>
                <a:gd name="T21" fmla="*/ 28 h 28"/>
                <a:gd name="T22" fmla="*/ 32 w 53"/>
                <a:gd name="T23" fmla="*/ 28 h 28"/>
                <a:gd name="T24" fmla="*/ 35 w 53"/>
                <a:gd name="T25" fmla="*/ 26 h 28"/>
                <a:gd name="T26" fmla="*/ 41 w 53"/>
                <a:gd name="T27" fmla="*/ 24 h 28"/>
                <a:gd name="T28" fmla="*/ 45 w 53"/>
                <a:gd name="T29" fmla="*/ 22 h 28"/>
                <a:gd name="T30" fmla="*/ 49 w 53"/>
                <a:gd name="T31" fmla="*/ 20 h 28"/>
                <a:gd name="T32" fmla="*/ 53 w 53"/>
                <a:gd name="T33" fmla="*/ 19 h 28"/>
                <a:gd name="T34" fmla="*/ 53 w 53"/>
                <a:gd name="T35" fmla="*/ 19 h 28"/>
                <a:gd name="T36" fmla="*/ 53 w 53"/>
                <a:gd name="T37" fmla="*/ 19 h 28"/>
                <a:gd name="T38" fmla="*/ 53 w 53"/>
                <a:gd name="T39" fmla="*/ 17 h 28"/>
                <a:gd name="T40" fmla="*/ 53 w 53"/>
                <a:gd name="T41" fmla="*/ 17 h 28"/>
                <a:gd name="T42" fmla="*/ 53 w 53"/>
                <a:gd name="T43" fmla="*/ 17 h 28"/>
                <a:gd name="T44" fmla="*/ 53 w 53"/>
                <a:gd name="T45" fmla="*/ 17 h 28"/>
                <a:gd name="T46" fmla="*/ 51 w 53"/>
                <a:gd name="T47" fmla="*/ 13 h 28"/>
                <a:gd name="T48" fmla="*/ 49 w 53"/>
                <a:gd name="T49" fmla="*/ 11 h 28"/>
                <a:gd name="T50" fmla="*/ 45 w 53"/>
                <a:gd name="T51" fmla="*/ 7 h 28"/>
                <a:gd name="T52" fmla="*/ 41 w 53"/>
                <a:gd name="T53" fmla="*/ 6 h 28"/>
                <a:gd name="T54" fmla="*/ 37 w 53"/>
                <a:gd name="T55" fmla="*/ 4 h 28"/>
                <a:gd name="T56" fmla="*/ 34 w 53"/>
                <a:gd name="T57" fmla="*/ 2 h 28"/>
                <a:gd name="T58" fmla="*/ 30 w 53"/>
                <a:gd name="T59" fmla="*/ 0 h 28"/>
                <a:gd name="T60" fmla="*/ 26 w 53"/>
                <a:gd name="T61" fmla="*/ 0 h 28"/>
                <a:gd name="T62" fmla="*/ 22 w 53"/>
                <a:gd name="T63" fmla="*/ 0 h 28"/>
                <a:gd name="T64" fmla="*/ 18 w 53"/>
                <a:gd name="T65" fmla="*/ 0 h 28"/>
                <a:gd name="T66" fmla="*/ 14 w 53"/>
                <a:gd name="T67" fmla="*/ 2 h 28"/>
                <a:gd name="T68" fmla="*/ 12 w 53"/>
                <a:gd name="T69" fmla="*/ 4 h 28"/>
                <a:gd name="T70" fmla="*/ 8 w 53"/>
                <a:gd name="T71" fmla="*/ 6 h 28"/>
                <a:gd name="T72" fmla="*/ 6 w 53"/>
                <a:gd name="T73" fmla="*/ 7 h 28"/>
                <a:gd name="T74" fmla="*/ 2 w 53"/>
                <a:gd name="T75" fmla="*/ 11 h 28"/>
                <a:gd name="T76" fmla="*/ 0 w 53"/>
                <a:gd name="T77" fmla="*/ 13 h 28"/>
                <a:gd name="T78" fmla="*/ 0 w 53"/>
                <a:gd name="T79" fmla="*/ 13 h 28"/>
                <a:gd name="T80" fmla="*/ 0 w 53"/>
                <a:gd name="T81" fmla="*/ 15 h 28"/>
                <a:gd name="T82" fmla="*/ 0 w 53"/>
                <a:gd name="T83" fmla="*/ 15 h 28"/>
                <a:gd name="T84" fmla="*/ 0 w 53"/>
                <a:gd name="T85" fmla="*/ 15 h 28"/>
                <a:gd name="T86" fmla="*/ 0 w 53"/>
                <a:gd name="T87" fmla="*/ 15 h 28"/>
                <a:gd name="T88" fmla="*/ 0 w 53"/>
                <a:gd name="T89" fmla="*/ 15 h 28"/>
                <a:gd name="T90" fmla="*/ 0 w 53"/>
                <a:gd name="T91" fmla="*/ 15 h 28"/>
                <a:gd name="T92" fmla="*/ 0 w 53"/>
                <a:gd name="T93" fmla="*/ 17 h 28"/>
                <a:gd name="T94" fmla="*/ 0 w 53"/>
                <a:gd name="T95" fmla="*/ 17 h 28"/>
                <a:gd name="T96" fmla="*/ 0 w 53"/>
                <a:gd name="T97" fmla="*/ 17 h 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28"/>
                <a:gd name="T149" fmla="*/ 53 w 53"/>
                <a:gd name="T150" fmla="*/ 28 h 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28">
                  <a:moveTo>
                    <a:pt x="0" y="17"/>
                  </a:moveTo>
                  <a:lnTo>
                    <a:pt x="2" y="19"/>
                  </a:lnTo>
                  <a:lnTo>
                    <a:pt x="2" y="20"/>
                  </a:lnTo>
                  <a:lnTo>
                    <a:pt x="4" y="22"/>
                  </a:lnTo>
                  <a:lnTo>
                    <a:pt x="6" y="24"/>
                  </a:lnTo>
                  <a:lnTo>
                    <a:pt x="8" y="26"/>
                  </a:lnTo>
                  <a:lnTo>
                    <a:pt x="10" y="26"/>
                  </a:lnTo>
                  <a:lnTo>
                    <a:pt x="12" y="28"/>
                  </a:lnTo>
                  <a:lnTo>
                    <a:pt x="16" y="28"/>
                  </a:lnTo>
                  <a:lnTo>
                    <a:pt x="22" y="28"/>
                  </a:lnTo>
                  <a:lnTo>
                    <a:pt x="26" y="28"/>
                  </a:lnTo>
                  <a:lnTo>
                    <a:pt x="32" y="28"/>
                  </a:lnTo>
                  <a:lnTo>
                    <a:pt x="35" y="26"/>
                  </a:lnTo>
                  <a:lnTo>
                    <a:pt x="41" y="24"/>
                  </a:lnTo>
                  <a:lnTo>
                    <a:pt x="45" y="22"/>
                  </a:lnTo>
                  <a:lnTo>
                    <a:pt x="49" y="20"/>
                  </a:lnTo>
                  <a:lnTo>
                    <a:pt x="53" y="19"/>
                  </a:lnTo>
                  <a:lnTo>
                    <a:pt x="53" y="17"/>
                  </a:lnTo>
                  <a:lnTo>
                    <a:pt x="51" y="13"/>
                  </a:lnTo>
                  <a:lnTo>
                    <a:pt x="49" y="11"/>
                  </a:lnTo>
                  <a:lnTo>
                    <a:pt x="45" y="7"/>
                  </a:lnTo>
                  <a:lnTo>
                    <a:pt x="41" y="6"/>
                  </a:lnTo>
                  <a:lnTo>
                    <a:pt x="37" y="4"/>
                  </a:lnTo>
                  <a:lnTo>
                    <a:pt x="34" y="2"/>
                  </a:lnTo>
                  <a:lnTo>
                    <a:pt x="30" y="0"/>
                  </a:lnTo>
                  <a:lnTo>
                    <a:pt x="26" y="0"/>
                  </a:lnTo>
                  <a:lnTo>
                    <a:pt x="22" y="0"/>
                  </a:lnTo>
                  <a:lnTo>
                    <a:pt x="18" y="0"/>
                  </a:lnTo>
                  <a:lnTo>
                    <a:pt x="14" y="2"/>
                  </a:lnTo>
                  <a:lnTo>
                    <a:pt x="12" y="4"/>
                  </a:lnTo>
                  <a:lnTo>
                    <a:pt x="8" y="6"/>
                  </a:lnTo>
                  <a:lnTo>
                    <a:pt x="6" y="7"/>
                  </a:lnTo>
                  <a:lnTo>
                    <a:pt x="2" y="11"/>
                  </a:lnTo>
                  <a:lnTo>
                    <a:pt x="0" y="13"/>
                  </a:lnTo>
                  <a:lnTo>
                    <a:pt x="0" y="15"/>
                  </a:lnTo>
                  <a:lnTo>
                    <a:pt x="0" y="17"/>
                  </a:lnTo>
                  <a:close/>
                </a:path>
              </a:pathLst>
            </a:custGeom>
            <a:solidFill>
              <a:srgbClr val="FCEF00"/>
            </a:solidFill>
            <a:ln w="9525">
              <a:noFill/>
              <a:round/>
              <a:headEnd/>
              <a:tailEnd/>
            </a:ln>
          </p:spPr>
          <p:txBody>
            <a:bodyPr>
              <a:prstTxWarp prst="textNoShape">
                <a:avLst/>
              </a:prstTxWarp>
            </a:bodyPr>
            <a:lstStyle/>
            <a:p>
              <a:endParaRPr lang="en-US"/>
            </a:p>
          </p:txBody>
        </p:sp>
        <p:sp>
          <p:nvSpPr>
            <p:cNvPr id="22550" name="Freeform 20"/>
            <p:cNvSpPr>
              <a:spLocks/>
            </p:cNvSpPr>
            <p:nvPr/>
          </p:nvSpPr>
          <p:spPr bwMode="auto">
            <a:xfrm>
              <a:off x="2442" y="1763"/>
              <a:ext cx="15" cy="8"/>
            </a:xfrm>
            <a:custGeom>
              <a:avLst/>
              <a:gdLst>
                <a:gd name="T0" fmla="*/ 2 w 15"/>
                <a:gd name="T1" fmla="*/ 4 h 8"/>
                <a:gd name="T2" fmla="*/ 15 w 15"/>
                <a:gd name="T3" fmla="*/ 8 h 8"/>
                <a:gd name="T4" fmla="*/ 6 w 15"/>
                <a:gd name="T5" fmla="*/ 0 h 8"/>
                <a:gd name="T6" fmla="*/ 0 w 15"/>
                <a:gd name="T7" fmla="*/ 4 h 8"/>
                <a:gd name="T8" fmla="*/ 0 w 15"/>
                <a:gd name="T9" fmla="*/ 4 h 8"/>
                <a:gd name="T10" fmla="*/ 0 w 15"/>
                <a:gd name="T11" fmla="*/ 4 h 8"/>
                <a:gd name="T12" fmla="*/ 2 w 15"/>
                <a:gd name="T13" fmla="*/ 4 h 8"/>
                <a:gd name="T14" fmla="*/ 2 w 15"/>
                <a:gd name="T15" fmla="*/ 4 h 8"/>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8"/>
                <a:gd name="T26" fmla="*/ 15 w 1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8">
                  <a:moveTo>
                    <a:pt x="2" y="4"/>
                  </a:moveTo>
                  <a:lnTo>
                    <a:pt x="15" y="8"/>
                  </a:lnTo>
                  <a:lnTo>
                    <a:pt x="6" y="0"/>
                  </a:lnTo>
                  <a:lnTo>
                    <a:pt x="0" y="4"/>
                  </a:lnTo>
                  <a:lnTo>
                    <a:pt x="2" y="4"/>
                  </a:lnTo>
                  <a:close/>
                </a:path>
              </a:pathLst>
            </a:custGeom>
            <a:solidFill>
              <a:srgbClr val="FFFFFF"/>
            </a:solidFill>
            <a:ln w="9525">
              <a:noFill/>
              <a:round/>
              <a:headEnd/>
              <a:tailEnd/>
            </a:ln>
          </p:spPr>
          <p:txBody>
            <a:bodyPr>
              <a:prstTxWarp prst="textNoShape">
                <a:avLst/>
              </a:prstTxWarp>
            </a:bodyPr>
            <a:lstStyle/>
            <a:p>
              <a:endParaRPr lang="en-US"/>
            </a:p>
          </p:txBody>
        </p:sp>
        <p:sp>
          <p:nvSpPr>
            <p:cNvPr id="22551" name="Freeform 21"/>
            <p:cNvSpPr>
              <a:spLocks/>
            </p:cNvSpPr>
            <p:nvPr/>
          </p:nvSpPr>
          <p:spPr bwMode="auto">
            <a:xfrm>
              <a:off x="2497" y="1650"/>
              <a:ext cx="81" cy="85"/>
            </a:xfrm>
            <a:custGeom>
              <a:avLst/>
              <a:gdLst>
                <a:gd name="T0" fmla="*/ 0 w 81"/>
                <a:gd name="T1" fmla="*/ 63 h 85"/>
                <a:gd name="T2" fmla="*/ 26 w 81"/>
                <a:gd name="T3" fmla="*/ 85 h 85"/>
                <a:gd name="T4" fmla="*/ 36 w 81"/>
                <a:gd name="T5" fmla="*/ 84 h 85"/>
                <a:gd name="T6" fmla="*/ 38 w 81"/>
                <a:gd name="T7" fmla="*/ 78 h 85"/>
                <a:gd name="T8" fmla="*/ 40 w 81"/>
                <a:gd name="T9" fmla="*/ 74 h 85"/>
                <a:gd name="T10" fmla="*/ 44 w 81"/>
                <a:gd name="T11" fmla="*/ 69 h 85"/>
                <a:gd name="T12" fmla="*/ 46 w 81"/>
                <a:gd name="T13" fmla="*/ 65 h 85"/>
                <a:gd name="T14" fmla="*/ 50 w 81"/>
                <a:gd name="T15" fmla="*/ 61 h 85"/>
                <a:gd name="T16" fmla="*/ 53 w 81"/>
                <a:gd name="T17" fmla="*/ 56 h 85"/>
                <a:gd name="T18" fmla="*/ 57 w 81"/>
                <a:gd name="T19" fmla="*/ 54 h 85"/>
                <a:gd name="T20" fmla="*/ 63 w 81"/>
                <a:gd name="T21" fmla="*/ 50 h 85"/>
                <a:gd name="T22" fmla="*/ 63 w 81"/>
                <a:gd name="T23" fmla="*/ 50 h 85"/>
                <a:gd name="T24" fmla="*/ 65 w 81"/>
                <a:gd name="T25" fmla="*/ 50 h 85"/>
                <a:gd name="T26" fmla="*/ 65 w 81"/>
                <a:gd name="T27" fmla="*/ 48 h 85"/>
                <a:gd name="T28" fmla="*/ 67 w 81"/>
                <a:gd name="T29" fmla="*/ 48 h 85"/>
                <a:gd name="T30" fmla="*/ 67 w 81"/>
                <a:gd name="T31" fmla="*/ 48 h 85"/>
                <a:gd name="T32" fmla="*/ 69 w 81"/>
                <a:gd name="T33" fmla="*/ 48 h 85"/>
                <a:gd name="T34" fmla="*/ 69 w 81"/>
                <a:gd name="T35" fmla="*/ 47 h 85"/>
                <a:gd name="T36" fmla="*/ 69 w 81"/>
                <a:gd name="T37" fmla="*/ 47 h 85"/>
                <a:gd name="T38" fmla="*/ 69 w 81"/>
                <a:gd name="T39" fmla="*/ 41 h 85"/>
                <a:gd name="T40" fmla="*/ 67 w 81"/>
                <a:gd name="T41" fmla="*/ 35 h 85"/>
                <a:gd name="T42" fmla="*/ 69 w 81"/>
                <a:gd name="T43" fmla="*/ 30 h 85"/>
                <a:gd name="T44" fmla="*/ 71 w 81"/>
                <a:gd name="T45" fmla="*/ 24 h 85"/>
                <a:gd name="T46" fmla="*/ 73 w 81"/>
                <a:gd name="T47" fmla="*/ 21 h 85"/>
                <a:gd name="T48" fmla="*/ 75 w 81"/>
                <a:gd name="T49" fmla="*/ 15 h 85"/>
                <a:gd name="T50" fmla="*/ 79 w 81"/>
                <a:gd name="T51" fmla="*/ 10 h 85"/>
                <a:gd name="T52" fmla="*/ 81 w 81"/>
                <a:gd name="T53" fmla="*/ 6 h 85"/>
                <a:gd name="T54" fmla="*/ 81 w 81"/>
                <a:gd name="T55" fmla="*/ 6 h 85"/>
                <a:gd name="T56" fmla="*/ 81 w 81"/>
                <a:gd name="T57" fmla="*/ 4 h 85"/>
                <a:gd name="T58" fmla="*/ 81 w 81"/>
                <a:gd name="T59" fmla="*/ 4 h 85"/>
                <a:gd name="T60" fmla="*/ 81 w 81"/>
                <a:gd name="T61" fmla="*/ 4 h 85"/>
                <a:gd name="T62" fmla="*/ 81 w 81"/>
                <a:gd name="T63" fmla="*/ 4 h 85"/>
                <a:gd name="T64" fmla="*/ 79 w 81"/>
                <a:gd name="T65" fmla="*/ 4 h 85"/>
                <a:gd name="T66" fmla="*/ 79 w 81"/>
                <a:gd name="T67" fmla="*/ 2 h 85"/>
                <a:gd name="T68" fmla="*/ 79 w 81"/>
                <a:gd name="T69" fmla="*/ 2 h 85"/>
                <a:gd name="T70" fmla="*/ 79 w 81"/>
                <a:gd name="T71" fmla="*/ 2 h 85"/>
                <a:gd name="T72" fmla="*/ 79 w 81"/>
                <a:gd name="T73" fmla="*/ 2 h 85"/>
                <a:gd name="T74" fmla="*/ 77 w 81"/>
                <a:gd name="T75" fmla="*/ 2 h 85"/>
                <a:gd name="T76" fmla="*/ 77 w 81"/>
                <a:gd name="T77" fmla="*/ 2 h 85"/>
                <a:gd name="T78" fmla="*/ 59 w 81"/>
                <a:gd name="T79" fmla="*/ 0 h 85"/>
                <a:gd name="T80" fmla="*/ 0 w 81"/>
                <a:gd name="T81" fmla="*/ 61 h 85"/>
                <a:gd name="T82" fmla="*/ 0 w 81"/>
                <a:gd name="T83" fmla="*/ 61 h 85"/>
                <a:gd name="T84" fmla="*/ 0 w 81"/>
                <a:gd name="T85" fmla="*/ 61 h 85"/>
                <a:gd name="T86" fmla="*/ 0 w 81"/>
                <a:gd name="T87" fmla="*/ 63 h 85"/>
                <a:gd name="T88" fmla="*/ 0 w 81"/>
                <a:gd name="T89" fmla="*/ 63 h 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1"/>
                <a:gd name="T136" fmla="*/ 0 h 85"/>
                <a:gd name="T137" fmla="*/ 81 w 81"/>
                <a:gd name="T138" fmla="*/ 85 h 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1" h="85">
                  <a:moveTo>
                    <a:pt x="0" y="63"/>
                  </a:moveTo>
                  <a:lnTo>
                    <a:pt x="26" y="85"/>
                  </a:lnTo>
                  <a:lnTo>
                    <a:pt x="36" y="84"/>
                  </a:lnTo>
                  <a:lnTo>
                    <a:pt x="38" y="78"/>
                  </a:lnTo>
                  <a:lnTo>
                    <a:pt x="40" y="74"/>
                  </a:lnTo>
                  <a:lnTo>
                    <a:pt x="44" y="69"/>
                  </a:lnTo>
                  <a:lnTo>
                    <a:pt x="46" y="65"/>
                  </a:lnTo>
                  <a:lnTo>
                    <a:pt x="50" y="61"/>
                  </a:lnTo>
                  <a:lnTo>
                    <a:pt x="53" y="56"/>
                  </a:lnTo>
                  <a:lnTo>
                    <a:pt x="57" y="54"/>
                  </a:lnTo>
                  <a:lnTo>
                    <a:pt x="63" y="50"/>
                  </a:lnTo>
                  <a:lnTo>
                    <a:pt x="65" y="50"/>
                  </a:lnTo>
                  <a:lnTo>
                    <a:pt x="65" y="48"/>
                  </a:lnTo>
                  <a:lnTo>
                    <a:pt x="67" y="48"/>
                  </a:lnTo>
                  <a:lnTo>
                    <a:pt x="69" y="48"/>
                  </a:lnTo>
                  <a:lnTo>
                    <a:pt x="69" y="47"/>
                  </a:lnTo>
                  <a:lnTo>
                    <a:pt x="69" y="41"/>
                  </a:lnTo>
                  <a:lnTo>
                    <a:pt x="67" y="35"/>
                  </a:lnTo>
                  <a:lnTo>
                    <a:pt x="69" y="30"/>
                  </a:lnTo>
                  <a:lnTo>
                    <a:pt x="71" y="24"/>
                  </a:lnTo>
                  <a:lnTo>
                    <a:pt x="73" y="21"/>
                  </a:lnTo>
                  <a:lnTo>
                    <a:pt x="75" y="15"/>
                  </a:lnTo>
                  <a:lnTo>
                    <a:pt x="79" y="10"/>
                  </a:lnTo>
                  <a:lnTo>
                    <a:pt x="81" y="6"/>
                  </a:lnTo>
                  <a:lnTo>
                    <a:pt x="81" y="4"/>
                  </a:lnTo>
                  <a:lnTo>
                    <a:pt x="79" y="4"/>
                  </a:lnTo>
                  <a:lnTo>
                    <a:pt x="79" y="2"/>
                  </a:lnTo>
                  <a:lnTo>
                    <a:pt x="77" y="2"/>
                  </a:lnTo>
                  <a:lnTo>
                    <a:pt x="59" y="0"/>
                  </a:lnTo>
                  <a:lnTo>
                    <a:pt x="0" y="61"/>
                  </a:lnTo>
                  <a:lnTo>
                    <a:pt x="0" y="63"/>
                  </a:lnTo>
                  <a:close/>
                </a:path>
              </a:pathLst>
            </a:custGeom>
            <a:solidFill>
              <a:srgbClr val="FFFFFF"/>
            </a:solidFill>
            <a:ln w="9525">
              <a:noFill/>
              <a:round/>
              <a:headEnd/>
              <a:tailEnd/>
            </a:ln>
          </p:spPr>
          <p:txBody>
            <a:bodyPr>
              <a:prstTxWarp prst="textNoShape">
                <a:avLst/>
              </a:prstTxWarp>
            </a:bodyPr>
            <a:lstStyle/>
            <a:p>
              <a:endParaRPr lang="en-US"/>
            </a:p>
          </p:txBody>
        </p:sp>
        <p:sp>
          <p:nvSpPr>
            <p:cNvPr id="22552" name="Freeform 22"/>
            <p:cNvSpPr>
              <a:spLocks/>
            </p:cNvSpPr>
            <p:nvPr/>
          </p:nvSpPr>
          <p:spPr bwMode="auto">
            <a:xfrm>
              <a:off x="2533" y="1745"/>
              <a:ext cx="39" cy="22"/>
            </a:xfrm>
            <a:custGeom>
              <a:avLst/>
              <a:gdLst>
                <a:gd name="T0" fmla="*/ 2 w 39"/>
                <a:gd name="T1" fmla="*/ 3 h 22"/>
                <a:gd name="T2" fmla="*/ 21 w 39"/>
                <a:gd name="T3" fmla="*/ 22 h 22"/>
                <a:gd name="T4" fmla="*/ 23 w 39"/>
                <a:gd name="T5" fmla="*/ 22 h 22"/>
                <a:gd name="T6" fmla="*/ 27 w 39"/>
                <a:gd name="T7" fmla="*/ 22 h 22"/>
                <a:gd name="T8" fmla="*/ 29 w 39"/>
                <a:gd name="T9" fmla="*/ 22 h 22"/>
                <a:gd name="T10" fmla="*/ 31 w 39"/>
                <a:gd name="T11" fmla="*/ 20 h 22"/>
                <a:gd name="T12" fmla="*/ 33 w 39"/>
                <a:gd name="T13" fmla="*/ 18 h 22"/>
                <a:gd name="T14" fmla="*/ 35 w 39"/>
                <a:gd name="T15" fmla="*/ 16 h 22"/>
                <a:gd name="T16" fmla="*/ 37 w 39"/>
                <a:gd name="T17" fmla="*/ 14 h 22"/>
                <a:gd name="T18" fmla="*/ 37 w 39"/>
                <a:gd name="T19" fmla="*/ 13 h 22"/>
                <a:gd name="T20" fmla="*/ 37 w 39"/>
                <a:gd name="T21" fmla="*/ 11 h 22"/>
                <a:gd name="T22" fmla="*/ 37 w 39"/>
                <a:gd name="T23" fmla="*/ 11 h 22"/>
                <a:gd name="T24" fmla="*/ 37 w 39"/>
                <a:gd name="T25" fmla="*/ 11 h 22"/>
                <a:gd name="T26" fmla="*/ 37 w 39"/>
                <a:gd name="T27" fmla="*/ 9 h 22"/>
                <a:gd name="T28" fmla="*/ 37 w 39"/>
                <a:gd name="T29" fmla="*/ 9 h 22"/>
                <a:gd name="T30" fmla="*/ 37 w 39"/>
                <a:gd name="T31" fmla="*/ 9 h 22"/>
                <a:gd name="T32" fmla="*/ 39 w 39"/>
                <a:gd name="T33" fmla="*/ 9 h 22"/>
                <a:gd name="T34" fmla="*/ 39 w 39"/>
                <a:gd name="T35" fmla="*/ 9 h 22"/>
                <a:gd name="T36" fmla="*/ 37 w 39"/>
                <a:gd name="T37" fmla="*/ 7 h 22"/>
                <a:gd name="T38" fmla="*/ 35 w 39"/>
                <a:gd name="T39" fmla="*/ 5 h 22"/>
                <a:gd name="T40" fmla="*/ 31 w 39"/>
                <a:gd name="T41" fmla="*/ 3 h 22"/>
                <a:gd name="T42" fmla="*/ 29 w 39"/>
                <a:gd name="T43" fmla="*/ 3 h 22"/>
                <a:gd name="T44" fmla="*/ 25 w 39"/>
                <a:gd name="T45" fmla="*/ 3 h 22"/>
                <a:gd name="T46" fmla="*/ 23 w 39"/>
                <a:gd name="T47" fmla="*/ 2 h 22"/>
                <a:gd name="T48" fmla="*/ 19 w 39"/>
                <a:gd name="T49" fmla="*/ 2 h 22"/>
                <a:gd name="T50" fmla="*/ 17 w 39"/>
                <a:gd name="T51" fmla="*/ 0 h 22"/>
                <a:gd name="T52" fmla="*/ 15 w 39"/>
                <a:gd name="T53" fmla="*/ 0 h 22"/>
                <a:gd name="T54" fmla="*/ 14 w 39"/>
                <a:gd name="T55" fmla="*/ 2 h 22"/>
                <a:gd name="T56" fmla="*/ 12 w 39"/>
                <a:gd name="T57" fmla="*/ 2 h 22"/>
                <a:gd name="T58" fmla="*/ 10 w 39"/>
                <a:gd name="T59" fmla="*/ 2 h 22"/>
                <a:gd name="T60" fmla="*/ 6 w 39"/>
                <a:gd name="T61" fmla="*/ 2 h 22"/>
                <a:gd name="T62" fmla="*/ 4 w 39"/>
                <a:gd name="T63" fmla="*/ 2 h 22"/>
                <a:gd name="T64" fmla="*/ 2 w 39"/>
                <a:gd name="T65" fmla="*/ 2 h 22"/>
                <a:gd name="T66" fmla="*/ 0 w 39"/>
                <a:gd name="T67" fmla="*/ 2 h 22"/>
                <a:gd name="T68" fmla="*/ 0 w 39"/>
                <a:gd name="T69" fmla="*/ 2 h 22"/>
                <a:gd name="T70" fmla="*/ 2 w 39"/>
                <a:gd name="T71" fmla="*/ 3 h 22"/>
                <a:gd name="T72" fmla="*/ 2 w 39"/>
                <a:gd name="T73" fmla="*/ 3 h 22"/>
                <a:gd name="T74" fmla="*/ 2 w 39"/>
                <a:gd name="T75" fmla="*/ 3 h 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
                <a:gd name="T115" fmla="*/ 0 h 22"/>
                <a:gd name="T116" fmla="*/ 39 w 39"/>
                <a:gd name="T117" fmla="*/ 22 h 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 h="22">
                  <a:moveTo>
                    <a:pt x="2" y="3"/>
                  </a:moveTo>
                  <a:lnTo>
                    <a:pt x="21" y="22"/>
                  </a:lnTo>
                  <a:lnTo>
                    <a:pt x="23" y="22"/>
                  </a:lnTo>
                  <a:lnTo>
                    <a:pt x="27" y="22"/>
                  </a:lnTo>
                  <a:lnTo>
                    <a:pt x="29" y="22"/>
                  </a:lnTo>
                  <a:lnTo>
                    <a:pt x="31" y="20"/>
                  </a:lnTo>
                  <a:lnTo>
                    <a:pt x="33" y="18"/>
                  </a:lnTo>
                  <a:lnTo>
                    <a:pt x="35" y="16"/>
                  </a:lnTo>
                  <a:lnTo>
                    <a:pt x="37" y="14"/>
                  </a:lnTo>
                  <a:lnTo>
                    <a:pt x="37" y="13"/>
                  </a:lnTo>
                  <a:lnTo>
                    <a:pt x="37" y="11"/>
                  </a:lnTo>
                  <a:lnTo>
                    <a:pt x="37" y="9"/>
                  </a:lnTo>
                  <a:lnTo>
                    <a:pt x="39" y="9"/>
                  </a:lnTo>
                  <a:lnTo>
                    <a:pt x="37" y="7"/>
                  </a:lnTo>
                  <a:lnTo>
                    <a:pt x="35" y="5"/>
                  </a:lnTo>
                  <a:lnTo>
                    <a:pt x="31" y="3"/>
                  </a:lnTo>
                  <a:lnTo>
                    <a:pt x="29" y="3"/>
                  </a:lnTo>
                  <a:lnTo>
                    <a:pt x="25" y="3"/>
                  </a:lnTo>
                  <a:lnTo>
                    <a:pt x="23" y="2"/>
                  </a:lnTo>
                  <a:lnTo>
                    <a:pt x="19" y="2"/>
                  </a:lnTo>
                  <a:lnTo>
                    <a:pt x="17" y="0"/>
                  </a:lnTo>
                  <a:lnTo>
                    <a:pt x="15" y="0"/>
                  </a:lnTo>
                  <a:lnTo>
                    <a:pt x="14" y="2"/>
                  </a:lnTo>
                  <a:lnTo>
                    <a:pt x="12" y="2"/>
                  </a:lnTo>
                  <a:lnTo>
                    <a:pt x="10" y="2"/>
                  </a:lnTo>
                  <a:lnTo>
                    <a:pt x="6" y="2"/>
                  </a:lnTo>
                  <a:lnTo>
                    <a:pt x="4" y="2"/>
                  </a:lnTo>
                  <a:lnTo>
                    <a:pt x="2" y="2"/>
                  </a:lnTo>
                  <a:lnTo>
                    <a:pt x="0" y="2"/>
                  </a:lnTo>
                  <a:lnTo>
                    <a:pt x="2" y="3"/>
                  </a:lnTo>
                  <a:close/>
                </a:path>
              </a:pathLst>
            </a:custGeom>
            <a:solidFill>
              <a:srgbClr val="FCEF00"/>
            </a:solidFill>
            <a:ln w="9525">
              <a:noFill/>
              <a:round/>
              <a:headEnd/>
              <a:tailEnd/>
            </a:ln>
          </p:spPr>
          <p:txBody>
            <a:bodyPr>
              <a:prstTxWarp prst="textNoShape">
                <a:avLst/>
              </a:prstTxWarp>
            </a:bodyPr>
            <a:lstStyle/>
            <a:p>
              <a:endParaRPr lang="en-US"/>
            </a:p>
          </p:txBody>
        </p:sp>
        <p:sp>
          <p:nvSpPr>
            <p:cNvPr id="22553" name="Freeform 23"/>
            <p:cNvSpPr>
              <a:spLocks/>
            </p:cNvSpPr>
            <p:nvPr/>
          </p:nvSpPr>
          <p:spPr bwMode="auto">
            <a:xfrm>
              <a:off x="2552" y="1704"/>
              <a:ext cx="52" cy="35"/>
            </a:xfrm>
            <a:custGeom>
              <a:avLst/>
              <a:gdLst>
                <a:gd name="T0" fmla="*/ 0 w 52"/>
                <a:gd name="T1" fmla="*/ 31 h 35"/>
                <a:gd name="T2" fmla="*/ 4 w 52"/>
                <a:gd name="T3" fmla="*/ 33 h 35"/>
                <a:gd name="T4" fmla="*/ 8 w 52"/>
                <a:gd name="T5" fmla="*/ 33 h 35"/>
                <a:gd name="T6" fmla="*/ 12 w 52"/>
                <a:gd name="T7" fmla="*/ 35 h 35"/>
                <a:gd name="T8" fmla="*/ 18 w 52"/>
                <a:gd name="T9" fmla="*/ 35 h 35"/>
                <a:gd name="T10" fmla="*/ 22 w 52"/>
                <a:gd name="T11" fmla="*/ 35 h 35"/>
                <a:gd name="T12" fmla="*/ 26 w 52"/>
                <a:gd name="T13" fmla="*/ 35 h 35"/>
                <a:gd name="T14" fmla="*/ 32 w 52"/>
                <a:gd name="T15" fmla="*/ 33 h 35"/>
                <a:gd name="T16" fmla="*/ 36 w 52"/>
                <a:gd name="T17" fmla="*/ 30 h 35"/>
                <a:gd name="T18" fmla="*/ 40 w 52"/>
                <a:gd name="T19" fmla="*/ 28 h 35"/>
                <a:gd name="T20" fmla="*/ 42 w 52"/>
                <a:gd name="T21" fmla="*/ 24 h 35"/>
                <a:gd name="T22" fmla="*/ 46 w 52"/>
                <a:gd name="T23" fmla="*/ 20 h 35"/>
                <a:gd name="T24" fmla="*/ 48 w 52"/>
                <a:gd name="T25" fmla="*/ 17 h 35"/>
                <a:gd name="T26" fmla="*/ 50 w 52"/>
                <a:gd name="T27" fmla="*/ 13 h 35"/>
                <a:gd name="T28" fmla="*/ 52 w 52"/>
                <a:gd name="T29" fmla="*/ 9 h 35"/>
                <a:gd name="T30" fmla="*/ 52 w 52"/>
                <a:gd name="T31" fmla="*/ 6 h 35"/>
                <a:gd name="T32" fmla="*/ 52 w 52"/>
                <a:gd name="T33" fmla="*/ 0 h 35"/>
                <a:gd name="T34" fmla="*/ 46 w 52"/>
                <a:gd name="T35" fmla="*/ 0 h 35"/>
                <a:gd name="T36" fmla="*/ 40 w 52"/>
                <a:gd name="T37" fmla="*/ 0 h 35"/>
                <a:gd name="T38" fmla="*/ 32 w 52"/>
                <a:gd name="T39" fmla="*/ 2 h 35"/>
                <a:gd name="T40" fmla="*/ 26 w 52"/>
                <a:gd name="T41" fmla="*/ 2 h 35"/>
                <a:gd name="T42" fmla="*/ 20 w 52"/>
                <a:gd name="T43" fmla="*/ 6 h 35"/>
                <a:gd name="T44" fmla="*/ 16 w 52"/>
                <a:gd name="T45" fmla="*/ 7 h 35"/>
                <a:gd name="T46" fmla="*/ 10 w 52"/>
                <a:gd name="T47" fmla="*/ 11 h 35"/>
                <a:gd name="T48" fmla="*/ 6 w 52"/>
                <a:gd name="T49" fmla="*/ 15 h 35"/>
                <a:gd name="T50" fmla="*/ 4 w 52"/>
                <a:gd name="T51" fmla="*/ 17 h 35"/>
                <a:gd name="T52" fmla="*/ 2 w 52"/>
                <a:gd name="T53" fmla="*/ 20 h 35"/>
                <a:gd name="T54" fmla="*/ 2 w 52"/>
                <a:gd name="T55" fmla="*/ 22 h 35"/>
                <a:gd name="T56" fmla="*/ 0 w 52"/>
                <a:gd name="T57" fmla="*/ 24 h 35"/>
                <a:gd name="T58" fmla="*/ 0 w 52"/>
                <a:gd name="T59" fmla="*/ 26 h 35"/>
                <a:gd name="T60" fmla="*/ 0 w 52"/>
                <a:gd name="T61" fmla="*/ 28 h 35"/>
                <a:gd name="T62" fmla="*/ 0 w 52"/>
                <a:gd name="T63" fmla="*/ 30 h 35"/>
                <a:gd name="T64" fmla="*/ 0 w 52"/>
                <a:gd name="T65" fmla="*/ 31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35"/>
                <a:gd name="T101" fmla="*/ 52 w 52"/>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35">
                  <a:moveTo>
                    <a:pt x="0" y="31"/>
                  </a:moveTo>
                  <a:lnTo>
                    <a:pt x="4" y="33"/>
                  </a:lnTo>
                  <a:lnTo>
                    <a:pt x="8" y="33"/>
                  </a:lnTo>
                  <a:lnTo>
                    <a:pt x="12" y="35"/>
                  </a:lnTo>
                  <a:lnTo>
                    <a:pt x="18" y="35"/>
                  </a:lnTo>
                  <a:lnTo>
                    <a:pt x="22" y="35"/>
                  </a:lnTo>
                  <a:lnTo>
                    <a:pt x="26" y="35"/>
                  </a:lnTo>
                  <a:lnTo>
                    <a:pt x="32" y="33"/>
                  </a:lnTo>
                  <a:lnTo>
                    <a:pt x="36" y="30"/>
                  </a:lnTo>
                  <a:lnTo>
                    <a:pt x="40" y="28"/>
                  </a:lnTo>
                  <a:lnTo>
                    <a:pt x="42" y="24"/>
                  </a:lnTo>
                  <a:lnTo>
                    <a:pt x="46" y="20"/>
                  </a:lnTo>
                  <a:lnTo>
                    <a:pt x="48" y="17"/>
                  </a:lnTo>
                  <a:lnTo>
                    <a:pt x="50" y="13"/>
                  </a:lnTo>
                  <a:lnTo>
                    <a:pt x="52" y="9"/>
                  </a:lnTo>
                  <a:lnTo>
                    <a:pt x="52" y="6"/>
                  </a:lnTo>
                  <a:lnTo>
                    <a:pt x="52" y="0"/>
                  </a:lnTo>
                  <a:lnTo>
                    <a:pt x="46" y="0"/>
                  </a:lnTo>
                  <a:lnTo>
                    <a:pt x="40" y="0"/>
                  </a:lnTo>
                  <a:lnTo>
                    <a:pt x="32" y="2"/>
                  </a:lnTo>
                  <a:lnTo>
                    <a:pt x="26" y="2"/>
                  </a:lnTo>
                  <a:lnTo>
                    <a:pt x="20" y="6"/>
                  </a:lnTo>
                  <a:lnTo>
                    <a:pt x="16" y="7"/>
                  </a:lnTo>
                  <a:lnTo>
                    <a:pt x="10" y="11"/>
                  </a:lnTo>
                  <a:lnTo>
                    <a:pt x="6" y="15"/>
                  </a:lnTo>
                  <a:lnTo>
                    <a:pt x="4" y="17"/>
                  </a:lnTo>
                  <a:lnTo>
                    <a:pt x="2" y="20"/>
                  </a:lnTo>
                  <a:lnTo>
                    <a:pt x="2" y="22"/>
                  </a:lnTo>
                  <a:lnTo>
                    <a:pt x="0" y="24"/>
                  </a:lnTo>
                  <a:lnTo>
                    <a:pt x="0" y="26"/>
                  </a:lnTo>
                  <a:lnTo>
                    <a:pt x="0" y="28"/>
                  </a:lnTo>
                  <a:lnTo>
                    <a:pt x="0" y="30"/>
                  </a:lnTo>
                  <a:lnTo>
                    <a:pt x="0" y="31"/>
                  </a:lnTo>
                  <a:close/>
                </a:path>
              </a:pathLst>
            </a:custGeom>
            <a:solidFill>
              <a:srgbClr val="FCEF00"/>
            </a:solidFill>
            <a:ln w="9525">
              <a:noFill/>
              <a:round/>
              <a:headEnd/>
              <a:tailEnd/>
            </a:ln>
          </p:spPr>
          <p:txBody>
            <a:bodyPr>
              <a:prstTxWarp prst="textNoShape">
                <a:avLst/>
              </a:prstTxWarp>
            </a:bodyPr>
            <a:lstStyle/>
            <a:p>
              <a:endParaRPr lang="en-US"/>
            </a:p>
          </p:txBody>
        </p:sp>
        <p:sp>
          <p:nvSpPr>
            <p:cNvPr id="22554" name="Freeform 24"/>
            <p:cNvSpPr>
              <a:spLocks/>
            </p:cNvSpPr>
            <p:nvPr/>
          </p:nvSpPr>
          <p:spPr bwMode="auto">
            <a:xfrm>
              <a:off x="2547" y="1569"/>
              <a:ext cx="11" cy="37"/>
            </a:xfrm>
            <a:custGeom>
              <a:avLst/>
              <a:gdLst>
                <a:gd name="T0" fmla="*/ 0 w 11"/>
                <a:gd name="T1" fmla="*/ 24 h 37"/>
                <a:gd name="T2" fmla="*/ 5 w 11"/>
                <a:gd name="T3" fmla="*/ 33 h 37"/>
                <a:gd name="T4" fmla="*/ 11 w 11"/>
                <a:gd name="T5" fmla="*/ 37 h 37"/>
                <a:gd name="T6" fmla="*/ 9 w 11"/>
                <a:gd name="T7" fmla="*/ 33 h 37"/>
                <a:gd name="T8" fmla="*/ 7 w 11"/>
                <a:gd name="T9" fmla="*/ 29 h 37"/>
                <a:gd name="T10" fmla="*/ 5 w 11"/>
                <a:gd name="T11" fmla="*/ 26 h 37"/>
                <a:gd name="T12" fmla="*/ 5 w 11"/>
                <a:gd name="T13" fmla="*/ 22 h 37"/>
                <a:gd name="T14" fmla="*/ 5 w 11"/>
                <a:gd name="T15" fmla="*/ 18 h 37"/>
                <a:gd name="T16" fmla="*/ 3 w 11"/>
                <a:gd name="T17" fmla="*/ 15 h 37"/>
                <a:gd name="T18" fmla="*/ 3 w 11"/>
                <a:gd name="T19" fmla="*/ 11 h 37"/>
                <a:gd name="T20" fmla="*/ 3 w 11"/>
                <a:gd name="T21" fmla="*/ 5 h 37"/>
                <a:gd name="T22" fmla="*/ 5 w 11"/>
                <a:gd name="T23" fmla="*/ 0 h 37"/>
                <a:gd name="T24" fmla="*/ 3 w 11"/>
                <a:gd name="T25" fmla="*/ 3 h 37"/>
                <a:gd name="T26" fmla="*/ 1 w 11"/>
                <a:gd name="T27" fmla="*/ 5 h 37"/>
                <a:gd name="T28" fmla="*/ 1 w 11"/>
                <a:gd name="T29" fmla="*/ 9 h 37"/>
                <a:gd name="T30" fmla="*/ 0 w 11"/>
                <a:gd name="T31" fmla="*/ 11 h 37"/>
                <a:gd name="T32" fmla="*/ 0 w 11"/>
                <a:gd name="T33" fmla="*/ 15 h 37"/>
                <a:gd name="T34" fmla="*/ 0 w 11"/>
                <a:gd name="T35" fmla="*/ 18 h 37"/>
                <a:gd name="T36" fmla="*/ 0 w 11"/>
                <a:gd name="T37" fmla="*/ 20 h 37"/>
                <a:gd name="T38" fmla="*/ 0 w 11"/>
                <a:gd name="T39" fmla="*/ 24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
                <a:gd name="T61" fmla="*/ 0 h 37"/>
                <a:gd name="T62" fmla="*/ 11 w 11"/>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 h="37">
                  <a:moveTo>
                    <a:pt x="0" y="24"/>
                  </a:moveTo>
                  <a:lnTo>
                    <a:pt x="5" y="33"/>
                  </a:lnTo>
                  <a:lnTo>
                    <a:pt x="11" y="37"/>
                  </a:lnTo>
                  <a:lnTo>
                    <a:pt x="9" y="33"/>
                  </a:lnTo>
                  <a:lnTo>
                    <a:pt x="7" y="29"/>
                  </a:lnTo>
                  <a:lnTo>
                    <a:pt x="5" y="26"/>
                  </a:lnTo>
                  <a:lnTo>
                    <a:pt x="5" y="22"/>
                  </a:lnTo>
                  <a:lnTo>
                    <a:pt x="5" y="18"/>
                  </a:lnTo>
                  <a:lnTo>
                    <a:pt x="3" y="15"/>
                  </a:lnTo>
                  <a:lnTo>
                    <a:pt x="3" y="11"/>
                  </a:lnTo>
                  <a:lnTo>
                    <a:pt x="3" y="5"/>
                  </a:lnTo>
                  <a:lnTo>
                    <a:pt x="5" y="0"/>
                  </a:lnTo>
                  <a:lnTo>
                    <a:pt x="3" y="3"/>
                  </a:lnTo>
                  <a:lnTo>
                    <a:pt x="1" y="5"/>
                  </a:lnTo>
                  <a:lnTo>
                    <a:pt x="1" y="9"/>
                  </a:lnTo>
                  <a:lnTo>
                    <a:pt x="0" y="11"/>
                  </a:lnTo>
                  <a:lnTo>
                    <a:pt x="0" y="15"/>
                  </a:lnTo>
                  <a:lnTo>
                    <a:pt x="0" y="18"/>
                  </a:lnTo>
                  <a:lnTo>
                    <a:pt x="0" y="20"/>
                  </a:lnTo>
                  <a:lnTo>
                    <a:pt x="0" y="24"/>
                  </a:lnTo>
                  <a:close/>
                </a:path>
              </a:pathLst>
            </a:custGeom>
            <a:solidFill>
              <a:srgbClr val="FFFFFF"/>
            </a:solidFill>
            <a:ln w="9525">
              <a:noFill/>
              <a:round/>
              <a:headEnd/>
              <a:tailEnd/>
            </a:ln>
          </p:spPr>
          <p:txBody>
            <a:bodyPr>
              <a:prstTxWarp prst="textNoShape">
                <a:avLst/>
              </a:prstTxWarp>
            </a:bodyPr>
            <a:lstStyle/>
            <a:p>
              <a:endParaRPr lang="en-US"/>
            </a:p>
          </p:txBody>
        </p:sp>
        <p:sp>
          <p:nvSpPr>
            <p:cNvPr id="22555" name="Freeform 25"/>
            <p:cNvSpPr>
              <a:spLocks/>
            </p:cNvSpPr>
            <p:nvPr/>
          </p:nvSpPr>
          <p:spPr bwMode="auto">
            <a:xfrm>
              <a:off x="2578" y="1650"/>
              <a:ext cx="40" cy="43"/>
            </a:xfrm>
            <a:custGeom>
              <a:avLst/>
              <a:gdLst>
                <a:gd name="T0" fmla="*/ 0 w 40"/>
                <a:gd name="T1" fmla="*/ 34 h 43"/>
                <a:gd name="T2" fmla="*/ 4 w 40"/>
                <a:gd name="T3" fmla="*/ 43 h 43"/>
                <a:gd name="T4" fmla="*/ 8 w 40"/>
                <a:gd name="T5" fmla="*/ 43 h 43"/>
                <a:gd name="T6" fmla="*/ 10 w 40"/>
                <a:gd name="T7" fmla="*/ 43 h 43"/>
                <a:gd name="T8" fmla="*/ 14 w 40"/>
                <a:gd name="T9" fmla="*/ 43 h 43"/>
                <a:gd name="T10" fmla="*/ 18 w 40"/>
                <a:gd name="T11" fmla="*/ 41 h 43"/>
                <a:gd name="T12" fmla="*/ 20 w 40"/>
                <a:gd name="T13" fmla="*/ 41 h 43"/>
                <a:gd name="T14" fmla="*/ 24 w 40"/>
                <a:gd name="T15" fmla="*/ 39 h 43"/>
                <a:gd name="T16" fmla="*/ 26 w 40"/>
                <a:gd name="T17" fmla="*/ 37 h 43"/>
                <a:gd name="T18" fmla="*/ 28 w 40"/>
                <a:gd name="T19" fmla="*/ 34 h 43"/>
                <a:gd name="T20" fmla="*/ 32 w 40"/>
                <a:gd name="T21" fmla="*/ 32 h 43"/>
                <a:gd name="T22" fmla="*/ 34 w 40"/>
                <a:gd name="T23" fmla="*/ 28 h 43"/>
                <a:gd name="T24" fmla="*/ 36 w 40"/>
                <a:gd name="T25" fmla="*/ 24 h 43"/>
                <a:gd name="T26" fmla="*/ 38 w 40"/>
                <a:gd name="T27" fmla="*/ 21 h 43"/>
                <a:gd name="T28" fmla="*/ 38 w 40"/>
                <a:gd name="T29" fmla="*/ 17 h 43"/>
                <a:gd name="T30" fmla="*/ 40 w 40"/>
                <a:gd name="T31" fmla="*/ 11 h 43"/>
                <a:gd name="T32" fmla="*/ 40 w 40"/>
                <a:gd name="T33" fmla="*/ 8 h 43"/>
                <a:gd name="T34" fmla="*/ 40 w 40"/>
                <a:gd name="T35" fmla="*/ 2 h 43"/>
                <a:gd name="T36" fmla="*/ 40 w 40"/>
                <a:gd name="T37" fmla="*/ 2 h 43"/>
                <a:gd name="T38" fmla="*/ 40 w 40"/>
                <a:gd name="T39" fmla="*/ 2 h 43"/>
                <a:gd name="T40" fmla="*/ 38 w 40"/>
                <a:gd name="T41" fmla="*/ 0 h 43"/>
                <a:gd name="T42" fmla="*/ 38 w 40"/>
                <a:gd name="T43" fmla="*/ 0 h 43"/>
                <a:gd name="T44" fmla="*/ 38 w 40"/>
                <a:gd name="T45" fmla="*/ 0 h 43"/>
                <a:gd name="T46" fmla="*/ 38 w 40"/>
                <a:gd name="T47" fmla="*/ 0 h 43"/>
                <a:gd name="T48" fmla="*/ 38 w 40"/>
                <a:gd name="T49" fmla="*/ 0 h 43"/>
                <a:gd name="T50" fmla="*/ 38 w 40"/>
                <a:gd name="T51" fmla="*/ 0 h 43"/>
                <a:gd name="T52" fmla="*/ 34 w 40"/>
                <a:gd name="T53" fmla="*/ 0 h 43"/>
                <a:gd name="T54" fmla="*/ 28 w 40"/>
                <a:gd name="T55" fmla="*/ 2 h 43"/>
                <a:gd name="T56" fmla="*/ 24 w 40"/>
                <a:gd name="T57" fmla="*/ 4 h 43"/>
                <a:gd name="T58" fmla="*/ 18 w 40"/>
                <a:gd name="T59" fmla="*/ 6 h 43"/>
                <a:gd name="T60" fmla="*/ 14 w 40"/>
                <a:gd name="T61" fmla="*/ 8 h 43"/>
                <a:gd name="T62" fmla="*/ 10 w 40"/>
                <a:gd name="T63" fmla="*/ 11 h 43"/>
                <a:gd name="T64" fmla="*/ 6 w 40"/>
                <a:gd name="T65" fmla="*/ 15 h 43"/>
                <a:gd name="T66" fmla="*/ 4 w 40"/>
                <a:gd name="T67" fmla="*/ 19 h 43"/>
                <a:gd name="T68" fmla="*/ 2 w 40"/>
                <a:gd name="T69" fmla="*/ 21 h 43"/>
                <a:gd name="T70" fmla="*/ 2 w 40"/>
                <a:gd name="T71" fmla="*/ 22 h 43"/>
                <a:gd name="T72" fmla="*/ 2 w 40"/>
                <a:gd name="T73" fmla="*/ 24 h 43"/>
                <a:gd name="T74" fmla="*/ 2 w 40"/>
                <a:gd name="T75" fmla="*/ 26 h 43"/>
                <a:gd name="T76" fmla="*/ 2 w 40"/>
                <a:gd name="T77" fmla="*/ 28 h 43"/>
                <a:gd name="T78" fmla="*/ 0 w 40"/>
                <a:gd name="T79" fmla="*/ 30 h 43"/>
                <a:gd name="T80" fmla="*/ 0 w 40"/>
                <a:gd name="T81" fmla="*/ 32 h 43"/>
                <a:gd name="T82" fmla="*/ 0 w 40"/>
                <a:gd name="T83" fmla="*/ 34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43"/>
                <a:gd name="T128" fmla="*/ 40 w 40"/>
                <a:gd name="T129" fmla="*/ 43 h 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43">
                  <a:moveTo>
                    <a:pt x="0" y="34"/>
                  </a:moveTo>
                  <a:lnTo>
                    <a:pt x="4" y="43"/>
                  </a:lnTo>
                  <a:lnTo>
                    <a:pt x="8" y="43"/>
                  </a:lnTo>
                  <a:lnTo>
                    <a:pt x="10" y="43"/>
                  </a:lnTo>
                  <a:lnTo>
                    <a:pt x="14" y="43"/>
                  </a:lnTo>
                  <a:lnTo>
                    <a:pt x="18" y="41"/>
                  </a:lnTo>
                  <a:lnTo>
                    <a:pt x="20" y="41"/>
                  </a:lnTo>
                  <a:lnTo>
                    <a:pt x="24" y="39"/>
                  </a:lnTo>
                  <a:lnTo>
                    <a:pt x="26" y="37"/>
                  </a:lnTo>
                  <a:lnTo>
                    <a:pt x="28" y="34"/>
                  </a:lnTo>
                  <a:lnTo>
                    <a:pt x="32" y="32"/>
                  </a:lnTo>
                  <a:lnTo>
                    <a:pt x="34" y="28"/>
                  </a:lnTo>
                  <a:lnTo>
                    <a:pt x="36" y="24"/>
                  </a:lnTo>
                  <a:lnTo>
                    <a:pt x="38" y="21"/>
                  </a:lnTo>
                  <a:lnTo>
                    <a:pt x="38" y="17"/>
                  </a:lnTo>
                  <a:lnTo>
                    <a:pt x="40" y="11"/>
                  </a:lnTo>
                  <a:lnTo>
                    <a:pt x="40" y="8"/>
                  </a:lnTo>
                  <a:lnTo>
                    <a:pt x="40" y="2"/>
                  </a:lnTo>
                  <a:lnTo>
                    <a:pt x="38" y="0"/>
                  </a:lnTo>
                  <a:lnTo>
                    <a:pt x="34" y="0"/>
                  </a:lnTo>
                  <a:lnTo>
                    <a:pt x="28" y="2"/>
                  </a:lnTo>
                  <a:lnTo>
                    <a:pt x="24" y="4"/>
                  </a:lnTo>
                  <a:lnTo>
                    <a:pt x="18" y="6"/>
                  </a:lnTo>
                  <a:lnTo>
                    <a:pt x="14" y="8"/>
                  </a:lnTo>
                  <a:lnTo>
                    <a:pt x="10" y="11"/>
                  </a:lnTo>
                  <a:lnTo>
                    <a:pt x="6" y="15"/>
                  </a:lnTo>
                  <a:lnTo>
                    <a:pt x="4" y="19"/>
                  </a:lnTo>
                  <a:lnTo>
                    <a:pt x="2" y="21"/>
                  </a:lnTo>
                  <a:lnTo>
                    <a:pt x="2" y="22"/>
                  </a:lnTo>
                  <a:lnTo>
                    <a:pt x="2" y="24"/>
                  </a:lnTo>
                  <a:lnTo>
                    <a:pt x="2" y="26"/>
                  </a:lnTo>
                  <a:lnTo>
                    <a:pt x="2" y="28"/>
                  </a:lnTo>
                  <a:lnTo>
                    <a:pt x="0" y="30"/>
                  </a:lnTo>
                  <a:lnTo>
                    <a:pt x="0" y="32"/>
                  </a:lnTo>
                  <a:lnTo>
                    <a:pt x="0" y="34"/>
                  </a:lnTo>
                  <a:close/>
                </a:path>
              </a:pathLst>
            </a:custGeom>
            <a:solidFill>
              <a:srgbClr val="FCEF00"/>
            </a:solidFill>
            <a:ln w="9525">
              <a:noFill/>
              <a:round/>
              <a:headEnd/>
              <a:tailEnd/>
            </a:ln>
          </p:spPr>
          <p:txBody>
            <a:bodyPr>
              <a:prstTxWarp prst="textNoShape">
                <a:avLst/>
              </a:prstTxWarp>
            </a:bodyPr>
            <a:lstStyle/>
            <a:p>
              <a:endParaRPr lang="en-US"/>
            </a:p>
          </p:txBody>
        </p:sp>
        <p:sp>
          <p:nvSpPr>
            <p:cNvPr id="22556" name="Freeform 26"/>
            <p:cNvSpPr>
              <a:spLocks/>
            </p:cNvSpPr>
            <p:nvPr/>
          </p:nvSpPr>
          <p:spPr bwMode="auto">
            <a:xfrm>
              <a:off x="2562" y="1560"/>
              <a:ext cx="36" cy="48"/>
            </a:xfrm>
            <a:custGeom>
              <a:avLst/>
              <a:gdLst>
                <a:gd name="T0" fmla="*/ 0 w 36"/>
                <a:gd name="T1" fmla="*/ 24 h 48"/>
                <a:gd name="T2" fmla="*/ 2 w 36"/>
                <a:gd name="T3" fmla="*/ 27 h 48"/>
                <a:gd name="T4" fmla="*/ 2 w 36"/>
                <a:gd name="T5" fmla="*/ 31 h 48"/>
                <a:gd name="T6" fmla="*/ 4 w 36"/>
                <a:gd name="T7" fmla="*/ 35 h 48"/>
                <a:gd name="T8" fmla="*/ 6 w 36"/>
                <a:gd name="T9" fmla="*/ 37 h 48"/>
                <a:gd name="T10" fmla="*/ 8 w 36"/>
                <a:gd name="T11" fmla="*/ 40 h 48"/>
                <a:gd name="T12" fmla="*/ 10 w 36"/>
                <a:gd name="T13" fmla="*/ 44 h 48"/>
                <a:gd name="T14" fmla="*/ 14 w 36"/>
                <a:gd name="T15" fmla="*/ 46 h 48"/>
                <a:gd name="T16" fmla="*/ 16 w 36"/>
                <a:gd name="T17" fmla="*/ 48 h 48"/>
                <a:gd name="T18" fmla="*/ 34 w 36"/>
                <a:gd name="T19" fmla="*/ 38 h 48"/>
                <a:gd name="T20" fmla="*/ 36 w 36"/>
                <a:gd name="T21" fmla="*/ 35 h 48"/>
                <a:gd name="T22" fmla="*/ 36 w 36"/>
                <a:gd name="T23" fmla="*/ 29 h 48"/>
                <a:gd name="T24" fmla="*/ 36 w 36"/>
                <a:gd name="T25" fmla="*/ 25 h 48"/>
                <a:gd name="T26" fmla="*/ 36 w 36"/>
                <a:gd name="T27" fmla="*/ 22 h 48"/>
                <a:gd name="T28" fmla="*/ 36 w 36"/>
                <a:gd name="T29" fmla="*/ 16 h 48"/>
                <a:gd name="T30" fmla="*/ 34 w 36"/>
                <a:gd name="T31" fmla="*/ 12 h 48"/>
                <a:gd name="T32" fmla="*/ 32 w 36"/>
                <a:gd name="T33" fmla="*/ 9 h 48"/>
                <a:gd name="T34" fmla="*/ 28 w 36"/>
                <a:gd name="T35" fmla="*/ 5 h 48"/>
                <a:gd name="T36" fmla="*/ 26 w 36"/>
                <a:gd name="T37" fmla="*/ 5 h 48"/>
                <a:gd name="T38" fmla="*/ 26 w 36"/>
                <a:gd name="T39" fmla="*/ 3 h 48"/>
                <a:gd name="T40" fmla="*/ 24 w 36"/>
                <a:gd name="T41" fmla="*/ 1 h 48"/>
                <a:gd name="T42" fmla="*/ 22 w 36"/>
                <a:gd name="T43" fmla="*/ 1 h 48"/>
                <a:gd name="T44" fmla="*/ 20 w 36"/>
                <a:gd name="T45" fmla="*/ 1 h 48"/>
                <a:gd name="T46" fmla="*/ 18 w 36"/>
                <a:gd name="T47" fmla="*/ 0 h 48"/>
                <a:gd name="T48" fmla="*/ 16 w 36"/>
                <a:gd name="T49" fmla="*/ 0 h 48"/>
                <a:gd name="T50" fmla="*/ 14 w 36"/>
                <a:gd name="T51" fmla="*/ 0 h 48"/>
                <a:gd name="T52" fmla="*/ 4 w 36"/>
                <a:gd name="T53" fmla="*/ 9 h 48"/>
                <a:gd name="T54" fmla="*/ 0 w 36"/>
                <a:gd name="T55" fmla="*/ 24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
                <a:gd name="T85" fmla="*/ 0 h 48"/>
                <a:gd name="T86" fmla="*/ 36 w 36"/>
                <a:gd name="T87" fmla="*/ 48 h 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 h="48">
                  <a:moveTo>
                    <a:pt x="0" y="24"/>
                  </a:moveTo>
                  <a:lnTo>
                    <a:pt x="2" y="27"/>
                  </a:lnTo>
                  <a:lnTo>
                    <a:pt x="2" y="31"/>
                  </a:lnTo>
                  <a:lnTo>
                    <a:pt x="4" y="35"/>
                  </a:lnTo>
                  <a:lnTo>
                    <a:pt x="6" y="37"/>
                  </a:lnTo>
                  <a:lnTo>
                    <a:pt x="8" y="40"/>
                  </a:lnTo>
                  <a:lnTo>
                    <a:pt x="10" y="44"/>
                  </a:lnTo>
                  <a:lnTo>
                    <a:pt x="14" y="46"/>
                  </a:lnTo>
                  <a:lnTo>
                    <a:pt x="16" y="48"/>
                  </a:lnTo>
                  <a:lnTo>
                    <a:pt x="34" y="38"/>
                  </a:lnTo>
                  <a:lnTo>
                    <a:pt x="36" y="35"/>
                  </a:lnTo>
                  <a:lnTo>
                    <a:pt x="36" y="29"/>
                  </a:lnTo>
                  <a:lnTo>
                    <a:pt x="36" y="25"/>
                  </a:lnTo>
                  <a:lnTo>
                    <a:pt x="36" y="22"/>
                  </a:lnTo>
                  <a:lnTo>
                    <a:pt x="36" y="16"/>
                  </a:lnTo>
                  <a:lnTo>
                    <a:pt x="34" y="12"/>
                  </a:lnTo>
                  <a:lnTo>
                    <a:pt x="32" y="9"/>
                  </a:lnTo>
                  <a:lnTo>
                    <a:pt x="28" y="5"/>
                  </a:lnTo>
                  <a:lnTo>
                    <a:pt x="26" y="5"/>
                  </a:lnTo>
                  <a:lnTo>
                    <a:pt x="26" y="3"/>
                  </a:lnTo>
                  <a:lnTo>
                    <a:pt x="24" y="1"/>
                  </a:lnTo>
                  <a:lnTo>
                    <a:pt x="22" y="1"/>
                  </a:lnTo>
                  <a:lnTo>
                    <a:pt x="20" y="1"/>
                  </a:lnTo>
                  <a:lnTo>
                    <a:pt x="18" y="0"/>
                  </a:lnTo>
                  <a:lnTo>
                    <a:pt x="16" y="0"/>
                  </a:lnTo>
                  <a:lnTo>
                    <a:pt x="14" y="0"/>
                  </a:lnTo>
                  <a:lnTo>
                    <a:pt x="4" y="9"/>
                  </a:lnTo>
                  <a:lnTo>
                    <a:pt x="0" y="24"/>
                  </a:lnTo>
                  <a:close/>
                </a:path>
              </a:pathLst>
            </a:custGeom>
            <a:solidFill>
              <a:srgbClr val="FCEF00"/>
            </a:solidFill>
            <a:ln w="9525">
              <a:noFill/>
              <a:round/>
              <a:headEnd/>
              <a:tailEnd/>
            </a:ln>
          </p:spPr>
          <p:txBody>
            <a:bodyPr>
              <a:prstTxWarp prst="textNoShape">
                <a:avLst/>
              </a:prstTxWarp>
            </a:bodyPr>
            <a:lstStyle/>
            <a:p>
              <a:endParaRPr lang="en-US"/>
            </a:p>
          </p:txBody>
        </p:sp>
        <p:sp>
          <p:nvSpPr>
            <p:cNvPr id="22557" name="Freeform 27"/>
            <p:cNvSpPr>
              <a:spLocks/>
            </p:cNvSpPr>
            <p:nvPr/>
          </p:nvSpPr>
          <p:spPr bwMode="auto">
            <a:xfrm>
              <a:off x="2543" y="1463"/>
              <a:ext cx="31" cy="50"/>
            </a:xfrm>
            <a:custGeom>
              <a:avLst/>
              <a:gdLst>
                <a:gd name="T0" fmla="*/ 0 w 31"/>
                <a:gd name="T1" fmla="*/ 37 h 50"/>
                <a:gd name="T2" fmla="*/ 5 w 31"/>
                <a:gd name="T3" fmla="*/ 50 h 50"/>
                <a:gd name="T4" fmla="*/ 31 w 31"/>
                <a:gd name="T5" fmla="*/ 48 h 50"/>
                <a:gd name="T6" fmla="*/ 31 w 31"/>
                <a:gd name="T7" fmla="*/ 48 h 50"/>
                <a:gd name="T8" fmla="*/ 31 w 31"/>
                <a:gd name="T9" fmla="*/ 47 h 50"/>
                <a:gd name="T10" fmla="*/ 31 w 31"/>
                <a:gd name="T11" fmla="*/ 47 h 50"/>
                <a:gd name="T12" fmla="*/ 31 w 31"/>
                <a:gd name="T13" fmla="*/ 47 h 50"/>
                <a:gd name="T14" fmla="*/ 31 w 31"/>
                <a:gd name="T15" fmla="*/ 47 h 50"/>
                <a:gd name="T16" fmla="*/ 31 w 31"/>
                <a:gd name="T17" fmla="*/ 47 h 50"/>
                <a:gd name="T18" fmla="*/ 31 w 31"/>
                <a:gd name="T19" fmla="*/ 47 h 50"/>
                <a:gd name="T20" fmla="*/ 31 w 31"/>
                <a:gd name="T21" fmla="*/ 47 h 50"/>
                <a:gd name="T22" fmla="*/ 13 w 31"/>
                <a:gd name="T23" fmla="*/ 0 h 50"/>
                <a:gd name="T24" fmla="*/ 11 w 31"/>
                <a:gd name="T25" fmla="*/ 0 h 50"/>
                <a:gd name="T26" fmla="*/ 9 w 31"/>
                <a:gd name="T27" fmla="*/ 2 h 50"/>
                <a:gd name="T28" fmla="*/ 7 w 31"/>
                <a:gd name="T29" fmla="*/ 4 h 50"/>
                <a:gd name="T30" fmla="*/ 7 w 31"/>
                <a:gd name="T31" fmla="*/ 6 h 50"/>
                <a:gd name="T32" fmla="*/ 5 w 31"/>
                <a:gd name="T33" fmla="*/ 8 h 50"/>
                <a:gd name="T34" fmla="*/ 4 w 31"/>
                <a:gd name="T35" fmla="*/ 10 h 50"/>
                <a:gd name="T36" fmla="*/ 2 w 31"/>
                <a:gd name="T37" fmla="*/ 11 h 50"/>
                <a:gd name="T38" fmla="*/ 2 w 31"/>
                <a:gd name="T39" fmla="*/ 15 h 50"/>
                <a:gd name="T40" fmla="*/ 0 w 31"/>
                <a:gd name="T41" fmla="*/ 17 h 50"/>
                <a:gd name="T42" fmla="*/ 0 w 31"/>
                <a:gd name="T43" fmla="*/ 21 h 50"/>
                <a:gd name="T44" fmla="*/ 0 w 31"/>
                <a:gd name="T45" fmla="*/ 22 h 50"/>
                <a:gd name="T46" fmla="*/ 0 w 31"/>
                <a:gd name="T47" fmla="*/ 26 h 50"/>
                <a:gd name="T48" fmla="*/ 0 w 31"/>
                <a:gd name="T49" fmla="*/ 28 h 50"/>
                <a:gd name="T50" fmla="*/ 0 w 31"/>
                <a:gd name="T51" fmla="*/ 32 h 50"/>
                <a:gd name="T52" fmla="*/ 0 w 31"/>
                <a:gd name="T53" fmla="*/ 34 h 50"/>
                <a:gd name="T54" fmla="*/ 0 w 31"/>
                <a:gd name="T55" fmla="*/ 37 h 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
                <a:gd name="T85" fmla="*/ 0 h 50"/>
                <a:gd name="T86" fmla="*/ 31 w 31"/>
                <a:gd name="T87" fmla="*/ 50 h 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 h="50">
                  <a:moveTo>
                    <a:pt x="0" y="37"/>
                  </a:moveTo>
                  <a:lnTo>
                    <a:pt x="5" y="50"/>
                  </a:lnTo>
                  <a:lnTo>
                    <a:pt x="31" y="48"/>
                  </a:lnTo>
                  <a:lnTo>
                    <a:pt x="31" y="47"/>
                  </a:lnTo>
                  <a:lnTo>
                    <a:pt x="13" y="0"/>
                  </a:lnTo>
                  <a:lnTo>
                    <a:pt x="11" y="0"/>
                  </a:lnTo>
                  <a:lnTo>
                    <a:pt x="9" y="2"/>
                  </a:lnTo>
                  <a:lnTo>
                    <a:pt x="7" y="4"/>
                  </a:lnTo>
                  <a:lnTo>
                    <a:pt x="7" y="6"/>
                  </a:lnTo>
                  <a:lnTo>
                    <a:pt x="5" y="8"/>
                  </a:lnTo>
                  <a:lnTo>
                    <a:pt x="4" y="10"/>
                  </a:lnTo>
                  <a:lnTo>
                    <a:pt x="2" y="11"/>
                  </a:lnTo>
                  <a:lnTo>
                    <a:pt x="2" y="15"/>
                  </a:lnTo>
                  <a:lnTo>
                    <a:pt x="0" y="17"/>
                  </a:lnTo>
                  <a:lnTo>
                    <a:pt x="0" y="21"/>
                  </a:lnTo>
                  <a:lnTo>
                    <a:pt x="0" y="22"/>
                  </a:lnTo>
                  <a:lnTo>
                    <a:pt x="0" y="26"/>
                  </a:lnTo>
                  <a:lnTo>
                    <a:pt x="0" y="28"/>
                  </a:lnTo>
                  <a:lnTo>
                    <a:pt x="0" y="32"/>
                  </a:lnTo>
                  <a:lnTo>
                    <a:pt x="0" y="34"/>
                  </a:lnTo>
                  <a:lnTo>
                    <a:pt x="0" y="37"/>
                  </a:lnTo>
                  <a:close/>
                </a:path>
              </a:pathLst>
            </a:custGeom>
            <a:solidFill>
              <a:srgbClr val="FCEF00"/>
            </a:solidFill>
            <a:ln w="9525">
              <a:noFill/>
              <a:round/>
              <a:headEnd/>
              <a:tailEnd/>
            </a:ln>
          </p:spPr>
          <p:txBody>
            <a:bodyPr>
              <a:prstTxWarp prst="textNoShape">
                <a:avLst/>
              </a:prstTxWarp>
            </a:bodyPr>
            <a:lstStyle/>
            <a:p>
              <a:endParaRPr lang="en-US"/>
            </a:p>
          </p:txBody>
        </p:sp>
        <p:sp>
          <p:nvSpPr>
            <p:cNvPr id="22558" name="Freeform 28"/>
            <p:cNvSpPr>
              <a:spLocks/>
            </p:cNvSpPr>
            <p:nvPr/>
          </p:nvSpPr>
          <p:spPr bwMode="auto">
            <a:xfrm>
              <a:off x="2586" y="1604"/>
              <a:ext cx="32" cy="41"/>
            </a:xfrm>
            <a:custGeom>
              <a:avLst/>
              <a:gdLst>
                <a:gd name="T0" fmla="*/ 0 w 32"/>
                <a:gd name="T1" fmla="*/ 33 h 41"/>
                <a:gd name="T2" fmla="*/ 4 w 32"/>
                <a:gd name="T3" fmla="*/ 41 h 41"/>
                <a:gd name="T4" fmla="*/ 26 w 32"/>
                <a:gd name="T5" fmla="*/ 37 h 41"/>
                <a:gd name="T6" fmla="*/ 28 w 32"/>
                <a:gd name="T7" fmla="*/ 35 h 41"/>
                <a:gd name="T8" fmla="*/ 28 w 32"/>
                <a:gd name="T9" fmla="*/ 31 h 41"/>
                <a:gd name="T10" fmla="*/ 30 w 32"/>
                <a:gd name="T11" fmla="*/ 28 h 41"/>
                <a:gd name="T12" fmla="*/ 30 w 32"/>
                <a:gd name="T13" fmla="*/ 24 h 41"/>
                <a:gd name="T14" fmla="*/ 32 w 32"/>
                <a:gd name="T15" fmla="*/ 20 h 41"/>
                <a:gd name="T16" fmla="*/ 32 w 32"/>
                <a:gd name="T17" fmla="*/ 17 h 41"/>
                <a:gd name="T18" fmla="*/ 30 w 32"/>
                <a:gd name="T19" fmla="*/ 13 h 41"/>
                <a:gd name="T20" fmla="*/ 30 w 32"/>
                <a:gd name="T21" fmla="*/ 9 h 41"/>
                <a:gd name="T22" fmla="*/ 28 w 32"/>
                <a:gd name="T23" fmla="*/ 7 h 41"/>
                <a:gd name="T24" fmla="*/ 28 w 32"/>
                <a:gd name="T25" fmla="*/ 7 h 41"/>
                <a:gd name="T26" fmla="*/ 26 w 32"/>
                <a:gd name="T27" fmla="*/ 6 h 41"/>
                <a:gd name="T28" fmla="*/ 26 w 32"/>
                <a:gd name="T29" fmla="*/ 4 h 41"/>
                <a:gd name="T30" fmla="*/ 26 w 32"/>
                <a:gd name="T31" fmla="*/ 4 h 41"/>
                <a:gd name="T32" fmla="*/ 24 w 32"/>
                <a:gd name="T33" fmla="*/ 2 h 41"/>
                <a:gd name="T34" fmla="*/ 24 w 32"/>
                <a:gd name="T35" fmla="*/ 0 h 41"/>
                <a:gd name="T36" fmla="*/ 24 w 32"/>
                <a:gd name="T37" fmla="*/ 0 h 41"/>
                <a:gd name="T38" fmla="*/ 20 w 32"/>
                <a:gd name="T39" fmla="*/ 0 h 41"/>
                <a:gd name="T40" fmla="*/ 16 w 32"/>
                <a:gd name="T41" fmla="*/ 2 h 41"/>
                <a:gd name="T42" fmla="*/ 14 w 32"/>
                <a:gd name="T43" fmla="*/ 4 h 41"/>
                <a:gd name="T44" fmla="*/ 10 w 32"/>
                <a:gd name="T45" fmla="*/ 7 h 41"/>
                <a:gd name="T46" fmla="*/ 8 w 32"/>
                <a:gd name="T47" fmla="*/ 9 h 41"/>
                <a:gd name="T48" fmla="*/ 6 w 32"/>
                <a:gd name="T49" fmla="*/ 11 h 41"/>
                <a:gd name="T50" fmla="*/ 4 w 32"/>
                <a:gd name="T51" fmla="*/ 15 h 41"/>
                <a:gd name="T52" fmla="*/ 2 w 32"/>
                <a:gd name="T53" fmla="*/ 17 h 41"/>
                <a:gd name="T54" fmla="*/ 2 w 32"/>
                <a:gd name="T55" fmla="*/ 20 h 41"/>
                <a:gd name="T56" fmla="*/ 2 w 32"/>
                <a:gd name="T57" fmla="*/ 22 h 41"/>
                <a:gd name="T58" fmla="*/ 2 w 32"/>
                <a:gd name="T59" fmla="*/ 24 h 41"/>
                <a:gd name="T60" fmla="*/ 0 w 32"/>
                <a:gd name="T61" fmla="*/ 26 h 41"/>
                <a:gd name="T62" fmla="*/ 0 w 32"/>
                <a:gd name="T63" fmla="*/ 28 h 41"/>
                <a:gd name="T64" fmla="*/ 0 w 32"/>
                <a:gd name="T65" fmla="*/ 30 h 41"/>
                <a:gd name="T66" fmla="*/ 0 w 32"/>
                <a:gd name="T67" fmla="*/ 31 h 41"/>
                <a:gd name="T68" fmla="*/ 0 w 32"/>
                <a:gd name="T69" fmla="*/ 33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41"/>
                <a:gd name="T107" fmla="*/ 32 w 32"/>
                <a:gd name="T108" fmla="*/ 41 h 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41">
                  <a:moveTo>
                    <a:pt x="0" y="33"/>
                  </a:moveTo>
                  <a:lnTo>
                    <a:pt x="4" y="41"/>
                  </a:lnTo>
                  <a:lnTo>
                    <a:pt x="26" y="37"/>
                  </a:lnTo>
                  <a:lnTo>
                    <a:pt x="28" y="35"/>
                  </a:lnTo>
                  <a:lnTo>
                    <a:pt x="28" y="31"/>
                  </a:lnTo>
                  <a:lnTo>
                    <a:pt x="30" y="28"/>
                  </a:lnTo>
                  <a:lnTo>
                    <a:pt x="30" y="24"/>
                  </a:lnTo>
                  <a:lnTo>
                    <a:pt x="32" y="20"/>
                  </a:lnTo>
                  <a:lnTo>
                    <a:pt x="32" y="17"/>
                  </a:lnTo>
                  <a:lnTo>
                    <a:pt x="30" y="13"/>
                  </a:lnTo>
                  <a:lnTo>
                    <a:pt x="30" y="9"/>
                  </a:lnTo>
                  <a:lnTo>
                    <a:pt x="28" y="7"/>
                  </a:lnTo>
                  <a:lnTo>
                    <a:pt x="26" y="6"/>
                  </a:lnTo>
                  <a:lnTo>
                    <a:pt x="26" y="4"/>
                  </a:lnTo>
                  <a:lnTo>
                    <a:pt x="24" y="2"/>
                  </a:lnTo>
                  <a:lnTo>
                    <a:pt x="24" y="0"/>
                  </a:lnTo>
                  <a:lnTo>
                    <a:pt x="20" y="0"/>
                  </a:lnTo>
                  <a:lnTo>
                    <a:pt x="16" y="2"/>
                  </a:lnTo>
                  <a:lnTo>
                    <a:pt x="14" y="4"/>
                  </a:lnTo>
                  <a:lnTo>
                    <a:pt x="10" y="7"/>
                  </a:lnTo>
                  <a:lnTo>
                    <a:pt x="8" y="9"/>
                  </a:lnTo>
                  <a:lnTo>
                    <a:pt x="6" y="11"/>
                  </a:lnTo>
                  <a:lnTo>
                    <a:pt x="4" y="15"/>
                  </a:lnTo>
                  <a:lnTo>
                    <a:pt x="2" y="17"/>
                  </a:lnTo>
                  <a:lnTo>
                    <a:pt x="2" y="20"/>
                  </a:lnTo>
                  <a:lnTo>
                    <a:pt x="2" y="22"/>
                  </a:lnTo>
                  <a:lnTo>
                    <a:pt x="2" y="24"/>
                  </a:lnTo>
                  <a:lnTo>
                    <a:pt x="0" y="26"/>
                  </a:lnTo>
                  <a:lnTo>
                    <a:pt x="0" y="28"/>
                  </a:lnTo>
                  <a:lnTo>
                    <a:pt x="0" y="30"/>
                  </a:lnTo>
                  <a:lnTo>
                    <a:pt x="0" y="31"/>
                  </a:lnTo>
                  <a:lnTo>
                    <a:pt x="0" y="33"/>
                  </a:lnTo>
                  <a:close/>
                </a:path>
              </a:pathLst>
            </a:custGeom>
            <a:solidFill>
              <a:srgbClr val="FCEF00"/>
            </a:solidFill>
            <a:ln w="9525">
              <a:noFill/>
              <a:round/>
              <a:headEnd/>
              <a:tailEnd/>
            </a:ln>
          </p:spPr>
          <p:txBody>
            <a:bodyPr>
              <a:prstTxWarp prst="textNoShape">
                <a:avLst/>
              </a:prstTxWarp>
            </a:bodyPr>
            <a:lstStyle/>
            <a:p>
              <a:endParaRPr lang="en-US"/>
            </a:p>
          </p:txBody>
        </p:sp>
        <p:sp>
          <p:nvSpPr>
            <p:cNvPr id="22559" name="Freeform 29"/>
            <p:cNvSpPr>
              <a:spLocks/>
            </p:cNvSpPr>
            <p:nvPr/>
          </p:nvSpPr>
          <p:spPr bwMode="auto">
            <a:xfrm>
              <a:off x="2570" y="1421"/>
              <a:ext cx="28" cy="61"/>
            </a:xfrm>
            <a:custGeom>
              <a:avLst/>
              <a:gdLst>
                <a:gd name="T0" fmla="*/ 0 w 28"/>
                <a:gd name="T1" fmla="*/ 44 h 61"/>
                <a:gd name="T2" fmla="*/ 12 w 28"/>
                <a:gd name="T3" fmla="*/ 61 h 61"/>
                <a:gd name="T4" fmla="*/ 26 w 28"/>
                <a:gd name="T5" fmla="*/ 53 h 61"/>
                <a:gd name="T6" fmla="*/ 28 w 28"/>
                <a:gd name="T7" fmla="*/ 46 h 61"/>
                <a:gd name="T8" fmla="*/ 28 w 28"/>
                <a:gd name="T9" fmla="*/ 40 h 61"/>
                <a:gd name="T10" fmla="*/ 28 w 28"/>
                <a:gd name="T11" fmla="*/ 33 h 61"/>
                <a:gd name="T12" fmla="*/ 28 w 28"/>
                <a:gd name="T13" fmla="*/ 27 h 61"/>
                <a:gd name="T14" fmla="*/ 28 w 28"/>
                <a:gd name="T15" fmla="*/ 20 h 61"/>
                <a:gd name="T16" fmla="*/ 26 w 28"/>
                <a:gd name="T17" fmla="*/ 13 h 61"/>
                <a:gd name="T18" fmla="*/ 24 w 28"/>
                <a:gd name="T19" fmla="*/ 7 h 61"/>
                <a:gd name="T20" fmla="*/ 24 w 28"/>
                <a:gd name="T21" fmla="*/ 0 h 61"/>
                <a:gd name="T22" fmla="*/ 20 w 28"/>
                <a:gd name="T23" fmla="*/ 2 h 61"/>
                <a:gd name="T24" fmla="*/ 18 w 28"/>
                <a:gd name="T25" fmla="*/ 2 h 61"/>
                <a:gd name="T26" fmla="*/ 16 w 28"/>
                <a:gd name="T27" fmla="*/ 3 h 61"/>
                <a:gd name="T28" fmla="*/ 12 w 28"/>
                <a:gd name="T29" fmla="*/ 5 h 61"/>
                <a:gd name="T30" fmla="*/ 10 w 28"/>
                <a:gd name="T31" fmla="*/ 7 h 61"/>
                <a:gd name="T32" fmla="*/ 8 w 28"/>
                <a:gd name="T33" fmla="*/ 9 h 61"/>
                <a:gd name="T34" fmla="*/ 6 w 28"/>
                <a:gd name="T35" fmla="*/ 13 h 61"/>
                <a:gd name="T36" fmla="*/ 4 w 28"/>
                <a:gd name="T37" fmla="*/ 14 h 61"/>
                <a:gd name="T38" fmla="*/ 4 w 28"/>
                <a:gd name="T39" fmla="*/ 18 h 61"/>
                <a:gd name="T40" fmla="*/ 2 w 28"/>
                <a:gd name="T41" fmla="*/ 22 h 61"/>
                <a:gd name="T42" fmla="*/ 2 w 28"/>
                <a:gd name="T43" fmla="*/ 26 h 61"/>
                <a:gd name="T44" fmla="*/ 2 w 28"/>
                <a:gd name="T45" fmla="*/ 29 h 61"/>
                <a:gd name="T46" fmla="*/ 0 w 28"/>
                <a:gd name="T47" fmla="*/ 33 h 61"/>
                <a:gd name="T48" fmla="*/ 0 w 28"/>
                <a:gd name="T49" fmla="*/ 37 h 61"/>
                <a:gd name="T50" fmla="*/ 0 w 28"/>
                <a:gd name="T51" fmla="*/ 40 h 61"/>
                <a:gd name="T52" fmla="*/ 0 w 28"/>
                <a:gd name="T53" fmla="*/ 44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
                <a:gd name="T82" fmla="*/ 0 h 61"/>
                <a:gd name="T83" fmla="*/ 28 w 28"/>
                <a:gd name="T84" fmla="*/ 61 h 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 h="61">
                  <a:moveTo>
                    <a:pt x="0" y="44"/>
                  </a:moveTo>
                  <a:lnTo>
                    <a:pt x="12" y="61"/>
                  </a:lnTo>
                  <a:lnTo>
                    <a:pt x="26" y="53"/>
                  </a:lnTo>
                  <a:lnTo>
                    <a:pt x="28" y="46"/>
                  </a:lnTo>
                  <a:lnTo>
                    <a:pt x="28" y="40"/>
                  </a:lnTo>
                  <a:lnTo>
                    <a:pt x="28" y="33"/>
                  </a:lnTo>
                  <a:lnTo>
                    <a:pt x="28" y="27"/>
                  </a:lnTo>
                  <a:lnTo>
                    <a:pt x="28" y="20"/>
                  </a:lnTo>
                  <a:lnTo>
                    <a:pt x="26" y="13"/>
                  </a:lnTo>
                  <a:lnTo>
                    <a:pt x="24" y="7"/>
                  </a:lnTo>
                  <a:lnTo>
                    <a:pt x="24" y="0"/>
                  </a:lnTo>
                  <a:lnTo>
                    <a:pt x="20" y="2"/>
                  </a:lnTo>
                  <a:lnTo>
                    <a:pt x="18" y="2"/>
                  </a:lnTo>
                  <a:lnTo>
                    <a:pt x="16" y="3"/>
                  </a:lnTo>
                  <a:lnTo>
                    <a:pt x="12" y="5"/>
                  </a:lnTo>
                  <a:lnTo>
                    <a:pt x="10" y="7"/>
                  </a:lnTo>
                  <a:lnTo>
                    <a:pt x="8" y="9"/>
                  </a:lnTo>
                  <a:lnTo>
                    <a:pt x="6" y="13"/>
                  </a:lnTo>
                  <a:lnTo>
                    <a:pt x="4" y="14"/>
                  </a:lnTo>
                  <a:lnTo>
                    <a:pt x="4" y="18"/>
                  </a:lnTo>
                  <a:lnTo>
                    <a:pt x="2" y="22"/>
                  </a:lnTo>
                  <a:lnTo>
                    <a:pt x="2" y="26"/>
                  </a:lnTo>
                  <a:lnTo>
                    <a:pt x="2" y="29"/>
                  </a:lnTo>
                  <a:lnTo>
                    <a:pt x="0" y="33"/>
                  </a:lnTo>
                  <a:lnTo>
                    <a:pt x="0" y="37"/>
                  </a:lnTo>
                  <a:lnTo>
                    <a:pt x="0" y="40"/>
                  </a:lnTo>
                  <a:lnTo>
                    <a:pt x="0" y="44"/>
                  </a:lnTo>
                  <a:close/>
                </a:path>
              </a:pathLst>
            </a:custGeom>
            <a:solidFill>
              <a:srgbClr val="FCEF00"/>
            </a:solidFill>
            <a:ln w="9525">
              <a:noFill/>
              <a:round/>
              <a:headEnd/>
              <a:tailEnd/>
            </a:ln>
          </p:spPr>
          <p:txBody>
            <a:bodyPr>
              <a:prstTxWarp prst="textNoShape">
                <a:avLst/>
              </a:prstTxWarp>
            </a:bodyPr>
            <a:lstStyle/>
            <a:p>
              <a:endParaRPr lang="en-US"/>
            </a:p>
          </p:txBody>
        </p:sp>
        <p:sp>
          <p:nvSpPr>
            <p:cNvPr id="22560" name="Freeform 30"/>
            <p:cNvSpPr>
              <a:spLocks/>
            </p:cNvSpPr>
            <p:nvPr/>
          </p:nvSpPr>
          <p:spPr bwMode="auto">
            <a:xfrm>
              <a:off x="2608" y="1404"/>
              <a:ext cx="32" cy="52"/>
            </a:xfrm>
            <a:custGeom>
              <a:avLst/>
              <a:gdLst>
                <a:gd name="T0" fmla="*/ 2 w 32"/>
                <a:gd name="T1" fmla="*/ 48 h 52"/>
                <a:gd name="T2" fmla="*/ 2 w 32"/>
                <a:gd name="T3" fmla="*/ 48 h 52"/>
                <a:gd name="T4" fmla="*/ 2 w 32"/>
                <a:gd name="T5" fmla="*/ 48 h 52"/>
                <a:gd name="T6" fmla="*/ 2 w 32"/>
                <a:gd name="T7" fmla="*/ 48 h 52"/>
                <a:gd name="T8" fmla="*/ 2 w 32"/>
                <a:gd name="T9" fmla="*/ 50 h 52"/>
                <a:gd name="T10" fmla="*/ 2 w 32"/>
                <a:gd name="T11" fmla="*/ 50 h 52"/>
                <a:gd name="T12" fmla="*/ 4 w 32"/>
                <a:gd name="T13" fmla="*/ 50 h 52"/>
                <a:gd name="T14" fmla="*/ 4 w 32"/>
                <a:gd name="T15" fmla="*/ 50 h 52"/>
                <a:gd name="T16" fmla="*/ 4 w 32"/>
                <a:gd name="T17" fmla="*/ 52 h 52"/>
                <a:gd name="T18" fmla="*/ 20 w 32"/>
                <a:gd name="T19" fmla="*/ 44 h 52"/>
                <a:gd name="T20" fmla="*/ 22 w 32"/>
                <a:gd name="T21" fmla="*/ 39 h 52"/>
                <a:gd name="T22" fmla="*/ 24 w 32"/>
                <a:gd name="T23" fmla="*/ 35 h 52"/>
                <a:gd name="T24" fmla="*/ 26 w 32"/>
                <a:gd name="T25" fmla="*/ 30 h 52"/>
                <a:gd name="T26" fmla="*/ 28 w 32"/>
                <a:gd name="T27" fmla="*/ 22 h 52"/>
                <a:gd name="T28" fmla="*/ 28 w 32"/>
                <a:gd name="T29" fmla="*/ 17 h 52"/>
                <a:gd name="T30" fmla="*/ 28 w 32"/>
                <a:gd name="T31" fmla="*/ 11 h 52"/>
                <a:gd name="T32" fmla="*/ 30 w 32"/>
                <a:gd name="T33" fmla="*/ 6 h 52"/>
                <a:gd name="T34" fmla="*/ 32 w 32"/>
                <a:gd name="T35" fmla="*/ 0 h 52"/>
                <a:gd name="T36" fmla="*/ 28 w 32"/>
                <a:gd name="T37" fmla="*/ 0 h 52"/>
                <a:gd name="T38" fmla="*/ 26 w 32"/>
                <a:gd name="T39" fmla="*/ 0 h 52"/>
                <a:gd name="T40" fmla="*/ 22 w 32"/>
                <a:gd name="T41" fmla="*/ 2 h 52"/>
                <a:gd name="T42" fmla="*/ 18 w 32"/>
                <a:gd name="T43" fmla="*/ 4 h 52"/>
                <a:gd name="T44" fmla="*/ 16 w 32"/>
                <a:gd name="T45" fmla="*/ 6 h 52"/>
                <a:gd name="T46" fmla="*/ 12 w 32"/>
                <a:gd name="T47" fmla="*/ 7 h 52"/>
                <a:gd name="T48" fmla="*/ 10 w 32"/>
                <a:gd name="T49" fmla="*/ 9 h 52"/>
                <a:gd name="T50" fmla="*/ 8 w 32"/>
                <a:gd name="T51" fmla="*/ 11 h 52"/>
                <a:gd name="T52" fmla="*/ 6 w 32"/>
                <a:gd name="T53" fmla="*/ 13 h 52"/>
                <a:gd name="T54" fmla="*/ 6 w 32"/>
                <a:gd name="T55" fmla="*/ 15 h 52"/>
                <a:gd name="T56" fmla="*/ 4 w 32"/>
                <a:gd name="T57" fmla="*/ 15 h 52"/>
                <a:gd name="T58" fmla="*/ 4 w 32"/>
                <a:gd name="T59" fmla="*/ 17 h 52"/>
                <a:gd name="T60" fmla="*/ 2 w 32"/>
                <a:gd name="T61" fmla="*/ 19 h 52"/>
                <a:gd name="T62" fmla="*/ 2 w 32"/>
                <a:gd name="T63" fmla="*/ 19 h 52"/>
                <a:gd name="T64" fmla="*/ 0 w 32"/>
                <a:gd name="T65" fmla="*/ 20 h 52"/>
                <a:gd name="T66" fmla="*/ 0 w 32"/>
                <a:gd name="T67" fmla="*/ 20 h 52"/>
                <a:gd name="T68" fmla="*/ 2 w 32"/>
                <a:gd name="T69" fmla="*/ 48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52"/>
                <a:gd name="T107" fmla="*/ 32 w 32"/>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52">
                  <a:moveTo>
                    <a:pt x="2" y="48"/>
                  </a:moveTo>
                  <a:lnTo>
                    <a:pt x="2" y="48"/>
                  </a:lnTo>
                  <a:lnTo>
                    <a:pt x="2" y="50"/>
                  </a:lnTo>
                  <a:lnTo>
                    <a:pt x="4" y="50"/>
                  </a:lnTo>
                  <a:lnTo>
                    <a:pt x="4" y="52"/>
                  </a:lnTo>
                  <a:lnTo>
                    <a:pt x="20" y="44"/>
                  </a:lnTo>
                  <a:lnTo>
                    <a:pt x="22" y="39"/>
                  </a:lnTo>
                  <a:lnTo>
                    <a:pt x="24" y="35"/>
                  </a:lnTo>
                  <a:lnTo>
                    <a:pt x="26" y="30"/>
                  </a:lnTo>
                  <a:lnTo>
                    <a:pt x="28" y="22"/>
                  </a:lnTo>
                  <a:lnTo>
                    <a:pt x="28" y="17"/>
                  </a:lnTo>
                  <a:lnTo>
                    <a:pt x="28" y="11"/>
                  </a:lnTo>
                  <a:lnTo>
                    <a:pt x="30" y="6"/>
                  </a:lnTo>
                  <a:lnTo>
                    <a:pt x="32" y="0"/>
                  </a:lnTo>
                  <a:lnTo>
                    <a:pt x="28" y="0"/>
                  </a:lnTo>
                  <a:lnTo>
                    <a:pt x="26" y="0"/>
                  </a:lnTo>
                  <a:lnTo>
                    <a:pt x="22" y="2"/>
                  </a:lnTo>
                  <a:lnTo>
                    <a:pt x="18" y="4"/>
                  </a:lnTo>
                  <a:lnTo>
                    <a:pt x="16" y="6"/>
                  </a:lnTo>
                  <a:lnTo>
                    <a:pt x="12" y="7"/>
                  </a:lnTo>
                  <a:lnTo>
                    <a:pt x="10" y="9"/>
                  </a:lnTo>
                  <a:lnTo>
                    <a:pt x="8" y="11"/>
                  </a:lnTo>
                  <a:lnTo>
                    <a:pt x="6" y="13"/>
                  </a:lnTo>
                  <a:lnTo>
                    <a:pt x="6" y="15"/>
                  </a:lnTo>
                  <a:lnTo>
                    <a:pt x="4" y="15"/>
                  </a:lnTo>
                  <a:lnTo>
                    <a:pt x="4" y="17"/>
                  </a:lnTo>
                  <a:lnTo>
                    <a:pt x="2" y="19"/>
                  </a:lnTo>
                  <a:lnTo>
                    <a:pt x="0" y="20"/>
                  </a:lnTo>
                  <a:lnTo>
                    <a:pt x="2" y="48"/>
                  </a:lnTo>
                  <a:close/>
                </a:path>
              </a:pathLst>
            </a:custGeom>
            <a:solidFill>
              <a:srgbClr val="FCEF00"/>
            </a:solidFill>
            <a:ln w="9525">
              <a:noFill/>
              <a:round/>
              <a:headEnd/>
              <a:tailEnd/>
            </a:ln>
          </p:spPr>
          <p:txBody>
            <a:bodyPr>
              <a:prstTxWarp prst="textNoShape">
                <a:avLst/>
              </a:prstTxWarp>
            </a:bodyPr>
            <a:lstStyle/>
            <a:p>
              <a:endParaRPr lang="en-US"/>
            </a:p>
          </p:txBody>
        </p:sp>
        <p:sp>
          <p:nvSpPr>
            <p:cNvPr id="22561" name="Freeform 31"/>
            <p:cNvSpPr>
              <a:spLocks/>
            </p:cNvSpPr>
            <p:nvPr/>
          </p:nvSpPr>
          <p:spPr bwMode="auto">
            <a:xfrm>
              <a:off x="2645" y="1395"/>
              <a:ext cx="48" cy="44"/>
            </a:xfrm>
            <a:custGeom>
              <a:avLst/>
              <a:gdLst>
                <a:gd name="T0" fmla="*/ 0 w 48"/>
                <a:gd name="T1" fmla="*/ 40 h 44"/>
                <a:gd name="T2" fmla="*/ 2 w 48"/>
                <a:gd name="T3" fmla="*/ 42 h 44"/>
                <a:gd name="T4" fmla="*/ 4 w 48"/>
                <a:gd name="T5" fmla="*/ 44 h 44"/>
                <a:gd name="T6" fmla="*/ 8 w 48"/>
                <a:gd name="T7" fmla="*/ 44 h 44"/>
                <a:gd name="T8" fmla="*/ 10 w 48"/>
                <a:gd name="T9" fmla="*/ 44 h 44"/>
                <a:gd name="T10" fmla="*/ 14 w 48"/>
                <a:gd name="T11" fmla="*/ 42 h 44"/>
                <a:gd name="T12" fmla="*/ 16 w 48"/>
                <a:gd name="T13" fmla="*/ 42 h 44"/>
                <a:gd name="T14" fmla="*/ 20 w 48"/>
                <a:gd name="T15" fmla="*/ 40 h 44"/>
                <a:gd name="T16" fmla="*/ 22 w 48"/>
                <a:gd name="T17" fmla="*/ 39 h 44"/>
                <a:gd name="T18" fmla="*/ 28 w 48"/>
                <a:gd name="T19" fmla="*/ 37 h 44"/>
                <a:gd name="T20" fmla="*/ 32 w 48"/>
                <a:gd name="T21" fmla="*/ 31 h 44"/>
                <a:gd name="T22" fmla="*/ 36 w 48"/>
                <a:gd name="T23" fmla="*/ 28 h 44"/>
                <a:gd name="T24" fmla="*/ 38 w 48"/>
                <a:gd name="T25" fmla="*/ 24 h 44"/>
                <a:gd name="T26" fmla="*/ 42 w 48"/>
                <a:gd name="T27" fmla="*/ 18 h 44"/>
                <a:gd name="T28" fmla="*/ 44 w 48"/>
                <a:gd name="T29" fmla="*/ 13 h 44"/>
                <a:gd name="T30" fmla="*/ 46 w 48"/>
                <a:gd name="T31" fmla="*/ 7 h 44"/>
                <a:gd name="T32" fmla="*/ 48 w 48"/>
                <a:gd name="T33" fmla="*/ 2 h 44"/>
                <a:gd name="T34" fmla="*/ 44 w 48"/>
                <a:gd name="T35" fmla="*/ 2 h 44"/>
                <a:gd name="T36" fmla="*/ 38 w 48"/>
                <a:gd name="T37" fmla="*/ 0 h 44"/>
                <a:gd name="T38" fmla="*/ 32 w 48"/>
                <a:gd name="T39" fmla="*/ 2 h 44"/>
                <a:gd name="T40" fmla="*/ 28 w 48"/>
                <a:gd name="T41" fmla="*/ 3 h 44"/>
                <a:gd name="T42" fmla="*/ 22 w 48"/>
                <a:gd name="T43" fmla="*/ 5 h 44"/>
                <a:gd name="T44" fmla="*/ 16 w 48"/>
                <a:gd name="T45" fmla="*/ 7 h 44"/>
                <a:gd name="T46" fmla="*/ 12 w 48"/>
                <a:gd name="T47" fmla="*/ 11 h 44"/>
                <a:gd name="T48" fmla="*/ 8 w 48"/>
                <a:gd name="T49" fmla="*/ 15 h 44"/>
                <a:gd name="T50" fmla="*/ 6 w 48"/>
                <a:gd name="T51" fmla="*/ 15 h 44"/>
                <a:gd name="T52" fmla="*/ 6 w 48"/>
                <a:gd name="T53" fmla="*/ 15 h 44"/>
                <a:gd name="T54" fmla="*/ 6 w 48"/>
                <a:gd name="T55" fmla="*/ 16 h 44"/>
                <a:gd name="T56" fmla="*/ 4 w 48"/>
                <a:gd name="T57" fmla="*/ 16 h 44"/>
                <a:gd name="T58" fmla="*/ 4 w 48"/>
                <a:gd name="T59" fmla="*/ 16 h 44"/>
                <a:gd name="T60" fmla="*/ 4 w 48"/>
                <a:gd name="T61" fmla="*/ 18 h 44"/>
                <a:gd name="T62" fmla="*/ 4 w 48"/>
                <a:gd name="T63" fmla="*/ 18 h 44"/>
                <a:gd name="T64" fmla="*/ 4 w 48"/>
                <a:gd name="T65" fmla="*/ 18 h 44"/>
                <a:gd name="T66" fmla="*/ 0 w 48"/>
                <a:gd name="T67" fmla="*/ 40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44"/>
                <a:gd name="T104" fmla="*/ 48 w 48"/>
                <a:gd name="T105" fmla="*/ 44 h 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44">
                  <a:moveTo>
                    <a:pt x="0" y="40"/>
                  </a:moveTo>
                  <a:lnTo>
                    <a:pt x="2" y="42"/>
                  </a:lnTo>
                  <a:lnTo>
                    <a:pt x="4" y="44"/>
                  </a:lnTo>
                  <a:lnTo>
                    <a:pt x="8" y="44"/>
                  </a:lnTo>
                  <a:lnTo>
                    <a:pt x="10" y="44"/>
                  </a:lnTo>
                  <a:lnTo>
                    <a:pt x="14" y="42"/>
                  </a:lnTo>
                  <a:lnTo>
                    <a:pt x="16" y="42"/>
                  </a:lnTo>
                  <a:lnTo>
                    <a:pt x="20" y="40"/>
                  </a:lnTo>
                  <a:lnTo>
                    <a:pt x="22" y="39"/>
                  </a:lnTo>
                  <a:lnTo>
                    <a:pt x="28" y="37"/>
                  </a:lnTo>
                  <a:lnTo>
                    <a:pt x="32" y="31"/>
                  </a:lnTo>
                  <a:lnTo>
                    <a:pt x="36" y="28"/>
                  </a:lnTo>
                  <a:lnTo>
                    <a:pt x="38" y="24"/>
                  </a:lnTo>
                  <a:lnTo>
                    <a:pt x="42" y="18"/>
                  </a:lnTo>
                  <a:lnTo>
                    <a:pt x="44" y="13"/>
                  </a:lnTo>
                  <a:lnTo>
                    <a:pt x="46" y="7"/>
                  </a:lnTo>
                  <a:lnTo>
                    <a:pt x="48" y="2"/>
                  </a:lnTo>
                  <a:lnTo>
                    <a:pt x="44" y="2"/>
                  </a:lnTo>
                  <a:lnTo>
                    <a:pt x="38" y="0"/>
                  </a:lnTo>
                  <a:lnTo>
                    <a:pt x="32" y="2"/>
                  </a:lnTo>
                  <a:lnTo>
                    <a:pt x="28" y="3"/>
                  </a:lnTo>
                  <a:lnTo>
                    <a:pt x="22" y="5"/>
                  </a:lnTo>
                  <a:lnTo>
                    <a:pt x="16" y="7"/>
                  </a:lnTo>
                  <a:lnTo>
                    <a:pt x="12" y="11"/>
                  </a:lnTo>
                  <a:lnTo>
                    <a:pt x="8" y="15"/>
                  </a:lnTo>
                  <a:lnTo>
                    <a:pt x="6" y="15"/>
                  </a:lnTo>
                  <a:lnTo>
                    <a:pt x="6" y="16"/>
                  </a:lnTo>
                  <a:lnTo>
                    <a:pt x="4" y="16"/>
                  </a:lnTo>
                  <a:lnTo>
                    <a:pt x="4" y="18"/>
                  </a:lnTo>
                  <a:lnTo>
                    <a:pt x="0" y="40"/>
                  </a:lnTo>
                  <a:close/>
                </a:path>
              </a:pathLst>
            </a:custGeom>
            <a:solidFill>
              <a:srgbClr val="FCEF00"/>
            </a:solidFill>
            <a:ln w="9525">
              <a:noFill/>
              <a:round/>
              <a:headEnd/>
              <a:tailEnd/>
            </a:ln>
          </p:spPr>
          <p:txBody>
            <a:bodyPr>
              <a:prstTxWarp prst="textNoShape">
                <a:avLst/>
              </a:prstTxWarp>
            </a:bodyPr>
            <a:lstStyle/>
            <a:p>
              <a:endParaRPr lang="en-US"/>
            </a:p>
          </p:txBody>
        </p:sp>
        <p:sp>
          <p:nvSpPr>
            <p:cNvPr id="22562" name="Freeform 32"/>
            <p:cNvSpPr>
              <a:spLocks/>
            </p:cNvSpPr>
            <p:nvPr/>
          </p:nvSpPr>
          <p:spPr bwMode="auto">
            <a:xfrm>
              <a:off x="2697" y="1389"/>
              <a:ext cx="51" cy="35"/>
            </a:xfrm>
            <a:custGeom>
              <a:avLst/>
              <a:gdLst>
                <a:gd name="T0" fmla="*/ 0 w 51"/>
                <a:gd name="T1" fmla="*/ 34 h 35"/>
                <a:gd name="T2" fmla="*/ 4 w 51"/>
                <a:gd name="T3" fmla="*/ 35 h 35"/>
                <a:gd name="T4" fmla="*/ 8 w 51"/>
                <a:gd name="T5" fmla="*/ 35 h 35"/>
                <a:gd name="T6" fmla="*/ 10 w 51"/>
                <a:gd name="T7" fmla="*/ 35 h 35"/>
                <a:gd name="T8" fmla="*/ 14 w 51"/>
                <a:gd name="T9" fmla="*/ 35 h 35"/>
                <a:gd name="T10" fmla="*/ 18 w 51"/>
                <a:gd name="T11" fmla="*/ 35 h 35"/>
                <a:gd name="T12" fmla="*/ 22 w 51"/>
                <a:gd name="T13" fmla="*/ 35 h 35"/>
                <a:gd name="T14" fmla="*/ 26 w 51"/>
                <a:gd name="T15" fmla="*/ 34 h 35"/>
                <a:gd name="T16" fmla="*/ 30 w 51"/>
                <a:gd name="T17" fmla="*/ 32 h 35"/>
                <a:gd name="T18" fmla="*/ 32 w 51"/>
                <a:gd name="T19" fmla="*/ 28 h 35"/>
                <a:gd name="T20" fmla="*/ 36 w 51"/>
                <a:gd name="T21" fmla="*/ 26 h 35"/>
                <a:gd name="T22" fmla="*/ 40 w 51"/>
                <a:gd name="T23" fmla="*/ 22 h 35"/>
                <a:gd name="T24" fmla="*/ 42 w 51"/>
                <a:gd name="T25" fmla="*/ 19 h 35"/>
                <a:gd name="T26" fmla="*/ 43 w 51"/>
                <a:gd name="T27" fmla="*/ 15 h 35"/>
                <a:gd name="T28" fmla="*/ 45 w 51"/>
                <a:gd name="T29" fmla="*/ 11 h 35"/>
                <a:gd name="T30" fmla="*/ 49 w 51"/>
                <a:gd name="T31" fmla="*/ 8 h 35"/>
                <a:gd name="T32" fmla="*/ 51 w 51"/>
                <a:gd name="T33" fmla="*/ 4 h 35"/>
                <a:gd name="T34" fmla="*/ 49 w 51"/>
                <a:gd name="T35" fmla="*/ 4 h 35"/>
                <a:gd name="T36" fmla="*/ 49 w 51"/>
                <a:gd name="T37" fmla="*/ 2 h 35"/>
                <a:gd name="T38" fmla="*/ 49 w 51"/>
                <a:gd name="T39" fmla="*/ 2 h 35"/>
                <a:gd name="T40" fmla="*/ 49 w 51"/>
                <a:gd name="T41" fmla="*/ 2 h 35"/>
                <a:gd name="T42" fmla="*/ 49 w 51"/>
                <a:gd name="T43" fmla="*/ 2 h 35"/>
                <a:gd name="T44" fmla="*/ 47 w 51"/>
                <a:gd name="T45" fmla="*/ 2 h 35"/>
                <a:gd name="T46" fmla="*/ 42 w 51"/>
                <a:gd name="T47" fmla="*/ 0 h 35"/>
                <a:gd name="T48" fmla="*/ 36 w 51"/>
                <a:gd name="T49" fmla="*/ 0 h 35"/>
                <a:gd name="T50" fmla="*/ 30 w 51"/>
                <a:gd name="T51" fmla="*/ 2 h 35"/>
                <a:gd name="T52" fmla="*/ 24 w 51"/>
                <a:gd name="T53" fmla="*/ 2 h 35"/>
                <a:gd name="T54" fmla="*/ 20 w 51"/>
                <a:gd name="T55" fmla="*/ 6 h 35"/>
                <a:gd name="T56" fmla="*/ 14 w 51"/>
                <a:gd name="T57" fmla="*/ 9 h 35"/>
                <a:gd name="T58" fmla="*/ 10 w 51"/>
                <a:gd name="T59" fmla="*/ 11 h 35"/>
                <a:gd name="T60" fmla="*/ 4 w 51"/>
                <a:gd name="T61" fmla="*/ 17 h 35"/>
                <a:gd name="T62" fmla="*/ 0 w 51"/>
                <a:gd name="T63" fmla="*/ 32 h 35"/>
                <a:gd name="T64" fmla="*/ 0 w 51"/>
                <a:gd name="T65" fmla="*/ 32 h 35"/>
                <a:gd name="T66" fmla="*/ 0 w 51"/>
                <a:gd name="T67" fmla="*/ 32 h 35"/>
                <a:gd name="T68" fmla="*/ 0 w 51"/>
                <a:gd name="T69" fmla="*/ 34 h 35"/>
                <a:gd name="T70" fmla="*/ 0 w 51"/>
                <a:gd name="T71" fmla="*/ 34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
                <a:gd name="T109" fmla="*/ 0 h 35"/>
                <a:gd name="T110" fmla="*/ 51 w 51"/>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 h="35">
                  <a:moveTo>
                    <a:pt x="0" y="34"/>
                  </a:moveTo>
                  <a:lnTo>
                    <a:pt x="4" y="35"/>
                  </a:lnTo>
                  <a:lnTo>
                    <a:pt x="8" y="35"/>
                  </a:lnTo>
                  <a:lnTo>
                    <a:pt x="10" y="35"/>
                  </a:lnTo>
                  <a:lnTo>
                    <a:pt x="14" y="35"/>
                  </a:lnTo>
                  <a:lnTo>
                    <a:pt x="18" y="35"/>
                  </a:lnTo>
                  <a:lnTo>
                    <a:pt x="22" y="35"/>
                  </a:lnTo>
                  <a:lnTo>
                    <a:pt x="26" y="34"/>
                  </a:lnTo>
                  <a:lnTo>
                    <a:pt x="30" y="32"/>
                  </a:lnTo>
                  <a:lnTo>
                    <a:pt x="32" y="28"/>
                  </a:lnTo>
                  <a:lnTo>
                    <a:pt x="36" y="26"/>
                  </a:lnTo>
                  <a:lnTo>
                    <a:pt x="40" y="22"/>
                  </a:lnTo>
                  <a:lnTo>
                    <a:pt x="42" y="19"/>
                  </a:lnTo>
                  <a:lnTo>
                    <a:pt x="43" y="15"/>
                  </a:lnTo>
                  <a:lnTo>
                    <a:pt x="45" y="11"/>
                  </a:lnTo>
                  <a:lnTo>
                    <a:pt x="49" y="8"/>
                  </a:lnTo>
                  <a:lnTo>
                    <a:pt x="51" y="4"/>
                  </a:lnTo>
                  <a:lnTo>
                    <a:pt x="49" y="4"/>
                  </a:lnTo>
                  <a:lnTo>
                    <a:pt x="49" y="2"/>
                  </a:lnTo>
                  <a:lnTo>
                    <a:pt x="47" y="2"/>
                  </a:lnTo>
                  <a:lnTo>
                    <a:pt x="42" y="0"/>
                  </a:lnTo>
                  <a:lnTo>
                    <a:pt x="36" y="0"/>
                  </a:lnTo>
                  <a:lnTo>
                    <a:pt x="30" y="2"/>
                  </a:lnTo>
                  <a:lnTo>
                    <a:pt x="24" y="2"/>
                  </a:lnTo>
                  <a:lnTo>
                    <a:pt x="20" y="6"/>
                  </a:lnTo>
                  <a:lnTo>
                    <a:pt x="14" y="9"/>
                  </a:lnTo>
                  <a:lnTo>
                    <a:pt x="10" y="11"/>
                  </a:lnTo>
                  <a:lnTo>
                    <a:pt x="4" y="17"/>
                  </a:lnTo>
                  <a:lnTo>
                    <a:pt x="0" y="32"/>
                  </a:lnTo>
                  <a:lnTo>
                    <a:pt x="0" y="34"/>
                  </a:lnTo>
                  <a:close/>
                </a:path>
              </a:pathLst>
            </a:custGeom>
            <a:solidFill>
              <a:srgbClr val="FCEF00"/>
            </a:solidFill>
            <a:ln w="9525">
              <a:noFill/>
              <a:round/>
              <a:headEnd/>
              <a:tailEnd/>
            </a:ln>
          </p:spPr>
          <p:txBody>
            <a:bodyPr>
              <a:prstTxWarp prst="textNoShape">
                <a:avLst/>
              </a:prstTxWarp>
            </a:bodyPr>
            <a:lstStyle/>
            <a:p>
              <a:endParaRPr lang="en-US"/>
            </a:p>
          </p:txBody>
        </p:sp>
        <p:sp>
          <p:nvSpPr>
            <p:cNvPr id="22563" name="Freeform 33"/>
            <p:cNvSpPr>
              <a:spLocks/>
            </p:cNvSpPr>
            <p:nvPr/>
          </p:nvSpPr>
          <p:spPr bwMode="auto">
            <a:xfrm>
              <a:off x="2746" y="1389"/>
              <a:ext cx="52" cy="30"/>
            </a:xfrm>
            <a:custGeom>
              <a:avLst/>
              <a:gdLst>
                <a:gd name="T0" fmla="*/ 2 w 52"/>
                <a:gd name="T1" fmla="*/ 26 h 30"/>
                <a:gd name="T2" fmla="*/ 4 w 52"/>
                <a:gd name="T3" fmla="*/ 28 h 30"/>
                <a:gd name="T4" fmla="*/ 8 w 52"/>
                <a:gd name="T5" fmla="*/ 30 h 30"/>
                <a:gd name="T6" fmla="*/ 12 w 52"/>
                <a:gd name="T7" fmla="*/ 30 h 30"/>
                <a:gd name="T8" fmla="*/ 14 w 52"/>
                <a:gd name="T9" fmla="*/ 30 h 30"/>
                <a:gd name="T10" fmla="*/ 18 w 52"/>
                <a:gd name="T11" fmla="*/ 30 h 30"/>
                <a:gd name="T12" fmla="*/ 24 w 52"/>
                <a:gd name="T13" fmla="*/ 30 h 30"/>
                <a:gd name="T14" fmla="*/ 28 w 52"/>
                <a:gd name="T15" fmla="*/ 28 h 30"/>
                <a:gd name="T16" fmla="*/ 30 w 52"/>
                <a:gd name="T17" fmla="*/ 28 h 30"/>
                <a:gd name="T18" fmla="*/ 34 w 52"/>
                <a:gd name="T19" fmla="*/ 24 h 30"/>
                <a:gd name="T20" fmla="*/ 38 w 52"/>
                <a:gd name="T21" fmla="*/ 22 h 30"/>
                <a:gd name="T22" fmla="*/ 40 w 52"/>
                <a:gd name="T23" fmla="*/ 19 h 30"/>
                <a:gd name="T24" fmla="*/ 44 w 52"/>
                <a:gd name="T25" fmla="*/ 17 h 30"/>
                <a:gd name="T26" fmla="*/ 46 w 52"/>
                <a:gd name="T27" fmla="*/ 13 h 30"/>
                <a:gd name="T28" fmla="*/ 48 w 52"/>
                <a:gd name="T29" fmla="*/ 11 h 30"/>
                <a:gd name="T30" fmla="*/ 50 w 52"/>
                <a:gd name="T31" fmla="*/ 8 h 30"/>
                <a:gd name="T32" fmla="*/ 52 w 52"/>
                <a:gd name="T33" fmla="*/ 6 h 30"/>
                <a:gd name="T34" fmla="*/ 52 w 52"/>
                <a:gd name="T35" fmla="*/ 6 h 30"/>
                <a:gd name="T36" fmla="*/ 52 w 52"/>
                <a:gd name="T37" fmla="*/ 4 h 30"/>
                <a:gd name="T38" fmla="*/ 52 w 52"/>
                <a:gd name="T39" fmla="*/ 4 h 30"/>
                <a:gd name="T40" fmla="*/ 52 w 52"/>
                <a:gd name="T41" fmla="*/ 4 h 30"/>
                <a:gd name="T42" fmla="*/ 52 w 52"/>
                <a:gd name="T43" fmla="*/ 4 h 30"/>
                <a:gd name="T44" fmla="*/ 52 w 52"/>
                <a:gd name="T45" fmla="*/ 4 h 30"/>
                <a:gd name="T46" fmla="*/ 52 w 52"/>
                <a:gd name="T47" fmla="*/ 4 h 30"/>
                <a:gd name="T48" fmla="*/ 52 w 52"/>
                <a:gd name="T49" fmla="*/ 4 h 30"/>
                <a:gd name="T50" fmla="*/ 48 w 52"/>
                <a:gd name="T51" fmla="*/ 2 h 30"/>
                <a:gd name="T52" fmla="*/ 42 w 52"/>
                <a:gd name="T53" fmla="*/ 0 h 30"/>
                <a:gd name="T54" fmla="*/ 38 w 52"/>
                <a:gd name="T55" fmla="*/ 0 h 30"/>
                <a:gd name="T56" fmla="*/ 32 w 52"/>
                <a:gd name="T57" fmla="*/ 2 h 30"/>
                <a:gd name="T58" fmla="*/ 28 w 52"/>
                <a:gd name="T59" fmla="*/ 2 h 30"/>
                <a:gd name="T60" fmla="*/ 24 w 52"/>
                <a:gd name="T61" fmla="*/ 4 h 30"/>
                <a:gd name="T62" fmla="*/ 18 w 52"/>
                <a:gd name="T63" fmla="*/ 6 h 30"/>
                <a:gd name="T64" fmla="*/ 16 w 52"/>
                <a:gd name="T65" fmla="*/ 9 h 30"/>
                <a:gd name="T66" fmla="*/ 12 w 52"/>
                <a:gd name="T67" fmla="*/ 11 h 30"/>
                <a:gd name="T68" fmla="*/ 10 w 52"/>
                <a:gd name="T69" fmla="*/ 11 h 30"/>
                <a:gd name="T70" fmla="*/ 8 w 52"/>
                <a:gd name="T71" fmla="*/ 13 h 30"/>
                <a:gd name="T72" fmla="*/ 6 w 52"/>
                <a:gd name="T73" fmla="*/ 15 h 30"/>
                <a:gd name="T74" fmla="*/ 4 w 52"/>
                <a:gd name="T75" fmla="*/ 17 h 30"/>
                <a:gd name="T76" fmla="*/ 4 w 52"/>
                <a:gd name="T77" fmla="*/ 19 h 30"/>
                <a:gd name="T78" fmla="*/ 2 w 52"/>
                <a:gd name="T79" fmla="*/ 21 h 30"/>
                <a:gd name="T80" fmla="*/ 0 w 52"/>
                <a:gd name="T81" fmla="*/ 22 h 30"/>
                <a:gd name="T82" fmla="*/ 0 w 52"/>
                <a:gd name="T83" fmla="*/ 24 h 30"/>
                <a:gd name="T84" fmla="*/ 0 w 52"/>
                <a:gd name="T85" fmla="*/ 24 h 30"/>
                <a:gd name="T86" fmla="*/ 0 w 52"/>
                <a:gd name="T87" fmla="*/ 24 h 30"/>
                <a:gd name="T88" fmla="*/ 0 w 52"/>
                <a:gd name="T89" fmla="*/ 24 h 30"/>
                <a:gd name="T90" fmla="*/ 2 w 52"/>
                <a:gd name="T91" fmla="*/ 24 h 30"/>
                <a:gd name="T92" fmla="*/ 2 w 52"/>
                <a:gd name="T93" fmla="*/ 24 h 30"/>
                <a:gd name="T94" fmla="*/ 2 w 52"/>
                <a:gd name="T95" fmla="*/ 26 h 30"/>
                <a:gd name="T96" fmla="*/ 2 w 52"/>
                <a:gd name="T97" fmla="*/ 26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30"/>
                <a:gd name="T149" fmla="*/ 52 w 52"/>
                <a:gd name="T150" fmla="*/ 30 h 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30">
                  <a:moveTo>
                    <a:pt x="2" y="26"/>
                  </a:moveTo>
                  <a:lnTo>
                    <a:pt x="4" y="28"/>
                  </a:lnTo>
                  <a:lnTo>
                    <a:pt x="8" y="30"/>
                  </a:lnTo>
                  <a:lnTo>
                    <a:pt x="12" y="30"/>
                  </a:lnTo>
                  <a:lnTo>
                    <a:pt x="14" y="30"/>
                  </a:lnTo>
                  <a:lnTo>
                    <a:pt x="18" y="30"/>
                  </a:lnTo>
                  <a:lnTo>
                    <a:pt x="24" y="30"/>
                  </a:lnTo>
                  <a:lnTo>
                    <a:pt x="28" y="28"/>
                  </a:lnTo>
                  <a:lnTo>
                    <a:pt x="30" y="28"/>
                  </a:lnTo>
                  <a:lnTo>
                    <a:pt x="34" y="24"/>
                  </a:lnTo>
                  <a:lnTo>
                    <a:pt x="38" y="22"/>
                  </a:lnTo>
                  <a:lnTo>
                    <a:pt x="40" y="19"/>
                  </a:lnTo>
                  <a:lnTo>
                    <a:pt x="44" y="17"/>
                  </a:lnTo>
                  <a:lnTo>
                    <a:pt x="46" y="13"/>
                  </a:lnTo>
                  <a:lnTo>
                    <a:pt x="48" y="11"/>
                  </a:lnTo>
                  <a:lnTo>
                    <a:pt x="50" y="8"/>
                  </a:lnTo>
                  <a:lnTo>
                    <a:pt x="52" y="6"/>
                  </a:lnTo>
                  <a:lnTo>
                    <a:pt x="52" y="4"/>
                  </a:lnTo>
                  <a:lnTo>
                    <a:pt x="48" y="2"/>
                  </a:lnTo>
                  <a:lnTo>
                    <a:pt x="42" y="0"/>
                  </a:lnTo>
                  <a:lnTo>
                    <a:pt x="38" y="0"/>
                  </a:lnTo>
                  <a:lnTo>
                    <a:pt x="32" y="2"/>
                  </a:lnTo>
                  <a:lnTo>
                    <a:pt x="28" y="2"/>
                  </a:lnTo>
                  <a:lnTo>
                    <a:pt x="24" y="4"/>
                  </a:lnTo>
                  <a:lnTo>
                    <a:pt x="18" y="6"/>
                  </a:lnTo>
                  <a:lnTo>
                    <a:pt x="16" y="9"/>
                  </a:lnTo>
                  <a:lnTo>
                    <a:pt x="12" y="11"/>
                  </a:lnTo>
                  <a:lnTo>
                    <a:pt x="10" y="11"/>
                  </a:lnTo>
                  <a:lnTo>
                    <a:pt x="8" y="13"/>
                  </a:lnTo>
                  <a:lnTo>
                    <a:pt x="6" y="15"/>
                  </a:lnTo>
                  <a:lnTo>
                    <a:pt x="4" y="17"/>
                  </a:lnTo>
                  <a:lnTo>
                    <a:pt x="4" y="19"/>
                  </a:lnTo>
                  <a:lnTo>
                    <a:pt x="2" y="21"/>
                  </a:lnTo>
                  <a:lnTo>
                    <a:pt x="0" y="22"/>
                  </a:lnTo>
                  <a:lnTo>
                    <a:pt x="0" y="24"/>
                  </a:lnTo>
                  <a:lnTo>
                    <a:pt x="2" y="24"/>
                  </a:lnTo>
                  <a:lnTo>
                    <a:pt x="2" y="26"/>
                  </a:lnTo>
                  <a:close/>
                </a:path>
              </a:pathLst>
            </a:custGeom>
            <a:solidFill>
              <a:srgbClr val="FCEF00"/>
            </a:solidFill>
            <a:ln w="9525">
              <a:noFill/>
              <a:round/>
              <a:headEnd/>
              <a:tailEnd/>
            </a:ln>
          </p:spPr>
          <p:txBody>
            <a:bodyPr>
              <a:prstTxWarp prst="textNoShape">
                <a:avLst/>
              </a:prstTxWarp>
            </a:bodyPr>
            <a:lstStyle/>
            <a:p>
              <a:endParaRPr lang="en-US"/>
            </a:p>
          </p:txBody>
        </p:sp>
        <p:sp>
          <p:nvSpPr>
            <p:cNvPr id="22564" name="Freeform 34"/>
            <p:cNvSpPr>
              <a:spLocks/>
            </p:cNvSpPr>
            <p:nvPr/>
          </p:nvSpPr>
          <p:spPr bwMode="auto">
            <a:xfrm>
              <a:off x="2802" y="1384"/>
              <a:ext cx="61" cy="31"/>
            </a:xfrm>
            <a:custGeom>
              <a:avLst/>
              <a:gdLst>
                <a:gd name="T0" fmla="*/ 0 w 61"/>
                <a:gd name="T1" fmla="*/ 22 h 31"/>
                <a:gd name="T2" fmla="*/ 4 w 61"/>
                <a:gd name="T3" fmla="*/ 24 h 31"/>
                <a:gd name="T4" fmla="*/ 6 w 61"/>
                <a:gd name="T5" fmla="*/ 26 h 31"/>
                <a:gd name="T6" fmla="*/ 8 w 61"/>
                <a:gd name="T7" fmla="*/ 27 h 31"/>
                <a:gd name="T8" fmla="*/ 12 w 61"/>
                <a:gd name="T9" fmla="*/ 29 h 31"/>
                <a:gd name="T10" fmla="*/ 14 w 61"/>
                <a:gd name="T11" fmla="*/ 29 h 31"/>
                <a:gd name="T12" fmla="*/ 18 w 61"/>
                <a:gd name="T13" fmla="*/ 31 h 31"/>
                <a:gd name="T14" fmla="*/ 20 w 61"/>
                <a:gd name="T15" fmla="*/ 31 h 31"/>
                <a:gd name="T16" fmla="*/ 24 w 61"/>
                <a:gd name="T17" fmla="*/ 31 h 31"/>
                <a:gd name="T18" fmla="*/ 30 w 61"/>
                <a:gd name="T19" fmla="*/ 29 h 31"/>
                <a:gd name="T20" fmla="*/ 34 w 61"/>
                <a:gd name="T21" fmla="*/ 27 h 31"/>
                <a:gd name="T22" fmla="*/ 39 w 61"/>
                <a:gd name="T23" fmla="*/ 26 h 31"/>
                <a:gd name="T24" fmla="*/ 43 w 61"/>
                <a:gd name="T25" fmla="*/ 24 h 31"/>
                <a:gd name="T26" fmla="*/ 49 w 61"/>
                <a:gd name="T27" fmla="*/ 20 h 31"/>
                <a:gd name="T28" fmla="*/ 53 w 61"/>
                <a:gd name="T29" fmla="*/ 18 h 31"/>
                <a:gd name="T30" fmla="*/ 57 w 61"/>
                <a:gd name="T31" fmla="*/ 14 h 31"/>
                <a:gd name="T32" fmla="*/ 61 w 61"/>
                <a:gd name="T33" fmla="*/ 11 h 31"/>
                <a:gd name="T34" fmla="*/ 59 w 61"/>
                <a:gd name="T35" fmla="*/ 9 h 31"/>
                <a:gd name="T36" fmla="*/ 57 w 61"/>
                <a:gd name="T37" fmla="*/ 7 h 31"/>
                <a:gd name="T38" fmla="*/ 55 w 61"/>
                <a:gd name="T39" fmla="*/ 5 h 31"/>
                <a:gd name="T40" fmla="*/ 51 w 61"/>
                <a:gd name="T41" fmla="*/ 3 h 31"/>
                <a:gd name="T42" fmla="*/ 49 w 61"/>
                <a:gd name="T43" fmla="*/ 1 h 31"/>
                <a:gd name="T44" fmla="*/ 47 w 61"/>
                <a:gd name="T45" fmla="*/ 1 h 31"/>
                <a:gd name="T46" fmla="*/ 43 w 61"/>
                <a:gd name="T47" fmla="*/ 1 h 31"/>
                <a:gd name="T48" fmla="*/ 41 w 61"/>
                <a:gd name="T49" fmla="*/ 0 h 31"/>
                <a:gd name="T50" fmla="*/ 37 w 61"/>
                <a:gd name="T51" fmla="*/ 1 h 31"/>
                <a:gd name="T52" fmla="*/ 34 w 61"/>
                <a:gd name="T53" fmla="*/ 1 h 31"/>
                <a:gd name="T54" fmla="*/ 30 w 61"/>
                <a:gd name="T55" fmla="*/ 1 h 31"/>
                <a:gd name="T56" fmla="*/ 26 w 61"/>
                <a:gd name="T57" fmla="*/ 3 h 31"/>
                <a:gd name="T58" fmla="*/ 22 w 61"/>
                <a:gd name="T59" fmla="*/ 3 h 31"/>
                <a:gd name="T60" fmla="*/ 18 w 61"/>
                <a:gd name="T61" fmla="*/ 5 h 31"/>
                <a:gd name="T62" fmla="*/ 14 w 61"/>
                <a:gd name="T63" fmla="*/ 7 h 31"/>
                <a:gd name="T64" fmla="*/ 10 w 61"/>
                <a:gd name="T65" fmla="*/ 7 h 31"/>
                <a:gd name="T66" fmla="*/ 8 w 61"/>
                <a:gd name="T67" fmla="*/ 9 h 31"/>
                <a:gd name="T68" fmla="*/ 8 w 61"/>
                <a:gd name="T69" fmla="*/ 11 h 31"/>
                <a:gd name="T70" fmla="*/ 6 w 61"/>
                <a:gd name="T71" fmla="*/ 13 h 31"/>
                <a:gd name="T72" fmla="*/ 6 w 61"/>
                <a:gd name="T73" fmla="*/ 14 h 31"/>
                <a:gd name="T74" fmla="*/ 4 w 61"/>
                <a:gd name="T75" fmla="*/ 16 h 31"/>
                <a:gd name="T76" fmla="*/ 4 w 61"/>
                <a:gd name="T77" fmla="*/ 18 h 31"/>
                <a:gd name="T78" fmla="*/ 2 w 61"/>
                <a:gd name="T79" fmla="*/ 20 h 31"/>
                <a:gd name="T80" fmla="*/ 0 w 61"/>
                <a:gd name="T81" fmla="*/ 22 h 31"/>
                <a:gd name="T82" fmla="*/ 0 w 61"/>
                <a:gd name="T83" fmla="*/ 22 h 31"/>
                <a:gd name="T84" fmla="*/ 0 w 61"/>
                <a:gd name="T85" fmla="*/ 22 h 31"/>
                <a:gd name="T86" fmla="*/ 0 w 61"/>
                <a:gd name="T87" fmla="*/ 22 h 31"/>
                <a:gd name="T88" fmla="*/ 0 w 61"/>
                <a:gd name="T89" fmla="*/ 22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
                <a:gd name="T136" fmla="*/ 0 h 31"/>
                <a:gd name="T137" fmla="*/ 61 w 61"/>
                <a:gd name="T138" fmla="*/ 31 h 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 h="31">
                  <a:moveTo>
                    <a:pt x="0" y="22"/>
                  </a:moveTo>
                  <a:lnTo>
                    <a:pt x="4" y="24"/>
                  </a:lnTo>
                  <a:lnTo>
                    <a:pt x="6" y="26"/>
                  </a:lnTo>
                  <a:lnTo>
                    <a:pt x="8" y="27"/>
                  </a:lnTo>
                  <a:lnTo>
                    <a:pt x="12" y="29"/>
                  </a:lnTo>
                  <a:lnTo>
                    <a:pt x="14" y="29"/>
                  </a:lnTo>
                  <a:lnTo>
                    <a:pt x="18" y="31"/>
                  </a:lnTo>
                  <a:lnTo>
                    <a:pt x="20" y="31"/>
                  </a:lnTo>
                  <a:lnTo>
                    <a:pt x="24" y="31"/>
                  </a:lnTo>
                  <a:lnTo>
                    <a:pt x="30" y="29"/>
                  </a:lnTo>
                  <a:lnTo>
                    <a:pt x="34" y="27"/>
                  </a:lnTo>
                  <a:lnTo>
                    <a:pt x="39" y="26"/>
                  </a:lnTo>
                  <a:lnTo>
                    <a:pt x="43" y="24"/>
                  </a:lnTo>
                  <a:lnTo>
                    <a:pt x="49" y="20"/>
                  </a:lnTo>
                  <a:lnTo>
                    <a:pt x="53" y="18"/>
                  </a:lnTo>
                  <a:lnTo>
                    <a:pt x="57" y="14"/>
                  </a:lnTo>
                  <a:lnTo>
                    <a:pt x="61" y="11"/>
                  </a:lnTo>
                  <a:lnTo>
                    <a:pt x="59" y="9"/>
                  </a:lnTo>
                  <a:lnTo>
                    <a:pt x="57" y="7"/>
                  </a:lnTo>
                  <a:lnTo>
                    <a:pt x="55" y="5"/>
                  </a:lnTo>
                  <a:lnTo>
                    <a:pt x="51" y="3"/>
                  </a:lnTo>
                  <a:lnTo>
                    <a:pt x="49" y="1"/>
                  </a:lnTo>
                  <a:lnTo>
                    <a:pt x="47" y="1"/>
                  </a:lnTo>
                  <a:lnTo>
                    <a:pt x="43" y="1"/>
                  </a:lnTo>
                  <a:lnTo>
                    <a:pt x="41" y="0"/>
                  </a:lnTo>
                  <a:lnTo>
                    <a:pt x="37" y="1"/>
                  </a:lnTo>
                  <a:lnTo>
                    <a:pt x="34" y="1"/>
                  </a:lnTo>
                  <a:lnTo>
                    <a:pt x="30" y="1"/>
                  </a:lnTo>
                  <a:lnTo>
                    <a:pt x="26" y="3"/>
                  </a:lnTo>
                  <a:lnTo>
                    <a:pt x="22" y="3"/>
                  </a:lnTo>
                  <a:lnTo>
                    <a:pt x="18" y="5"/>
                  </a:lnTo>
                  <a:lnTo>
                    <a:pt x="14" y="7"/>
                  </a:lnTo>
                  <a:lnTo>
                    <a:pt x="10" y="7"/>
                  </a:lnTo>
                  <a:lnTo>
                    <a:pt x="8" y="9"/>
                  </a:lnTo>
                  <a:lnTo>
                    <a:pt x="8" y="11"/>
                  </a:lnTo>
                  <a:lnTo>
                    <a:pt x="6" y="13"/>
                  </a:lnTo>
                  <a:lnTo>
                    <a:pt x="6" y="14"/>
                  </a:lnTo>
                  <a:lnTo>
                    <a:pt x="4" y="16"/>
                  </a:lnTo>
                  <a:lnTo>
                    <a:pt x="4" y="18"/>
                  </a:lnTo>
                  <a:lnTo>
                    <a:pt x="2" y="20"/>
                  </a:lnTo>
                  <a:lnTo>
                    <a:pt x="0" y="22"/>
                  </a:lnTo>
                  <a:close/>
                </a:path>
              </a:pathLst>
            </a:custGeom>
            <a:solidFill>
              <a:srgbClr val="FCEF00"/>
            </a:solidFill>
            <a:ln w="9525">
              <a:noFill/>
              <a:round/>
              <a:headEnd/>
              <a:tailEnd/>
            </a:ln>
          </p:spPr>
          <p:txBody>
            <a:bodyPr>
              <a:prstTxWarp prst="textNoShape">
                <a:avLst/>
              </a:prstTxWarp>
            </a:bodyPr>
            <a:lstStyle/>
            <a:p>
              <a:endParaRPr lang="en-US"/>
            </a:p>
          </p:txBody>
        </p:sp>
        <p:sp>
          <p:nvSpPr>
            <p:cNvPr id="22565" name="Freeform 35"/>
            <p:cNvSpPr>
              <a:spLocks/>
            </p:cNvSpPr>
            <p:nvPr/>
          </p:nvSpPr>
          <p:spPr bwMode="auto">
            <a:xfrm>
              <a:off x="2861" y="1398"/>
              <a:ext cx="50" cy="26"/>
            </a:xfrm>
            <a:custGeom>
              <a:avLst/>
              <a:gdLst>
                <a:gd name="T0" fmla="*/ 0 w 50"/>
                <a:gd name="T1" fmla="*/ 13 h 26"/>
                <a:gd name="T2" fmla="*/ 0 w 50"/>
                <a:gd name="T3" fmla="*/ 15 h 26"/>
                <a:gd name="T4" fmla="*/ 2 w 50"/>
                <a:gd name="T5" fmla="*/ 19 h 26"/>
                <a:gd name="T6" fmla="*/ 4 w 50"/>
                <a:gd name="T7" fmla="*/ 21 h 26"/>
                <a:gd name="T8" fmla="*/ 8 w 50"/>
                <a:gd name="T9" fmla="*/ 23 h 26"/>
                <a:gd name="T10" fmla="*/ 10 w 50"/>
                <a:gd name="T11" fmla="*/ 23 h 26"/>
                <a:gd name="T12" fmla="*/ 12 w 50"/>
                <a:gd name="T13" fmla="*/ 25 h 26"/>
                <a:gd name="T14" fmla="*/ 16 w 50"/>
                <a:gd name="T15" fmla="*/ 26 h 26"/>
                <a:gd name="T16" fmla="*/ 18 w 50"/>
                <a:gd name="T17" fmla="*/ 26 h 26"/>
                <a:gd name="T18" fmla="*/ 22 w 50"/>
                <a:gd name="T19" fmla="*/ 26 h 26"/>
                <a:gd name="T20" fmla="*/ 26 w 50"/>
                <a:gd name="T21" fmla="*/ 26 h 26"/>
                <a:gd name="T22" fmla="*/ 30 w 50"/>
                <a:gd name="T23" fmla="*/ 26 h 26"/>
                <a:gd name="T24" fmla="*/ 34 w 50"/>
                <a:gd name="T25" fmla="*/ 25 h 26"/>
                <a:gd name="T26" fmla="*/ 38 w 50"/>
                <a:gd name="T27" fmla="*/ 23 h 26"/>
                <a:gd name="T28" fmla="*/ 42 w 50"/>
                <a:gd name="T29" fmla="*/ 23 h 26"/>
                <a:gd name="T30" fmla="*/ 44 w 50"/>
                <a:gd name="T31" fmla="*/ 19 h 26"/>
                <a:gd name="T32" fmla="*/ 48 w 50"/>
                <a:gd name="T33" fmla="*/ 17 h 26"/>
                <a:gd name="T34" fmla="*/ 48 w 50"/>
                <a:gd name="T35" fmla="*/ 17 h 26"/>
                <a:gd name="T36" fmla="*/ 50 w 50"/>
                <a:gd name="T37" fmla="*/ 15 h 26"/>
                <a:gd name="T38" fmla="*/ 50 w 50"/>
                <a:gd name="T39" fmla="*/ 15 h 26"/>
                <a:gd name="T40" fmla="*/ 50 w 50"/>
                <a:gd name="T41" fmla="*/ 13 h 26"/>
                <a:gd name="T42" fmla="*/ 50 w 50"/>
                <a:gd name="T43" fmla="*/ 13 h 26"/>
                <a:gd name="T44" fmla="*/ 50 w 50"/>
                <a:gd name="T45" fmla="*/ 13 h 26"/>
                <a:gd name="T46" fmla="*/ 50 w 50"/>
                <a:gd name="T47" fmla="*/ 12 h 26"/>
                <a:gd name="T48" fmla="*/ 50 w 50"/>
                <a:gd name="T49" fmla="*/ 12 h 26"/>
                <a:gd name="T50" fmla="*/ 50 w 50"/>
                <a:gd name="T51" fmla="*/ 10 h 26"/>
                <a:gd name="T52" fmla="*/ 48 w 50"/>
                <a:gd name="T53" fmla="*/ 8 h 26"/>
                <a:gd name="T54" fmla="*/ 46 w 50"/>
                <a:gd name="T55" fmla="*/ 6 h 26"/>
                <a:gd name="T56" fmla="*/ 44 w 50"/>
                <a:gd name="T57" fmla="*/ 4 h 26"/>
                <a:gd name="T58" fmla="*/ 42 w 50"/>
                <a:gd name="T59" fmla="*/ 2 h 26"/>
                <a:gd name="T60" fmla="*/ 40 w 50"/>
                <a:gd name="T61" fmla="*/ 2 h 26"/>
                <a:gd name="T62" fmla="*/ 38 w 50"/>
                <a:gd name="T63" fmla="*/ 0 h 26"/>
                <a:gd name="T64" fmla="*/ 36 w 50"/>
                <a:gd name="T65" fmla="*/ 0 h 26"/>
                <a:gd name="T66" fmla="*/ 32 w 50"/>
                <a:gd name="T67" fmla="*/ 0 h 26"/>
                <a:gd name="T68" fmla="*/ 26 w 50"/>
                <a:gd name="T69" fmla="*/ 0 h 26"/>
                <a:gd name="T70" fmla="*/ 22 w 50"/>
                <a:gd name="T71" fmla="*/ 0 h 26"/>
                <a:gd name="T72" fmla="*/ 16 w 50"/>
                <a:gd name="T73" fmla="*/ 2 h 26"/>
                <a:gd name="T74" fmla="*/ 12 w 50"/>
                <a:gd name="T75" fmla="*/ 4 h 26"/>
                <a:gd name="T76" fmla="*/ 8 w 50"/>
                <a:gd name="T77" fmla="*/ 6 h 26"/>
                <a:gd name="T78" fmla="*/ 4 w 50"/>
                <a:gd name="T79" fmla="*/ 10 h 26"/>
                <a:gd name="T80" fmla="*/ 0 w 50"/>
                <a:gd name="T81" fmla="*/ 12 h 26"/>
                <a:gd name="T82" fmla="*/ 0 w 50"/>
                <a:gd name="T83" fmla="*/ 12 h 26"/>
                <a:gd name="T84" fmla="*/ 0 w 50"/>
                <a:gd name="T85" fmla="*/ 12 h 26"/>
                <a:gd name="T86" fmla="*/ 0 w 50"/>
                <a:gd name="T87" fmla="*/ 13 h 26"/>
                <a:gd name="T88" fmla="*/ 0 w 50"/>
                <a:gd name="T89" fmla="*/ 13 h 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
                <a:gd name="T136" fmla="*/ 0 h 26"/>
                <a:gd name="T137" fmla="*/ 50 w 50"/>
                <a:gd name="T138" fmla="*/ 26 h 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 h="26">
                  <a:moveTo>
                    <a:pt x="0" y="13"/>
                  </a:moveTo>
                  <a:lnTo>
                    <a:pt x="0" y="15"/>
                  </a:lnTo>
                  <a:lnTo>
                    <a:pt x="2" y="19"/>
                  </a:lnTo>
                  <a:lnTo>
                    <a:pt x="4" y="21"/>
                  </a:lnTo>
                  <a:lnTo>
                    <a:pt x="8" y="23"/>
                  </a:lnTo>
                  <a:lnTo>
                    <a:pt x="10" y="23"/>
                  </a:lnTo>
                  <a:lnTo>
                    <a:pt x="12" y="25"/>
                  </a:lnTo>
                  <a:lnTo>
                    <a:pt x="16" y="26"/>
                  </a:lnTo>
                  <a:lnTo>
                    <a:pt x="18" y="26"/>
                  </a:lnTo>
                  <a:lnTo>
                    <a:pt x="22" y="26"/>
                  </a:lnTo>
                  <a:lnTo>
                    <a:pt x="26" y="26"/>
                  </a:lnTo>
                  <a:lnTo>
                    <a:pt x="30" y="26"/>
                  </a:lnTo>
                  <a:lnTo>
                    <a:pt x="34" y="25"/>
                  </a:lnTo>
                  <a:lnTo>
                    <a:pt x="38" y="23"/>
                  </a:lnTo>
                  <a:lnTo>
                    <a:pt x="42" y="23"/>
                  </a:lnTo>
                  <a:lnTo>
                    <a:pt x="44" y="19"/>
                  </a:lnTo>
                  <a:lnTo>
                    <a:pt x="48" y="17"/>
                  </a:lnTo>
                  <a:lnTo>
                    <a:pt x="50" y="15"/>
                  </a:lnTo>
                  <a:lnTo>
                    <a:pt x="50" y="13"/>
                  </a:lnTo>
                  <a:lnTo>
                    <a:pt x="50" y="12"/>
                  </a:lnTo>
                  <a:lnTo>
                    <a:pt x="50" y="10"/>
                  </a:lnTo>
                  <a:lnTo>
                    <a:pt x="48" y="8"/>
                  </a:lnTo>
                  <a:lnTo>
                    <a:pt x="46" y="6"/>
                  </a:lnTo>
                  <a:lnTo>
                    <a:pt x="44" y="4"/>
                  </a:lnTo>
                  <a:lnTo>
                    <a:pt x="42" y="2"/>
                  </a:lnTo>
                  <a:lnTo>
                    <a:pt x="40" y="2"/>
                  </a:lnTo>
                  <a:lnTo>
                    <a:pt x="38" y="0"/>
                  </a:lnTo>
                  <a:lnTo>
                    <a:pt x="36" y="0"/>
                  </a:lnTo>
                  <a:lnTo>
                    <a:pt x="32" y="0"/>
                  </a:lnTo>
                  <a:lnTo>
                    <a:pt x="26" y="0"/>
                  </a:lnTo>
                  <a:lnTo>
                    <a:pt x="22" y="0"/>
                  </a:lnTo>
                  <a:lnTo>
                    <a:pt x="16" y="2"/>
                  </a:lnTo>
                  <a:lnTo>
                    <a:pt x="12" y="4"/>
                  </a:lnTo>
                  <a:lnTo>
                    <a:pt x="8" y="6"/>
                  </a:lnTo>
                  <a:lnTo>
                    <a:pt x="4" y="10"/>
                  </a:lnTo>
                  <a:lnTo>
                    <a:pt x="0" y="12"/>
                  </a:lnTo>
                  <a:lnTo>
                    <a:pt x="0" y="13"/>
                  </a:lnTo>
                  <a:close/>
                </a:path>
              </a:pathLst>
            </a:custGeom>
            <a:solidFill>
              <a:srgbClr val="FCEF00"/>
            </a:solidFill>
            <a:ln w="9525">
              <a:noFill/>
              <a:round/>
              <a:headEnd/>
              <a:tailEnd/>
            </a:ln>
          </p:spPr>
          <p:txBody>
            <a:bodyPr>
              <a:prstTxWarp prst="textNoShape">
                <a:avLst/>
              </a:prstTxWarp>
            </a:bodyPr>
            <a:lstStyle/>
            <a:p>
              <a:endParaRPr lang="en-US"/>
            </a:p>
          </p:txBody>
        </p:sp>
        <p:sp>
          <p:nvSpPr>
            <p:cNvPr id="22566" name="Freeform 36"/>
            <p:cNvSpPr>
              <a:spLocks/>
            </p:cNvSpPr>
            <p:nvPr/>
          </p:nvSpPr>
          <p:spPr bwMode="auto">
            <a:xfrm>
              <a:off x="2913" y="1385"/>
              <a:ext cx="41" cy="43"/>
            </a:xfrm>
            <a:custGeom>
              <a:avLst/>
              <a:gdLst>
                <a:gd name="T0" fmla="*/ 0 w 41"/>
                <a:gd name="T1" fmla="*/ 41 h 43"/>
                <a:gd name="T2" fmla="*/ 4 w 41"/>
                <a:gd name="T3" fmla="*/ 43 h 43"/>
                <a:gd name="T4" fmla="*/ 8 w 41"/>
                <a:gd name="T5" fmla="*/ 43 h 43"/>
                <a:gd name="T6" fmla="*/ 12 w 41"/>
                <a:gd name="T7" fmla="*/ 43 h 43"/>
                <a:gd name="T8" fmla="*/ 18 w 41"/>
                <a:gd name="T9" fmla="*/ 41 h 43"/>
                <a:gd name="T10" fmla="*/ 21 w 41"/>
                <a:gd name="T11" fmla="*/ 41 h 43"/>
                <a:gd name="T12" fmla="*/ 25 w 41"/>
                <a:gd name="T13" fmla="*/ 39 h 43"/>
                <a:gd name="T14" fmla="*/ 29 w 41"/>
                <a:gd name="T15" fmla="*/ 38 h 43"/>
                <a:gd name="T16" fmla="*/ 33 w 41"/>
                <a:gd name="T17" fmla="*/ 36 h 43"/>
                <a:gd name="T18" fmla="*/ 35 w 41"/>
                <a:gd name="T19" fmla="*/ 32 h 43"/>
                <a:gd name="T20" fmla="*/ 37 w 41"/>
                <a:gd name="T21" fmla="*/ 28 h 43"/>
                <a:gd name="T22" fmla="*/ 39 w 41"/>
                <a:gd name="T23" fmla="*/ 25 h 43"/>
                <a:gd name="T24" fmla="*/ 39 w 41"/>
                <a:gd name="T25" fmla="*/ 21 h 43"/>
                <a:gd name="T26" fmla="*/ 41 w 41"/>
                <a:gd name="T27" fmla="*/ 17 h 43"/>
                <a:gd name="T28" fmla="*/ 41 w 41"/>
                <a:gd name="T29" fmla="*/ 13 h 43"/>
                <a:gd name="T30" fmla="*/ 41 w 41"/>
                <a:gd name="T31" fmla="*/ 8 h 43"/>
                <a:gd name="T32" fmla="*/ 41 w 41"/>
                <a:gd name="T33" fmla="*/ 4 h 43"/>
                <a:gd name="T34" fmla="*/ 41 w 41"/>
                <a:gd name="T35" fmla="*/ 4 h 43"/>
                <a:gd name="T36" fmla="*/ 39 w 41"/>
                <a:gd name="T37" fmla="*/ 4 h 43"/>
                <a:gd name="T38" fmla="*/ 39 w 41"/>
                <a:gd name="T39" fmla="*/ 2 h 43"/>
                <a:gd name="T40" fmla="*/ 39 w 41"/>
                <a:gd name="T41" fmla="*/ 2 h 43"/>
                <a:gd name="T42" fmla="*/ 39 w 41"/>
                <a:gd name="T43" fmla="*/ 2 h 43"/>
                <a:gd name="T44" fmla="*/ 39 w 41"/>
                <a:gd name="T45" fmla="*/ 2 h 43"/>
                <a:gd name="T46" fmla="*/ 39 w 41"/>
                <a:gd name="T47" fmla="*/ 2 h 43"/>
                <a:gd name="T48" fmla="*/ 37 w 41"/>
                <a:gd name="T49" fmla="*/ 0 h 43"/>
                <a:gd name="T50" fmla="*/ 35 w 41"/>
                <a:gd name="T51" fmla="*/ 0 h 43"/>
                <a:gd name="T52" fmla="*/ 31 w 41"/>
                <a:gd name="T53" fmla="*/ 0 h 43"/>
                <a:gd name="T54" fmla="*/ 29 w 41"/>
                <a:gd name="T55" fmla="*/ 2 h 43"/>
                <a:gd name="T56" fmla="*/ 27 w 41"/>
                <a:gd name="T57" fmla="*/ 4 h 43"/>
                <a:gd name="T58" fmla="*/ 23 w 41"/>
                <a:gd name="T59" fmla="*/ 6 h 43"/>
                <a:gd name="T60" fmla="*/ 21 w 41"/>
                <a:gd name="T61" fmla="*/ 8 h 43"/>
                <a:gd name="T62" fmla="*/ 20 w 41"/>
                <a:gd name="T63" fmla="*/ 10 h 43"/>
                <a:gd name="T64" fmla="*/ 18 w 41"/>
                <a:gd name="T65" fmla="*/ 12 h 43"/>
                <a:gd name="T66" fmla="*/ 14 w 41"/>
                <a:gd name="T67" fmla="*/ 15 h 43"/>
                <a:gd name="T68" fmla="*/ 12 w 41"/>
                <a:gd name="T69" fmla="*/ 19 h 43"/>
                <a:gd name="T70" fmla="*/ 10 w 41"/>
                <a:gd name="T71" fmla="*/ 23 h 43"/>
                <a:gd name="T72" fmla="*/ 8 w 41"/>
                <a:gd name="T73" fmla="*/ 26 h 43"/>
                <a:gd name="T74" fmla="*/ 6 w 41"/>
                <a:gd name="T75" fmla="*/ 30 h 43"/>
                <a:gd name="T76" fmla="*/ 4 w 41"/>
                <a:gd name="T77" fmla="*/ 34 h 43"/>
                <a:gd name="T78" fmla="*/ 2 w 41"/>
                <a:gd name="T79" fmla="*/ 38 h 43"/>
                <a:gd name="T80" fmla="*/ 0 w 41"/>
                <a:gd name="T81" fmla="*/ 39 h 43"/>
                <a:gd name="T82" fmla="*/ 0 w 41"/>
                <a:gd name="T83" fmla="*/ 39 h 43"/>
                <a:gd name="T84" fmla="*/ 0 w 41"/>
                <a:gd name="T85" fmla="*/ 41 h 43"/>
                <a:gd name="T86" fmla="*/ 0 w 41"/>
                <a:gd name="T87" fmla="*/ 41 h 43"/>
                <a:gd name="T88" fmla="*/ 0 w 41"/>
                <a:gd name="T89" fmla="*/ 41 h 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
                <a:gd name="T136" fmla="*/ 0 h 43"/>
                <a:gd name="T137" fmla="*/ 41 w 41"/>
                <a:gd name="T138" fmla="*/ 43 h 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 h="43">
                  <a:moveTo>
                    <a:pt x="0" y="41"/>
                  </a:moveTo>
                  <a:lnTo>
                    <a:pt x="4" y="43"/>
                  </a:lnTo>
                  <a:lnTo>
                    <a:pt x="8" y="43"/>
                  </a:lnTo>
                  <a:lnTo>
                    <a:pt x="12" y="43"/>
                  </a:lnTo>
                  <a:lnTo>
                    <a:pt x="18" y="41"/>
                  </a:lnTo>
                  <a:lnTo>
                    <a:pt x="21" y="41"/>
                  </a:lnTo>
                  <a:lnTo>
                    <a:pt x="25" y="39"/>
                  </a:lnTo>
                  <a:lnTo>
                    <a:pt x="29" y="38"/>
                  </a:lnTo>
                  <a:lnTo>
                    <a:pt x="33" y="36"/>
                  </a:lnTo>
                  <a:lnTo>
                    <a:pt x="35" y="32"/>
                  </a:lnTo>
                  <a:lnTo>
                    <a:pt x="37" y="28"/>
                  </a:lnTo>
                  <a:lnTo>
                    <a:pt x="39" y="25"/>
                  </a:lnTo>
                  <a:lnTo>
                    <a:pt x="39" y="21"/>
                  </a:lnTo>
                  <a:lnTo>
                    <a:pt x="41" y="17"/>
                  </a:lnTo>
                  <a:lnTo>
                    <a:pt x="41" y="13"/>
                  </a:lnTo>
                  <a:lnTo>
                    <a:pt x="41" y="8"/>
                  </a:lnTo>
                  <a:lnTo>
                    <a:pt x="41" y="4"/>
                  </a:lnTo>
                  <a:lnTo>
                    <a:pt x="39" y="4"/>
                  </a:lnTo>
                  <a:lnTo>
                    <a:pt x="39" y="2"/>
                  </a:lnTo>
                  <a:lnTo>
                    <a:pt x="37" y="0"/>
                  </a:lnTo>
                  <a:lnTo>
                    <a:pt x="35" y="0"/>
                  </a:lnTo>
                  <a:lnTo>
                    <a:pt x="31" y="0"/>
                  </a:lnTo>
                  <a:lnTo>
                    <a:pt x="29" y="2"/>
                  </a:lnTo>
                  <a:lnTo>
                    <a:pt x="27" y="4"/>
                  </a:lnTo>
                  <a:lnTo>
                    <a:pt x="23" y="6"/>
                  </a:lnTo>
                  <a:lnTo>
                    <a:pt x="21" y="8"/>
                  </a:lnTo>
                  <a:lnTo>
                    <a:pt x="20" y="10"/>
                  </a:lnTo>
                  <a:lnTo>
                    <a:pt x="18" y="12"/>
                  </a:lnTo>
                  <a:lnTo>
                    <a:pt x="14" y="15"/>
                  </a:lnTo>
                  <a:lnTo>
                    <a:pt x="12" y="19"/>
                  </a:lnTo>
                  <a:lnTo>
                    <a:pt x="10" y="23"/>
                  </a:lnTo>
                  <a:lnTo>
                    <a:pt x="8" y="26"/>
                  </a:lnTo>
                  <a:lnTo>
                    <a:pt x="6" y="30"/>
                  </a:lnTo>
                  <a:lnTo>
                    <a:pt x="4" y="34"/>
                  </a:lnTo>
                  <a:lnTo>
                    <a:pt x="2" y="38"/>
                  </a:lnTo>
                  <a:lnTo>
                    <a:pt x="0" y="39"/>
                  </a:lnTo>
                  <a:lnTo>
                    <a:pt x="0" y="41"/>
                  </a:lnTo>
                  <a:close/>
                </a:path>
              </a:pathLst>
            </a:custGeom>
            <a:solidFill>
              <a:srgbClr val="FCEF00"/>
            </a:solidFill>
            <a:ln w="9525">
              <a:noFill/>
              <a:round/>
              <a:headEnd/>
              <a:tailEnd/>
            </a:ln>
          </p:spPr>
          <p:txBody>
            <a:bodyPr>
              <a:prstTxWarp prst="textNoShape">
                <a:avLst/>
              </a:prstTxWarp>
            </a:bodyPr>
            <a:lstStyle/>
            <a:p>
              <a:endParaRPr lang="en-US"/>
            </a:p>
          </p:txBody>
        </p:sp>
        <p:sp>
          <p:nvSpPr>
            <p:cNvPr id="22567" name="Freeform 37"/>
            <p:cNvSpPr>
              <a:spLocks/>
            </p:cNvSpPr>
            <p:nvPr/>
          </p:nvSpPr>
          <p:spPr bwMode="auto">
            <a:xfrm>
              <a:off x="2964" y="1350"/>
              <a:ext cx="28" cy="54"/>
            </a:xfrm>
            <a:custGeom>
              <a:avLst/>
              <a:gdLst>
                <a:gd name="T0" fmla="*/ 0 w 28"/>
                <a:gd name="T1" fmla="*/ 52 h 54"/>
                <a:gd name="T2" fmla="*/ 0 w 28"/>
                <a:gd name="T3" fmla="*/ 52 h 54"/>
                <a:gd name="T4" fmla="*/ 0 w 28"/>
                <a:gd name="T5" fmla="*/ 54 h 54"/>
                <a:gd name="T6" fmla="*/ 2 w 28"/>
                <a:gd name="T7" fmla="*/ 54 h 54"/>
                <a:gd name="T8" fmla="*/ 2 w 28"/>
                <a:gd name="T9" fmla="*/ 54 h 54"/>
                <a:gd name="T10" fmla="*/ 4 w 28"/>
                <a:gd name="T11" fmla="*/ 54 h 54"/>
                <a:gd name="T12" fmla="*/ 6 w 28"/>
                <a:gd name="T13" fmla="*/ 54 h 54"/>
                <a:gd name="T14" fmla="*/ 8 w 28"/>
                <a:gd name="T15" fmla="*/ 52 h 54"/>
                <a:gd name="T16" fmla="*/ 12 w 28"/>
                <a:gd name="T17" fmla="*/ 50 h 54"/>
                <a:gd name="T18" fmla="*/ 14 w 28"/>
                <a:gd name="T19" fmla="*/ 50 h 54"/>
                <a:gd name="T20" fmla="*/ 16 w 28"/>
                <a:gd name="T21" fmla="*/ 48 h 54"/>
                <a:gd name="T22" fmla="*/ 18 w 28"/>
                <a:gd name="T23" fmla="*/ 47 h 54"/>
                <a:gd name="T24" fmla="*/ 20 w 28"/>
                <a:gd name="T25" fmla="*/ 45 h 54"/>
                <a:gd name="T26" fmla="*/ 24 w 28"/>
                <a:gd name="T27" fmla="*/ 39 h 54"/>
                <a:gd name="T28" fmla="*/ 26 w 28"/>
                <a:gd name="T29" fmla="*/ 34 h 54"/>
                <a:gd name="T30" fmla="*/ 28 w 28"/>
                <a:gd name="T31" fmla="*/ 28 h 54"/>
                <a:gd name="T32" fmla="*/ 28 w 28"/>
                <a:gd name="T33" fmla="*/ 23 h 54"/>
                <a:gd name="T34" fmla="*/ 28 w 28"/>
                <a:gd name="T35" fmla="*/ 17 h 54"/>
                <a:gd name="T36" fmla="*/ 28 w 28"/>
                <a:gd name="T37" fmla="*/ 11 h 54"/>
                <a:gd name="T38" fmla="*/ 28 w 28"/>
                <a:gd name="T39" fmla="*/ 6 h 54"/>
                <a:gd name="T40" fmla="*/ 28 w 28"/>
                <a:gd name="T41" fmla="*/ 0 h 54"/>
                <a:gd name="T42" fmla="*/ 24 w 28"/>
                <a:gd name="T43" fmla="*/ 2 h 54"/>
                <a:gd name="T44" fmla="*/ 20 w 28"/>
                <a:gd name="T45" fmla="*/ 4 h 54"/>
                <a:gd name="T46" fmla="*/ 16 w 28"/>
                <a:gd name="T47" fmla="*/ 6 h 54"/>
                <a:gd name="T48" fmla="*/ 12 w 28"/>
                <a:gd name="T49" fmla="*/ 8 h 54"/>
                <a:gd name="T50" fmla="*/ 10 w 28"/>
                <a:gd name="T51" fmla="*/ 11 h 54"/>
                <a:gd name="T52" fmla="*/ 6 w 28"/>
                <a:gd name="T53" fmla="*/ 13 h 54"/>
                <a:gd name="T54" fmla="*/ 4 w 28"/>
                <a:gd name="T55" fmla="*/ 17 h 54"/>
                <a:gd name="T56" fmla="*/ 2 w 28"/>
                <a:gd name="T57" fmla="*/ 21 h 54"/>
                <a:gd name="T58" fmla="*/ 0 w 28"/>
                <a:gd name="T59" fmla="*/ 24 h 54"/>
                <a:gd name="T60" fmla="*/ 0 w 28"/>
                <a:gd name="T61" fmla="*/ 28 h 54"/>
                <a:gd name="T62" fmla="*/ 0 w 28"/>
                <a:gd name="T63" fmla="*/ 32 h 54"/>
                <a:gd name="T64" fmla="*/ 0 w 28"/>
                <a:gd name="T65" fmla="*/ 35 h 54"/>
                <a:gd name="T66" fmla="*/ 0 w 28"/>
                <a:gd name="T67" fmla="*/ 39 h 54"/>
                <a:gd name="T68" fmla="*/ 0 w 28"/>
                <a:gd name="T69" fmla="*/ 45 h 54"/>
                <a:gd name="T70" fmla="*/ 0 w 28"/>
                <a:gd name="T71" fmla="*/ 48 h 54"/>
                <a:gd name="T72" fmla="*/ 0 w 28"/>
                <a:gd name="T73" fmla="*/ 52 h 54"/>
                <a:gd name="T74" fmla="*/ 0 w 28"/>
                <a:gd name="T75" fmla="*/ 52 h 54"/>
                <a:gd name="T76" fmla="*/ 0 w 28"/>
                <a:gd name="T77" fmla="*/ 52 h 54"/>
                <a:gd name="T78" fmla="*/ 0 w 28"/>
                <a:gd name="T79" fmla="*/ 52 h 54"/>
                <a:gd name="T80" fmla="*/ 0 w 28"/>
                <a:gd name="T81" fmla="*/ 52 h 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
                <a:gd name="T124" fmla="*/ 0 h 54"/>
                <a:gd name="T125" fmla="*/ 28 w 28"/>
                <a:gd name="T126" fmla="*/ 54 h 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 h="54">
                  <a:moveTo>
                    <a:pt x="0" y="52"/>
                  </a:moveTo>
                  <a:lnTo>
                    <a:pt x="0" y="52"/>
                  </a:lnTo>
                  <a:lnTo>
                    <a:pt x="0" y="54"/>
                  </a:lnTo>
                  <a:lnTo>
                    <a:pt x="2" y="54"/>
                  </a:lnTo>
                  <a:lnTo>
                    <a:pt x="4" y="54"/>
                  </a:lnTo>
                  <a:lnTo>
                    <a:pt x="6" y="54"/>
                  </a:lnTo>
                  <a:lnTo>
                    <a:pt x="8" y="52"/>
                  </a:lnTo>
                  <a:lnTo>
                    <a:pt x="12" y="50"/>
                  </a:lnTo>
                  <a:lnTo>
                    <a:pt x="14" y="50"/>
                  </a:lnTo>
                  <a:lnTo>
                    <a:pt x="16" y="48"/>
                  </a:lnTo>
                  <a:lnTo>
                    <a:pt x="18" y="47"/>
                  </a:lnTo>
                  <a:lnTo>
                    <a:pt x="20" y="45"/>
                  </a:lnTo>
                  <a:lnTo>
                    <a:pt x="24" y="39"/>
                  </a:lnTo>
                  <a:lnTo>
                    <a:pt x="26" y="34"/>
                  </a:lnTo>
                  <a:lnTo>
                    <a:pt x="28" y="28"/>
                  </a:lnTo>
                  <a:lnTo>
                    <a:pt x="28" y="23"/>
                  </a:lnTo>
                  <a:lnTo>
                    <a:pt x="28" y="17"/>
                  </a:lnTo>
                  <a:lnTo>
                    <a:pt x="28" y="11"/>
                  </a:lnTo>
                  <a:lnTo>
                    <a:pt x="28" y="6"/>
                  </a:lnTo>
                  <a:lnTo>
                    <a:pt x="28" y="0"/>
                  </a:lnTo>
                  <a:lnTo>
                    <a:pt x="24" y="2"/>
                  </a:lnTo>
                  <a:lnTo>
                    <a:pt x="20" y="4"/>
                  </a:lnTo>
                  <a:lnTo>
                    <a:pt x="16" y="6"/>
                  </a:lnTo>
                  <a:lnTo>
                    <a:pt x="12" y="8"/>
                  </a:lnTo>
                  <a:lnTo>
                    <a:pt x="10" y="11"/>
                  </a:lnTo>
                  <a:lnTo>
                    <a:pt x="6" y="13"/>
                  </a:lnTo>
                  <a:lnTo>
                    <a:pt x="4" y="17"/>
                  </a:lnTo>
                  <a:lnTo>
                    <a:pt x="2" y="21"/>
                  </a:lnTo>
                  <a:lnTo>
                    <a:pt x="0" y="24"/>
                  </a:lnTo>
                  <a:lnTo>
                    <a:pt x="0" y="28"/>
                  </a:lnTo>
                  <a:lnTo>
                    <a:pt x="0" y="32"/>
                  </a:lnTo>
                  <a:lnTo>
                    <a:pt x="0" y="35"/>
                  </a:lnTo>
                  <a:lnTo>
                    <a:pt x="0" y="39"/>
                  </a:lnTo>
                  <a:lnTo>
                    <a:pt x="0" y="45"/>
                  </a:lnTo>
                  <a:lnTo>
                    <a:pt x="0" y="48"/>
                  </a:lnTo>
                  <a:lnTo>
                    <a:pt x="0" y="52"/>
                  </a:lnTo>
                  <a:close/>
                </a:path>
              </a:pathLst>
            </a:custGeom>
            <a:solidFill>
              <a:srgbClr val="FCEF00"/>
            </a:solidFill>
            <a:ln w="9525">
              <a:noFill/>
              <a:round/>
              <a:headEnd/>
              <a:tailEnd/>
            </a:ln>
          </p:spPr>
          <p:txBody>
            <a:bodyPr>
              <a:prstTxWarp prst="textNoShape">
                <a:avLst/>
              </a:prstTxWarp>
            </a:bodyPr>
            <a:lstStyle/>
            <a:p>
              <a:endParaRPr lang="en-US"/>
            </a:p>
          </p:txBody>
        </p:sp>
        <p:sp>
          <p:nvSpPr>
            <p:cNvPr id="22568" name="Freeform 38"/>
            <p:cNvSpPr>
              <a:spLocks/>
            </p:cNvSpPr>
            <p:nvPr/>
          </p:nvSpPr>
          <p:spPr bwMode="auto">
            <a:xfrm>
              <a:off x="3006" y="1326"/>
              <a:ext cx="20" cy="45"/>
            </a:xfrm>
            <a:custGeom>
              <a:avLst/>
              <a:gdLst>
                <a:gd name="T0" fmla="*/ 0 w 20"/>
                <a:gd name="T1" fmla="*/ 43 h 45"/>
                <a:gd name="T2" fmla="*/ 0 w 20"/>
                <a:gd name="T3" fmla="*/ 43 h 45"/>
                <a:gd name="T4" fmla="*/ 0 w 20"/>
                <a:gd name="T5" fmla="*/ 43 h 45"/>
                <a:gd name="T6" fmla="*/ 0 w 20"/>
                <a:gd name="T7" fmla="*/ 45 h 45"/>
                <a:gd name="T8" fmla="*/ 0 w 20"/>
                <a:gd name="T9" fmla="*/ 45 h 45"/>
                <a:gd name="T10" fmla="*/ 4 w 20"/>
                <a:gd name="T11" fmla="*/ 43 h 45"/>
                <a:gd name="T12" fmla="*/ 8 w 20"/>
                <a:gd name="T13" fmla="*/ 41 h 45"/>
                <a:gd name="T14" fmla="*/ 10 w 20"/>
                <a:gd name="T15" fmla="*/ 39 h 45"/>
                <a:gd name="T16" fmla="*/ 14 w 20"/>
                <a:gd name="T17" fmla="*/ 35 h 45"/>
                <a:gd name="T18" fmla="*/ 16 w 20"/>
                <a:gd name="T19" fmla="*/ 34 h 45"/>
                <a:gd name="T20" fmla="*/ 18 w 20"/>
                <a:gd name="T21" fmla="*/ 30 h 45"/>
                <a:gd name="T22" fmla="*/ 18 w 20"/>
                <a:gd name="T23" fmla="*/ 26 h 45"/>
                <a:gd name="T24" fmla="*/ 20 w 20"/>
                <a:gd name="T25" fmla="*/ 22 h 45"/>
                <a:gd name="T26" fmla="*/ 20 w 20"/>
                <a:gd name="T27" fmla="*/ 21 h 45"/>
                <a:gd name="T28" fmla="*/ 20 w 20"/>
                <a:gd name="T29" fmla="*/ 17 h 45"/>
                <a:gd name="T30" fmla="*/ 20 w 20"/>
                <a:gd name="T31" fmla="*/ 15 h 45"/>
                <a:gd name="T32" fmla="*/ 20 w 20"/>
                <a:gd name="T33" fmla="*/ 11 h 45"/>
                <a:gd name="T34" fmla="*/ 20 w 20"/>
                <a:gd name="T35" fmla="*/ 10 h 45"/>
                <a:gd name="T36" fmla="*/ 20 w 20"/>
                <a:gd name="T37" fmla="*/ 8 h 45"/>
                <a:gd name="T38" fmla="*/ 20 w 20"/>
                <a:gd name="T39" fmla="*/ 4 h 45"/>
                <a:gd name="T40" fmla="*/ 20 w 20"/>
                <a:gd name="T41" fmla="*/ 2 h 45"/>
                <a:gd name="T42" fmla="*/ 18 w 20"/>
                <a:gd name="T43" fmla="*/ 0 h 45"/>
                <a:gd name="T44" fmla="*/ 16 w 20"/>
                <a:gd name="T45" fmla="*/ 0 h 45"/>
                <a:gd name="T46" fmla="*/ 12 w 20"/>
                <a:gd name="T47" fmla="*/ 2 h 45"/>
                <a:gd name="T48" fmla="*/ 10 w 20"/>
                <a:gd name="T49" fmla="*/ 2 h 45"/>
                <a:gd name="T50" fmla="*/ 6 w 20"/>
                <a:gd name="T51" fmla="*/ 4 h 45"/>
                <a:gd name="T52" fmla="*/ 4 w 20"/>
                <a:gd name="T53" fmla="*/ 6 h 45"/>
                <a:gd name="T54" fmla="*/ 2 w 20"/>
                <a:gd name="T55" fmla="*/ 8 h 45"/>
                <a:gd name="T56" fmla="*/ 0 w 20"/>
                <a:gd name="T57" fmla="*/ 10 h 45"/>
                <a:gd name="T58" fmla="*/ 0 w 20"/>
                <a:gd name="T59" fmla="*/ 43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
                <a:gd name="T91" fmla="*/ 0 h 45"/>
                <a:gd name="T92" fmla="*/ 20 w 20"/>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 h="45">
                  <a:moveTo>
                    <a:pt x="0" y="43"/>
                  </a:moveTo>
                  <a:lnTo>
                    <a:pt x="0" y="43"/>
                  </a:lnTo>
                  <a:lnTo>
                    <a:pt x="0" y="45"/>
                  </a:lnTo>
                  <a:lnTo>
                    <a:pt x="4" y="43"/>
                  </a:lnTo>
                  <a:lnTo>
                    <a:pt x="8" y="41"/>
                  </a:lnTo>
                  <a:lnTo>
                    <a:pt x="10" y="39"/>
                  </a:lnTo>
                  <a:lnTo>
                    <a:pt x="14" y="35"/>
                  </a:lnTo>
                  <a:lnTo>
                    <a:pt x="16" y="34"/>
                  </a:lnTo>
                  <a:lnTo>
                    <a:pt x="18" y="30"/>
                  </a:lnTo>
                  <a:lnTo>
                    <a:pt x="18" y="26"/>
                  </a:lnTo>
                  <a:lnTo>
                    <a:pt x="20" y="22"/>
                  </a:lnTo>
                  <a:lnTo>
                    <a:pt x="20" y="21"/>
                  </a:lnTo>
                  <a:lnTo>
                    <a:pt x="20" y="17"/>
                  </a:lnTo>
                  <a:lnTo>
                    <a:pt x="20" y="15"/>
                  </a:lnTo>
                  <a:lnTo>
                    <a:pt x="20" y="11"/>
                  </a:lnTo>
                  <a:lnTo>
                    <a:pt x="20" y="10"/>
                  </a:lnTo>
                  <a:lnTo>
                    <a:pt x="20" y="8"/>
                  </a:lnTo>
                  <a:lnTo>
                    <a:pt x="20" y="4"/>
                  </a:lnTo>
                  <a:lnTo>
                    <a:pt x="20" y="2"/>
                  </a:lnTo>
                  <a:lnTo>
                    <a:pt x="18" y="0"/>
                  </a:lnTo>
                  <a:lnTo>
                    <a:pt x="16" y="0"/>
                  </a:lnTo>
                  <a:lnTo>
                    <a:pt x="12" y="2"/>
                  </a:lnTo>
                  <a:lnTo>
                    <a:pt x="10" y="2"/>
                  </a:lnTo>
                  <a:lnTo>
                    <a:pt x="6" y="4"/>
                  </a:lnTo>
                  <a:lnTo>
                    <a:pt x="4" y="6"/>
                  </a:lnTo>
                  <a:lnTo>
                    <a:pt x="2" y="8"/>
                  </a:lnTo>
                  <a:lnTo>
                    <a:pt x="0" y="10"/>
                  </a:lnTo>
                  <a:lnTo>
                    <a:pt x="0" y="43"/>
                  </a:lnTo>
                  <a:close/>
                </a:path>
              </a:pathLst>
            </a:custGeom>
            <a:solidFill>
              <a:srgbClr val="FCEF00"/>
            </a:solidFill>
            <a:ln w="9525">
              <a:noFill/>
              <a:round/>
              <a:headEnd/>
              <a:tailEnd/>
            </a:ln>
          </p:spPr>
          <p:txBody>
            <a:bodyPr>
              <a:prstTxWarp prst="textNoShape">
                <a:avLst/>
              </a:prstTxWarp>
            </a:bodyPr>
            <a:lstStyle/>
            <a:p>
              <a:endParaRPr lang="en-US"/>
            </a:p>
          </p:txBody>
        </p:sp>
        <p:sp>
          <p:nvSpPr>
            <p:cNvPr id="22569" name="Freeform 39"/>
            <p:cNvSpPr>
              <a:spLocks/>
            </p:cNvSpPr>
            <p:nvPr/>
          </p:nvSpPr>
          <p:spPr bwMode="auto">
            <a:xfrm>
              <a:off x="3043" y="1354"/>
              <a:ext cx="22" cy="54"/>
            </a:xfrm>
            <a:custGeom>
              <a:avLst/>
              <a:gdLst>
                <a:gd name="T0" fmla="*/ 0 w 22"/>
                <a:gd name="T1" fmla="*/ 37 h 54"/>
                <a:gd name="T2" fmla="*/ 8 w 22"/>
                <a:gd name="T3" fmla="*/ 54 h 54"/>
                <a:gd name="T4" fmla="*/ 10 w 22"/>
                <a:gd name="T5" fmla="*/ 50 h 54"/>
                <a:gd name="T6" fmla="*/ 12 w 22"/>
                <a:gd name="T7" fmla="*/ 46 h 54"/>
                <a:gd name="T8" fmla="*/ 16 w 22"/>
                <a:gd name="T9" fmla="*/ 44 h 54"/>
                <a:gd name="T10" fmla="*/ 16 w 22"/>
                <a:gd name="T11" fmla="*/ 41 h 54"/>
                <a:gd name="T12" fmla="*/ 18 w 22"/>
                <a:gd name="T13" fmla="*/ 37 h 54"/>
                <a:gd name="T14" fmla="*/ 20 w 22"/>
                <a:gd name="T15" fmla="*/ 31 h 54"/>
                <a:gd name="T16" fmla="*/ 20 w 22"/>
                <a:gd name="T17" fmla="*/ 28 h 54"/>
                <a:gd name="T18" fmla="*/ 22 w 22"/>
                <a:gd name="T19" fmla="*/ 24 h 54"/>
                <a:gd name="T20" fmla="*/ 22 w 22"/>
                <a:gd name="T21" fmla="*/ 20 h 54"/>
                <a:gd name="T22" fmla="*/ 22 w 22"/>
                <a:gd name="T23" fmla="*/ 17 h 54"/>
                <a:gd name="T24" fmla="*/ 20 w 22"/>
                <a:gd name="T25" fmla="*/ 15 h 54"/>
                <a:gd name="T26" fmla="*/ 20 w 22"/>
                <a:gd name="T27" fmla="*/ 11 h 54"/>
                <a:gd name="T28" fmla="*/ 20 w 22"/>
                <a:gd name="T29" fmla="*/ 7 h 54"/>
                <a:gd name="T30" fmla="*/ 18 w 22"/>
                <a:gd name="T31" fmla="*/ 6 h 54"/>
                <a:gd name="T32" fmla="*/ 16 w 22"/>
                <a:gd name="T33" fmla="*/ 2 h 54"/>
                <a:gd name="T34" fmla="*/ 14 w 22"/>
                <a:gd name="T35" fmla="*/ 0 h 54"/>
                <a:gd name="T36" fmla="*/ 4 w 22"/>
                <a:gd name="T37" fmla="*/ 7 h 54"/>
                <a:gd name="T38" fmla="*/ 0 w 22"/>
                <a:gd name="T39" fmla="*/ 37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54"/>
                <a:gd name="T62" fmla="*/ 22 w 22"/>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54">
                  <a:moveTo>
                    <a:pt x="0" y="37"/>
                  </a:moveTo>
                  <a:lnTo>
                    <a:pt x="8" y="54"/>
                  </a:lnTo>
                  <a:lnTo>
                    <a:pt x="10" y="50"/>
                  </a:lnTo>
                  <a:lnTo>
                    <a:pt x="12" y="46"/>
                  </a:lnTo>
                  <a:lnTo>
                    <a:pt x="16" y="44"/>
                  </a:lnTo>
                  <a:lnTo>
                    <a:pt x="16" y="41"/>
                  </a:lnTo>
                  <a:lnTo>
                    <a:pt x="18" y="37"/>
                  </a:lnTo>
                  <a:lnTo>
                    <a:pt x="20" y="31"/>
                  </a:lnTo>
                  <a:lnTo>
                    <a:pt x="20" y="28"/>
                  </a:lnTo>
                  <a:lnTo>
                    <a:pt x="22" y="24"/>
                  </a:lnTo>
                  <a:lnTo>
                    <a:pt x="22" y="20"/>
                  </a:lnTo>
                  <a:lnTo>
                    <a:pt x="22" y="17"/>
                  </a:lnTo>
                  <a:lnTo>
                    <a:pt x="20" y="15"/>
                  </a:lnTo>
                  <a:lnTo>
                    <a:pt x="20" y="11"/>
                  </a:lnTo>
                  <a:lnTo>
                    <a:pt x="20" y="7"/>
                  </a:lnTo>
                  <a:lnTo>
                    <a:pt x="18" y="6"/>
                  </a:lnTo>
                  <a:lnTo>
                    <a:pt x="16" y="2"/>
                  </a:lnTo>
                  <a:lnTo>
                    <a:pt x="14" y="0"/>
                  </a:lnTo>
                  <a:lnTo>
                    <a:pt x="4" y="7"/>
                  </a:lnTo>
                  <a:lnTo>
                    <a:pt x="0" y="37"/>
                  </a:lnTo>
                  <a:close/>
                </a:path>
              </a:pathLst>
            </a:custGeom>
            <a:solidFill>
              <a:srgbClr val="FCEF00"/>
            </a:solidFill>
            <a:ln w="9525">
              <a:noFill/>
              <a:round/>
              <a:headEnd/>
              <a:tailEnd/>
            </a:ln>
          </p:spPr>
          <p:txBody>
            <a:bodyPr>
              <a:prstTxWarp prst="textNoShape">
                <a:avLst/>
              </a:prstTxWarp>
            </a:bodyPr>
            <a:lstStyle/>
            <a:p>
              <a:endParaRPr lang="en-US"/>
            </a:p>
          </p:txBody>
        </p:sp>
        <p:sp>
          <p:nvSpPr>
            <p:cNvPr id="22570" name="Freeform 40"/>
            <p:cNvSpPr>
              <a:spLocks/>
            </p:cNvSpPr>
            <p:nvPr/>
          </p:nvSpPr>
          <p:spPr bwMode="auto">
            <a:xfrm>
              <a:off x="3037" y="1308"/>
              <a:ext cx="32" cy="40"/>
            </a:xfrm>
            <a:custGeom>
              <a:avLst/>
              <a:gdLst>
                <a:gd name="T0" fmla="*/ 2 w 32"/>
                <a:gd name="T1" fmla="*/ 40 h 40"/>
                <a:gd name="T2" fmla="*/ 2 w 32"/>
                <a:gd name="T3" fmla="*/ 40 h 40"/>
                <a:gd name="T4" fmla="*/ 2 w 32"/>
                <a:gd name="T5" fmla="*/ 40 h 40"/>
                <a:gd name="T6" fmla="*/ 2 w 32"/>
                <a:gd name="T7" fmla="*/ 40 h 40"/>
                <a:gd name="T8" fmla="*/ 2 w 32"/>
                <a:gd name="T9" fmla="*/ 40 h 40"/>
                <a:gd name="T10" fmla="*/ 6 w 32"/>
                <a:gd name="T11" fmla="*/ 40 h 40"/>
                <a:gd name="T12" fmla="*/ 10 w 32"/>
                <a:gd name="T13" fmla="*/ 39 h 40"/>
                <a:gd name="T14" fmla="*/ 14 w 32"/>
                <a:gd name="T15" fmla="*/ 37 h 40"/>
                <a:gd name="T16" fmla="*/ 18 w 32"/>
                <a:gd name="T17" fmla="*/ 35 h 40"/>
                <a:gd name="T18" fmla="*/ 22 w 32"/>
                <a:gd name="T19" fmla="*/ 31 h 40"/>
                <a:gd name="T20" fmla="*/ 24 w 32"/>
                <a:gd name="T21" fmla="*/ 29 h 40"/>
                <a:gd name="T22" fmla="*/ 26 w 32"/>
                <a:gd name="T23" fmla="*/ 26 h 40"/>
                <a:gd name="T24" fmla="*/ 28 w 32"/>
                <a:gd name="T25" fmla="*/ 22 h 40"/>
                <a:gd name="T26" fmla="*/ 30 w 32"/>
                <a:gd name="T27" fmla="*/ 20 h 40"/>
                <a:gd name="T28" fmla="*/ 30 w 32"/>
                <a:gd name="T29" fmla="*/ 16 h 40"/>
                <a:gd name="T30" fmla="*/ 32 w 32"/>
                <a:gd name="T31" fmla="*/ 15 h 40"/>
                <a:gd name="T32" fmla="*/ 32 w 32"/>
                <a:gd name="T33" fmla="*/ 11 h 40"/>
                <a:gd name="T34" fmla="*/ 32 w 32"/>
                <a:gd name="T35" fmla="*/ 7 h 40"/>
                <a:gd name="T36" fmla="*/ 32 w 32"/>
                <a:gd name="T37" fmla="*/ 5 h 40"/>
                <a:gd name="T38" fmla="*/ 30 w 32"/>
                <a:gd name="T39" fmla="*/ 2 h 40"/>
                <a:gd name="T40" fmla="*/ 30 w 32"/>
                <a:gd name="T41" fmla="*/ 0 h 40"/>
                <a:gd name="T42" fmla="*/ 26 w 32"/>
                <a:gd name="T43" fmla="*/ 0 h 40"/>
                <a:gd name="T44" fmla="*/ 22 w 32"/>
                <a:gd name="T45" fmla="*/ 0 h 40"/>
                <a:gd name="T46" fmla="*/ 18 w 32"/>
                <a:gd name="T47" fmla="*/ 2 h 40"/>
                <a:gd name="T48" fmla="*/ 14 w 32"/>
                <a:gd name="T49" fmla="*/ 3 h 40"/>
                <a:gd name="T50" fmla="*/ 12 w 32"/>
                <a:gd name="T51" fmla="*/ 7 h 40"/>
                <a:gd name="T52" fmla="*/ 10 w 32"/>
                <a:gd name="T53" fmla="*/ 9 h 40"/>
                <a:gd name="T54" fmla="*/ 6 w 32"/>
                <a:gd name="T55" fmla="*/ 13 h 40"/>
                <a:gd name="T56" fmla="*/ 4 w 32"/>
                <a:gd name="T57" fmla="*/ 15 h 40"/>
                <a:gd name="T58" fmla="*/ 4 w 32"/>
                <a:gd name="T59" fmla="*/ 18 h 40"/>
                <a:gd name="T60" fmla="*/ 2 w 32"/>
                <a:gd name="T61" fmla="*/ 20 h 40"/>
                <a:gd name="T62" fmla="*/ 2 w 32"/>
                <a:gd name="T63" fmla="*/ 24 h 40"/>
                <a:gd name="T64" fmla="*/ 0 w 32"/>
                <a:gd name="T65" fmla="*/ 26 h 40"/>
                <a:gd name="T66" fmla="*/ 0 w 32"/>
                <a:gd name="T67" fmla="*/ 29 h 40"/>
                <a:gd name="T68" fmla="*/ 0 w 32"/>
                <a:gd name="T69" fmla="*/ 33 h 40"/>
                <a:gd name="T70" fmla="*/ 0 w 32"/>
                <a:gd name="T71" fmla="*/ 37 h 40"/>
                <a:gd name="T72" fmla="*/ 0 w 32"/>
                <a:gd name="T73" fmla="*/ 39 h 40"/>
                <a:gd name="T74" fmla="*/ 0 w 32"/>
                <a:gd name="T75" fmla="*/ 40 h 40"/>
                <a:gd name="T76" fmla="*/ 0 w 32"/>
                <a:gd name="T77" fmla="*/ 40 h 40"/>
                <a:gd name="T78" fmla="*/ 0 w 32"/>
                <a:gd name="T79" fmla="*/ 40 h 40"/>
                <a:gd name="T80" fmla="*/ 2 w 32"/>
                <a:gd name="T81" fmla="*/ 40 h 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40"/>
                <a:gd name="T125" fmla="*/ 32 w 32"/>
                <a:gd name="T126" fmla="*/ 40 h 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40">
                  <a:moveTo>
                    <a:pt x="2" y="40"/>
                  </a:moveTo>
                  <a:lnTo>
                    <a:pt x="2" y="40"/>
                  </a:lnTo>
                  <a:lnTo>
                    <a:pt x="6" y="40"/>
                  </a:lnTo>
                  <a:lnTo>
                    <a:pt x="10" y="39"/>
                  </a:lnTo>
                  <a:lnTo>
                    <a:pt x="14" y="37"/>
                  </a:lnTo>
                  <a:lnTo>
                    <a:pt x="18" y="35"/>
                  </a:lnTo>
                  <a:lnTo>
                    <a:pt x="22" y="31"/>
                  </a:lnTo>
                  <a:lnTo>
                    <a:pt x="24" y="29"/>
                  </a:lnTo>
                  <a:lnTo>
                    <a:pt x="26" y="26"/>
                  </a:lnTo>
                  <a:lnTo>
                    <a:pt x="28" y="22"/>
                  </a:lnTo>
                  <a:lnTo>
                    <a:pt x="30" y="20"/>
                  </a:lnTo>
                  <a:lnTo>
                    <a:pt x="30" y="16"/>
                  </a:lnTo>
                  <a:lnTo>
                    <a:pt x="32" y="15"/>
                  </a:lnTo>
                  <a:lnTo>
                    <a:pt x="32" y="11"/>
                  </a:lnTo>
                  <a:lnTo>
                    <a:pt x="32" y="7"/>
                  </a:lnTo>
                  <a:lnTo>
                    <a:pt x="32" y="5"/>
                  </a:lnTo>
                  <a:lnTo>
                    <a:pt x="30" y="2"/>
                  </a:lnTo>
                  <a:lnTo>
                    <a:pt x="30" y="0"/>
                  </a:lnTo>
                  <a:lnTo>
                    <a:pt x="26" y="0"/>
                  </a:lnTo>
                  <a:lnTo>
                    <a:pt x="22" y="0"/>
                  </a:lnTo>
                  <a:lnTo>
                    <a:pt x="18" y="2"/>
                  </a:lnTo>
                  <a:lnTo>
                    <a:pt x="14" y="3"/>
                  </a:lnTo>
                  <a:lnTo>
                    <a:pt x="12" y="7"/>
                  </a:lnTo>
                  <a:lnTo>
                    <a:pt x="10" y="9"/>
                  </a:lnTo>
                  <a:lnTo>
                    <a:pt x="6" y="13"/>
                  </a:lnTo>
                  <a:lnTo>
                    <a:pt x="4" y="15"/>
                  </a:lnTo>
                  <a:lnTo>
                    <a:pt x="4" y="18"/>
                  </a:lnTo>
                  <a:lnTo>
                    <a:pt x="2" y="20"/>
                  </a:lnTo>
                  <a:lnTo>
                    <a:pt x="2" y="24"/>
                  </a:lnTo>
                  <a:lnTo>
                    <a:pt x="0" y="26"/>
                  </a:lnTo>
                  <a:lnTo>
                    <a:pt x="0" y="29"/>
                  </a:lnTo>
                  <a:lnTo>
                    <a:pt x="0" y="33"/>
                  </a:lnTo>
                  <a:lnTo>
                    <a:pt x="0" y="37"/>
                  </a:lnTo>
                  <a:lnTo>
                    <a:pt x="0" y="39"/>
                  </a:lnTo>
                  <a:lnTo>
                    <a:pt x="0" y="40"/>
                  </a:lnTo>
                  <a:lnTo>
                    <a:pt x="2" y="40"/>
                  </a:lnTo>
                  <a:close/>
                </a:path>
              </a:pathLst>
            </a:custGeom>
            <a:solidFill>
              <a:srgbClr val="FCEF00"/>
            </a:solidFill>
            <a:ln w="9525">
              <a:noFill/>
              <a:round/>
              <a:headEnd/>
              <a:tailEnd/>
            </a:ln>
          </p:spPr>
          <p:txBody>
            <a:bodyPr>
              <a:prstTxWarp prst="textNoShape">
                <a:avLst/>
              </a:prstTxWarp>
            </a:bodyPr>
            <a:lstStyle/>
            <a:p>
              <a:endParaRPr lang="en-US"/>
            </a:p>
          </p:txBody>
        </p:sp>
        <p:sp>
          <p:nvSpPr>
            <p:cNvPr id="22571" name="Freeform 41"/>
            <p:cNvSpPr>
              <a:spLocks/>
            </p:cNvSpPr>
            <p:nvPr/>
          </p:nvSpPr>
          <p:spPr bwMode="auto">
            <a:xfrm>
              <a:off x="3065" y="1397"/>
              <a:ext cx="24" cy="63"/>
            </a:xfrm>
            <a:custGeom>
              <a:avLst/>
              <a:gdLst>
                <a:gd name="T0" fmla="*/ 0 w 24"/>
                <a:gd name="T1" fmla="*/ 35 h 63"/>
                <a:gd name="T2" fmla="*/ 2 w 24"/>
                <a:gd name="T3" fmla="*/ 38 h 63"/>
                <a:gd name="T4" fmla="*/ 2 w 24"/>
                <a:gd name="T5" fmla="*/ 44 h 63"/>
                <a:gd name="T6" fmla="*/ 6 w 24"/>
                <a:gd name="T7" fmla="*/ 48 h 63"/>
                <a:gd name="T8" fmla="*/ 8 w 24"/>
                <a:gd name="T9" fmla="*/ 51 h 63"/>
                <a:gd name="T10" fmla="*/ 10 w 24"/>
                <a:gd name="T11" fmla="*/ 55 h 63"/>
                <a:gd name="T12" fmla="*/ 14 w 24"/>
                <a:gd name="T13" fmla="*/ 59 h 63"/>
                <a:gd name="T14" fmla="*/ 18 w 24"/>
                <a:gd name="T15" fmla="*/ 61 h 63"/>
                <a:gd name="T16" fmla="*/ 22 w 24"/>
                <a:gd name="T17" fmla="*/ 63 h 63"/>
                <a:gd name="T18" fmla="*/ 22 w 24"/>
                <a:gd name="T19" fmla="*/ 57 h 63"/>
                <a:gd name="T20" fmla="*/ 20 w 24"/>
                <a:gd name="T21" fmla="*/ 51 h 63"/>
                <a:gd name="T22" fmla="*/ 20 w 24"/>
                <a:gd name="T23" fmla="*/ 48 h 63"/>
                <a:gd name="T24" fmla="*/ 20 w 24"/>
                <a:gd name="T25" fmla="*/ 42 h 63"/>
                <a:gd name="T26" fmla="*/ 22 w 24"/>
                <a:gd name="T27" fmla="*/ 37 h 63"/>
                <a:gd name="T28" fmla="*/ 22 w 24"/>
                <a:gd name="T29" fmla="*/ 31 h 63"/>
                <a:gd name="T30" fmla="*/ 22 w 24"/>
                <a:gd name="T31" fmla="*/ 26 h 63"/>
                <a:gd name="T32" fmla="*/ 24 w 24"/>
                <a:gd name="T33" fmla="*/ 20 h 63"/>
                <a:gd name="T34" fmla="*/ 24 w 24"/>
                <a:gd name="T35" fmla="*/ 16 h 63"/>
                <a:gd name="T36" fmla="*/ 22 w 24"/>
                <a:gd name="T37" fmla="*/ 14 h 63"/>
                <a:gd name="T38" fmla="*/ 20 w 24"/>
                <a:gd name="T39" fmla="*/ 11 h 63"/>
                <a:gd name="T40" fmla="*/ 20 w 24"/>
                <a:gd name="T41" fmla="*/ 9 h 63"/>
                <a:gd name="T42" fmla="*/ 18 w 24"/>
                <a:gd name="T43" fmla="*/ 5 h 63"/>
                <a:gd name="T44" fmla="*/ 16 w 24"/>
                <a:gd name="T45" fmla="*/ 3 h 63"/>
                <a:gd name="T46" fmla="*/ 14 w 24"/>
                <a:gd name="T47" fmla="*/ 1 h 63"/>
                <a:gd name="T48" fmla="*/ 10 w 24"/>
                <a:gd name="T49" fmla="*/ 0 h 63"/>
                <a:gd name="T50" fmla="*/ 10 w 24"/>
                <a:gd name="T51" fmla="*/ 0 h 63"/>
                <a:gd name="T52" fmla="*/ 10 w 24"/>
                <a:gd name="T53" fmla="*/ 0 h 63"/>
                <a:gd name="T54" fmla="*/ 10 w 24"/>
                <a:gd name="T55" fmla="*/ 0 h 63"/>
                <a:gd name="T56" fmla="*/ 10 w 24"/>
                <a:gd name="T57" fmla="*/ 0 h 63"/>
                <a:gd name="T58" fmla="*/ 8 w 24"/>
                <a:gd name="T59" fmla="*/ 0 h 63"/>
                <a:gd name="T60" fmla="*/ 8 w 24"/>
                <a:gd name="T61" fmla="*/ 0 h 63"/>
                <a:gd name="T62" fmla="*/ 8 w 24"/>
                <a:gd name="T63" fmla="*/ 0 h 63"/>
                <a:gd name="T64" fmla="*/ 8 w 24"/>
                <a:gd name="T65" fmla="*/ 0 h 63"/>
                <a:gd name="T66" fmla="*/ 4 w 24"/>
                <a:gd name="T67" fmla="*/ 3 h 63"/>
                <a:gd name="T68" fmla="*/ 4 w 24"/>
                <a:gd name="T69" fmla="*/ 7 h 63"/>
                <a:gd name="T70" fmla="*/ 2 w 24"/>
                <a:gd name="T71" fmla="*/ 11 h 63"/>
                <a:gd name="T72" fmla="*/ 2 w 24"/>
                <a:gd name="T73" fmla="*/ 16 h 63"/>
                <a:gd name="T74" fmla="*/ 0 w 24"/>
                <a:gd name="T75" fmla="*/ 20 h 63"/>
                <a:gd name="T76" fmla="*/ 0 w 24"/>
                <a:gd name="T77" fmla="*/ 26 h 63"/>
                <a:gd name="T78" fmla="*/ 0 w 24"/>
                <a:gd name="T79" fmla="*/ 29 h 63"/>
                <a:gd name="T80" fmla="*/ 0 w 24"/>
                <a:gd name="T81" fmla="*/ 35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
                <a:gd name="T124" fmla="*/ 0 h 63"/>
                <a:gd name="T125" fmla="*/ 24 w 24"/>
                <a:gd name="T126" fmla="*/ 63 h 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 h="63">
                  <a:moveTo>
                    <a:pt x="0" y="35"/>
                  </a:moveTo>
                  <a:lnTo>
                    <a:pt x="2" y="38"/>
                  </a:lnTo>
                  <a:lnTo>
                    <a:pt x="2" y="44"/>
                  </a:lnTo>
                  <a:lnTo>
                    <a:pt x="6" y="48"/>
                  </a:lnTo>
                  <a:lnTo>
                    <a:pt x="8" y="51"/>
                  </a:lnTo>
                  <a:lnTo>
                    <a:pt x="10" y="55"/>
                  </a:lnTo>
                  <a:lnTo>
                    <a:pt x="14" y="59"/>
                  </a:lnTo>
                  <a:lnTo>
                    <a:pt x="18" y="61"/>
                  </a:lnTo>
                  <a:lnTo>
                    <a:pt x="22" y="63"/>
                  </a:lnTo>
                  <a:lnTo>
                    <a:pt x="22" y="57"/>
                  </a:lnTo>
                  <a:lnTo>
                    <a:pt x="20" y="51"/>
                  </a:lnTo>
                  <a:lnTo>
                    <a:pt x="20" y="48"/>
                  </a:lnTo>
                  <a:lnTo>
                    <a:pt x="20" y="42"/>
                  </a:lnTo>
                  <a:lnTo>
                    <a:pt x="22" y="37"/>
                  </a:lnTo>
                  <a:lnTo>
                    <a:pt x="22" y="31"/>
                  </a:lnTo>
                  <a:lnTo>
                    <a:pt x="22" y="26"/>
                  </a:lnTo>
                  <a:lnTo>
                    <a:pt x="24" y="20"/>
                  </a:lnTo>
                  <a:lnTo>
                    <a:pt x="24" y="16"/>
                  </a:lnTo>
                  <a:lnTo>
                    <a:pt x="22" y="14"/>
                  </a:lnTo>
                  <a:lnTo>
                    <a:pt x="20" y="11"/>
                  </a:lnTo>
                  <a:lnTo>
                    <a:pt x="20" y="9"/>
                  </a:lnTo>
                  <a:lnTo>
                    <a:pt x="18" y="5"/>
                  </a:lnTo>
                  <a:lnTo>
                    <a:pt x="16" y="3"/>
                  </a:lnTo>
                  <a:lnTo>
                    <a:pt x="14" y="1"/>
                  </a:lnTo>
                  <a:lnTo>
                    <a:pt x="10" y="0"/>
                  </a:lnTo>
                  <a:lnTo>
                    <a:pt x="8" y="0"/>
                  </a:lnTo>
                  <a:lnTo>
                    <a:pt x="4" y="3"/>
                  </a:lnTo>
                  <a:lnTo>
                    <a:pt x="4" y="7"/>
                  </a:lnTo>
                  <a:lnTo>
                    <a:pt x="2" y="11"/>
                  </a:lnTo>
                  <a:lnTo>
                    <a:pt x="2" y="16"/>
                  </a:lnTo>
                  <a:lnTo>
                    <a:pt x="0" y="20"/>
                  </a:lnTo>
                  <a:lnTo>
                    <a:pt x="0" y="26"/>
                  </a:lnTo>
                  <a:lnTo>
                    <a:pt x="0" y="29"/>
                  </a:lnTo>
                  <a:lnTo>
                    <a:pt x="0" y="35"/>
                  </a:lnTo>
                  <a:close/>
                </a:path>
              </a:pathLst>
            </a:custGeom>
            <a:solidFill>
              <a:srgbClr val="FCEF00"/>
            </a:solidFill>
            <a:ln w="9525">
              <a:noFill/>
              <a:round/>
              <a:headEnd/>
              <a:tailEnd/>
            </a:ln>
          </p:spPr>
          <p:txBody>
            <a:bodyPr>
              <a:prstTxWarp prst="textNoShape">
                <a:avLst/>
              </a:prstTxWarp>
            </a:bodyPr>
            <a:lstStyle/>
            <a:p>
              <a:endParaRPr lang="en-US"/>
            </a:p>
          </p:txBody>
        </p:sp>
        <p:sp>
          <p:nvSpPr>
            <p:cNvPr id="22572" name="Freeform 42"/>
            <p:cNvSpPr>
              <a:spLocks/>
            </p:cNvSpPr>
            <p:nvPr/>
          </p:nvSpPr>
          <p:spPr bwMode="auto">
            <a:xfrm>
              <a:off x="3097" y="1428"/>
              <a:ext cx="47" cy="50"/>
            </a:xfrm>
            <a:custGeom>
              <a:avLst/>
              <a:gdLst>
                <a:gd name="T0" fmla="*/ 0 w 47"/>
                <a:gd name="T1" fmla="*/ 17 h 50"/>
                <a:gd name="T2" fmla="*/ 2 w 47"/>
                <a:gd name="T3" fmla="*/ 22 h 50"/>
                <a:gd name="T4" fmla="*/ 4 w 47"/>
                <a:gd name="T5" fmla="*/ 28 h 50"/>
                <a:gd name="T6" fmla="*/ 8 w 47"/>
                <a:gd name="T7" fmla="*/ 32 h 50"/>
                <a:gd name="T8" fmla="*/ 12 w 47"/>
                <a:gd name="T9" fmla="*/ 35 h 50"/>
                <a:gd name="T10" fmla="*/ 16 w 47"/>
                <a:gd name="T11" fmla="*/ 39 h 50"/>
                <a:gd name="T12" fmla="*/ 22 w 47"/>
                <a:gd name="T13" fmla="*/ 43 h 50"/>
                <a:gd name="T14" fmla="*/ 26 w 47"/>
                <a:gd name="T15" fmla="*/ 46 h 50"/>
                <a:gd name="T16" fmla="*/ 31 w 47"/>
                <a:gd name="T17" fmla="*/ 48 h 50"/>
                <a:gd name="T18" fmla="*/ 33 w 47"/>
                <a:gd name="T19" fmla="*/ 48 h 50"/>
                <a:gd name="T20" fmla="*/ 35 w 47"/>
                <a:gd name="T21" fmla="*/ 50 h 50"/>
                <a:gd name="T22" fmla="*/ 37 w 47"/>
                <a:gd name="T23" fmla="*/ 50 h 50"/>
                <a:gd name="T24" fmla="*/ 39 w 47"/>
                <a:gd name="T25" fmla="*/ 50 h 50"/>
                <a:gd name="T26" fmla="*/ 41 w 47"/>
                <a:gd name="T27" fmla="*/ 50 h 50"/>
                <a:gd name="T28" fmla="*/ 43 w 47"/>
                <a:gd name="T29" fmla="*/ 50 h 50"/>
                <a:gd name="T30" fmla="*/ 45 w 47"/>
                <a:gd name="T31" fmla="*/ 50 h 50"/>
                <a:gd name="T32" fmla="*/ 47 w 47"/>
                <a:gd name="T33" fmla="*/ 48 h 50"/>
                <a:gd name="T34" fmla="*/ 43 w 47"/>
                <a:gd name="T35" fmla="*/ 43 h 50"/>
                <a:gd name="T36" fmla="*/ 41 w 47"/>
                <a:gd name="T37" fmla="*/ 35 h 50"/>
                <a:gd name="T38" fmla="*/ 39 w 47"/>
                <a:gd name="T39" fmla="*/ 28 h 50"/>
                <a:gd name="T40" fmla="*/ 35 w 47"/>
                <a:gd name="T41" fmla="*/ 20 h 50"/>
                <a:gd name="T42" fmla="*/ 31 w 47"/>
                <a:gd name="T43" fmla="*/ 13 h 50"/>
                <a:gd name="T44" fmla="*/ 28 w 47"/>
                <a:gd name="T45" fmla="*/ 7 h 50"/>
                <a:gd name="T46" fmla="*/ 20 w 47"/>
                <a:gd name="T47" fmla="*/ 4 h 50"/>
                <a:gd name="T48" fmla="*/ 12 w 47"/>
                <a:gd name="T49" fmla="*/ 0 h 50"/>
                <a:gd name="T50" fmla="*/ 12 w 47"/>
                <a:gd name="T51" fmla="*/ 0 h 50"/>
                <a:gd name="T52" fmla="*/ 10 w 47"/>
                <a:gd name="T53" fmla="*/ 0 h 50"/>
                <a:gd name="T54" fmla="*/ 8 w 47"/>
                <a:gd name="T55" fmla="*/ 0 h 50"/>
                <a:gd name="T56" fmla="*/ 8 w 47"/>
                <a:gd name="T57" fmla="*/ 0 h 50"/>
                <a:gd name="T58" fmla="*/ 6 w 47"/>
                <a:gd name="T59" fmla="*/ 0 h 50"/>
                <a:gd name="T60" fmla="*/ 4 w 47"/>
                <a:gd name="T61" fmla="*/ 0 h 50"/>
                <a:gd name="T62" fmla="*/ 4 w 47"/>
                <a:gd name="T63" fmla="*/ 0 h 50"/>
                <a:gd name="T64" fmla="*/ 2 w 47"/>
                <a:gd name="T65" fmla="*/ 0 h 50"/>
                <a:gd name="T66" fmla="*/ 0 w 47"/>
                <a:gd name="T67" fmla="*/ 17 h 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
                <a:gd name="T103" fmla="*/ 0 h 50"/>
                <a:gd name="T104" fmla="*/ 47 w 47"/>
                <a:gd name="T105" fmla="*/ 50 h 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 h="50">
                  <a:moveTo>
                    <a:pt x="0" y="17"/>
                  </a:moveTo>
                  <a:lnTo>
                    <a:pt x="2" y="22"/>
                  </a:lnTo>
                  <a:lnTo>
                    <a:pt x="4" y="28"/>
                  </a:lnTo>
                  <a:lnTo>
                    <a:pt x="8" y="32"/>
                  </a:lnTo>
                  <a:lnTo>
                    <a:pt x="12" y="35"/>
                  </a:lnTo>
                  <a:lnTo>
                    <a:pt x="16" y="39"/>
                  </a:lnTo>
                  <a:lnTo>
                    <a:pt x="22" y="43"/>
                  </a:lnTo>
                  <a:lnTo>
                    <a:pt x="26" y="46"/>
                  </a:lnTo>
                  <a:lnTo>
                    <a:pt x="31" y="48"/>
                  </a:lnTo>
                  <a:lnTo>
                    <a:pt x="33" y="48"/>
                  </a:lnTo>
                  <a:lnTo>
                    <a:pt x="35" y="50"/>
                  </a:lnTo>
                  <a:lnTo>
                    <a:pt x="37" y="50"/>
                  </a:lnTo>
                  <a:lnTo>
                    <a:pt x="39" y="50"/>
                  </a:lnTo>
                  <a:lnTo>
                    <a:pt x="41" y="50"/>
                  </a:lnTo>
                  <a:lnTo>
                    <a:pt x="43" y="50"/>
                  </a:lnTo>
                  <a:lnTo>
                    <a:pt x="45" y="50"/>
                  </a:lnTo>
                  <a:lnTo>
                    <a:pt x="47" y="48"/>
                  </a:lnTo>
                  <a:lnTo>
                    <a:pt x="43" y="43"/>
                  </a:lnTo>
                  <a:lnTo>
                    <a:pt x="41" y="35"/>
                  </a:lnTo>
                  <a:lnTo>
                    <a:pt x="39" y="28"/>
                  </a:lnTo>
                  <a:lnTo>
                    <a:pt x="35" y="20"/>
                  </a:lnTo>
                  <a:lnTo>
                    <a:pt x="31" y="13"/>
                  </a:lnTo>
                  <a:lnTo>
                    <a:pt x="28" y="7"/>
                  </a:lnTo>
                  <a:lnTo>
                    <a:pt x="20" y="4"/>
                  </a:lnTo>
                  <a:lnTo>
                    <a:pt x="12" y="0"/>
                  </a:lnTo>
                  <a:lnTo>
                    <a:pt x="10" y="0"/>
                  </a:lnTo>
                  <a:lnTo>
                    <a:pt x="8" y="0"/>
                  </a:lnTo>
                  <a:lnTo>
                    <a:pt x="6" y="0"/>
                  </a:lnTo>
                  <a:lnTo>
                    <a:pt x="4" y="0"/>
                  </a:lnTo>
                  <a:lnTo>
                    <a:pt x="2" y="0"/>
                  </a:lnTo>
                  <a:lnTo>
                    <a:pt x="0" y="17"/>
                  </a:lnTo>
                  <a:close/>
                </a:path>
              </a:pathLst>
            </a:custGeom>
            <a:solidFill>
              <a:srgbClr val="FCEF00"/>
            </a:solidFill>
            <a:ln w="9525">
              <a:noFill/>
              <a:round/>
              <a:headEnd/>
              <a:tailEnd/>
            </a:ln>
          </p:spPr>
          <p:txBody>
            <a:bodyPr>
              <a:prstTxWarp prst="textNoShape">
                <a:avLst/>
              </a:prstTxWarp>
            </a:bodyPr>
            <a:lstStyle/>
            <a:p>
              <a:endParaRPr lang="en-US"/>
            </a:p>
          </p:txBody>
        </p:sp>
        <p:sp>
          <p:nvSpPr>
            <p:cNvPr id="22573" name="Freeform 43"/>
            <p:cNvSpPr>
              <a:spLocks/>
            </p:cNvSpPr>
            <p:nvPr/>
          </p:nvSpPr>
          <p:spPr bwMode="auto">
            <a:xfrm>
              <a:off x="3057" y="1260"/>
              <a:ext cx="40" cy="31"/>
            </a:xfrm>
            <a:custGeom>
              <a:avLst/>
              <a:gdLst>
                <a:gd name="T0" fmla="*/ 0 w 40"/>
                <a:gd name="T1" fmla="*/ 31 h 31"/>
                <a:gd name="T2" fmla="*/ 6 w 40"/>
                <a:gd name="T3" fmla="*/ 31 h 31"/>
                <a:gd name="T4" fmla="*/ 12 w 40"/>
                <a:gd name="T5" fmla="*/ 29 h 31"/>
                <a:gd name="T6" fmla="*/ 18 w 40"/>
                <a:gd name="T7" fmla="*/ 27 h 31"/>
                <a:gd name="T8" fmla="*/ 24 w 40"/>
                <a:gd name="T9" fmla="*/ 26 h 31"/>
                <a:gd name="T10" fmla="*/ 28 w 40"/>
                <a:gd name="T11" fmla="*/ 22 h 31"/>
                <a:gd name="T12" fmla="*/ 32 w 40"/>
                <a:gd name="T13" fmla="*/ 20 h 31"/>
                <a:gd name="T14" fmla="*/ 36 w 40"/>
                <a:gd name="T15" fmla="*/ 16 h 31"/>
                <a:gd name="T16" fmla="*/ 38 w 40"/>
                <a:gd name="T17" fmla="*/ 11 h 31"/>
                <a:gd name="T18" fmla="*/ 40 w 40"/>
                <a:gd name="T19" fmla="*/ 11 h 31"/>
                <a:gd name="T20" fmla="*/ 40 w 40"/>
                <a:gd name="T21" fmla="*/ 9 h 31"/>
                <a:gd name="T22" fmla="*/ 40 w 40"/>
                <a:gd name="T23" fmla="*/ 7 h 31"/>
                <a:gd name="T24" fmla="*/ 40 w 40"/>
                <a:gd name="T25" fmla="*/ 5 h 31"/>
                <a:gd name="T26" fmla="*/ 40 w 40"/>
                <a:gd name="T27" fmla="*/ 5 h 31"/>
                <a:gd name="T28" fmla="*/ 40 w 40"/>
                <a:gd name="T29" fmla="*/ 3 h 31"/>
                <a:gd name="T30" fmla="*/ 40 w 40"/>
                <a:gd name="T31" fmla="*/ 1 h 31"/>
                <a:gd name="T32" fmla="*/ 40 w 40"/>
                <a:gd name="T33" fmla="*/ 0 h 31"/>
                <a:gd name="T34" fmla="*/ 36 w 40"/>
                <a:gd name="T35" fmla="*/ 0 h 31"/>
                <a:gd name="T36" fmla="*/ 32 w 40"/>
                <a:gd name="T37" fmla="*/ 0 h 31"/>
                <a:gd name="T38" fmla="*/ 28 w 40"/>
                <a:gd name="T39" fmla="*/ 1 h 31"/>
                <a:gd name="T40" fmla="*/ 24 w 40"/>
                <a:gd name="T41" fmla="*/ 3 h 31"/>
                <a:gd name="T42" fmla="*/ 20 w 40"/>
                <a:gd name="T43" fmla="*/ 5 h 31"/>
                <a:gd name="T44" fmla="*/ 16 w 40"/>
                <a:gd name="T45" fmla="*/ 7 h 31"/>
                <a:gd name="T46" fmla="*/ 12 w 40"/>
                <a:gd name="T47" fmla="*/ 9 h 31"/>
                <a:gd name="T48" fmla="*/ 10 w 40"/>
                <a:gd name="T49" fmla="*/ 11 h 31"/>
                <a:gd name="T50" fmla="*/ 8 w 40"/>
                <a:gd name="T51" fmla="*/ 14 h 31"/>
                <a:gd name="T52" fmla="*/ 6 w 40"/>
                <a:gd name="T53" fmla="*/ 16 h 31"/>
                <a:gd name="T54" fmla="*/ 6 w 40"/>
                <a:gd name="T55" fmla="*/ 18 h 31"/>
                <a:gd name="T56" fmla="*/ 4 w 40"/>
                <a:gd name="T57" fmla="*/ 22 h 31"/>
                <a:gd name="T58" fmla="*/ 2 w 40"/>
                <a:gd name="T59" fmla="*/ 24 h 31"/>
                <a:gd name="T60" fmla="*/ 2 w 40"/>
                <a:gd name="T61" fmla="*/ 26 h 31"/>
                <a:gd name="T62" fmla="*/ 0 w 40"/>
                <a:gd name="T63" fmla="*/ 27 h 31"/>
                <a:gd name="T64" fmla="*/ 0 w 40"/>
                <a:gd name="T65" fmla="*/ 31 h 31"/>
                <a:gd name="T66" fmla="*/ 0 w 40"/>
                <a:gd name="T67" fmla="*/ 31 h 31"/>
                <a:gd name="T68" fmla="*/ 0 w 40"/>
                <a:gd name="T69" fmla="*/ 31 h 31"/>
                <a:gd name="T70" fmla="*/ 0 w 40"/>
                <a:gd name="T71" fmla="*/ 31 h 31"/>
                <a:gd name="T72" fmla="*/ 0 w 40"/>
                <a:gd name="T73" fmla="*/ 31 h 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31"/>
                <a:gd name="T113" fmla="*/ 40 w 40"/>
                <a:gd name="T114" fmla="*/ 31 h 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31">
                  <a:moveTo>
                    <a:pt x="0" y="31"/>
                  </a:moveTo>
                  <a:lnTo>
                    <a:pt x="6" y="31"/>
                  </a:lnTo>
                  <a:lnTo>
                    <a:pt x="12" y="29"/>
                  </a:lnTo>
                  <a:lnTo>
                    <a:pt x="18" y="27"/>
                  </a:lnTo>
                  <a:lnTo>
                    <a:pt x="24" y="26"/>
                  </a:lnTo>
                  <a:lnTo>
                    <a:pt x="28" y="22"/>
                  </a:lnTo>
                  <a:lnTo>
                    <a:pt x="32" y="20"/>
                  </a:lnTo>
                  <a:lnTo>
                    <a:pt x="36" y="16"/>
                  </a:lnTo>
                  <a:lnTo>
                    <a:pt x="38" y="11"/>
                  </a:lnTo>
                  <a:lnTo>
                    <a:pt x="40" y="11"/>
                  </a:lnTo>
                  <a:lnTo>
                    <a:pt x="40" y="9"/>
                  </a:lnTo>
                  <a:lnTo>
                    <a:pt x="40" y="7"/>
                  </a:lnTo>
                  <a:lnTo>
                    <a:pt x="40" y="5"/>
                  </a:lnTo>
                  <a:lnTo>
                    <a:pt x="40" y="3"/>
                  </a:lnTo>
                  <a:lnTo>
                    <a:pt x="40" y="1"/>
                  </a:lnTo>
                  <a:lnTo>
                    <a:pt x="40" y="0"/>
                  </a:lnTo>
                  <a:lnTo>
                    <a:pt x="36" y="0"/>
                  </a:lnTo>
                  <a:lnTo>
                    <a:pt x="32" y="0"/>
                  </a:lnTo>
                  <a:lnTo>
                    <a:pt x="28" y="1"/>
                  </a:lnTo>
                  <a:lnTo>
                    <a:pt x="24" y="3"/>
                  </a:lnTo>
                  <a:lnTo>
                    <a:pt x="20" y="5"/>
                  </a:lnTo>
                  <a:lnTo>
                    <a:pt x="16" y="7"/>
                  </a:lnTo>
                  <a:lnTo>
                    <a:pt x="12" y="9"/>
                  </a:lnTo>
                  <a:lnTo>
                    <a:pt x="10" y="11"/>
                  </a:lnTo>
                  <a:lnTo>
                    <a:pt x="8" y="14"/>
                  </a:lnTo>
                  <a:lnTo>
                    <a:pt x="6" y="16"/>
                  </a:lnTo>
                  <a:lnTo>
                    <a:pt x="6" y="18"/>
                  </a:lnTo>
                  <a:lnTo>
                    <a:pt x="4" y="22"/>
                  </a:lnTo>
                  <a:lnTo>
                    <a:pt x="2" y="24"/>
                  </a:lnTo>
                  <a:lnTo>
                    <a:pt x="2" y="26"/>
                  </a:lnTo>
                  <a:lnTo>
                    <a:pt x="0" y="27"/>
                  </a:lnTo>
                  <a:lnTo>
                    <a:pt x="0" y="31"/>
                  </a:lnTo>
                  <a:close/>
                </a:path>
              </a:pathLst>
            </a:custGeom>
            <a:solidFill>
              <a:srgbClr val="FCEF00"/>
            </a:solidFill>
            <a:ln w="9525">
              <a:noFill/>
              <a:round/>
              <a:headEnd/>
              <a:tailEnd/>
            </a:ln>
          </p:spPr>
          <p:txBody>
            <a:bodyPr>
              <a:prstTxWarp prst="textNoShape">
                <a:avLst/>
              </a:prstTxWarp>
            </a:bodyPr>
            <a:lstStyle/>
            <a:p>
              <a:endParaRPr lang="en-US"/>
            </a:p>
          </p:txBody>
        </p:sp>
        <p:sp>
          <p:nvSpPr>
            <p:cNvPr id="22574" name="Freeform 44"/>
            <p:cNvSpPr>
              <a:spLocks/>
            </p:cNvSpPr>
            <p:nvPr/>
          </p:nvSpPr>
          <p:spPr bwMode="auto">
            <a:xfrm>
              <a:off x="3077" y="1313"/>
              <a:ext cx="57" cy="28"/>
            </a:xfrm>
            <a:custGeom>
              <a:avLst/>
              <a:gdLst>
                <a:gd name="T0" fmla="*/ 0 w 57"/>
                <a:gd name="T1" fmla="*/ 23 h 28"/>
                <a:gd name="T2" fmla="*/ 4 w 57"/>
                <a:gd name="T3" fmla="*/ 24 h 28"/>
                <a:gd name="T4" fmla="*/ 6 w 57"/>
                <a:gd name="T5" fmla="*/ 26 h 28"/>
                <a:gd name="T6" fmla="*/ 10 w 57"/>
                <a:gd name="T7" fmla="*/ 26 h 28"/>
                <a:gd name="T8" fmla="*/ 14 w 57"/>
                <a:gd name="T9" fmla="*/ 28 h 28"/>
                <a:gd name="T10" fmla="*/ 18 w 57"/>
                <a:gd name="T11" fmla="*/ 28 h 28"/>
                <a:gd name="T12" fmla="*/ 22 w 57"/>
                <a:gd name="T13" fmla="*/ 28 h 28"/>
                <a:gd name="T14" fmla="*/ 26 w 57"/>
                <a:gd name="T15" fmla="*/ 28 h 28"/>
                <a:gd name="T16" fmla="*/ 30 w 57"/>
                <a:gd name="T17" fmla="*/ 28 h 28"/>
                <a:gd name="T18" fmla="*/ 34 w 57"/>
                <a:gd name="T19" fmla="*/ 26 h 28"/>
                <a:gd name="T20" fmla="*/ 38 w 57"/>
                <a:gd name="T21" fmla="*/ 24 h 28"/>
                <a:gd name="T22" fmla="*/ 42 w 57"/>
                <a:gd name="T23" fmla="*/ 23 h 28"/>
                <a:gd name="T24" fmla="*/ 46 w 57"/>
                <a:gd name="T25" fmla="*/ 21 h 28"/>
                <a:gd name="T26" fmla="*/ 49 w 57"/>
                <a:gd name="T27" fmla="*/ 17 h 28"/>
                <a:gd name="T28" fmla="*/ 51 w 57"/>
                <a:gd name="T29" fmla="*/ 15 h 28"/>
                <a:gd name="T30" fmla="*/ 53 w 57"/>
                <a:gd name="T31" fmla="*/ 13 h 28"/>
                <a:gd name="T32" fmla="*/ 57 w 57"/>
                <a:gd name="T33" fmla="*/ 10 h 28"/>
                <a:gd name="T34" fmla="*/ 57 w 57"/>
                <a:gd name="T35" fmla="*/ 10 h 28"/>
                <a:gd name="T36" fmla="*/ 57 w 57"/>
                <a:gd name="T37" fmla="*/ 8 h 28"/>
                <a:gd name="T38" fmla="*/ 57 w 57"/>
                <a:gd name="T39" fmla="*/ 8 h 28"/>
                <a:gd name="T40" fmla="*/ 57 w 57"/>
                <a:gd name="T41" fmla="*/ 8 h 28"/>
                <a:gd name="T42" fmla="*/ 57 w 57"/>
                <a:gd name="T43" fmla="*/ 8 h 28"/>
                <a:gd name="T44" fmla="*/ 57 w 57"/>
                <a:gd name="T45" fmla="*/ 8 h 28"/>
                <a:gd name="T46" fmla="*/ 53 w 57"/>
                <a:gd name="T47" fmla="*/ 4 h 28"/>
                <a:gd name="T48" fmla="*/ 51 w 57"/>
                <a:gd name="T49" fmla="*/ 2 h 28"/>
                <a:gd name="T50" fmla="*/ 48 w 57"/>
                <a:gd name="T51" fmla="*/ 2 h 28"/>
                <a:gd name="T52" fmla="*/ 44 w 57"/>
                <a:gd name="T53" fmla="*/ 0 h 28"/>
                <a:gd name="T54" fmla="*/ 42 w 57"/>
                <a:gd name="T55" fmla="*/ 0 h 28"/>
                <a:gd name="T56" fmla="*/ 38 w 57"/>
                <a:gd name="T57" fmla="*/ 0 h 28"/>
                <a:gd name="T58" fmla="*/ 34 w 57"/>
                <a:gd name="T59" fmla="*/ 0 h 28"/>
                <a:gd name="T60" fmla="*/ 30 w 57"/>
                <a:gd name="T61" fmla="*/ 0 h 28"/>
                <a:gd name="T62" fmla="*/ 26 w 57"/>
                <a:gd name="T63" fmla="*/ 2 h 28"/>
                <a:gd name="T64" fmla="*/ 20 w 57"/>
                <a:gd name="T65" fmla="*/ 4 h 28"/>
                <a:gd name="T66" fmla="*/ 16 w 57"/>
                <a:gd name="T67" fmla="*/ 6 h 28"/>
                <a:gd name="T68" fmla="*/ 12 w 57"/>
                <a:gd name="T69" fmla="*/ 8 h 28"/>
                <a:gd name="T70" fmla="*/ 10 w 57"/>
                <a:gd name="T71" fmla="*/ 11 h 28"/>
                <a:gd name="T72" fmla="*/ 6 w 57"/>
                <a:gd name="T73" fmla="*/ 13 h 28"/>
                <a:gd name="T74" fmla="*/ 4 w 57"/>
                <a:gd name="T75" fmla="*/ 17 h 28"/>
                <a:gd name="T76" fmla="*/ 0 w 57"/>
                <a:gd name="T77" fmla="*/ 21 h 28"/>
                <a:gd name="T78" fmla="*/ 0 w 57"/>
                <a:gd name="T79" fmla="*/ 21 h 28"/>
                <a:gd name="T80" fmla="*/ 0 w 57"/>
                <a:gd name="T81" fmla="*/ 21 h 28"/>
                <a:gd name="T82" fmla="*/ 0 w 57"/>
                <a:gd name="T83" fmla="*/ 21 h 28"/>
                <a:gd name="T84" fmla="*/ 0 w 57"/>
                <a:gd name="T85" fmla="*/ 21 h 28"/>
                <a:gd name="T86" fmla="*/ 0 w 57"/>
                <a:gd name="T87" fmla="*/ 21 h 28"/>
                <a:gd name="T88" fmla="*/ 0 w 57"/>
                <a:gd name="T89" fmla="*/ 21 h 28"/>
                <a:gd name="T90" fmla="*/ 0 w 57"/>
                <a:gd name="T91" fmla="*/ 23 h 28"/>
                <a:gd name="T92" fmla="*/ 0 w 57"/>
                <a:gd name="T93" fmla="*/ 23 h 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7"/>
                <a:gd name="T142" fmla="*/ 0 h 28"/>
                <a:gd name="T143" fmla="*/ 57 w 57"/>
                <a:gd name="T144" fmla="*/ 28 h 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7" h="28">
                  <a:moveTo>
                    <a:pt x="0" y="23"/>
                  </a:moveTo>
                  <a:lnTo>
                    <a:pt x="4" y="24"/>
                  </a:lnTo>
                  <a:lnTo>
                    <a:pt x="6" y="26"/>
                  </a:lnTo>
                  <a:lnTo>
                    <a:pt x="10" y="26"/>
                  </a:lnTo>
                  <a:lnTo>
                    <a:pt x="14" y="28"/>
                  </a:lnTo>
                  <a:lnTo>
                    <a:pt x="18" y="28"/>
                  </a:lnTo>
                  <a:lnTo>
                    <a:pt x="22" y="28"/>
                  </a:lnTo>
                  <a:lnTo>
                    <a:pt x="26" y="28"/>
                  </a:lnTo>
                  <a:lnTo>
                    <a:pt x="30" y="28"/>
                  </a:lnTo>
                  <a:lnTo>
                    <a:pt x="34" y="26"/>
                  </a:lnTo>
                  <a:lnTo>
                    <a:pt x="38" y="24"/>
                  </a:lnTo>
                  <a:lnTo>
                    <a:pt x="42" y="23"/>
                  </a:lnTo>
                  <a:lnTo>
                    <a:pt x="46" y="21"/>
                  </a:lnTo>
                  <a:lnTo>
                    <a:pt x="49" y="17"/>
                  </a:lnTo>
                  <a:lnTo>
                    <a:pt x="51" y="15"/>
                  </a:lnTo>
                  <a:lnTo>
                    <a:pt x="53" y="13"/>
                  </a:lnTo>
                  <a:lnTo>
                    <a:pt x="57" y="10"/>
                  </a:lnTo>
                  <a:lnTo>
                    <a:pt x="57" y="8"/>
                  </a:lnTo>
                  <a:lnTo>
                    <a:pt x="53" y="4"/>
                  </a:lnTo>
                  <a:lnTo>
                    <a:pt x="51" y="2"/>
                  </a:lnTo>
                  <a:lnTo>
                    <a:pt x="48" y="2"/>
                  </a:lnTo>
                  <a:lnTo>
                    <a:pt x="44" y="0"/>
                  </a:lnTo>
                  <a:lnTo>
                    <a:pt x="42" y="0"/>
                  </a:lnTo>
                  <a:lnTo>
                    <a:pt x="38" y="0"/>
                  </a:lnTo>
                  <a:lnTo>
                    <a:pt x="34" y="0"/>
                  </a:lnTo>
                  <a:lnTo>
                    <a:pt x="30" y="0"/>
                  </a:lnTo>
                  <a:lnTo>
                    <a:pt x="26" y="2"/>
                  </a:lnTo>
                  <a:lnTo>
                    <a:pt x="20" y="4"/>
                  </a:lnTo>
                  <a:lnTo>
                    <a:pt x="16" y="6"/>
                  </a:lnTo>
                  <a:lnTo>
                    <a:pt x="12" y="8"/>
                  </a:lnTo>
                  <a:lnTo>
                    <a:pt x="10" y="11"/>
                  </a:lnTo>
                  <a:lnTo>
                    <a:pt x="6" y="13"/>
                  </a:lnTo>
                  <a:lnTo>
                    <a:pt x="4" y="17"/>
                  </a:lnTo>
                  <a:lnTo>
                    <a:pt x="0" y="21"/>
                  </a:lnTo>
                  <a:lnTo>
                    <a:pt x="0" y="23"/>
                  </a:lnTo>
                  <a:close/>
                </a:path>
              </a:pathLst>
            </a:custGeom>
            <a:solidFill>
              <a:srgbClr val="FCEF00"/>
            </a:solidFill>
            <a:ln w="9525">
              <a:noFill/>
              <a:round/>
              <a:headEnd/>
              <a:tailEnd/>
            </a:ln>
          </p:spPr>
          <p:txBody>
            <a:bodyPr>
              <a:prstTxWarp prst="textNoShape">
                <a:avLst/>
              </a:prstTxWarp>
            </a:bodyPr>
            <a:lstStyle/>
            <a:p>
              <a:endParaRPr lang="en-US"/>
            </a:p>
          </p:txBody>
        </p:sp>
        <p:sp>
          <p:nvSpPr>
            <p:cNvPr id="22575" name="Freeform 45"/>
            <p:cNvSpPr>
              <a:spLocks/>
            </p:cNvSpPr>
            <p:nvPr/>
          </p:nvSpPr>
          <p:spPr bwMode="auto">
            <a:xfrm>
              <a:off x="3148" y="1450"/>
              <a:ext cx="56" cy="32"/>
            </a:xfrm>
            <a:custGeom>
              <a:avLst/>
              <a:gdLst>
                <a:gd name="T0" fmla="*/ 0 w 56"/>
                <a:gd name="T1" fmla="*/ 6 h 32"/>
                <a:gd name="T2" fmla="*/ 2 w 56"/>
                <a:gd name="T3" fmla="*/ 10 h 32"/>
                <a:gd name="T4" fmla="*/ 2 w 56"/>
                <a:gd name="T5" fmla="*/ 13 h 32"/>
                <a:gd name="T6" fmla="*/ 4 w 56"/>
                <a:gd name="T7" fmla="*/ 15 h 32"/>
                <a:gd name="T8" fmla="*/ 6 w 56"/>
                <a:gd name="T9" fmla="*/ 19 h 32"/>
                <a:gd name="T10" fmla="*/ 8 w 56"/>
                <a:gd name="T11" fmla="*/ 21 h 32"/>
                <a:gd name="T12" fmla="*/ 12 w 56"/>
                <a:gd name="T13" fmla="*/ 23 h 32"/>
                <a:gd name="T14" fmla="*/ 14 w 56"/>
                <a:gd name="T15" fmla="*/ 24 h 32"/>
                <a:gd name="T16" fmla="*/ 18 w 56"/>
                <a:gd name="T17" fmla="*/ 26 h 32"/>
                <a:gd name="T18" fmla="*/ 22 w 56"/>
                <a:gd name="T19" fmla="*/ 28 h 32"/>
                <a:gd name="T20" fmla="*/ 26 w 56"/>
                <a:gd name="T21" fmla="*/ 30 h 32"/>
                <a:gd name="T22" fmla="*/ 30 w 56"/>
                <a:gd name="T23" fmla="*/ 32 h 32"/>
                <a:gd name="T24" fmla="*/ 36 w 56"/>
                <a:gd name="T25" fmla="*/ 32 h 32"/>
                <a:gd name="T26" fmla="*/ 40 w 56"/>
                <a:gd name="T27" fmla="*/ 32 h 32"/>
                <a:gd name="T28" fmla="*/ 46 w 56"/>
                <a:gd name="T29" fmla="*/ 32 h 32"/>
                <a:gd name="T30" fmla="*/ 50 w 56"/>
                <a:gd name="T31" fmla="*/ 32 h 32"/>
                <a:gd name="T32" fmla="*/ 54 w 56"/>
                <a:gd name="T33" fmla="*/ 30 h 32"/>
                <a:gd name="T34" fmla="*/ 56 w 56"/>
                <a:gd name="T35" fmla="*/ 26 h 32"/>
                <a:gd name="T36" fmla="*/ 54 w 56"/>
                <a:gd name="T37" fmla="*/ 24 h 32"/>
                <a:gd name="T38" fmla="*/ 54 w 56"/>
                <a:gd name="T39" fmla="*/ 21 h 32"/>
                <a:gd name="T40" fmla="*/ 52 w 56"/>
                <a:gd name="T41" fmla="*/ 19 h 32"/>
                <a:gd name="T42" fmla="*/ 52 w 56"/>
                <a:gd name="T43" fmla="*/ 17 h 32"/>
                <a:gd name="T44" fmla="*/ 50 w 56"/>
                <a:gd name="T45" fmla="*/ 13 h 32"/>
                <a:gd name="T46" fmla="*/ 48 w 56"/>
                <a:gd name="T47" fmla="*/ 11 h 32"/>
                <a:gd name="T48" fmla="*/ 44 w 56"/>
                <a:gd name="T49" fmla="*/ 10 h 32"/>
                <a:gd name="T50" fmla="*/ 40 w 56"/>
                <a:gd name="T51" fmla="*/ 8 h 32"/>
                <a:gd name="T52" fmla="*/ 34 w 56"/>
                <a:gd name="T53" fmla="*/ 4 h 32"/>
                <a:gd name="T54" fmla="*/ 30 w 56"/>
                <a:gd name="T55" fmla="*/ 2 h 32"/>
                <a:gd name="T56" fmla="*/ 24 w 56"/>
                <a:gd name="T57" fmla="*/ 2 h 32"/>
                <a:gd name="T58" fmla="*/ 18 w 56"/>
                <a:gd name="T59" fmla="*/ 0 h 32"/>
                <a:gd name="T60" fmla="*/ 14 w 56"/>
                <a:gd name="T61" fmla="*/ 0 h 32"/>
                <a:gd name="T62" fmla="*/ 8 w 56"/>
                <a:gd name="T63" fmla="*/ 0 h 32"/>
                <a:gd name="T64" fmla="*/ 4 w 56"/>
                <a:gd name="T65" fmla="*/ 2 h 32"/>
                <a:gd name="T66" fmla="*/ 2 w 56"/>
                <a:gd name="T67" fmla="*/ 2 h 32"/>
                <a:gd name="T68" fmla="*/ 2 w 56"/>
                <a:gd name="T69" fmla="*/ 2 h 32"/>
                <a:gd name="T70" fmla="*/ 2 w 56"/>
                <a:gd name="T71" fmla="*/ 4 h 32"/>
                <a:gd name="T72" fmla="*/ 0 w 56"/>
                <a:gd name="T73" fmla="*/ 4 h 32"/>
                <a:gd name="T74" fmla="*/ 0 w 56"/>
                <a:gd name="T75" fmla="*/ 4 h 32"/>
                <a:gd name="T76" fmla="*/ 0 w 56"/>
                <a:gd name="T77" fmla="*/ 4 h 32"/>
                <a:gd name="T78" fmla="*/ 0 w 56"/>
                <a:gd name="T79" fmla="*/ 4 h 32"/>
                <a:gd name="T80" fmla="*/ 0 w 56"/>
                <a:gd name="T81" fmla="*/ 4 h 32"/>
                <a:gd name="T82" fmla="*/ 0 w 56"/>
                <a:gd name="T83" fmla="*/ 4 h 32"/>
                <a:gd name="T84" fmla="*/ 0 w 56"/>
                <a:gd name="T85" fmla="*/ 6 h 32"/>
                <a:gd name="T86" fmla="*/ 0 w 56"/>
                <a:gd name="T87" fmla="*/ 6 h 32"/>
                <a:gd name="T88" fmla="*/ 0 w 56"/>
                <a:gd name="T89" fmla="*/ 6 h 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32"/>
                <a:gd name="T137" fmla="*/ 56 w 56"/>
                <a:gd name="T138" fmla="*/ 32 h 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32">
                  <a:moveTo>
                    <a:pt x="0" y="6"/>
                  </a:moveTo>
                  <a:lnTo>
                    <a:pt x="2" y="10"/>
                  </a:lnTo>
                  <a:lnTo>
                    <a:pt x="2" y="13"/>
                  </a:lnTo>
                  <a:lnTo>
                    <a:pt x="4" y="15"/>
                  </a:lnTo>
                  <a:lnTo>
                    <a:pt x="6" y="19"/>
                  </a:lnTo>
                  <a:lnTo>
                    <a:pt x="8" y="21"/>
                  </a:lnTo>
                  <a:lnTo>
                    <a:pt x="12" y="23"/>
                  </a:lnTo>
                  <a:lnTo>
                    <a:pt x="14" y="24"/>
                  </a:lnTo>
                  <a:lnTo>
                    <a:pt x="18" y="26"/>
                  </a:lnTo>
                  <a:lnTo>
                    <a:pt x="22" y="28"/>
                  </a:lnTo>
                  <a:lnTo>
                    <a:pt x="26" y="30"/>
                  </a:lnTo>
                  <a:lnTo>
                    <a:pt x="30" y="32"/>
                  </a:lnTo>
                  <a:lnTo>
                    <a:pt x="36" y="32"/>
                  </a:lnTo>
                  <a:lnTo>
                    <a:pt x="40" y="32"/>
                  </a:lnTo>
                  <a:lnTo>
                    <a:pt x="46" y="32"/>
                  </a:lnTo>
                  <a:lnTo>
                    <a:pt x="50" y="32"/>
                  </a:lnTo>
                  <a:lnTo>
                    <a:pt x="54" y="30"/>
                  </a:lnTo>
                  <a:lnTo>
                    <a:pt x="56" y="26"/>
                  </a:lnTo>
                  <a:lnTo>
                    <a:pt x="54" y="24"/>
                  </a:lnTo>
                  <a:lnTo>
                    <a:pt x="54" y="21"/>
                  </a:lnTo>
                  <a:lnTo>
                    <a:pt x="52" y="19"/>
                  </a:lnTo>
                  <a:lnTo>
                    <a:pt x="52" y="17"/>
                  </a:lnTo>
                  <a:lnTo>
                    <a:pt x="50" y="13"/>
                  </a:lnTo>
                  <a:lnTo>
                    <a:pt x="48" y="11"/>
                  </a:lnTo>
                  <a:lnTo>
                    <a:pt x="44" y="10"/>
                  </a:lnTo>
                  <a:lnTo>
                    <a:pt x="40" y="8"/>
                  </a:lnTo>
                  <a:lnTo>
                    <a:pt x="34" y="4"/>
                  </a:lnTo>
                  <a:lnTo>
                    <a:pt x="30" y="2"/>
                  </a:lnTo>
                  <a:lnTo>
                    <a:pt x="24" y="2"/>
                  </a:lnTo>
                  <a:lnTo>
                    <a:pt x="18" y="0"/>
                  </a:lnTo>
                  <a:lnTo>
                    <a:pt x="14" y="0"/>
                  </a:lnTo>
                  <a:lnTo>
                    <a:pt x="8" y="0"/>
                  </a:lnTo>
                  <a:lnTo>
                    <a:pt x="4" y="2"/>
                  </a:lnTo>
                  <a:lnTo>
                    <a:pt x="2" y="2"/>
                  </a:lnTo>
                  <a:lnTo>
                    <a:pt x="2" y="4"/>
                  </a:lnTo>
                  <a:lnTo>
                    <a:pt x="0" y="4"/>
                  </a:lnTo>
                  <a:lnTo>
                    <a:pt x="0" y="6"/>
                  </a:lnTo>
                  <a:close/>
                </a:path>
              </a:pathLst>
            </a:custGeom>
            <a:solidFill>
              <a:srgbClr val="FCEF00"/>
            </a:solidFill>
            <a:ln w="9525">
              <a:noFill/>
              <a:round/>
              <a:headEnd/>
              <a:tailEnd/>
            </a:ln>
          </p:spPr>
          <p:txBody>
            <a:bodyPr>
              <a:prstTxWarp prst="textNoShape">
                <a:avLst/>
              </a:prstTxWarp>
            </a:bodyPr>
            <a:lstStyle/>
            <a:p>
              <a:endParaRPr lang="en-US"/>
            </a:p>
          </p:txBody>
        </p:sp>
        <p:sp>
          <p:nvSpPr>
            <p:cNvPr id="22576" name="Freeform 46"/>
            <p:cNvSpPr>
              <a:spLocks/>
            </p:cNvSpPr>
            <p:nvPr/>
          </p:nvSpPr>
          <p:spPr bwMode="auto">
            <a:xfrm>
              <a:off x="3093" y="1236"/>
              <a:ext cx="41" cy="18"/>
            </a:xfrm>
            <a:custGeom>
              <a:avLst/>
              <a:gdLst>
                <a:gd name="T0" fmla="*/ 2 w 41"/>
                <a:gd name="T1" fmla="*/ 16 h 18"/>
                <a:gd name="T2" fmla="*/ 2 w 41"/>
                <a:gd name="T3" fmla="*/ 18 h 18"/>
                <a:gd name="T4" fmla="*/ 2 w 41"/>
                <a:gd name="T5" fmla="*/ 18 h 18"/>
                <a:gd name="T6" fmla="*/ 2 w 41"/>
                <a:gd name="T7" fmla="*/ 18 h 18"/>
                <a:gd name="T8" fmla="*/ 4 w 41"/>
                <a:gd name="T9" fmla="*/ 18 h 18"/>
                <a:gd name="T10" fmla="*/ 4 w 41"/>
                <a:gd name="T11" fmla="*/ 18 h 18"/>
                <a:gd name="T12" fmla="*/ 4 w 41"/>
                <a:gd name="T13" fmla="*/ 18 h 18"/>
                <a:gd name="T14" fmla="*/ 32 w 41"/>
                <a:gd name="T15" fmla="*/ 18 h 18"/>
                <a:gd name="T16" fmla="*/ 32 w 41"/>
                <a:gd name="T17" fmla="*/ 18 h 18"/>
                <a:gd name="T18" fmla="*/ 32 w 41"/>
                <a:gd name="T19" fmla="*/ 16 h 18"/>
                <a:gd name="T20" fmla="*/ 33 w 41"/>
                <a:gd name="T21" fmla="*/ 14 h 18"/>
                <a:gd name="T22" fmla="*/ 33 w 41"/>
                <a:gd name="T23" fmla="*/ 14 h 18"/>
                <a:gd name="T24" fmla="*/ 33 w 41"/>
                <a:gd name="T25" fmla="*/ 12 h 18"/>
                <a:gd name="T26" fmla="*/ 33 w 41"/>
                <a:gd name="T27" fmla="*/ 11 h 18"/>
                <a:gd name="T28" fmla="*/ 33 w 41"/>
                <a:gd name="T29" fmla="*/ 11 h 18"/>
                <a:gd name="T30" fmla="*/ 33 w 41"/>
                <a:gd name="T31" fmla="*/ 9 h 18"/>
                <a:gd name="T32" fmla="*/ 41 w 41"/>
                <a:gd name="T33" fmla="*/ 1 h 18"/>
                <a:gd name="T34" fmla="*/ 37 w 41"/>
                <a:gd name="T35" fmla="*/ 1 h 18"/>
                <a:gd name="T36" fmla="*/ 33 w 41"/>
                <a:gd name="T37" fmla="*/ 0 h 18"/>
                <a:gd name="T38" fmla="*/ 28 w 41"/>
                <a:gd name="T39" fmla="*/ 1 h 18"/>
                <a:gd name="T40" fmla="*/ 24 w 41"/>
                <a:gd name="T41" fmla="*/ 1 h 18"/>
                <a:gd name="T42" fmla="*/ 18 w 41"/>
                <a:gd name="T43" fmla="*/ 3 h 18"/>
                <a:gd name="T44" fmla="*/ 14 w 41"/>
                <a:gd name="T45" fmla="*/ 5 h 18"/>
                <a:gd name="T46" fmla="*/ 10 w 41"/>
                <a:gd name="T47" fmla="*/ 9 h 18"/>
                <a:gd name="T48" fmla="*/ 4 w 41"/>
                <a:gd name="T49" fmla="*/ 11 h 18"/>
                <a:gd name="T50" fmla="*/ 4 w 41"/>
                <a:gd name="T51" fmla="*/ 11 h 18"/>
                <a:gd name="T52" fmla="*/ 4 w 41"/>
                <a:gd name="T53" fmla="*/ 12 h 18"/>
                <a:gd name="T54" fmla="*/ 2 w 41"/>
                <a:gd name="T55" fmla="*/ 12 h 18"/>
                <a:gd name="T56" fmla="*/ 2 w 41"/>
                <a:gd name="T57" fmla="*/ 12 h 18"/>
                <a:gd name="T58" fmla="*/ 2 w 41"/>
                <a:gd name="T59" fmla="*/ 12 h 18"/>
                <a:gd name="T60" fmla="*/ 2 w 41"/>
                <a:gd name="T61" fmla="*/ 14 h 18"/>
                <a:gd name="T62" fmla="*/ 0 w 41"/>
                <a:gd name="T63" fmla="*/ 14 h 18"/>
                <a:gd name="T64" fmla="*/ 0 w 41"/>
                <a:gd name="T65" fmla="*/ 14 h 18"/>
                <a:gd name="T66" fmla="*/ 0 w 41"/>
                <a:gd name="T67" fmla="*/ 16 h 18"/>
                <a:gd name="T68" fmla="*/ 0 w 41"/>
                <a:gd name="T69" fmla="*/ 16 h 18"/>
                <a:gd name="T70" fmla="*/ 2 w 41"/>
                <a:gd name="T71" fmla="*/ 16 h 18"/>
                <a:gd name="T72" fmla="*/ 2 w 41"/>
                <a:gd name="T73" fmla="*/ 16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
                <a:gd name="T112" fmla="*/ 0 h 18"/>
                <a:gd name="T113" fmla="*/ 41 w 41"/>
                <a:gd name="T114" fmla="*/ 18 h 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 h="18">
                  <a:moveTo>
                    <a:pt x="2" y="16"/>
                  </a:moveTo>
                  <a:lnTo>
                    <a:pt x="2" y="18"/>
                  </a:lnTo>
                  <a:lnTo>
                    <a:pt x="4" y="18"/>
                  </a:lnTo>
                  <a:lnTo>
                    <a:pt x="32" y="18"/>
                  </a:lnTo>
                  <a:lnTo>
                    <a:pt x="32" y="16"/>
                  </a:lnTo>
                  <a:lnTo>
                    <a:pt x="33" y="14"/>
                  </a:lnTo>
                  <a:lnTo>
                    <a:pt x="33" y="12"/>
                  </a:lnTo>
                  <a:lnTo>
                    <a:pt x="33" y="11"/>
                  </a:lnTo>
                  <a:lnTo>
                    <a:pt x="33" y="9"/>
                  </a:lnTo>
                  <a:lnTo>
                    <a:pt x="41" y="1"/>
                  </a:lnTo>
                  <a:lnTo>
                    <a:pt x="37" y="1"/>
                  </a:lnTo>
                  <a:lnTo>
                    <a:pt x="33" y="0"/>
                  </a:lnTo>
                  <a:lnTo>
                    <a:pt x="28" y="1"/>
                  </a:lnTo>
                  <a:lnTo>
                    <a:pt x="24" y="1"/>
                  </a:lnTo>
                  <a:lnTo>
                    <a:pt x="18" y="3"/>
                  </a:lnTo>
                  <a:lnTo>
                    <a:pt x="14" y="5"/>
                  </a:lnTo>
                  <a:lnTo>
                    <a:pt x="10" y="9"/>
                  </a:lnTo>
                  <a:lnTo>
                    <a:pt x="4" y="11"/>
                  </a:lnTo>
                  <a:lnTo>
                    <a:pt x="4" y="12"/>
                  </a:lnTo>
                  <a:lnTo>
                    <a:pt x="2" y="12"/>
                  </a:lnTo>
                  <a:lnTo>
                    <a:pt x="2" y="14"/>
                  </a:lnTo>
                  <a:lnTo>
                    <a:pt x="0" y="14"/>
                  </a:lnTo>
                  <a:lnTo>
                    <a:pt x="0" y="16"/>
                  </a:lnTo>
                  <a:lnTo>
                    <a:pt x="2" y="16"/>
                  </a:lnTo>
                  <a:close/>
                </a:path>
              </a:pathLst>
            </a:custGeom>
            <a:solidFill>
              <a:srgbClr val="FCEF00"/>
            </a:solidFill>
            <a:ln w="9525">
              <a:noFill/>
              <a:round/>
              <a:headEnd/>
              <a:tailEnd/>
            </a:ln>
          </p:spPr>
          <p:txBody>
            <a:bodyPr>
              <a:prstTxWarp prst="textNoShape">
                <a:avLst/>
              </a:prstTxWarp>
            </a:bodyPr>
            <a:lstStyle/>
            <a:p>
              <a:endParaRPr lang="en-US"/>
            </a:p>
          </p:txBody>
        </p:sp>
        <p:sp>
          <p:nvSpPr>
            <p:cNvPr id="22577" name="Freeform 47"/>
            <p:cNvSpPr>
              <a:spLocks/>
            </p:cNvSpPr>
            <p:nvPr/>
          </p:nvSpPr>
          <p:spPr bwMode="auto">
            <a:xfrm>
              <a:off x="3126" y="1297"/>
              <a:ext cx="48" cy="16"/>
            </a:xfrm>
            <a:custGeom>
              <a:avLst/>
              <a:gdLst>
                <a:gd name="T0" fmla="*/ 2 w 48"/>
                <a:gd name="T1" fmla="*/ 11 h 16"/>
                <a:gd name="T2" fmla="*/ 6 w 48"/>
                <a:gd name="T3" fmla="*/ 13 h 16"/>
                <a:gd name="T4" fmla="*/ 12 w 48"/>
                <a:gd name="T5" fmla="*/ 14 h 16"/>
                <a:gd name="T6" fmla="*/ 16 w 48"/>
                <a:gd name="T7" fmla="*/ 14 h 16"/>
                <a:gd name="T8" fmla="*/ 22 w 48"/>
                <a:gd name="T9" fmla="*/ 16 h 16"/>
                <a:gd name="T10" fmla="*/ 26 w 48"/>
                <a:gd name="T11" fmla="*/ 16 h 16"/>
                <a:gd name="T12" fmla="*/ 32 w 48"/>
                <a:gd name="T13" fmla="*/ 14 h 16"/>
                <a:gd name="T14" fmla="*/ 36 w 48"/>
                <a:gd name="T15" fmla="*/ 13 h 16"/>
                <a:gd name="T16" fmla="*/ 42 w 48"/>
                <a:gd name="T17" fmla="*/ 11 h 16"/>
                <a:gd name="T18" fmla="*/ 42 w 48"/>
                <a:gd name="T19" fmla="*/ 9 h 16"/>
                <a:gd name="T20" fmla="*/ 44 w 48"/>
                <a:gd name="T21" fmla="*/ 9 h 16"/>
                <a:gd name="T22" fmla="*/ 44 w 48"/>
                <a:gd name="T23" fmla="*/ 7 h 16"/>
                <a:gd name="T24" fmla="*/ 46 w 48"/>
                <a:gd name="T25" fmla="*/ 7 h 16"/>
                <a:gd name="T26" fmla="*/ 46 w 48"/>
                <a:gd name="T27" fmla="*/ 5 h 16"/>
                <a:gd name="T28" fmla="*/ 48 w 48"/>
                <a:gd name="T29" fmla="*/ 5 h 16"/>
                <a:gd name="T30" fmla="*/ 48 w 48"/>
                <a:gd name="T31" fmla="*/ 3 h 16"/>
                <a:gd name="T32" fmla="*/ 48 w 48"/>
                <a:gd name="T33" fmla="*/ 3 h 16"/>
                <a:gd name="T34" fmla="*/ 44 w 48"/>
                <a:gd name="T35" fmla="*/ 1 h 16"/>
                <a:gd name="T36" fmla="*/ 40 w 48"/>
                <a:gd name="T37" fmla="*/ 0 h 16"/>
                <a:gd name="T38" fmla="*/ 36 w 48"/>
                <a:gd name="T39" fmla="*/ 0 h 16"/>
                <a:gd name="T40" fmla="*/ 32 w 48"/>
                <a:gd name="T41" fmla="*/ 0 h 16"/>
                <a:gd name="T42" fmla="*/ 28 w 48"/>
                <a:gd name="T43" fmla="*/ 0 h 16"/>
                <a:gd name="T44" fmla="*/ 24 w 48"/>
                <a:gd name="T45" fmla="*/ 0 h 16"/>
                <a:gd name="T46" fmla="*/ 18 w 48"/>
                <a:gd name="T47" fmla="*/ 1 h 16"/>
                <a:gd name="T48" fmla="*/ 14 w 48"/>
                <a:gd name="T49" fmla="*/ 1 h 16"/>
                <a:gd name="T50" fmla="*/ 12 w 48"/>
                <a:gd name="T51" fmla="*/ 1 h 16"/>
                <a:gd name="T52" fmla="*/ 10 w 48"/>
                <a:gd name="T53" fmla="*/ 3 h 16"/>
                <a:gd name="T54" fmla="*/ 8 w 48"/>
                <a:gd name="T55" fmla="*/ 3 h 16"/>
                <a:gd name="T56" fmla="*/ 6 w 48"/>
                <a:gd name="T57" fmla="*/ 5 h 16"/>
                <a:gd name="T58" fmla="*/ 6 w 48"/>
                <a:gd name="T59" fmla="*/ 7 h 16"/>
                <a:gd name="T60" fmla="*/ 4 w 48"/>
                <a:gd name="T61" fmla="*/ 7 h 16"/>
                <a:gd name="T62" fmla="*/ 2 w 48"/>
                <a:gd name="T63" fmla="*/ 9 h 16"/>
                <a:gd name="T64" fmla="*/ 0 w 48"/>
                <a:gd name="T65" fmla="*/ 11 h 16"/>
                <a:gd name="T66" fmla="*/ 2 w 48"/>
                <a:gd name="T67" fmla="*/ 11 h 16"/>
                <a:gd name="T68" fmla="*/ 2 w 48"/>
                <a:gd name="T69" fmla="*/ 11 h 16"/>
                <a:gd name="T70" fmla="*/ 2 w 48"/>
                <a:gd name="T71" fmla="*/ 11 h 16"/>
                <a:gd name="T72" fmla="*/ 2 w 48"/>
                <a:gd name="T73" fmla="*/ 11 h 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16"/>
                <a:gd name="T113" fmla="*/ 48 w 48"/>
                <a:gd name="T114" fmla="*/ 16 h 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16">
                  <a:moveTo>
                    <a:pt x="2" y="11"/>
                  </a:moveTo>
                  <a:lnTo>
                    <a:pt x="6" y="13"/>
                  </a:lnTo>
                  <a:lnTo>
                    <a:pt x="12" y="14"/>
                  </a:lnTo>
                  <a:lnTo>
                    <a:pt x="16" y="14"/>
                  </a:lnTo>
                  <a:lnTo>
                    <a:pt x="22" y="16"/>
                  </a:lnTo>
                  <a:lnTo>
                    <a:pt x="26" y="16"/>
                  </a:lnTo>
                  <a:lnTo>
                    <a:pt x="32" y="14"/>
                  </a:lnTo>
                  <a:lnTo>
                    <a:pt x="36" y="13"/>
                  </a:lnTo>
                  <a:lnTo>
                    <a:pt x="42" y="11"/>
                  </a:lnTo>
                  <a:lnTo>
                    <a:pt x="42" y="9"/>
                  </a:lnTo>
                  <a:lnTo>
                    <a:pt x="44" y="9"/>
                  </a:lnTo>
                  <a:lnTo>
                    <a:pt x="44" y="7"/>
                  </a:lnTo>
                  <a:lnTo>
                    <a:pt x="46" y="7"/>
                  </a:lnTo>
                  <a:lnTo>
                    <a:pt x="46" y="5"/>
                  </a:lnTo>
                  <a:lnTo>
                    <a:pt x="48" y="5"/>
                  </a:lnTo>
                  <a:lnTo>
                    <a:pt x="48" y="3"/>
                  </a:lnTo>
                  <a:lnTo>
                    <a:pt x="44" y="1"/>
                  </a:lnTo>
                  <a:lnTo>
                    <a:pt x="40" y="0"/>
                  </a:lnTo>
                  <a:lnTo>
                    <a:pt x="36" y="0"/>
                  </a:lnTo>
                  <a:lnTo>
                    <a:pt x="32" y="0"/>
                  </a:lnTo>
                  <a:lnTo>
                    <a:pt x="28" y="0"/>
                  </a:lnTo>
                  <a:lnTo>
                    <a:pt x="24" y="0"/>
                  </a:lnTo>
                  <a:lnTo>
                    <a:pt x="18" y="1"/>
                  </a:lnTo>
                  <a:lnTo>
                    <a:pt x="14" y="1"/>
                  </a:lnTo>
                  <a:lnTo>
                    <a:pt x="12" y="1"/>
                  </a:lnTo>
                  <a:lnTo>
                    <a:pt x="10" y="3"/>
                  </a:lnTo>
                  <a:lnTo>
                    <a:pt x="8" y="3"/>
                  </a:lnTo>
                  <a:lnTo>
                    <a:pt x="6" y="5"/>
                  </a:lnTo>
                  <a:lnTo>
                    <a:pt x="6" y="7"/>
                  </a:lnTo>
                  <a:lnTo>
                    <a:pt x="4" y="7"/>
                  </a:lnTo>
                  <a:lnTo>
                    <a:pt x="2" y="9"/>
                  </a:lnTo>
                  <a:lnTo>
                    <a:pt x="0" y="11"/>
                  </a:lnTo>
                  <a:lnTo>
                    <a:pt x="2" y="11"/>
                  </a:lnTo>
                  <a:close/>
                </a:path>
              </a:pathLst>
            </a:custGeom>
            <a:solidFill>
              <a:srgbClr val="FCEF00"/>
            </a:solidFill>
            <a:ln w="9525">
              <a:noFill/>
              <a:round/>
              <a:headEnd/>
              <a:tailEnd/>
            </a:ln>
          </p:spPr>
          <p:txBody>
            <a:bodyPr>
              <a:prstTxWarp prst="textNoShape">
                <a:avLst/>
              </a:prstTxWarp>
            </a:bodyPr>
            <a:lstStyle/>
            <a:p>
              <a:endParaRPr lang="en-US"/>
            </a:p>
          </p:txBody>
        </p:sp>
        <p:sp>
          <p:nvSpPr>
            <p:cNvPr id="22578" name="Freeform 48"/>
            <p:cNvSpPr>
              <a:spLocks/>
            </p:cNvSpPr>
            <p:nvPr/>
          </p:nvSpPr>
          <p:spPr bwMode="auto">
            <a:xfrm>
              <a:off x="3142" y="1239"/>
              <a:ext cx="36" cy="19"/>
            </a:xfrm>
            <a:custGeom>
              <a:avLst/>
              <a:gdLst>
                <a:gd name="T0" fmla="*/ 0 w 36"/>
                <a:gd name="T1" fmla="*/ 9 h 19"/>
                <a:gd name="T2" fmla="*/ 2 w 36"/>
                <a:gd name="T3" fmla="*/ 11 h 19"/>
                <a:gd name="T4" fmla="*/ 2 w 36"/>
                <a:gd name="T5" fmla="*/ 13 h 19"/>
                <a:gd name="T6" fmla="*/ 4 w 36"/>
                <a:gd name="T7" fmla="*/ 13 h 19"/>
                <a:gd name="T8" fmla="*/ 6 w 36"/>
                <a:gd name="T9" fmla="*/ 15 h 19"/>
                <a:gd name="T10" fmla="*/ 6 w 36"/>
                <a:gd name="T11" fmla="*/ 17 h 19"/>
                <a:gd name="T12" fmla="*/ 8 w 36"/>
                <a:gd name="T13" fmla="*/ 17 h 19"/>
                <a:gd name="T14" fmla="*/ 10 w 36"/>
                <a:gd name="T15" fmla="*/ 17 h 19"/>
                <a:gd name="T16" fmla="*/ 12 w 36"/>
                <a:gd name="T17" fmla="*/ 17 h 19"/>
                <a:gd name="T18" fmla="*/ 14 w 36"/>
                <a:gd name="T19" fmla="*/ 17 h 19"/>
                <a:gd name="T20" fmla="*/ 14 w 36"/>
                <a:gd name="T21" fmla="*/ 17 h 19"/>
                <a:gd name="T22" fmla="*/ 16 w 36"/>
                <a:gd name="T23" fmla="*/ 17 h 19"/>
                <a:gd name="T24" fmla="*/ 16 w 36"/>
                <a:gd name="T25" fmla="*/ 19 h 19"/>
                <a:gd name="T26" fmla="*/ 16 w 36"/>
                <a:gd name="T27" fmla="*/ 19 h 19"/>
                <a:gd name="T28" fmla="*/ 18 w 36"/>
                <a:gd name="T29" fmla="*/ 19 h 19"/>
                <a:gd name="T30" fmla="*/ 18 w 36"/>
                <a:gd name="T31" fmla="*/ 19 h 19"/>
                <a:gd name="T32" fmla="*/ 20 w 36"/>
                <a:gd name="T33" fmla="*/ 19 h 19"/>
                <a:gd name="T34" fmla="*/ 36 w 36"/>
                <a:gd name="T35" fmla="*/ 13 h 19"/>
                <a:gd name="T36" fmla="*/ 36 w 36"/>
                <a:gd name="T37" fmla="*/ 11 h 19"/>
                <a:gd name="T38" fmla="*/ 36 w 36"/>
                <a:gd name="T39" fmla="*/ 9 h 19"/>
                <a:gd name="T40" fmla="*/ 36 w 36"/>
                <a:gd name="T41" fmla="*/ 9 h 19"/>
                <a:gd name="T42" fmla="*/ 36 w 36"/>
                <a:gd name="T43" fmla="*/ 8 h 19"/>
                <a:gd name="T44" fmla="*/ 34 w 36"/>
                <a:gd name="T45" fmla="*/ 8 h 19"/>
                <a:gd name="T46" fmla="*/ 34 w 36"/>
                <a:gd name="T47" fmla="*/ 6 h 19"/>
                <a:gd name="T48" fmla="*/ 34 w 36"/>
                <a:gd name="T49" fmla="*/ 6 h 19"/>
                <a:gd name="T50" fmla="*/ 32 w 36"/>
                <a:gd name="T51" fmla="*/ 4 h 19"/>
                <a:gd name="T52" fmla="*/ 32 w 36"/>
                <a:gd name="T53" fmla="*/ 4 h 19"/>
                <a:gd name="T54" fmla="*/ 30 w 36"/>
                <a:gd name="T55" fmla="*/ 4 h 19"/>
                <a:gd name="T56" fmla="*/ 28 w 36"/>
                <a:gd name="T57" fmla="*/ 2 h 19"/>
                <a:gd name="T58" fmla="*/ 28 w 36"/>
                <a:gd name="T59" fmla="*/ 2 h 19"/>
                <a:gd name="T60" fmla="*/ 26 w 36"/>
                <a:gd name="T61" fmla="*/ 2 h 19"/>
                <a:gd name="T62" fmla="*/ 26 w 36"/>
                <a:gd name="T63" fmla="*/ 2 h 19"/>
                <a:gd name="T64" fmla="*/ 26 w 36"/>
                <a:gd name="T65" fmla="*/ 2 h 19"/>
                <a:gd name="T66" fmla="*/ 24 w 36"/>
                <a:gd name="T67" fmla="*/ 0 h 19"/>
                <a:gd name="T68" fmla="*/ 8 w 36"/>
                <a:gd name="T69" fmla="*/ 2 h 19"/>
                <a:gd name="T70" fmla="*/ 0 w 36"/>
                <a:gd name="T71" fmla="*/ 4 h 19"/>
                <a:gd name="T72" fmla="*/ 0 w 36"/>
                <a:gd name="T73" fmla="*/ 4 h 19"/>
                <a:gd name="T74" fmla="*/ 0 w 36"/>
                <a:gd name="T75" fmla="*/ 4 h 19"/>
                <a:gd name="T76" fmla="*/ 0 w 36"/>
                <a:gd name="T77" fmla="*/ 6 h 19"/>
                <a:gd name="T78" fmla="*/ 0 w 36"/>
                <a:gd name="T79" fmla="*/ 6 h 19"/>
                <a:gd name="T80" fmla="*/ 0 w 36"/>
                <a:gd name="T81" fmla="*/ 6 h 19"/>
                <a:gd name="T82" fmla="*/ 0 w 36"/>
                <a:gd name="T83" fmla="*/ 6 h 19"/>
                <a:gd name="T84" fmla="*/ 0 w 36"/>
                <a:gd name="T85" fmla="*/ 6 h 19"/>
                <a:gd name="T86" fmla="*/ 0 w 36"/>
                <a:gd name="T87" fmla="*/ 8 h 19"/>
                <a:gd name="T88" fmla="*/ 0 w 36"/>
                <a:gd name="T89" fmla="*/ 8 h 19"/>
                <a:gd name="T90" fmla="*/ 0 w 36"/>
                <a:gd name="T91" fmla="*/ 8 h 19"/>
                <a:gd name="T92" fmla="*/ 0 w 36"/>
                <a:gd name="T93" fmla="*/ 9 h 19"/>
                <a:gd name="T94" fmla="*/ 0 w 36"/>
                <a:gd name="T95" fmla="*/ 9 h 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19"/>
                <a:gd name="T146" fmla="*/ 36 w 36"/>
                <a:gd name="T147" fmla="*/ 19 h 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19">
                  <a:moveTo>
                    <a:pt x="0" y="9"/>
                  </a:moveTo>
                  <a:lnTo>
                    <a:pt x="2" y="11"/>
                  </a:lnTo>
                  <a:lnTo>
                    <a:pt x="2" y="13"/>
                  </a:lnTo>
                  <a:lnTo>
                    <a:pt x="4" y="13"/>
                  </a:lnTo>
                  <a:lnTo>
                    <a:pt x="6" y="15"/>
                  </a:lnTo>
                  <a:lnTo>
                    <a:pt x="6" y="17"/>
                  </a:lnTo>
                  <a:lnTo>
                    <a:pt x="8" y="17"/>
                  </a:lnTo>
                  <a:lnTo>
                    <a:pt x="10" y="17"/>
                  </a:lnTo>
                  <a:lnTo>
                    <a:pt x="12" y="17"/>
                  </a:lnTo>
                  <a:lnTo>
                    <a:pt x="14" y="17"/>
                  </a:lnTo>
                  <a:lnTo>
                    <a:pt x="16" y="17"/>
                  </a:lnTo>
                  <a:lnTo>
                    <a:pt x="16" y="19"/>
                  </a:lnTo>
                  <a:lnTo>
                    <a:pt x="18" y="19"/>
                  </a:lnTo>
                  <a:lnTo>
                    <a:pt x="20" y="19"/>
                  </a:lnTo>
                  <a:lnTo>
                    <a:pt x="36" y="13"/>
                  </a:lnTo>
                  <a:lnTo>
                    <a:pt x="36" y="11"/>
                  </a:lnTo>
                  <a:lnTo>
                    <a:pt x="36" y="9"/>
                  </a:lnTo>
                  <a:lnTo>
                    <a:pt x="36" y="8"/>
                  </a:lnTo>
                  <a:lnTo>
                    <a:pt x="34" y="8"/>
                  </a:lnTo>
                  <a:lnTo>
                    <a:pt x="34" y="6"/>
                  </a:lnTo>
                  <a:lnTo>
                    <a:pt x="32" y="4"/>
                  </a:lnTo>
                  <a:lnTo>
                    <a:pt x="30" y="4"/>
                  </a:lnTo>
                  <a:lnTo>
                    <a:pt x="28" y="2"/>
                  </a:lnTo>
                  <a:lnTo>
                    <a:pt x="26" y="2"/>
                  </a:lnTo>
                  <a:lnTo>
                    <a:pt x="24" y="0"/>
                  </a:lnTo>
                  <a:lnTo>
                    <a:pt x="8" y="2"/>
                  </a:lnTo>
                  <a:lnTo>
                    <a:pt x="0" y="4"/>
                  </a:lnTo>
                  <a:lnTo>
                    <a:pt x="0" y="6"/>
                  </a:lnTo>
                  <a:lnTo>
                    <a:pt x="0" y="8"/>
                  </a:lnTo>
                  <a:lnTo>
                    <a:pt x="0" y="9"/>
                  </a:lnTo>
                  <a:close/>
                </a:path>
              </a:pathLst>
            </a:custGeom>
            <a:solidFill>
              <a:srgbClr val="FCEF00"/>
            </a:solidFill>
            <a:ln w="9525">
              <a:noFill/>
              <a:round/>
              <a:headEnd/>
              <a:tailEnd/>
            </a:ln>
          </p:spPr>
          <p:txBody>
            <a:bodyPr>
              <a:prstTxWarp prst="textNoShape">
                <a:avLst/>
              </a:prstTxWarp>
            </a:bodyPr>
            <a:lstStyle/>
            <a:p>
              <a:endParaRPr lang="en-US"/>
            </a:p>
          </p:txBody>
        </p:sp>
        <p:sp>
          <p:nvSpPr>
            <p:cNvPr id="22579" name="Freeform 49"/>
            <p:cNvSpPr>
              <a:spLocks/>
            </p:cNvSpPr>
            <p:nvPr/>
          </p:nvSpPr>
          <p:spPr bwMode="auto">
            <a:xfrm>
              <a:off x="3208" y="1460"/>
              <a:ext cx="45" cy="25"/>
            </a:xfrm>
            <a:custGeom>
              <a:avLst/>
              <a:gdLst>
                <a:gd name="T0" fmla="*/ 0 w 45"/>
                <a:gd name="T1" fmla="*/ 3 h 25"/>
                <a:gd name="T2" fmla="*/ 2 w 45"/>
                <a:gd name="T3" fmla="*/ 9 h 25"/>
                <a:gd name="T4" fmla="*/ 6 w 45"/>
                <a:gd name="T5" fmla="*/ 13 h 25"/>
                <a:gd name="T6" fmla="*/ 8 w 45"/>
                <a:gd name="T7" fmla="*/ 16 h 25"/>
                <a:gd name="T8" fmla="*/ 12 w 45"/>
                <a:gd name="T9" fmla="*/ 18 h 25"/>
                <a:gd name="T10" fmla="*/ 14 w 45"/>
                <a:gd name="T11" fmla="*/ 22 h 25"/>
                <a:gd name="T12" fmla="*/ 17 w 45"/>
                <a:gd name="T13" fmla="*/ 24 h 25"/>
                <a:gd name="T14" fmla="*/ 21 w 45"/>
                <a:gd name="T15" fmla="*/ 25 h 25"/>
                <a:gd name="T16" fmla="*/ 27 w 45"/>
                <a:gd name="T17" fmla="*/ 25 h 25"/>
                <a:gd name="T18" fmla="*/ 29 w 45"/>
                <a:gd name="T19" fmla="*/ 25 h 25"/>
                <a:gd name="T20" fmla="*/ 31 w 45"/>
                <a:gd name="T21" fmla="*/ 25 h 25"/>
                <a:gd name="T22" fmla="*/ 35 w 45"/>
                <a:gd name="T23" fmla="*/ 25 h 25"/>
                <a:gd name="T24" fmla="*/ 37 w 45"/>
                <a:gd name="T25" fmla="*/ 25 h 25"/>
                <a:gd name="T26" fmla="*/ 39 w 45"/>
                <a:gd name="T27" fmla="*/ 25 h 25"/>
                <a:gd name="T28" fmla="*/ 41 w 45"/>
                <a:gd name="T29" fmla="*/ 25 h 25"/>
                <a:gd name="T30" fmla="*/ 43 w 45"/>
                <a:gd name="T31" fmla="*/ 24 h 25"/>
                <a:gd name="T32" fmla="*/ 45 w 45"/>
                <a:gd name="T33" fmla="*/ 24 h 25"/>
                <a:gd name="T34" fmla="*/ 43 w 45"/>
                <a:gd name="T35" fmla="*/ 18 h 25"/>
                <a:gd name="T36" fmla="*/ 41 w 45"/>
                <a:gd name="T37" fmla="*/ 14 h 25"/>
                <a:gd name="T38" fmla="*/ 39 w 45"/>
                <a:gd name="T39" fmla="*/ 13 h 25"/>
                <a:gd name="T40" fmla="*/ 35 w 45"/>
                <a:gd name="T41" fmla="*/ 9 h 25"/>
                <a:gd name="T42" fmla="*/ 31 w 45"/>
                <a:gd name="T43" fmla="*/ 7 h 25"/>
                <a:gd name="T44" fmla="*/ 27 w 45"/>
                <a:gd name="T45" fmla="*/ 5 h 25"/>
                <a:gd name="T46" fmla="*/ 23 w 45"/>
                <a:gd name="T47" fmla="*/ 3 h 25"/>
                <a:gd name="T48" fmla="*/ 19 w 45"/>
                <a:gd name="T49" fmla="*/ 1 h 25"/>
                <a:gd name="T50" fmla="*/ 15 w 45"/>
                <a:gd name="T51" fmla="*/ 0 h 25"/>
                <a:gd name="T52" fmla="*/ 14 w 45"/>
                <a:gd name="T53" fmla="*/ 0 h 25"/>
                <a:gd name="T54" fmla="*/ 12 w 45"/>
                <a:gd name="T55" fmla="*/ 0 h 25"/>
                <a:gd name="T56" fmla="*/ 10 w 45"/>
                <a:gd name="T57" fmla="*/ 1 h 25"/>
                <a:gd name="T58" fmla="*/ 8 w 45"/>
                <a:gd name="T59" fmla="*/ 1 h 25"/>
                <a:gd name="T60" fmla="*/ 6 w 45"/>
                <a:gd name="T61" fmla="*/ 1 h 25"/>
                <a:gd name="T62" fmla="*/ 2 w 45"/>
                <a:gd name="T63" fmla="*/ 1 h 25"/>
                <a:gd name="T64" fmla="*/ 0 w 45"/>
                <a:gd name="T65" fmla="*/ 3 h 25"/>
                <a:gd name="T66" fmla="*/ 0 w 45"/>
                <a:gd name="T67" fmla="*/ 3 h 25"/>
                <a:gd name="T68" fmla="*/ 0 w 45"/>
                <a:gd name="T69" fmla="*/ 3 h 25"/>
                <a:gd name="T70" fmla="*/ 0 w 45"/>
                <a:gd name="T71" fmla="*/ 3 h 25"/>
                <a:gd name="T72" fmla="*/ 0 w 45"/>
                <a:gd name="T73" fmla="*/ 3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
                <a:gd name="T112" fmla="*/ 0 h 25"/>
                <a:gd name="T113" fmla="*/ 45 w 45"/>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 h="25">
                  <a:moveTo>
                    <a:pt x="0" y="3"/>
                  </a:moveTo>
                  <a:lnTo>
                    <a:pt x="2" y="9"/>
                  </a:lnTo>
                  <a:lnTo>
                    <a:pt x="6" y="13"/>
                  </a:lnTo>
                  <a:lnTo>
                    <a:pt x="8" y="16"/>
                  </a:lnTo>
                  <a:lnTo>
                    <a:pt x="12" y="18"/>
                  </a:lnTo>
                  <a:lnTo>
                    <a:pt x="14" y="22"/>
                  </a:lnTo>
                  <a:lnTo>
                    <a:pt x="17" y="24"/>
                  </a:lnTo>
                  <a:lnTo>
                    <a:pt x="21" y="25"/>
                  </a:lnTo>
                  <a:lnTo>
                    <a:pt x="27" y="25"/>
                  </a:lnTo>
                  <a:lnTo>
                    <a:pt x="29" y="25"/>
                  </a:lnTo>
                  <a:lnTo>
                    <a:pt x="31" y="25"/>
                  </a:lnTo>
                  <a:lnTo>
                    <a:pt x="35" y="25"/>
                  </a:lnTo>
                  <a:lnTo>
                    <a:pt x="37" y="25"/>
                  </a:lnTo>
                  <a:lnTo>
                    <a:pt x="39" y="25"/>
                  </a:lnTo>
                  <a:lnTo>
                    <a:pt x="41" y="25"/>
                  </a:lnTo>
                  <a:lnTo>
                    <a:pt x="43" y="24"/>
                  </a:lnTo>
                  <a:lnTo>
                    <a:pt x="45" y="24"/>
                  </a:lnTo>
                  <a:lnTo>
                    <a:pt x="43" y="18"/>
                  </a:lnTo>
                  <a:lnTo>
                    <a:pt x="41" y="14"/>
                  </a:lnTo>
                  <a:lnTo>
                    <a:pt x="39" y="13"/>
                  </a:lnTo>
                  <a:lnTo>
                    <a:pt x="35" y="9"/>
                  </a:lnTo>
                  <a:lnTo>
                    <a:pt x="31" y="7"/>
                  </a:lnTo>
                  <a:lnTo>
                    <a:pt x="27" y="5"/>
                  </a:lnTo>
                  <a:lnTo>
                    <a:pt x="23" y="3"/>
                  </a:lnTo>
                  <a:lnTo>
                    <a:pt x="19" y="1"/>
                  </a:lnTo>
                  <a:lnTo>
                    <a:pt x="15" y="0"/>
                  </a:lnTo>
                  <a:lnTo>
                    <a:pt x="14" y="0"/>
                  </a:lnTo>
                  <a:lnTo>
                    <a:pt x="12" y="0"/>
                  </a:lnTo>
                  <a:lnTo>
                    <a:pt x="10" y="1"/>
                  </a:lnTo>
                  <a:lnTo>
                    <a:pt x="8" y="1"/>
                  </a:lnTo>
                  <a:lnTo>
                    <a:pt x="6" y="1"/>
                  </a:lnTo>
                  <a:lnTo>
                    <a:pt x="2" y="1"/>
                  </a:lnTo>
                  <a:lnTo>
                    <a:pt x="0" y="3"/>
                  </a:lnTo>
                  <a:close/>
                </a:path>
              </a:pathLst>
            </a:custGeom>
            <a:solidFill>
              <a:srgbClr val="FCEF00"/>
            </a:solidFill>
            <a:ln w="9525">
              <a:noFill/>
              <a:round/>
              <a:headEnd/>
              <a:tailEnd/>
            </a:ln>
          </p:spPr>
          <p:txBody>
            <a:bodyPr>
              <a:prstTxWarp prst="textNoShape">
                <a:avLst/>
              </a:prstTxWarp>
            </a:bodyPr>
            <a:lstStyle/>
            <a:p>
              <a:endParaRPr lang="en-US"/>
            </a:p>
          </p:txBody>
        </p:sp>
        <p:sp>
          <p:nvSpPr>
            <p:cNvPr id="22580" name="Freeform 50"/>
            <p:cNvSpPr>
              <a:spLocks/>
            </p:cNvSpPr>
            <p:nvPr/>
          </p:nvSpPr>
          <p:spPr bwMode="auto">
            <a:xfrm>
              <a:off x="3156" y="1261"/>
              <a:ext cx="40" cy="30"/>
            </a:xfrm>
            <a:custGeom>
              <a:avLst/>
              <a:gdLst>
                <a:gd name="T0" fmla="*/ 2 w 40"/>
                <a:gd name="T1" fmla="*/ 23 h 30"/>
                <a:gd name="T2" fmla="*/ 24 w 40"/>
                <a:gd name="T3" fmla="*/ 30 h 30"/>
                <a:gd name="T4" fmla="*/ 26 w 40"/>
                <a:gd name="T5" fmla="*/ 28 h 30"/>
                <a:gd name="T6" fmla="*/ 30 w 40"/>
                <a:gd name="T7" fmla="*/ 26 h 30"/>
                <a:gd name="T8" fmla="*/ 32 w 40"/>
                <a:gd name="T9" fmla="*/ 25 h 30"/>
                <a:gd name="T10" fmla="*/ 34 w 40"/>
                <a:gd name="T11" fmla="*/ 23 h 30"/>
                <a:gd name="T12" fmla="*/ 36 w 40"/>
                <a:gd name="T13" fmla="*/ 21 h 30"/>
                <a:gd name="T14" fmla="*/ 38 w 40"/>
                <a:gd name="T15" fmla="*/ 17 h 30"/>
                <a:gd name="T16" fmla="*/ 38 w 40"/>
                <a:gd name="T17" fmla="*/ 15 h 30"/>
                <a:gd name="T18" fmla="*/ 40 w 40"/>
                <a:gd name="T19" fmla="*/ 12 h 30"/>
                <a:gd name="T20" fmla="*/ 40 w 40"/>
                <a:gd name="T21" fmla="*/ 10 h 30"/>
                <a:gd name="T22" fmla="*/ 40 w 40"/>
                <a:gd name="T23" fmla="*/ 10 h 30"/>
                <a:gd name="T24" fmla="*/ 40 w 40"/>
                <a:gd name="T25" fmla="*/ 8 h 30"/>
                <a:gd name="T26" fmla="*/ 40 w 40"/>
                <a:gd name="T27" fmla="*/ 6 h 30"/>
                <a:gd name="T28" fmla="*/ 40 w 40"/>
                <a:gd name="T29" fmla="*/ 4 h 30"/>
                <a:gd name="T30" fmla="*/ 40 w 40"/>
                <a:gd name="T31" fmla="*/ 4 h 30"/>
                <a:gd name="T32" fmla="*/ 40 w 40"/>
                <a:gd name="T33" fmla="*/ 2 h 30"/>
                <a:gd name="T34" fmla="*/ 40 w 40"/>
                <a:gd name="T35" fmla="*/ 0 h 30"/>
                <a:gd name="T36" fmla="*/ 36 w 40"/>
                <a:gd name="T37" fmla="*/ 0 h 30"/>
                <a:gd name="T38" fmla="*/ 32 w 40"/>
                <a:gd name="T39" fmla="*/ 0 h 30"/>
                <a:gd name="T40" fmla="*/ 28 w 40"/>
                <a:gd name="T41" fmla="*/ 0 h 30"/>
                <a:gd name="T42" fmla="*/ 24 w 40"/>
                <a:gd name="T43" fmla="*/ 0 h 30"/>
                <a:gd name="T44" fmla="*/ 20 w 40"/>
                <a:gd name="T45" fmla="*/ 2 h 30"/>
                <a:gd name="T46" fmla="*/ 16 w 40"/>
                <a:gd name="T47" fmla="*/ 4 h 30"/>
                <a:gd name="T48" fmla="*/ 12 w 40"/>
                <a:gd name="T49" fmla="*/ 6 h 30"/>
                <a:gd name="T50" fmla="*/ 8 w 40"/>
                <a:gd name="T51" fmla="*/ 8 h 30"/>
                <a:gd name="T52" fmla="*/ 8 w 40"/>
                <a:gd name="T53" fmla="*/ 10 h 30"/>
                <a:gd name="T54" fmla="*/ 6 w 40"/>
                <a:gd name="T55" fmla="*/ 12 h 30"/>
                <a:gd name="T56" fmla="*/ 4 w 40"/>
                <a:gd name="T57" fmla="*/ 13 h 30"/>
                <a:gd name="T58" fmla="*/ 4 w 40"/>
                <a:gd name="T59" fmla="*/ 15 h 30"/>
                <a:gd name="T60" fmla="*/ 2 w 40"/>
                <a:gd name="T61" fmla="*/ 17 h 30"/>
                <a:gd name="T62" fmla="*/ 2 w 40"/>
                <a:gd name="T63" fmla="*/ 19 h 30"/>
                <a:gd name="T64" fmla="*/ 2 w 40"/>
                <a:gd name="T65" fmla="*/ 19 h 30"/>
                <a:gd name="T66" fmla="*/ 0 w 40"/>
                <a:gd name="T67" fmla="*/ 21 h 30"/>
                <a:gd name="T68" fmla="*/ 0 w 40"/>
                <a:gd name="T69" fmla="*/ 23 h 30"/>
                <a:gd name="T70" fmla="*/ 2 w 40"/>
                <a:gd name="T71" fmla="*/ 23 h 30"/>
                <a:gd name="T72" fmla="*/ 2 w 40"/>
                <a:gd name="T73" fmla="*/ 23 h 30"/>
                <a:gd name="T74" fmla="*/ 2 w 40"/>
                <a:gd name="T75" fmla="*/ 23 h 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
                <a:gd name="T115" fmla="*/ 0 h 30"/>
                <a:gd name="T116" fmla="*/ 40 w 40"/>
                <a:gd name="T117" fmla="*/ 30 h 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 h="30">
                  <a:moveTo>
                    <a:pt x="2" y="23"/>
                  </a:moveTo>
                  <a:lnTo>
                    <a:pt x="24" y="30"/>
                  </a:lnTo>
                  <a:lnTo>
                    <a:pt x="26" y="28"/>
                  </a:lnTo>
                  <a:lnTo>
                    <a:pt x="30" y="26"/>
                  </a:lnTo>
                  <a:lnTo>
                    <a:pt x="32" y="25"/>
                  </a:lnTo>
                  <a:lnTo>
                    <a:pt x="34" y="23"/>
                  </a:lnTo>
                  <a:lnTo>
                    <a:pt x="36" y="21"/>
                  </a:lnTo>
                  <a:lnTo>
                    <a:pt x="38" y="17"/>
                  </a:lnTo>
                  <a:lnTo>
                    <a:pt x="38" y="15"/>
                  </a:lnTo>
                  <a:lnTo>
                    <a:pt x="40" y="12"/>
                  </a:lnTo>
                  <a:lnTo>
                    <a:pt x="40" y="10"/>
                  </a:lnTo>
                  <a:lnTo>
                    <a:pt x="40" y="8"/>
                  </a:lnTo>
                  <a:lnTo>
                    <a:pt x="40" y="6"/>
                  </a:lnTo>
                  <a:lnTo>
                    <a:pt x="40" y="4"/>
                  </a:lnTo>
                  <a:lnTo>
                    <a:pt x="40" y="2"/>
                  </a:lnTo>
                  <a:lnTo>
                    <a:pt x="40" y="0"/>
                  </a:lnTo>
                  <a:lnTo>
                    <a:pt x="36" y="0"/>
                  </a:lnTo>
                  <a:lnTo>
                    <a:pt x="32" y="0"/>
                  </a:lnTo>
                  <a:lnTo>
                    <a:pt x="28" y="0"/>
                  </a:lnTo>
                  <a:lnTo>
                    <a:pt x="24" y="0"/>
                  </a:lnTo>
                  <a:lnTo>
                    <a:pt x="20" y="2"/>
                  </a:lnTo>
                  <a:lnTo>
                    <a:pt x="16" y="4"/>
                  </a:lnTo>
                  <a:lnTo>
                    <a:pt x="12" y="6"/>
                  </a:lnTo>
                  <a:lnTo>
                    <a:pt x="8" y="8"/>
                  </a:lnTo>
                  <a:lnTo>
                    <a:pt x="8" y="10"/>
                  </a:lnTo>
                  <a:lnTo>
                    <a:pt x="6" y="12"/>
                  </a:lnTo>
                  <a:lnTo>
                    <a:pt x="4" y="13"/>
                  </a:lnTo>
                  <a:lnTo>
                    <a:pt x="4" y="15"/>
                  </a:lnTo>
                  <a:lnTo>
                    <a:pt x="2" y="17"/>
                  </a:lnTo>
                  <a:lnTo>
                    <a:pt x="2" y="19"/>
                  </a:lnTo>
                  <a:lnTo>
                    <a:pt x="0" y="21"/>
                  </a:lnTo>
                  <a:lnTo>
                    <a:pt x="0" y="23"/>
                  </a:lnTo>
                  <a:lnTo>
                    <a:pt x="2" y="23"/>
                  </a:lnTo>
                  <a:close/>
                </a:path>
              </a:pathLst>
            </a:custGeom>
            <a:solidFill>
              <a:srgbClr val="FCEF00"/>
            </a:solidFill>
            <a:ln w="9525">
              <a:noFill/>
              <a:round/>
              <a:headEnd/>
              <a:tailEnd/>
            </a:ln>
          </p:spPr>
          <p:txBody>
            <a:bodyPr>
              <a:prstTxWarp prst="textNoShape">
                <a:avLst/>
              </a:prstTxWarp>
            </a:bodyPr>
            <a:lstStyle/>
            <a:p>
              <a:endParaRPr lang="en-US"/>
            </a:p>
          </p:txBody>
        </p:sp>
        <p:sp>
          <p:nvSpPr>
            <p:cNvPr id="22581" name="Freeform 51"/>
            <p:cNvSpPr>
              <a:spLocks/>
            </p:cNvSpPr>
            <p:nvPr/>
          </p:nvSpPr>
          <p:spPr bwMode="auto">
            <a:xfrm>
              <a:off x="3249" y="1452"/>
              <a:ext cx="60" cy="32"/>
            </a:xfrm>
            <a:custGeom>
              <a:avLst/>
              <a:gdLst>
                <a:gd name="T0" fmla="*/ 2 w 60"/>
                <a:gd name="T1" fmla="*/ 8 h 32"/>
                <a:gd name="T2" fmla="*/ 6 w 60"/>
                <a:gd name="T3" fmla="*/ 11 h 32"/>
                <a:gd name="T4" fmla="*/ 10 w 60"/>
                <a:gd name="T5" fmla="*/ 15 h 32"/>
                <a:gd name="T6" fmla="*/ 16 w 60"/>
                <a:gd name="T7" fmla="*/ 19 h 32"/>
                <a:gd name="T8" fmla="*/ 20 w 60"/>
                <a:gd name="T9" fmla="*/ 22 h 32"/>
                <a:gd name="T10" fmla="*/ 26 w 60"/>
                <a:gd name="T11" fmla="*/ 26 h 32"/>
                <a:gd name="T12" fmla="*/ 32 w 60"/>
                <a:gd name="T13" fmla="*/ 30 h 32"/>
                <a:gd name="T14" fmla="*/ 38 w 60"/>
                <a:gd name="T15" fmla="*/ 32 h 32"/>
                <a:gd name="T16" fmla="*/ 44 w 60"/>
                <a:gd name="T17" fmla="*/ 32 h 32"/>
                <a:gd name="T18" fmla="*/ 46 w 60"/>
                <a:gd name="T19" fmla="*/ 32 h 32"/>
                <a:gd name="T20" fmla="*/ 48 w 60"/>
                <a:gd name="T21" fmla="*/ 32 h 32"/>
                <a:gd name="T22" fmla="*/ 50 w 60"/>
                <a:gd name="T23" fmla="*/ 32 h 32"/>
                <a:gd name="T24" fmla="*/ 52 w 60"/>
                <a:gd name="T25" fmla="*/ 32 h 32"/>
                <a:gd name="T26" fmla="*/ 54 w 60"/>
                <a:gd name="T27" fmla="*/ 30 h 32"/>
                <a:gd name="T28" fmla="*/ 56 w 60"/>
                <a:gd name="T29" fmla="*/ 30 h 32"/>
                <a:gd name="T30" fmla="*/ 58 w 60"/>
                <a:gd name="T31" fmla="*/ 30 h 32"/>
                <a:gd name="T32" fmla="*/ 60 w 60"/>
                <a:gd name="T33" fmla="*/ 28 h 32"/>
                <a:gd name="T34" fmla="*/ 58 w 60"/>
                <a:gd name="T35" fmla="*/ 24 h 32"/>
                <a:gd name="T36" fmla="*/ 56 w 60"/>
                <a:gd name="T37" fmla="*/ 21 h 32"/>
                <a:gd name="T38" fmla="*/ 54 w 60"/>
                <a:gd name="T39" fmla="*/ 17 h 32"/>
                <a:gd name="T40" fmla="*/ 52 w 60"/>
                <a:gd name="T41" fmla="*/ 13 h 32"/>
                <a:gd name="T42" fmla="*/ 48 w 60"/>
                <a:gd name="T43" fmla="*/ 11 h 32"/>
                <a:gd name="T44" fmla="*/ 46 w 60"/>
                <a:gd name="T45" fmla="*/ 8 h 32"/>
                <a:gd name="T46" fmla="*/ 42 w 60"/>
                <a:gd name="T47" fmla="*/ 6 h 32"/>
                <a:gd name="T48" fmla="*/ 38 w 60"/>
                <a:gd name="T49" fmla="*/ 4 h 32"/>
                <a:gd name="T50" fmla="*/ 34 w 60"/>
                <a:gd name="T51" fmla="*/ 2 h 32"/>
                <a:gd name="T52" fmla="*/ 30 w 60"/>
                <a:gd name="T53" fmla="*/ 0 h 32"/>
                <a:gd name="T54" fmla="*/ 24 w 60"/>
                <a:gd name="T55" fmla="*/ 0 h 32"/>
                <a:gd name="T56" fmla="*/ 20 w 60"/>
                <a:gd name="T57" fmla="*/ 0 h 32"/>
                <a:gd name="T58" fmla="*/ 14 w 60"/>
                <a:gd name="T59" fmla="*/ 0 h 32"/>
                <a:gd name="T60" fmla="*/ 10 w 60"/>
                <a:gd name="T61" fmla="*/ 2 h 32"/>
                <a:gd name="T62" fmla="*/ 4 w 60"/>
                <a:gd name="T63" fmla="*/ 4 h 32"/>
                <a:gd name="T64" fmla="*/ 0 w 60"/>
                <a:gd name="T65" fmla="*/ 6 h 32"/>
                <a:gd name="T66" fmla="*/ 0 w 60"/>
                <a:gd name="T67" fmla="*/ 6 h 32"/>
                <a:gd name="T68" fmla="*/ 0 w 60"/>
                <a:gd name="T69" fmla="*/ 8 h 32"/>
                <a:gd name="T70" fmla="*/ 2 w 60"/>
                <a:gd name="T71" fmla="*/ 8 h 32"/>
                <a:gd name="T72" fmla="*/ 2 w 60"/>
                <a:gd name="T73" fmla="*/ 8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32"/>
                <a:gd name="T113" fmla="*/ 60 w 60"/>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32">
                  <a:moveTo>
                    <a:pt x="2" y="8"/>
                  </a:moveTo>
                  <a:lnTo>
                    <a:pt x="6" y="11"/>
                  </a:lnTo>
                  <a:lnTo>
                    <a:pt x="10" y="15"/>
                  </a:lnTo>
                  <a:lnTo>
                    <a:pt x="16" y="19"/>
                  </a:lnTo>
                  <a:lnTo>
                    <a:pt x="20" y="22"/>
                  </a:lnTo>
                  <a:lnTo>
                    <a:pt x="26" y="26"/>
                  </a:lnTo>
                  <a:lnTo>
                    <a:pt x="32" y="30"/>
                  </a:lnTo>
                  <a:lnTo>
                    <a:pt x="38" y="32"/>
                  </a:lnTo>
                  <a:lnTo>
                    <a:pt x="44" y="32"/>
                  </a:lnTo>
                  <a:lnTo>
                    <a:pt x="46" y="32"/>
                  </a:lnTo>
                  <a:lnTo>
                    <a:pt x="48" y="32"/>
                  </a:lnTo>
                  <a:lnTo>
                    <a:pt x="50" y="32"/>
                  </a:lnTo>
                  <a:lnTo>
                    <a:pt x="52" y="32"/>
                  </a:lnTo>
                  <a:lnTo>
                    <a:pt x="54" y="30"/>
                  </a:lnTo>
                  <a:lnTo>
                    <a:pt x="56" y="30"/>
                  </a:lnTo>
                  <a:lnTo>
                    <a:pt x="58" y="30"/>
                  </a:lnTo>
                  <a:lnTo>
                    <a:pt x="60" y="28"/>
                  </a:lnTo>
                  <a:lnTo>
                    <a:pt x="58" y="24"/>
                  </a:lnTo>
                  <a:lnTo>
                    <a:pt x="56" y="21"/>
                  </a:lnTo>
                  <a:lnTo>
                    <a:pt x="54" y="17"/>
                  </a:lnTo>
                  <a:lnTo>
                    <a:pt x="52" y="13"/>
                  </a:lnTo>
                  <a:lnTo>
                    <a:pt x="48" y="11"/>
                  </a:lnTo>
                  <a:lnTo>
                    <a:pt x="46" y="8"/>
                  </a:lnTo>
                  <a:lnTo>
                    <a:pt x="42" y="6"/>
                  </a:lnTo>
                  <a:lnTo>
                    <a:pt x="38" y="4"/>
                  </a:lnTo>
                  <a:lnTo>
                    <a:pt x="34" y="2"/>
                  </a:lnTo>
                  <a:lnTo>
                    <a:pt x="30" y="0"/>
                  </a:lnTo>
                  <a:lnTo>
                    <a:pt x="24" y="0"/>
                  </a:lnTo>
                  <a:lnTo>
                    <a:pt x="20" y="0"/>
                  </a:lnTo>
                  <a:lnTo>
                    <a:pt x="14" y="0"/>
                  </a:lnTo>
                  <a:lnTo>
                    <a:pt x="10" y="2"/>
                  </a:lnTo>
                  <a:lnTo>
                    <a:pt x="4" y="4"/>
                  </a:lnTo>
                  <a:lnTo>
                    <a:pt x="0" y="6"/>
                  </a:lnTo>
                  <a:lnTo>
                    <a:pt x="0" y="8"/>
                  </a:lnTo>
                  <a:lnTo>
                    <a:pt x="2" y="8"/>
                  </a:lnTo>
                  <a:close/>
                </a:path>
              </a:pathLst>
            </a:custGeom>
            <a:solidFill>
              <a:srgbClr val="FCEF00"/>
            </a:solidFill>
            <a:ln w="9525">
              <a:noFill/>
              <a:round/>
              <a:headEnd/>
              <a:tailEnd/>
            </a:ln>
          </p:spPr>
          <p:txBody>
            <a:bodyPr>
              <a:prstTxWarp prst="textNoShape">
                <a:avLst/>
              </a:prstTxWarp>
            </a:bodyPr>
            <a:lstStyle/>
            <a:p>
              <a:endParaRPr lang="en-US"/>
            </a:p>
          </p:txBody>
        </p:sp>
        <p:sp>
          <p:nvSpPr>
            <p:cNvPr id="22582" name="Freeform 52"/>
            <p:cNvSpPr>
              <a:spLocks/>
            </p:cNvSpPr>
            <p:nvPr/>
          </p:nvSpPr>
          <p:spPr bwMode="auto">
            <a:xfrm>
              <a:off x="3305" y="1448"/>
              <a:ext cx="59" cy="26"/>
            </a:xfrm>
            <a:custGeom>
              <a:avLst/>
              <a:gdLst>
                <a:gd name="T0" fmla="*/ 0 w 59"/>
                <a:gd name="T1" fmla="*/ 10 h 26"/>
                <a:gd name="T2" fmla="*/ 6 w 59"/>
                <a:gd name="T3" fmla="*/ 17 h 26"/>
                <a:gd name="T4" fmla="*/ 17 w 59"/>
                <a:gd name="T5" fmla="*/ 25 h 26"/>
                <a:gd name="T6" fmla="*/ 21 w 59"/>
                <a:gd name="T7" fmla="*/ 26 h 26"/>
                <a:gd name="T8" fmla="*/ 27 w 59"/>
                <a:gd name="T9" fmla="*/ 26 h 26"/>
                <a:gd name="T10" fmla="*/ 33 w 59"/>
                <a:gd name="T11" fmla="*/ 26 h 26"/>
                <a:gd name="T12" fmla="*/ 39 w 59"/>
                <a:gd name="T13" fmla="*/ 26 h 26"/>
                <a:gd name="T14" fmla="*/ 43 w 59"/>
                <a:gd name="T15" fmla="*/ 25 h 26"/>
                <a:gd name="T16" fmla="*/ 49 w 59"/>
                <a:gd name="T17" fmla="*/ 23 h 26"/>
                <a:gd name="T18" fmla="*/ 53 w 59"/>
                <a:gd name="T19" fmla="*/ 19 h 26"/>
                <a:gd name="T20" fmla="*/ 59 w 59"/>
                <a:gd name="T21" fmla="*/ 15 h 26"/>
                <a:gd name="T22" fmla="*/ 53 w 59"/>
                <a:gd name="T23" fmla="*/ 12 h 26"/>
                <a:gd name="T24" fmla="*/ 49 w 59"/>
                <a:gd name="T25" fmla="*/ 8 h 26"/>
                <a:gd name="T26" fmla="*/ 43 w 59"/>
                <a:gd name="T27" fmla="*/ 4 h 26"/>
                <a:gd name="T28" fmla="*/ 39 w 59"/>
                <a:gd name="T29" fmla="*/ 2 h 26"/>
                <a:gd name="T30" fmla="*/ 33 w 59"/>
                <a:gd name="T31" fmla="*/ 0 h 26"/>
                <a:gd name="T32" fmla="*/ 27 w 59"/>
                <a:gd name="T33" fmla="*/ 0 h 26"/>
                <a:gd name="T34" fmla="*/ 19 w 59"/>
                <a:gd name="T35" fmla="*/ 0 h 26"/>
                <a:gd name="T36" fmla="*/ 13 w 59"/>
                <a:gd name="T37" fmla="*/ 0 h 26"/>
                <a:gd name="T38" fmla="*/ 12 w 59"/>
                <a:gd name="T39" fmla="*/ 0 h 26"/>
                <a:gd name="T40" fmla="*/ 10 w 59"/>
                <a:gd name="T41" fmla="*/ 0 h 26"/>
                <a:gd name="T42" fmla="*/ 10 w 59"/>
                <a:gd name="T43" fmla="*/ 2 h 26"/>
                <a:gd name="T44" fmla="*/ 8 w 59"/>
                <a:gd name="T45" fmla="*/ 2 h 26"/>
                <a:gd name="T46" fmla="*/ 6 w 59"/>
                <a:gd name="T47" fmla="*/ 2 h 26"/>
                <a:gd name="T48" fmla="*/ 6 w 59"/>
                <a:gd name="T49" fmla="*/ 4 h 26"/>
                <a:gd name="T50" fmla="*/ 4 w 59"/>
                <a:gd name="T51" fmla="*/ 4 h 26"/>
                <a:gd name="T52" fmla="*/ 4 w 59"/>
                <a:gd name="T53" fmla="*/ 4 h 26"/>
                <a:gd name="T54" fmla="*/ 0 w 59"/>
                <a:gd name="T55" fmla="*/ 8 h 26"/>
                <a:gd name="T56" fmla="*/ 0 w 59"/>
                <a:gd name="T57" fmla="*/ 10 h 26"/>
                <a:gd name="T58" fmla="*/ 0 w 59"/>
                <a:gd name="T59" fmla="*/ 10 h 26"/>
                <a:gd name="T60" fmla="*/ 0 w 59"/>
                <a:gd name="T61" fmla="*/ 10 h 26"/>
                <a:gd name="T62" fmla="*/ 0 w 59"/>
                <a:gd name="T63" fmla="*/ 10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26"/>
                <a:gd name="T98" fmla="*/ 59 w 59"/>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26">
                  <a:moveTo>
                    <a:pt x="0" y="10"/>
                  </a:moveTo>
                  <a:lnTo>
                    <a:pt x="6" y="17"/>
                  </a:lnTo>
                  <a:lnTo>
                    <a:pt x="17" y="25"/>
                  </a:lnTo>
                  <a:lnTo>
                    <a:pt x="21" y="26"/>
                  </a:lnTo>
                  <a:lnTo>
                    <a:pt x="27" y="26"/>
                  </a:lnTo>
                  <a:lnTo>
                    <a:pt x="33" y="26"/>
                  </a:lnTo>
                  <a:lnTo>
                    <a:pt x="39" y="26"/>
                  </a:lnTo>
                  <a:lnTo>
                    <a:pt x="43" y="25"/>
                  </a:lnTo>
                  <a:lnTo>
                    <a:pt x="49" y="23"/>
                  </a:lnTo>
                  <a:lnTo>
                    <a:pt x="53" y="19"/>
                  </a:lnTo>
                  <a:lnTo>
                    <a:pt x="59" y="15"/>
                  </a:lnTo>
                  <a:lnTo>
                    <a:pt x="53" y="12"/>
                  </a:lnTo>
                  <a:lnTo>
                    <a:pt x="49" y="8"/>
                  </a:lnTo>
                  <a:lnTo>
                    <a:pt x="43" y="4"/>
                  </a:lnTo>
                  <a:lnTo>
                    <a:pt x="39" y="2"/>
                  </a:lnTo>
                  <a:lnTo>
                    <a:pt x="33" y="0"/>
                  </a:lnTo>
                  <a:lnTo>
                    <a:pt x="27" y="0"/>
                  </a:lnTo>
                  <a:lnTo>
                    <a:pt x="19" y="0"/>
                  </a:lnTo>
                  <a:lnTo>
                    <a:pt x="13" y="0"/>
                  </a:lnTo>
                  <a:lnTo>
                    <a:pt x="12" y="0"/>
                  </a:lnTo>
                  <a:lnTo>
                    <a:pt x="10" y="0"/>
                  </a:lnTo>
                  <a:lnTo>
                    <a:pt x="10" y="2"/>
                  </a:lnTo>
                  <a:lnTo>
                    <a:pt x="8" y="2"/>
                  </a:lnTo>
                  <a:lnTo>
                    <a:pt x="6" y="2"/>
                  </a:lnTo>
                  <a:lnTo>
                    <a:pt x="6" y="4"/>
                  </a:lnTo>
                  <a:lnTo>
                    <a:pt x="4" y="4"/>
                  </a:lnTo>
                  <a:lnTo>
                    <a:pt x="0" y="8"/>
                  </a:lnTo>
                  <a:lnTo>
                    <a:pt x="0" y="10"/>
                  </a:lnTo>
                  <a:close/>
                </a:path>
              </a:pathLst>
            </a:custGeom>
            <a:solidFill>
              <a:srgbClr val="FCEF00"/>
            </a:solidFill>
            <a:ln w="9525">
              <a:noFill/>
              <a:round/>
              <a:headEnd/>
              <a:tailEnd/>
            </a:ln>
          </p:spPr>
          <p:txBody>
            <a:bodyPr>
              <a:prstTxWarp prst="textNoShape">
                <a:avLst/>
              </a:prstTxWarp>
            </a:bodyPr>
            <a:lstStyle/>
            <a:p>
              <a:endParaRPr lang="en-US"/>
            </a:p>
          </p:txBody>
        </p:sp>
        <p:sp>
          <p:nvSpPr>
            <p:cNvPr id="22583" name="Freeform 53"/>
            <p:cNvSpPr>
              <a:spLocks/>
            </p:cNvSpPr>
            <p:nvPr/>
          </p:nvSpPr>
          <p:spPr bwMode="auto">
            <a:xfrm>
              <a:off x="3350" y="1432"/>
              <a:ext cx="60" cy="26"/>
            </a:xfrm>
            <a:custGeom>
              <a:avLst/>
              <a:gdLst>
                <a:gd name="T0" fmla="*/ 0 w 60"/>
                <a:gd name="T1" fmla="*/ 13 h 26"/>
                <a:gd name="T2" fmla="*/ 0 w 60"/>
                <a:gd name="T3" fmla="*/ 15 h 26"/>
                <a:gd name="T4" fmla="*/ 0 w 60"/>
                <a:gd name="T5" fmla="*/ 15 h 26"/>
                <a:gd name="T6" fmla="*/ 0 w 60"/>
                <a:gd name="T7" fmla="*/ 15 h 26"/>
                <a:gd name="T8" fmla="*/ 2 w 60"/>
                <a:gd name="T9" fmla="*/ 15 h 26"/>
                <a:gd name="T10" fmla="*/ 2 w 60"/>
                <a:gd name="T11" fmla="*/ 15 h 26"/>
                <a:gd name="T12" fmla="*/ 2 w 60"/>
                <a:gd name="T13" fmla="*/ 16 h 26"/>
                <a:gd name="T14" fmla="*/ 2 w 60"/>
                <a:gd name="T15" fmla="*/ 16 h 26"/>
                <a:gd name="T16" fmla="*/ 2 w 60"/>
                <a:gd name="T17" fmla="*/ 16 h 26"/>
                <a:gd name="T18" fmla="*/ 10 w 60"/>
                <a:gd name="T19" fmla="*/ 20 h 26"/>
                <a:gd name="T20" fmla="*/ 16 w 60"/>
                <a:gd name="T21" fmla="*/ 24 h 26"/>
                <a:gd name="T22" fmla="*/ 24 w 60"/>
                <a:gd name="T23" fmla="*/ 26 h 26"/>
                <a:gd name="T24" fmla="*/ 30 w 60"/>
                <a:gd name="T25" fmla="*/ 26 h 26"/>
                <a:gd name="T26" fmla="*/ 38 w 60"/>
                <a:gd name="T27" fmla="*/ 26 h 26"/>
                <a:gd name="T28" fmla="*/ 46 w 60"/>
                <a:gd name="T29" fmla="*/ 26 h 26"/>
                <a:gd name="T30" fmla="*/ 54 w 60"/>
                <a:gd name="T31" fmla="*/ 22 h 26"/>
                <a:gd name="T32" fmla="*/ 60 w 60"/>
                <a:gd name="T33" fmla="*/ 18 h 26"/>
                <a:gd name="T34" fmla="*/ 48 w 60"/>
                <a:gd name="T35" fmla="*/ 5 h 26"/>
                <a:gd name="T36" fmla="*/ 44 w 60"/>
                <a:gd name="T37" fmla="*/ 3 h 26"/>
                <a:gd name="T38" fmla="*/ 38 w 60"/>
                <a:gd name="T39" fmla="*/ 2 h 26"/>
                <a:gd name="T40" fmla="*/ 34 w 60"/>
                <a:gd name="T41" fmla="*/ 0 h 26"/>
                <a:gd name="T42" fmla="*/ 28 w 60"/>
                <a:gd name="T43" fmla="*/ 0 h 26"/>
                <a:gd name="T44" fmla="*/ 22 w 60"/>
                <a:gd name="T45" fmla="*/ 0 h 26"/>
                <a:gd name="T46" fmla="*/ 16 w 60"/>
                <a:gd name="T47" fmla="*/ 2 h 26"/>
                <a:gd name="T48" fmla="*/ 10 w 60"/>
                <a:gd name="T49" fmla="*/ 3 h 26"/>
                <a:gd name="T50" fmla="*/ 6 w 60"/>
                <a:gd name="T51" fmla="*/ 5 h 26"/>
                <a:gd name="T52" fmla="*/ 4 w 60"/>
                <a:gd name="T53" fmla="*/ 7 h 26"/>
                <a:gd name="T54" fmla="*/ 2 w 60"/>
                <a:gd name="T55" fmla="*/ 7 h 26"/>
                <a:gd name="T56" fmla="*/ 2 w 60"/>
                <a:gd name="T57" fmla="*/ 9 h 26"/>
                <a:gd name="T58" fmla="*/ 0 w 60"/>
                <a:gd name="T59" fmla="*/ 9 h 26"/>
                <a:gd name="T60" fmla="*/ 0 w 60"/>
                <a:gd name="T61" fmla="*/ 9 h 26"/>
                <a:gd name="T62" fmla="*/ 0 w 60"/>
                <a:gd name="T63" fmla="*/ 11 h 26"/>
                <a:gd name="T64" fmla="*/ 0 w 60"/>
                <a:gd name="T65" fmla="*/ 11 h 26"/>
                <a:gd name="T66" fmla="*/ 0 w 60"/>
                <a:gd name="T67" fmla="*/ 13 h 26"/>
                <a:gd name="T68" fmla="*/ 0 w 60"/>
                <a:gd name="T69" fmla="*/ 13 h 26"/>
                <a:gd name="T70" fmla="*/ 0 w 60"/>
                <a:gd name="T71" fmla="*/ 13 h 26"/>
                <a:gd name="T72" fmla="*/ 0 w 60"/>
                <a:gd name="T73" fmla="*/ 13 h 26"/>
                <a:gd name="T74" fmla="*/ 0 w 60"/>
                <a:gd name="T75" fmla="*/ 13 h 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
                <a:gd name="T115" fmla="*/ 0 h 26"/>
                <a:gd name="T116" fmla="*/ 60 w 60"/>
                <a:gd name="T117" fmla="*/ 26 h 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 h="26">
                  <a:moveTo>
                    <a:pt x="0" y="13"/>
                  </a:moveTo>
                  <a:lnTo>
                    <a:pt x="0" y="15"/>
                  </a:lnTo>
                  <a:lnTo>
                    <a:pt x="2" y="15"/>
                  </a:lnTo>
                  <a:lnTo>
                    <a:pt x="2" y="16"/>
                  </a:lnTo>
                  <a:lnTo>
                    <a:pt x="10" y="20"/>
                  </a:lnTo>
                  <a:lnTo>
                    <a:pt x="16" y="24"/>
                  </a:lnTo>
                  <a:lnTo>
                    <a:pt x="24" y="26"/>
                  </a:lnTo>
                  <a:lnTo>
                    <a:pt x="30" y="26"/>
                  </a:lnTo>
                  <a:lnTo>
                    <a:pt x="38" y="26"/>
                  </a:lnTo>
                  <a:lnTo>
                    <a:pt x="46" y="26"/>
                  </a:lnTo>
                  <a:lnTo>
                    <a:pt x="54" y="22"/>
                  </a:lnTo>
                  <a:lnTo>
                    <a:pt x="60" y="18"/>
                  </a:lnTo>
                  <a:lnTo>
                    <a:pt x="48" y="5"/>
                  </a:lnTo>
                  <a:lnTo>
                    <a:pt x="44" y="3"/>
                  </a:lnTo>
                  <a:lnTo>
                    <a:pt x="38" y="2"/>
                  </a:lnTo>
                  <a:lnTo>
                    <a:pt x="34" y="0"/>
                  </a:lnTo>
                  <a:lnTo>
                    <a:pt x="28" y="0"/>
                  </a:lnTo>
                  <a:lnTo>
                    <a:pt x="22" y="0"/>
                  </a:lnTo>
                  <a:lnTo>
                    <a:pt x="16" y="2"/>
                  </a:lnTo>
                  <a:lnTo>
                    <a:pt x="10" y="3"/>
                  </a:lnTo>
                  <a:lnTo>
                    <a:pt x="6" y="5"/>
                  </a:lnTo>
                  <a:lnTo>
                    <a:pt x="4" y="7"/>
                  </a:lnTo>
                  <a:lnTo>
                    <a:pt x="2" y="7"/>
                  </a:lnTo>
                  <a:lnTo>
                    <a:pt x="2" y="9"/>
                  </a:lnTo>
                  <a:lnTo>
                    <a:pt x="0" y="9"/>
                  </a:lnTo>
                  <a:lnTo>
                    <a:pt x="0" y="11"/>
                  </a:lnTo>
                  <a:lnTo>
                    <a:pt x="0" y="13"/>
                  </a:lnTo>
                  <a:close/>
                </a:path>
              </a:pathLst>
            </a:custGeom>
            <a:solidFill>
              <a:srgbClr val="FCEF00"/>
            </a:solidFill>
            <a:ln w="9525">
              <a:noFill/>
              <a:round/>
              <a:headEnd/>
              <a:tailEnd/>
            </a:ln>
          </p:spPr>
          <p:txBody>
            <a:bodyPr>
              <a:prstTxWarp prst="textNoShape">
                <a:avLst/>
              </a:prstTxWarp>
            </a:bodyPr>
            <a:lstStyle/>
            <a:p>
              <a:endParaRPr lang="en-US"/>
            </a:p>
          </p:txBody>
        </p:sp>
        <p:sp>
          <p:nvSpPr>
            <p:cNvPr id="22584" name="Freeform 54"/>
            <p:cNvSpPr>
              <a:spLocks/>
            </p:cNvSpPr>
            <p:nvPr/>
          </p:nvSpPr>
          <p:spPr bwMode="auto">
            <a:xfrm>
              <a:off x="3398" y="1413"/>
              <a:ext cx="63" cy="26"/>
            </a:xfrm>
            <a:custGeom>
              <a:avLst/>
              <a:gdLst>
                <a:gd name="T0" fmla="*/ 2 w 63"/>
                <a:gd name="T1" fmla="*/ 17 h 26"/>
                <a:gd name="T2" fmla="*/ 6 w 63"/>
                <a:gd name="T3" fmla="*/ 21 h 26"/>
                <a:gd name="T4" fmla="*/ 12 w 63"/>
                <a:gd name="T5" fmla="*/ 22 h 26"/>
                <a:gd name="T6" fmla="*/ 16 w 63"/>
                <a:gd name="T7" fmla="*/ 24 h 26"/>
                <a:gd name="T8" fmla="*/ 21 w 63"/>
                <a:gd name="T9" fmla="*/ 26 h 26"/>
                <a:gd name="T10" fmla="*/ 27 w 63"/>
                <a:gd name="T11" fmla="*/ 26 h 26"/>
                <a:gd name="T12" fmla="*/ 35 w 63"/>
                <a:gd name="T13" fmla="*/ 26 h 26"/>
                <a:gd name="T14" fmla="*/ 41 w 63"/>
                <a:gd name="T15" fmla="*/ 26 h 26"/>
                <a:gd name="T16" fmla="*/ 47 w 63"/>
                <a:gd name="T17" fmla="*/ 26 h 26"/>
                <a:gd name="T18" fmla="*/ 51 w 63"/>
                <a:gd name="T19" fmla="*/ 24 h 26"/>
                <a:gd name="T20" fmla="*/ 53 w 63"/>
                <a:gd name="T21" fmla="*/ 22 h 26"/>
                <a:gd name="T22" fmla="*/ 55 w 63"/>
                <a:gd name="T23" fmla="*/ 21 h 26"/>
                <a:gd name="T24" fmla="*/ 59 w 63"/>
                <a:gd name="T25" fmla="*/ 19 h 26"/>
                <a:gd name="T26" fmla="*/ 61 w 63"/>
                <a:gd name="T27" fmla="*/ 17 h 26"/>
                <a:gd name="T28" fmla="*/ 63 w 63"/>
                <a:gd name="T29" fmla="*/ 13 h 26"/>
                <a:gd name="T30" fmla="*/ 63 w 63"/>
                <a:gd name="T31" fmla="*/ 11 h 26"/>
                <a:gd name="T32" fmla="*/ 63 w 63"/>
                <a:gd name="T33" fmla="*/ 10 h 26"/>
                <a:gd name="T34" fmla="*/ 59 w 63"/>
                <a:gd name="T35" fmla="*/ 6 h 26"/>
                <a:gd name="T36" fmla="*/ 55 w 63"/>
                <a:gd name="T37" fmla="*/ 4 h 26"/>
                <a:gd name="T38" fmla="*/ 51 w 63"/>
                <a:gd name="T39" fmla="*/ 2 h 26"/>
                <a:gd name="T40" fmla="*/ 47 w 63"/>
                <a:gd name="T41" fmla="*/ 0 h 26"/>
                <a:gd name="T42" fmla="*/ 41 w 63"/>
                <a:gd name="T43" fmla="*/ 0 h 26"/>
                <a:gd name="T44" fmla="*/ 37 w 63"/>
                <a:gd name="T45" fmla="*/ 0 h 26"/>
                <a:gd name="T46" fmla="*/ 31 w 63"/>
                <a:gd name="T47" fmla="*/ 0 h 26"/>
                <a:gd name="T48" fmla="*/ 25 w 63"/>
                <a:gd name="T49" fmla="*/ 0 h 26"/>
                <a:gd name="T50" fmla="*/ 21 w 63"/>
                <a:gd name="T51" fmla="*/ 0 h 26"/>
                <a:gd name="T52" fmla="*/ 17 w 63"/>
                <a:gd name="T53" fmla="*/ 2 h 26"/>
                <a:gd name="T54" fmla="*/ 14 w 63"/>
                <a:gd name="T55" fmla="*/ 4 h 26"/>
                <a:gd name="T56" fmla="*/ 10 w 63"/>
                <a:gd name="T57" fmla="*/ 6 h 26"/>
                <a:gd name="T58" fmla="*/ 8 w 63"/>
                <a:gd name="T59" fmla="*/ 8 h 26"/>
                <a:gd name="T60" fmla="*/ 4 w 63"/>
                <a:gd name="T61" fmla="*/ 11 h 26"/>
                <a:gd name="T62" fmla="*/ 2 w 63"/>
                <a:gd name="T63" fmla="*/ 13 h 26"/>
                <a:gd name="T64" fmla="*/ 0 w 63"/>
                <a:gd name="T65" fmla="*/ 15 h 26"/>
                <a:gd name="T66" fmla="*/ 0 w 63"/>
                <a:gd name="T67" fmla="*/ 17 h 26"/>
                <a:gd name="T68" fmla="*/ 0 w 63"/>
                <a:gd name="T69" fmla="*/ 17 h 26"/>
                <a:gd name="T70" fmla="*/ 0 w 63"/>
                <a:gd name="T71" fmla="*/ 17 h 26"/>
                <a:gd name="T72" fmla="*/ 2 w 63"/>
                <a:gd name="T73" fmla="*/ 17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26"/>
                <a:gd name="T113" fmla="*/ 63 w 63"/>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26">
                  <a:moveTo>
                    <a:pt x="2" y="17"/>
                  </a:moveTo>
                  <a:lnTo>
                    <a:pt x="6" y="21"/>
                  </a:lnTo>
                  <a:lnTo>
                    <a:pt x="12" y="22"/>
                  </a:lnTo>
                  <a:lnTo>
                    <a:pt x="16" y="24"/>
                  </a:lnTo>
                  <a:lnTo>
                    <a:pt x="21" y="26"/>
                  </a:lnTo>
                  <a:lnTo>
                    <a:pt x="27" y="26"/>
                  </a:lnTo>
                  <a:lnTo>
                    <a:pt x="35" y="26"/>
                  </a:lnTo>
                  <a:lnTo>
                    <a:pt x="41" y="26"/>
                  </a:lnTo>
                  <a:lnTo>
                    <a:pt x="47" y="26"/>
                  </a:lnTo>
                  <a:lnTo>
                    <a:pt x="51" y="24"/>
                  </a:lnTo>
                  <a:lnTo>
                    <a:pt x="53" y="22"/>
                  </a:lnTo>
                  <a:lnTo>
                    <a:pt x="55" y="21"/>
                  </a:lnTo>
                  <a:lnTo>
                    <a:pt x="59" y="19"/>
                  </a:lnTo>
                  <a:lnTo>
                    <a:pt x="61" y="17"/>
                  </a:lnTo>
                  <a:lnTo>
                    <a:pt x="63" y="13"/>
                  </a:lnTo>
                  <a:lnTo>
                    <a:pt x="63" y="11"/>
                  </a:lnTo>
                  <a:lnTo>
                    <a:pt x="63" y="10"/>
                  </a:lnTo>
                  <a:lnTo>
                    <a:pt x="59" y="6"/>
                  </a:lnTo>
                  <a:lnTo>
                    <a:pt x="55" y="4"/>
                  </a:lnTo>
                  <a:lnTo>
                    <a:pt x="51" y="2"/>
                  </a:lnTo>
                  <a:lnTo>
                    <a:pt x="47" y="0"/>
                  </a:lnTo>
                  <a:lnTo>
                    <a:pt x="41" y="0"/>
                  </a:lnTo>
                  <a:lnTo>
                    <a:pt x="37" y="0"/>
                  </a:lnTo>
                  <a:lnTo>
                    <a:pt x="31" y="0"/>
                  </a:lnTo>
                  <a:lnTo>
                    <a:pt x="25" y="0"/>
                  </a:lnTo>
                  <a:lnTo>
                    <a:pt x="21" y="0"/>
                  </a:lnTo>
                  <a:lnTo>
                    <a:pt x="17" y="2"/>
                  </a:lnTo>
                  <a:lnTo>
                    <a:pt x="14" y="4"/>
                  </a:lnTo>
                  <a:lnTo>
                    <a:pt x="10" y="6"/>
                  </a:lnTo>
                  <a:lnTo>
                    <a:pt x="8" y="8"/>
                  </a:lnTo>
                  <a:lnTo>
                    <a:pt x="4" y="11"/>
                  </a:lnTo>
                  <a:lnTo>
                    <a:pt x="2" y="13"/>
                  </a:lnTo>
                  <a:lnTo>
                    <a:pt x="0" y="15"/>
                  </a:lnTo>
                  <a:lnTo>
                    <a:pt x="0" y="17"/>
                  </a:lnTo>
                  <a:lnTo>
                    <a:pt x="2" y="17"/>
                  </a:lnTo>
                  <a:close/>
                </a:path>
              </a:pathLst>
            </a:custGeom>
            <a:solidFill>
              <a:srgbClr val="FCEF00"/>
            </a:solidFill>
            <a:ln w="9525">
              <a:noFill/>
              <a:round/>
              <a:headEnd/>
              <a:tailEnd/>
            </a:ln>
          </p:spPr>
          <p:txBody>
            <a:bodyPr>
              <a:prstTxWarp prst="textNoShape">
                <a:avLst/>
              </a:prstTxWarp>
            </a:bodyPr>
            <a:lstStyle/>
            <a:p>
              <a:endParaRPr lang="en-US"/>
            </a:p>
          </p:txBody>
        </p:sp>
        <p:sp>
          <p:nvSpPr>
            <p:cNvPr id="22585" name="Freeform 55"/>
            <p:cNvSpPr>
              <a:spLocks/>
            </p:cNvSpPr>
            <p:nvPr/>
          </p:nvSpPr>
          <p:spPr bwMode="auto">
            <a:xfrm>
              <a:off x="3451" y="1387"/>
              <a:ext cx="58" cy="24"/>
            </a:xfrm>
            <a:custGeom>
              <a:avLst/>
              <a:gdLst>
                <a:gd name="T0" fmla="*/ 0 w 58"/>
                <a:gd name="T1" fmla="*/ 19 h 24"/>
                <a:gd name="T2" fmla="*/ 6 w 58"/>
                <a:gd name="T3" fmla="*/ 21 h 24"/>
                <a:gd name="T4" fmla="*/ 14 w 58"/>
                <a:gd name="T5" fmla="*/ 23 h 24"/>
                <a:gd name="T6" fmla="*/ 20 w 58"/>
                <a:gd name="T7" fmla="*/ 24 h 24"/>
                <a:gd name="T8" fmla="*/ 26 w 58"/>
                <a:gd name="T9" fmla="*/ 24 h 24"/>
                <a:gd name="T10" fmla="*/ 34 w 58"/>
                <a:gd name="T11" fmla="*/ 23 h 24"/>
                <a:gd name="T12" fmla="*/ 40 w 58"/>
                <a:gd name="T13" fmla="*/ 23 h 24"/>
                <a:gd name="T14" fmla="*/ 48 w 58"/>
                <a:gd name="T15" fmla="*/ 19 h 24"/>
                <a:gd name="T16" fmla="*/ 54 w 58"/>
                <a:gd name="T17" fmla="*/ 17 h 24"/>
                <a:gd name="T18" fmla="*/ 54 w 58"/>
                <a:gd name="T19" fmla="*/ 15 h 24"/>
                <a:gd name="T20" fmla="*/ 56 w 58"/>
                <a:gd name="T21" fmla="*/ 15 h 24"/>
                <a:gd name="T22" fmla="*/ 56 w 58"/>
                <a:gd name="T23" fmla="*/ 15 h 24"/>
                <a:gd name="T24" fmla="*/ 56 w 58"/>
                <a:gd name="T25" fmla="*/ 15 h 24"/>
                <a:gd name="T26" fmla="*/ 56 w 58"/>
                <a:gd name="T27" fmla="*/ 13 h 24"/>
                <a:gd name="T28" fmla="*/ 56 w 58"/>
                <a:gd name="T29" fmla="*/ 13 h 24"/>
                <a:gd name="T30" fmla="*/ 58 w 58"/>
                <a:gd name="T31" fmla="*/ 13 h 24"/>
                <a:gd name="T32" fmla="*/ 58 w 58"/>
                <a:gd name="T33" fmla="*/ 13 h 24"/>
                <a:gd name="T34" fmla="*/ 58 w 58"/>
                <a:gd name="T35" fmla="*/ 11 h 24"/>
                <a:gd name="T36" fmla="*/ 56 w 58"/>
                <a:gd name="T37" fmla="*/ 10 h 24"/>
                <a:gd name="T38" fmla="*/ 56 w 58"/>
                <a:gd name="T39" fmla="*/ 8 h 24"/>
                <a:gd name="T40" fmla="*/ 54 w 58"/>
                <a:gd name="T41" fmla="*/ 8 h 24"/>
                <a:gd name="T42" fmla="*/ 52 w 58"/>
                <a:gd name="T43" fmla="*/ 6 h 24"/>
                <a:gd name="T44" fmla="*/ 50 w 58"/>
                <a:gd name="T45" fmla="*/ 6 h 24"/>
                <a:gd name="T46" fmla="*/ 50 w 58"/>
                <a:gd name="T47" fmla="*/ 4 h 24"/>
                <a:gd name="T48" fmla="*/ 48 w 58"/>
                <a:gd name="T49" fmla="*/ 2 h 24"/>
                <a:gd name="T50" fmla="*/ 42 w 58"/>
                <a:gd name="T51" fmla="*/ 0 h 24"/>
                <a:gd name="T52" fmla="*/ 36 w 58"/>
                <a:gd name="T53" fmla="*/ 0 h 24"/>
                <a:gd name="T54" fmla="*/ 30 w 58"/>
                <a:gd name="T55" fmla="*/ 0 h 24"/>
                <a:gd name="T56" fmla="*/ 24 w 58"/>
                <a:gd name="T57" fmla="*/ 0 h 24"/>
                <a:gd name="T58" fmla="*/ 18 w 58"/>
                <a:gd name="T59" fmla="*/ 4 h 24"/>
                <a:gd name="T60" fmla="*/ 12 w 58"/>
                <a:gd name="T61" fmla="*/ 6 h 24"/>
                <a:gd name="T62" fmla="*/ 6 w 58"/>
                <a:gd name="T63" fmla="*/ 10 h 24"/>
                <a:gd name="T64" fmla="*/ 2 w 58"/>
                <a:gd name="T65" fmla="*/ 15 h 24"/>
                <a:gd name="T66" fmla="*/ 0 w 58"/>
                <a:gd name="T67" fmla="*/ 15 h 24"/>
                <a:gd name="T68" fmla="*/ 0 w 58"/>
                <a:gd name="T69" fmla="*/ 15 h 24"/>
                <a:gd name="T70" fmla="*/ 0 w 58"/>
                <a:gd name="T71" fmla="*/ 15 h 24"/>
                <a:gd name="T72" fmla="*/ 0 w 58"/>
                <a:gd name="T73" fmla="*/ 15 h 24"/>
                <a:gd name="T74" fmla="*/ 0 w 58"/>
                <a:gd name="T75" fmla="*/ 17 h 24"/>
                <a:gd name="T76" fmla="*/ 0 w 58"/>
                <a:gd name="T77" fmla="*/ 17 h 24"/>
                <a:gd name="T78" fmla="*/ 0 w 58"/>
                <a:gd name="T79" fmla="*/ 17 h 24"/>
                <a:gd name="T80" fmla="*/ 0 w 58"/>
                <a:gd name="T81" fmla="*/ 17 h 24"/>
                <a:gd name="T82" fmla="*/ 0 w 58"/>
                <a:gd name="T83" fmla="*/ 17 h 24"/>
                <a:gd name="T84" fmla="*/ 0 w 58"/>
                <a:gd name="T85" fmla="*/ 19 h 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
                <a:gd name="T130" fmla="*/ 0 h 24"/>
                <a:gd name="T131" fmla="*/ 58 w 58"/>
                <a:gd name="T132" fmla="*/ 24 h 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 h="24">
                  <a:moveTo>
                    <a:pt x="0" y="19"/>
                  </a:moveTo>
                  <a:lnTo>
                    <a:pt x="6" y="21"/>
                  </a:lnTo>
                  <a:lnTo>
                    <a:pt x="14" y="23"/>
                  </a:lnTo>
                  <a:lnTo>
                    <a:pt x="20" y="24"/>
                  </a:lnTo>
                  <a:lnTo>
                    <a:pt x="26" y="24"/>
                  </a:lnTo>
                  <a:lnTo>
                    <a:pt x="34" y="23"/>
                  </a:lnTo>
                  <a:lnTo>
                    <a:pt x="40" y="23"/>
                  </a:lnTo>
                  <a:lnTo>
                    <a:pt x="48" y="19"/>
                  </a:lnTo>
                  <a:lnTo>
                    <a:pt x="54" y="17"/>
                  </a:lnTo>
                  <a:lnTo>
                    <a:pt x="54" y="15"/>
                  </a:lnTo>
                  <a:lnTo>
                    <a:pt x="56" y="15"/>
                  </a:lnTo>
                  <a:lnTo>
                    <a:pt x="56" y="13"/>
                  </a:lnTo>
                  <a:lnTo>
                    <a:pt x="58" y="13"/>
                  </a:lnTo>
                  <a:lnTo>
                    <a:pt x="58" y="11"/>
                  </a:lnTo>
                  <a:lnTo>
                    <a:pt x="56" y="10"/>
                  </a:lnTo>
                  <a:lnTo>
                    <a:pt x="56" y="8"/>
                  </a:lnTo>
                  <a:lnTo>
                    <a:pt x="54" y="8"/>
                  </a:lnTo>
                  <a:lnTo>
                    <a:pt x="52" y="6"/>
                  </a:lnTo>
                  <a:lnTo>
                    <a:pt x="50" y="6"/>
                  </a:lnTo>
                  <a:lnTo>
                    <a:pt x="50" y="4"/>
                  </a:lnTo>
                  <a:lnTo>
                    <a:pt x="48" y="2"/>
                  </a:lnTo>
                  <a:lnTo>
                    <a:pt x="42" y="0"/>
                  </a:lnTo>
                  <a:lnTo>
                    <a:pt x="36" y="0"/>
                  </a:lnTo>
                  <a:lnTo>
                    <a:pt x="30" y="0"/>
                  </a:lnTo>
                  <a:lnTo>
                    <a:pt x="24" y="0"/>
                  </a:lnTo>
                  <a:lnTo>
                    <a:pt x="18" y="4"/>
                  </a:lnTo>
                  <a:lnTo>
                    <a:pt x="12" y="6"/>
                  </a:lnTo>
                  <a:lnTo>
                    <a:pt x="6" y="10"/>
                  </a:lnTo>
                  <a:lnTo>
                    <a:pt x="2" y="15"/>
                  </a:lnTo>
                  <a:lnTo>
                    <a:pt x="0" y="15"/>
                  </a:lnTo>
                  <a:lnTo>
                    <a:pt x="0" y="17"/>
                  </a:lnTo>
                  <a:lnTo>
                    <a:pt x="0" y="19"/>
                  </a:lnTo>
                  <a:close/>
                </a:path>
              </a:pathLst>
            </a:custGeom>
            <a:solidFill>
              <a:srgbClr val="FCEF00"/>
            </a:solidFill>
            <a:ln w="9525">
              <a:noFill/>
              <a:round/>
              <a:headEnd/>
              <a:tailEnd/>
            </a:ln>
          </p:spPr>
          <p:txBody>
            <a:bodyPr>
              <a:prstTxWarp prst="textNoShape">
                <a:avLst/>
              </a:prstTxWarp>
            </a:bodyPr>
            <a:lstStyle/>
            <a:p>
              <a:endParaRPr lang="en-US"/>
            </a:p>
          </p:txBody>
        </p:sp>
        <p:sp>
          <p:nvSpPr>
            <p:cNvPr id="22586" name="Freeform 56"/>
            <p:cNvSpPr>
              <a:spLocks/>
            </p:cNvSpPr>
            <p:nvPr/>
          </p:nvSpPr>
          <p:spPr bwMode="auto">
            <a:xfrm>
              <a:off x="3501" y="1369"/>
              <a:ext cx="57" cy="26"/>
            </a:xfrm>
            <a:custGeom>
              <a:avLst/>
              <a:gdLst>
                <a:gd name="T0" fmla="*/ 0 w 57"/>
                <a:gd name="T1" fmla="*/ 9 h 26"/>
                <a:gd name="T2" fmla="*/ 4 w 57"/>
                <a:gd name="T3" fmla="*/ 13 h 26"/>
                <a:gd name="T4" fmla="*/ 10 w 57"/>
                <a:gd name="T5" fmla="*/ 16 h 26"/>
                <a:gd name="T6" fmla="*/ 13 w 57"/>
                <a:gd name="T7" fmla="*/ 20 h 26"/>
                <a:gd name="T8" fmla="*/ 19 w 57"/>
                <a:gd name="T9" fmla="*/ 22 h 26"/>
                <a:gd name="T10" fmla="*/ 23 w 57"/>
                <a:gd name="T11" fmla="*/ 24 h 26"/>
                <a:gd name="T12" fmla="*/ 29 w 57"/>
                <a:gd name="T13" fmla="*/ 26 h 26"/>
                <a:gd name="T14" fmla="*/ 37 w 57"/>
                <a:gd name="T15" fmla="*/ 26 h 26"/>
                <a:gd name="T16" fmla="*/ 43 w 57"/>
                <a:gd name="T17" fmla="*/ 26 h 26"/>
                <a:gd name="T18" fmla="*/ 45 w 57"/>
                <a:gd name="T19" fmla="*/ 26 h 26"/>
                <a:gd name="T20" fmla="*/ 47 w 57"/>
                <a:gd name="T21" fmla="*/ 26 h 26"/>
                <a:gd name="T22" fmla="*/ 49 w 57"/>
                <a:gd name="T23" fmla="*/ 26 h 26"/>
                <a:gd name="T24" fmla="*/ 51 w 57"/>
                <a:gd name="T25" fmla="*/ 24 h 26"/>
                <a:gd name="T26" fmla="*/ 51 w 57"/>
                <a:gd name="T27" fmla="*/ 24 h 26"/>
                <a:gd name="T28" fmla="*/ 53 w 57"/>
                <a:gd name="T29" fmla="*/ 24 h 26"/>
                <a:gd name="T30" fmla="*/ 55 w 57"/>
                <a:gd name="T31" fmla="*/ 22 h 26"/>
                <a:gd name="T32" fmla="*/ 55 w 57"/>
                <a:gd name="T33" fmla="*/ 22 h 26"/>
                <a:gd name="T34" fmla="*/ 55 w 57"/>
                <a:gd name="T35" fmla="*/ 22 h 26"/>
                <a:gd name="T36" fmla="*/ 55 w 57"/>
                <a:gd name="T37" fmla="*/ 22 h 26"/>
                <a:gd name="T38" fmla="*/ 55 w 57"/>
                <a:gd name="T39" fmla="*/ 22 h 26"/>
                <a:gd name="T40" fmla="*/ 55 w 57"/>
                <a:gd name="T41" fmla="*/ 20 h 26"/>
                <a:gd name="T42" fmla="*/ 55 w 57"/>
                <a:gd name="T43" fmla="*/ 20 h 26"/>
                <a:gd name="T44" fmla="*/ 55 w 57"/>
                <a:gd name="T45" fmla="*/ 20 h 26"/>
                <a:gd name="T46" fmla="*/ 57 w 57"/>
                <a:gd name="T47" fmla="*/ 20 h 26"/>
                <a:gd name="T48" fmla="*/ 57 w 57"/>
                <a:gd name="T49" fmla="*/ 18 h 26"/>
                <a:gd name="T50" fmla="*/ 53 w 57"/>
                <a:gd name="T51" fmla="*/ 15 h 26"/>
                <a:gd name="T52" fmla="*/ 49 w 57"/>
                <a:gd name="T53" fmla="*/ 13 h 26"/>
                <a:gd name="T54" fmla="*/ 45 w 57"/>
                <a:gd name="T55" fmla="*/ 9 h 26"/>
                <a:gd name="T56" fmla="*/ 41 w 57"/>
                <a:gd name="T57" fmla="*/ 7 h 26"/>
                <a:gd name="T58" fmla="*/ 37 w 57"/>
                <a:gd name="T59" fmla="*/ 5 h 26"/>
                <a:gd name="T60" fmla="*/ 31 w 57"/>
                <a:gd name="T61" fmla="*/ 4 h 26"/>
                <a:gd name="T62" fmla="*/ 27 w 57"/>
                <a:gd name="T63" fmla="*/ 2 h 26"/>
                <a:gd name="T64" fmla="*/ 21 w 57"/>
                <a:gd name="T65" fmla="*/ 0 h 26"/>
                <a:gd name="T66" fmla="*/ 19 w 57"/>
                <a:gd name="T67" fmla="*/ 0 h 26"/>
                <a:gd name="T68" fmla="*/ 15 w 57"/>
                <a:gd name="T69" fmla="*/ 2 h 26"/>
                <a:gd name="T70" fmla="*/ 13 w 57"/>
                <a:gd name="T71" fmla="*/ 2 h 26"/>
                <a:gd name="T72" fmla="*/ 10 w 57"/>
                <a:gd name="T73" fmla="*/ 2 h 26"/>
                <a:gd name="T74" fmla="*/ 8 w 57"/>
                <a:gd name="T75" fmla="*/ 4 h 26"/>
                <a:gd name="T76" fmla="*/ 6 w 57"/>
                <a:gd name="T77" fmla="*/ 4 h 26"/>
                <a:gd name="T78" fmla="*/ 4 w 57"/>
                <a:gd name="T79" fmla="*/ 5 h 26"/>
                <a:gd name="T80" fmla="*/ 0 w 57"/>
                <a:gd name="T81" fmla="*/ 7 h 26"/>
                <a:gd name="T82" fmla="*/ 0 w 57"/>
                <a:gd name="T83" fmla="*/ 7 h 26"/>
                <a:gd name="T84" fmla="*/ 0 w 57"/>
                <a:gd name="T85" fmla="*/ 7 h 26"/>
                <a:gd name="T86" fmla="*/ 0 w 57"/>
                <a:gd name="T87" fmla="*/ 9 h 26"/>
                <a:gd name="T88" fmla="*/ 0 w 57"/>
                <a:gd name="T89" fmla="*/ 9 h 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26"/>
                <a:gd name="T137" fmla="*/ 57 w 57"/>
                <a:gd name="T138" fmla="*/ 26 h 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26">
                  <a:moveTo>
                    <a:pt x="0" y="9"/>
                  </a:moveTo>
                  <a:lnTo>
                    <a:pt x="4" y="13"/>
                  </a:lnTo>
                  <a:lnTo>
                    <a:pt x="10" y="16"/>
                  </a:lnTo>
                  <a:lnTo>
                    <a:pt x="13" y="20"/>
                  </a:lnTo>
                  <a:lnTo>
                    <a:pt x="19" y="22"/>
                  </a:lnTo>
                  <a:lnTo>
                    <a:pt x="23" y="24"/>
                  </a:lnTo>
                  <a:lnTo>
                    <a:pt x="29" y="26"/>
                  </a:lnTo>
                  <a:lnTo>
                    <a:pt x="37" y="26"/>
                  </a:lnTo>
                  <a:lnTo>
                    <a:pt x="43" y="26"/>
                  </a:lnTo>
                  <a:lnTo>
                    <a:pt x="45" y="26"/>
                  </a:lnTo>
                  <a:lnTo>
                    <a:pt x="47" y="26"/>
                  </a:lnTo>
                  <a:lnTo>
                    <a:pt x="49" y="26"/>
                  </a:lnTo>
                  <a:lnTo>
                    <a:pt x="51" y="24"/>
                  </a:lnTo>
                  <a:lnTo>
                    <a:pt x="53" y="24"/>
                  </a:lnTo>
                  <a:lnTo>
                    <a:pt x="55" y="22"/>
                  </a:lnTo>
                  <a:lnTo>
                    <a:pt x="55" y="20"/>
                  </a:lnTo>
                  <a:lnTo>
                    <a:pt x="57" y="20"/>
                  </a:lnTo>
                  <a:lnTo>
                    <a:pt x="57" y="18"/>
                  </a:lnTo>
                  <a:lnTo>
                    <a:pt x="53" y="15"/>
                  </a:lnTo>
                  <a:lnTo>
                    <a:pt x="49" y="13"/>
                  </a:lnTo>
                  <a:lnTo>
                    <a:pt x="45" y="9"/>
                  </a:lnTo>
                  <a:lnTo>
                    <a:pt x="41" y="7"/>
                  </a:lnTo>
                  <a:lnTo>
                    <a:pt x="37" y="5"/>
                  </a:lnTo>
                  <a:lnTo>
                    <a:pt x="31" y="4"/>
                  </a:lnTo>
                  <a:lnTo>
                    <a:pt x="27" y="2"/>
                  </a:lnTo>
                  <a:lnTo>
                    <a:pt x="21" y="0"/>
                  </a:lnTo>
                  <a:lnTo>
                    <a:pt x="19" y="0"/>
                  </a:lnTo>
                  <a:lnTo>
                    <a:pt x="15" y="2"/>
                  </a:lnTo>
                  <a:lnTo>
                    <a:pt x="13" y="2"/>
                  </a:lnTo>
                  <a:lnTo>
                    <a:pt x="10" y="2"/>
                  </a:lnTo>
                  <a:lnTo>
                    <a:pt x="8" y="4"/>
                  </a:lnTo>
                  <a:lnTo>
                    <a:pt x="6" y="4"/>
                  </a:lnTo>
                  <a:lnTo>
                    <a:pt x="4" y="5"/>
                  </a:lnTo>
                  <a:lnTo>
                    <a:pt x="0" y="7"/>
                  </a:lnTo>
                  <a:lnTo>
                    <a:pt x="0" y="9"/>
                  </a:lnTo>
                  <a:close/>
                </a:path>
              </a:pathLst>
            </a:custGeom>
            <a:solidFill>
              <a:srgbClr val="FCEF00"/>
            </a:solidFill>
            <a:ln w="9525">
              <a:noFill/>
              <a:round/>
              <a:headEnd/>
              <a:tailEnd/>
            </a:ln>
          </p:spPr>
          <p:txBody>
            <a:bodyPr>
              <a:prstTxWarp prst="textNoShape">
                <a:avLst/>
              </a:prstTxWarp>
            </a:bodyPr>
            <a:lstStyle/>
            <a:p>
              <a:endParaRPr lang="en-US"/>
            </a:p>
          </p:txBody>
        </p:sp>
        <p:sp>
          <p:nvSpPr>
            <p:cNvPr id="22587" name="Freeform 57"/>
            <p:cNvSpPr>
              <a:spLocks/>
            </p:cNvSpPr>
            <p:nvPr/>
          </p:nvSpPr>
          <p:spPr bwMode="auto">
            <a:xfrm>
              <a:off x="3554" y="1365"/>
              <a:ext cx="42" cy="43"/>
            </a:xfrm>
            <a:custGeom>
              <a:avLst/>
              <a:gdLst>
                <a:gd name="T0" fmla="*/ 0 w 42"/>
                <a:gd name="T1" fmla="*/ 6 h 43"/>
                <a:gd name="T2" fmla="*/ 6 w 42"/>
                <a:gd name="T3" fmla="*/ 9 h 43"/>
                <a:gd name="T4" fmla="*/ 8 w 42"/>
                <a:gd name="T5" fmla="*/ 15 h 43"/>
                <a:gd name="T6" fmla="*/ 12 w 42"/>
                <a:gd name="T7" fmla="*/ 22 h 43"/>
                <a:gd name="T8" fmla="*/ 16 w 42"/>
                <a:gd name="T9" fmla="*/ 28 h 43"/>
                <a:gd name="T10" fmla="*/ 20 w 42"/>
                <a:gd name="T11" fmla="*/ 32 h 43"/>
                <a:gd name="T12" fmla="*/ 24 w 42"/>
                <a:gd name="T13" fmla="*/ 37 h 43"/>
                <a:gd name="T14" fmla="*/ 30 w 42"/>
                <a:gd name="T15" fmla="*/ 41 h 43"/>
                <a:gd name="T16" fmla="*/ 36 w 42"/>
                <a:gd name="T17" fmla="*/ 43 h 43"/>
                <a:gd name="T18" fmla="*/ 38 w 42"/>
                <a:gd name="T19" fmla="*/ 43 h 43"/>
                <a:gd name="T20" fmla="*/ 38 w 42"/>
                <a:gd name="T21" fmla="*/ 43 h 43"/>
                <a:gd name="T22" fmla="*/ 38 w 42"/>
                <a:gd name="T23" fmla="*/ 43 h 43"/>
                <a:gd name="T24" fmla="*/ 38 w 42"/>
                <a:gd name="T25" fmla="*/ 43 h 43"/>
                <a:gd name="T26" fmla="*/ 40 w 42"/>
                <a:gd name="T27" fmla="*/ 43 h 43"/>
                <a:gd name="T28" fmla="*/ 40 w 42"/>
                <a:gd name="T29" fmla="*/ 43 h 43"/>
                <a:gd name="T30" fmla="*/ 40 w 42"/>
                <a:gd name="T31" fmla="*/ 43 h 43"/>
                <a:gd name="T32" fmla="*/ 40 w 42"/>
                <a:gd name="T33" fmla="*/ 43 h 43"/>
                <a:gd name="T34" fmla="*/ 42 w 42"/>
                <a:gd name="T35" fmla="*/ 39 h 43"/>
                <a:gd name="T36" fmla="*/ 42 w 42"/>
                <a:gd name="T37" fmla="*/ 35 h 43"/>
                <a:gd name="T38" fmla="*/ 42 w 42"/>
                <a:gd name="T39" fmla="*/ 30 h 43"/>
                <a:gd name="T40" fmla="*/ 42 w 42"/>
                <a:gd name="T41" fmla="*/ 26 h 43"/>
                <a:gd name="T42" fmla="*/ 40 w 42"/>
                <a:gd name="T43" fmla="*/ 22 h 43"/>
                <a:gd name="T44" fmla="*/ 40 w 42"/>
                <a:gd name="T45" fmla="*/ 17 h 43"/>
                <a:gd name="T46" fmla="*/ 36 w 42"/>
                <a:gd name="T47" fmla="*/ 13 h 43"/>
                <a:gd name="T48" fmla="*/ 34 w 42"/>
                <a:gd name="T49" fmla="*/ 9 h 43"/>
                <a:gd name="T50" fmla="*/ 30 w 42"/>
                <a:gd name="T51" fmla="*/ 8 h 43"/>
                <a:gd name="T52" fmla="*/ 28 w 42"/>
                <a:gd name="T53" fmla="*/ 4 h 43"/>
                <a:gd name="T54" fmla="*/ 24 w 42"/>
                <a:gd name="T55" fmla="*/ 4 h 43"/>
                <a:gd name="T56" fmla="*/ 20 w 42"/>
                <a:gd name="T57" fmla="*/ 2 h 43"/>
                <a:gd name="T58" fmla="*/ 16 w 42"/>
                <a:gd name="T59" fmla="*/ 0 h 43"/>
                <a:gd name="T60" fmla="*/ 12 w 42"/>
                <a:gd name="T61" fmla="*/ 0 h 43"/>
                <a:gd name="T62" fmla="*/ 10 w 42"/>
                <a:gd name="T63" fmla="*/ 0 h 43"/>
                <a:gd name="T64" fmla="*/ 6 w 42"/>
                <a:gd name="T65" fmla="*/ 0 h 43"/>
                <a:gd name="T66" fmla="*/ 4 w 42"/>
                <a:gd name="T67" fmla="*/ 0 h 43"/>
                <a:gd name="T68" fmla="*/ 4 w 42"/>
                <a:gd name="T69" fmla="*/ 0 h 43"/>
                <a:gd name="T70" fmla="*/ 2 w 42"/>
                <a:gd name="T71" fmla="*/ 2 h 43"/>
                <a:gd name="T72" fmla="*/ 2 w 42"/>
                <a:gd name="T73" fmla="*/ 2 h 43"/>
                <a:gd name="T74" fmla="*/ 2 w 42"/>
                <a:gd name="T75" fmla="*/ 2 h 43"/>
                <a:gd name="T76" fmla="*/ 2 w 42"/>
                <a:gd name="T77" fmla="*/ 2 h 43"/>
                <a:gd name="T78" fmla="*/ 2 w 42"/>
                <a:gd name="T79" fmla="*/ 4 h 43"/>
                <a:gd name="T80" fmla="*/ 0 w 42"/>
                <a:gd name="T81" fmla="*/ 4 h 43"/>
                <a:gd name="T82" fmla="*/ 0 w 42"/>
                <a:gd name="T83" fmla="*/ 4 h 43"/>
                <a:gd name="T84" fmla="*/ 0 w 42"/>
                <a:gd name="T85" fmla="*/ 4 h 43"/>
                <a:gd name="T86" fmla="*/ 0 w 42"/>
                <a:gd name="T87" fmla="*/ 6 h 43"/>
                <a:gd name="T88" fmla="*/ 0 w 42"/>
                <a:gd name="T89" fmla="*/ 6 h 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
                <a:gd name="T136" fmla="*/ 0 h 43"/>
                <a:gd name="T137" fmla="*/ 42 w 42"/>
                <a:gd name="T138" fmla="*/ 43 h 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 h="43">
                  <a:moveTo>
                    <a:pt x="0" y="6"/>
                  </a:moveTo>
                  <a:lnTo>
                    <a:pt x="6" y="9"/>
                  </a:lnTo>
                  <a:lnTo>
                    <a:pt x="8" y="15"/>
                  </a:lnTo>
                  <a:lnTo>
                    <a:pt x="12" y="22"/>
                  </a:lnTo>
                  <a:lnTo>
                    <a:pt x="16" y="28"/>
                  </a:lnTo>
                  <a:lnTo>
                    <a:pt x="20" y="32"/>
                  </a:lnTo>
                  <a:lnTo>
                    <a:pt x="24" y="37"/>
                  </a:lnTo>
                  <a:lnTo>
                    <a:pt x="30" y="41"/>
                  </a:lnTo>
                  <a:lnTo>
                    <a:pt x="36" y="43"/>
                  </a:lnTo>
                  <a:lnTo>
                    <a:pt x="38" y="43"/>
                  </a:lnTo>
                  <a:lnTo>
                    <a:pt x="40" y="43"/>
                  </a:lnTo>
                  <a:lnTo>
                    <a:pt x="42" y="39"/>
                  </a:lnTo>
                  <a:lnTo>
                    <a:pt x="42" y="35"/>
                  </a:lnTo>
                  <a:lnTo>
                    <a:pt x="42" y="30"/>
                  </a:lnTo>
                  <a:lnTo>
                    <a:pt x="42" y="26"/>
                  </a:lnTo>
                  <a:lnTo>
                    <a:pt x="40" y="22"/>
                  </a:lnTo>
                  <a:lnTo>
                    <a:pt x="40" y="17"/>
                  </a:lnTo>
                  <a:lnTo>
                    <a:pt x="36" y="13"/>
                  </a:lnTo>
                  <a:lnTo>
                    <a:pt x="34" y="9"/>
                  </a:lnTo>
                  <a:lnTo>
                    <a:pt x="30" y="8"/>
                  </a:lnTo>
                  <a:lnTo>
                    <a:pt x="28" y="4"/>
                  </a:lnTo>
                  <a:lnTo>
                    <a:pt x="24" y="4"/>
                  </a:lnTo>
                  <a:lnTo>
                    <a:pt x="20" y="2"/>
                  </a:lnTo>
                  <a:lnTo>
                    <a:pt x="16" y="0"/>
                  </a:lnTo>
                  <a:lnTo>
                    <a:pt x="12" y="0"/>
                  </a:lnTo>
                  <a:lnTo>
                    <a:pt x="10" y="0"/>
                  </a:lnTo>
                  <a:lnTo>
                    <a:pt x="6" y="0"/>
                  </a:lnTo>
                  <a:lnTo>
                    <a:pt x="4" y="0"/>
                  </a:lnTo>
                  <a:lnTo>
                    <a:pt x="2" y="2"/>
                  </a:lnTo>
                  <a:lnTo>
                    <a:pt x="2" y="4"/>
                  </a:lnTo>
                  <a:lnTo>
                    <a:pt x="0" y="4"/>
                  </a:lnTo>
                  <a:lnTo>
                    <a:pt x="0" y="6"/>
                  </a:lnTo>
                  <a:close/>
                </a:path>
              </a:pathLst>
            </a:custGeom>
            <a:solidFill>
              <a:srgbClr val="FCEF00"/>
            </a:solidFill>
            <a:ln w="9525">
              <a:noFill/>
              <a:round/>
              <a:headEnd/>
              <a:tailEnd/>
            </a:ln>
          </p:spPr>
          <p:txBody>
            <a:bodyPr>
              <a:prstTxWarp prst="textNoShape">
                <a:avLst/>
              </a:prstTxWarp>
            </a:bodyPr>
            <a:lstStyle/>
            <a:p>
              <a:endParaRPr lang="en-US"/>
            </a:p>
          </p:txBody>
        </p:sp>
        <p:sp>
          <p:nvSpPr>
            <p:cNvPr id="22588" name="Freeform 58"/>
            <p:cNvSpPr>
              <a:spLocks/>
            </p:cNvSpPr>
            <p:nvPr/>
          </p:nvSpPr>
          <p:spPr bwMode="auto">
            <a:xfrm>
              <a:off x="3602" y="1374"/>
              <a:ext cx="35" cy="54"/>
            </a:xfrm>
            <a:custGeom>
              <a:avLst/>
              <a:gdLst>
                <a:gd name="T0" fmla="*/ 4 w 35"/>
                <a:gd name="T1" fmla="*/ 23 h 54"/>
                <a:gd name="T2" fmla="*/ 5 w 35"/>
                <a:gd name="T3" fmla="*/ 28 h 54"/>
                <a:gd name="T4" fmla="*/ 7 w 35"/>
                <a:gd name="T5" fmla="*/ 34 h 54"/>
                <a:gd name="T6" fmla="*/ 11 w 35"/>
                <a:gd name="T7" fmla="*/ 37 h 54"/>
                <a:gd name="T8" fmla="*/ 13 w 35"/>
                <a:gd name="T9" fmla="*/ 41 h 54"/>
                <a:gd name="T10" fmla="*/ 17 w 35"/>
                <a:gd name="T11" fmla="*/ 45 h 54"/>
                <a:gd name="T12" fmla="*/ 21 w 35"/>
                <a:gd name="T13" fmla="*/ 49 h 54"/>
                <a:gd name="T14" fmla="*/ 25 w 35"/>
                <a:gd name="T15" fmla="*/ 52 h 54"/>
                <a:gd name="T16" fmla="*/ 31 w 35"/>
                <a:gd name="T17" fmla="*/ 54 h 54"/>
                <a:gd name="T18" fmla="*/ 33 w 35"/>
                <a:gd name="T19" fmla="*/ 50 h 54"/>
                <a:gd name="T20" fmla="*/ 33 w 35"/>
                <a:gd name="T21" fmla="*/ 47 h 54"/>
                <a:gd name="T22" fmla="*/ 35 w 35"/>
                <a:gd name="T23" fmla="*/ 41 h 54"/>
                <a:gd name="T24" fmla="*/ 35 w 35"/>
                <a:gd name="T25" fmla="*/ 37 h 54"/>
                <a:gd name="T26" fmla="*/ 35 w 35"/>
                <a:gd name="T27" fmla="*/ 32 h 54"/>
                <a:gd name="T28" fmla="*/ 35 w 35"/>
                <a:gd name="T29" fmla="*/ 28 h 54"/>
                <a:gd name="T30" fmla="*/ 33 w 35"/>
                <a:gd name="T31" fmla="*/ 23 h 54"/>
                <a:gd name="T32" fmla="*/ 31 w 35"/>
                <a:gd name="T33" fmla="*/ 19 h 54"/>
                <a:gd name="T34" fmla="*/ 29 w 35"/>
                <a:gd name="T35" fmla="*/ 15 h 54"/>
                <a:gd name="T36" fmla="*/ 27 w 35"/>
                <a:gd name="T37" fmla="*/ 13 h 54"/>
                <a:gd name="T38" fmla="*/ 25 w 35"/>
                <a:gd name="T39" fmla="*/ 10 h 54"/>
                <a:gd name="T40" fmla="*/ 23 w 35"/>
                <a:gd name="T41" fmla="*/ 8 h 54"/>
                <a:gd name="T42" fmla="*/ 21 w 35"/>
                <a:gd name="T43" fmla="*/ 6 h 54"/>
                <a:gd name="T44" fmla="*/ 17 w 35"/>
                <a:gd name="T45" fmla="*/ 4 h 54"/>
                <a:gd name="T46" fmla="*/ 15 w 35"/>
                <a:gd name="T47" fmla="*/ 2 h 54"/>
                <a:gd name="T48" fmla="*/ 11 w 35"/>
                <a:gd name="T49" fmla="*/ 0 h 54"/>
                <a:gd name="T50" fmla="*/ 9 w 35"/>
                <a:gd name="T51" fmla="*/ 0 h 54"/>
                <a:gd name="T52" fmla="*/ 7 w 35"/>
                <a:gd name="T53" fmla="*/ 0 h 54"/>
                <a:gd name="T54" fmla="*/ 5 w 35"/>
                <a:gd name="T55" fmla="*/ 0 h 54"/>
                <a:gd name="T56" fmla="*/ 5 w 35"/>
                <a:gd name="T57" fmla="*/ 0 h 54"/>
                <a:gd name="T58" fmla="*/ 4 w 35"/>
                <a:gd name="T59" fmla="*/ 0 h 54"/>
                <a:gd name="T60" fmla="*/ 2 w 35"/>
                <a:gd name="T61" fmla="*/ 0 h 54"/>
                <a:gd name="T62" fmla="*/ 2 w 35"/>
                <a:gd name="T63" fmla="*/ 2 h 54"/>
                <a:gd name="T64" fmla="*/ 0 w 35"/>
                <a:gd name="T65" fmla="*/ 2 h 54"/>
                <a:gd name="T66" fmla="*/ 4 w 35"/>
                <a:gd name="T67" fmla="*/ 23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
                <a:gd name="T103" fmla="*/ 0 h 54"/>
                <a:gd name="T104" fmla="*/ 35 w 35"/>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 h="54">
                  <a:moveTo>
                    <a:pt x="4" y="23"/>
                  </a:moveTo>
                  <a:lnTo>
                    <a:pt x="5" y="28"/>
                  </a:lnTo>
                  <a:lnTo>
                    <a:pt x="7" y="34"/>
                  </a:lnTo>
                  <a:lnTo>
                    <a:pt x="11" y="37"/>
                  </a:lnTo>
                  <a:lnTo>
                    <a:pt x="13" y="41"/>
                  </a:lnTo>
                  <a:lnTo>
                    <a:pt x="17" y="45"/>
                  </a:lnTo>
                  <a:lnTo>
                    <a:pt x="21" y="49"/>
                  </a:lnTo>
                  <a:lnTo>
                    <a:pt x="25" y="52"/>
                  </a:lnTo>
                  <a:lnTo>
                    <a:pt x="31" y="54"/>
                  </a:lnTo>
                  <a:lnTo>
                    <a:pt x="33" y="50"/>
                  </a:lnTo>
                  <a:lnTo>
                    <a:pt x="33" y="47"/>
                  </a:lnTo>
                  <a:lnTo>
                    <a:pt x="35" y="41"/>
                  </a:lnTo>
                  <a:lnTo>
                    <a:pt x="35" y="37"/>
                  </a:lnTo>
                  <a:lnTo>
                    <a:pt x="35" y="32"/>
                  </a:lnTo>
                  <a:lnTo>
                    <a:pt x="35" y="28"/>
                  </a:lnTo>
                  <a:lnTo>
                    <a:pt x="33" y="23"/>
                  </a:lnTo>
                  <a:lnTo>
                    <a:pt x="31" y="19"/>
                  </a:lnTo>
                  <a:lnTo>
                    <a:pt x="29" y="15"/>
                  </a:lnTo>
                  <a:lnTo>
                    <a:pt x="27" y="13"/>
                  </a:lnTo>
                  <a:lnTo>
                    <a:pt x="25" y="10"/>
                  </a:lnTo>
                  <a:lnTo>
                    <a:pt x="23" y="8"/>
                  </a:lnTo>
                  <a:lnTo>
                    <a:pt x="21" y="6"/>
                  </a:lnTo>
                  <a:lnTo>
                    <a:pt x="17" y="4"/>
                  </a:lnTo>
                  <a:lnTo>
                    <a:pt x="15" y="2"/>
                  </a:lnTo>
                  <a:lnTo>
                    <a:pt x="11" y="0"/>
                  </a:lnTo>
                  <a:lnTo>
                    <a:pt x="9" y="0"/>
                  </a:lnTo>
                  <a:lnTo>
                    <a:pt x="7" y="0"/>
                  </a:lnTo>
                  <a:lnTo>
                    <a:pt x="5" y="0"/>
                  </a:lnTo>
                  <a:lnTo>
                    <a:pt x="4" y="0"/>
                  </a:lnTo>
                  <a:lnTo>
                    <a:pt x="2" y="0"/>
                  </a:lnTo>
                  <a:lnTo>
                    <a:pt x="2" y="2"/>
                  </a:lnTo>
                  <a:lnTo>
                    <a:pt x="0" y="2"/>
                  </a:lnTo>
                  <a:lnTo>
                    <a:pt x="4" y="23"/>
                  </a:lnTo>
                  <a:close/>
                </a:path>
              </a:pathLst>
            </a:custGeom>
            <a:solidFill>
              <a:srgbClr val="FCEF00"/>
            </a:solidFill>
            <a:ln w="9525">
              <a:noFill/>
              <a:round/>
              <a:headEnd/>
              <a:tailEnd/>
            </a:ln>
          </p:spPr>
          <p:txBody>
            <a:bodyPr>
              <a:prstTxWarp prst="textNoShape">
                <a:avLst/>
              </a:prstTxWarp>
            </a:bodyPr>
            <a:lstStyle/>
            <a:p>
              <a:endParaRPr lang="en-US"/>
            </a:p>
          </p:txBody>
        </p:sp>
        <p:sp>
          <p:nvSpPr>
            <p:cNvPr id="22589" name="Freeform 59"/>
            <p:cNvSpPr>
              <a:spLocks/>
            </p:cNvSpPr>
            <p:nvPr/>
          </p:nvSpPr>
          <p:spPr bwMode="auto">
            <a:xfrm>
              <a:off x="3699" y="1610"/>
              <a:ext cx="27" cy="51"/>
            </a:xfrm>
            <a:custGeom>
              <a:avLst/>
              <a:gdLst>
                <a:gd name="T0" fmla="*/ 0 w 27"/>
                <a:gd name="T1" fmla="*/ 42 h 51"/>
                <a:gd name="T2" fmla="*/ 4 w 27"/>
                <a:gd name="T3" fmla="*/ 51 h 51"/>
                <a:gd name="T4" fmla="*/ 7 w 27"/>
                <a:gd name="T5" fmla="*/ 50 h 51"/>
                <a:gd name="T6" fmla="*/ 11 w 27"/>
                <a:gd name="T7" fmla="*/ 46 h 51"/>
                <a:gd name="T8" fmla="*/ 15 w 27"/>
                <a:gd name="T9" fmla="*/ 42 h 51"/>
                <a:gd name="T10" fmla="*/ 19 w 27"/>
                <a:gd name="T11" fmla="*/ 38 h 51"/>
                <a:gd name="T12" fmla="*/ 21 w 27"/>
                <a:gd name="T13" fmla="*/ 35 h 51"/>
                <a:gd name="T14" fmla="*/ 25 w 27"/>
                <a:gd name="T15" fmla="*/ 29 h 51"/>
                <a:gd name="T16" fmla="*/ 25 w 27"/>
                <a:gd name="T17" fmla="*/ 25 h 51"/>
                <a:gd name="T18" fmla="*/ 27 w 27"/>
                <a:gd name="T19" fmla="*/ 20 h 51"/>
                <a:gd name="T20" fmla="*/ 27 w 27"/>
                <a:gd name="T21" fmla="*/ 16 h 51"/>
                <a:gd name="T22" fmla="*/ 27 w 27"/>
                <a:gd name="T23" fmla="*/ 14 h 51"/>
                <a:gd name="T24" fmla="*/ 27 w 27"/>
                <a:gd name="T25" fmla="*/ 11 h 51"/>
                <a:gd name="T26" fmla="*/ 27 w 27"/>
                <a:gd name="T27" fmla="*/ 9 h 51"/>
                <a:gd name="T28" fmla="*/ 25 w 27"/>
                <a:gd name="T29" fmla="*/ 7 h 51"/>
                <a:gd name="T30" fmla="*/ 25 w 27"/>
                <a:gd name="T31" fmla="*/ 3 h 51"/>
                <a:gd name="T32" fmla="*/ 23 w 27"/>
                <a:gd name="T33" fmla="*/ 1 h 51"/>
                <a:gd name="T34" fmla="*/ 21 w 27"/>
                <a:gd name="T35" fmla="*/ 0 h 51"/>
                <a:gd name="T36" fmla="*/ 7 w 27"/>
                <a:gd name="T37" fmla="*/ 11 h 51"/>
                <a:gd name="T38" fmla="*/ 5 w 27"/>
                <a:gd name="T39" fmla="*/ 14 h 51"/>
                <a:gd name="T40" fmla="*/ 4 w 27"/>
                <a:gd name="T41" fmla="*/ 18 h 51"/>
                <a:gd name="T42" fmla="*/ 2 w 27"/>
                <a:gd name="T43" fmla="*/ 22 h 51"/>
                <a:gd name="T44" fmla="*/ 2 w 27"/>
                <a:gd name="T45" fmla="*/ 25 h 51"/>
                <a:gd name="T46" fmla="*/ 0 w 27"/>
                <a:gd name="T47" fmla="*/ 29 h 51"/>
                <a:gd name="T48" fmla="*/ 0 w 27"/>
                <a:gd name="T49" fmla="*/ 33 h 51"/>
                <a:gd name="T50" fmla="*/ 0 w 27"/>
                <a:gd name="T51" fmla="*/ 37 h 51"/>
                <a:gd name="T52" fmla="*/ 0 w 27"/>
                <a:gd name="T53" fmla="*/ 42 h 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
                <a:gd name="T82" fmla="*/ 0 h 51"/>
                <a:gd name="T83" fmla="*/ 27 w 27"/>
                <a:gd name="T84" fmla="*/ 51 h 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 h="51">
                  <a:moveTo>
                    <a:pt x="0" y="42"/>
                  </a:moveTo>
                  <a:lnTo>
                    <a:pt x="4" y="51"/>
                  </a:lnTo>
                  <a:lnTo>
                    <a:pt x="7" y="50"/>
                  </a:lnTo>
                  <a:lnTo>
                    <a:pt x="11" y="46"/>
                  </a:lnTo>
                  <a:lnTo>
                    <a:pt x="15" y="42"/>
                  </a:lnTo>
                  <a:lnTo>
                    <a:pt x="19" y="38"/>
                  </a:lnTo>
                  <a:lnTo>
                    <a:pt x="21" y="35"/>
                  </a:lnTo>
                  <a:lnTo>
                    <a:pt x="25" y="29"/>
                  </a:lnTo>
                  <a:lnTo>
                    <a:pt x="25" y="25"/>
                  </a:lnTo>
                  <a:lnTo>
                    <a:pt x="27" y="20"/>
                  </a:lnTo>
                  <a:lnTo>
                    <a:pt x="27" y="16"/>
                  </a:lnTo>
                  <a:lnTo>
                    <a:pt x="27" y="14"/>
                  </a:lnTo>
                  <a:lnTo>
                    <a:pt x="27" y="11"/>
                  </a:lnTo>
                  <a:lnTo>
                    <a:pt x="27" y="9"/>
                  </a:lnTo>
                  <a:lnTo>
                    <a:pt x="25" y="7"/>
                  </a:lnTo>
                  <a:lnTo>
                    <a:pt x="25" y="3"/>
                  </a:lnTo>
                  <a:lnTo>
                    <a:pt x="23" y="1"/>
                  </a:lnTo>
                  <a:lnTo>
                    <a:pt x="21" y="0"/>
                  </a:lnTo>
                  <a:lnTo>
                    <a:pt x="7" y="11"/>
                  </a:lnTo>
                  <a:lnTo>
                    <a:pt x="5" y="14"/>
                  </a:lnTo>
                  <a:lnTo>
                    <a:pt x="4" y="18"/>
                  </a:lnTo>
                  <a:lnTo>
                    <a:pt x="2" y="22"/>
                  </a:lnTo>
                  <a:lnTo>
                    <a:pt x="2" y="25"/>
                  </a:lnTo>
                  <a:lnTo>
                    <a:pt x="0" y="29"/>
                  </a:lnTo>
                  <a:lnTo>
                    <a:pt x="0" y="33"/>
                  </a:lnTo>
                  <a:lnTo>
                    <a:pt x="0" y="37"/>
                  </a:lnTo>
                  <a:lnTo>
                    <a:pt x="0" y="42"/>
                  </a:lnTo>
                  <a:close/>
                </a:path>
              </a:pathLst>
            </a:custGeom>
            <a:solidFill>
              <a:srgbClr val="FCEF00"/>
            </a:solidFill>
            <a:ln w="9525">
              <a:noFill/>
              <a:round/>
              <a:headEnd/>
              <a:tailEnd/>
            </a:ln>
          </p:spPr>
          <p:txBody>
            <a:bodyPr>
              <a:prstTxWarp prst="textNoShape">
                <a:avLst/>
              </a:prstTxWarp>
            </a:bodyPr>
            <a:lstStyle/>
            <a:p>
              <a:endParaRPr lang="en-US"/>
            </a:p>
          </p:txBody>
        </p:sp>
        <p:sp>
          <p:nvSpPr>
            <p:cNvPr id="22590" name="Freeform 60"/>
            <p:cNvSpPr>
              <a:spLocks/>
            </p:cNvSpPr>
            <p:nvPr/>
          </p:nvSpPr>
          <p:spPr bwMode="auto">
            <a:xfrm>
              <a:off x="3710" y="1656"/>
              <a:ext cx="20" cy="52"/>
            </a:xfrm>
            <a:custGeom>
              <a:avLst/>
              <a:gdLst>
                <a:gd name="T0" fmla="*/ 0 w 20"/>
                <a:gd name="T1" fmla="*/ 35 h 52"/>
                <a:gd name="T2" fmla="*/ 10 w 20"/>
                <a:gd name="T3" fmla="*/ 52 h 52"/>
                <a:gd name="T4" fmla="*/ 12 w 20"/>
                <a:gd name="T5" fmla="*/ 50 h 52"/>
                <a:gd name="T6" fmla="*/ 12 w 20"/>
                <a:gd name="T7" fmla="*/ 48 h 52"/>
                <a:gd name="T8" fmla="*/ 14 w 20"/>
                <a:gd name="T9" fmla="*/ 46 h 52"/>
                <a:gd name="T10" fmla="*/ 14 w 20"/>
                <a:gd name="T11" fmla="*/ 46 h 52"/>
                <a:gd name="T12" fmla="*/ 14 w 20"/>
                <a:gd name="T13" fmla="*/ 44 h 52"/>
                <a:gd name="T14" fmla="*/ 14 w 20"/>
                <a:gd name="T15" fmla="*/ 42 h 52"/>
                <a:gd name="T16" fmla="*/ 16 w 20"/>
                <a:gd name="T17" fmla="*/ 41 h 52"/>
                <a:gd name="T18" fmla="*/ 16 w 20"/>
                <a:gd name="T19" fmla="*/ 39 h 52"/>
                <a:gd name="T20" fmla="*/ 18 w 20"/>
                <a:gd name="T21" fmla="*/ 33 h 52"/>
                <a:gd name="T22" fmla="*/ 18 w 20"/>
                <a:gd name="T23" fmla="*/ 29 h 52"/>
                <a:gd name="T24" fmla="*/ 20 w 20"/>
                <a:gd name="T25" fmla="*/ 24 h 52"/>
                <a:gd name="T26" fmla="*/ 20 w 20"/>
                <a:gd name="T27" fmla="*/ 18 h 52"/>
                <a:gd name="T28" fmla="*/ 20 w 20"/>
                <a:gd name="T29" fmla="*/ 13 h 52"/>
                <a:gd name="T30" fmla="*/ 18 w 20"/>
                <a:gd name="T31" fmla="*/ 7 h 52"/>
                <a:gd name="T32" fmla="*/ 16 w 20"/>
                <a:gd name="T33" fmla="*/ 4 h 52"/>
                <a:gd name="T34" fmla="*/ 12 w 20"/>
                <a:gd name="T35" fmla="*/ 0 h 52"/>
                <a:gd name="T36" fmla="*/ 10 w 20"/>
                <a:gd name="T37" fmla="*/ 0 h 52"/>
                <a:gd name="T38" fmla="*/ 8 w 20"/>
                <a:gd name="T39" fmla="*/ 2 h 52"/>
                <a:gd name="T40" fmla="*/ 6 w 20"/>
                <a:gd name="T41" fmla="*/ 5 h 52"/>
                <a:gd name="T42" fmla="*/ 4 w 20"/>
                <a:gd name="T43" fmla="*/ 7 h 52"/>
                <a:gd name="T44" fmla="*/ 2 w 20"/>
                <a:gd name="T45" fmla="*/ 9 h 52"/>
                <a:gd name="T46" fmla="*/ 2 w 20"/>
                <a:gd name="T47" fmla="*/ 13 h 52"/>
                <a:gd name="T48" fmla="*/ 0 w 20"/>
                <a:gd name="T49" fmla="*/ 15 h 52"/>
                <a:gd name="T50" fmla="*/ 0 w 20"/>
                <a:gd name="T51" fmla="*/ 18 h 52"/>
                <a:gd name="T52" fmla="*/ 0 w 20"/>
                <a:gd name="T53" fmla="*/ 20 h 52"/>
                <a:gd name="T54" fmla="*/ 0 w 20"/>
                <a:gd name="T55" fmla="*/ 22 h 52"/>
                <a:gd name="T56" fmla="*/ 0 w 20"/>
                <a:gd name="T57" fmla="*/ 24 h 52"/>
                <a:gd name="T58" fmla="*/ 0 w 20"/>
                <a:gd name="T59" fmla="*/ 26 h 52"/>
                <a:gd name="T60" fmla="*/ 0 w 20"/>
                <a:gd name="T61" fmla="*/ 28 h 52"/>
                <a:gd name="T62" fmla="*/ 0 w 20"/>
                <a:gd name="T63" fmla="*/ 31 h 52"/>
                <a:gd name="T64" fmla="*/ 0 w 20"/>
                <a:gd name="T65" fmla="*/ 33 h 52"/>
                <a:gd name="T66" fmla="*/ 0 w 20"/>
                <a:gd name="T67" fmla="*/ 35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52"/>
                <a:gd name="T104" fmla="*/ 20 w 20"/>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52">
                  <a:moveTo>
                    <a:pt x="0" y="35"/>
                  </a:moveTo>
                  <a:lnTo>
                    <a:pt x="10" y="52"/>
                  </a:lnTo>
                  <a:lnTo>
                    <a:pt x="12" y="50"/>
                  </a:lnTo>
                  <a:lnTo>
                    <a:pt x="12" y="48"/>
                  </a:lnTo>
                  <a:lnTo>
                    <a:pt x="14" y="46"/>
                  </a:lnTo>
                  <a:lnTo>
                    <a:pt x="14" y="44"/>
                  </a:lnTo>
                  <a:lnTo>
                    <a:pt x="14" y="42"/>
                  </a:lnTo>
                  <a:lnTo>
                    <a:pt x="16" y="41"/>
                  </a:lnTo>
                  <a:lnTo>
                    <a:pt x="16" y="39"/>
                  </a:lnTo>
                  <a:lnTo>
                    <a:pt x="18" y="33"/>
                  </a:lnTo>
                  <a:lnTo>
                    <a:pt x="18" y="29"/>
                  </a:lnTo>
                  <a:lnTo>
                    <a:pt x="20" y="24"/>
                  </a:lnTo>
                  <a:lnTo>
                    <a:pt x="20" y="18"/>
                  </a:lnTo>
                  <a:lnTo>
                    <a:pt x="20" y="13"/>
                  </a:lnTo>
                  <a:lnTo>
                    <a:pt x="18" y="7"/>
                  </a:lnTo>
                  <a:lnTo>
                    <a:pt x="16" y="4"/>
                  </a:lnTo>
                  <a:lnTo>
                    <a:pt x="12" y="0"/>
                  </a:lnTo>
                  <a:lnTo>
                    <a:pt x="10" y="0"/>
                  </a:lnTo>
                  <a:lnTo>
                    <a:pt x="8" y="2"/>
                  </a:lnTo>
                  <a:lnTo>
                    <a:pt x="6" y="5"/>
                  </a:lnTo>
                  <a:lnTo>
                    <a:pt x="4" y="7"/>
                  </a:lnTo>
                  <a:lnTo>
                    <a:pt x="2" y="9"/>
                  </a:lnTo>
                  <a:lnTo>
                    <a:pt x="2" y="13"/>
                  </a:lnTo>
                  <a:lnTo>
                    <a:pt x="0" y="15"/>
                  </a:lnTo>
                  <a:lnTo>
                    <a:pt x="0" y="18"/>
                  </a:lnTo>
                  <a:lnTo>
                    <a:pt x="0" y="20"/>
                  </a:lnTo>
                  <a:lnTo>
                    <a:pt x="0" y="22"/>
                  </a:lnTo>
                  <a:lnTo>
                    <a:pt x="0" y="24"/>
                  </a:lnTo>
                  <a:lnTo>
                    <a:pt x="0" y="26"/>
                  </a:lnTo>
                  <a:lnTo>
                    <a:pt x="0" y="28"/>
                  </a:lnTo>
                  <a:lnTo>
                    <a:pt x="0" y="31"/>
                  </a:lnTo>
                  <a:lnTo>
                    <a:pt x="0" y="33"/>
                  </a:lnTo>
                  <a:lnTo>
                    <a:pt x="0" y="35"/>
                  </a:lnTo>
                  <a:close/>
                </a:path>
              </a:pathLst>
            </a:custGeom>
            <a:solidFill>
              <a:srgbClr val="FCEF00"/>
            </a:solidFill>
            <a:ln w="9525">
              <a:noFill/>
              <a:round/>
              <a:headEnd/>
              <a:tailEnd/>
            </a:ln>
          </p:spPr>
          <p:txBody>
            <a:bodyPr>
              <a:prstTxWarp prst="textNoShape">
                <a:avLst/>
              </a:prstTxWarp>
            </a:bodyPr>
            <a:lstStyle/>
            <a:p>
              <a:endParaRPr lang="en-US"/>
            </a:p>
          </p:txBody>
        </p:sp>
        <p:sp>
          <p:nvSpPr>
            <p:cNvPr id="22591" name="Freeform 61"/>
            <p:cNvSpPr>
              <a:spLocks/>
            </p:cNvSpPr>
            <p:nvPr/>
          </p:nvSpPr>
          <p:spPr bwMode="auto">
            <a:xfrm>
              <a:off x="3701" y="1563"/>
              <a:ext cx="25" cy="45"/>
            </a:xfrm>
            <a:custGeom>
              <a:avLst/>
              <a:gdLst>
                <a:gd name="T0" fmla="*/ 0 w 25"/>
                <a:gd name="T1" fmla="*/ 43 h 45"/>
                <a:gd name="T2" fmla="*/ 0 w 25"/>
                <a:gd name="T3" fmla="*/ 43 h 45"/>
                <a:gd name="T4" fmla="*/ 0 w 25"/>
                <a:gd name="T5" fmla="*/ 43 h 45"/>
                <a:gd name="T6" fmla="*/ 0 w 25"/>
                <a:gd name="T7" fmla="*/ 45 h 45"/>
                <a:gd name="T8" fmla="*/ 0 w 25"/>
                <a:gd name="T9" fmla="*/ 45 h 45"/>
                <a:gd name="T10" fmla="*/ 0 w 25"/>
                <a:gd name="T11" fmla="*/ 45 h 45"/>
                <a:gd name="T12" fmla="*/ 0 w 25"/>
                <a:gd name="T13" fmla="*/ 45 h 45"/>
                <a:gd name="T14" fmla="*/ 3 w 25"/>
                <a:gd name="T15" fmla="*/ 43 h 45"/>
                <a:gd name="T16" fmla="*/ 7 w 25"/>
                <a:gd name="T17" fmla="*/ 41 h 45"/>
                <a:gd name="T18" fmla="*/ 11 w 25"/>
                <a:gd name="T19" fmla="*/ 37 h 45"/>
                <a:gd name="T20" fmla="*/ 15 w 25"/>
                <a:gd name="T21" fmla="*/ 34 h 45"/>
                <a:gd name="T22" fmla="*/ 19 w 25"/>
                <a:gd name="T23" fmla="*/ 32 h 45"/>
                <a:gd name="T24" fmla="*/ 21 w 25"/>
                <a:gd name="T25" fmla="*/ 28 h 45"/>
                <a:gd name="T26" fmla="*/ 23 w 25"/>
                <a:gd name="T27" fmla="*/ 24 h 45"/>
                <a:gd name="T28" fmla="*/ 25 w 25"/>
                <a:gd name="T29" fmla="*/ 19 h 45"/>
                <a:gd name="T30" fmla="*/ 25 w 25"/>
                <a:gd name="T31" fmla="*/ 17 h 45"/>
                <a:gd name="T32" fmla="*/ 25 w 25"/>
                <a:gd name="T33" fmla="*/ 13 h 45"/>
                <a:gd name="T34" fmla="*/ 25 w 25"/>
                <a:gd name="T35" fmla="*/ 11 h 45"/>
                <a:gd name="T36" fmla="*/ 23 w 25"/>
                <a:gd name="T37" fmla="*/ 8 h 45"/>
                <a:gd name="T38" fmla="*/ 23 w 25"/>
                <a:gd name="T39" fmla="*/ 6 h 45"/>
                <a:gd name="T40" fmla="*/ 23 w 25"/>
                <a:gd name="T41" fmla="*/ 4 h 45"/>
                <a:gd name="T42" fmla="*/ 21 w 25"/>
                <a:gd name="T43" fmla="*/ 2 h 45"/>
                <a:gd name="T44" fmla="*/ 19 w 25"/>
                <a:gd name="T45" fmla="*/ 0 h 45"/>
                <a:gd name="T46" fmla="*/ 15 w 25"/>
                <a:gd name="T47" fmla="*/ 4 h 45"/>
                <a:gd name="T48" fmla="*/ 13 w 25"/>
                <a:gd name="T49" fmla="*/ 8 h 45"/>
                <a:gd name="T50" fmla="*/ 9 w 25"/>
                <a:gd name="T51" fmla="*/ 11 h 45"/>
                <a:gd name="T52" fmla="*/ 5 w 25"/>
                <a:gd name="T53" fmla="*/ 17 h 45"/>
                <a:gd name="T54" fmla="*/ 3 w 25"/>
                <a:gd name="T55" fmla="*/ 22 h 45"/>
                <a:gd name="T56" fmla="*/ 2 w 25"/>
                <a:gd name="T57" fmla="*/ 26 h 45"/>
                <a:gd name="T58" fmla="*/ 0 w 25"/>
                <a:gd name="T59" fmla="*/ 32 h 45"/>
                <a:gd name="T60" fmla="*/ 0 w 25"/>
                <a:gd name="T61" fmla="*/ 37 h 45"/>
                <a:gd name="T62" fmla="*/ 0 w 25"/>
                <a:gd name="T63" fmla="*/ 37 h 45"/>
                <a:gd name="T64" fmla="*/ 0 w 25"/>
                <a:gd name="T65" fmla="*/ 39 h 45"/>
                <a:gd name="T66" fmla="*/ 0 w 25"/>
                <a:gd name="T67" fmla="*/ 39 h 45"/>
                <a:gd name="T68" fmla="*/ 0 w 25"/>
                <a:gd name="T69" fmla="*/ 41 h 45"/>
                <a:gd name="T70" fmla="*/ 0 w 25"/>
                <a:gd name="T71" fmla="*/ 41 h 45"/>
                <a:gd name="T72" fmla="*/ 0 w 25"/>
                <a:gd name="T73" fmla="*/ 41 h 45"/>
                <a:gd name="T74" fmla="*/ 0 w 25"/>
                <a:gd name="T75" fmla="*/ 43 h 45"/>
                <a:gd name="T76" fmla="*/ 0 w 25"/>
                <a:gd name="T77" fmla="*/ 43 h 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
                <a:gd name="T118" fmla="*/ 0 h 45"/>
                <a:gd name="T119" fmla="*/ 25 w 25"/>
                <a:gd name="T120" fmla="*/ 45 h 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 h="45">
                  <a:moveTo>
                    <a:pt x="0" y="43"/>
                  </a:moveTo>
                  <a:lnTo>
                    <a:pt x="0" y="43"/>
                  </a:lnTo>
                  <a:lnTo>
                    <a:pt x="0" y="45"/>
                  </a:lnTo>
                  <a:lnTo>
                    <a:pt x="3" y="43"/>
                  </a:lnTo>
                  <a:lnTo>
                    <a:pt x="7" y="41"/>
                  </a:lnTo>
                  <a:lnTo>
                    <a:pt x="11" y="37"/>
                  </a:lnTo>
                  <a:lnTo>
                    <a:pt x="15" y="34"/>
                  </a:lnTo>
                  <a:lnTo>
                    <a:pt x="19" y="32"/>
                  </a:lnTo>
                  <a:lnTo>
                    <a:pt x="21" y="28"/>
                  </a:lnTo>
                  <a:lnTo>
                    <a:pt x="23" y="24"/>
                  </a:lnTo>
                  <a:lnTo>
                    <a:pt x="25" y="19"/>
                  </a:lnTo>
                  <a:lnTo>
                    <a:pt x="25" y="17"/>
                  </a:lnTo>
                  <a:lnTo>
                    <a:pt x="25" y="13"/>
                  </a:lnTo>
                  <a:lnTo>
                    <a:pt x="25" y="11"/>
                  </a:lnTo>
                  <a:lnTo>
                    <a:pt x="23" y="8"/>
                  </a:lnTo>
                  <a:lnTo>
                    <a:pt x="23" y="6"/>
                  </a:lnTo>
                  <a:lnTo>
                    <a:pt x="23" y="4"/>
                  </a:lnTo>
                  <a:lnTo>
                    <a:pt x="21" y="2"/>
                  </a:lnTo>
                  <a:lnTo>
                    <a:pt x="19" y="0"/>
                  </a:lnTo>
                  <a:lnTo>
                    <a:pt x="15" y="4"/>
                  </a:lnTo>
                  <a:lnTo>
                    <a:pt x="13" y="8"/>
                  </a:lnTo>
                  <a:lnTo>
                    <a:pt x="9" y="11"/>
                  </a:lnTo>
                  <a:lnTo>
                    <a:pt x="5" y="17"/>
                  </a:lnTo>
                  <a:lnTo>
                    <a:pt x="3" y="22"/>
                  </a:lnTo>
                  <a:lnTo>
                    <a:pt x="2" y="26"/>
                  </a:lnTo>
                  <a:lnTo>
                    <a:pt x="0" y="32"/>
                  </a:lnTo>
                  <a:lnTo>
                    <a:pt x="0" y="37"/>
                  </a:lnTo>
                  <a:lnTo>
                    <a:pt x="0" y="39"/>
                  </a:lnTo>
                  <a:lnTo>
                    <a:pt x="0" y="41"/>
                  </a:lnTo>
                  <a:lnTo>
                    <a:pt x="0" y="43"/>
                  </a:lnTo>
                  <a:close/>
                </a:path>
              </a:pathLst>
            </a:custGeom>
            <a:solidFill>
              <a:srgbClr val="FCEF00"/>
            </a:solidFill>
            <a:ln w="9525">
              <a:noFill/>
              <a:round/>
              <a:headEnd/>
              <a:tailEnd/>
            </a:ln>
          </p:spPr>
          <p:txBody>
            <a:bodyPr>
              <a:prstTxWarp prst="textNoShape">
                <a:avLst/>
              </a:prstTxWarp>
            </a:bodyPr>
            <a:lstStyle/>
            <a:p>
              <a:endParaRPr lang="en-US"/>
            </a:p>
          </p:txBody>
        </p:sp>
        <p:sp>
          <p:nvSpPr>
            <p:cNvPr id="22592" name="Freeform 62"/>
            <p:cNvSpPr>
              <a:spLocks/>
            </p:cNvSpPr>
            <p:nvPr/>
          </p:nvSpPr>
          <p:spPr bwMode="auto">
            <a:xfrm>
              <a:off x="3647" y="1402"/>
              <a:ext cx="22" cy="46"/>
            </a:xfrm>
            <a:custGeom>
              <a:avLst/>
              <a:gdLst>
                <a:gd name="T0" fmla="*/ 0 w 22"/>
                <a:gd name="T1" fmla="*/ 28 h 46"/>
                <a:gd name="T2" fmla="*/ 8 w 22"/>
                <a:gd name="T3" fmla="*/ 46 h 46"/>
                <a:gd name="T4" fmla="*/ 10 w 22"/>
                <a:gd name="T5" fmla="*/ 46 h 46"/>
                <a:gd name="T6" fmla="*/ 10 w 22"/>
                <a:gd name="T7" fmla="*/ 46 h 46"/>
                <a:gd name="T8" fmla="*/ 10 w 22"/>
                <a:gd name="T9" fmla="*/ 46 h 46"/>
                <a:gd name="T10" fmla="*/ 10 w 22"/>
                <a:gd name="T11" fmla="*/ 46 h 46"/>
                <a:gd name="T12" fmla="*/ 10 w 22"/>
                <a:gd name="T13" fmla="*/ 46 h 46"/>
                <a:gd name="T14" fmla="*/ 12 w 22"/>
                <a:gd name="T15" fmla="*/ 46 h 46"/>
                <a:gd name="T16" fmla="*/ 12 w 22"/>
                <a:gd name="T17" fmla="*/ 46 h 46"/>
                <a:gd name="T18" fmla="*/ 12 w 22"/>
                <a:gd name="T19" fmla="*/ 45 h 46"/>
                <a:gd name="T20" fmla="*/ 14 w 22"/>
                <a:gd name="T21" fmla="*/ 43 h 46"/>
                <a:gd name="T22" fmla="*/ 16 w 22"/>
                <a:gd name="T23" fmla="*/ 39 h 46"/>
                <a:gd name="T24" fmla="*/ 18 w 22"/>
                <a:gd name="T25" fmla="*/ 37 h 46"/>
                <a:gd name="T26" fmla="*/ 18 w 22"/>
                <a:gd name="T27" fmla="*/ 33 h 46"/>
                <a:gd name="T28" fmla="*/ 20 w 22"/>
                <a:gd name="T29" fmla="*/ 30 h 46"/>
                <a:gd name="T30" fmla="*/ 20 w 22"/>
                <a:gd name="T31" fmla="*/ 26 h 46"/>
                <a:gd name="T32" fmla="*/ 22 w 22"/>
                <a:gd name="T33" fmla="*/ 22 h 46"/>
                <a:gd name="T34" fmla="*/ 20 w 22"/>
                <a:gd name="T35" fmla="*/ 17 h 46"/>
                <a:gd name="T36" fmla="*/ 20 w 22"/>
                <a:gd name="T37" fmla="*/ 15 h 46"/>
                <a:gd name="T38" fmla="*/ 18 w 22"/>
                <a:gd name="T39" fmla="*/ 11 h 46"/>
                <a:gd name="T40" fmla="*/ 16 w 22"/>
                <a:gd name="T41" fmla="*/ 9 h 46"/>
                <a:gd name="T42" fmla="*/ 16 w 22"/>
                <a:gd name="T43" fmla="*/ 8 h 46"/>
                <a:gd name="T44" fmla="*/ 14 w 22"/>
                <a:gd name="T45" fmla="*/ 4 h 46"/>
                <a:gd name="T46" fmla="*/ 12 w 22"/>
                <a:gd name="T47" fmla="*/ 2 h 46"/>
                <a:gd name="T48" fmla="*/ 10 w 22"/>
                <a:gd name="T49" fmla="*/ 2 h 46"/>
                <a:gd name="T50" fmla="*/ 6 w 22"/>
                <a:gd name="T51" fmla="*/ 0 h 46"/>
                <a:gd name="T52" fmla="*/ 6 w 22"/>
                <a:gd name="T53" fmla="*/ 0 h 46"/>
                <a:gd name="T54" fmla="*/ 6 w 22"/>
                <a:gd name="T55" fmla="*/ 0 h 46"/>
                <a:gd name="T56" fmla="*/ 4 w 22"/>
                <a:gd name="T57" fmla="*/ 0 h 46"/>
                <a:gd name="T58" fmla="*/ 4 w 22"/>
                <a:gd name="T59" fmla="*/ 0 h 46"/>
                <a:gd name="T60" fmla="*/ 4 w 22"/>
                <a:gd name="T61" fmla="*/ 0 h 46"/>
                <a:gd name="T62" fmla="*/ 4 w 22"/>
                <a:gd name="T63" fmla="*/ 0 h 46"/>
                <a:gd name="T64" fmla="*/ 4 w 22"/>
                <a:gd name="T65" fmla="*/ 0 h 46"/>
                <a:gd name="T66" fmla="*/ 4 w 22"/>
                <a:gd name="T67" fmla="*/ 0 h 46"/>
                <a:gd name="T68" fmla="*/ 0 w 22"/>
                <a:gd name="T69" fmla="*/ 28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
                <a:gd name="T106" fmla="*/ 0 h 46"/>
                <a:gd name="T107" fmla="*/ 22 w 22"/>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 h="46">
                  <a:moveTo>
                    <a:pt x="0" y="28"/>
                  </a:moveTo>
                  <a:lnTo>
                    <a:pt x="8" y="46"/>
                  </a:lnTo>
                  <a:lnTo>
                    <a:pt x="10" y="46"/>
                  </a:lnTo>
                  <a:lnTo>
                    <a:pt x="12" y="46"/>
                  </a:lnTo>
                  <a:lnTo>
                    <a:pt x="12" y="45"/>
                  </a:lnTo>
                  <a:lnTo>
                    <a:pt x="14" y="43"/>
                  </a:lnTo>
                  <a:lnTo>
                    <a:pt x="16" y="39"/>
                  </a:lnTo>
                  <a:lnTo>
                    <a:pt x="18" y="37"/>
                  </a:lnTo>
                  <a:lnTo>
                    <a:pt x="18" y="33"/>
                  </a:lnTo>
                  <a:lnTo>
                    <a:pt x="20" y="30"/>
                  </a:lnTo>
                  <a:lnTo>
                    <a:pt x="20" y="26"/>
                  </a:lnTo>
                  <a:lnTo>
                    <a:pt x="22" y="22"/>
                  </a:lnTo>
                  <a:lnTo>
                    <a:pt x="20" y="17"/>
                  </a:lnTo>
                  <a:lnTo>
                    <a:pt x="20" y="15"/>
                  </a:lnTo>
                  <a:lnTo>
                    <a:pt x="18" y="11"/>
                  </a:lnTo>
                  <a:lnTo>
                    <a:pt x="16" y="9"/>
                  </a:lnTo>
                  <a:lnTo>
                    <a:pt x="16" y="8"/>
                  </a:lnTo>
                  <a:lnTo>
                    <a:pt x="14" y="4"/>
                  </a:lnTo>
                  <a:lnTo>
                    <a:pt x="12" y="2"/>
                  </a:lnTo>
                  <a:lnTo>
                    <a:pt x="10" y="2"/>
                  </a:lnTo>
                  <a:lnTo>
                    <a:pt x="6" y="0"/>
                  </a:lnTo>
                  <a:lnTo>
                    <a:pt x="4" y="0"/>
                  </a:lnTo>
                  <a:lnTo>
                    <a:pt x="0" y="28"/>
                  </a:lnTo>
                  <a:close/>
                </a:path>
              </a:pathLst>
            </a:custGeom>
            <a:solidFill>
              <a:srgbClr val="FCEF00"/>
            </a:solidFill>
            <a:ln w="9525">
              <a:noFill/>
              <a:round/>
              <a:headEnd/>
              <a:tailEnd/>
            </a:ln>
          </p:spPr>
          <p:txBody>
            <a:bodyPr>
              <a:prstTxWarp prst="textNoShape">
                <a:avLst/>
              </a:prstTxWarp>
            </a:bodyPr>
            <a:lstStyle/>
            <a:p>
              <a:endParaRPr lang="en-US"/>
            </a:p>
          </p:txBody>
        </p:sp>
        <p:sp>
          <p:nvSpPr>
            <p:cNvPr id="22593" name="Freeform 63"/>
            <p:cNvSpPr>
              <a:spLocks/>
            </p:cNvSpPr>
            <p:nvPr/>
          </p:nvSpPr>
          <p:spPr bwMode="auto">
            <a:xfrm>
              <a:off x="3691" y="1519"/>
              <a:ext cx="27" cy="52"/>
            </a:xfrm>
            <a:custGeom>
              <a:avLst/>
              <a:gdLst>
                <a:gd name="T0" fmla="*/ 0 w 27"/>
                <a:gd name="T1" fmla="*/ 41 h 52"/>
                <a:gd name="T2" fmla="*/ 6 w 27"/>
                <a:gd name="T3" fmla="*/ 52 h 52"/>
                <a:gd name="T4" fmla="*/ 12 w 27"/>
                <a:gd name="T5" fmla="*/ 46 h 52"/>
                <a:gd name="T6" fmla="*/ 15 w 27"/>
                <a:gd name="T7" fmla="*/ 41 h 52"/>
                <a:gd name="T8" fmla="*/ 21 w 27"/>
                <a:gd name="T9" fmla="*/ 35 h 52"/>
                <a:gd name="T10" fmla="*/ 23 w 27"/>
                <a:gd name="T11" fmla="*/ 29 h 52"/>
                <a:gd name="T12" fmla="*/ 27 w 27"/>
                <a:gd name="T13" fmla="*/ 22 h 52"/>
                <a:gd name="T14" fmla="*/ 27 w 27"/>
                <a:gd name="T15" fmla="*/ 16 h 52"/>
                <a:gd name="T16" fmla="*/ 27 w 27"/>
                <a:gd name="T17" fmla="*/ 9 h 52"/>
                <a:gd name="T18" fmla="*/ 25 w 27"/>
                <a:gd name="T19" fmla="*/ 0 h 52"/>
                <a:gd name="T20" fmla="*/ 23 w 27"/>
                <a:gd name="T21" fmla="*/ 2 h 52"/>
                <a:gd name="T22" fmla="*/ 19 w 27"/>
                <a:gd name="T23" fmla="*/ 4 h 52"/>
                <a:gd name="T24" fmla="*/ 17 w 27"/>
                <a:gd name="T25" fmla="*/ 5 h 52"/>
                <a:gd name="T26" fmla="*/ 15 w 27"/>
                <a:gd name="T27" fmla="*/ 9 h 52"/>
                <a:gd name="T28" fmla="*/ 12 w 27"/>
                <a:gd name="T29" fmla="*/ 13 h 52"/>
                <a:gd name="T30" fmla="*/ 10 w 27"/>
                <a:gd name="T31" fmla="*/ 16 h 52"/>
                <a:gd name="T32" fmla="*/ 6 w 27"/>
                <a:gd name="T33" fmla="*/ 18 h 52"/>
                <a:gd name="T34" fmla="*/ 2 w 27"/>
                <a:gd name="T35" fmla="*/ 20 h 52"/>
                <a:gd name="T36" fmla="*/ 2 w 27"/>
                <a:gd name="T37" fmla="*/ 24 h 52"/>
                <a:gd name="T38" fmla="*/ 0 w 27"/>
                <a:gd name="T39" fmla="*/ 26 h 52"/>
                <a:gd name="T40" fmla="*/ 0 w 27"/>
                <a:gd name="T41" fmla="*/ 28 h 52"/>
                <a:gd name="T42" fmla="*/ 0 w 27"/>
                <a:gd name="T43" fmla="*/ 31 h 52"/>
                <a:gd name="T44" fmla="*/ 0 w 27"/>
                <a:gd name="T45" fmla="*/ 33 h 52"/>
                <a:gd name="T46" fmla="*/ 0 w 27"/>
                <a:gd name="T47" fmla="*/ 35 h 52"/>
                <a:gd name="T48" fmla="*/ 0 w 27"/>
                <a:gd name="T49" fmla="*/ 37 h 52"/>
                <a:gd name="T50" fmla="*/ 0 w 27"/>
                <a:gd name="T51" fmla="*/ 41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
                <a:gd name="T79" fmla="*/ 0 h 52"/>
                <a:gd name="T80" fmla="*/ 27 w 27"/>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 h="52">
                  <a:moveTo>
                    <a:pt x="0" y="41"/>
                  </a:moveTo>
                  <a:lnTo>
                    <a:pt x="6" y="52"/>
                  </a:lnTo>
                  <a:lnTo>
                    <a:pt x="12" y="46"/>
                  </a:lnTo>
                  <a:lnTo>
                    <a:pt x="15" y="41"/>
                  </a:lnTo>
                  <a:lnTo>
                    <a:pt x="21" y="35"/>
                  </a:lnTo>
                  <a:lnTo>
                    <a:pt x="23" y="29"/>
                  </a:lnTo>
                  <a:lnTo>
                    <a:pt x="27" y="22"/>
                  </a:lnTo>
                  <a:lnTo>
                    <a:pt x="27" y="16"/>
                  </a:lnTo>
                  <a:lnTo>
                    <a:pt x="27" y="9"/>
                  </a:lnTo>
                  <a:lnTo>
                    <a:pt x="25" y="0"/>
                  </a:lnTo>
                  <a:lnTo>
                    <a:pt x="23" y="2"/>
                  </a:lnTo>
                  <a:lnTo>
                    <a:pt x="19" y="4"/>
                  </a:lnTo>
                  <a:lnTo>
                    <a:pt x="17" y="5"/>
                  </a:lnTo>
                  <a:lnTo>
                    <a:pt x="15" y="9"/>
                  </a:lnTo>
                  <a:lnTo>
                    <a:pt x="12" y="13"/>
                  </a:lnTo>
                  <a:lnTo>
                    <a:pt x="10" y="16"/>
                  </a:lnTo>
                  <a:lnTo>
                    <a:pt x="6" y="18"/>
                  </a:lnTo>
                  <a:lnTo>
                    <a:pt x="2" y="20"/>
                  </a:lnTo>
                  <a:lnTo>
                    <a:pt x="2" y="24"/>
                  </a:lnTo>
                  <a:lnTo>
                    <a:pt x="0" y="26"/>
                  </a:lnTo>
                  <a:lnTo>
                    <a:pt x="0" y="28"/>
                  </a:lnTo>
                  <a:lnTo>
                    <a:pt x="0" y="31"/>
                  </a:lnTo>
                  <a:lnTo>
                    <a:pt x="0" y="33"/>
                  </a:lnTo>
                  <a:lnTo>
                    <a:pt x="0" y="35"/>
                  </a:lnTo>
                  <a:lnTo>
                    <a:pt x="0" y="37"/>
                  </a:lnTo>
                  <a:lnTo>
                    <a:pt x="0" y="41"/>
                  </a:lnTo>
                  <a:close/>
                </a:path>
              </a:pathLst>
            </a:custGeom>
            <a:solidFill>
              <a:srgbClr val="FCEF00"/>
            </a:solidFill>
            <a:ln w="9525">
              <a:noFill/>
              <a:round/>
              <a:headEnd/>
              <a:tailEnd/>
            </a:ln>
          </p:spPr>
          <p:txBody>
            <a:bodyPr>
              <a:prstTxWarp prst="textNoShape">
                <a:avLst/>
              </a:prstTxWarp>
            </a:bodyPr>
            <a:lstStyle/>
            <a:p>
              <a:endParaRPr lang="en-US"/>
            </a:p>
          </p:txBody>
        </p:sp>
        <p:sp>
          <p:nvSpPr>
            <p:cNvPr id="22594" name="Freeform 64"/>
            <p:cNvSpPr>
              <a:spLocks/>
            </p:cNvSpPr>
            <p:nvPr/>
          </p:nvSpPr>
          <p:spPr bwMode="auto">
            <a:xfrm>
              <a:off x="3736" y="1691"/>
              <a:ext cx="30" cy="48"/>
            </a:xfrm>
            <a:custGeom>
              <a:avLst/>
              <a:gdLst>
                <a:gd name="T0" fmla="*/ 2 w 30"/>
                <a:gd name="T1" fmla="*/ 22 h 48"/>
                <a:gd name="T2" fmla="*/ 2 w 30"/>
                <a:gd name="T3" fmla="*/ 26 h 48"/>
                <a:gd name="T4" fmla="*/ 6 w 30"/>
                <a:gd name="T5" fmla="*/ 30 h 48"/>
                <a:gd name="T6" fmla="*/ 8 w 30"/>
                <a:gd name="T7" fmla="*/ 35 h 48"/>
                <a:gd name="T8" fmla="*/ 10 w 30"/>
                <a:gd name="T9" fmla="*/ 37 h 48"/>
                <a:gd name="T10" fmla="*/ 14 w 30"/>
                <a:gd name="T11" fmla="*/ 41 h 48"/>
                <a:gd name="T12" fmla="*/ 18 w 30"/>
                <a:gd name="T13" fmla="*/ 44 h 48"/>
                <a:gd name="T14" fmla="*/ 22 w 30"/>
                <a:gd name="T15" fmla="*/ 46 h 48"/>
                <a:gd name="T16" fmla="*/ 26 w 30"/>
                <a:gd name="T17" fmla="*/ 46 h 48"/>
                <a:gd name="T18" fmla="*/ 26 w 30"/>
                <a:gd name="T19" fmla="*/ 46 h 48"/>
                <a:gd name="T20" fmla="*/ 26 w 30"/>
                <a:gd name="T21" fmla="*/ 48 h 48"/>
                <a:gd name="T22" fmla="*/ 28 w 30"/>
                <a:gd name="T23" fmla="*/ 48 h 48"/>
                <a:gd name="T24" fmla="*/ 28 w 30"/>
                <a:gd name="T25" fmla="*/ 48 h 48"/>
                <a:gd name="T26" fmla="*/ 28 w 30"/>
                <a:gd name="T27" fmla="*/ 48 h 48"/>
                <a:gd name="T28" fmla="*/ 28 w 30"/>
                <a:gd name="T29" fmla="*/ 48 h 48"/>
                <a:gd name="T30" fmla="*/ 28 w 30"/>
                <a:gd name="T31" fmla="*/ 48 h 48"/>
                <a:gd name="T32" fmla="*/ 28 w 30"/>
                <a:gd name="T33" fmla="*/ 48 h 48"/>
                <a:gd name="T34" fmla="*/ 30 w 30"/>
                <a:gd name="T35" fmla="*/ 46 h 48"/>
                <a:gd name="T36" fmla="*/ 30 w 30"/>
                <a:gd name="T37" fmla="*/ 44 h 48"/>
                <a:gd name="T38" fmla="*/ 28 w 30"/>
                <a:gd name="T39" fmla="*/ 43 h 48"/>
                <a:gd name="T40" fmla="*/ 28 w 30"/>
                <a:gd name="T41" fmla="*/ 41 h 48"/>
                <a:gd name="T42" fmla="*/ 28 w 30"/>
                <a:gd name="T43" fmla="*/ 39 h 48"/>
                <a:gd name="T44" fmla="*/ 28 w 30"/>
                <a:gd name="T45" fmla="*/ 37 h 48"/>
                <a:gd name="T46" fmla="*/ 28 w 30"/>
                <a:gd name="T47" fmla="*/ 33 h 48"/>
                <a:gd name="T48" fmla="*/ 28 w 30"/>
                <a:gd name="T49" fmla="*/ 31 h 48"/>
                <a:gd name="T50" fmla="*/ 28 w 30"/>
                <a:gd name="T51" fmla="*/ 26 h 48"/>
                <a:gd name="T52" fmla="*/ 26 w 30"/>
                <a:gd name="T53" fmla="*/ 22 h 48"/>
                <a:gd name="T54" fmla="*/ 24 w 30"/>
                <a:gd name="T55" fmla="*/ 17 h 48"/>
                <a:gd name="T56" fmla="*/ 20 w 30"/>
                <a:gd name="T57" fmla="*/ 13 h 48"/>
                <a:gd name="T58" fmla="*/ 16 w 30"/>
                <a:gd name="T59" fmla="*/ 9 h 48"/>
                <a:gd name="T60" fmla="*/ 14 w 30"/>
                <a:gd name="T61" fmla="*/ 6 h 48"/>
                <a:gd name="T62" fmla="*/ 10 w 30"/>
                <a:gd name="T63" fmla="*/ 4 h 48"/>
                <a:gd name="T64" fmla="*/ 6 w 30"/>
                <a:gd name="T65" fmla="*/ 0 h 48"/>
                <a:gd name="T66" fmla="*/ 4 w 30"/>
                <a:gd name="T67" fmla="*/ 4 h 48"/>
                <a:gd name="T68" fmla="*/ 2 w 30"/>
                <a:gd name="T69" fmla="*/ 6 h 48"/>
                <a:gd name="T70" fmla="*/ 0 w 30"/>
                <a:gd name="T71" fmla="*/ 7 h 48"/>
                <a:gd name="T72" fmla="*/ 0 w 30"/>
                <a:gd name="T73" fmla="*/ 11 h 48"/>
                <a:gd name="T74" fmla="*/ 0 w 30"/>
                <a:gd name="T75" fmla="*/ 13 h 48"/>
                <a:gd name="T76" fmla="*/ 0 w 30"/>
                <a:gd name="T77" fmla="*/ 17 h 48"/>
                <a:gd name="T78" fmla="*/ 2 w 30"/>
                <a:gd name="T79" fmla="*/ 19 h 48"/>
                <a:gd name="T80" fmla="*/ 2 w 30"/>
                <a:gd name="T81" fmla="*/ 22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
                <a:gd name="T124" fmla="*/ 0 h 48"/>
                <a:gd name="T125" fmla="*/ 30 w 30"/>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 h="48">
                  <a:moveTo>
                    <a:pt x="2" y="22"/>
                  </a:moveTo>
                  <a:lnTo>
                    <a:pt x="2" y="26"/>
                  </a:lnTo>
                  <a:lnTo>
                    <a:pt x="6" y="30"/>
                  </a:lnTo>
                  <a:lnTo>
                    <a:pt x="8" y="35"/>
                  </a:lnTo>
                  <a:lnTo>
                    <a:pt x="10" y="37"/>
                  </a:lnTo>
                  <a:lnTo>
                    <a:pt x="14" y="41"/>
                  </a:lnTo>
                  <a:lnTo>
                    <a:pt x="18" y="44"/>
                  </a:lnTo>
                  <a:lnTo>
                    <a:pt x="22" y="46"/>
                  </a:lnTo>
                  <a:lnTo>
                    <a:pt x="26" y="46"/>
                  </a:lnTo>
                  <a:lnTo>
                    <a:pt x="26" y="48"/>
                  </a:lnTo>
                  <a:lnTo>
                    <a:pt x="28" y="48"/>
                  </a:lnTo>
                  <a:lnTo>
                    <a:pt x="30" y="46"/>
                  </a:lnTo>
                  <a:lnTo>
                    <a:pt x="30" y="44"/>
                  </a:lnTo>
                  <a:lnTo>
                    <a:pt x="28" y="43"/>
                  </a:lnTo>
                  <a:lnTo>
                    <a:pt x="28" y="41"/>
                  </a:lnTo>
                  <a:lnTo>
                    <a:pt x="28" y="39"/>
                  </a:lnTo>
                  <a:lnTo>
                    <a:pt x="28" y="37"/>
                  </a:lnTo>
                  <a:lnTo>
                    <a:pt x="28" y="33"/>
                  </a:lnTo>
                  <a:lnTo>
                    <a:pt x="28" y="31"/>
                  </a:lnTo>
                  <a:lnTo>
                    <a:pt x="28" y="26"/>
                  </a:lnTo>
                  <a:lnTo>
                    <a:pt x="26" y="22"/>
                  </a:lnTo>
                  <a:lnTo>
                    <a:pt x="24" y="17"/>
                  </a:lnTo>
                  <a:lnTo>
                    <a:pt x="20" y="13"/>
                  </a:lnTo>
                  <a:lnTo>
                    <a:pt x="16" y="9"/>
                  </a:lnTo>
                  <a:lnTo>
                    <a:pt x="14" y="6"/>
                  </a:lnTo>
                  <a:lnTo>
                    <a:pt x="10" y="4"/>
                  </a:lnTo>
                  <a:lnTo>
                    <a:pt x="6" y="0"/>
                  </a:lnTo>
                  <a:lnTo>
                    <a:pt x="4" y="4"/>
                  </a:lnTo>
                  <a:lnTo>
                    <a:pt x="2" y="6"/>
                  </a:lnTo>
                  <a:lnTo>
                    <a:pt x="0" y="7"/>
                  </a:lnTo>
                  <a:lnTo>
                    <a:pt x="0" y="11"/>
                  </a:lnTo>
                  <a:lnTo>
                    <a:pt x="0" y="13"/>
                  </a:lnTo>
                  <a:lnTo>
                    <a:pt x="0" y="17"/>
                  </a:lnTo>
                  <a:lnTo>
                    <a:pt x="2" y="19"/>
                  </a:lnTo>
                  <a:lnTo>
                    <a:pt x="2" y="22"/>
                  </a:lnTo>
                  <a:close/>
                </a:path>
              </a:pathLst>
            </a:custGeom>
            <a:solidFill>
              <a:srgbClr val="FCEF00"/>
            </a:solidFill>
            <a:ln w="9525">
              <a:noFill/>
              <a:round/>
              <a:headEnd/>
              <a:tailEnd/>
            </a:ln>
          </p:spPr>
          <p:txBody>
            <a:bodyPr>
              <a:prstTxWarp prst="textNoShape">
                <a:avLst/>
              </a:prstTxWarp>
            </a:bodyPr>
            <a:lstStyle/>
            <a:p>
              <a:endParaRPr lang="en-US"/>
            </a:p>
          </p:txBody>
        </p:sp>
        <p:sp>
          <p:nvSpPr>
            <p:cNvPr id="22595" name="Freeform 65"/>
            <p:cNvSpPr>
              <a:spLocks/>
            </p:cNvSpPr>
            <p:nvPr/>
          </p:nvSpPr>
          <p:spPr bwMode="auto">
            <a:xfrm>
              <a:off x="3681" y="1471"/>
              <a:ext cx="29" cy="57"/>
            </a:xfrm>
            <a:custGeom>
              <a:avLst/>
              <a:gdLst>
                <a:gd name="T0" fmla="*/ 0 w 29"/>
                <a:gd name="T1" fmla="*/ 52 h 57"/>
                <a:gd name="T2" fmla="*/ 2 w 29"/>
                <a:gd name="T3" fmla="*/ 52 h 57"/>
                <a:gd name="T4" fmla="*/ 2 w 29"/>
                <a:gd name="T5" fmla="*/ 53 h 57"/>
                <a:gd name="T6" fmla="*/ 2 w 29"/>
                <a:gd name="T7" fmla="*/ 53 h 57"/>
                <a:gd name="T8" fmla="*/ 2 w 29"/>
                <a:gd name="T9" fmla="*/ 55 h 57"/>
                <a:gd name="T10" fmla="*/ 4 w 29"/>
                <a:gd name="T11" fmla="*/ 55 h 57"/>
                <a:gd name="T12" fmla="*/ 4 w 29"/>
                <a:gd name="T13" fmla="*/ 57 h 57"/>
                <a:gd name="T14" fmla="*/ 6 w 29"/>
                <a:gd name="T15" fmla="*/ 57 h 57"/>
                <a:gd name="T16" fmla="*/ 6 w 29"/>
                <a:gd name="T17" fmla="*/ 57 h 57"/>
                <a:gd name="T18" fmla="*/ 10 w 29"/>
                <a:gd name="T19" fmla="*/ 55 h 57"/>
                <a:gd name="T20" fmla="*/ 14 w 29"/>
                <a:gd name="T21" fmla="*/ 53 h 57"/>
                <a:gd name="T22" fmla="*/ 16 w 29"/>
                <a:gd name="T23" fmla="*/ 50 h 57"/>
                <a:gd name="T24" fmla="*/ 20 w 29"/>
                <a:gd name="T25" fmla="*/ 48 h 57"/>
                <a:gd name="T26" fmla="*/ 23 w 29"/>
                <a:gd name="T27" fmla="*/ 44 h 57"/>
                <a:gd name="T28" fmla="*/ 25 w 29"/>
                <a:gd name="T29" fmla="*/ 40 h 57"/>
                <a:gd name="T30" fmla="*/ 27 w 29"/>
                <a:gd name="T31" fmla="*/ 37 h 57"/>
                <a:gd name="T32" fmla="*/ 27 w 29"/>
                <a:gd name="T33" fmla="*/ 31 h 57"/>
                <a:gd name="T34" fmla="*/ 29 w 29"/>
                <a:gd name="T35" fmla="*/ 27 h 57"/>
                <a:gd name="T36" fmla="*/ 29 w 29"/>
                <a:gd name="T37" fmla="*/ 24 h 57"/>
                <a:gd name="T38" fmla="*/ 29 w 29"/>
                <a:gd name="T39" fmla="*/ 20 h 57"/>
                <a:gd name="T40" fmla="*/ 29 w 29"/>
                <a:gd name="T41" fmla="*/ 16 h 57"/>
                <a:gd name="T42" fmla="*/ 27 w 29"/>
                <a:gd name="T43" fmla="*/ 13 h 57"/>
                <a:gd name="T44" fmla="*/ 27 w 29"/>
                <a:gd name="T45" fmla="*/ 9 h 57"/>
                <a:gd name="T46" fmla="*/ 25 w 29"/>
                <a:gd name="T47" fmla="*/ 5 h 57"/>
                <a:gd name="T48" fmla="*/ 23 w 29"/>
                <a:gd name="T49" fmla="*/ 2 h 57"/>
                <a:gd name="T50" fmla="*/ 23 w 29"/>
                <a:gd name="T51" fmla="*/ 2 h 57"/>
                <a:gd name="T52" fmla="*/ 22 w 29"/>
                <a:gd name="T53" fmla="*/ 2 h 57"/>
                <a:gd name="T54" fmla="*/ 22 w 29"/>
                <a:gd name="T55" fmla="*/ 2 h 57"/>
                <a:gd name="T56" fmla="*/ 22 w 29"/>
                <a:gd name="T57" fmla="*/ 2 h 57"/>
                <a:gd name="T58" fmla="*/ 22 w 29"/>
                <a:gd name="T59" fmla="*/ 0 h 57"/>
                <a:gd name="T60" fmla="*/ 22 w 29"/>
                <a:gd name="T61" fmla="*/ 0 h 57"/>
                <a:gd name="T62" fmla="*/ 22 w 29"/>
                <a:gd name="T63" fmla="*/ 0 h 57"/>
                <a:gd name="T64" fmla="*/ 22 w 29"/>
                <a:gd name="T65" fmla="*/ 0 h 57"/>
                <a:gd name="T66" fmla="*/ 16 w 29"/>
                <a:gd name="T67" fmla="*/ 5 h 57"/>
                <a:gd name="T68" fmla="*/ 12 w 29"/>
                <a:gd name="T69" fmla="*/ 11 h 57"/>
                <a:gd name="T70" fmla="*/ 8 w 29"/>
                <a:gd name="T71" fmla="*/ 16 h 57"/>
                <a:gd name="T72" fmla="*/ 4 w 29"/>
                <a:gd name="T73" fmla="*/ 24 h 57"/>
                <a:gd name="T74" fmla="*/ 2 w 29"/>
                <a:gd name="T75" fmla="*/ 29 h 57"/>
                <a:gd name="T76" fmla="*/ 0 w 29"/>
                <a:gd name="T77" fmla="*/ 37 h 57"/>
                <a:gd name="T78" fmla="*/ 0 w 29"/>
                <a:gd name="T79" fmla="*/ 44 h 57"/>
                <a:gd name="T80" fmla="*/ 0 w 29"/>
                <a:gd name="T81" fmla="*/ 52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
                <a:gd name="T124" fmla="*/ 0 h 57"/>
                <a:gd name="T125" fmla="*/ 29 w 29"/>
                <a:gd name="T126" fmla="*/ 57 h 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 h="57">
                  <a:moveTo>
                    <a:pt x="0" y="52"/>
                  </a:moveTo>
                  <a:lnTo>
                    <a:pt x="2" y="52"/>
                  </a:lnTo>
                  <a:lnTo>
                    <a:pt x="2" y="53"/>
                  </a:lnTo>
                  <a:lnTo>
                    <a:pt x="2" y="55"/>
                  </a:lnTo>
                  <a:lnTo>
                    <a:pt x="4" y="55"/>
                  </a:lnTo>
                  <a:lnTo>
                    <a:pt x="4" y="57"/>
                  </a:lnTo>
                  <a:lnTo>
                    <a:pt x="6" y="57"/>
                  </a:lnTo>
                  <a:lnTo>
                    <a:pt x="10" y="55"/>
                  </a:lnTo>
                  <a:lnTo>
                    <a:pt x="14" y="53"/>
                  </a:lnTo>
                  <a:lnTo>
                    <a:pt x="16" y="50"/>
                  </a:lnTo>
                  <a:lnTo>
                    <a:pt x="20" y="48"/>
                  </a:lnTo>
                  <a:lnTo>
                    <a:pt x="23" y="44"/>
                  </a:lnTo>
                  <a:lnTo>
                    <a:pt x="25" y="40"/>
                  </a:lnTo>
                  <a:lnTo>
                    <a:pt x="27" y="37"/>
                  </a:lnTo>
                  <a:lnTo>
                    <a:pt x="27" y="31"/>
                  </a:lnTo>
                  <a:lnTo>
                    <a:pt x="29" y="27"/>
                  </a:lnTo>
                  <a:lnTo>
                    <a:pt x="29" y="24"/>
                  </a:lnTo>
                  <a:lnTo>
                    <a:pt x="29" y="20"/>
                  </a:lnTo>
                  <a:lnTo>
                    <a:pt x="29" y="16"/>
                  </a:lnTo>
                  <a:lnTo>
                    <a:pt x="27" y="13"/>
                  </a:lnTo>
                  <a:lnTo>
                    <a:pt x="27" y="9"/>
                  </a:lnTo>
                  <a:lnTo>
                    <a:pt x="25" y="5"/>
                  </a:lnTo>
                  <a:lnTo>
                    <a:pt x="23" y="2"/>
                  </a:lnTo>
                  <a:lnTo>
                    <a:pt x="22" y="2"/>
                  </a:lnTo>
                  <a:lnTo>
                    <a:pt x="22" y="0"/>
                  </a:lnTo>
                  <a:lnTo>
                    <a:pt x="16" y="5"/>
                  </a:lnTo>
                  <a:lnTo>
                    <a:pt x="12" y="11"/>
                  </a:lnTo>
                  <a:lnTo>
                    <a:pt x="8" y="16"/>
                  </a:lnTo>
                  <a:lnTo>
                    <a:pt x="4" y="24"/>
                  </a:lnTo>
                  <a:lnTo>
                    <a:pt x="2" y="29"/>
                  </a:lnTo>
                  <a:lnTo>
                    <a:pt x="0" y="37"/>
                  </a:lnTo>
                  <a:lnTo>
                    <a:pt x="0" y="44"/>
                  </a:lnTo>
                  <a:lnTo>
                    <a:pt x="0" y="52"/>
                  </a:lnTo>
                  <a:close/>
                </a:path>
              </a:pathLst>
            </a:custGeom>
            <a:solidFill>
              <a:srgbClr val="FCEF00"/>
            </a:solidFill>
            <a:ln w="9525">
              <a:noFill/>
              <a:round/>
              <a:headEnd/>
              <a:tailEnd/>
            </a:ln>
          </p:spPr>
          <p:txBody>
            <a:bodyPr>
              <a:prstTxWarp prst="textNoShape">
                <a:avLst/>
              </a:prstTxWarp>
            </a:bodyPr>
            <a:lstStyle/>
            <a:p>
              <a:endParaRPr lang="en-US"/>
            </a:p>
          </p:txBody>
        </p:sp>
        <p:sp>
          <p:nvSpPr>
            <p:cNvPr id="22596" name="Freeform 66"/>
            <p:cNvSpPr>
              <a:spLocks/>
            </p:cNvSpPr>
            <p:nvPr/>
          </p:nvSpPr>
          <p:spPr bwMode="auto">
            <a:xfrm>
              <a:off x="3667" y="1426"/>
              <a:ext cx="28" cy="56"/>
            </a:xfrm>
            <a:custGeom>
              <a:avLst/>
              <a:gdLst>
                <a:gd name="T0" fmla="*/ 0 w 28"/>
                <a:gd name="T1" fmla="*/ 41 h 56"/>
                <a:gd name="T2" fmla="*/ 0 w 28"/>
                <a:gd name="T3" fmla="*/ 43 h 56"/>
                <a:gd name="T4" fmla="*/ 0 w 28"/>
                <a:gd name="T5" fmla="*/ 45 h 56"/>
                <a:gd name="T6" fmla="*/ 2 w 28"/>
                <a:gd name="T7" fmla="*/ 47 h 56"/>
                <a:gd name="T8" fmla="*/ 2 w 28"/>
                <a:gd name="T9" fmla="*/ 48 h 56"/>
                <a:gd name="T10" fmla="*/ 2 w 28"/>
                <a:gd name="T11" fmla="*/ 52 h 56"/>
                <a:gd name="T12" fmla="*/ 4 w 28"/>
                <a:gd name="T13" fmla="*/ 52 h 56"/>
                <a:gd name="T14" fmla="*/ 6 w 28"/>
                <a:gd name="T15" fmla="*/ 54 h 56"/>
                <a:gd name="T16" fmla="*/ 8 w 28"/>
                <a:gd name="T17" fmla="*/ 56 h 56"/>
                <a:gd name="T18" fmla="*/ 8 w 28"/>
                <a:gd name="T19" fmla="*/ 56 h 56"/>
                <a:gd name="T20" fmla="*/ 8 w 28"/>
                <a:gd name="T21" fmla="*/ 56 h 56"/>
                <a:gd name="T22" fmla="*/ 8 w 28"/>
                <a:gd name="T23" fmla="*/ 56 h 56"/>
                <a:gd name="T24" fmla="*/ 8 w 28"/>
                <a:gd name="T25" fmla="*/ 56 h 56"/>
                <a:gd name="T26" fmla="*/ 8 w 28"/>
                <a:gd name="T27" fmla="*/ 56 h 56"/>
                <a:gd name="T28" fmla="*/ 10 w 28"/>
                <a:gd name="T29" fmla="*/ 56 h 56"/>
                <a:gd name="T30" fmla="*/ 10 w 28"/>
                <a:gd name="T31" fmla="*/ 56 h 56"/>
                <a:gd name="T32" fmla="*/ 10 w 28"/>
                <a:gd name="T33" fmla="*/ 56 h 56"/>
                <a:gd name="T34" fmla="*/ 14 w 28"/>
                <a:gd name="T35" fmla="*/ 54 h 56"/>
                <a:gd name="T36" fmla="*/ 16 w 28"/>
                <a:gd name="T37" fmla="*/ 52 h 56"/>
                <a:gd name="T38" fmla="*/ 20 w 28"/>
                <a:gd name="T39" fmla="*/ 48 h 56"/>
                <a:gd name="T40" fmla="*/ 22 w 28"/>
                <a:gd name="T41" fmla="*/ 45 h 56"/>
                <a:gd name="T42" fmla="*/ 24 w 28"/>
                <a:gd name="T43" fmla="*/ 41 h 56"/>
                <a:gd name="T44" fmla="*/ 26 w 28"/>
                <a:gd name="T45" fmla="*/ 37 h 56"/>
                <a:gd name="T46" fmla="*/ 26 w 28"/>
                <a:gd name="T47" fmla="*/ 34 h 56"/>
                <a:gd name="T48" fmla="*/ 28 w 28"/>
                <a:gd name="T49" fmla="*/ 28 h 56"/>
                <a:gd name="T50" fmla="*/ 28 w 28"/>
                <a:gd name="T51" fmla="*/ 24 h 56"/>
                <a:gd name="T52" fmla="*/ 26 w 28"/>
                <a:gd name="T53" fmla="*/ 21 h 56"/>
                <a:gd name="T54" fmla="*/ 26 w 28"/>
                <a:gd name="T55" fmla="*/ 17 h 56"/>
                <a:gd name="T56" fmla="*/ 24 w 28"/>
                <a:gd name="T57" fmla="*/ 11 h 56"/>
                <a:gd name="T58" fmla="*/ 22 w 28"/>
                <a:gd name="T59" fmla="*/ 8 h 56"/>
                <a:gd name="T60" fmla="*/ 20 w 28"/>
                <a:gd name="T61" fmla="*/ 6 h 56"/>
                <a:gd name="T62" fmla="*/ 18 w 28"/>
                <a:gd name="T63" fmla="*/ 2 h 56"/>
                <a:gd name="T64" fmla="*/ 14 w 28"/>
                <a:gd name="T65" fmla="*/ 0 h 56"/>
                <a:gd name="T66" fmla="*/ 14 w 28"/>
                <a:gd name="T67" fmla="*/ 4 h 56"/>
                <a:gd name="T68" fmla="*/ 12 w 28"/>
                <a:gd name="T69" fmla="*/ 6 h 56"/>
                <a:gd name="T70" fmla="*/ 10 w 28"/>
                <a:gd name="T71" fmla="*/ 9 h 56"/>
                <a:gd name="T72" fmla="*/ 8 w 28"/>
                <a:gd name="T73" fmla="*/ 13 h 56"/>
                <a:gd name="T74" fmla="*/ 6 w 28"/>
                <a:gd name="T75" fmla="*/ 17 h 56"/>
                <a:gd name="T76" fmla="*/ 6 w 28"/>
                <a:gd name="T77" fmla="*/ 21 h 56"/>
                <a:gd name="T78" fmla="*/ 4 w 28"/>
                <a:gd name="T79" fmla="*/ 24 h 56"/>
                <a:gd name="T80" fmla="*/ 2 w 28"/>
                <a:gd name="T81" fmla="*/ 28 h 56"/>
                <a:gd name="T82" fmla="*/ 2 w 28"/>
                <a:gd name="T83" fmla="*/ 30 h 56"/>
                <a:gd name="T84" fmla="*/ 2 w 28"/>
                <a:gd name="T85" fmla="*/ 32 h 56"/>
                <a:gd name="T86" fmla="*/ 2 w 28"/>
                <a:gd name="T87" fmla="*/ 34 h 56"/>
                <a:gd name="T88" fmla="*/ 0 w 28"/>
                <a:gd name="T89" fmla="*/ 35 h 56"/>
                <a:gd name="T90" fmla="*/ 0 w 28"/>
                <a:gd name="T91" fmla="*/ 37 h 56"/>
                <a:gd name="T92" fmla="*/ 0 w 28"/>
                <a:gd name="T93" fmla="*/ 39 h 56"/>
                <a:gd name="T94" fmla="*/ 0 w 28"/>
                <a:gd name="T95" fmla="*/ 41 h 56"/>
                <a:gd name="T96" fmla="*/ 0 w 28"/>
                <a:gd name="T97" fmla="*/ 41 h 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56"/>
                <a:gd name="T149" fmla="*/ 28 w 28"/>
                <a:gd name="T150" fmla="*/ 56 h 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56">
                  <a:moveTo>
                    <a:pt x="0" y="41"/>
                  </a:moveTo>
                  <a:lnTo>
                    <a:pt x="0" y="43"/>
                  </a:lnTo>
                  <a:lnTo>
                    <a:pt x="0" y="45"/>
                  </a:lnTo>
                  <a:lnTo>
                    <a:pt x="2" y="47"/>
                  </a:lnTo>
                  <a:lnTo>
                    <a:pt x="2" y="48"/>
                  </a:lnTo>
                  <a:lnTo>
                    <a:pt x="2" y="52"/>
                  </a:lnTo>
                  <a:lnTo>
                    <a:pt x="4" y="52"/>
                  </a:lnTo>
                  <a:lnTo>
                    <a:pt x="6" y="54"/>
                  </a:lnTo>
                  <a:lnTo>
                    <a:pt x="8" y="56"/>
                  </a:lnTo>
                  <a:lnTo>
                    <a:pt x="10" y="56"/>
                  </a:lnTo>
                  <a:lnTo>
                    <a:pt x="14" y="54"/>
                  </a:lnTo>
                  <a:lnTo>
                    <a:pt x="16" y="52"/>
                  </a:lnTo>
                  <a:lnTo>
                    <a:pt x="20" y="48"/>
                  </a:lnTo>
                  <a:lnTo>
                    <a:pt x="22" y="45"/>
                  </a:lnTo>
                  <a:lnTo>
                    <a:pt x="24" y="41"/>
                  </a:lnTo>
                  <a:lnTo>
                    <a:pt x="26" y="37"/>
                  </a:lnTo>
                  <a:lnTo>
                    <a:pt x="26" y="34"/>
                  </a:lnTo>
                  <a:lnTo>
                    <a:pt x="28" y="28"/>
                  </a:lnTo>
                  <a:lnTo>
                    <a:pt x="28" y="24"/>
                  </a:lnTo>
                  <a:lnTo>
                    <a:pt x="26" y="21"/>
                  </a:lnTo>
                  <a:lnTo>
                    <a:pt x="26" y="17"/>
                  </a:lnTo>
                  <a:lnTo>
                    <a:pt x="24" y="11"/>
                  </a:lnTo>
                  <a:lnTo>
                    <a:pt x="22" y="8"/>
                  </a:lnTo>
                  <a:lnTo>
                    <a:pt x="20" y="6"/>
                  </a:lnTo>
                  <a:lnTo>
                    <a:pt x="18" y="2"/>
                  </a:lnTo>
                  <a:lnTo>
                    <a:pt x="14" y="0"/>
                  </a:lnTo>
                  <a:lnTo>
                    <a:pt x="14" y="4"/>
                  </a:lnTo>
                  <a:lnTo>
                    <a:pt x="12" y="6"/>
                  </a:lnTo>
                  <a:lnTo>
                    <a:pt x="10" y="9"/>
                  </a:lnTo>
                  <a:lnTo>
                    <a:pt x="8" y="13"/>
                  </a:lnTo>
                  <a:lnTo>
                    <a:pt x="6" y="17"/>
                  </a:lnTo>
                  <a:lnTo>
                    <a:pt x="6" y="21"/>
                  </a:lnTo>
                  <a:lnTo>
                    <a:pt x="4" y="24"/>
                  </a:lnTo>
                  <a:lnTo>
                    <a:pt x="2" y="28"/>
                  </a:lnTo>
                  <a:lnTo>
                    <a:pt x="2" y="30"/>
                  </a:lnTo>
                  <a:lnTo>
                    <a:pt x="2" y="32"/>
                  </a:lnTo>
                  <a:lnTo>
                    <a:pt x="2" y="34"/>
                  </a:lnTo>
                  <a:lnTo>
                    <a:pt x="0" y="35"/>
                  </a:lnTo>
                  <a:lnTo>
                    <a:pt x="0" y="37"/>
                  </a:lnTo>
                  <a:lnTo>
                    <a:pt x="0" y="39"/>
                  </a:lnTo>
                  <a:lnTo>
                    <a:pt x="0" y="41"/>
                  </a:lnTo>
                  <a:close/>
                </a:path>
              </a:pathLst>
            </a:custGeom>
            <a:solidFill>
              <a:srgbClr val="FCEF00"/>
            </a:solidFill>
            <a:ln w="9525">
              <a:noFill/>
              <a:round/>
              <a:headEnd/>
              <a:tailEnd/>
            </a:ln>
          </p:spPr>
          <p:txBody>
            <a:bodyPr>
              <a:prstTxWarp prst="textNoShape">
                <a:avLst/>
              </a:prstTxWarp>
            </a:bodyPr>
            <a:lstStyle/>
            <a:p>
              <a:endParaRPr lang="en-US"/>
            </a:p>
          </p:txBody>
        </p:sp>
        <p:sp>
          <p:nvSpPr>
            <p:cNvPr id="22597" name="Freeform 67"/>
            <p:cNvSpPr>
              <a:spLocks/>
            </p:cNvSpPr>
            <p:nvPr/>
          </p:nvSpPr>
          <p:spPr bwMode="auto">
            <a:xfrm>
              <a:off x="3772" y="1711"/>
              <a:ext cx="51" cy="32"/>
            </a:xfrm>
            <a:custGeom>
              <a:avLst/>
              <a:gdLst>
                <a:gd name="T0" fmla="*/ 2 w 51"/>
                <a:gd name="T1" fmla="*/ 11 h 32"/>
                <a:gd name="T2" fmla="*/ 14 w 51"/>
                <a:gd name="T3" fmla="*/ 28 h 32"/>
                <a:gd name="T4" fmla="*/ 18 w 51"/>
                <a:gd name="T5" fmla="*/ 28 h 32"/>
                <a:gd name="T6" fmla="*/ 22 w 51"/>
                <a:gd name="T7" fmla="*/ 30 h 32"/>
                <a:gd name="T8" fmla="*/ 26 w 51"/>
                <a:gd name="T9" fmla="*/ 32 h 32"/>
                <a:gd name="T10" fmla="*/ 29 w 51"/>
                <a:gd name="T11" fmla="*/ 32 h 32"/>
                <a:gd name="T12" fmla="*/ 35 w 51"/>
                <a:gd name="T13" fmla="*/ 32 h 32"/>
                <a:gd name="T14" fmla="*/ 39 w 51"/>
                <a:gd name="T15" fmla="*/ 32 h 32"/>
                <a:gd name="T16" fmla="*/ 45 w 51"/>
                <a:gd name="T17" fmla="*/ 32 h 32"/>
                <a:gd name="T18" fmla="*/ 49 w 51"/>
                <a:gd name="T19" fmla="*/ 30 h 32"/>
                <a:gd name="T20" fmla="*/ 49 w 51"/>
                <a:gd name="T21" fmla="*/ 28 h 32"/>
                <a:gd name="T22" fmla="*/ 49 w 51"/>
                <a:gd name="T23" fmla="*/ 28 h 32"/>
                <a:gd name="T24" fmla="*/ 49 w 51"/>
                <a:gd name="T25" fmla="*/ 28 h 32"/>
                <a:gd name="T26" fmla="*/ 51 w 51"/>
                <a:gd name="T27" fmla="*/ 28 h 32"/>
                <a:gd name="T28" fmla="*/ 51 w 51"/>
                <a:gd name="T29" fmla="*/ 28 h 32"/>
                <a:gd name="T30" fmla="*/ 51 w 51"/>
                <a:gd name="T31" fmla="*/ 28 h 32"/>
                <a:gd name="T32" fmla="*/ 49 w 51"/>
                <a:gd name="T33" fmla="*/ 23 h 32"/>
                <a:gd name="T34" fmla="*/ 45 w 51"/>
                <a:gd name="T35" fmla="*/ 17 h 32"/>
                <a:gd name="T36" fmla="*/ 43 w 51"/>
                <a:gd name="T37" fmla="*/ 13 h 32"/>
                <a:gd name="T38" fmla="*/ 39 w 51"/>
                <a:gd name="T39" fmla="*/ 10 h 32"/>
                <a:gd name="T40" fmla="*/ 35 w 51"/>
                <a:gd name="T41" fmla="*/ 8 h 32"/>
                <a:gd name="T42" fmla="*/ 29 w 51"/>
                <a:gd name="T43" fmla="*/ 4 h 32"/>
                <a:gd name="T44" fmla="*/ 26 w 51"/>
                <a:gd name="T45" fmla="*/ 2 h 32"/>
                <a:gd name="T46" fmla="*/ 20 w 51"/>
                <a:gd name="T47" fmla="*/ 2 h 32"/>
                <a:gd name="T48" fmla="*/ 18 w 51"/>
                <a:gd name="T49" fmla="*/ 0 h 32"/>
                <a:gd name="T50" fmla="*/ 14 w 51"/>
                <a:gd name="T51" fmla="*/ 0 h 32"/>
                <a:gd name="T52" fmla="*/ 12 w 51"/>
                <a:gd name="T53" fmla="*/ 0 h 32"/>
                <a:gd name="T54" fmla="*/ 10 w 51"/>
                <a:gd name="T55" fmla="*/ 0 h 32"/>
                <a:gd name="T56" fmla="*/ 8 w 51"/>
                <a:gd name="T57" fmla="*/ 0 h 32"/>
                <a:gd name="T58" fmla="*/ 4 w 51"/>
                <a:gd name="T59" fmla="*/ 0 h 32"/>
                <a:gd name="T60" fmla="*/ 2 w 51"/>
                <a:gd name="T61" fmla="*/ 2 h 32"/>
                <a:gd name="T62" fmla="*/ 0 w 51"/>
                <a:gd name="T63" fmla="*/ 2 h 32"/>
                <a:gd name="T64" fmla="*/ 2 w 51"/>
                <a:gd name="T65" fmla="*/ 11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
                <a:gd name="T100" fmla="*/ 0 h 32"/>
                <a:gd name="T101" fmla="*/ 51 w 51"/>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 h="32">
                  <a:moveTo>
                    <a:pt x="2" y="11"/>
                  </a:moveTo>
                  <a:lnTo>
                    <a:pt x="14" y="28"/>
                  </a:lnTo>
                  <a:lnTo>
                    <a:pt x="18" y="28"/>
                  </a:lnTo>
                  <a:lnTo>
                    <a:pt x="22" y="30"/>
                  </a:lnTo>
                  <a:lnTo>
                    <a:pt x="26" y="32"/>
                  </a:lnTo>
                  <a:lnTo>
                    <a:pt x="29" y="32"/>
                  </a:lnTo>
                  <a:lnTo>
                    <a:pt x="35" y="32"/>
                  </a:lnTo>
                  <a:lnTo>
                    <a:pt x="39" y="32"/>
                  </a:lnTo>
                  <a:lnTo>
                    <a:pt x="45" y="32"/>
                  </a:lnTo>
                  <a:lnTo>
                    <a:pt x="49" y="30"/>
                  </a:lnTo>
                  <a:lnTo>
                    <a:pt x="49" y="28"/>
                  </a:lnTo>
                  <a:lnTo>
                    <a:pt x="51" y="28"/>
                  </a:lnTo>
                  <a:lnTo>
                    <a:pt x="49" y="23"/>
                  </a:lnTo>
                  <a:lnTo>
                    <a:pt x="45" y="17"/>
                  </a:lnTo>
                  <a:lnTo>
                    <a:pt x="43" y="13"/>
                  </a:lnTo>
                  <a:lnTo>
                    <a:pt x="39" y="10"/>
                  </a:lnTo>
                  <a:lnTo>
                    <a:pt x="35" y="8"/>
                  </a:lnTo>
                  <a:lnTo>
                    <a:pt x="29" y="4"/>
                  </a:lnTo>
                  <a:lnTo>
                    <a:pt x="26" y="2"/>
                  </a:lnTo>
                  <a:lnTo>
                    <a:pt x="20" y="2"/>
                  </a:lnTo>
                  <a:lnTo>
                    <a:pt x="18" y="0"/>
                  </a:lnTo>
                  <a:lnTo>
                    <a:pt x="14" y="0"/>
                  </a:lnTo>
                  <a:lnTo>
                    <a:pt x="12" y="0"/>
                  </a:lnTo>
                  <a:lnTo>
                    <a:pt x="10" y="0"/>
                  </a:lnTo>
                  <a:lnTo>
                    <a:pt x="8" y="0"/>
                  </a:lnTo>
                  <a:lnTo>
                    <a:pt x="4" y="0"/>
                  </a:lnTo>
                  <a:lnTo>
                    <a:pt x="2" y="2"/>
                  </a:lnTo>
                  <a:lnTo>
                    <a:pt x="0" y="2"/>
                  </a:lnTo>
                  <a:lnTo>
                    <a:pt x="2" y="11"/>
                  </a:lnTo>
                  <a:close/>
                </a:path>
              </a:pathLst>
            </a:custGeom>
            <a:solidFill>
              <a:srgbClr val="FCEF00"/>
            </a:solidFill>
            <a:ln w="9525">
              <a:noFill/>
              <a:round/>
              <a:headEnd/>
              <a:tailEnd/>
            </a:ln>
          </p:spPr>
          <p:txBody>
            <a:bodyPr>
              <a:prstTxWarp prst="textNoShape">
                <a:avLst/>
              </a:prstTxWarp>
            </a:bodyPr>
            <a:lstStyle/>
            <a:p>
              <a:endParaRPr lang="en-US"/>
            </a:p>
          </p:txBody>
        </p:sp>
        <p:sp>
          <p:nvSpPr>
            <p:cNvPr id="22598" name="Freeform 68"/>
            <p:cNvSpPr>
              <a:spLocks/>
            </p:cNvSpPr>
            <p:nvPr/>
          </p:nvSpPr>
          <p:spPr bwMode="auto">
            <a:xfrm>
              <a:off x="3823" y="1711"/>
              <a:ext cx="56" cy="26"/>
            </a:xfrm>
            <a:custGeom>
              <a:avLst/>
              <a:gdLst>
                <a:gd name="T0" fmla="*/ 0 w 56"/>
                <a:gd name="T1" fmla="*/ 8 h 26"/>
                <a:gd name="T2" fmla="*/ 0 w 56"/>
                <a:gd name="T3" fmla="*/ 10 h 26"/>
                <a:gd name="T4" fmla="*/ 2 w 56"/>
                <a:gd name="T5" fmla="*/ 13 h 26"/>
                <a:gd name="T6" fmla="*/ 4 w 56"/>
                <a:gd name="T7" fmla="*/ 15 h 26"/>
                <a:gd name="T8" fmla="*/ 4 w 56"/>
                <a:gd name="T9" fmla="*/ 17 h 26"/>
                <a:gd name="T10" fmla="*/ 8 w 56"/>
                <a:gd name="T11" fmla="*/ 19 h 26"/>
                <a:gd name="T12" fmla="*/ 10 w 56"/>
                <a:gd name="T13" fmla="*/ 21 h 26"/>
                <a:gd name="T14" fmla="*/ 12 w 56"/>
                <a:gd name="T15" fmla="*/ 23 h 26"/>
                <a:gd name="T16" fmla="*/ 14 w 56"/>
                <a:gd name="T17" fmla="*/ 23 h 26"/>
                <a:gd name="T18" fmla="*/ 20 w 56"/>
                <a:gd name="T19" fmla="*/ 24 h 26"/>
                <a:gd name="T20" fmla="*/ 26 w 56"/>
                <a:gd name="T21" fmla="*/ 24 h 26"/>
                <a:gd name="T22" fmla="*/ 30 w 56"/>
                <a:gd name="T23" fmla="*/ 26 h 26"/>
                <a:gd name="T24" fmla="*/ 36 w 56"/>
                <a:gd name="T25" fmla="*/ 24 h 26"/>
                <a:gd name="T26" fmla="*/ 42 w 56"/>
                <a:gd name="T27" fmla="*/ 24 h 26"/>
                <a:gd name="T28" fmla="*/ 46 w 56"/>
                <a:gd name="T29" fmla="*/ 24 h 26"/>
                <a:gd name="T30" fmla="*/ 52 w 56"/>
                <a:gd name="T31" fmla="*/ 23 h 26"/>
                <a:gd name="T32" fmla="*/ 56 w 56"/>
                <a:gd name="T33" fmla="*/ 21 h 26"/>
                <a:gd name="T34" fmla="*/ 54 w 56"/>
                <a:gd name="T35" fmla="*/ 17 h 26"/>
                <a:gd name="T36" fmla="*/ 50 w 56"/>
                <a:gd name="T37" fmla="*/ 13 h 26"/>
                <a:gd name="T38" fmla="*/ 46 w 56"/>
                <a:gd name="T39" fmla="*/ 11 h 26"/>
                <a:gd name="T40" fmla="*/ 42 w 56"/>
                <a:gd name="T41" fmla="*/ 8 h 26"/>
                <a:gd name="T42" fmla="*/ 38 w 56"/>
                <a:gd name="T43" fmla="*/ 4 h 26"/>
                <a:gd name="T44" fmla="*/ 32 w 56"/>
                <a:gd name="T45" fmla="*/ 2 h 26"/>
                <a:gd name="T46" fmla="*/ 28 w 56"/>
                <a:gd name="T47" fmla="*/ 0 h 26"/>
                <a:gd name="T48" fmla="*/ 22 w 56"/>
                <a:gd name="T49" fmla="*/ 0 h 26"/>
                <a:gd name="T50" fmla="*/ 18 w 56"/>
                <a:gd name="T51" fmla="*/ 0 h 26"/>
                <a:gd name="T52" fmla="*/ 16 w 56"/>
                <a:gd name="T53" fmla="*/ 0 h 26"/>
                <a:gd name="T54" fmla="*/ 12 w 56"/>
                <a:gd name="T55" fmla="*/ 2 h 26"/>
                <a:gd name="T56" fmla="*/ 10 w 56"/>
                <a:gd name="T57" fmla="*/ 2 h 26"/>
                <a:gd name="T58" fmla="*/ 8 w 56"/>
                <a:gd name="T59" fmla="*/ 4 h 26"/>
                <a:gd name="T60" fmla="*/ 4 w 56"/>
                <a:gd name="T61" fmla="*/ 4 h 26"/>
                <a:gd name="T62" fmla="*/ 2 w 56"/>
                <a:gd name="T63" fmla="*/ 6 h 26"/>
                <a:gd name="T64" fmla="*/ 0 w 56"/>
                <a:gd name="T65" fmla="*/ 6 h 26"/>
                <a:gd name="T66" fmla="*/ 0 w 56"/>
                <a:gd name="T67" fmla="*/ 6 h 26"/>
                <a:gd name="T68" fmla="*/ 0 w 56"/>
                <a:gd name="T69" fmla="*/ 6 h 26"/>
                <a:gd name="T70" fmla="*/ 0 w 56"/>
                <a:gd name="T71" fmla="*/ 8 h 26"/>
                <a:gd name="T72" fmla="*/ 0 w 56"/>
                <a:gd name="T73" fmla="*/ 8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26"/>
                <a:gd name="T113" fmla="*/ 56 w 56"/>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26">
                  <a:moveTo>
                    <a:pt x="0" y="8"/>
                  </a:moveTo>
                  <a:lnTo>
                    <a:pt x="0" y="10"/>
                  </a:lnTo>
                  <a:lnTo>
                    <a:pt x="2" y="13"/>
                  </a:lnTo>
                  <a:lnTo>
                    <a:pt x="4" y="15"/>
                  </a:lnTo>
                  <a:lnTo>
                    <a:pt x="4" y="17"/>
                  </a:lnTo>
                  <a:lnTo>
                    <a:pt x="8" y="19"/>
                  </a:lnTo>
                  <a:lnTo>
                    <a:pt x="10" y="21"/>
                  </a:lnTo>
                  <a:lnTo>
                    <a:pt x="12" y="23"/>
                  </a:lnTo>
                  <a:lnTo>
                    <a:pt x="14" y="23"/>
                  </a:lnTo>
                  <a:lnTo>
                    <a:pt x="20" y="24"/>
                  </a:lnTo>
                  <a:lnTo>
                    <a:pt x="26" y="24"/>
                  </a:lnTo>
                  <a:lnTo>
                    <a:pt x="30" y="26"/>
                  </a:lnTo>
                  <a:lnTo>
                    <a:pt x="36" y="24"/>
                  </a:lnTo>
                  <a:lnTo>
                    <a:pt x="42" y="24"/>
                  </a:lnTo>
                  <a:lnTo>
                    <a:pt x="46" y="24"/>
                  </a:lnTo>
                  <a:lnTo>
                    <a:pt x="52" y="23"/>
                  </a:lnTo>
                  <a:lnTo>
                    <a:pt x="56" y="21"/>
                  </a:lnTo>
                  <a:lnTo>
                    <a:pt x="54" y="17"/>
                  </a:lnTo>
                  <a:lnTo>
                    <a:pt x="50" y="13"/>
                  </a:lnTo>
                  <a:lnTo>
                    <a:pt x="46" y="11"/>
                  </a:lnTo>
                  <a:lnTo>
                    <a:pt x="42" y="8"/>
                  </a:lnTo>
                  <a:lnTo>
                    <a:pt x="38" y="4"/>
                  </a:lnTo>
                  <a:lnTo>
                    <a:pt x="32" y="2"/>
                  </a:lnTo>
                  <a:lnTo>
                    <a:pt x="28" y="0"/>
                  </a:lnTo>
                  <a:lnTo>
                    <a:pt x="22" y="0"/>
                  </a:lnTo>
                  <a:lnTo>
                    <a:pt x="18" y="0"/>
                  </a:lnTo>
                  <a:lnTo>
                    <a:pt x="16" y="0"/>
                  </a:lnTo>
                  <a:lnTo>
                    <a:pt x="12" y="2"/>
                  </a:lnTo>
                  <a:lnTo>
                    <a:pt x="10" y="2"/>
                  </a:lnTo>
                  <a:lnTo>
                    <a:pt x="8" y="4"/>
                  </a:lnTo>
                  <a:lnTo>
                    <a:pt x="4" y="4"/>
                  </a:lnTo>
                  <a:lnTo>
                    <a:pt x="2" y="6"/>
                  </a:lnTo>
                  <a:lnTo>
                    <a:pt x="0" y="6"/>
                  </a:lnTo>
                  <a:lnTo>
                    <a:pt x="0" y="8"/>
                  </a:lnTo>
                  <a:close/>
                </a:path>
              </a:pathLst>
            </a:custGeom>
            <a:solidFill>
              <a:srgbClr val="FCEF00"/>
            </a:solidFill>
            <a:ln w="9525">
              <a:noFill/>
              <a:round/>
              <a:headEnd/>
              <a:tailEnd/>
            </a:ln>
          </p:spPr>
          <p:txBody>
            <a:bodyPr>
              <a:prstTxWarp prst="textNoShape">
                <a:avLst/>
              </a:prstTxWarp>
            </a:bodyPr>
            <a:lstStyle/>
            <a:p>
              <a:endParaRPr lang="en-US"/>
            </a:p>
          </p:txBody>
        </p:sp>
        <p:sp>
          <p:nvSpPr>
            <p:cNvPr id="22599" name="Freeform 69"/>
            <p:cNvSpPr>
              <a:spLocks/>
            </p:cNvSpPr>
            <p:nvPr/>
          </p:nvSpPr>
          <p:spPr bwMode="auto">
            <a:xfrm>
              <a:off x="3879" y="1713"/>
              <a:ext cx="27" cy="11"/>
            </a:xfrm>
            <a:custGeom>
              <a:avLst/>
              <a:gdLst>
                <a:gd name="T0" fmla="*/ 0 w 27"/>
                <a:gd name="T1" fmla="*/ 4 h 11"/>
                <a:gd name="T2" fmla="*/ 0 w 27"/>
                <a:gd name="T3" fmla="*/ 4 h 11"/>
                <a:gd name="T4" fmla="*/ 0 w 27"/>
                <a:gd name="T5" fmla="*/ 4 h 11"/>
                <a:gd name="T6" fmla="*/ 0 w 27"/>
                <a:gd name="T7" fmla="*/ 4 h 11"/>
                <a:gd name="T8" fmla="*/ 0 w 27"/>
                <a:gd name="T9" fmla="*/ 6 h 11"/>
                <a:gd name="T10" fmla="*/ 8 w 27"/>
                <a:gd name="T11" fmla="*/ 11 h 11"/>
                <a:gd name="T12" fmla="*/ 25 w 27"/>
                <a:gd name="T13" fmla="*/ 11 h 11"/>
                <a:gd name="T14" fmla="*/ 25 w 27"/>
                <a:gd name="T15" fmla="*/ 11 h 11"/>
                <a:gd name="T16" fmla="*/ 27 w 27"/>
                <a:gd name="T17" fmla="*/ 11 h 11"/>
                <a:gd name="T18" fmla="*/ 27 w 27"/>
                <a:gd name="T19" fmla="*/ 11 h 11"/>
                <a:gd name="T20" fmla="*/ 27 w 27"/>
                <a:gd name="T21" fmla="*/ 9 h 11"/>
                <a:gd name="T22" fmla="*/ 27 w 27"/>
                <a:gd name="T23" fmla="*/ 9 h 11"/>
                <a:gd name="T24" fmla="*/ 27 w 27"/>
                <a:gd name="T25" fmla="*/ 9 h 11"/>
                <a:gd name="T26" fmla="*/ 27 w 27"/>
                <a:gd name="T27" fmla="*/ 8 h 11"/>
                <a:gd name="T28" fmla="*/ 27 w 27"/>
                <a:gd name="T29" fmla="*/ 8 h 11"/>
                <a:gd name="T30" fmla="*/ 25 w 27"/>
                <a:gd name="T31" fmla="*/ 6 h 11"/>
                <a:gd name="T32" fmla="*/ 23 w 27"/>
                <a:gd name="T33" fmla="*/ 4 h 11"/>
                <a:gd name="T34" fmla="*/ 21 w 27"/>
                <a:gd name="T35" fmla="*/ 2 h 11"/>
                <a:gd name="T36" fmla="*/ 19 w 27"/>
                <a:gd name="T37" fmla="*/ 2 h 11"/>
                <a:gd name="T38" fmla="*/ 17 w 27"/>
                <a:gd name="T39" fmla="*/ 0 h 11"/>
                <a:gd name="T40" fmla="*/ 14 w 27"/>
                <a:gd name="T41" fmla="*/ 0 h 11"/>
                <a:gd name="T42" fmla="*/ 12 w 27"/>
                <a:gd name="T43" fmla="*/ 0 h 11"/>
                <a:gd name="T44" fmla="*/ 10 w 27"/>
                <a:gd name="T45" fmla="*/ 0 h 11"/>
                <a:gd name="T46" fmla="*/ 8 w 27"/>
                <a:gd name="T47" fmla="*/ 0 h 11"/>
                <a:gd name="T48" fmla="*/ 6 w 27"/>
                <a:gd name="T49" fmla="*/ 0 h 11"/>
                <a:gd name="T50" fmla="*/ 4 w 27"/>
                <a:gd name="T51" fmla="*/ 0 h 11"/>
                <a:gd name="T52" fmla="*/ 4 w 27"/>
                <a:gd name="T53" fmla="*/ 0 h 11"/>
                <a:gd name="T54" fmla="*/ 2 w 27"/>
                <a:gd name="T55" fmla="*/ 2 h 11"/>
                <a:gd name="T56" fmla="*/ 2 w 27"/>
                <a:gd name="T57" fmla="*/ 2 h 11"/>
                <a:gd name="T58" fmla="*/ 0 w 27"/>
                <a:gd name="T59" fmla="*/ 2 h 11"/>
                <a:gd name="T60" fmla="*/ 0 w 27"/>
                <a:gd name="T61" fmla="*/ 2 h 11"/>
                <a:gd name="T62" fmla="*/ 0 w 27"/>
                <a:gd name="T63" fmla="*/ 2 h 11"/>
                <a:gd name="T64" fmla="*/ 0 w 27"/>
                <a:gd name="T65" fmla="*/ 2 h 11"/>
                <a:gd name="T66" fmla="*/ 0 w 27"/>
                <a:gd name="T67" fmla="*/ 4 h 11"/>
                <a:gd name="T68" fmla="*/ 0 w 27"/>
                <a:gd name="T69" fmla="*/ 4 h 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
                <a:gd name="T106" fmla="*/ 0 h 11"/>
                <a:gd name="T107" fmla="*/ 27 w 27"/>
                <a:gd name="T108" fmla="*/ 11 h 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 h="11">
                  <a:moveTo>
                    <a:pt x="0" y="4"/>
                  </a:moveTo>
                  <a:lnTo>
                    <a:pt x="0" y="4"/>
                  </a:lnTo>
                  <a:lnTo>
                    <a:pt x="0" y="6"/>
                  </a:lnTo>
                  <a:lnTo>
                    <a:pt x="8" y="11"/>
                  </a:lnTo>
                  <a:lnTo>
                    <a:pt x="25" y="11"/>
                  </a:lnTo>
                  <a:lnTo>
                    <a:pt x="27" y="11"/>
                  </a:lnTo>
                  <a:lnTo>
                    <a:pt x="27" y="9"/>
                  </a:lnTo>
                  <a:lnTo>
                    <a:pt x="27" y="8"/>
                  </a:lnTo>
                  <a:lnTo>
                    <a:pt x="25" y="6"/>
                  </a:lnTo>
                  <a:lnTo>
                    <a:pt x="23" y="4"/>
                  </a:lnTo>
                  <a:lnTo>
                    <a:pt x="21" y="2"/>
                  </a:lnTo>
                  <a:lnTo>
                    <a:pt x="19" y="2"/>
                  </a:lnTo>
                  <a:lnTo>
                    <a:pt x="17" y="0"/>
                  </a:lnTo>
                  <a:lnTo>
                    <a:pt x="14" y="0"/>
                  </a:lnTo>
                  <a:lnTo>
                    <a:pt x="12" y="0"/>
                  </a:lnTo>
                  <a:lnTo>
                    <a:pt x="10" y="0"/>
                  </a:lnTo>
                  <a:lnTo>
                    <a:pt x="8" y="0"/>
                  </a:lnTo>
                  <a:lnTo>
                    <a:pt x="6" y="0"/>
                  </a:lnTo>
                  <a:lnTo>
                    <a:pt x="4" y="0"/>
                  </a:lnTo>
                  <a:lnTo>
                    <a:pt x="2" y="2"/>
                  </a:lnTo>
                  <a:lnTo>
                    <a:pt x="0" y="2"/>
                  </a:lnTo>
                  <a:lnTo>
                    <a:pt x="0" y="4"/>
                  </a:lnTo>
                  <a:close/>
                </a:path>
              </a:pathLst>
            </a:custGeom>
            <a:solidFill>
              <a:srgbClr val="FCEF00"/>
            </a:solidFill>
            <a:ln w="9525">
              <a:noFill/>
              <a:round/>
              <a:headEnd/>
              <a:tailEnd/>
            </a:ln>
          </p:spPr>
          <p:txBody>
            <a:bodyPr>
              <a:prstTxWarp prst="textNoShape">
                <a:avLst/>
              </a:prstTxWarp>
            </a:bodyPr>
            <a:lstStyle/>
            <a:p>
              <a:endParaRPr lang="en-US"/>
            </a:p>
          </p:txBody>
        </p:sp>
      </p:gr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1377" name="Picture 1"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
        <p:nvSpPr>
          <p:cNvPr id="101378" name="Rectangle 2"/>
          <p:cNvSpPr txBox="1">
            <a:spLocks noChangeArrowheads="1"/>
          </p:cNvSpPr>
          <p:nvPr/>
        </p:nvSpPr>
        <p:spPr bwMode="auto">
          <a:xfrm>
            <a:off x="685800" y="609600"/>
            <a:ext cx="7772400" cy="1143000"/>
          </a:xfrm>
          <a:prstGeom prst="rect">
            <a:avLst/>
          </a:prstGeom>
          <a:noFill/>
          <a:ln w="9525">
            <a:noFill/>
            <a:miter lim="800000"/>
            <a:headEnd/>
            <a:tailEnd/>
          </a:ln>
        </p:spPr>
        <p:txBody>
          <a:bodyPr>
            <a:prstTxWarp prst="textNoShape">
              <a:avLst/>
            </a:prstTxWarp>
          </a:bodyPr>
          <a:lstStyle/>
          <a:p>
            <a:pPr>
              <a:lnSpc>
                <a:spcPct val="130000"/>
              </a:lnSpc>
            </a:pPr>
            <a:r>
              <a:rPr lang="en-US" sz="2400" b="1">
                <a:solidFill>
                  <a:srgbClr val="969696"/>
                </a:solidFill>
                <a:latin typeface="Times New Roman" pitchFamily="-68" charset="0"/>
              </a:rPr>
              <a:t>REQUEST FOR 2012-2013 PROJECTS</a:t>
            </a:r>
            <a:r>
              <a:rPr lang="en-US" sz="2400" b="1">
                <a:solidFill>
                  <a:schemeClr val="tx2"/>
                </a:solidFill>
                <a:latin typeface="Times New Roman" pitchFamily="-68" charset="0"/>
              </a:rPr>
              <a:t/>
            </a:r>
            <a:br>
              <a:rPr lang="en-US" sz="2400" b="1">
                <a:solidFill>
                  <a:schemeClr val="tx2"/>
                </a:solidFill>
                <a:latin typeface="Times New Roman" pitchFamily="-68" charset="0"/>
              </a:rPr>
            </a:br>
            <a:r>
              <a:rPr lang="en-US" sz="4000" b="1">
                <a:solidFill>
                  <a:srgbClr val="0000FF"/>
                </a:solidFill>
                <a:latin typeface="Times New Roman" pitchFamily="-68" charset="0"/>
              </a:rPr>
              <a:t>Course Status</a:t>
            </a:r>
          </a:p>
        </p:txBody>
      </p:sp>
      <p:sp>
        <p:nvSpPr>
          <p:cNvPr id="101379" name="Rectangle 5"/>
          <p:cNvSpPr txBox="1">
            <a:spLocks noChangeArrowheads="1"/>
          </p:cNvSpPr>
          <p:nvPr/>
        </p:nvSpPr>
        <p:spPr bwMode="auto">
          <a:xfrm>
            <a:off x="685800" y="1981200"/>
            <a:ext cx="8001000" cy="4419600"/>
          </a:xfrm>
          <a:prstGeom prst="rect">
            <a:avLst/>
          </a:prstGeom>
          <a:solidFill>
            <a:srgbClr val="FFFFFF"/>
          </a:solidFill>
          <a:ln w="9525">
            <a:solidFill>
              <a:srgbClr val="000000"/>
            </a:solidFill>
            <a:miter lim="800000"/>
            <a:headEnd/>
            <a:tailEnd/>
          </a:ln>
        </p:spPr>
        <p:txBody>
          <a:bodyPr>
            <a:prstTxWarp prst="textNoShape">
              <a:avLst/>
            </a:prstTxWarp>
          </a:bodyPr>
          <a:lstStyle/>
          <a:p>
            <a:pPr marL="365125" indent="-255588">
              <a:spcBef>
                <a:spcPts val="300"/>
              </a:spcBef>
              <a:buClr>
                <a:srgbClr val="7276A0"/>
              </a:buClr>
              <a:buFont typeface="Georgia" pitchFamily="-68" charset="0"/>
              <a:buChar char="•"/>
            </a:pPr>
            <a:r>
              <a:rPr lang="en-US" sz="3600" b="1">
                <a:latin typeface="Times New Roman" pitchFamily="-68" charset="0"/>
              </a:rPr>
              <a:t>~18 Students Expected For EGNR491 (Fall 2012)</a:t>
            </a:r>
          </a:p>
          <a:p>
            <a:pPr marL="365125" indent="-255588">
              <a:spcBef>
                <a:spcPts val="300"/>
              </a:spcBef>
              <a:buClr>
                <a:srgbClr val="7276A0"/>
              </a:buClr>
            </a:pPr>
            <a:r>
              <a:rPr lang="en-US" sz="3600">
                <a:latin typeface="Times New Roman" pitchFamily="-68" charset="0"/>
              </a:rPr>
              <a:t>	</a:t>
            </a:r>
            <a:r>
              <a:rPr lang="en-US" sz="2800">
                <a:latin typeface="Times New Roman" pitchFamily="-68" charset="0"/>
              </a:rPr>
              <a:t>•</a:t>
            </a:r>
            <a:r>
              <a:rPr lang="en-US" sz="3600">
                <a:latin typeface="Times New Roman" pitchFamily="-68" charset="0"/>
              </a:rPr>
              <a:t> </a:t>
            </a:r>
            <a:r>
              <a:rPr lang="en-US" sz="2800">
                <a:latin typeface="Times New Roman" pitchFamily="-68" charset="0"/>
              </a:rPr>
              <a:t>Mostly ME and MET students (~4-5 ECE)</a:t>
            </a:r>
            <a:endParaRPr lang="en-US" sz="3600">
              <a:latin typeface="Times New Roman" pitchFamily="-68" charset="0"/>
            </a:endParaRPr>
          </a:p>
          <a:p>
            <a:pPr marL="365125" indent="-255588">
              <a:spcBef>
                <a:spcPts val="300"/>
              </a:spcBef>
              <a:buClr>
                <a:srgbClr val="7276A0"/>
              </a:buClr>
              <a:buFont typeface="Georgia" pitchFamily="-68" charset="0"/>
              <a:buChar char="•"/>
            </a:pPr>
            <a:r>
              <a:rPr lang="en-US" sz="3600" b="1">
                <a:latin typeface="Times New Roman" pitchFamily="-68" charset="0"/>
              </a:rPr>
              <a:t>Looking for 5 Projects</a:t>
            </a:r>
          </a:p>
          <a:p>
            <a:pPr marL="365125" indent="-255588">
              <a:spcBef>
                <a:spcPts val="300"/>
              </a:spcBef>
              <a:buClr>
                <a:srgbClr val="7276A0"/>
              </a:buClr>
              <a:buFont typeface="Georgia" pitchFamily="-68" charset="0"/>
              <a:buChar char="•"/>
            </a:pPr>
            <a:r>
              <a:rPr lang="en-US" sz="3600" b="1">
                <a:latin typeface="Times New Roman" pitchFamily="-68" charset="0"/>
              </a:rPr>
              <a:t>A Few Projects in Consideration</a:t>
            </a:r>
          </a:p>
          <a:p>
            <a:pPr marL="365125" indent="-255588">
              <a:spcBef>
                <a:spcPts val="300"/>
              </a:spcBef>
              <a:buClr>
                <a:srgbClr val="7276A0"/>
              </a:buClr>
              <a:buFont typeface="Georgia" pitchFamily="-68" charset="0"/>
              <a:buChar char="•"/>
            </a:pPr>
            <a:r>
              <a:rPr lang="en-US" sz="3600" b="1">
                <a:latin typeface="Times New Roman" pitchFamily="-68" charset="0"/>
              </a:rPr>
              <a:t>Invitation from IAB to Submit Projects</a:t>
            </a:r>
            <a:endParaRPr lang="en-US" sz="3600">
              <a:latin typeface="Times New Roman" pitchFamily="-68" charset="0"/>
            </a:endParaRPr>
          </a:p>
          <a:p>
            <a:pPr marL="365125" indent="-255588">
              <a:spcBef>
                <a:spcPts val="300"/>
              </a:spcBef>
              <a:buClr>
                <a:schemeClr val="tx1"/>
              </a:buClr>
            </a:pPr>
            <a:endParaRPr lang="en-US" sz="3400">
              <a:latin typeface="Times New Roman" pitchFamily="-6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01" name="Picture 1"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
        <p:nvSpPr>
          <p:cNvPr id="102402" name="Rectangle 2"/>
          <p:cNvSpPr txBox="1">
            <a:spLocks noChangeArrowheads="1"/>
          </p:cNvSpPr>
          <p:nvPr/>
        </p:nvSpPr>
        <p:spPr bwMode="auto">
          <a:xfrm>
            <a:off x="685800" y="838200"/>
            <a:ext cx="7772400" cy="1143000"/>
          </a:xfrm>
          <a:prstGeom prst="rect">
            <a:avLst/>
          </a:prstGeom>
          <a:noFill/>
          <a:ln w="9525">
            <a:noFill/>
            <a:miter lim="800000"/>
            <a:headEnd/>
            <a:tailEnd/>
          </a:ln>
        </p:spPr>
        <p:txBody>
          <a:bodyPr>
            <a:prstTxWarp prst="textNoShape">
              <a:avLst/>
            </a:prstTxWarp>
          </a:bodyPr>
          <a:lstStyle/>
          <a:p>
            <a:pPr>
              <a:lnSpc>
                <a:spcPct val="130000"/>
              </a:lnSpc>
            </a:pPr>
            <a:r>
              <a:rPr lang="en-US" sz="2400" b="1">
                <a:solidFill>
                  <a:srgbClr val="969696"/>
                </a:solidFill>
                <a:latin typeface="Times New Roman" pitchFamily="-68" charset="0"/>
              </a:rPr>
              <a:t>REQUEST FOR 2012-2013 PROJECTS</a:t>
            </a:r>
            <a:r>
              <a:rPr lang="en-US" sz="2400" b="1">
                <a:solidFill>
                  <a:schemeClr val="tx2"/>
                </a:solidFill>
                <a:latin typeface="Times New Roman" pitchFamily="-68" charset="0"/>
              </a:rPr>
              <a:t/>
            </a:r>
            <a:br>
              <a:rPr lang="en-US" sz="2400" b="1">
                <a:solidFill>
                  <a:schemeClr val="tx2"/>
                </a:solidFill>
                <a:latin typeface="Times New Roman" pitchFamily="-68" charset="0"/>
              </a:rPr>
            </a:br>
            <a:r>
              <a:rPr lang="en-US" sz="4000" b="1">
                <a:solidFill>
                  <a:srgbClr val="0000FF"/>
                </a:solidFill>
                <a:latin typeface="Times New Roman" pitchFamily="-68" charset="0"/>
              </a:rPr>
              <a:t>Sponsor</a:t>
            </a:r>
            <a:r>
              <a:rPr lang="ja-JP" altLang="en-US" sz="4000" b="1">
                <a:solidFill>
                  <a:srgbClr val="0000FF"/>
                </a:solidFill>
                <a:latin typeface="Times New Roman" pitchFamily="-68" charset="0"/>
              </a:rPr>
              <a:t>’</a:t>
            </a:r>
            <a:r>
              <a:rPr lang="en-US" altLang="ja-JP" sz="4000" b="1">
                <a:solidFill>
                  <a:srgbClr val="0000FF"/>
                </a:solidFill>
                <a:latin typeface="Times New Roman" pitchFamily="-68" charset="0"/>
              </a:rPr>
              <a:t>s Commitment</a:t>
            </a:r>
            <a:endParaRPr lang="en-US" sz="4000" b="1">
              <a:solidFill>
                <a:srgbClr val="0000FF"/>
              </a:solidFill>
              <a:latin typeface="Times New Roman" pitchFamily="-68" charset="0"/>
            </a:endParaRPr>
          </a:p>
        </p:txBody>
      </p:sp>
      <p:sp>
        <p:nvSpPr>
          <p:cNvPr id="102403" name="Rectangle 5"/>
          <p:cNvSpPr txBox="1">
            <a:spLocks noChangeArrowheads="1"/>
          </p:cNvSpPr>
          <p:nvPr/>
        </p:nvSpPr>
        <p:spPr bwMode="auto">
          <a:xfrm>
            <a:off x="685800" y="2209800"/>
            <a:ext cx="7772400" cy="4114800"/>
          </a:xfrm>
          <a:prstGeom prst="rect">
            <a:avLst/>
          </a:prstGeom>
          <a:solidFill>
            <a:srgbClr val="FFFFFF"/>
          </a:solidFill>
          <a:ln w="9525">
            <a:solidFill>
              <a:srgbClr val="000000"/>
            </a:solidFill>
            <a:miter lim="800000"/>
            <a:headEnd/>
            <a:tailEnd/>
          </a:ln>
        </p:spPr>
        <p:txBody>
          <a:bodyPr>
            <a:prstTxWarp prst="textNoShape">
              <a:avLst/>
            </a:prstTxWarp>
          </a:bodyPr>
          <a:lstStyle/>
          <a:p>
            <a:pPr marL="365125" indent="-255588">
              <a:lnSpc>
                <a:spcPct val="80000"/>
              </a:lnSpc>
              <a:spcBef>
                <a:spcPts val="300"/>
              </a:spcBef>
              <a:buClr>
                <a:srgbClr val="7276A0"/>
              </a:buClr>
              <a:buFont typeface="Georgia" pitchFamily="-68" charset="0"/>
              <a:buChar char="•"/>
            </a:pPr>
            <a:r>
              <a:rPr lang="en-US" sz="2800" b="1">
                <a:latin typeface="Times New Roman" pitchFamily="-68" charset="0"/>
              </a:rPr>
              <a:t>Project Fee: $2500 + 5% of Budget </a:t>
            </a:r>
            <a:br>
              <a:rPr lang="en-US" sz="2800" b="1">
                <a:latin typeface="Times New Roman" pitchFamily="-68" charset="0"/>
              </a:rPr>
            </a:br>
            <a:r>
              <a:rPr lang="en-US" sz="2800" b="1">
                <a:latin typeface="Times New Roman" pitchFamily="-68" charset="0"/>
              </a:rPr>
              <a:t>($3500 maximum)</a:t>
            </a:r>
          </a:p>
          <a:p>
            <a:pPr marL="365125" indent="-255588">
              <a:lnSpc>
                <a:spcPct val="80000"/>
              </a:lnSpc>
              <a:spcBef>
                <a:spcPts val="300"/>
              </a:spcBef>
              <a:buClr>
                <a:srgbClr val="7276A0"/>
              </a:buClr>
              <a:buFont typeface="Georgia" pitchFamily="-68" charset="0"/>
              <a:buChar char="•"/>
            </a:pPr>
            <a:r>
              <a:rPr lang="en-US" sz="2800" b="1">
                <a:latin typeface="Times New Roman" pitchFamily="-68" charset="0"/>
              </a:rPr>
              <a:t>Provide Industrial Contact</a:t>
            </a:r>
          </a:p>
          <a:p>
            <a:pPr marL="365125" indent="-255588">
              <a:lnSpc>
                <a:spcPct val="80000"/>
              </a:lnSpc>
              <a:spcBef>
                <a:spcPts val="300"/>
              </a:spcBef>
              <a:buClr>
                <a:srgbClr val="7276A0"/>
              </a:buClr>
              <a:buFont typeface="Georgia" pitchFamily="-68" charset="0"/>
              <a:buChar char="•"/>
            </a:pPr>
            <a:r>
              <a:rPr lang="en-US" sz="2800" b="1">
                <a:latin typeface="Times New Roman" pitchFamily="-68" charset="0"/>
              </a:rPr>
              <a:t>Responsibilities</a:t>
            </a:r>
          </a:p>
          <a:p>
            <a:pPr marL="657225" lvl="1" indent="-246063">
              <a:lnSpc>
                <a:spcPct val="80000"/>
              </a:lnSpc>
              <a:spcBef>
                <a:spcPts val="300"/>
              </a:spcBef>
              <a:buClr>
                <a:schemeClr val="accent2"/>
              </a:buClr>
              <a:buFont typeface="Georgia" pitchFamily="-68" charset="0"/>
              <a:buChar char="▫"/>
            </a:pPr>
            <a:r>
              <a:rPr lang="en-US" sz="2600">
                <a:solidFill>
                  <a:schemeClr val="accent2"/>
                </a:solidFill>
                <a:latin typeface="Times New Roman" pitchFamily="-68" charset="0"/>
              </a:rPr>
              <a:t>Sponsor to provide funding and special supplies </a:t>
            </a:r>
          </a:p>
          <a:p>
            <a:pPr marL="657225" lvl="1" indent="-246063">
              <a:lnSpc>
                <a:spcPct val="80000"/>
              </a:lnSpc>
              <a:spcBef>
                <a:spcPts val="300"/>
              </a:spcBef>
              <a:buClr>
                <a:schemeClr val="accent2"/>
              </a:buClr>
              <a:buFont typeface="Georgia" pitchFamily="-68" charset="0"/>
              <a:buChar char="▫"/>
            </a:pPr>
            <a:r>
              <a:rPr lang="en-US" sz="2600">
                <a:solidFill>
                  <a:schemeClr val="accent2"/>
                </a:solidFill>
                <a:latin typeface="Times New Roman" pitchFamily="-68" charset="0"/>
              </a:rPr>
              <a:t>LSSU to provide facilities and faculty advisor</a:t>
            </a:r>
          </a:p>
          <a:p>
            <a:pPr marL="657225" lvl="1" indent="-246063">
              <a:lnSpc>
                <a:spcPct val="80000"/>
              </a:lnSpc>
              <a:spcBef>
                <a:spcPts val="300"/>
              </a:spcBef>
              <a:buClr>
                <a:schemeClr val="accent2"/>
              </a:buClr>
              <a:buFont typeface="Georgia" pitchFamily="-68" charset="0"/>
              <a:buChar char="▫"/>
            </a:pPr>
            <a:r>
              <a:rPr lang="en-US" sz="2600">
                <a:solidFill>
                  <a:schemeClr val="accent2"/>
                </a:solidFill>
                <a:latin typeface="Times New Roman" pitchFamily="-68" charset="0"/>
              </a:rPr>
              <a:t>Students to design, construct, and manufacture</a:t>
            </a:r>
          </a:p>
          <a:p>
            <a:pPr marL="657225" lvl="1" indent="-246063">
              <a:lnSpc>
                <a:spcPct val="80000"/>
              </a:lnSpc>
              <a:spcBef>
                <a:spcPts val="300"/>
              </a:spcBef>
              <a:buClr>
                <a:schemeClr val="accent2"/>
              </a:buClr>
            </a:pPr>
            <a:r>
              <a:rPr lang="en-US" sz="2600">
                <a:solidFill>
                  <a:schemeClr val="accent2"/>
                </a:solidFill>
                <a:latin typeface="Times New Roman" pitchFamily="-68" charset="0"/>
              </a:rPr>
              <a:t>	(or research and prototype)</a:t>
            </a:r>
          </a:p>
          <a:p>
            <a:pPr marL="657225" lvl="1" indent="-246063">
              <a:lnSpc>
                <a:spcPct val="80000"/>
              </a:lnSpc>
              <a:spcBef>
                <a:spcPts val="300"/>
              </a:spcBef>
              <a:buClr>
                <a:schemeClr val="accent2"/>
              </a:buClr>
              <a:buFont typeface="Georgia" pitchFamily="-68" charset="0"/>
              <a:buChar char="▫"/>
            </a:pPr>
            <a:r>
              <a:rPr lang="en-US" sz="2600">
                <a:solidFill>
                  <a:schemeClr val="accent2"/>
                </a:solidFill>
                <a:latin typeface="Times New Roman" pitchFamily="-68" charset="0"/>
              </a:rPr>
              <a:t>Sponsor owns product</a:t>
            </a: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3425" name="Picture 1"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
        <p:nvSpPr>
          <p:cNvPr id="103426" name="Rectangle 2"/>
          <p:cNvSpPr txBox="1">
            <a:spLocks noChangeArrowheads="1"/>
          </p:cNvSpPr>
          <p:nvPr/>
        </p:nvSpPr>
        <p:spPr bwMode="auto">
          <a:xfrm>
            <a:off x="685800" y="1135063"/>
            <a:ext cx="7772400" cy="1143000"/>
          </a:xfrm>
          <a:prstGeom prst="rect">
            <a:avLst/>
          </a:prstGeom>
          <a:noFill/>
          <a:ln w="9525">
            <a:noFill/>
            <a:miter lim="800000"/>
            <a:headEnd/>
            <a:tailEnd/>
          </a:ln>
        </p:spPr>
        <p:txBody>
          <a:bodyPr>
            <a:prstTxWarp prst="textNoShape">
              <a:avLst/>
            </a:prstTxWarp>
          </a:bodyPr>
          <a:lstStyle/>
          <a:p>
            <a:pPr>
              <a:lnSpc>
                <a:spcPct val="130000"/>
              </a:lnSpc>
            </a:pPr>
            <a:r>
              <a:rPr lang="en-US" sz="2400" b="1">
                <a:solidFill>
                  <a:srgbClr val="969696"/>
                </a:solidFill>
                <a:latin typeface="Times New Roman" pitchFamily="-68" charset="0"/>
              </a:rPr>
              <a:t>REQUEST FOR 2012-2013 PROJECTS</a:t>
            </a:r>
            <a:br>
              <a:rPr lang="en-US" sz="2400" b="1">
                <a:solidFill>
                  <a:srgbClr val="969696"/>
                </a:solidFill>
                <a:latin typeface="Times New Roman" pitchFamily="-68" charset="0"/>
              </a:rPr>
            </a:br>
            <a:r>
              <a:rPr lang="en-US" sz="4000" b="1">
                <a:solidFill>
                  <a:srgbClr val="0000FF"/>
                </a:solidFill>
                <a:latin typeface="Times New Roman" pitchFamily="-68" charset="0"/>
              </a:rPr>
              <a:t>Project Selection Criteria</a:t>
            </a:r>
          </a:p>
        </p:txBody>
      </p:sp>
      <p:sp>
        <p:nvSpPr>
          <p:cNvPr id="103427" name="Rectangle 3"/>
          <p:cNvSpPr txBox="1">
            <a:spLocks noChangeArrowheads="1"/>
          </p:cNvSpPr>
          <p:nvPr/>
        </p:nvSpPr>
        <p:spPr bwMode="auto">
          <a:xfrm>
            <a:off x="838200" y="2659063"/>
            <a:ext cx="7620000" cy="3360737"/>
          </a:xfrm>
          <a:prstGeom prst="rect">
            <a:avLst/>
          </a:prstGeom>
          <a:noFill/>
          <a:ln w="9525">
            <a:noFill/>
            <a:miter lim="800000"/>
            <a:headEnd/>
            <a:tailEnd/>
          </a:ln>
        </p:spPr>
        <p:txBody>
          <a:bodyPr>
            <a:prstTxWarp prst="textNoShape">
              <a:avLst/>
            </a:prstTxWarp>
          </a:bodyPr>
          <a:lstStyle/>
          <a:p>
            <a:pPr marL="365125" indent="-255588">
              <a:spcBef>
                <a:spcPts val="300"/>
              </a:spcBef>
              <a:buClr>
                <a:srgbClr val="7276A0"/>
              </a:buClr>
              <a:buFont typeface="Georgia" pitchFamily="-68" charset="0"/>
              <a:buChar char="•"/>
            </a:pPr>
            <a:r>
              <a:rPr lang="en-US" sz="2800" b="1">
                <a:latin typeface="Times New Roman" pitchFamily="-68" charset="0"/>
              </a:rPr>
              <a:t>Match Between Students and Projects</a:t>
            </a:r>
          </a:p>
          <a:p>
            <a:pPr marL="365125" indent="-255588">
              <a:spcBef>
                <a:spcPts val="300"/>
              </a:spcBef>
              <a:buClr>
                <a:srgbClr val="7276A0"/>
              </a:buClr>
              <a:buFont typeface="Georgia" pitchFamily="-68" charset="0"/>
              <a:buChar char="•"/>
            </a:pPr>
            <a:r>
              <a:rPr lang="en-US" sz="2800" b="1">
                <a:latin typeface="Times New Roman" pitchFamily="-68" charset="0"/>
              </a:rPr>
              <a:t>Match Between LSSU Resources and Projects</a:t>
            </a:r>
          </a:p>
          <a:p>
            <a:pPr marL="365125" indent="-255588">
              <a:spcBef>
                <a:spcPts val="300"/>
              </a:spcBef>
              <a:buClr>
                <a:srgbClr val="7276A0"/>
              </a:buClr>
              <a:buFont typeface="Georgia" pitchFamily="-68" charset="0"/>
              <a:buChar char="•"/>
            </a:pPr>
            <a:r>
              <a:rPr lang="en-US" sz="2800" b="1">
                <a:latin typeface="Times New Roman" pitchFamily="-68" charset="0"/>
              </a:rPr>
              <a:t>Project Scope and Timeframe</a:t>
            </a:r>
          </a:p>
          <a:p>
            <a:pPr marL="365125" indent="-255588">
              <a:spcBef>
                <a:spcPts val="300"/>
              </a:spcBef>
              <a:buClr>
                <a:srgbClr val="7276A0"/>
              </a:buClr>
              <a:buFont typeface="Georgia" pitchFamily="-68" charset="0"/>
              <a:buChar char="•"/>
            </a:pPr>
            <a:r>
              <a:rPr lang="en-US" sz="2800" b="1">
                <a:latin typeface="Times New Roman" pitchFamily="-68" charset="0"/>
              </a:rPr>
              <a:t>Clarity in Project Definition and Outcomes</a:t>
            </a:r>
          </a:p>
          <a:p>
            <a:pPr marL="365125" indent="-255588">
              <a:spcBef>
                <a:spcPts val="300"/>
              </a:spcBef>
              <a:buClr>
                <a:srgbClr val="7276A0"/>
              </a:buClr>
              <a:buFont typeface="Georgia" pitchFamily="-68" charset="0"/>
              <a:buChar char="•"/>
            </a:pPr>
            <a:r>
              <a:rPr lang="en-US" sz="2800" b="1">
                <a:latin typeface="Times New Roman" pitchFamily="-68" charset="0"/>
              </a:rPr>
              <a:t>Evidence of Engineering and Financial Support </a:t>
            </a:r>
          </a:p>
          <a:p>
            <a:pPr marL="365125" indent="-255588">
              <a:spcBef>
                <a:spcPts val="300"/>
              </a:spcBef>
              <a:buClr>
                <a:schemeClr val="tx1"/>
              </a:buClr>
            </a:pPr>
            <a:r>
              <a:rPr lang="en-US" sz="2400" b="1">
                <a:latin typeface="Times New Roman" pitchFamily="-68" charset="0"/>
              </a:rPr>
              <a:t>        </a:t>
            </a: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4449" name="Picture 1"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
        <p:nvSpPr>
          <p:cNvPr id="104450" name="Rectangle 2"/>
          <p:cNvSpPr txBox="1">
            <a:spLocks noChangeArrowheads="1"/>
          </p:cNvSpPr>
          <p:nvPr/>
        </p:nvSpPr>
        <p:spPr bwMode="auto">
          <a:xfrm>
            <a:off x="685800" y="990600"/>
            <a:ext cx="7772400" cy="1143000"/>
          </a:xfrm>
          <a:prstGeom prst="rect">
            <a:avLst/>
          </a:prstGeom>
          <a:noFill/>
          <a:ln w="9525">
            <a:noFill/>
            <a:miter lim="800000"/>
            <a:headEnd/>
            <a:tailEnd/>
          </a:ln>
        </p:spPr>
        <p:txBody>
          <a:bodyPr>
            <a:prstTxWarp prst="textNoShape">
              <a:avLst/>
            </a:prstTxWarp>
          </a:bodyPr>
          <a:lstStyle/>
          <a:p>
            <a:pPr>
              <a:lnSpc>
                <a:spcPct val="130000"/>
              </a:lnSpc>
            </a:pPr>
            <a:r>
              <a:rPr lang="en-US" sz="2400" b="1">
                <a:solidFill>
                  <a:srgbClr val="969696"/>
                </a:solidFill>
                <a:latin typeface="Times New Roman" pitchFamily="-68" charset="0"/>
              </a:rPr>
              <a:t>REQUEST FOR 2012-2013 PROJECTS</a:t>
            </a:r>
            <a:br>
              <a:rPr lang="en-US" sz="2400" b="1">
                <a:solidFill>
                  <a:srgbClr val="969696"/>
                </a:solidFill>
                <a:latin typeface="Times New Roman" pitchFamily="-68" charset="0"/>
              </a:rPr>
            </a:br>
            <a:r>
              <a:rPr lang="en-US" sz="4000" b="1">
                <a:solidFill>
                  <a:srgbClr val="0000FF"/>
                </a:solidFill>
                <a:latin typeface="Times New Roman" pitchFamily="-68" charset="0"/>
              </a:rPr>
              <a:t>Submission of Proposals</a:t>
            </a:r>
          </a:p>
        </p:txBody>
      </p:sp>
      <p:sp>
        <p:nvSpPr>
          <p:cNvPr id="104451" name="Rectangle 3"/>
          <p:cNvSpPr txBox="1">
            <a:spLocks noChangeArrowheads="1"/>
          </p:cNvSpPr>
          <p:nvPr/>
        </p:nvSpPr>
        <p:spPr bwMode="auto">
          <a:xfrm>
            <a:off x="685800" y="2590800"/>
            <a:ext cx="7772400" cy="3733800"/>
          </a:xfrm>
          <a:prstGeom prst="rect">
            <a:avLst/>
          </a:prstGeom>
          <a:noFill/>
          <a:ln w="9525">
            <a:noFill/>
            <a:miter lim="800000"/>
            <a:headEnd/>
            <a:tailEnd/>
          </a:ln>
        </p:spPr>
        <p:txBody>
          <a:bodyPr>
            <a:prstTxWarp prst="textNoShape">
              <a:avLst/>
            </a:prstTxWarp>
          </a:bodyPr>
          <a:lstStyle/>
          <a:p>
            <a:pPr marL="365125" indent="-255588">
              <a:spcBef>
                <a:spcPts val="300"/>
              </a:spcBef>
              <a:buClr>
                <a:srgbClr val="7276A0"/>
              </a:buClr>
              <a:buFont typeface="Georgia" pitchFamily="-68" charset="0"/>
              <a:buChar char="•"/>
            </a:pPr>
            <a:r>
              <a:rPr lang="en-US" sz="3200" b="1">
                <a:latin typeface="Times New Roman" pitchFamily="-68" charset="0"/>
              </a:rPr>
              <a:t>Send by August 1, 2012, to </a:t>
            </a:r>
            <a:br>
              <a:rPr lang="en-US" sz="3200" b="1">
                <a:latin typeface="Times New Roman" pitchFamily="-68" charset="0"/>
              </a:rPr>
            </a:br>
            <a:r>
              <a:rPr lang="en-US" sz="3200" b="1">
                <a:latin typeface="Times New Roman" pitchFamily="-68" charset="0"/>
              </a:rPr>
              <a:t>Jim Devaprasad</a:t>
            </a:r>
          </a:p>
          <a:p>
            <a:pPr marL="365125" indent="-255588">
              <a:spcBef>
                <a:spcPts val="300"/>
              </a:spcBef>
              <a:buClr>
                <a:srgbClr val="7276A0"/>
              </a:buClr>
              <a:buFont typeface="Georgia" pitchFamily="-68" charset="0"/>
              <a:buChar char="•"/>
            </a:pPr>
            <a:r>
              <a:rPr lang="en-US" sz="3200" b="1">
                <a:latin typeface="Times New Roman" pitchFamily="-68" charset="0"/>
              </a:rPr>
              <a:t>Project Proposal Form Available</a:t>
            </a:r>
          </a:p>
          <a:p>
            <a:pPr marL="365125" indent="-255588">
              <a:spcBef>
                <a:spcPts val="300"/>
              </a:spcBef>
              <a:buClr>
                <a:schemeClr val="tx1"/>
              </a:buClr>
              <a:buFont typeface="Georgia" pitchFamily="-68" charset="0"/>
              <a:buChar char="•"/>
            </a:pPr>
            <a:r>
              <a:rPr lang="en-US" sz="3200" b="1">
                <a:latin typeface="Times New Roman" pitchFamily="-68" charset="0"/>
              </a:rPr>
              <a:t>Please Submit Proposals!!!!</a:t>
            </a: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5473" name="Picture 1" descr="Primary logo gold trans.png"/>
          <p:cNvPicPr>
            <a:picLocks noChangeAspect="1"/>
          </p:cNvPicPr>
          <p:nvPr/>
        </p:nvPicPr>
        <p:blipFill>
          <a:blip r:embed="rId2"/>
          <a:srcRect/>
          <a:stretch>
            <a:fillRect/>
          </a:stretch>
        </p:blipFill>
        <p:spPr bwMode="auto">
          <a:xfrm>
            <a:off x="6172200" y="76200"/>
            <a:ext cx="2286000" cy="338138"/>
          </a:xfrm>
          <a:prstGeom prst="rect">
            <a:avLst/>
          </a:prstGeom>
          <a:noFill/>
          <a:ln w="9525">
            <a:noFill/>
            <a:miter lim="800000"/>
            <a:headEnd/>
            <a:tailEnd/>
          </a:ln>
        </p:spPr>
      </p:pic>
      <p:sp>
        <p:nvSpPr>
          <p:cNvPr id="105474" name="Rectangle 2"/>
          <p:cNvSpPr txBox="1">
            <a:spLocks noChangeArrowheads="1"/>
          </p:cNvSpPr>
          <p:nvPr/>
        </p:nvSpPr>
        <p:spPr bwMode="auto">
          <a:xfrm>
            <a:off x="685800" y="1066800"/>
            <a:ext cx="7772400" cy="1143000"/>
          </a:xfrm>
          <a:prstGeom prst="rect">
            <a:avLst/>
          </a:prstGeom>
          <a:noFill/>
          <a:ln w="9525">
            <a:noFill/>
            <a:miter lim="800000"/>
            <a:headEnd/>
            <a:tailEnd/>
          </a:ln>
        </p:spPr>
        <p:txBody>
          <a:bodyPr>
            <a:prstTxWarp prst="textNoShape">
              <a:avLst/>
            </a:prstTxWarp>
          </a:bodyPr>
          <a:lstStyle/>
          <a:p>
            <a:r>
              <a:rPr lang="en-US" sz="4000" b="1">
                <a:solidFill>
                  <a:srgbClr val="0000FF"/>
                </a:solidFill>
                <a:latin typeface="Times New Roman" pitchFamily="-68" charset="0"/>
              </a:rPr>
              <a:t>Summer Camps</a:t>
            </a:r>
          </a:p>
        </p:txBody>
      </p:sp>
      <p:sp>
        <p:nvSpPr>
          <p:cNvPr id="105475" name="Rectangle 3"/>
          <p:cNvSpPr txBox="1">
            <a:spLocks noChangeArrowheads="1"/>
          </p:cNvSpPr>
          <p:nvPr/>
        </p:nvSpPr>
        <p:spPr bwMode="auto">
          <a:xfrm>
            <a:off x="685800" y="2362200"/>
            <a:ext cx="7772400" cy="4114800"/>
          </a:xfrm>
          <a:prstGeom prst="rect">
            <a:avLst/>
          </a:prstGeom>
          <a:noFill/>
          <a:ln w="9525">
            <a:noFill/>
            <a:miter lim="800000"/>
            <a:headEnd/>
            <a:tailEnd/>
          </a:ln>
        </p:spPr>
        <p:txBody>
          <a:bodyPr>
            <a:prstTxWarp prst="textNoShape">
              <a:avLst/>
            </a:prstTxWarp>
          </a:bodyPr>
          <a:lstStyle/>
          <a:p>
            <a:pPr marL="365125" indent="-255588">
              <a:lnSpc>
                <a:spcPct val="90000"/>
              </a:lnSpc>
              <a:spcBef>
                <a:spcPts val="300"/>
              </a:spcBef>
              <a:buClr>
                <a:srgbClr val="7276A0"/>
              </a:buClr>
              <a:buFont typeface="Georgia" pitchFamily="-68" charset="0"/>
              <a:buChar char="•"/>
            </a:pPr>
            <a:r>
              <a:rPr lang="en-US" sz="2800">
                <a:latin typeface="Times New Roman" pitchFamily="-68" charset="0"/>
              </a:rPr>
              <a:t>2 Women in Technology Camps</a:t>
            </a:r>
          </a:p>
          <a:p>
            <a:pPr marL="365125" indent="-255588">
              <a:lnSpc>
                <a:spcPct val="90000"/>
              </a:lnSpc>
              <a:spcBef>
                <a:spcPts val="300"/>
              </a:spcBef>
              <a:buClr>
                <a:srgbClr val="7276A0"/>
              </a:buClr>
              <a:buFont typeface="Georgia" pitchFamily="-68" charset="0"/>
              <a:buChar char="•"/>
            </a:pPr>
            <a:r>
              <a:rPr lang="en-US" sz="2800">
                <a:latin typeface="Times New Roman" pitchFamily="-68" charset="0"/>
              </a:rPr>
              <a:t>3 Robotics Camps</a:t>
            </a:r>
          </a:p>
          <a:p>
            <a:pPr marL="365125" indent="-255588">
              <a:lnSpc>
                <a:spcPct val="90000"/>
              </a:lnSpc>
              <a:spcBef>
                <a:spcPts val="300"/>
              </a:spcBef>
              <a:buClr>
                <a:srgbClr val="7276A0"/>
              </a:buClr>
              <a:buFont typeface="Georgia" pitchFamily="-68" charset="0"/>
              <a:buChar char="•"/>
            </a:pPr>
            <a:r>
              <a:rPr lang="en-US" sz="2800">
                <a:latin typeface="Times New Roman" pitchFamily="-68" charset="0"/>
              </a:rPr>
              <a:t>Robotics Camp for ATA </a:t>
            </a:r>
          </a:p>
          <a:p>
            <a:pPr marL="365125" indent="-255588">
              <a:lnSpc>
                <a:spcPct val="90000"/>
              </a:lnSpc>
              <a:spcBef>
                <a:spcPts val="300"/>
              </a:spcBef>
              <a:buClr>
                <a:srgbClr val="7276A0"/>
              </a:buClr>
              <a:buFont typeface="Georgia" pitchFamily="-68" charset="0"/>
              <a:buChar char="•"/>
            </a:pPr>
            <a:r>
              <a:rPr lang="en-US" sz="2800" i="1">
                <a:latin typeface="Times New Roman" pitchFamily="-68" charset="0"/>
              </a:rPr>
              <a:t>One of our best recruitment tools!</a:t>
            </a:r>
          </a:p>
          <a:p>
            <a:pPr marL="657225" lvl="1" indent="-246063">
              <a:lnSpc>
                <a:spcPct val="90000"/>
              </a:lnSpc>
              <a:spcBef>
                <a:spcPts val="300"/>
              </a:spcBef>
              <a:buClr>
                <a:schemeClr val="accent2"/>
              </a:buClr>
              <a:buFont typeface="Georgia" pitchFamily="-68" charset="0"/>
              <a:buChar char="▫"/>
            </a:pPr>
            <a:r>
              <a:rPr lang="en-US" sz="2600" i="1">
                <a:solidFill>
                  <a:schemeClr val="accent2"/>
                </a:solidFill>
                <a:latin typeface="Times New Roman" pitchFamily="-68" charset="0"/>
              </a:rPr>
              <a:t>Typical Participant Profile</a:t>
            </a:r>
          </a:p>
          <a:p>
            <a:pPr marL="922338" lvl="2" indent="-219075">
              <a:lnSpc>
                <a:spcPct val="90000"/>
              </a:lnSpc>
              <a:spcBef>
                <a:spcPts val="300"/>
              </a:spcBef>
              <a:buClr>
                <a:schemeClr val="accent1"/>
              </a:buClr>
              <a:buFont typeface="Wingdings 2" pitchFamily="-68" charset="2"/>
              <a:buChar char=""/>
            </a:pPr>
            <a:r>
              <a:rPr lang="en-US" sz="2400" i="1">
                <a:solidFill>
                  <a:schemeClr val="accent1"/>
                </a:solidFill>
                <a:latin typeface="Times New Roman" pitchFamily="-68" charset="0"/>
              </a:rPr>
              <a:t>Average GPA - 3.9</a:t>
            </a:r>
          </a:p>
          <a:p>
            <a:pPr marL="922338" lvl="2" indent="-219075">
              <a:lnSpc>
                <a:spcPct val="90000"/>
              </a:lnSpc>
              <a:spcBef>
                <a:spcPts val="300"/>
              </a:spcBef>
              <a:buClr>
                <a:schemeClr val="accent1"/>
              </a:buClr>
              <a:buFont typeface="Wingdings 2" pitchFamily="-68" charset="2"/>
              <a:buChar char=""/>
            </a:pPr>
            <a:r>
              <a:rPr lang="en-US" sz="2400" i="1">
                <a:solidFill>
                  <a:schemeClr val="accent1"/>
                </a:solidFill>
                <a:latin typeface="Times New Roman" pitchFamily="-68" charset="0"/>
              </a:rPr>
              <a:t>Average ACT Score - 24</a:t>
            </a:r>
          </a:p>
          <a:p>
            <a:pPr marL="922338" lvl="2" indent="-219075">
              <a:lnSpc>
                <a:spcPct val="90000"/>
              </a:lnSpc>
              <a:spcBef>
                <a:spcPts val="300"/>
              </a:spcBef>
              <a:buClr>
                <a:schemeClr val="accent1"/>
              </a:buClr>
              <a:buFont typeface="Wingdings 2" pitchFamily="-68" charset="2"/>
              <a:buChar char=""/>
            </a:pPr>
            <a:r>
              <a:rPr lang="en-US" sz="2400" i="1">
                <a:solidFill>
                  <a:schemeClr val="accent1"/>
                </a:solidFill>
                <a:latin typeface="Times New Roman" pitchFamily="-68" charset="0"/>
              </a:rPr>
              <a:t>Average # of Extra-Curricular Activities – 5</a:t>
            </a:r>
          </a:p>
          <a:p>
            <a:pPr marL="365125" indent="-255588">
              <a:lnSpc>
                <a:spcPct val="90000"/>
              </a:lnSpc>
              <a:spcBef>
                <a:spcPts val="300"/>
              </a:spcBef>
              <a:buClr>
                <a:srgbClr val="7276A0"/>
              </a:buClr>
              <a:buFont typeface="Georgia" pitchFamily="-68" charset="0"/>
              <a:buChar char="•"/>
            </a:pPr>
            <a:r>
              <a:rPr lang="en-US" sz="2800">
                <a:latin typeface="Times New Roman" pitchFamily="-68" charset="0"/>
              </a:rPr>
              <a:t>IAB Sponsorship Encouraged</a:t>
            </a:r>
          </a:p>
          <a:p>
            <a:pPr marL="922338" lvl="2" indent="-219075">
              <a:lnSpc>
                <a:spcPct val="90000"/>
              </a:lnSpc>
              <a:spcBef>
                <a:spcPts val="300"/>
              </a:spcBef>
              <a:buClr>
                <a:schemeClr val="accent1"/>
              </a:buClr>
              <a:buFont typeface="Wingdings 2" pitchFamily="-68" charset="2"/>
              <a:buChar char=""/>
            </a:pPr>
            <a:endParaRPr lang="en-US" sz="2800">
              <a:solidFill>
                <a:schemeClr val="accent1"/>
              </a:solidFill>
              <a:latin typeface="Times New Roman" pitchFamily="-6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a="http://schemas.openxmlformats.org/drawingml/2006/main" xmlns:p="http://schemas.openxmlformats.org/presentationml/2006/main" xmlns="">
                <a:solidFill>
                  <a:srgbClr val="FFFFFF"/>
                </a:solidFill>
              </a14:hiddenFill>
            </a:ext>
            <a:ext uri="{91240B29-F687-4f45-9708-019B960494DF}">
              <a14:hiddenLine xmlns:a14="http://schemas.microsoft.com/office/drawing/2010/main" xmlns:a="http://schemas.openxmlformats.org/drawingml/2006/main" xmlns:p="http://schemas.openxmlformats.org/presentationml/2006/main" xmlns="" w="9525">
                <a:solidFill>
                  <a:srgbClr val="000000"/>
                </a:solidFill>
                <a:miter lim="800000"/>
                <a:headEnd/>
                <a:tailEnd/>
              </a14:hiddenLine>
            </a:ext>
            <a:ext uri="{FAA26D3D-D897-4be2-8F04-BA451C77F1D7}">
              <ma14:placeholderFlag xmlns:ma14="http://schemas.microsoft.com/office/mac/drawingml/2011/main" xmlns:a="http://schemas.openxmlformats.org/drawingml/2006/main" xmlns:p="http://schemas.openxmlformats.org/presentationml/2006/main" xmlns="" val="1"/>
            </a:ext>
          </a:extLst>
        </p:spPr>
        <p:txBody>
          <a:bodyPr/>
          <a:lstStyle/>
          <a:p>
            <a:pPr eaLnBrk="1" fontAlgn="auto" hangingPunct="1">
              <a:spcAft>
                <a:spcPts val="0"/>
              </a:spcAft>
              <a:defRPr/>
            </a:pPr>
            <a:r>
              <a:rPr lang="en-US" dirty="0" smtClean="0">
                <a:ea typeface="+mj-ea"/>
                <a:cs typeface="+mj-cs"/>
              </a:rPr>
              <a:t>Closing</a:t>
            </a:r>
            <a:endParaRPr lang="en-US" dirty="0">
              <a:ea typeface="+mj-ea"/>
              <a:cs typeface="+mj-cs"/>
            </a:endParaRPr>
          </a:p>
        </p:txBody>
      </p:sp>
      <p:sp>
        <p:nvSpPr>
          <p:cNvPr id="106498" name="Text Placeholder 2"/>
          <p:cNvSpPr>
            <a:spLocks noGrp="1"/>
          </p:cNvSpPr>
          <p:nvPr>
            <p:ph type="body" idx="1"/>
          </p:nvPr>
        </p:nvSpPr>
        <p:spPr>
          <a:xfrm>
            <a:off x="722313" y="3671888"/>
            <a:ext cx="8116887" cy="1509712"/>
          </a:xfrm>
        </p:spPr>
        <p:txBody>
          <a:bodyPr/>
          <a:lstStyle/>
          <a:p>
            <a:pPr marL="44450" eaLnBrk="1" hangingPunct="1">
              <a:buFont typeface="Arial" pitchFamily="-68" charset="0"/>
              <a:buChar char="•"/>
            </a:pPr>
            <a:r>
              <a:rPr lang="en-US">
                <a:ea typeface="ＭＳ Ｐゴシック" charset="-128"/>
                <a:cs typeface="ＭＳ Ｐゴシック" charset="-128"/>
              </a:rPr>
              <a:t> Remarks</a:t>
            </a:r>
          </a:p>
          <a:p>
            <a:pPr marL="44450" eaLnBrk="1" hangingPunct="1">
              <a:buFont typeface="Arial" pitchFamily="-68" charset="0"/>
              <a:buChar char="•"/>
            </a:pPr>
            <a:r>
              <a:rPr lang="en-US">
                <a:ea typeface="ＭＳ Ｐゴシック" charset="-128"/>
                <a:cs typeface="ＭＳ Ｐゴシック" charset="-128"/>
              </a:rPr>
              <a:t> Next Meeting: proposed IAB host location – Gaylord </a:t>
            </a:r>
          </a:p>
          <a:p>
            <a:pPr marL="44450" eaLnBrk="1" hangingPunct="1">
              <a:buFont typeface="Arial" pitchFamily="-68" charset="0"/>
              <a:buChar char="•"/>
            </a:pPr>
            <a:r>
              <a:rPr lang="en-US">
                <a:ea typeface="ＭＳ Ｐゴシック" charset="-128"/>
                <a:cs typeface="ＭＳ Ｐゴシック" charset="-128"/>
              </a:rPr>
              <a:t> Lunch: Anchor Room – Meet our outstanding &amp; notable seniors</a:t>
            </a:r>
          </a:p>
        </p:txBody>
      </p:sp>
      <p:pic>
        <p:nvPicPr>
          <p:cNvPr id="106499" name="Picture 3" descr="Primary logo gold trans.png"/>
          <p:cNvPicPr>
            <a:picLocks noChangeAspect="1"/>
          </p:cNvPicPr>
          <p:nvPr/>
        </p:nvPicPr>
        <p:blipFill>
          <a:blip r:embed="rId2"/>
          <a:srcRect/>
          <a:stretch>
            <a:fillRect/>
          </a:stretch>
        </p:blipFill>
        <p:spPr bwMode="auto">
          <a:xfrm>
            <a:off x="304800" y="609600"/>
            <a:ext cx="3200400" cy="47307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ir">
      <a:dk1>
        <a:sysClr val="windowText" lastClr="000000"/>
      </a:dk1>
      <a:lt1>
        <a:sysClr val="window" lastClr="FFFFFF"/>
      </a:lt1>
      <a:dk2>
        <a:srgbClr val="17375D"/>
      </a:dk2>
      <a:lt2>
        <a:srgbClr val="BEDBFE"/>
      </a:lt2>
      <a:accent1>
        <a:srgbClr val="686F3A"/>
      </a:accent1>
      <a:accent2>
        <a:srgbClr val="165996"/>
      </a:accent2>
      <a:accent3>
        <a:srgbClr val="7276A0"/>
      </a:accent3>
      <a:accent4>
        <a:srgbClr val="7DB434"/>
      </a:accent4>
      <a:accent5>
        <a:srgbClr val="D28300"/>
      </a:accent5>
      <a:accent6>
        <a:srgbClr val="2B62CB"/>
      </a:accent6>
      <a:hlink>
        <a:srgbClr val="B58900"/>
      </a:hlink>
      <a:folHlink>
        <a:srgbClr val="B55C39"/>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2235</TotalTime>
  <Words>5007</Words>
  <Application>Microsoft Macintosh PowerPoint</Application>
  <PresentationFormat>On-screen Show (4:3)</PresentationFormat>
  <Paragraphs>561</Paragraphs>
  <Slides>95</Slides>
  <Notes>0</Notes>
  <HiddenSlides>0</HiddenSlides>
  <MMClips>0</MMClips>
  <ScaleCrop>false</ScaleCrop>
  <HeadingPairs>
    <vt:vector size="6" baseType="variant">
      <vt:variant>
        <vt:lpstr>Fonts Used</vt:lpstr>
      </vt:variant>
      <vt:variant>
        <vt:i4>13</vt:i4>
      </vt:variant>
      <vt:variant>
        <vt:lpstr>Design Template</vt:lpstr>
      </vt:variant>
      <vt:variant>
        <vt:i4>1</vt:i4>
      </vt:variant>
      <vt:variant>
        <vt:lpstr>Slide Titles</vt:lpstr>
      </vt:variant>
      <vt:variant>
        <vt:i4>95</vt:i4>
      </vt:variant>
    </vt:vector>
  </HeadingPairs>
  <TitlesOfParts>
    <vt:vector size="109" baseType="lpstr">
      <vt:lpstr>Arial</vt:lpstr>
      <vt:lpstr>ＭＳ Ｐゴシック</vt:lpstr>
      <vt:lpstr>Trebuchet MS</vt:lpstr>
      <vt:lpstr>Georgia</vt:lpstr>
      <vt:lpstr>Wingdings 2</vt:lpstr>
      <vt:lpstr>Calibri</vt:lpstr>
      <vt:lpstr>Wingdings</vt:lpstr>
      <vt:lpstr>Lucida Sans</vt:lpstr>
      <vt:lpstr>Wingdings 3</vt:lpstr>
      <vt:lpstr>Baskerville Old Face</vt:lpstr>
      <vt:lpstr>Times New Roman</vt:lpstr>
      <vt:lpstr>Symbol</vt:lpstr>
      <vt:lpstr>Poor Richard</vt:lpstr>
      <vt:lpstr>Urban</vt:lpstr>
      <vt:lpstr>LSSU Industrial Advisory Board</vt:lpstr>
      <vt:lpstr>Welcome!</vt:lpstr>
      <vt:lpstr>Secretary’s Report</vt:lpstr>
      <vt:lpstr>Chairman’s Report</vt:lpstr>
      <vt:lpstr>Secretary Election</vt:lpstr>
      <vt:lpstr> IAB Secretary Responsibilities and Term Limits</vt:lpstr>
      <vt:lpstr> IAB Officer Responsibilities and Term Limits</vt:lpstr>
      <vt:lpstr>Nomination Process</vt:lpstr>
      <vt:lpstr>IAB Role Statement Review</vt:lpstr>
      <vt:lpstr>IAB Role Statement Review</vt:lpstr>
      <vt:lpstr>Scholarship Status</vt:lpstr>
      <vt:lpstr>Scholarship Updates</vt:lpstr>
      <vt:lpstr>Scholarship Updates (cont.)</vt:lpstr>
      <vt:lpstr>Scholarship Updates (cont.)</vt:lpstr>
      <vt:lpstr>Scholarship Updates (cont.)</vt:lpstr>
      <vt:lpstr>Scholarship Updates (cont.)</vt:lpstr>
      <vt:lpstr>Committee Reports</vt:lpstr>
      <vt:lpstr>Over the Winter</vt:lpstr>
      <vt:lpstr>IAB MACRAO Participation</vt:lpstr>
      <vt:lpstr>IAB MACRAO Participants Spring 2012</vt:lpstr>
      <vt:lpstr>MACRAO Comments</vt:lpstr>
      <vt:lpstr>Highlights</vt:lpstr>
      <vt:lpstr>Lowlights</vt:lpstr>
      <vt:lpstr>FIRST Robotics Event Participation</vt:lpstr>
      <vt:lpstr>Thoughts/Sharing</vt:lpstr>
      <vt:lpstr>…in closing</vt:lpstr>
      <vt:lpstr>THANK YOU</vt:lpstr>
      <vt:lpstr>…at the end of the day…</vt:lpstr>
      <vt:lpstr>Lake Superior State University Updates</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Employers Survey</vt:lpstr>
      <vt:lpstr>Mission, Goals &amp; Objectives</vt:lpstr>
      <vt:lpstr>Forecast</vt:lpstr>
      <vt:lpstr>Mission, Goals, Objectives</vt:lpstr>
      <vt:lpstr>Mission Statement (Part 1 of 2)</vt:lpstr>
      <vt:lpstr>Mission Statement (Part 2 of 2)</vt:lpstr>
      <vt:lpstr>Goals (1-2 of 7)</vt:lpstr>
      <vt:lpstr>Goals (3-4 of 7)</vt:lpstr>
      <vt:lpstr>Goals (5-6 of 7)</vt:lpstr>
      <vt:lpstr>Goals (7 of 7)</vt:lpstr>
      <vt:lpstr>Educational Objectives (1 of 3)</vt:lpstr>
      <vt:lpstr>Educational Objectives (2 of 3)</vt:lpstr>
      <vt:lpstr>Educational Objectives (3 of 3)</vt:lpstr>
      <vt:lpstr>Outcome Objectives (1 of 4)</vt:lpstr>
      <vt:lpstr>Outcome Objectives (2 of 4)</vt:lpstr>
      <vt:lpstr>Outcome Objectives (3 of 4)</vt:lpstr>
      <vt:lpstr>Outcome Objectives (4 of 4) - CE</vt:lpstr>
      <vt:lpstr>Outcome Objectives (4 of 4) - EE</vt:lpstr>
      <vt:lpstr>Outcome Objectives (4 of 4) - ME</vt:lpstr>
      <vt:lpstr>Senior Projects</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Closing</vt:lpstr>
    </vt:vector>
  </TitlesOfParts>
  <Company>LSSU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Authorized User</dc:creator>
  <cp:lastModifiedBy>Anyone LSSU</cp:lastModifiedBy>
  <cp:revision>114</cp:revision>
  <dcterms:created xsi:type="dcterms:W3CDTF">2012-04-27T11:47:55Z</dcterms:created>
  <dcterms:modified xsi:type="dcterms:W3CDTF">2012-04-27T12:09:58Z</dcterms:modified>
</cp:coreProperties>
</file>