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2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4" r:id="rId4"/>
    <p:sldId id="291" r:id="rId5"/>
    <p:sldId id="296" r:id="rId6"/>
    <p:sldId id="298" r:id="rId7"/>
    <p:sldId id="295" r:id="rId8"/>
    <p:sldId id="314" r:id="rId9"/>
    <p:sldId id="313" r:id="rId10"/>
    <p:sldId id="267" r:id="rId11"/>
    <p:sldId id="307" r:id="rId12"/>
    <p:sldId id="306" r:id="rId13"/>
    <p:sldId id="311" r:id="rId14"/>
    <p:sldId id="310" r:id="rId15"/>
    <p:sldId id="263" r:id="rId16"/>
  </p:sldIdLst>
  <p:sldSz cx="12192000" cy="6858000"/>
  <p:notesSz cx="7077075" cy="9424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Impress, Work Together" id="{B9B51309-D148-4332-87C2-07BE32FBCA3B}">
          <p14:sldIdLst>
            <p14:sldId id="294"/>
            <p14:sldId id="291"/>
            <p14:sldId id="296"/>
            <p14:sldId id="298"/>
            <p14:sldId id="295"/>
            <p14:sldId id="314"/>
            <p14:sldId id="313"/>
            <p14:sldId id="267"/>
            <p14:sldId id="307"/>
            <p14:sldId id="306"/>
            <p14:sldId id="311"/>
            <p14:sldId id="310"/>
          </p14:sldIdLst>
        </p14:section>
        <p14:section name="Learn More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358"/>
    <a:srgbClr val="4EB6BE"/>
    <a:srgbClr val="D2B4A6"/>
    <a:srgbClr val="734F29"/>
    <a:srgbClr val="D24726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340" autoAdjust="0"/>
  </p:normalViewPr>
  <p:slideViewPr>
    <p:cSldViewPr snapToGrid="0">
      <p:cViewPr varScale="1">
        <p:scale>
          <a:sx n="110" d="100"/>
          <a:sy n="110" d="100"/>
        </p:scale>
        <p:origin x="6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0"/>
    </p:cViewPr>
  </p:sorterViewPr>
  <p:notesViewPr>
    <p:cSldViewPr snapToGrid="0">
      <p:cViewPr>
        <p:scale>
          <a:sx n="100" d="100"/>
          <a:sy n="100" d="100"/>
        </p:scale>
        <p:origin x="2520" y="-8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BE95E-A6BF-4EC3-A14D-8BFA9DE4407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12C6684A-D2C4-4C26-B700-AF309A1A317F}" type="pres">
      <dgm:prSet presAssocID="{209BE95E-A6BF-4EC3-A14D-8BFA9DE44073}" presName="Name0" presStyleCnt="0">
        <dgm:presLayoutVars>
          <dgm:dir/>
          <dgm:resizeHandles val="exact"/>
        </dgm:presLayoutVars>
      </dgm:prSet>
      <dgm:spPr/>
    </dgm:pt>
  </dgm:ptLst>
  <dgm:cxnLst>
    <dgm:cxn modelId="{7A1A5ADD-9A0E-480C-A4FF-77EFBC4D8F06}" type="presOf" srcId="{209BE95E-A6BF-4EC3-A14D-8BFA9DE44073}" destId="{12C6684A-D2C4-4C26-B700-AF309A1A317F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C210E-3C0B-4BEF-B64B-0B26499B6317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1913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51913"/>
            <a:ext cx="3067050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D5FF-EC8F-413F-B1DC-62BBABD6D1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68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2886"/>
          </a:xfrm>
          <a:prstGeom prst="rect">
            <a:avLst/>
          </a:prstGeom>
        </p:spPr>
        <p:txBody>
          <a:bodyPr vert="horz" lIns="94293" tIns="47146" rIns="94293" bIns="471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2886"/>
          </a:xfrm>
          <a:prstGeom prst="rect">
            <a:avLst/>
          </a:prstGeom>
        </p:spPr>
        <p:txBody>
          <a:bodyPr vert="horz" lIns="94293" tIns="47146" rIns="94293" bIns="47146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77925"/>
            <a:ext cx="5654675" cy="3181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93" tIns="47146" rIns="94293" bIns="471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35775"/>
            <a:ext cx="5661660" cy="3711089"/>
          </a:xfrm>
          <a:prstGeom prst="rect">
            <a:avLst/>
          </a:prstGeom>
        </p:spPr>
        <p:txBody>
          <a:bodyPr vert="horz" lIns="94293" tIns="47146" rIns="94293" bIns="471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52103"/>
            <a:ext cx="3066733" cy="472885"/>
          </a:xfrm>
          <a:prstGeom prst="rect">
            <a:avLst/>
          </a:prstGeom>
        </p:spPr>
        <p:txBody>
          <a:bodyPr vert="horz" lIns="94293" tIns="47146" rIns="94293" bIns="471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52103"/>
            <a:ext cx="3066733" cy="472885"/>
          </a:xfrm>
          <a:prstGeom prst="rect">
            <a:avLst/>
          </a:prstGeom>
        </p:spPr>
        <p:txBody>
          <a:bodyPr vert="horz" lIns="94293" tIns="47146" rIns="94293" bIns="47146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Welcome, introductions</a:t>
            </a:r>
          </a:p>
          <a:p>
            <a:r>
              <a:rPr lang="en-US" dirty="0" smtClean="0"/>
              <a:t>“Housekeeping” – webinar details</a:t>
            </a:r>
          </a:p>
          <a:p>
            <a:r>
              <a:rPr lang="en-US" dirty="0" smtClean="0"/>
              <a:t>Webinar series:  First of five being brought to you by your authorizer, LSSU – all will be recorded for access on LSSU’s website</a:t>
            </a:r>
            <a:r>
              <a:rPr lang="en-US" baseline="0" dirty="0" smtClean="0"/>
              <a:t> at:   https://www.lssu.edu/charter-schools/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 emphasize</a:t>
            </a:r>
            <a:r>
              <a:rPr lang="en-US" baseline="0" dirty="0" smtClean="0"/>
              <a:t> consistency/patterns in these behaviors – not an exhaustive list!</a:t>
            </a:r>
          </a:p>
          <a:p>
            <a:r>
              <a:rPr lang="en-US" baseline="0" dirty="0" smtClean="0"/>
              <a:t>A board meeting should last as long as it takes for the board to engage in meaningful deliberations and decision-making that support the academic, fiscal and operational performance of the school over which it is governing – materials in advance/review materials, bringing “wise questions” forward . . . (refer to AI wise-questions template) – more prepared a board is for the meeting, the more efficient the meetings become – one more tip/note:   bring committee need discussion into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4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8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77925"/>
            <a:ext cx="5654675" cy="3181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Slide Show mode, click the arrow to enter the PowerPoint Getting Started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Older excerpt</a:t>
            </a:r>
            <a:r>
              <a:rPr lang="en-US" baseline="0" dirty="0" smtClean="0"/>
              <a:t> but still relevant!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5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0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7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Operational is the “catch-all” for the functional</a:t>
            </a:r>
            <a:r>
              <a:rPr lang="en-US" baseline="0" dirty="0" smtClean="0"/>
              <a:t> role of the “leader”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8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2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96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Illustrating how each leg</a:t>
            </a:r>
            <a:r>
              <a:rPr lang="en-US" baseline="0" dirty="0" smtClean="0"/>
              <a:t> supports the performance seat . . . Designed to emphasize commonalities in role(s) not division(s) between roles . . . </a:t>
            </a:r>
          </a:p>
          <a:p>
            <a:r>
              <a:rPr lang="en-US" baseline="0" dirty="0" smtClean="0"/>
              <a:t>Re-enforce commonalities after each connection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25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to tie back to roles slide, prior 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207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3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7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81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68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5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628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513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907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755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42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209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943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9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2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8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2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21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3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88" y="116642"/>
            <a:ext cx="11819322" cy="4573464"/>
          </a:xfrm>
        </p:spPr>
        <p:txBody>
          <a:bodyPr/>
          <a:lstStyle/>
          <a:p>
            <a:pPr algn="ctr"/>
            <a:r>
              <a:rPr lang="en-US" sz="3100" b="1" i="1" dirty="0" smtClean="0"/>
              <a:t/>
            </a:r>
            <a:br>
              <a:rPr lang="en-US" sz="3100" b="1" i="1" dirty="0" smtClean="0"/>
            </a:br>
            <a:r>
              <a:rPr lang="en-US" sz="3100" b="1" i="1" dirty="0"/>
              <a:t/>
            </a:r>
            <a:br>
              <a:rPr lang="en-US" sz="3100" b="1" i="1" dirty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en-US" sz="3200" i="1" dirty="0"/>
          </a:p>
        </p:txBody>
      </p:sp>
      <p:sp>
        <p:nvSpPr>
          <p:cNvPr id="7" name="Rectangle 6"/>
          <p:cNvSpPr/>
          <p:nvPr/>
        </p:nvSpPr>
        <p:spPr>
          <a:xfrm>
            <a:off x="1487277" y="797530"/>
            <a:ext cx="958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/>
              <a:t>Understanding the Three-Legged Stool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b="1" i="1" dirty="0"/>
              <a:t>Maintaining </a:t>
            </a:r>
            <a:r>
              <a:rPr lang="en-US" b="1" i="1" dirty="0" smtClean="0"/>
              <a:t>Balance:  </a:t>
            </a:r>
            <a:r>
              <a:rPr lang="en-US" b="1" i="1" dirty="0"/>
              <a:t>Authorizer, Board  and </a:t>
            </a:r>
            <a:r>
              <a:rPr lang="en-US" b="1" i="1" dirty="0" smtClean="0"/>
              <a:t>Academy Leadership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2486" y="3645624"/>
            <a:ext cx="77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2017/2018 Webinar Series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097787"/>
            <a:ext cx="68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Presenter:  		Angela Irwin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	</a:t>
            </a:r>
            <a:r>
              <a:rPr lang="en-US" sz="1200" i="1" dirty="0" smtClean="0">
                <a:solidFill>
                  <a:schemeClr val="bg1"/>
                </a:solidFill>
              </a:rPr>
              <a:t>	President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	</a:t>
            </a:r>
            <a:r>
              <a:rPr lang="en-US" sz="1200" i="1" dirty="0" smtClean="0">
                <a:solidFill>
                  <a:schemeClr val="bg1"/>
                </a:solidFill>
              </a:rPr>
              <a:t>	</a:t>
            </a:r>
            <a:r>
              <a:rPr lang="en-US" sz="1200" i="1" dirty="0" err="1" smtClean="0">
                <a:solidFill>
                  <a:schemeClr val="bg1"/>
                </a:solidFill>
              </a:rPr>
              <a:t>AirWin</a:t>
            </a:r>
            <a:r>
              <a:rPr lang="en-US" sz="1200" i="1" dirty="0" smtClean="0">
                <a:solidFill>
                  <a:schemeClr val="bg1"/>
                </a:solidFill>
              </a:rPr>
              <a:t> Educational Services, LLC 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13" y="2030340"/>
            <a:ext cx="6897671" cy="10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1" y="1505041"/>
            <a:ext cx="4783139" cy="5074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6439" y="1806767"/>
            <a:ext cx="674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What happens when stool is not balanced?  Performance is compromised . . .</a:t>
            </a:r>
            <a:endParaRPr lang="en-US" i="1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1041" r="9583" b="-2089"/>
          <a:stretch/>
        </p:blipFill>
        <p:spPr bwMode="auto">
          <a:xfrm rot="816889">
            <a:off x="5132452" y="2606803"/>
            <a:ext cx="3087884" cy="3795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 rot="663764">
            <a:off x="7293532" y="3034125"/>
            <a:ext cx="227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88593">
            <a:off x="5606722" y="2759228"/>
            <a:ext cx="461665" cy="1767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677236">
            <a:off x="6465152" y="3286142"/>
            <a:ext cx="461665" cy="1767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Authorizer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426538">
            <a:off x="7628638" y="2877707"/>
            <a:ext cx="461665" cy="2584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5417" y="155836"/>
            <a:ext cx="1060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dirty="0" smtClean="0"/>
              <a:t>MAINTAINING BALANCE:  AUTHORIZER, BOARD AND ACADEMY LEADERSHIP</a:t>
            </a:r>
          </a:p>
        </p:txBody>
      </p:sp>
      <p:sp>
        <p:nvSpPr>
          <p:cNvPr id="2" name="TextBox 1"/>
          <p:cNvSpPr txBox="1"/>
          <p:nvPr/>
        </p:nvSpPr>
        <p:spPr>
          <a:xfrm rot="714841">
            <a:off x="8210220" y="5405602"/>
            <a:ext cx="3880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 understanding and/or respecting roles, performance expectations and/or accountability</a:t>
            </a:r>
            <a:endParaRPr lang="en-US" i="1" dirty="0"/>
          </a:p>
        </p:txBody>
      </p:sp>
      <p:sp>
        <p:nvSpPr>
          <p:cNvPr id="4" name="Bent-Up Arrow 3"/>
          <p:cNvSpPr/>
          <p:nvPr/>
        </p:nvSpPr>
        <p:spPr>
          <a:xfrm rot="11717595" flipH="1">
            <a:off x="9129834" y="3430240"/>
            <a:ext cx="532601" cy="17524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5417" y="155836"/>
            <a:ext cx="1060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dirty="0" smtClean="0"/>
              <a:t>MAINTAINING BALANCE:  AUTHORIZER, BOARD AND ACADEMY LEADERSHIP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437" y="1685580"/>
            <a:ext cx="10322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School flounders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Reactive versus proactive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Lack of clear policies or lack of understanding of policies that exist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Lengthy, unstructured board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Quick, ineffective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Inability to meet due to quorum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Board instability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Finance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Compliance reporting concerns (i.e. timing)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turnover in staff and/or leadership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82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1" y="1505041"/>
            <a:ext cx="4783139" cy="5074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223" y="1540406"/>
            <a:ext cx="68549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Understand the charter performance contract and what is expected of each of the three legs relative to it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Increase understanding of roles, responsibilities and expectations of each stool leg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Begin developing systems/processes and policies that keep all stakeholders informed of progress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Regularly work toward achieving charter performance contract goals and establish systems and processes that keep all stakeholders informed of progress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Assume role in relationship building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25417" y="155836"/>
            <a:ext cx="10609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dirty="0" smtClean="0"/>
              <a:t>MAINTAINING BALANCE: AUTHORIZER, BOARD AND ACADEMY LEADERSHIP</a:t>
            </a:r>
          </a:p>
          <a:p>
            <a:pPr algn="ctr"/>
            <a:r>
              <a:rPr lang="en-US" dirty="0" smtClean="0"/>
              <a:t>The Balance:  Remaining Steady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91" y="2102089"/>
            <a:ext cx="3525398" cy="3880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4625" y="2254576"/>
            <a:ext cx="222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118609">
            <a:off x="8330842" y="2803819"/>
            <a:ext cx="461665" cy="1767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98757" y="3369832"/>
            <a:ext cx="461665" cy="1767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Authorizer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01828">
            <a:off x="10533371" y="3392397"/>
            <a:ext cx="461665" cy="18220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560" y="2412694"/>
            <a:ext cx="7546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QUESTIONS &amp; ANSWERS</a:t>
            </a:r>
            <a:endParaRPr lang="en-US" sz="4400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168524" y="146682"/>
            <a:ext cx="1185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sz="1800" dirty="0" smtClean="0"/>
              <a:t>MAINTAINING BALANCE:  AUTHORIZER, BOARD AND ACADEMY LEADERSHIP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35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hlinkClick r:id="rId3" tooltip="Learn More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>
              <a:solidFill>
                <a:srgbClr val="DD462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050" y="2743200"/>
            <a:ext cx="569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01019" y="1897119"/>
            <a:ext cx="479233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Angela L. Irwin, President</a:t>
            </a:r>
          </a:p>
          <a:p>
            <a:r>
              <a:rPr lang="en-US" sz="1400" dirty="0" smtClean="0"/>
              <a:t>4521 Henry Drive</a:t>
            </a:r>
          </a:p>
          <a:p>
            <a:r>
              <a:rPr lang="en-US" sz="1400" dirty="0" smtClean="0"/>
              <a:t>Beaverton, MI  48612</a:t>
            </a:r>
          </a:p>
          <a:p>
            <a:r>
              <a:rPr lang="en-US" sz="1400" dirty="0" smtClean="0"/>
              <a:t>Telephone:  (O):  989-435-9922; (C): 989-239-7555</a:t>
            </a:r>
          </a:p>
          <a:p>
            <a:r>
              <a:rPr lang="en-US" sz="1400" dirty="0" smtClean="0"/>
              <a:t>Email:  angela@airwinllc.com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4" y="2074476"/>
            <a:ext cx="254092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690" y="1473200"/>
            <a:ext cx="114966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endParaRPr lang="en-US" sz="1600" dirty="0"/>
          </a:p>
          <a:p>
            <a:pPr marL="0" lvl="2"/>
            <a:endParaRPr lang="en-US" dirty="0"/>
          </a:p>
          <a:p>
            <a:pPr marL="742950" lvl="3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lvl="2"/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833563" y="2509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8573" y="1784733"/>
            <a:ext cx="874739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 three-legged stool is always stable, regardless of its placement on an uneven surface.  Keeping the top parallel to the floor and comfortable to sit on, however, </a:t>
            </a:r>
            <a:r>
              <a:rPr lang="en-US" sz="2400" i="1" dirty="0" smtClean="0">
                <a:solidFill>
                  <a:srgbClr val="FF0000"/>
                </a:solidFill>
              </a:rPr>
              <a:t>requires careful steps to achieve balance among each of the three legs.</a:t>
            </a:r>
          </a:p>
          <a:p>
            <a:pPr algn="ctr"/>
            <a:endParaRPr lang="en-US" sz="2400" i="1" dirty="0" smtClean="0"/>
          </a:p>
          <a:p>
            <a:pPr algn="ctr"/>
            <a:endParaRPr lang="en-US" sz="2400" i="1" dirty="0"/>
          </a:p>
          <a:p>
            <a:pPr algn="ctr"/>
            <a:endParaRPr lang="en-US" sz="2400" i="1" dirty="0"/>
          </a:p>
          <a:p>
            <a:pPr algn="r"/>
            <a:r>
              <a:rPr lang="en-US" sz="1100" i="1" dirty="0" smtClean="0"/>
              <a:t>NACSA Issue Brief – Authorizing Matters</a:t>
            </a:r>
          </a:p>
          <a:p>
            <a:pPr algn="r"/>
            <a:r>
              <a:rPr lang="en-US" sz="1100" i="1" dirty="0" smtClean="0"/>
              <a:t>Steadying the Three-Legged Stool:  Authorizers, Charter Schools, and Educational Service Providers</a:t>
            </a:r>
          </a:p>
          <a:p>
            <a:pPr algn="r"/>
            <a:r>
              <a:rPr lang="en-US" sz="1100" i="1" dirty="0" smtClean="0"/>
              <a:t>October 2006</a:t>
            </a:r>
            <a:endParaRPr lang="en-US" sz="11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925417" y="243972"/>
            <a:ext cx="1060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dirty="0" smtClean="0"/>
              <a:t>MAINTAINING BALANCE:  AUTHORIZER, BOARD AND ACADEMY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1" y="1505041"/>
            <a:ext cx="4783139" cy="5074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66489371"/>
              </p:ext>
            </p:extLst>
          </p:nvPr>
        </p:nvGraphicFramePr>
        <p:xfrm>
          <a:off x="6789076" y="4675855"/>
          <a:ext cx="2943225" cy="137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82188" y="2103509"/>
            <a:ext cx="8813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To achieve balance, we must first understand </a:t>
            </a:r>
            <a:r>
              <a:rPr lang="en-US" sz="4000" i="1" dirty="0" smtClean="0">
                <a:solidFill>
                  <a:srgbClr val="FF0000"/>
                </a:solidFill>
              </a:rPr>
              <a:t>who is responsible </a:t>
            </a:r>
            <a:r>
              <a:rPr lang="en-US" sz="4000" i="1" dirty="0" smtClean="0"/>
              <a:t>and </a:t>
            </a:r>
            <a:r>
              <a:rPr lang="en-US" sz="4000" i="1" dirty="0" smtClean="0">
                <a:solidFill>
                  <a:srgbClr val="FF0000"/>
                </a:solidFill>
              </a:rPr>
              <a:t>what we are balancing</a:t>
            </a:r>
            <a:r>
              <a:rPr lang="en-US" sz="4000" i="1" dirty="0" smtClean="0">
                <a:solidFill>
                  <a:srgbClr val="FFFF00"/>
                </a:solidFill>
              </a:rPr>
              <a:t> </a:t>
            </a:r>
            <a:r>
              <a:rPr lang="en-US" sz="4000" i="1" dirty="0" smtClean="0"/>
              <a:t>. . . 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25417" y="243972"/>
            <a:ext cx="1060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dirty="0" smtClean="0"/>
              <a:t>MAINTAINING BALANCE:  AUTHORIZER, BOARD AND ACADEMY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1" y="1505041"/>
            <a:ext cx="4783139" cy="5074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481" y="1612374"/>
            <a:ext cx="302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WHO?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50968" y="1873471"/>
            <a:ext cx="7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9"/>
          <a:stretch/>
        </p:blipFill>
        <p:spPr>
          <a:xfrm>
            <a:off x="360990" y="2365133"/>
            <a:ext cx="2711988" cy="2034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118609">
            <a:off x="744591" y="1937832"/>
            <a:ext cx="430887" cy="1767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Board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11755" y="2188346"/>
            <a:ext cx="430887" cy="1767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Authorizer</a:t>
            </a:r>
            <a:endParaRPr lang="en-US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01828">
            <a:off x="2350533" y="2444469"/>
            <a:ext cx="430887" cy="15299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Leadership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6912" y="1684114"/>
            <a:ext cx="302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WHAT?</a:t>
            </a:r>
            <a:endParaRPr lang="en-US" i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18333" y="2277133"/>
            <a:ext cx="3831925" cy="649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Lt Ext" pitchFamily="34" charset="0"/>
              </a:rPr>
              <a:t>PERFORMANCE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9318" y="1884289"/>
            <a:ext cx="7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039364" y="1753423"/>
            <a:ext cx="302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THROUGH . . .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25417" y="243972"/>
            <a:ext cx="1060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dirty="0" smtClean="0"/>
              <a:t>MAINTAINING BALANCE:  AUTHORIZER, BOARD AND ACADEMY LEADERSHIP</a:t>
            </a:r>
            <a:endParaRPr lang="en-US" dirty="0"/>
          </a:p>
        </p:txBody>
      </p:sp>
      <p:pic>
        <p:nvPicPr>
          <p:cNvPr id="18" name="Picture 17"/>
          <p:cNvPicPr/>
          <p:nvPr/>
        </p:nvPicPr>
        <p:blipFill rotWithShape="1">
          <a:blip r:embed="rId4"/>
          <a:srcRect l="25641" t="21368" r="25000" b="7692"/>
          <a:stretch/>
        </p:blipFill>
        <p:spPr bwMode="auto">
          <a:xfrm>
            <a:off x="7978613" y="2304144"/>
            <a:ext cx="2933700" cy="3514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46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1" y="1505041"/>
            <a:ext cx="4783139" cy="5074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0" y="2090319"/>
            <a:ext cx="3525398" cy="3880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480" y="2276610"/>
            <a:ext cx="222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118609">
            <a:off x="1490391" y="2859656"/>
            <a:ext cx="461665" cy="1767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6553" y="3352696"/>
            <a:ext cx="461665" cy="17673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Authorizer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01828">
            <a:off x="3618937" y="3190693"/>
            <a:ext cx="461665" cy="191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204739" y="2090319"/>
            <a:ext cx="335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>Academic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>Fiscal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>Operational</a:t>
            </a:r>
          </a:p>
        </p:txBody>
      </p:sp>
      <p:sp>
        <p:nvSpPr>
          <p:cNvPr id="12" name="U-Turn Arrow 11"/>
          <p:cNvSpPr/>
          <p:nvPr/>
        </p:nvSpPr>
        <p:spPr>
          <a:xfrm>
            <a:off x="3569734" y="2003321"/>
            <a:ext cx="2622014" cy="31920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417" y="243972"/>
            <a:ext cx="1060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dirty="0" smtClean="0"/>
              <a:t>MAINTAINING BALANCE: AUTHORIZER, BOARD AND ACADEMY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2357" y="1718632"/>
            <a:ext cx="8714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How Do We Achieve Performance Balance?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25417" y="243972"/>
            <a:ext cx="1060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dirty="0" smtClean="0"/>
              <a:t>MAINTAINING BALANCE: AUTHORIZER, BOARD AND ACADEMY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84608" y="1616523"/>
            <a:ext cx="506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THREE PRIMARY WAYS . . .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25417" y="243972"/>
            <a:ext cx="1060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dirty="0" smtClean="0"/>
              <a:t>MAINTAINING BALANCE: AUTHORIZER, BOARD AND ACADEMY LEADERSHIP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9401" y="2456762"/>
            <a:ext cx="111050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Understanding . . 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lvl="1"/>
            <a:r>
              <a:rPr lang="en-US" i="1" dirty="0" smtClean="0"/>
              <a:t>The role of each party relative to the charter performance contract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Performing . . 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lvl="1"/>
            <a:r>
              <a:rPr lang="en-US" i="1" dirty="0" smtClean="0"/>
              <a:t>To the expectations delineated through the charter performance contract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Respecting . . .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lvl="1"/>
            <a:r>
              <a:rPr lang="en-US" i="1" dirty="0" smtClean="0"/>
              <a:t>The relationship of each party relative to the charter performance contract</a:t>
            </a:r>
            <a:endParaRPr lang="en-US" i="1" dirty="0"/>
          </a:p>
          <a:p>
            <a:pPr lvl="1"/>
            <a:endParaRPr lang="en-US" i="1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1" y="1505041"/>
            <a:ext cx="4783139" cy="5074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650" y="1688566"/>
            <a:ext cx="11458575" cy="36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650" y="1397345"/>
            <a:ext cx="1136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0" lvl="1"/>
            <a:endParaRPr lang="en-US" dirty="0" smtClean="0"/>
          </a:p>
          <a:p>
            <a:pPr marL="0" lvl="1"/>
            <a:r>
              <a:rPr lang="en-US" dirty="0"/>
              <a:t>		       			</a:t>
            </a:r>
          </a:p>
        </p:txBody>
      </p:sp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47624" y="105253"/>
            <a:ext cx="11858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sz="1800" dirty="0" smtClean="0"/>
              <a:t>MAINTAINING BALANCE: AUTHORIZER, BOARD AND ACADEMY LEADERSHIP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5" name="Freeform 4"/>
          <p:cNvSpPr/>
          <p:nvPr/>
        </p:nvSpPr>
        <p:spPr>
          <a:xfrm>
            <a:off x="552229" y="1688566"/>
            <a:ext cx="3604010" cy="4723251"/>
          </a:xfrm>
          <a:custGeom>
            <a:avLst/>
            <a:gdLst>
              <a:gd name="connsiteX0" fmla="*/ 0 w 3604010"/>
              <a:gd name="connsiteY0" fmla="*/ 360401 h 4723251"/>
              <a:gd name="connsiteX1" fmla="*/ 360401 w 3604010"/>
              <a:gd name="connsiteY1" fmla="*/ 0 h 4723251"/>
              <a:gd name="connsiteX2" fmla="*/ 3243609 w 3604010"/>
              <a:gd name="connsiteY2" fmla="*/ 0 h 4723251"/>
              <a:gd name="connsiteX3" fmla="*/ 3604010 w 3604010"/>
              <a:gd name="connsiteY3" fmla="*/ 360401 h 4723251"/>
              <a:gd name="connsiteX4" fmla="*/ 3604010 w 3604010"/>
              <a:gd name="connsiteY4" fmla="*/ 4362850 h 4723251"/>
              <a:gd name="connsiteX5" fmla="*/ 3243609 w 3604010"/>
              <a:gd name="connsiteY5" fmla="*/ 4723251 h 4723251"/>
              <a:gd name="connsiteX6" fmla="*/ 360401 w 3604010"/>
              <a:gd name="connsiteY6" fmla="*/ 4723251 h 4723251"/>
              <a:gd name="connsiteX7" fmla="*/ 0 w 3604010"/>
              <a:gd name="connsiteY7" fmla="*/ 4362850 h 4723251"/>
              <a:gd name="connsiteX8" fmla="*/ 0 w 3604010"/>
              <a:gd name="connsiteY8" fmla="*/ 360401 h 47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4010" h="4723251">
                <a:moveTo>
                  <a:pt x="0" y="360401"/>
                </a:moveTo>
                <a:cubicBezTo>
                  <a:pt x="0" y="161357"/>
                  <a:pt x="161357" y="0"/>
                  <a:pt x="360401" y="0"/>
                </a:cubicBezTo>
                <a:lnTo>
                  <a:pt x="3243609" y="0"/>
                </a:lnTo>
                <a:cubicBezTo>
                  <a:pt x="3442653" y="0"/>
                  <a:pt x="3604010" y="161357"/>
                  <a:pt x="3604010" y="360401"/>
                </a:cubicBezTo>
                <a:lnTo>
                  <a:pt x="3604010" y="4362850"/>
                </a:lnTo>
                <a:cubicBezTo>
                  <a:pt x="3604010" y="4561894"/>
                  <a:pt x="3442653" y="4723251"/>
                  <a:pt x="3243609" y="4723251"/>
                </a:cubicBezTo>
                <a:lnTo>
                  <a:pt x="360401" y="4723251"/>
                </a:lnTo>
                <a:cubicBezTo>
                  <a:pt x="161357" y="4723251"/>
                  <a:pt x="0" y="4561894"/>
                  <a:pt x="0" y="4362850"/>
                </a:cubicBezTo>
                <a:lnTo>
                  <a:pt x="0" y="36040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3489156" numCol="1" spcCol="1270" anchor="ctr" anchorCtr="0">
            <a:noAutofit/>
          </a:bodyPr>
          <a:lstStyle/>
          <a:p>
            <a:pPr lvl="0" algn="ctr" defTabSz="2133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000" kern="1200" dirty="0" smtClean="0"/>
              <a:t>Authorizer</a:t>
            </a:r>
            <a:endParaRPr lang="en-US" sz="4000" kern="1200" dirty="0"/>
          </a:p>
        </p:txBody>
      </p:sp>
      <p:sp>
        <p:nvSpPr>
          <p:cNvPr id="6" name="Freeform 5"/>
          <p:cNvSpPr/>
          <p:nvPr/>
        </p:nvSpPr>
        <p:spPr>
          <a:xfrm>
            <a:off x="672029" y="3105771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Issues charter performance contract to board</a:t>
            </a:r>
            <a:endParaRPr lang="en-US" sz="9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72029" y="3629008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Oversees board compliance to charter performance contract</a:t>
            </a:r>
            <a:endParaRPr lang="en-US" sz="9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672029" y="4152244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Reauthorizes/renews charter performance contract</a:t>
            </a:r>
            <a:endParaRPr lang="en-US" sz="9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672029" y="4675480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Administers performance assessments on academics, finances and operations</a:t>
            </a:r>
            <a:endParaRPr lang="en-US" sz="9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672029" y="5198716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Appoints and re-appoints board members</a:t>
            </a:r>
            <a:endParaRPr lang="en-US" sz="9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672029" y="5721952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Expects transparent, respectful relationships with board and leadership</a:t>
            </a:r>
            <a:endParaRPr lang="en-US" sz="9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426540" y="1688566"/>
            <a:ext cx="3604010" cy="4723251"/>
          </a:xfrm>
          <a:custGeom>
            <a:avLst/>
            <a:gdLst>
              <a:gd name="connsiteX0" fmla="*/ 0 w 3604010"/>
              <a:gd name="connsiteY0" fmla="*/ 360401 h 4723251"/>
              <a:gd name="connsiteX1" fmla="*/ 360401 w 3604010"/>
              <a:gd name="connsiteY1" fmla="*/ 0 h 4723251"/>
              <a:gd name="connsiteX2" fmla="*/ 3243609 w 3604010"/>
              <a:gd name="connsiteY2" fmla="*/ 0 h 4723251"/>
              <a:gd name="connsiteX3" fmla="*/ 3604010 w 3604010"/>
              <a:gd name="connsiteY3" fmla="*/ 360401 h 4723251"/>
              <a:gd name="connsiteX4" fmla="*/ 3604010 w 3604010"/>
              <a:gd name="connsiteY4" fmla="*/ 4362850 h 4723251"/>
              <a:gd name="connsiteX5" fmla="*/ 3243609 w 3604010"/>
              <a:gd name="connsiteY5" fmla="*/ 4723251 h 4723251"/>
              <a:gd name="connsiteX6" fmla="*/ 360401 w 3604010"/>
              <a:gd name="connsiteY6" fmla="*/ 4723251 h 4723251"/>
              <a:gd name="connsiteX7" fmla="*/ 0 w 3604010"/>
              <a:gd name="connsiteY7" fmla="*/ 4362850 h 4723251"/>
              <a:gd name="connsiteX8" fmla="*/ 0 w 3604010"/>
              <a:gd name="connsiteY8" fmla="*/ 360401 h 47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4010" h="4723251">
                <a:moveTo>
                  <a:pt x="0" y="360401"/>
                </a:moveTo>
                <a:cubicBezTo>
                  <a:pt x="0" y="161357"/>
                  <a:pt x="161357" y="0"/>
                  <a:pt x="360401" y="0"/>
                </a:cubicBezTo>
                <a:lnTo>
                  <a:pt x="3243609" y="0"/>
                </a:lnTo>
                <a:cubicBezTo>
                  <a:pt x="3442653" y="0"/>
                  <a:pt x="3604010" y="161357"/>
                  <a:pt x="3604010" y="360401"/>
                </a:cubicBezTo>
                <a:lnTo>
                  <a:pt x="3604010" y="4362850"/>
                </a:lnTo>
                <a:cubicBezTo>
                  <a:pt x="3604010" y="4561894"/>
                  <a:pt x="3442653" y="4723251"/>
                  <a:pt x="3243609" y="4723251"/>
                </a:cubicBezTo>
                <a:lnTo>
                  <a:pt x="360401" y="4723251"/>
                </a:lnTo>
                <a:cubicBezTo>
                  <a:pt x="161357" y="4723251"/>
                  <a:pt x="0" y="4561894"/>
                  <a:pt x="0" y="4362850"/>
                </a:cubicBezTo>
                <a:lnTo>
                  <a:pt x="0" y="36040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3489156" numCol="1" spcCol="1270" anchor="ctr" anchorCtr="0">
            <a:noAutofit/>
          </a:bodyPr>
          <a:lstStyle/>
          <a:p>
            <a:pPr lvl="0" algn="ctr" defTabSz="2133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000" kern="1200" dirty="0" smtClean="0"/>
              <a:t>Board</a:t>
            </a:r>
            <a:endParaRPr lang="en-US" sz="40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4671152" y="3105771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Signs charter performance contract with authorizer</a:t>
            </a:r>
            <a:endParaRPr lang="en-US" sz="9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671152" y="3629008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Understands all aspects of charter performance contract</a:t>
            </a:r>
            <a:endParaRPr lang="en-US" sz="9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4671152" y="4152244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Meets/exceeds goals and requirements pursuant to charter performance contract, law and policy</a:t>
            </a:r>
            <a:endParaRPr lang="en-US" sz="9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4671152" y="4675480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Establishes systems and processes to monitor, effectively, academy’s performance </a:t>
            </a:r>
            <a:endParaRPr lang="en-US" sz="9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4671152" y="5198716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Ensures quality board candidates for authorizer consideration</a:t>
            </a:r>
            <a:endParaRPr lang="en-US" sz="9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4671152" y="5721952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Fosters a transparent, no surprise approach with authorizer</a:t>
            </a:r>
            <a:endParaRPr lang="en-US" sz="9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8300852" y="1688566"/>
            <a:ext cx="3604010" cy="4723251"/>
          </a:xfrm>
          <a:custGeom>
            <a:avLst/>
            <a:gdLst>
              <a:gd name="connsiteX0" fmla="*/ 0 w 3604010"/>
              <a:gd name="connsiteY0" fmla="*/ 360401 h 4723251"/>
              <a:gd name="connsiteX1" fmla="*/ 360401 w 3604010"/>
              <a:gd name="connsiteY1" fmla="*/ 0 h 4723251"/>
              <a:gd name="connsiteX2" fmla="*/ 3243609 w 3604010"/>
              <a:gd name="connsiteY2" fmla="*/ 0 h 4723251"/>
              <a:gd name="connsiteX3" fmla="*/ 3604010 w 3604010"/>
              <a:gd name="connsiteY3" fmla="*/ 360401 h 4723251"/>
              <a:gd name="connsiteX4" fmla="*/ 3604010 w 3604010"/>
              <a:gd name="connsiteY4" fmla="*/ 4362850 h 4723251"/>
              <a:gd name="connsiteX5" fmla="*/ 3243609 w 3604010"/>
              <a:gd name="connsiteY5" fmla="*/ 4723251 h 4723251"/>
              <a:gd name="connsiteX6" fmla="*/ 360401 w 3604010"/>
              <a:gd name="connsiteY6" fmla="*/ 4723251 h 4723251"/>
              <a:gd name="connsiteX7" fmla="*/ 0 w 3604010"/>
              <a:gd name="connsiteY7" fmla="*/ 4362850 h 4723251"/>
              <a:gd name="connsiteX8" fmla="*/ 0 w 3604010"/>
              <a:gd name="connsiteY8" fmla="*/ 360401 h 47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4010" h="4723251">
                <a:moveTo>
                  <a:pt x="0" y="360401"/>
                </a:moveTo>
                <a:cubicBezTo>
                  <a:pt x="0" y="161357"/>
                  <a:pt x="161357" y="0"/>
                  <a:pt x="360401" y="0"/>
                </a:cubicBezTo>
                <a:lnTo>
                  <a:pt x="3243609" y="0"/>
                </a:lnTo>
                <a:cubicBezTo>
                  <a:pt x="3442653" y="0"/>
                  <a:pt x="3604010" y="161357"/>
                  <a:pt x="3604010" y="360401"/>
                </a:cubicBezTo>
                <a:lnTo>
                  <a:pt x="3604010" y="4362850"/>
                </a:lnTo>
                <a:cubicBezTo>
                  <a:pt x="3604010" y="4561894"/>
                  <a:pt x="3442653" y="4723251"/>
                  <a:pt x="3243609" y="4723251"/>
                </a:cubicBezTo>
                <a:lnTo>
                  <a:pt x="360401" y="4723251"/>
                </a:lnTo>
                <a:cubicBezTo>
                  <a:pt x="161357" y="4723251"/>
                  <a:pt x="0" y="4561894"/>
                  <a:pt x="0" y="4362850"/>
                </a:cubicBezTo>
                <a:lnTo>
                  <a:pt x="0" y="36040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3489156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/>
              <a:t>Leadership</a:t>
            </a:r>
            <a:endParaRPr lang="en-US" sz="40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8661253" y="3083774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Negotiates agreement with board that considers charter performance contract requirements/goals	</a:t>
            </a:r>
            <a:endParaRPr lang="en-US" sz="9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8661253" y="3629008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Administers, procedurally, business and operational functions in alignment with charter </a:t>
            </a:r>
            <a:r>
              <a:rPr lang="en-US" sz="900" dirty="0" smtClean="0"/>
              <a:t>performance </a:t>
            </a:r>
            <a:r>
              <a:rPr lang="en-US" sz="900" kern="1200" dirty="0" smtClean="0"/>
              <a:t>contract and agreement with board</a:t>
            </a:r>
            <a:endParaRPr lang="en-US" sz="9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8661253" y="4152244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Through operational and business functions, expected to meet/exceed all academy goals</a:t>
            </a:r>
            <a:endParaRPr lang="en-US" sz="9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8661253" y="4675480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Provides clear, accurate and timely information in support of board’s monitoring systems/processes</a:t>
            </a:r>
            <a:endParaRPr lang="en-US" sz="900" kern="1200" dirty="0"/>
          </a:p>
        </p:txBody>
      </p:sp>
      <p:sp>
        <p:nvSpPr>
          <p:cNvPr id="28" name="Freeform 27"/>
          <p:cNvSpPr/>
          <p:nvPr/>
        </p:nvSpPr>
        <p:spPr>
          <a:xfrm>
            <a:off x="8661253" y="5198716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Works in cooperation with board in identifying board candidates for board consideration</a:t>
            </a:r>
            <a:endParaRPr lang="en-US" sz="900" kern="1200" dirty="0"/>
          </a:p>
        </p:txBody>
      </p:sp>
      <p:sp>
        <p:nvSpPr>
          <p:cNvPr id="29" name="Freeform 28"/>
          <p:cNvSpPr/>
          <p:nvPr/>
        </p:nvSpPr>
        <p:spPr>
          <a:xfrm>
            <a:off x="8661253" y="5721952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Establishes transparent, trusting, communicative relationship with board</a:t>
            </a:r>
            <a:endParaRPr lang="en-US" sz="900" kern="1200" dirty="0"/>
          </a:p>
        </p:txBody>
      </p:sp>
    </p:spTree>
    <p:extLst>
      <p:ext uri="{BB962C8B-B14F-4D97-AF65-F5344CB8AC3E}">
        <p14:creationId xmlns:p14="http://schemas.microsoft.com/office/powerpoint/2010/main" val="32604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1" y="1505041"/>
            <a:ext cx="4783139" cy="50749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6122" t="17664" r="21794" b="20513"/>
          <a:stretch/>
        </p:blipFill>
        <p:spPr bwMode="auto">
          <a:xfrm>
            <a:off x="1017224" y="1454097"/>
            <a:ext cx="10297099" cy="5003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-138113" y="47625"/>
            <a:ext cx="1185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UNDERSTANDING THE THREE LEGGED STOOL</a:t>
            </a:r>
          </a:p>
          <a:p>
            <a:pPr algn="ctr"/>
            <a:r>
              <a:rPr lang="en-US" sz="1800" dirty="0" smtClean="0"/>
              <a:t>MAINTAINING BALANCE: AUTHORIZER, BOARD AND ACADEMY LEADERSHIP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8646807" y="6457890"/>
            <a:ext cx="6147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Source:  Central Michigan University</a:t>
            </a:r>
          </a:p>
          <a:p>
            <a:r>
              <a:rPr lang="en-US" sz="1000" b="1" i="1" dirty="0" smtClean="0"/>
              <a:t>Governor John </a:t>
            </a:r>
            <a:r>
              <a:rPr lang="en-US" sz="1000" b="1" i="1" dirty="0" err="1" smtClean="0"/>
              <a:t>Engler</a:t>
            </a:r>
            <a:r>
              <a:rPr lang="en-US" sz="1000" b="1" i="1" dirty="0" smtClean="0"/>
              <a:t> Center for Charter Schools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8427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4849AD-65CA-4CDD-87B0-7F56EA6DF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947</Words>
  <Application>Microsoft Office PowerPoint</Application>
  <PresentationFormat>Widescreen</PresentationFormat>
  <Paragraphs>162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HelveticaNeueLT Std Lt Ext</vt:lpstr>
      <vt:lpstr>Wingdings</vt:lpstr>
      <vt:lpstr>Wingdings 3</vt:lpstr>
      <vt:lpstr>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THE THREE LEGGED STOOL MAINTAINING BALANCE: AUTHORIZER, BOARD AND ACADEMY LEADERSHIP </vt:lpstr>
      <vt:lpstr>UNDERSTANDING THE THREE LEGGED STOOL MAINTAINING BALANCE: AUTHORIZER, BOARD AND ACADEMY LEADERSHIP </vt:lpstr>
      <vt:lpstr>PowerPoint Presentation</vt:lpstr>
      <vt:lpstr>PowerPoint Presentation</vt:lpstr>
      <vt:lpstr>PowerPoint Presentation</vt:lpstr>
      <vt:lpstr>UNDERSTANDING THE THREE LEGGED STOOL MAINTAINING BALANCE:  AUTHORIZER, BOARD AND ACADEMY LEADERSHIP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2013-09-23T12:26:51Z</dcterms:created>
  <dcterms:modified xsi:type="dcterms:W3CDTF">2017-11-15T16:01:42Z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