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2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317" r:id="rId5"/>
    <p:sldId id="320" r:id="rId6"/>
    <p:sldId id="321" r:id="rId7"/>
    <p:sldId id="318" r:id="rId8"/>
    <p:sldId id="323" r:id="rId9"/>
    <p:sldId id="319" r:id="rId10"/>
    <p:sldId id="306" r:id="rId11"/>
    <p:sldId id="310" r:id="rId12"/>
    <p:sldId id="311" r:id="rId13"/>
    <p:sldId id="312" r:id="rId14"/>
    <p:sldId id="313" r:id="rId15"/>
    <p:sldId id="270" r:id="rId16"/>
    <p:sldId id="314" r:id="rId17"/>
    <p:sldId id="315" r:id="rId18"/>
    <p:sldId id="282" r:id="rId19"/>
    <p:sldId id="291" r:id="rId20"/>
    <p:sldId id="295" r:id="rId21"/>
    <p:sldId id="294" r:id="rId22"/>
    <p:sldId id="302" r:id="rId23"/>
    <p:sldId id="293" r:id="rId24"/>
    <p:sldId id="303" r:id="rId25"/>
    <p:sldId id="322" r:id="rId26"/>
    <p:sldId id="290" r:id="rId27"/>
  </p:sldIdLst>
  <p:sldSz cx="12192000" cy="6858000"/>
  <p:notesSz cx="7077075" cy="9424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98"/>
            <p14:sldId id="317"/>
            <p14:sldId id="320"/>
            <p14:sldId id="321"/>
            <p14:sldId id="318"/>
            <p14:sldId id="323"/>
            <p14:sldId id="319"/>
            <p14:sldId id="306"/>
            <p14:sldId id="310"/>
            <p14:sldId id="311"/>
            <p14:sldId id="312"/>
            <p14:sldId id="313"/>
            <p14:sldId id="270"/>
            <p14:sldId id="314"/>
            <p14:sldId id="315"/>
            <p14:sldId id="282"/>
            <p14:sldId id="291"/>
            <p14:sldId id="295"/>
            <p14:sldId id="294"/>
            <p14:sldId id="302"/>
            <p14:sldId id="293"/>
            <p14:sldId id="303"/>
            <p14:sldId id="322"/>
          </p14:sldIdLst>
        </p14:section>
        <p14:section name="Learn More" id="{2CC34DB2-6590-42C0-AD4B-A04C6060184E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185358"/>
    <a:srgbClr val="EFD5A2"/>
    <a:srgbClr val="734F29"/>
    <a:srgbClr val="4EB6BE"/>
    <a:srgbClr val="D24726"/>
    <a:srgbClr val="DD462F"/>
    <a:srgbClr val="AEB785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1" autoAdjust="0"/>
    <p:restoredTop sz="94340" autoAdjust="0"/>
  </p:normalViewPr>
  <p:slideViewPr>
    <p:cSldViewPr snapToGrid="0">
      <p:cViewPr varScale="1">
        <p:scale>
          <a:sx n="109" d="100"/>
          <a:sy n="109" d="100"/>
        </p:scale>
        <p:origin x="132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020"/>
    </p:cViewPr>
  </p:sorterViewPr>
  <p:notesViewPr>
    <p:cSldViewPr snapToGrid="0">
      <p:cViewPr>
        <p:scale>
          <a:sx n="100" d="100"/>
          <a:sy n="100" d="100"/>
        </p:scale>
        <p:origin x="2520" y="-8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6BC46-BD78-4F51-B469-AC2B6D2736DC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0D575EA4-2518-4D70-B41C-760875277ADA}">
      <dgm:prSet phldrT="[Text]"/>
      <dgm:spPr/>
      <dgm:t>
        <a:bodyPr/>
        <a:lstStyle/>
        <a:p>
          <a:r>
            <a:rPr lang="en-US" dirty="0" smtClean="0"/>
            <a:t>Inputs</a:t>
          </a:r>
        </a:p>
        <a:p>
          <a:endParaRPr lang="en-US" dirty="0" smtClean="0"/>
        </a:p>
        <a:p>
          <a:r>
            <a:rPr lang="en-US" dirty="0" smtClean="0"/>
            <a:t>(Academy Resources)</a:t>
          </a:r>
          <a:endParaRPr lang="en-US" dirty="0"/>
        </a:p>
      </dgm:t>
    </dgm:pt>
    <dgm:pt modelId="{FE6DE906-8E54-486A-854A-89108B5A0D81}" type="parTrans" cxnId="{AB9E0BDF-9DE4-4230-BE54-36A249FC81AD}">
      <dgm:prSet/>
      <dgm:spPr/>
      <dgm:t>
        <a:bodyPr/>
        <a:lstStyle/>
        <a:p>
          <a:endParaRPr lang="en-US"/>
        </a:p>
      </dgm:t>
    </dgm:pt>
    <dgm:pt modelId="{D1D929D1-817D-45B5-B092-11600FE0685D}" type="sibTrans" cxnId="{AB9E0BDF-9DE4-4230-BE54-36A249FC81AD}">
      <dgm:prSet/>
      <dgm:spPr/>
      <dgm:t>
        <a:bodyPr/>
        <a:lstStyle/>
        <a:p>
          <a:endParaRPr lang="en-US"/>
        </a:p>
      </dgm:t>
    </dgm:pt>
    <dgm:pt modelId="{73BE43FC-ED49-4CB4-B1E3-AD5DA6E6D87D}">
      <dgm:prSet phldrT="[Text]"/>
      <dgm:spPr/>
      <dgm:t>
        <a:bodyPr/>
        <a:lstStyle/>
        <a:p>
          <a:r>
            <a:rPr lang="en-US" dirty="0" smtClean="0"/>
            <a:t>Outputs</a:t>
          </a:r>
        </a:p>
        <a:p>
          <a:endParaRPr lang="en-US" dirty="0" smtClean="0"/>
        </a:p>
        <a:p>
          <a:r>
            <a:rPr lang="en-US" dirty="0" smtClean="0"/>
            <a:t>(Delivery on Resources)</a:t>
          </a:r>
          <a:endParaRPr lang="en-US" dirty="0"/>
        </a:p>
      </dgm:t>
    </dgm:pt>
    <dgm:pt modelId="{16DD5A0D-8ACE-4089-AAFC-3E20FB4B6FDB}" type="parTrans" cxnId="{7A337BE3-9932-423B-9491-1EC5FADB5A13}">
      <dgm:prSet/>
      <dgm:spPr/>
      <dgm:t>
        <a:bodyPr/>
        <a:lstStyle/>
        <a:p>
          <a:endParaRPr lang="en-US"/>
        </a:p>
      </dgm:t>
    </dgm:pt>
    <dgm:pt modelId="{BA14C684-4730-4866-8400-F9B411298578}" type="sibTrans" cxnId="{7A337BE3-9932-423B-9491-1EC5FADB5A13}">
      <dgm:prSet/>
      <dgm:spPr/>
      <dgm:t>
        <a:bodyPr/>
        <a:lstStyle/>
        <a:p>
          <a:endParaRPr lang="en-US"/>
        </a:p>
      </dgm:t>
    </dgm:pt>
    <dgm:pt modelId="{957A6D96-A23D-4B1E-9BC8-2BE85225F0E2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OUTCOMES</a:t>
          </a:r>
        </a:p>
        <a:p>
          <a:endParaRPr lang="en-US" dirty="0" smtClean="0"/>
        </a:p>
      </dgm:t>
    </dgm:pt>
    <dgm:pt modelId="{FE41384D-5DC7-49EE-BED3-AA5C87A8C9B3}" type="parTrans" cxnId="{DE6CED96-099B-45DB-9053-027FB3D11EE4}">
      <dgm:prSet/>
      <dgm:spPr/>
      <dgm:t>
        <a:bodyPr/>
        <a:lstStyle/>
        <a:p>
          <a:endParaRPr lang="en-US"/>
        </a:p>
      </dgm:t>
    </dgm:pt>
    <dgm:pt modelId="{4C3F2629-8051-4812-B54E-8C588A0348D3}" type="sibTrans" cxnId="{DE6CED96-099B-45DB-9053-027FB3D11EE4}">
      <dgm:prSet/>
      <dgm:spPr/>
      <dgm:t>
        <a:bodyPr/>
        <a:lstStyle/>
        <a:p>
          <a:endParaRPr lang="en-US"/>
        </a:p>
      </dgm:t>
    </dgm:pt>
    <dgm:pt modelId="{B0A1FAAD-7E47-4D18-AF34-75ED859C7078}" type="pres">
      <dgm:prSet presAssocID="{06A6BC46-BD78-4F51-B469-AC2B6D2736DC}" presName="linearFlow" presStyleCnt="0">
        <dgm:presLayoutVars>
          <dgm:dir/>
          <dgm:resizeHandles val="exact"/>
        </dgm:presLayoutVars>
      </dgm:prSet>
      <dgm:spPr/>
    </dgm:pt>
    <dgm:pt modelId="{5EF727FF-7086-40B3-A93A-47DF76CAFA20}" type="pres">
      <dgm:prSet presAssocID="{0D575EA4-2518-4D70-B41C-760875277AD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FE8EE-E2CB-4034-B0B7-D3F1FF247ED0}" type="pres">
      <dgm:prSet presAssocID="{D1D929D1-817D-45B5-B092-11600FE0685D}" presName="spacerL" presStyleCnt="0"/>
      <dgm:spPr/>
    </dgm:pt>
    <dgm:pt modelId="{08444574-9EFA-4A8D-B950-C579D63A7030}" type="pres">
      <dgm:prSet presAssocID="{D1D929D1-817D-45B5-B092-11600FE0685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A756BF2-AEE0-4FFC-BFB9-5043A56FB0B5}" type="pres">
      <dgm:prSet presAssocID="{D1D929D1-817D-45B5-B092-11600FE0685D}" presName="spacerR" presStyleCnt="0"/>
      <dgm:spPr/>
    </dgm:pt>
    <dgm:pt modelId="{A1854DC4-03B9-48E4-B511-6DBA25C27D6B}" type="pres">
      <dgm:prSet presAssocID="{73BE43FC-ED49-4CB4-B1E3-AD5DA6E6D8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90562-88F1-4547-A7AA-15BD71C2078F}" type="pres">
      <dgm:prSet presAssocID="{BA14C684-4730-4866-8400-F9B411298578}" presName="spacerL" presStyleCnt="0"/>
      <dgm:spPr/>
    </dgm:pt>
    <dgm:pt modelId="{A97DC032-A4E9-424B-8202-F7382FBF84B1}" type="pres">
      <dgm:prSet presAssocID="{BA14C684-4730-4866-8400-F9B411298578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1487DAF-7621-42F2-9905-D587117434CC}" type="pres">
      <dgm:prSet presAssocID="{BA14C684-4730-4866-8400-F9B411298578}" presName="spacerR" presStyleCnt="0"/>
      <dgm:spPr/>
    </dgm:pt>
    <dgm:pt modelId="{36764CF0-423E-49EA-9802-C43697BB1044}" type="pres">
      <dgm:prSet presAssocID="{957A6D96-A23D-4B1E-9BC8-2BE85225F0E2}" presName="node" presStyleLbl="node1" presStyleIdx="2" presStyleCnt="3" custLinFactNeighborX="930" custLinFactNeighborY="-1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8D464-9CD0-43DF-A8CE-D7C3F350A8F5}" type="presOf" srcId="{BA14C684-4730-4866-8400-F9B411298578}" destId="{A97DC032-A4E9-424B-8202-F7382FBF84B1}" srcOrd="0" destOrd="0" presId="urn:microsoft.com/office/officeart/2005/8/layout/equation1"/>
    <dgm:cxn modelId="{17DC6FE7-5B5D-4612-86B2-40132E30449E}" type="presOf" srcId="{957A6D96-A23D-4B1E-9BC8-2BE85225F0E2}" destId="{36764CF0-423E-49EA-9802-C43697BB1044}" srcOrd="0" destOrd="0" presId="urn:microsoft.com/office/officeart/2005/8/layout/equation1"/>
    <dgm:cxn modelId="{DE6CED96-099B-45DB-9053-027FB3D11EE4}" srcId="{06A6BC46-BD78-4F51-B469-AC2B6D2736DC}" destId="{957A6D96-A23D-4B1E-9BC8-2BE85225F0E2}" srcOrd="2" destOrd="0" parTransId="{FE41384D-5DC7-49EE-BED3-AA5C87A8C9B3}" sibTransId="{4C3F2629-8051-4812-B54E-8C588A0348D3}"/>
    <dgm:cxn modelId="{F0B0EAA7-E436-42CE-8B44-A866CCB2B270}" type="presOf" srcId="{D1D929D1-817D-45B5-B092-11600FE0685D}" destId="{08444574-9EFA-4A8D-B950-C579D63A7030}" srcOrd="0" destOrd="0" presId="urn:microsoft.com/office/officeart/2005/8/layout/equation1"/>
    <dgm:cxn modelId="{7A337BE3-9932-423B-9491-1EC5FADB5A13}" srcId="{06A6BC46-BD78-4F51-B469-AC2B6D2736DC}" destId="{73BE43FC-ED49-4CB4-B1E3-AD5DA6E6D87D}" srcOrd="1" destOrd="0" parTransId="{16DD5A0D-8ACE-4089-AAFC-3E20FB4B6FDB}" sibTransId="{BA14C684-4730-4866-8400-F9B411298578}"/>
    <dgm:cxn modelId="{0C239A56-1821-4088-B294-FBCC8AC30826}" type="presOf" srcId="{0D575EA4-2518-4D70-B41C-760875277ADA}" destId="{5EF727FF-7086-40B3-A93A-47DF76CAFA20}" srcOrd="0" destOrd="0" presId="urn:microsoft.com/office/officeart/2005/8/layout/equation1"/>
    <dgm:cxn modelId="{239C1EBC-1268-4E5E-88B3-97B505DD8E9F}" type="presOf" srcId="{73BE43FC-ED49-4CB4-B1E3-AD5DA6E6D87D}" destId="{A1854DC4-03B9-48E4-B511-6DBA25C27D6B}" srcOrd="0" destOrd="0" presId="urn:microsoft.com/office/officeart/2005/8/layout/equation1"/>
    <dgm:cxn modelId="{AB9E0BDF-9DE4-4230-BE54-36A249FC81AD}" srcId="{06A6BC46-BD78-4F51-B469-AC2B6D2736DC}" destId="{0D575EA4-2518-4D70-B41C-760875277ADA}" srcOrd="0" destOrd="0" parTransId="{FE6DE906-8E54-486A-854A-89108B5A0D81}" sibTransId="{D1D929D1-817D-45B5-B092-11600FE0685D}"/>
    <dgm:cxn modelId="{ECF6B88D-5823-4126-9AA5-22C7CC0ACAFC}" type="presOf" srcId="{06A6BC46-BD78-4F51-B469-AC2B6D2736DC}" destId="{B0A1FAAD-7E47-4D18-AF34-75ED859C7078}" srcOrd="0" destOrd="0" presId="urn:microsoft.com/office/officeart/2005/8/layout/equation1"/>
    <dgm:cxn modelId="{DB6782B6-B3E7-44D6-B613-42C880647CDD}" type="presParOf" srcId="{B0A1FAAD-7E47-4D18-AF34-75ED859C7078}" destId="{5EF727FF-7086-40B3-A93A-47DF76CAFA20}" srcOrd="0" destOrd="0" presId="urn:microsoft.com/office/officeart/2005/8/layout/equation1"/>
    <dgm:cxn modelId="{0D001D77-7191-43E2-BEAC-5DEF54639A12}" type="presParOf" srcId="{B0A1FAAD-7E47-4D18-AF34-75ED859C7078}" destId="{9D2FE8EE-E2CB-4034-B0B7-D3F1FF247ED0}" srcOrd="1" destOrd="0" presId="urn:microsoft.com/office/officeart/2005/8/layout/equation1"/>
    <dgm:cxn modelId="{E7C98881-09E7-4815-A122-A62F65FC9DE4}" type="presParOf" srcId="{B0A1FAAD-7E47-4D18-AF34-75ED859C7078}" destId="{08444574-9EFA-4A8D-B950-C579D63A7030}" srcOrd="2" destOrd="0" presId="urn:microsoft.com/office/officeart/2005/8/layout/equation1"/>
    <dgm:cxn modelId="{60B65BD7-0475-45A0-8873-725B3FEFCE03}" type="presParOf" srcId="{B0A1FAAD-7E47-4D18-AF34-75ED859C7078}" destId="{7A756BF2-AEE0-4FFC-BFB9-5043A56FB0B5}" srcOrd="3" destOrd="0" presId="urn:microsoft.com/office/officeart/2005/8/layout/equation1"/>
    <dgm:cxn modelId="{90247C7C-B0EB-4F95-A406-17762D247DC1}" type="presParOf" srcId="{B0A1FAAD-7E47-4D18-AF34-75ED859C7078}" destId="{A1854DC4-03B9-48E4-B511-6DBA25C27D6B}" srcOrd="4" destOrd="0" presId="urn:microsoft.com/office/officeart/2005/8/layout/equation1"/>
    <dgm:cxn modelId="{DF9D74B0-A51D-4FDA-858E-C8550A60C007}" type="presParOf" srcId="{B0A1FAAD-7E47-4D18-AF34-75ED859C7078}" destId="{95990562-88F1-4547-A7AA-15BD71C2078F}" srcOrd="5" destOrd="0" presId="urn:microsoft.com/office/officeart/2005/8/layout/equation1"/>
    <dgm:cxn modelId="{ABC4C3A6-4CE7-42FF-82EA-1AF36EA5C259}" type="presParOf" srcId="{B0A1FAAD-7E47-4D18-AF34-75ED859C7078}" destId="{A97DC032-A4E9-424B-8202-F7382FBF84B1}" srcOrd="6" destOrd="0" presId="urn:microsoft.com/office/officeart/2005/8/layout/equation1"/>
    <dgm:cxn modelId="{489B309F-79F5-48EC-9025-E2E148F9623F}" type="presParOf" srcId="{B0A1FAAD-7E47-4D18-AF34-75ED859C7078}" destId="{41487DAF-7621-42F2-9905-D587117434CC}" srcOrd="7" destOrd="0" presId="urn:microsoft.com/office/officeart/2005/8/layout/equation1"/>
    <dgm:cxn modelId="{32965118-5F54-4304-B0BB-F4C697324B77}" type="presParOf" srcId="{B0A1FAAD-7E47-4D18-AF34-75ED859C7078}" destId="{36764CF0-423E-49EA-9802-C43697BB104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6EB5D-0793-4FA8-8629-2D0470509495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29D3FF-F523-4E43-877F-8DC430D9712D}">
      <dgm:prSet phldrT="[Text]"/>
      <dgm:spPr/>
      <dgm:t>
        <a:bodyPr/>
        <a:lstStyle/>
        <a:p>
          <a:pPr algn="ctr"/>
          <a:r>
            <a:rPr lang="en-US" dirty="0" smtClean="0"/>
            <a:t>Strategic Plan</a:t>
          </a:r>
          <a:endParaRPr lang="en-US" dirty="0"/>
        </a:p>
      </dgm:t>
    </dgm:pt>
    <dgm:pt modelId="{DB3F85EA-222F-4FFD-A5A4-65E979F2400C}" type="parTrans" cxnId="{6C1F33EF-536F-4F5A-9947-2A48C4A8BD1E}">
      <dgm:prSet/>
      <dgm:spPr/>
      <dgm:t>
        <a:bodyPr/>
        <a:lstStyle/>
        <a:p>
          <a:pPr algn="ctr"/>
          <a:endParaRPr lang="en-US"/>
        </a:p>
      </dgm:t>
    </dgm:pt>
    <dgm:pt modelId="{5B3C7F04-E81A-41A5-B63E-A4D4421545CE}" type="sibTrans" cxnId="{6C1F33EF-536F-4F5A-9947-2A48C4A8BD1E}">
      <dgm:prSet/>
      <dgm:spPr/>
      <dgm:t>
        <a:bodyPr/>
        <a:lstStyle/>
        <a:p>
          <a:pPr algn="ctr"/>
          <a:endParaRPr lang="en-US"/>
        </a:p>
      </dgm:t>
    </dgm:pt>
    <dgm:pt modelId="{A34459CB-DB2C-43D2-8271-B14A8860532A}">
      <dgm:prSet phldrT="[Text]" custT="1"/>
      <dgm:spPr/>
      <dgm:t>
        <a:bodyPr/>
        <a:lstStyle/>
        <a:p>
          <a:pPr algn="ctr"/>
          <a:r>
            <a:rPr lang="en-US" sz="1100" dirty="0" smtClean="0"/>
            <a:t>Mission</a:t>
          </a:r>
          <a:r>
            <a:rPr lang="en-US" sz="1800" dirty="0" smtClean="0"/>
            <a:t>	</a:t>
          </a:r>
          <a:endParaRPr lang="en-US" sz="1800" dirty="0"/>
        </a:p>
      </dgm:t>
    </dgm:pt>
    <dgm:pt modelId="{3B94C56D-646A-4297-85E9-2635D5CCCC56}" type="parTrans" cxnId="{F7D4B737-4894-4317-9288-006DF34D8E10}">
      <dgm:prSet/>
      <dgm:spPr/>
      <dgm:t>
        <a:bodyPr/>
        <a:lstStyle/>
        <a:p>
          <a:pPr algn="ctr"/>
          <a:endParaRPr lang="en-US"/>
        </a:p>
      </dgm:t>
    </dgm:pt>
    <dgm:pt modelId="{01B4B02D-5C1D-42CD-8A0A-A3E188068645}" type="sibTrans" cxnId="{F7D4B737-4894-4317-9288-006DF34D8E10}">
      <dgm:prSet/>
      <dgm:spPr/>
      <dgm:t>
        <a:bodyPr/>
        <a:lstStyle/>
        <a:p>
          <a:pPr algn="ctr"/>
          <a:endParaRPr lang="en-US"/>
        </a:p>
      </dgm:t>
    </dgm:pt>
    <dgm:pt modelId="{641BF9FE-A1E1-46CE-9AD8-5F01AC022009}">
      <dgm:prSet phldrT="[Text]" custT="1"/>
      <dgm:spPr/>
      <dgm:t>
        <a:bodyPr/>
        <a:lstStyle/>
        <a:p>
          <a:pPr algn="ctr"/>
          <a:r>
            <a:rPr lang="en-US" sz="1100" dirty="0" smtClean="0"/>
            <a:t>Meld</a:t>
          </a:r>
          <a:endParaRPr lang="en-US" sz="1100" dirty="0"/>
        </a:p>
      </dgm:t>
    </dgm:pt>
    <dgm:pt modelId="{54EB8CED-8DB2-46B3-9006-0F96BFE2CC30}" type="parTrans" cxnId="{1B48E911-2456-494A-B963-AF266526F943}">
      <dgm:prSet/>
      <dgm:spPr/>
      <dgm:t>
        <a:bodyPr/>
        <a:lstStyle/>
        <a:p>
          <a:pPr algn="ctr"/>
          <a:endParaRPr lang="en-US"/>
        </a:p>
      </dgm:t>
    </dgm:pt>
    <dgm:pt modelId="{769353FA-DA14-48BA-8428-711DF0BE4AAA}" type="sibTrans" cxnId="{1B48E911-2456-494A-B963-AF266526F943}">
      <dgm:prSet/>
      <dgm:spPr/>
      <dgm:t>
        <a:bodyPr/>
        <a:lstStyle/>
        <a:p>
          <a:pPr algn="ctr"/>
          <a:endParaRPr lang="en-US"/>
        </a:p>
      </dgm:t>
    </dgm:pt>
    <dgm:pt modelId="{DB6A245B-687A-433C-8577-07A8A1FD8BCB}">
      <dgm:prSet phldrT="[Text]" custT="1"/>
      <dgm:spPr/>
      <dgm:t>
        <a:bodyPr/>
        <a:lstStyle/>
        <a:p>
          <a:pPr algn="ctr"/>
          <a:r>
            <a:rPr lang="en-US" sz="1100" dirty="0" smtClean="0"/>
            <a:t>Matrix</a:t>
          </a:r>
          <a:endParaRPr lang="en-US" sz="1100" dirty="0"/>
        </a:p>
      </dgm:t>
    </dgm:pt>
    <dgm:pt modelId="{312022F1-46DF-45AF-829D-76EB200A9C69}" type="parTrans" cxnId="{412AFEFD-AA78-420B-8AA0-0A618CA0912E}">
      <dgm:prSet/>
      <dgm:spPr/>
      <dgm:t>
        <a:bodyPr/>
        <a:lstStyle/>
        <a:p>
          <a:pPr algn="ctr"/>
          <a:endParaRPr lang="en-US"/>
        </a:p>
      </dgm:t>
    </dgm:pt>
    <dgm:pt modelId="{CC304FAB-BDB9-45EF-B192-E5165C8908E9}" type="sibTrans" cxnId="{412AFEFD-AA78-420B-8AA0-0A618CA0912E}">
      <dgm:prSet/>
      <dgm:spPr/>
      <dgm:t>
        <a:bodyPr/>
        <a:lstStyle/>
        <a:p>
          <a:pPr algn="ctr"/>
          <a:endParaRPr lang="en-US"/>
        </a:p>
      </dgm:t>
    </dgm:pt>
    <dgm:pt modelId="{02A29BD9-8512-44EF-AE3E-9DDFBC519F36}">
      <dgm:prSet phldrT="[Text]" custT="1"/>
      <dgm:spPr/>
      <dgm:t>
        <a:bodyPr/>
        <a:lstStyle/>
        <a:p>
          <a:pPr algn="ctr"/>
          <a:r>
            <a:rPr lang="en-US" sz="1100" dirty="0" smtClean="0"/>
            <a:t>Manu-facture</a:t>
          </a:r>
        </a:p>
        <a:p>
          <a:pPr algn="ctr"/>
          <a:endParaRPr lang="en-US" sz="1000" dirty="0"/>
        </a:p>
      </dgm:t>
    </dgm:pt>
    <dgm:pt modelId="{D262883A-653C-49D4-9976-32CFD95E8C97}" type="parTrans" cxnId="{79DD8CB0-9C60-4998-AD00-711615F45E26}">
      <dgm:prSet/>
      <dgm:spPr/>
      <dgm:t>
        <a:bodyPr/>
        <a:lstStyle/>
        <a:p>
          <a:pPr algn="ctr"/>
          <a:endParaRPr lang="en-US"/>
        </a:p>
      </dgm:t>
    </dgm:pt>
    <dgm:pt modelId="{6E579B10-AE4D-4E87-94FB-A64F9BAD3B5B}" type="sibTrans" cxnId="{79DD8CB0-9C60-4998-AD00-711615F45E26}">
      <dgm:prSet/>
      <dgm:spPr/>
      <dgm:t>
        <a:bodyPr/>
        <a:lstStyle/>
        <a:p>
          <a:pPr algn="ctr"/>
          <a:endParaRPr lang="en-US"/>
        </a:p>
      </dgm:t>
    </dgm:pt>
    <dgm:pt modelId="{CFD548A8-5074-4011-BC48-C06C78212D70}">
      <dgm:prSet custT="1"/>
      <dgm:spPr/>
      <dgm:t>
        <a:bodyPr/>
        <a:lstStyle/>
        <a:p>
          <a:pPr algn="ctr"/>
          <a:r>
            <a:rPr lang="en-US" sz="1100" dirty="0" smtClean="0"/>
            <a:t>Measure</a:t>
          </a:r>
          <a:endParaRPr lang="en-US" sz="1100" dirty="0"/>
        </a:p>
      </dgm:t>
    </dgm:pt>
    <dgm:pt modelId="{D023887D-ACC7-4C11-955A-515158FDAFB4}" type="parTrans" cxnId="{855EF829-72FC-43E1-A708-396A58ACC497}">
      <dgm:prSet/>
      <dgm:spPr/>
      <dgm:t>
        <a:bodyPr/>
        <a:lstStyle/>
        <a:p>
          <a:pPr algn="ctr"/>
          <a:endParaRPr lang="en-US"/>
        </a:p>
      </dgm:t>
    </dgm:pt>
    <dgm:pt modelId="{1FD64C91-4269-4213-BE4D-7D83FD4C1E7D}" type="sibTrans" cxnId="{855EF829-72FC-43E1-A708-396A58ACC497}">
      <dgm:prSet/>
      <dgm:spPr/>
      <dgm:t>
        <a:bodyPr/>
        <a:lstStyle/>
        <a:p>
          <a:pPr algn="ctr"/>
          <a:endParaRPr lang="en-US"/>
        </a:p>
      </dgm:t>
    </dgm:pt>
    <dgm:pt modelId="{DA3BC1DC-D258-4D0E-8683-22A0EA0EEACB}" type="pres">
      <dgm:prSet presAssocID="{EB96EB5D-0793-4FA8-8629-2D047050949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6B63CF-7358-4DD1-88DA-344465B6F449}" type="pres">
      <dgm:prSet presAssocID="{F129D3FF-F523-4E43-877F-8DC430D9712D}" presName="centerShape" presStyleLbl="node0" presStyleIdx="0" presStyleCnt="1"/>
      <dgm:spPr/>
      <dgm:t>
        <a:bodyPr/>
        <a:lstStyle/>
        <a:p>
          <a:endParaRPr lang="en-US"/>
        </a:p>
      </dgm:t>
    </dgm:pt>
    <dgm:pt modelId="{9982207F-635B-41A9-B519-CFA1931DDE6D}" type="pres">
      <dgm:prSet presAssocID="{A34459CB-DB2C-43D2-8271-B14A8860532A}" presName="node" presStyleLbl="node1" presStyleIdx="0" presStyleCnt="5" custScaleX="100486" custRadScaleRad="97918" custRadScaleInc="5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310A7-0E3B-48E0-AA8B-0BD9F4B7F90A}" type="pres">
      <dgm:prSet presAssocID="{A34459CB-DB2C-43D2-8271-B14A8860532A}" presName="dummy" presStyleCnt="0"/>
      <dgm:spPr/>
    </dgm:pt>
    <dgm:pt modelId="{B71B27D2-500E-4EF5-92B2-8965DEF1F846}" type="pres">
      <dgm:prSet presAssocID="{01B4B02D-5C1D-42CD-8A0A-A3E18806864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A897292-9D5A-41AB-9FE2-EB9A61817F9A}" type="pres">
      <dgm:prSet presAssocID="{641BF9FE-A1E1-46CE-9AD8-5F01AC022009}" presName="node" presStyleLbl="node1" presStyleIdx="1" presStyleCnt="5" custScaleX="988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F5072-DDC8-4886-8788-E95216634933}" type="pres">
      <dgm:prSet presAssocID="{641BF9FE-A1E1-46CE-9AD8-5F01AC022009}" presName="dummy" presStyleCnt="0"/>
      <dgm:spPr/>
    </dgm:pt>
    <dgm:pt modelId="{C9B40378-07C3-4EDB-B4B2-A5360782C490}" type="pres">
      <dgm:prSet presAssocID="{769353FA-DA14-48BA-8428-711DF0BE4AA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046D6C4F-9C40-4CAD-8A58-D5269F042642}" type="pres">
      <dgm:prSet presAssocID="{DB6A245B-687A-433C-8577-07A8A1FD8BCB}" presName="node" presStyleLbl="node1" presStyleIdx="2" presStyleCnt="5" custScaleX="95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7CF1A-AEE9-4B01-9FFB-11E3EC0B2FCE}" type="pres">
      <dgm:prSet presAssocID="{DB6A245B-687A-433C-8577-07A8A1FD8BCB}" presName="dummy" presStyleCnt="0"/>
      <dgm:spPr/>
    </dgm:pt>
    <dgm:pt modelId="{C088D12E-1ED5-4016-AA31-896F2F377947}" type="pres">
      <dgm:prSet presAssocID="{CC304FAB-BDB9-45EF-B192-E5165C8908E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7FA21126-3A65-44D8-ADFF-BFF5DB92E812}" type="pres">
      <dgm:prSet presAssocID="{02A29BD9-8512-44EF-AE3E-9DDFBC519F36}" presName="node" presStyleLbl="node1" presStyleIdx="3" presStyleCnt="5" custScaleX="109382" custScaleY="99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E9DB4-A4AA-4798-B6F9-B4479A5ED9D7}" type="pres">
      <dgm:prSet presAssocID="{02A29BD9-8512-44EF-AE3E-9DDFBC519F36}" presName="dummy" presStyleCnt="0"/>
      <dgm:spPr/>
    </dgm:pt>
    <dgm:pt modelId="{27B1A209-1145-4882-A7AF-16DEF7400510}" type="pres">
      <dgm:prSet presAssocID="{6E579B10-AE4D-4E87-94FB-A64F9BAD3B5B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F9756B4-F51A-4E0F-9564-92ED8C323139}" type="pres">
      <dgm:prSet presAssocID="{CFD548A8-5074-4011-BC48-C06C78212D70}" presName="node" presStyleLbl="node1" presStyleIdx="4" presStyleCnt="5" custScaleX="105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0980F-9400-48E6-A75D-D43A6856886A}" type="pres">
      <dgm:prSet presAssocID="{CFD548A8-5074-4011-BC48-C06C78212D70}" presName="dummy" presStyleCnt="0"/>
      <dgm:spPr/>
    </dgm:pt>
    <dgm:pt modelId="{7D07AEB8-6B1F-492C-9FF0-E60FE6BE4411}" type="pres">
      <dgm:prSet presAssocID="{1FD64C91-4269-4213-BE4D-7D83FD4C1E7D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91676DB-2A70-49FC-922E-7A8002323E73}" type="presOf" srcId="{6E579B10-AE4D-4E87-94FB-A64F9BAD3B5B}" destId="{27B1A209-1145-4882-A7AF-16DEF7400510}" srcOrd="0" destOrd="0" presId="urn:microsoft.com/office/officeart/2005/8/layout/radial6"/>
    <dgm:cxn modelId="{EE995B91-CA9A-49CE-8C41-7CFD4E3E9F41}" type="presOf" srcId="{A34459CB-DB2C-43D2-8271-B14A8860532A}" destId="{9982207F-635B-41A9-B519-CFA1931DDE6D}" srcOrd="0" destOrd="0" presId="urn:microsoft.com/office/officeart/2005/8/layout/radial6"/>
    <dgm:cxn modelId="{40A191D0-745C-4E47-8F9B-2905C797E06E}" type="presOf" srcId="{DB6A245B-687A-433C-8577-07A8A1FD8BCB}" destId="{046D6C4F-9C40-4CAD-8A58-D5269F042642}" srcOrd="0" destOrd="0" presId="urn:microsoft.com/office/officeart/2005/8/layout/radial6"/>
    <dgm:cxn modelId="{4EE09F36-E3AE-4B79-91E3-86A41FA7A118}" type="presOf" srcId="{EB96EB5D-0793-4FA8-8629-2D0470509495}" destId="{DA3BC1DC-D258-4D0E-8683-22A0EA0EEACB}" srcOrd="0" destOrd="0" presId="urn:microsoft.com/office/officeart/2005/8/layout/radial6"/>
    <dgm:cxn modelId="{1B48E911-2456-494A-B963-AF266526F943}" srcId="{F129D3FF-F523-4E43-877F-8DC430D9712D}" destId="{641BF9FE-A1E1-46CE-9AD8-5F01AC022009}" srcOrd="1" destOrd="0" parTransId="{54EB8CED-8DB2-46B3-9006-0F96BFE2CC30}" sibTransId="{769353FA-DA14-48BA-8428-711DF0BE4AAA}"/>
    <dgm:cxn modelId="{CA30D230-6E81-4A92-B18C-4729C7C9829E}" type="presOf" srcId="{641BF9FE-A1E1-46CE-9AD8-5F01AC022009}" destId="{1A897292-9D5A-41AB-9FE2-EB9A61817F9A}" srcOrd="0" destOrd="0" presId="urn:microsoft.com/office/officeart/2005/8/layout/radial6"/>
    <dgm:cxn modelId="{726BA68D-D2E1-43C3-B9E4-0018B72C828B}" type="presOf" srcId="{CC304FAB-BDB9-45EF-B192-E5165C8908E9}" destId="{C088D12E-1ED5-4016-AA31-896F2F377947}" srcOrd="0" destOrd="0" presId="urn:microsoft.com/office/officeart/2005/8/layout/radial6"/>
    <dgm:cxn modelId="{F5729A95-3D1B-463E-B362-76D2D8979CC1}" type="presOf" srcId="{769353FA-DA14-48BA-8428-711DF0BE4AAA}" destId="{C9B40378-07C3-4EDB-B4B2-A5360782C490}" srcOrd="0" destOrd="0" presId="urn:microsoft.com/office/officeart/2005/8/layout/radial6"/>
    <dgm:cxn modelId="{855EF829-72FC-43E1-A708-396A58ACC497}" srcId="{F129D3FF-F523-4E43-877F-8DC430D9712D}" destId="{CFD548A8-5074-4011-BC48-C06C78212D70}" srcOrd="4" destOrd="0" parTransId="{D023887D-ACC7-4C11-955A-515158FDAFB4}" sibTransId="{1FD64C91-4269-4213-BE4D-7D83FD4C1E7D}"/>
    <dgm:cxn modelId="{F7D4B737-4894-4317-9288-006DF34D8E10}" srcId="{F129D3FF-F523-4E43-877F-8DC430D9712D}" destId="{A34459CB-DB2C-43D2-8271-B14A8860532A}" srcOrd="0" destOrd="0" parTransId="{3B94C56D-646A-4297-85E9-2635D5CCCC56}" sibTransId="{01B4B02D-5C1D-42CD-8A0A-A3E188068645}"/>
    <dgm:cxn modelId="{79DD8CB0-9C60-4998-AD00-711615F45E26}" srcId="{F129D3FF-F523-4E43-877F-8DC430D9712D}" destId="{02A29BD9-8512-44EF-AE3E-9DDFBC519F36}" srcOrd="3" destOrd="0" parTransId="{D262883A-653C-49D4-9976-32CFD95E8C97}" sibTransId="{6E579B10-AE4D-4E87-94FB-A64F9BAD3B5B}"/>
    <dgm:cxn modelId="{EFA4AFAB-AFB2-4FBB-BCE5-C6A658D50772}" type="presOf" srcId="{01B4B02D-5C1D-42CD-8A0A-A3E188068645}" destId="{B71B27D2-500E-4EF5-92B2-8965DEF1F846}" srcOrd="0" destOrd="0" presId="urn:microsoft.com/office/officeart/2005/8/layout/radial6"/>
    <dgm:cxn modelId="{26A71F9E-A55C-4873-A272-1D1DCCE2829E}" type="presOf" srcId="{CFD548A8-5074-4011-BC48-C06C78212D70}" destId="{9F9756B4-F51A-4E0F-9564-92ED8C323139}" srcOrd="0" destOrd="0" presId="urn:microsoft.com/office/officeart/2005/8/layout/radial6"/>
    <dgm:cxn modelId="{ACB09F7B-1A90-4FC5-A798-5D69BD43FF97}" type="presOf" srcId="{F129D3FF-F523-4E43-877F-8DC430D9712D}" destId="{936B63CF-7358-4DD1-88DA-344465B6F449}" srcOrd="0" destOrd="0" presId="urn:microsoft.com/office/officeart/2005/8/layout/radial6"/>
    <dgm:cxn modelId="{412AFEFD-AA78-420B-8AA0-0A618CA0912E}" srcId="{F129D3FF-F523-4E43-877F-8DC430D9712D}" destId="{DB6A245B-687A-433C-8577-07A8A1FD8BCB}" srcOrd="2" destOrd="0" parTransId="{312022F1-46DF-45AF-829D-76EB200A9C69}" sibTransId="{CC304FAB-BDB9-45EF-B192-E5165C8908E9}"/>
    <dgm:cxn modelId="{AB1BD5DC-95B4-454F-B07F-035ED7152F1F}" type="presOf" srcId="{1FD64C91-4269-4213-BE4D-7D83FD4C1E7D}" destId="{7D07AEB8-6B1F-492C-9FF0-E60FE6BE4411}" srcOrd="0" destOrd="0" presId="urn:microsoft.com/office/officeart/2005/8/layout/radial6"/>
    <dgm:cxn modelId="{55379063-0E49-4CF8-A896-0FC7EDBB831D}" type="presOf" srcId="{02A29BD9-8512-44EF-AE3E-9DDFBC519F36}" destId="{7FA21126-3A65-44D8-ADFF-BFF5DB92E812}" srcOrd="0" destOrd="0" presId="urn:microsoft.com/office/officeart/2005/8/layout/radial6"/>
    <dgm:cxn modelId="{6C1F33EF-536F-4F5A-9947-2A48C4A8BD1E}" srcId="{EB96EB5D-0793-4FA8-8629-2D0470509495}" destId="{F129D3FF-F523-4E43-877F-8DC430D9712D}" srcOrd="0" destOrd="0" parTransId="{DB3F85EA-222F-4FFD-A5A4-65E979F2400C}" sibTransId="{5B3C7F04-E81A-41A5-B63E-A4D4421545CE}"/>
    <dgm:cxn modelId="{4588328F-E036-41E8-8F97-F33B66F0AE65}" type="presParOf" srcId="{DA3BC1DC-D258-4D0E-8683-22A0EA0EEACB}" destId="{936B63CF-7358-4DD1-88DA-344465B6F449}" srcOrd="0" destOrd="0" presId="urn:microsoft.com/office/officeart/2005/8/layout/radial6"/>
    <dgm:cxn modelId="{9CFA7B81-9E84-4A65-B102-83A3684C0863}" type="presParOf" srcId="{DA3BC1DC-D258-4D0E-8683-22A0EA0EEACB}" destId="{9982207F-635B-41A9-B519-CFA1931DDE6D}" srcOrd="1" destOrd="0" presId="urn:microsoft.com/office/officeart/2005/8/layout/radial6"/>
    <dgm:cxn modelId="{A83D166D-6D2C-437E-B057-231AA0DD485A}" type="presParOf" srcId="{DA3BC1DC-D258-4D0E-8683-22A0EA0EEACB}" destId="{AF2310A7-0E3B-48E0-AA8B-0BD9F4B7F90A}" srcOrd="2" destOrd="0" presId="urn:microsoft.com/office/officeart/2005/8/layout/radial6"/>
    <dgm:cxn modelId="{A915EB42-2070-4CAF-88A0-6D8582960F25}" type="presParOf" srcId="{DA3BC1DC-D258-4D0E-8683-22A0EA0EEACB}" destId="{B71B27D2-500E-4EF5-92B2-8965DEF1F846}" srcOrd="3" destOrd="0" presId="urn:microsoft.com/office/officeart/2005/8/layout/radial6"/>
    <dgm:cxn modelId="{64982FC0-C6CA-4289-8AEC-2C3DCD2A9CDF}" type="presParOf" srcId="{DA3BC1DC-D258-4D0E-8683-22A0EA0EEACB}" destId="{1A897292-9D5A-41AB-9FE2-EB9A61817F9A}" srcOrd="4" destOrd="0" presId="urn:microsoft.com/office/officeart/2005/8/layout/radial6"/>
    <dgm:cxn modelId="{84FD57D1-47B2-4C75-90EC-FE46F1CD156F}" type="presParOf" srcId="{DA3BC1DC-D258-4D0E-8683-22A0EA0EEACB}" destId="{E04F5072-DDC8-4886-8788-E95216634933}" srcOrd="5" destOrd="0" presId="urn:microsoft.com/office/officeart/2005/8/layout/radial6"/>
    <dgm:cxn modelId="{E23CFC23-7AC9-459A-99E2-ECAFDFA207B2}" type="presParOf" srcId="{DA3BC1DC-D258-4D0E-8683-22A0EA0EEACB}" destId="{C9B40378-07C3-4EDB-B4B2-A5360782C490}" srcOrd="6" destOrd="0" presId="urn:microsoft.com/office/officeart/2005/8/layout/radial6"/>
    <dgm:cxn modelId="{23FC6F55-DE44-48CE-A289-5735B06A7389}" type="presParOf" srcId="{DA3BC1DC-D258-4D0E-8683-22A0EA0EEACB}" destId="{046D6C4F-9C40-4CAD-8A58-D5269F042642}" srcOrd="7" destOrd="0" presId="urn:microsoft.com/office/officeart/2005/8/layout/radial6"/>
    <dgm:cxn modelId="{620E84F9-5575-440F-983D-2828913C0671}" type="presParOf" srcId="{DA3BC1DC-D258-4D0E-8683-22A0EA0EEACB}" destId="{DBE7CF1A-AEE9-4B01-9FFB-11E3EC0B2FCE}" srcOrd="8" destOrd="0" presId="urn:microsoft.com/office/officeart/2005/8/layout/radial6"/>
    <dgm:cxn modelId="{5CC1AC93-3763-4E40-843C-0709B2E97454}" type="presParOf" srcId="{DA3BC1DC-D258-4D0E-8683-22A0EA0EEACB}" destId="{C088D12E-1ED5-4016-AA31-896F2F377947}" srcOrd="9" destOrd="0" presId="urn:microsoft.com/office/officeart/2005/8/layout/radial6"/>
    <dgm:cxn modelId="{294B6DC6-33FF-441B-8EC2-FAF6FD2DE6BC}" type="presParOf" srcId="{DA3BC1DC-D258-4D0E-8683-22A0EA0EEACB}" destId="{7FA21126-3A65-44D8-ADFF-BFF5DB92E812}" srcOrd="10" destOrd="0" presId="urn:microsoft.com/office/officeart/2005/8/layout/radial6"/>
    <dgm:cxn modelId="{A56EF16E-6C90-42F4-8844-E089A9C53ED4}" type="presParOf" srcId="{DA3BC1DC-D258-4D0E-8683-22A0EA0EEACB}" destId="{16FE9DB4-A4AA-4798-B6F9-B4479A5ED9D7}" srcOrd="11" destOrd="0" presId="urn:microsoft.com/office/officeart/2005/8/layout/radial6"/>
    <dgm:cxn modelId="{F8F657D6-F807-4605-BD44-023E598F20B1}" type="presParOf" srcId="{DA3BC1DC-D258-4D0E-8683-22A0EA0EEACB}" destId="{27B1A209-1145-4882-A7AF-16DEF7400510}" srcOrd="12" destOrd="0" presId="urn:microsoft.com/office/officeart/2005/8/layout/radial6"/>
    <dgm:cxn modelId="{B299C08A-453B-4127-9C37-A475EF63FF7E}" type="presParOf" srcId="{DA3BC1DC-D258-4D0E-8683-22A0EA0EEACB}" destId="{9F9756B4-F51A-4E0F-9564-92ED8C323139}" srcOrd="13" destOrd="0" presId="urn:microsoft.com/office/officeart/2005/8/layout/radial6"/>
    <dgm:cxn modelId="{6E3F481B-EFD3-4341-AB7A-728020AA3C6F}" type="presParOf" srcId="{DA3BC1DC-D258-4D0E-8683-22A0EA0EEACB}" destId="{D3E0980F-9400-48E6-A75D-D43A6856886A}" srcOrd="14" destOrd="0" presId="urn:microsoft.com/office/officeart/2005/8/layout/radial6"/>
    <dgm:cxn modelId="{33AB2584-980C-498F-B81A-285A4B032FD0}" type="presParOf" srcId="{DA3BC1DC-D258-4D0E-8683-22A0EA0EEACB}" destId="{7D07AEB8-6B1F-492C-9FF0-E60FE6BE441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C210E-3C0B-4BEF-B64B-0B26499B6317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1913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51913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6D5FF-EC8F-413F-B1DC-62BBABD6D1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68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72886"/>
          </a:xfrm>
          <a:prstGeom prst="rect">
            <a:avLst/>
          </a:prstGeom>
        </p:spPr>
        <p:txBody>
          <a:bodyPr vert="horz" lIns="94293" tIns="47146" rIns="94293" bIns="471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72886"/>
          </a:xfrm>
          <a:prstGeom prst="rect">
            <a:avLst/>
          </a:prstGeom>
        </p:spPr>
        <p:txBody>
          <a:bodyPr vert="horz" lIns="94293" tIns="47146" rIns="94293" bIns="47146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1177925"/>
            <a:ext cx="5654675" cy="3181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93" tIns="47146" rIns="94293" bIns="471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35775"/>
            <a:ext cx="5661660" cy="3711089"/>
          </a:xfrm>
          <a:prstGeom prst="rect">
            <a:avLst/>
          </a:prstGeom>
        </p:spPr>
        <p:txBody>
          <a:bodyPr vert="horz" lIns="94293" tIns="47146" rIns="94293" bIns="471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2103"/>
            <a:ext cx="3066733" cy="472885"/>
          </a:xfrm>
          <a:prstGeom prst="rect">
            <a:avLst/>
          </a:prstGeom>
        </p:spPr>
        <p:txBody>
          <a:bodyPr vert="horz" lIns="94293" tIns="47146" rIns="94293" bIns="471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52103"/>
            <a:ext cx="3066733" cy="472885"/>
          </a:xfrm>
          <a:prstGeom prst="rect">
            <a:avLst/>
          </a:prstGeom>
        </p:spPr>
        <p:txBody>
          <a:bodyPr vert="horz" lIns="94293" tIns="47146" rIns="94293" bIns="47146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1177925"/>
            <a:ext cx="5654675" cy="3181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r>
              <a:rPr lang="en-US" baseline="0" dirty="0" smtClean="0"/>
              <a:t> last two presentations – three-legged stool and communications . . .(October and December, respectively)</a:t>
            </a:r>
          </a:p>
          <a:p>
            <a:r>
              <a:rPr lang="en-US" baseline="0" dirty="0" smtClean="0"/>
              <a:t>Welcome and housekeeping (webinar guidance, including recording)</a:t>
            </a:r>
          </a:p>
          <a:p>
            <a:r>
              <a:rPr lang="en-US" baseline="0" dirty="0" smtClean="0"/>
              <a:t>Acknowledge LSSU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90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80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49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44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Jim Collins would tell us . . . Leadership boards are “ambitious to the case, the movement, the mission, the work – makes all decisions for the greatness of the organization (level 5 leadership)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25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Jim Collins would tell us . . . Leadership boards are “ambitious to the case, the movement, the mission, the work – makes all decisions for the greatness of the organization (level 5 leadership)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47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Jim Collins would tell us . . . Leadership boards are “ambitious to the case, the movement, the mission, the work – makes all decisions for the greatness of the organization (level 5 leadership)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81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officers should serve as an extension of the effective team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732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Practical definitions found in Bylaws; policy; job descriptions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20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41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8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583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01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868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031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493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1177925"/>
            <a:ext cx="5654675" cy="3181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1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 May have policy on board orientation – Policy Number 0142.4)</a:t>
            </a:r>
          </a:p>
          <a:p>
            <a:r>
              <a:rPr lang="en-US" baseline="0" dirty="0" smtClean="0"/>
              <a:t>Once team is in place, then effectiveness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11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 May have policy on board orientation – Policy Number 0142.4)</a:t>
            </a:r>
          </a:p>
          <a:p>
            <a:r>
              <a:rPr lang="en-US" baseline="0" dirty="0" smtClean="0"/>
              <a:t>Once team is in place, then effectiveness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24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Board Ethics Policy – Policy Number:  0144.2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35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Board Ethics Policy – Policy Number:  0144.2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38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 Board Ethics Policy – Policy Number:  0144.2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6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3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7207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3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7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4818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68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5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5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6284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513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907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755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424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209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943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9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2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8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2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21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  <p:sldLayoutId id="21474838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15.officeredir.microsoft.com/r/rlid2013GettingStartedCntrPPT?clid=1033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356" y="116642"/>
            <a:ext cx="11819322" cy="4573464"/>
          </a:xfrm>
        </p:spPr>
        <p:txBody>
          <a:bodyPr/>
          <a:lstStyle/>
          <a:p>
            <a:pPr algn="ctr"/>
            <a:r>
              <a:rPr lang="en-US" sz="4000" b="1" i="1" dirty="0" smtClean="0"/>
              <a:t/>
            </a:r>
            <a:br>
              <a:rPr lang="en-US" sz="4000" b="1" i="1" dirty="0" smtClean="0"/>
            </a:br>
            <a:r>
              <a:rPr lang="en-US" sz="4000" b="1" i="1" dirty="0"/>
              <a:t/>
            </a:r>
            <a:br>
              <a:rPr lang="en-US" sz="4000" b="1" i="1" dirty="0"/>
            </a:br>
            <a:r>
              <a:rPr lang="en-US" sz="4000" b="1" i="1" dirty="0" smtClean="0"/>
              <a:t/>
            </a:r>
            <a:br>
              <a:rPr lang="en-US" sz="4000" b="1" i="1" dirty="0" smtClean="0"/>
            </a:br>
            <a:r>
              <a:rPr lang="en-US" sz="4000" b="1" i="1" dirty="0" smtClean="0"/>
              <a:t>Building an Effective Board Team:</a:t>
            </a:r>
            <a:br>
              <a:rPr lang="en-US" sz="4000" b="1" i="1" dirty="0" smtClean="0"/>
            </a:br>
            <a:r>
              <a:rPr lang="en-US" sz="2400" b="1" i="1" dirty="0" smtClean="0"/>
              <a:t>Extending Greatness through the Role of the Officer</a:t>
            </a:r>
            <a:br>
              <a:rPr lang="en-US" sz="2400" b="1" i="1" dirty="0" smtClean="0"/>
            </a:b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endParaRPr lang="en-US" sz="3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0169" y="5059038"/>
            <a:ext cx="6802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i="1" dirty="0" smtClean="0"/>
          </a:p>
          <a:p>
            <a:r>
              <a:rPr lang="en-US" sz="1200" i="1" dirty="0" smtClean="0"/>
              <a:t>Presenter:		Angela Irwin</a:t>
            </a:r>
          </a:p>
          <a:p>
            <a:r>
              <a:rPr lang="en-US" sz="1200" i="1" dirty="0" smtClean="0"/>
              <a:t>		President</a:t>
            </a:r>
          </a:p>
          <a:p>
            <a:r>
              <a:rPr lang="en-US" sz="1200" i="1" dirty="0"/>
              <a:t>	</a:t>
            </a:r>
            <a:r>
              <a:rPr lang="en-US" sz="1200" i="1" dirty="0" smtClean="0"/>
              <a:t>	</a:t>
            </a:r>
            <a:r>
              <a:rPr lang="en-US" sz="1200" i="1" dirty="0" err="1" smtClean="0"/>
              <a:t>AirWin</a:t>
            </a:r>
            <a:r>
              <a:rPr lang="en-US" sz="1200" i="1" dirty="0" smtClean="0"/>
              <a:t> Educational Services, LLC</a:t>
            </a:r>
            <a:endParaRPr lang="en-US" sz="1200" i="1" dirty="0"/>
          </a:p>
          <a:p>
            <a:r>
              <a:rPr lang="en-US" sz="1200" i="1" dirty="0" smtClean="0"/>
              <a:t>		</a:t>
            </a:r>
            <a:endParaRPr lang="en-US" sz="1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181" y="2261694"/>
            <a:ext cx="6897671" cy="1041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45745" y="3859109"/>
            <a:ext cx="7788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Board Webinar Series</a:t>
            </a:r>
          </a:p>
          <a:p>
            <a:pPr algn="ctr"/>
            <a:r>
              <a:rPr lang="en-US" sz="2400" dirty="0" smtClean="0"/>
              <a:t>February 7,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75411" y="1360662"/>
            <a:ext cx="91219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ASKING WISE QUESTIONS</a:t>
            </a:r>
          </a:p>
          <a:p>
            <a:pPr algn="ctr"/>
            <a:endParaRPr lang="en-US" i="1" dirty="0"/>
          </a:p>
          <a:p>
            <a:pPr algn="ctr"/>
            <a:r>
              <a:rPr lang="en-US" i="1" dirty="0" smtClean="0"/>
              <a:t>Begins with a comprehensive review of board meeting materials – being prepared!</a:t>
            </a:r>
            <a:endParaRPr lang="en-US" i="1" dirty="0"/>
          </a:p>
        </p:txBody>
      </p:sp>
      <p:sp>
        <p:nvSpPr>
          <p:cNvPr id="10" name="Rectangle 9"/>
          <p:cNvSpPr/>
          <p:nvPr/>
        </p:nvSpPr>
        <p:spPr>
          <a:xfrm>
            <a:off x="446182" y="3023352"/>
            <a:ext cx="11380423" cy="335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Academics: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the board receiving the principal(s) reports in advance?  </a:t>
            </a:r>
            <a:r>
              <a:rPr lang="en-US" sz="11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100" b="1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Hint:  Encourage the reports be provided as part of the board packet and use the meeting to ask questions about the report(s)</a:t>
            </a:r>
            <a:r>
              <a:rPr lang="en-US" sz="11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en-US" sz="11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outcomes-based questions are necessary pursuant to review of  principals’ report(s)?  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Board asking questions about desired outcomes for reported inputs (i.e. if the school is planning a field trip to the African-American Museum, what does the school hope to achieve/accomplish from that trip?  What is the “return on investment” proposition?)  </a:t>
            </a:r>
            <a:r>
              <a:rPr lang="en-US" sz="11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the Board ensuring that the school is on track for meeting its contracted academic goals? </a:t>
            </a:r>
            <a:endParaRPr lang="en-US" sz="11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academic deficiencies, is management addressing how those deficiencies are being satisfied?  Are there financial implications?  What is the Board’s role in ensuring academic and financial strategies are </a:t>
            </a:r>
            <a:r>
              <a:rPr lang="en-US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aligned?  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there any academic elements that require the attention of the authorizer?  </a:t>
            </a:r>
            <a:endParaRPr lang="en-US" sz="11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Guidance: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Ensure that the agenda/materials offer an academic reporting format that tracks progress toward goals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Ensure that academic achievement and growth is being discussed at every board meeting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 necessary, ensure that specific strategies are being addressed/implemented to improve proficiency and growth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Ensure academic reports include both formative and summative approaches to impact improvements </a:t>
            </a:r>
            <a:r>
              <a:rPr lang="en-US" sz="11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(If board does not understand formative and summative assessments, ask.)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Establish protocols for communicating with the authorizer</a:t>
            </a:r>
            <a:endParaRPr lang="en-US" sz="1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0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98638"/>
            <a:ext cx="2470068" cy="251839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07611" y="1819013"/>
            <a:ext cx="91219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DEVELOPING CAPACITY TO GOVERN WELL (HOW)</a:t>
            </a:r>
          </a:p>
          <a:p>
            <a:pPr algn="ctr"/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 rot="20385542">
            <a:off x="862162" y="3342891"/>
            <a:ext cx="416462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External Professional Development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599071">
            <a:off x="4721040" y="4513554"/>
            <a:ext cx="416462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Internal Professional Development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64950" y="3125328"/>
            <a:ext cx="4164628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751545">
            <a:off x="2113478" y="5347856"/>
            <a:ext cx="4164628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Committees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5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bg2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Callout 11"/>
          <p:cNvSpPr/>
          <p:nvPr/>
        </p:nvSpPr>
        <p:spPr>
          <a:xfrm rot="547775">
            <a:off x="7734884" y="1752515"/>
            <a:ext cx="1638717" cy="1275969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Interpersonal Skills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 rot="20040974">
            <a:off x="3152313" y="3016981"/>
            <a:ext cx="1591293" cy="1275969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Charter Contract Compliance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5491712" y="2134434"/>
            <a:ext cx="1591293" cy="1414562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Climate and Culture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6590411" y="2633390"/>
            <a:ext cx="1591293" cy="1275969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Fiscal Integrity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02770" y="78873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593" y="3399886"/>
            <a:ext cx="5505917" cy="3564233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 rot="833358">
            <a:off x="7776571" y="3014052"/>
            <a:ext cx="1591293" cy="127596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Student Achievement and Growth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8" name="Oval Callout 17"/>
          <p:cNvSpPr/>
          <p:nvPr/>
        </p:nvSpPr>
        <p:spPr>
          <a:xfrm rot="19626157">
            <a:off x="4123333" y="2175918"/>
            <a:ext cx="1638717" cy="1275969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Leadership and Management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8623" y="1321438"/>
            <a:ext cx="827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EVALUATING PERFORMANCE</a:t>
            </a:r>
            <a:endParaRPr lang="en-US" sz="2800" i="1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-1078170" y="3666694"/>
            <a:ext cx="5459282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5400" dirty="0" smtClean="0"/>
              <a:t>BOARD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7996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bg2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Callout 18"/>
          <p:cNvSpPr/>
          <p:nvPr/>
        </p:nvSpPr>
        <p:spPr>
          <a:xfrm>
            <a:off x="7228624" y="1851170"/>
            <a:ext cx="1591293" cy="1414562"/>
          </a:xfrm>
          <a:prstGeom prst="wedgeEllipseCallout">
            <a:avLst/>
          </a:prstGeom>
          <a:solidFill>
            <a:srgbClr val="EFD5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Relationships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3752152" y="2194013"/>
            <a:ext cx="1638717" cy="1275969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Academy Leadership</a:t>
            </a:r>
            <a:endParaRPr lang="en-US" sz="1100" b="1" dirty="0">
              <a:solidFill>
                <a:srgbClr val="734F29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47" y="3425986"/>
            <a:ext cx="5505917" cy="3564233"/>
          </a:xfrm>
          <a:prstGeom prst="rect">
            <a:avLst/>
          </a:prstGeom>
        </p:spPr>
      </p:pic>
      <p:sp>
        <p:nvSpPr>
          <p:cNvPr id="14" name="Oval Callout 13"/>
          <p:cNvSpPr/>
          <p:nvPr/>
        </p:nvSpPr>
        <p:spPr>
          <a:xfrm rot="1173541">
            <a:off x="7525805" y="3119632"/>
            <a:ext cx="1591293" cy="127596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Student Achievement and Growth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100838" y="2481649"/>
            <a:ext cx="1591293" cy="1275969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Fiscal Integrity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 rot="20510588">
            <a:off x="2821027" y="3048170"/>
            <a:ext cx="1591293" cy="1275969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Charter Contract Compliance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5056872" y="2052168"/>
            <a:ext cx="1591293" cy="1414562"/>
          </a:xfrm>
          <a:prstGeom prst="wedgeEllipse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734F29"/>
                </a:solidFill>
              </a:rPr>
              <a:t>Climate and Culture</a:t>
            </a:r>
            <a:endParaRPr lang="en-US" sz="1100" b="1" dirty="0">
              <a:solidFill>
                <a:srgbClr val="734F29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02770" y="78873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3229" y="1398718"/>
            <a:ext cx="8277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EVALUATING PERFORMANCE</a:t>
            </a:r>
            <a:endParaRPr lang="en-US" sz="2800" i="1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1078170" y="3666694"/>
            <a:ext cx="5459282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5400" dirty="0" smtClean="0"/>
              <a:t>MANAGEMENT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894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380" y="80784"/>
            <a:ext cx="1092708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Team:</a:t>
            </a:r>
            <a:br>
              <a:rPr lang="en-US" sz="36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4800" b="1" i="1" dirty="0"/>
              <a:t/>
            </a:r>
            <a:br>
              <a:rPr lang="en-US" sz="4800" b="1" i="1" dirty="0"/>
            </a:br>
            <a:endParaRPr lang="en-US" sz="4400" b="1" i="1" dirty="0" smtClean="0"/>
          </a:p>
          <a:p>
            <a:pPr algn="ctr"/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dirty="0"/>
          </a:p>
        </p:txBody>
      </p:sp>
      <p:pic>
        <p:nvPicPr>
          <p:cNvPr id="6" name="Picture 5" descr="Pyrami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740" y="2663704"/>
            <a:ext cx="6574564" cy="4194296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297866" y="3098945"/>
            <a:ext cx="3338111" cy="113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88151" y="3483856"/>
            <a:ext cx="2941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5"/>
              </a:buClr>
              <a:buFont typeface="Wingdings" pitchFamily="2" charset="2"/>
              <a:buChar char="v"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Ambitious to the cause, the movement, the mission, the work</a:t>
            </a:r>
          </a:p>
          <a:p>
            <a:pPr>
              <a:buClr>
                <a:schemeClr val="accent5"/>
              </a:buClr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Clr>
                <a:schemeClr val="accent5"/>
              </a:buClr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Clr>
                <a:schemeClr val="accent5"/>
              </a:buClr>
              <a:buFont typeface="Wingdings" pitchFamily="2" charset="2"/>
              <a:buChar char="v"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Makes sure the right decisions happens for the “greatness” of the organization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903" y="5612559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i="1" dirty="0"/>
              <a:t>Good to Great and the Social Sectors: A Monograph to Accompany Good to Great</a:t>
            </a:r>
            <a:r>
              <a:rPr lang="en-US" sz="1400" dirty="0"/>
              <a:t>:  </a:t>
            </a:r>
          </a:p>
          <a:p>
            <a:r>
              <a:rPr lang="en-US" sz="1400" dirty="0"/>
              <a:t>Jim Collins, 2005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88151" y="1619348"/>
            <a:ext cx="91219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UNDERSTANDING ROLE(S) AS LEADERS</a:t>
            </a:r>
          </a:p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57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380" y="80784"/>
            <a:ext cx="109270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Team:</a:t>
            </a:r>
            <a:br>
              <a:rPr lang="en-US" sz="36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4800" b="1" i="1" dirty="0"/>
              <a:t/>
            </a:r>
            <a:br>
              <a:rPr lang="en-US" sz="4800" b="1" i="1" dirty="0"/>
            </a:b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656936" y="1565982"/>
            <a:ext cx="91219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Ethical Conduct</a:t>
            </a:r>
          </a:p>
          <a:p>
            <a:pPr algn="ctr"/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01881" y="2230370"/>
            <a:ext cx="114795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Attend all regularly scheduled Board meetings and stay informed on issues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Make policy decisions only after full discussion at public board meeting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Render all decisions based on available facts and independent judgment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Encourage free expression of opinion by all Board members and seek systematic communications among the Board and students, staff, and all elements of the community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Work with other Board members to establish effective policies and delegate authority for the administration of the Academy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Communicate effectively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Keep informed on relevant educational issues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Avoid conflicts of interest and refrain from using board positions for personal or partisan gain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Take no private action that may compromise the board or administration and respect the confidentiality of information that is privileged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Remember that the first and greatest concern must be for the educational welfare of the students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28905" y="6157190"/>
            <a:ext cx="6293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Source:  Extracted from the National Charter Schools Institute Board Policy 0144.2 – Board Member Ethics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91036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380" y="80784"/>
            <a:ext cx="1092708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Team:</a:t>
            </a:r>
            <a:br>
              <a:rPr lang="en-US" sz="36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4800" b="1" i="1" dirty="0"/>
              <a:t/>
            </a:r>
            <a:br>
              <a:rPr lang="en-US" sz="4800" b="1" i="1" dirty="0"/>
            </a:br>
            <a:endParaRPr lang="en-US" sz="4400" b="1" i="1" dirty="0" smtClean="0"/>
          </a:p>
          <a:p>
            <a:pPr algn="ctr"/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/>
              <a:t/>
            </a:r>
            <a:br>
              <a:rPr lang="en-US" sz="3200" b="1" i="1" dirty="0"/>
            </a:b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688151" y="1619348"/>
            <a:ext cx="91219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ENGAGING IN FUTURE PLANNING</a:t>
            </a:r>
          </a:p>
          <a:p>
            <a:pPr algn="ctr"/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35739" y="2653498"/>
            <a:ext cx="56023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Strategic Planning: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Existing documents containing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Strengths, Weaknesses, Opportunities and Threats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Choice template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Measuring effectiveness of plan/goals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56986275"/>
              </p:ext>
            </p:extLst>
          </p:nvPr>
        </p:nvGraphicFramePr>
        <p:xfrm>
          <a:off x="4770304" y="2419567"/>
          <a:ext cx="7116896" cy="329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8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93214" y="2346593"/>
            <a:ext cx="9959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Officers and Leadership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9570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15249" y="2005070"/>
            <a:ext cx="1000331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Board Offices Defined</a:t>
            </a:r>
          </a:p>
          <a:p>
            <a:endParaRPr lang="en-US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Bylaws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Policy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Board-developed job </a:t>
            </a:r>
            <a:r>
              <a:rPr lang="en-US" sz="2400" dirty="0"/>
              <a:t>d</a:t>
            </a:r>
            <a:r>
              <a:rPr lang="en-US" sz="2400" dirty="0" smtClean="0"/>
              <a:t>escriptions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079653" y="2522863"/>
            <a:ext cx="10091451" cy="376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7210"/>
              </p:ext>
            </p:extLst>
          </p:nvPr>
        </p:nvGraphicFramePr>
        <p:xfrm>
          <a:off x="363556" y="1490847"/>
          <a:ext cx="11523644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822"/>
                <a:gridCol w="576182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President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Practical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Leadership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 at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Oversees board affairs;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cts as the representative of the board as a whole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Speaks to the media and the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Represents</a:t>
                      </a:r>
                      <a:r>
                        <a:rPr lang="en-US" baseline="0" dirty="0" smtClean="0"/>
                        <a:t> the Academy in the community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Assists in the development of agendas for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the effective</a:t>
                      </a:r>
                      <a:r>
                        <a:rPr lang="en-US" baseline="0" dirty="0" smtClean="0"/>
                        <a:t> actions of the board in governing and supporting the Academy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Recommends committee development to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committee leadership and stays</a:t>
                      </a:r>
                      <a:r>
                        <a:rPr lang="en-US" baseline="0" dirty="0" smtClean="0"/>
                        <a:t> connected with leadership to ensure work is carried out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Establishes search and selection committees, as necessary (for school leadership and/or management)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Initiates board discussions on evaluating school leadership and/or management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</a:t>
                      </a:r>
                      <a:r>
                        <a:rPr lang="en-US" baseline="0" dirty="0" smtClean="0"/>
                        <a:t> preparation of all pre-meeting materials, committee functions and recruitment and orientation of new board 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all board</a:t>
                      </a:r>
                      <a:r>
                        <a:rPr lang="en-US" baseline="0" dirty="0" smtClean="0"/>
                        <a:t> matters are handled properly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3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12704" y="2060154"/>
            <a:ext cx="98160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 smtClean="0"/>
              <a:t>“The Board of Directors is the highest level of leadership” (</a:t>
            </a:r>
            <a:r>
              <a:rPr lang="en-US" sz="4400" i="1" dirty="0" err="1" smtClean="0"/>
              <a:t>BoardSource</a:t>
            </a:r>
            <a:r>
              <a:rPr lang="en-US" sz="4400" i="1" dirty="0" smtClean="0"/>
              <a:t>)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419947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76524"/>
              </p:ext>
            </p:extLst>
          </p:nvPr>
        </p:nvGraphicFramePr>
        <p:xfrm>
          <a:off x="363556" y="1490847"/>
          <a:ext cx="1152364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822"/>
                <a:gridCol w="576182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Vice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Practical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Leadership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Acts as president in his/her absence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Ability and</a:t>
                      </a:r>
                      <a:r>
                        <a:rPr lang="en-US" baseline="0" dirty="0" smtClean="0"/>
                        <a:t> willingness to assist president in achieving his/her leadership role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Accepts responsibility in/with certain board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Ability to lead in the areas of board membership, media, facility(</a:t>
                      </a:r>
                      <a:r>
                        <a:rPr lang="en-US" dirty="0" err="1" smtClean="0"/>
                        <a:t>ies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, personnel,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Vital part of board</a:t>
                      </a:r>
                      <a:r>
                        <a:rPr lang="en-US" baseline="0" dirty="0" smtClean="0"/>
                        <a:t> officer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Vital part of board</a:t>
                      </a:r>
                      <a:r>
                        <a:rPr lang="en-US" baseline="0" dirty="0" smtClean="0"/>
                        <a:t> LEADERSHIP team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560670"/>
              </p:ext>
            </p:extLst>
          </p:nvPr>
        </p:nvGraphicFramePr>
        <p:xfrm>
          <a:off x="363556" y="1490847"/>
          <a:ext cx="11523644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822"/>
                <a:gridCol w="576182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Secretary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Practical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Leadership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accurate minutes of meetings are taken and approved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Recruits a “recording secretary” for board consideration, as appropriate and necessary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all records are maintained as required</a:t>
                      </a:r>
                      <a:r>
                        <a:rPr lang="en-US" baseline="0" dirty="0" smtClean="0"/>
                        <a:t> by law and made available when requested by authorized persons and all corporate records are filed and up-to-date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Understands the</a:t>
                      </a:r>
                      <a:r>
                        <a:rPr lang="en-US" baseline="0" dirty="0" smtClean="0"/>
                        <a:t> laws and expectations relative to corporate/public records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</a:t>
                      </a:r>
                      <a:r>
                        <a:rPr lang="en-US" baseline="0" dirty="0" smtClean="0"/>
                        <a:t> up-to-date copies of bylaws are available at all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Understands bylaws to the extent</a:t>
                      </a:r>
                      <a:r>
                        <a:rPr lang="en-US" baseline="0" dirty="0" smtClean="0"/>
                        <a:t> that he/she can answer board functioning questions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proper notification of</a:t>
                      </a:r>
                      <a:r>
                        <a:rPr lang="en-US" baseline="0" dirty="0" smtClean="0"/>
                        <a:t> meetings is given, as specified in the bylaws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Takes leadership role in following Open Meetings</a:t>
                      </a:r>
                      <a:r>
                        <a:rPr lang="en-US" baseline="0" dirty="0" smtClean="0"/>
                        <a:t> 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Manages general correspondence of board (except for correspondence</a:t>
                      </a:r>
                      <a:r>
                        <a:rPr lang="en-US" baseline="0" dirty="0" smtClean="0"/>
                        <a:t> addressed to others)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full understanding and</a:t>
                      </a:r>
                      <a:r>
                        <a:rPr lang="en-US" baseline="0" dirty="0" smtClean="0"/>
                        <a:t> transparency of all board correspondence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r>
                        <a:rPr lang="en-US" baseline="0" dirty="0" smtClean="0"/>
                        <a:t> as signing officer for certain docs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full</a:t>
                      </a:r>
                      <a:r>
                        <a:rPr lang="en-US" baseline="0" dirty="0" smtClean="0"/>
                        <a:t> understanding of everything that he/she signs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2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87901"/>
              </p:ext>
            </p:extLst>
          </p:nvPr>
        </p:nvGraphicFramePr>
        <p:xfrm>
          <a:off x="363556" y="1413729"/>
          <a:ext cx="11523644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822"/>
                <a:gridCol w="576182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Treasurer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Practical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Leadership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Manages the board's review of, and actions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related to, the board's financial responsibilities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Develops and/or implements financial procedures and systems (directly</a:t>
                      </a:r>
                      <a:r>
                        <a:rPr lang="en-US" baseline="0" dirty="0" smtClean="0"/>
                        <a:t> with business manager and/or bookkeeper)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that appropriate financial reports are made available to the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 consistent and clear</a:t>
                      </a:r>
                      <a:r>
                        <a:rPr lang="en-US" baseline="0" dirty="0" smtClean="0"/>
                        <a:t> financial reporting of key financial events, trends, concerns and OVERALL ASSESSMENT OF FISCAL HEALTH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Prepares agendas for meetings, including a year-long calendar of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Chairs</a:t>
                      </a:r>
                      <a:r>
                        <a:rPr lang="en-US" baseline="0" dirty="0" smtClean="0"/>
                        <a:t> the finance committee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Reviews independent auditor options and recommends an auditor (in conjunction with the finance and/or audit committees)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Meets with the auditor, annually, in conjunction with finance and/or audit committee(s)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Disburse</a:t>
                      </a:r>
                      <a:r>
                        <a:rPr lang="en-US" baseline="0" dirty="0" smtClean="0"/>
                        <a:t> funds, as directed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Ensures,</a:t>
                      </a:r>
                      <a:r>
                        <a:rPr lang="en-US" baseline="0" dirty="0" smtClean="0"/>
                        <a:t> through the finance committee, sound management and maximization of cash and investments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51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92366" y="1630496"/>
            <a:ext cx="10047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9484" y="1999828"/>
            <a:ext cx="102787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Board’s Election of Officers</a:t>
            </a:r>
          </a:p>
          <a:p>
            <a:pPr algn="ctr"/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Annual organizational meeting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When you prepare for your organizational meeting/election of officers, are you:</a:t>
            </a:r>
          </a:p>
          <a:p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Thinking in advance of officer positions?</a:t>
            </a:r>
          </a:p>
          <a:p>
            <a:pPr lvl="1"/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Relying on “job descriptions” to help in your discernment?</a:t>
            </a:r>
          </a:p>
          <a:p>
            <a:pPr lvl="1"/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Electing board officers that can help advance the board’s strategic function?</a:t>
            </a:r>
          </a:p>
          <a:p>
            <a:pPr lvl="1"/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Electing board officers based upon practical function or leadership skills or both?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92366" y="1630496"/>
            <a:ext cx="10047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9484" y="1999828"/>
            <a:ext cx="1027873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In Summary</a:t>
            </a:r>
          </a:p>
          <a:p>
            <a:pPr algn="ctr"/>
            <a:endParaRPr lang="en-US" sz="2800" i="1" dirty="0" smtClean="0"/>
          </a:p>
          <a:p>
            <a:pPr algn="ctr"/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Effective </a:t>
            </a:r>
            <a:r>
              <a:rPr lang="en-US" dirty="0" err="1" smtClean="0"/>
              <a:t>boardsmanship</a:t>
            </a:r>
            <a:r>
              <a:rPr lang="en-US" dirty="0" smtClean="0"/>
              <a:t> begins with an effective recruiting and orientation process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Effective board teams govern as leaders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Effective board teams identify officers that have the highest potential for transcending board’s leadership role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hlinkClick r:id="rId3" tooltip="Learn More"/>
          </p:cNvPr>
          <p:cNvSpPr txBox="1">
            <a:spLocks/>
          </p:cNvSpPr>
          <p:nvPr/>
        </p:nvSpPr>
        <p:spPr>
          <a:xfrm>
            <a:off x="2897188" y="5844663"/>
            <a:ext cx="8659850" cy="931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800" dirty="0">
              <a:solidFill>
                <a:srgbClr val="DD462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6050" y="2743200"/>
            <a:ext cx="569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Thank You!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83321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77573" y="2426294"/>
            <a:ext cx="102626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 smtClean="0"/>
              <a:t>Building an Effective Board Team Begins with Intentional Recruiting and Orientating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6273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3377" y="0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66123" y="1297184"/>
            <a:ext cx="9121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Board Recruitment and Orientation Process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4120"/>
              </p:ext>
            </p:extLst>
          </p:nvPr>
        </p:nvGraphicFramePr>
        <p:xfrm>
          <a:off x="418642" y="2476958"/>
          <a:ext cx="11457544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386"/>
                <a:gridCol w="2864386"/>
                <a:gridCol w="2864386"/>
                <a:gridCol w="286438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RECRUITMENT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</a:t>
                      </a:r>
                      <a:r>
                        <a:rPr lang="en-US" b="1" baseline="0" dirty="0" smtClean="0"/>
                        <a:t>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Profile Existing Members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 Future</a:t>
                      </a:r>
                      <a:r>
                        <a:rPr lang="en-US" sz="1600" b="1" baseline="0" dirty="0" smtClean="0"/>
                        <a:t> Needs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Recruit Based on Needs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Ensure Positive Board Candidate Experience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Review full board composition (including board terms, as established by authorizer)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Consistent</a:t>
                      </a:r>
                      <a:r>
                        <a:rPr lang="en-US" sz="1400" baseline="0" dirty="0" smtClean="0"/>
                        <a:t> with established strategic plan, identify future board/academy needs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Identify gaps between existing qualities and future needs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Establish a board candidate onboarding process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Identify professional and personal qualities each member brings to the board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From profile</a:t>
                      </a:r>
                      <a:r>
                        <a:rPr lang="en-US" sz="1400" baseline="0" dirty="0" smtClean="0"/>
                        <a:t> exercise above, determine which qualities may satisfy future needs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Recruit members based on identified gaps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Follow process from initial</a:t>
                      </a:r>
                      <a:r>
                        <a:rPr lang="en-US" sz="1400" baseline="0" dirty="0" smtClean="0"/>
                        <a:t> conversation with candidate through board candidate decision and/or swearing-in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9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66123" y="1297184"/>
            <a:ext cx="9121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Board Recruitment and Orientation Process</a:t>
            </a:r>
            <a:endParaRPr lang="en-US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633424"/>
              </p:ext>
            </p:extLst>
          </p:nvPr>
        </p:nvGraphicFramePr>
        <p:xfrm>
          <a:off x="396609" y="2095827"/>
          <a:ext cx="11457544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386"/>
                <a:gridCol w="2864386"/>
                <a:gridCol w="2864386"/>
                <a:gridCol w="2864386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BOARD ORIENTATION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</a:t>
                      </a:r>
                      <a:r>
                        <a:rPr lang="en-US" b="1" baseline="0" dirty="0" smtClean="0"/>
                        <a:t>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Step 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Ensure</a:t>
                      </a:r>
                      <a:r>
                        <a:rPr lang="en-US" sz="1600" b="1" baseline="0" dirty="0" smtClean="0"/>
                        <a:t> Board Member Commitment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Share</a:t>
                      </a:r>
                      <a:r>
                        <a:rPr lang="en-US" sz="1600" b="1" baseline="0" dirty="0" smtClean="0"/>
                        <a:t> ALL Relevant Information with Board Member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Review</a:t>
                      </a:r>
                      <a:r>
                        <a:rPr lang="en-US" sz="1600" b="1" baseline="0" dirty="0" smtClean="0"/>
                        <a:t> Structural Roles and Relationships with Board Member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Identify/Determine</a:t>
                      </a:r>
                      <a:r>
                        <a:rPr lang="en-US" sz="1600" b="1" baseline="0" dirty="0" smtClean="0"/>
                        <a:t> Professional Development Needs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Establish/review</a:t>
                      </a:r>
                      <a:r>
                        <a:rPr lang="en-US" sz="1400" baseline="0" dirty="0" smtClean="0"/>
                        <a:t> and/or sign </a:t>
                      </a:r>
                      <a:r>
                        <a:rPr lang="en-US" sz="1400" baseline="0" dirty="0" smtClean="0">
                          <a:hlinkClick r:id="rId3" action="ppaction://hlinksldjump"/>
                        </a:rPr>
                        <a:t>“letter of agreement”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Review all critical documents</a:t>
                      </a:r>
                      <a:r>
                        <a:rPr lang="en-US" sz="1400" baseline="0" dirty="0" smtClean="0"/>
                        <a:t> with member, including charter contract, charter law, board policy, school improvement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Review board</a:t>
                      </a:r>
                      <a:r>
                        <a:rPr lang="en-US" sz="1400" baseline="0" dirty="0" smtClean="0"/>
                        <a:t> role relative to MDE, authorizer, ESP, etc.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Identify, with</a:t>
                      </a:r>
                      <a:r>
                        <a:rPr lang="en-US" sz="1400" baseline="0" dirty="0" smtClean="0"/>
                        <a:t> new member, areas of PD need(s)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Be clear about time commitment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Provide member with all contact information for member colleagues,</a:t>
                      </a:r>
                      <a:r>
                        <a:rPr lang="en-US" sz="1400" baseline="0" dirty="0" smtClean="0"/>
                        <a:t> ESP and staff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Review</a:t>
                      </a:r>
                      <a:r>
                        <a:rPr lang="en-US" sz="1400" baseline="0" dirty="0" smtClean="0"/>
                        <a:t> board role relative to board meeting preparation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 dirty="0" smtClean="0"/>
                        <a:t>Work with authorizer to determine fulfillment of need(s)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9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8472" y="1633118"/>
            <a:ext cx="117770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Board Member</a:t>
            </a:r>
          </a:p>
          <a:p>
            <a:pPr algn="ctr"/>
            <a:r>
              <a:rPr lang="en-US" b="1" dirty="0" smtClean="0"/>
              <a:t>Statement of Agreement</a:t>
            </a:r>
          </a:p>
          <a:p>
            <a:pPr algn="ctr"/>
            <a:endParaRPr lang="en-US" dirty="0"/>
          </a:p>
          <a:p>
            <a:r>
              <a:rPr lang="en-US" sz="1400" dirty="0" smtClean="0"/>
              <a:t>Name:</a:t>
            </a:r>
          </a:p>
          <a:p>
            <a:r>
              <a:rPr lang="en-US" sz="1400" dirty="0" smtClean="0"/>
              <a:t>Dates of Board Term:</a:t>
            </a:r>
          </a:p>
          <a:p>
            <a:endParaRPr lang="en-US" sz="1400" dirty="0"/>
          </a:p>
          <a:p>
            <a:r>
              <a:rPr lang="en-US" sz="1400" b="1" i="1" dirty="0" smtClean="0"/>
              <a:t>As a board member of {NAME OF ACADEMY}, I pledge my service, as follows:</a:t>
            </a:r>
          </a:p>
          <a:p>
            <a:endParaRPr lang="en-US" sz="14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am </a:t>
            </a:r>
            <a:r>
              <a:rPr lang="en-US" sz="1400" b="1" i="1" dirty="0" smtClean="0">
                <a:solidFill>
                  <a:srgbClr val="FF0000"/>
                </a:solidFill>
              </a:rPr>
              <a:t>fiscally responsible</a:t>
            </a:r>
            <a:r>
              <a:rPr lang="en-US" sz="1400" b="1" i="1" dirty="0" smtClean="0"/>
              <a:t>, with all other board members, for this academy.  It is my duty to know what our budget is and to take an active role in planning the budget.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am </a:t>
            </a:r>
            <a:r>
              <a:rPr lang="en-US" sz="1400" b="1" i="1" dirty="0" smtClean="0">
                <a:solidFill>
                  <a:srgbClr val="FF0000"/>
                </a:solidFill>
              </a:rPr>
              <a:t>legally responsible </a:t>
            </a:r>
            <a:r>
              <a:rPr lang="en-US" sz="1400" b="1" i="1" dirty="0" smtClean="0"/>
              <a:t>to this academy.  I am responsible to know and approve all policies and programs and to govern over their implementation.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am </a:t>
            </a:r>
            <a:r>
              <a:rPr lang="en-US" sz="1400" b="1" i="1" dirty="0" smtClean="0">
                <a:solidFill>
                  <a:srgbClr val="FF0000"/>
                </a:solidFill>
              </a:rPr>
              <a:t>morally responsible </a:t>
            </a:r>
            <a:r>
              <a:rPr lang="en-US" sz="1400" b="1" i="1" dirty="0" smtClean="0"/>
              <a:t>for the health and well-being of this academy.  As a member of the board, I have pledged myself to carry out the academy’s mission of {MISSION OF ACADEMY}.  I am fully committed and dedicated to this 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will attend all board meetings and be prepared to engage in meaningful dialogue and policy deliberations at all public meetings.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will commit to ensuring that the children attending the academy are receiving a quality education by assisting in the implementation of systems, processes and practices that offer assurances to the board as a whole that children are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will serve as an ambassador for the academy, actively engaging in board recruitment efforts and strategies.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 will commit to the short and long-term planning of the academy through strategic work and efforts.</a:t>
            </a:r>
          </a:p>
          <a:p>
            <a:endParaRPr lang="en-US" sz="1400" b="1" i="1" dirty="0"/>
          </a:p>
          <a:p>
            <a:r>
              <a:rPr lang="en-US" sz="1400" dirty="0" smtClean="0"/>
              <a:t>Signed: {NEW BOARD MEMBER}</a:t>
            </a:r>
          </a:p>
          <a:p>
            <a:r>
              <a:rPr lang="en-US" sz="1400" dirty="0" smtClean="0"/>
              <a:t>Date: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1820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081897"/>
              </p:ext>
            </p:extLst>
          </p:nvPr>
        </p:nvGraphicFramePr>
        <p:xfrm>
          <a:off x="0" y="1820404"/>
          <a:ext cx="12192001" cy="4891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6823"/>
                <a:gridCol w="5136259"/>
                <a:gridCol w="2743672"/>
                <a:gridCol w="2375247"/>
              </a:tblGrid>
              <a:tr h="1482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Academy Board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                       Field Officer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Charter Office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LSSU Board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F0"/>
                    </a:solidFill>
                  </a:tcPr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1.  Nominate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 member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2. Receive nomination form </a:t>
                      </a:r>
                      <a:r>
                        <a:rPr lang="en-US" sz="1100" b="1" u="none" strike="noStrike" dirty="0">
                          <a:effectLst/>
                        </a:rPr>
                        <a:t>signed by </a:t>
                      </a:r>
                      <a:r>
                        <a:rPr lang="en-US" sz="1100" b="1" u="none" strike="noStrike" dirty="0" err="1">
                          <a:effectLst/>
                        </a:rPr>
                        <a:t>Bd</a:t>
                      </a:r>
                      <a:r>
                        <a:rPr lang="en-US" sz="1100" b="1" u="none" strike="noStrike" dirty="0">
                          <a:effectLst/>
                        </a:rPr>
                        <a:t> Pres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3. Receive application signed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4. Receive resume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5. Receive I.D.*** (birth certificate, passport, 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</a:t>
                      </a:r>
                      <a:r>
                        <a:rPr lang="en-US" sz="1100" b="1" u="none" strike="noStrike" dirty="0">
                          <a:effectLst/>
                        </a:rPr>
                        <a:t>enhanced</a:t>
                      </a:r>
                      <a:r>
                        <a:rPr lang="en-US" sz="1100" u="none" strike="noStrike" dirty="0">
                          <a:effectLst/>
                        </a:rPr>
                        <a:t> drivers license)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6.  U.S. verification form </a:t>
                      </a:r>
                      <a:r>
                        <a:rPr lang="en-US" sz="1100" b="1" u="none" strike="noStrike" dirty="0">
                          <a:effectLst/>
                        </a:rPr>
                        <a:t>signed***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7.  Interview/Orientation with member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8.  Once all the above received - send to CSO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please send above items as ONE </a:t>
                      </a:r>
                      <a:r>
                        <a:rPr lang="en-US" sz="1100" u="none" strike="noStrike" dirty="0" err="1">
                          <a:effectLst/>
                        </a:rPr>
                        <a:t>pkg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875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9.  Request Background check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***ID and verification form required with first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10.  Request approval by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appt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 LSSU Board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875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Note -Only items 2 &amp; 3 required for reappointments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11.  Approve appoint-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F0"/>
                    </a:solidFill>
                  </a:tcPr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ment</a:t>
                      </a:r>
                      <a:r>
                        <a:rPr lang="en-US" sz="1100" u="none" strike="noStrike" dirty="0">
                          <a:effectLst/>
                        </a:rPr>
                        <a:t> of Member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F0"/>
                    </a:solidFill>
                  </a:tcPr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12.  Notify Field Officer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8758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Board President &amp; new member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13. Send Oath 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Member, Field Officer &amp;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14.  Sworn 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Board President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 oath of office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form signed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</a:rPr>
                        <a:t>16.  Enter all info in 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  <a:tr h="14826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15. Receive oath &amp; Send to CSO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Epicenter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>
                    <a:solidFill>
                      <a:srgbClr val="D2B4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" marR="5503" marT="5503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30495" y="1297184"/>
            <a:ext cx="8747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LSSU B0ARD APPOINTMENT PROCESS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811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1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4406" y="1597444"/>
            <a:ext cx="116558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Effective Board Teams . . .</a:t>
            </a:r>
          </a:p>
          <a:p>
            <a:pPr algn="ctr"/>
            <a:endParaRPr lang="en-US" sz="4400" i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Govern for results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Ask wise questions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Develop capacity to govern well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Evaluate performance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Understand their role(s) as leaders and board officer role(s) as leaders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Conduct themselves ethically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Engage in future planning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7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410" y="66078"/>
            <a:ext cx="88575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/>
              <a:t>Building an Effective Board Team</a:t>
            </a:r>
            <a:r>
              <a:rPr lang="en-US" sz="3200" b="1" i="1" dirty="0"/>
              <a:t>:</a:t>
            </a:r>
            <a:br>
              <a:rPr lang="en-US" sz="3200" b="1" i="1" dirty="0"/>
            </a:br>
            <a:r>
              <a:rPr lang="en-US" sz="2400" b="1" i="1" dirty="0"/>
              <a:t>Extending Greatness through the Role of the Officer</a:t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7296" y="1913876"/>
            <a:ext cx="1165584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GOVERNING FOR RESULTS</a:t>
            </a:r>
          </a:p>
          <a:p>
            <a:pPr algn="ctr"/>
            <a:endParaRPr lang="en-US" sz="2800" i="1" dirty="0"/>
          </a:p>
          <a:p>
            <a:pPr algn="ctr"/>
            <a:endParaRPr lang="en-US" sz="2800" i="1" dirty="0" smtClean="0"/>
          </a:p>
          <a:p>
            <a:pPr algn="ctr"/>
            <a:endParaRPr lang="en-US" sz="2800" i="1" dirty="0" smtClean="0"/>
          </a:p>
          <a:p>
            <a:pPr algn="ctr"/>
            <a:endParaRPr lang="en-US" sz="4400" i="1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3529178"/>
              </p:ext>
            </p:extLst>
          </p:nvPr>
        </p:nvGraphicFramePr>
        <p:xfrm>
          <a:off x="1432191" y="182040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Bent-Up Arrow 5"/>
          <p:cNvSpPr/>
          <p:nvPr/>
        </p:nvSpPr>
        <p:spPr>
          <a:xfrm rot="5400000">
            <a:off x="8681291" y="5368316"/>
            <a:ext cx="1104135" cy="128897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789100" y="5412639"/>
            <a:ext cx="2377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Impacts/changes based on effectiveness of inputs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4849AD-65CA-4CDD-87B0-7F56EA6DF7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2301</Words>
  <Application>Microsoft Office PowerPoint</Application>
  <PresentationFormat>Widescreen</PresentationFormat>
  <Paragraphs>340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Narrow</vt:lpstr>
      <vt:lpstr>Calibri</vt:lpstr>
      <vt:lpstr>Century Gothic</vt:lpstr>
      <vt:lpstr>Symbol</vt:lpstr>
      <vt:lpstr>Times New Roman</vt:lpstr>
      <vt:lpstr>Wingdings</vt:lpstr>
      <vt:lpstr>Wingdings 3</vt:lpstr>
      <vt:lpstr>Ion</vt:lpstr>
      <vt:lpstr>   Building an Effective Board Team: Extending Greatness through the Role of the Officer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2013-09-23T12:26:51Z</dcterms:created>
  <dcterms:modified xsi:type="dcterms:W3CDTF">2018-02-09T15:30:29Z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