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82" r:id="rId2"/>
  </p:sldMasterIdLst>
  <p:notesMasterIdLst>
    <p:notesMasterId r:id="rId35"/>
  </p:notesMasterIdLst>
  <p:handoutMasterIdLst>
    <p:handoutMasterId r:id="rId36"/>
  </p:handoutMasterIdLst>
  <p:sldIdLst>
    <p:sldId id="256" r:id="rId3"/>
    <p:sldId id="298" r:id="rId4"/>
    <p:sldId id="299" r:id="rId5"/>
    <p:sldId id="300" r:id="rId6"/>
    <p:sldId id="301" r:id="rId7"/>
    <p:sldId id="311" r:id="rId8"/>
    <p:sldId id="310" r:id="rId9"/>
    <p:sldId id="312" r:id="rId10"/>
    <p:sldId id="325" r:id="rId11"/>
    <p:sldId id="322" r:id="rId12"/>
    <p:sldId id="326" r:id="rId13"/>
    <p:sldId id="309" r:id="rId14"/>
    <p:sldId id="313" r:id="rId15"/>
    <p:sldId id="308" r:id="rId16"/>
    <p:sldId id="314" r:id="rId17"/>
    <p:sldId id="307" r:id="rId18"/>
    <p:sldId id="315" r:id="rId19"/>
    <p:sldId id="306" r:id="rId20"/>
    <p:sldId id="316" r:id="rId21"/>
    <p:sldId id="305" r:id="rId22"/>
    <p:sldId id="317" r:id="rId23"/>
    <p:sldId id="304" r:id="rId24"/>
    <p:sldId id="318" r:id="rId25"/>
    <p:sldId id="323" r:id="rId26"/>
    <p:sldId id="327" r:id="rId27"/>
    <p:sldId id="303" r:id="rId28"/>
    <p:sldId id="320" r:id="rId29"/>
    <p:sldId id="321" r:id="rId30"/>
    <p:sldId id="302" r:id="rId31"/>
    <p:sldId id="319" r:id="rId32"/>
    <p:sldId id="328" r:id="rId33"/>
    <p:sldId id="290" r:id="rId34"/>
  </p:sldIdLst>
  <p:sldSz cx="12192000" cy="6858000"/>
  <p:notesSz cx="7077075" cy="9424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 id="298"/>
            <p14:sldId id="299"/>
            <p14:sldId id="300"/>
            <p14:sldId id="301"/>
            <p14:sldId id="311"/>
            <p14:sldId id="310"/>
            <p14:sldId id="312"/>
            <p14:sldId id="325"/>
            <p14:sldId id="322"/>
            <p14:sldId id="326"/>
            <p14:sldId id="309"/>
            <p14:sldId id="313"/>
            <p14:sldId id="308"/>
            <p14:sldId id="314"/>
            <p14:sldId id="307"/>
            <p14:sldId id="315"/>
            <p14:sldId id="306"/>
            <p14:sldId id="316"/>
            <p14:sldId id="305"/>
            <p14:sldId id="317"/>
            <p14:sldId id="304"/>
            <p14:sldId id="318"/>
            <p14:sldId id="323"/>
            <p14:sldId id="327"/>
            <p14:sldId id="303"/>
            <p14:sldId id="320"/>
            <p14:sldId id="321"/>
            <p14:sldId id="302"/>
            <p14:sldId id="319"/>
            <p14:sldId id="328"/>
          </p14:sldIdLst>
        </p14:section>
        <p14:section name="Learn More" id="{2CC34DB2-6590-42C0-AD4B-A04C6060184E}">
          <p14:sldIdLst>
            <p14:sldId id="29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185358"/>
    <a:srgbClr val="4EB6BE"/>
    <a:srgbClr val="D2B4A6"/>
    <a:srgbClr val="734F29"/>
    <a:srgbClr val="D24726"/>
    <a:srgbClr val="AEB785"/>
    <a:srgbClr val="EFD5A2"/>
    <a:srgbClr val="3B3026"/>
    <a:srgbClr val="ECE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6" autoAdjust="0"/>
    <p:restoredTop sz="93759" autoAdjust="0"/>
  </p:normalViewPr>
  <p:slideViewPr>
    <p:cSldViewPr snapToGrid="0">
      <p:cViewPr varScale="1">
        <p:scale>
          <a:sx n="109" d="100"/>
          <a:sy n="109" d="100"/>
        </p:scale>
        <p:origin x="540" y="108"/>
      </p:cViewPr>
      <p:guideLst>
        <p:guide orient="horz" pos="2160"/>
        <p:guide pos="3840"/>
      </p:guideLst>
    </p:cSldViewPr>
  </p:slideViewPr>
  <p:outlineViewPr>
    <p:cViewPr>
      <p:scale>
        <a:sx n="33" d="100"/>
        <a:sy n="33" d="100"/>
      </p:scale>
      <p:origin x="0" y="568"/>
    </p:cViewPr>
  </p:outlineViewPr>
  <p:notesTextViewPr>
    <p:cViewPr>
      <p:scale>
        <a:sx n="3" d="2"/>
        <a:sy n="3" d="2"/>
      </p:scale>
      <p:origin x="0" y="0"/>
    </p:cViewPr>
  </p:notesTextViewPr>
  <p:sorterViewPr>
    <p:cViewPr>
      <p:scale>
        <a:sx n="100" d="100"/>
        <a:sy n="100" d="100"/>
      </p:scale>
      <p:origin x="0" y="-10020"/>
    </p:cViewPr>
  </p:sorterViewPr>
  <p:notesViewPr>
    <p:cSldViewPr snapToGrid="0">
      <p:cViewPr>
        <p:scale>
          <a:sx n="100" d="100"/>
          <a:sy n="100" d="100"/>
        </p:scale>
        <p:origin x="2520" y="-8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7307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08438" y="0"/>
            <a:ext cx="3067050" cy="473075"/>
          </a:xfrm>
          <a:prstGeom prst="rect">
            <a:avLst/>
          </a:prstGeom>
        </p:spPr>
        <p:txBody>
          <a:bodyPr vert="horz" lIns="91440" tIns="45720" rIns="91440" bIns="45720" rtlCol="0"/>
          <a:lstStyle>
            <a:lvl1pPr algn="r">
              <a:defRPr sz="1200"/>
            </a:lvl1pPr>
          </a:lstStyle>
          <a:p>
            <a:fld id="{CC5C210E-3C0B-4BEF-B64B-0B26499B6317}" type="datetimeFigureOut">
              <a:rPr lang="en-US" smtClean="0"/>
              <a:t>4/18/2018</a:t>
            </a:fld>
            <a:endParaRPr lang="en-US" dirty="0"/>
          </a:p>
        </p:txBody>
      </p:sp>
      <p:sp>
        <p:nvSpPr>
          <p:cNvPr id="4" name="Footer Placeholder 3"/>
          <p:cNvSpPr>
            <a:spLocks noGrp="1"/>
          </p:cNvSpPr>
          <p:nvPr>
            <p:ph type="ftr" sz="quarter" idx="2"/>
          </p:nvPr>
        </p:nvSpPr>
        <p:spPr>
          <a:xfrm>
            <a:off x="0" y="8951913"/>
            <a:ext cx="3067050" cy="4730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08438" y="8951913"/>
            <a:ext cx="3067050" cy="473075"/>
          </a:xfrm>
          <a:prstGeom prst="rect">
            <a:avLst/>
          </a:prstGeom>
        </p:spPr>
        <p:txBody>
          <a:bodyPr vert="horz" lIns="91440" tIns="45720" rIns="91440" bIns="45720" rtlCol="0" anchor="b"/>
          <a:lstStyle>
            <a:lvl1pPr algn="r">
              <a:defRPr sz="1200"/>
            </a:lvl1pPr>
          </a:lstStyle>
          <a:p>
            <a:fld id="{15A6D5FF-EC8F-413F-B1DC-62BBABD6D180}" type="slidenum">
              <a:rPr lang="en-US" smtClean="0"/>
              <a:t>‹#›</a:t>
            </a:fld>
            <a:endParaRPr lang="en-US" dirty="0"/>
          </a:p>
        </p:txBody>
      </p:sp>
    </p:spTree>
    <p:extLst>
      <p:ext uri="{BB962C8B-B14F-4D97-AF65-F5344CB8AC3E}">
        <p14:creationId xmlns:p14="http://schemas.microsoft.com/office/powerpoint/2010/main" val="34644689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72886"/>
          </a:xfrm>
          <a:prstGeom prst="rect">
            <a:avLst/>
          </a:prstGeom>
        </p:spPr>
        <p:txBody>
          <a:bodyPr vert="horz" lIns="94293" tIns="47146" rIns="94293" bIns="47146" rtlCol="0"/>
          <a:lstStyle>
            <a:lvl1pPr algn="l">
              <a:defRPr sz="1200"/>
            </a:lvl1pPr>
          </a:lstStyle>
          <a:p>
            <a:endParaRPr lang="en-US" dirty="0"/>
          </a:p>
        </p:txBody>
      </p:sp>
      <p:sp>
        <p:nvSpPr>
          <p:cNvPr id="3" name="Date Placeholder 2"/>
          <p:cNvSpPr>
            <a:spLocks noGrp="1"/>
          </p:cNvSpPr>
          <p:nvPr>
            <p:ph type="dt" idx="1"/>
          </p:nvPr>
        </p:nvSpPr>
        <p:spPr>
          <a:xfrm>
            <a:off x="4008705" y="0"/>
            <a:ext cx="3066733" cy="472886"/>
          </a:xfrm>
          <a:prstGeom prst="rect">
            <a:avLst/>
          </a:prstGeom>
        </p:spPr>
        <p:txBody>
          <a:bodyPr vert="horz" lIns="94293" tIns="47146" rIns="94293" bIns="47146" rtlCol="0"/>
          <a:lstStyle>
            <a:lvl1pPr algn="r">
              <a:defRPr sz="1200"/>
            </a:lvl1pPr>
          </a:lstStyle>
          <a:p>
            <a:fld id="{EC13577B-6902-467D-A26C-08A0DD5E4E03}" type="datetimeFigureOut">
              <a:rPr lang="en-US" smtClean="0"/>
              <a:t>4/18/2018</a:t>
            </a:fld>
            <a:endParaRPr lang="en-US" dirty="0"/>
          </a:p>
        </p:txBody>
      </p:sp>
      <p:sp>
        <p:nvSpPr>
          <p:cNvPr id="4" name="Slide Image Placeholder 3"/>
          <p:cNvSpPr>
            <a:spLocks noGrp="1" noRot="1" noChangeAspect="1"/>
          </p:cNvSpPr>
          <p:nvPr>
            <p:ph type="sldImg" idx="2"/>
          </p:nvPr>
        </p:nvSpPr>
        <p:spPr>
          <a:xfrm>
            <a:off x="711200" y="1177925"/>
            <a:ext cx="5654675" cy="3181350"/>
          </a:xfrm>
          <a:prstGeom prst="rect">
            <a:avLst/>
          </a:prstGeom>
          <a:noFill/>
          <a:ln w="12700">
            <a:solidFill>
              <a:prstClr val="black"/>
            </a:solidFill>
          </a:ln>
        </p:spPr>
        <p:txBody>
          <a:bodyPr vert="horz" lIns="94293" tIns="47146" rIns="94293" bIns="47146" rtlCol="0" anchor="ctr"/>
          <a:lstStyle/>
          <a:p>
            <a:endParaRPr lang="en-US" dirty="0"/>
          </a:p>
        </p:txBody>
      </p:sp>
      <p:sp>
        <p:nvSpPr>
          <p:cNvPr id="5" name="Notes Placeholder 4"/>
          <p:cNvSpPr>
            <a:spLocks noGrp="1"/>
          </p:cNvSpPr>
          <p:nvPr>
            <p:ph type="body" sz="quarter" idx="3"/>
          </p:nvPr>
        </p:nvSpPr>
        <p:spPr>
          <a:xfrm>
            <a:off x="707708" y="4535775"/>
            <a:ext cx="5661660" cy="3711089"/>
          </a:xfrm>
          <a:prstGeom prst="rect">
            <a:avLst/>
          </a:prstGeom>
        </p:spPr>
        <p:txBody>
          <a:bodyPr vert="horz" lIns="94293" tIns="47146" rIns="94293" bIns="471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2103"/>
            <a:ext cx="3066733" cy="472885"/>
          </a:xfrm>
          <a:prstGeom prst="rect">
            <a:avLst/>
          </a:prstGeom>
        </p:spPr>
        <p:txBody>
          <a:bodyPr vert="horz" lIns="94293" tIns="47146" rIns="94293" bIns="471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52103"/>
            <a:ext cx="3066733" cy="472885"/>
          </a:xfrm>
          <a:prstGeom prst="rect">
            <a:avLst/>
          </a:prstGeom>
        </p:spPr>
        <p:txBody>
          <a:bodyPr vert="horz" lIns="94293" tIns="47146" rIns="94293" bIns="47146"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77925"/>
            <a:ext cx="5654675" cy="3181350"/>
          </a:xfrm>
        </p:spPr>
      </p:sp>
      <p:sp>
        <p:nvSpPr>
          <p:cNvPr id="3" name="Notes Placeholder 2"/>
          <p:cNvSpPr>
            <a:spLocks noGrp="1"/>
          </p:cNvSpPr>
          <p:nvPr>
            <p:ph type="body" idx="1"/>
          </p:nvPr>
        </p:nvSpPr>
        <p:spPr/>
        <p:txBody>
          <a:bodyPr/>
          <a:lstStyle/>
          <a:p>
            <a:r>
              <a:rPr lang="en-US" dirty="0" smtClean="0"/>
              <a:t>Welcome and Happy Spring!</a:t>
            </a:r>
          </a:p>
          <a:p>
            <a:r>
              <a:rPr lang="en-US" dirty="0" smtClean="0"/>
              <a:t>Recap</a:t>
            </a:r>
            <a:r>
              <a:rPr lang="en-US" baseline="0" dirty="0" smtClean="0"/>
              <a:t> prior sessions:  Three-legged stool; effective communication(s); building an effective board team</a:t>
            </a:r>
            <a:endParaRPr lang="en-US" dirty="0" smtClean="0"/>
          </a:p>
          <a:p>
            <a:r>
              <a:rPr lang="en-US" dirty="0" smtClean="0"/>
              <a:t>Lead into this session</a:t>
            </a:r>
          </a:p>
          <a:p>
            <a:r>
              <a:rPr lang="en-US" dirty="0" smtClean="0"/>
              <a:t>Housekeeping:  questions/comments (chat pane</a:t>
            </a:r>
            <a:r>
              <a:rPr lang="en-US" baseline="0" dirty="0" smtClean="0"/>
              <a:t> or hand icon); recording – posting on LSSU’s website</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Similar corrective</a:t>
            </a:r>
            <a:r>
              <a:rPr lang="en-US" baseline="0" dirty="0" smtClean="0"/>
              <a:t> action for Board evaluations . . .</a:t>
            </a:r>
          </a:p>
          <a:p>
            <a:r>
              <a:rPr lang="en-US" baseline="0" dirty="0" smtClean="0"/>
              <a:t>Competency criteria (as referenced in next slide and, as shared during our last webinar)</a:t>
            </a:r>
          </a:p>
          <a:p>
            <a:r>
              <a:rPr lang="en-US" baseline="0" dirty="0" smtClean="0"/>
              <a:t>Support responses through information and data, as appropriate</a:t>
            </a:r>
          </a:p>
          <a:p>
            <a:r>
              <a:rPr lang="en-US" baseline="0" dirty="0" smtClean="0"/>
              <a:t>Be sure to identify action steps for improving or strengthening performance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10</a:t>
            </a:fld>
            <a:endParaRPr lang="en-US" dirty="0"/>
          </a:p>
        </p:txBody>
      </p:sp>
    </p:spTree>
    <p:extLst>
      <p:ext uri="{BB962C8B-B14F-4D97-AF65-F5344CB8AC3E}">
        <p14:creationId xmlns:p14="http://schemas.microsoft.com/office/powerpoint/2010/main" val="21276803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Familiar criteria</a:t>
            </a:r>
            <a:r>
              <a:rPr lang="en-US" baseline="0" dirty="0" smtClean="0"/>
              <a:t> – will not spend a lot of time because we studied this illustration in the prior webinar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11</a:t>
            </a:fld>
            <a:endParaRPr lang="en-US" dirty="0"/>
          </a:p>
        </p:txBody>
      </p:sp>
    </p:spTree>
    <p:extLst>
      <p:ext uri="{BB962C8B-B14F-4D97-AF65-F5344CB8AC3E}">
        <p14:creationId xmlns:p14="http://schemas.microsoft.com/office/powerpoint/2010/main" val="2867281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Spend a great dea</a:t>
            </a:r>
            <a:r>
              <a:rPr lang="en-US" baseline="0" dirty="0" smtClean="0"/>
              <a:t>l of time helping boards understand that their role is to “ensure” that outcomes are being achieved in accordance with the charter contract, school-specific goals, policy, </a:t>
            </a:r>
            <a:r>
              <a:rPr lang="en-US" baseline="0" dirty="0" err="1" smtClean="0"/>
              <a:t>etc</a:t>
            </a:r>
            <a:r>
              <a:rPr lang="en-US" baseline="0" dirty="0" smtClean="0"/>
              <a:t> – the Board establishes the expectations and goals, delegates the responsibility of daily satisfying those expectations and goals to management and then measures the effectiveness of performance through a comprehensive evaluation tool.  We oftentimes state the board’s role is to ensure while management’s role is to execute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12</a:t>
            </a:fld>
            <a:endParaRPr lang="en-US" dirty="0"/>
          </a:p>
        </p:txBody>
      </p:sp>
    </p:spTree>
    <p:extLst>
      <p:ext uri="{BB962C8B-B14F-4D97-AF65-F5344CB8AC3E}">
        <p14:creationId xmlns:p14="http://schemas.microsoft.com/office/powerpoint/2010/main" val="887192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Set policy – use policy to guide decision-making</a:t>
            </a:r>
          </a:p>
          <a:p>
            <a:r>
              <a:rPr lang="en-US" dirty="0" smtClean="0"/>
              <a:t>Getting</a:t>
            </a:r>
            <a:r>
              <a:rPr lang="en-US" baseline="0" dirty="0" smtClean="0"/>
              <a:t> comfortable in your “governance” role requires discipline and consistency . . . .</a:t>
            </a:r>
          </a:p>
          <a:p>
            <a:r>
              <a:rPr lang="en-US" baseline="0" dirty="0" smtClean="0"/>
              <a:t>ASK WISE QUESTIONS . . . Shared this concept in prior webinars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13</a:t>
            </a:fld>
            <a:endParaRPr lang="en-US" dirty="0"/>
          </a:p>
        </p:txBody>
      </p:sp>
    </p:spTree>
    <p:extLst>
      <p:ext uri="{BB962C8B-B14F-4D97-AF65-F5344CB8AC3E}">
        <p14:creationId xmlns:p14="http://schemas.microsoft.com/office/powerpoint/2010/main" val="22962950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Committee work</a:t>
            </a:r>
            <a:r>
              <a:rPr lang="en-US" baseline="0" dirty="0" smtClean="0"/>
              <a:t> can add efficiencies to the public meeting “process;” particularly on issues that may require action/activity prior to a vote.  Examples of committees:  board policy committee, marketing/fundraising committee, finance committee, special, ad hoc committees, as necessary; committees bring valuable and necessary information to the full board to help inform deliberations and, again, bring efficiencies to the board meeting process . . . if used effectively  - what constitutes effective use???</a:t>
            </a:r>
          </a:p>
          <a:p>
            <a:endParaRPr lang="en-US" baseline="0" dirty="0" smtClean="0"/>
          </a:p>
          <a:p>
            <a:r>
              <a:rPr lang="en-US" baseline="0" dirty="0" smtClean="0"/>
              <a:t>Helpful hint:  If wondering when to establish committee, use consistent, circular discussion as guide . . . For example, if a certain subject continues to surface during your board meetings with no imminent resolution, think about using a committee for that work/discussion</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14</a:t>
            </a:fld>
            <a:endParaRPr lang="en-US" dirty="0"/>
          </a:p>
        </p:txBody>
      </p:sp>
    </p:spTree>
    <p:extLst>
      <p:ext uri="{BB962C8B-B14F-4D97-AF65-F5344CB8AC3E}">
        <p14:creationId xmlns:p14="http://schemas.microsoft.com/office/powerpoint/2010/main" val="3960173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Clear expectations regarding committee work and ensuring the right people are part of the committee is critical – be sure some intentional thought goes into establishing committees that, ultimately, lends</a:t>
            </a:r>
            <a:r>
              <a:rPr lang="en-US" baseline="0" dirty="0" smtClean="0"/>
              <a:t> to committee effectiveness.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15</a:t>
            </a:fld>
            <a:endParaRPr lang="en-US" dirty="0"/>
          </a:p>
        </p:txBody>
      </p:sp>
    </p:spTree>
    <p:extLst>
      <p:ext uri="{BB962C8B-B14F-4D97-AF65-F5344CB8AC3E}">
        <p14:creationId xmlns:p14="http://schemas.microsoft.com/office/powerpoint/2010/main" val="661953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Candace Slide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36444039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Strategic planning/strategic</a:t>
            </a:r>
            <a:r>
              <a:rPr lang="en-US" baseline="0" dirty="0" smtClean="0"/>
              <a:t> goal </a:t>
            </a:r>
          </a:p>
          <a:p>
            <a:r>
              <a:rPr lang="en-US" baseline="0" dirty="0" smtClean="0"/>
              <a:t>Engagement, Safety and Environment </a:t>
            </a:r>
          </a:p>
          <a:p>
            <a:r>
              <a:rPr lang="en-US" baseline="0" dirty="0" smtClean="0"/>
              <a:t>US DOE – Safe and Supportive Schools Model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17</a:t>
            </a:fld>
            <a:endParaRPr lang="en-US" dirty="0"/>
          </a:p>
        </p:txBody>
      </p:sp>
    </p:spTree>
    <p:extLst>
      <p:ext uri="{BB962C8B-B14F-4D97-AF65-F5344CB8AC3E}">
        <p14:creationId xmlns:p14="http://schemas.microsoft.com/office/powerpoint/2010/main" val="2138592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Oftentimes</a:t>
            </a:r>
            <a:r>
              <a:rPr lang="en-US" baseline="0" dirty="0" smtClean="0"/>
              <a:t> board meetings become environments of information exchanges – when board members come prepared they do so armed with wise questions that demonstrate thoughtful preparation and awareness of agenda subjects that require policy attention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18</a:t>
            </a:fld>
            <a:endParaRPr lang="en-US" dirty="0"/>
          </a:p>
        </p:txBody>
      </p:sp>
    </p:spTree>
    <p:extLst>
      <p:ext uri="{BB962C8B-B14F-4D97-AF65-F5344CB8AC3E}">
        <p14:creationId xmlns:p14="http://schemas.microsoft.com/office/powerpoint/2010/main" val="1014958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 what is your process</a:t>
            </a:r>
            <a:r>
              <a:rPr lang="en-US" baseline="0" dirty="0" smtClean="0"/>
              <a:t> for ensuring (clarifying) questions are asked in advance of board meeting?</a:t>
            </a:r>
          </a:p>
          <a:p>
            <a:r>
              <a:rPr lang="en-US" baseline="0" dirty="0" smtClean="0"/>
              <a:t>Monitor to ensure questions raised at the meeting . . . Process for follow-up – what is it?</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19</a:t>
            </a:fld>
            <a:endParaRPr lang="en-US" dirty="0"/>
          </a:p>
        </p:txBody>
      </p:sp>
    </p:spTree>
    <p:extLst>
      <p:ext uri="{BB962C8B-B14F-4D97-AF65-F5344CB8AC3E}">
        <p14:creationId xmlns:p14="http://schemas.microsoft.com/office/powerpoint/2010/main" val="3982852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slide should look very familiar to you – served as the basis of our last webinar:  Building an Effective Board Team</a:t>
            </a:r>
          </a:p>
          <a:p>
            <a:r>
              <a:rPr lang="en-US" baseline="0" dirty="0" smtClean="0"/>
              <a:t>Very relevant for this evening’s discussion, as well!</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a:t>
            </a:fld>
            <a:endParaRPr lang="en-US" dirty="0"/>
          </a:p>
        </p:txBody>
      </p:sp>
    </p:spTree>
    <p:extLst>
      <p:ext uri="{BB962C8B-B14F-4D97-AF65-F5344CB8AC3E}">
        <p14:creationId xmlns:p14="http://schemas.microsoft.com/office/powerpoint/2010/main" val="3815418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 on legal citations regarding board’s responsibility over</a:t>
            </a:r>
            <a:r>
              <a:rPr lang="en-US" baseline="0" dirty="0" smtClean="0"/>
              <a:t> budget . . . Key responsibility of board – fiscal stewardship – ensuring that the taxpayer’s dollars are spent wisely and that their dollars are yielding the expected return on investment – well educated children.  The board cannot delegate this fiscal responsibility.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20</a:t>
            </a:fld>
            <a:endParaRPr lang="en-US" dirty="0"/>
          </a:p>
        </p:txBody>
      </p:sp>
    </p:spTree>
    <p:extLst>
      <p:ext uri="{BB962C8B-B14F-4D97-AF65-F5344CB8AC3E}">
        <p14:creationId xmlns:p14="http://schemas.microsoft.com/office/powerpoint/2010/main" val="1353357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board</a:t>
            </a:r>
            <a:r>
              <a:rPr lang="en-US" baseline="0" dirty="0" smtClean="0"/>
              <a:t> is not expected to be or become CPAs; however, it is expected that a board will take time to reasonably understand what the school is funding relative to its mission and how that funding is being accounted for through the appropriate and required financial reporting documents.  Be sure that you have a general understanding of school finances and always reflect on spending versus mission . . . Reflect on this in terms of grant opportunities as well – be sure that all grant opportunities are aligned with what you are trying to accomplish, overall.</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21</a:t>
            </a:fld>
            <a:endParaRPr lang="en-US" dirty="0"/>
          </a:p>
        </p:txBody>
      </p:sp>
    </p:spTree>
    <p:extLst>
      <p:ext uri="{BB962C8B-B14F-4D97-AF65-F5344CB8AC3E}">
        <p14:creationId xmlns:p14="http://schemas.microsoft.com/office/powerpoint/2010/main" val="28178392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experiences with this . . .do not need complicated data, charts and graphs – need information that is going to give</a:t>
            </a:r>
            <a:r>
              <a:rPr lang="en-US" baseline="0" dirty="0" smtClean="0"/>
              <a:t> the board some level of confidence that it is successfully satisfying its fiscal responsibility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22</a:t>
            </a:fld>
            <a:endParaRPr lang="en-US" dirty="0"/>
          </a:p>
        </p:txBody>
      </p:sp>
    </p:spTree>
    <p:extLst>
      <p:ext uri="{BB962C8B-B14F-4D97-AF65-F5344CB8AC3E}">
        <p14:creationId xmlns:p14="http://schemas.microsoft.com/office/powerpoint/2010/main" val="26482244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Chart/graph on where money is going (pull BLA’s stuff)</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23</a:t>
            </a:fld>
            <a:endParaRPr lang="en-US" dirty="0"/>
          </a:p>
        </p:txBody>
      </p:sp>
    </p:spTree>
    <p:extLst>
      <p:ext uri="{BB962C8B-B14F-4D97-AF65-F5344CB8AC3E}">
        <p14:creationId xmlns:p14="http://schemas.microsoft.com/office/powerpoint/2010/main" val="1823944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put this in a graphic</a:t>
            </a:r>
            <a:r>
              <a:rPr lang="en-US" baseline="0" dirty="0" smtClean="0"/>
              <a:t> format as well (again, BLA)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24</a:t>
            </a:fld>
            <a:endParaRPr lang="en-US" dirty="0"/>
          </a:p>
        </p:txBody>
      </p:sp>
    </p:spTree>
    <p:extLst>
      <p:ext uri="{BB962C8B-B14F-4D97-AF65-F5344CB8AC3E}">
        <p14:creationId xmlns:p14="http://schemas.microsoft.com/office/powerpoint/2010/main" val="42055764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Could put this in a graphic</a:t>
            </a:r>
            <a:r>
              <a:rPr lang="en-US" baseline="0" dirty="0" smtClean="0"/>
              <a:t> format as well (again, BLA)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25</a:t>
            </a:fld>
            <a:endParaRPr lang="en-US" dirty="0"/>
          </a:p>
        </p:txBody>
      </p:sp>
    </p:spTree>
    <p:extLst>
      <p:ext uri="{BB962C8B-B14F-4D97-AF65-F5344CB8AC3E}">
        <p14:creationId xmlns:p14="http://schemas.microsoft.com/office/powerpoint/2010/main" val="2913892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Candace Slide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26</a:t>
            </a:fld>
            <a:endParaRPr lang="en-US" dirty="0"/>
          </a:p>
        </p:txBody>
      </p:sp>
    </p:spTree>
    <p:extLst>
      <p:ext uri="{BB962C8B-B14F-4D97-AF65-F5344CB8AC3E}">
        <p14:creationId xmlns:p14="http://schemas.microsoft.com/office/powerpoint/2010/main" val="397414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Candace Slide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27</a:t>
            </a:fld>
            <a:endParaRPr lang="en-US" dirty="0"/>
          </a:p>
        </p:txBody>
      </p:sp>
    </p:spTree>
    <p:extLst>
      <p:ext uri="{BB962C8B-B14F-4D97-AF65-F5344CB8AC3E}">
        <p14:creationId xmlns:p14="http://schemas.microsoft.com/office/powerpoint/2010/main" val="1802412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28</a:t>
            </a:fld>
            <a:endParaRPr lang="en-US" dirty="0"/>
          </a:p>
        </p:txBody>
      </p:sp>
    </p:spTree>
    <p:extLst>
      <p:ext uri="{BB962C8B-B14F-4D97-AF65-F5344CB8AC3E}">
        <p14:creationId xmlns:p14="http://schemas.microsoft.com/office/powerpoint/2010/main" val="34663208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this is our number one board blunder – is it not a fault of humans, in general???  So often we fail to plan for the future – we get so caught up in our daily responsibilities, we forget about tomorrow, then tomorrow comes and we are not ready so we continue to do what we did “yesterday” and, oftentimes, yesterday’s actions do not apply to today’s requirements – it’s a vicious cycle.  But leadership boards are visionary boards – they are continuously and intentionally planning for the future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29</a:t>
            </a:fld>
            <a:endParaRPr lang="en-US" dirty="0"/>
          </a:p>
        </p:txBody>
      </p:sp>
    </p:spTree>
    <p:extLst>
      <p:ext uri="{BB962C8B-B14F-4D97-AF65-F5344CB8AC3E}">
        <p14:creationId xmlns:p14="http://schemas.microsoft.com/office/powerpoint/2010/main" val="3839302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way to become a leadership Board is to recognize</a:t>
            </a:r>
            <a:r>
              <a:rPr lang="en-US" baseline="0" dirty="0" smtClean="0"/>
              <a:t> board blunders and take corrective action based on best practices</a:t>
            </a:r>
          </a:p>
          <a:p>
            <a:r>
              <a:rPr lang="en-US" baseline="0" dirty="0" smtClean="0"/>
              <a:t>Emphasize Top 10 format – beginning with 10 and counting down</a:t>
            </a:r>
          </a:p>
          <a:p>
            <a:r>
              <a:rPr lang="en-US" baseline="0" dirty="0" smtClean="0"/>
              <a:t>A bit of a compilation of what we have discussed, to date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a:t>
            </a:fld>
            <a:endParaRPr lang="en-US" dirty="0"/>
          </a:p>
        </p:txBody>
      </p:sp>
    </p:spTree>
    <p:extLst>
      <p:ext uri="{BB962C8B-B14F-4D97-AF65-F5344CB8AC3E}">
        <p14:creationId xmlns:p14="http://schemas.microsoft.com/office/powerpoint/2010/main" val="319857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compliance goal(s)</a:t>
            </a:r>
            <a:r>
              <a:rPr lang="en-US" baseline="0" dirty="0" smtClean="0"/>
              <a:t> . . . Pull some of the strategic goals I have helped develop</a:t>
            </a:r>
          </a:p>
          <a:p>
            <a:r>
              <a:rPr lang="en-US" baseline="0" dirty="0" smtClean="0"/>
              <a:t>Align goals where necessary and appropriate . . . “melding”</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30</a:t>
            </a:fld>
            <a:endParaRPr lang="en-US" dirty="0"/>
          </a:p>
        </p:txBody>
      </p:sp>
    </p:spTree>
    <p:extLst>
      <p:ext uri="{BB962C8B-B14F-4D97-AF65-F5344CB8AC3E}">
        <p14:creationId xmlns:p14="http://schemas.microsoft.com/office/powerpoint/2010/main" val="1883717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compliance goal(s)</a:t>
            </a:r>
            <a:r>
              <a:rPr lang="en-US" baseline="0" dirty="0" smtClean="0"/>
              <a:t> . . . Pull some of the strategic goals I have helped develop</a:t>
            </a:r>
          </a:p>
          <a:p>
            <a:r>
              <a:rPr lang="en-US" baseline="0" dirty="0" smtClean="0"/>
              <a:t>Align goals where necessary and appropriate . . . “melding”</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31</a:t>
            </a:fld>
            <a:endParaRPr lang="en-US" dirty="0"/>
          </a:p>
        </p:txBody>
      </p:sp>
    </p:spTree>
    <p:extLst>
      <p:ext uri="{BB962C8B-B14F-4D97-AF65-F5344CB8AC3E}">
        <p14:creationId xmlns:p14="http://schemas.microsoft.com/office/powerpoint/2010/main" val="7695768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1177925"/>
            <a:ext cx="5654675" cy="3181350"/>
          </a:xfrm>
        </p:spPr>
      </p:sp>
      <p:sp>
        <p:nvSpPr>
          <p:cNvPr id="3" name="Notes Placeholder 2"/>
          <p:cNvSpPr>
            <a:spLocks noGrp="1"/>
          </p:cNvSpPr>
          <p:nvPr>
            <p:ph type="body" idx="1"/>
          </p:nvPr>
        </p:nvSpPr>
        <p:spPr/>
        <p:txBody>
          <a:bodyPr/>
          <a:lstStyle/>
          <a:p>
            <a:r>
              <a:rPr lang="en-US" dirty="0" smtClean="0"/>
              <a:t>In </a:t>
            </a:r>
            <a:r>
              <a:rPr lang="en-US" baseline="0" dirty="0" smtClean="0"/>
              <a:t>Slide Show mode, click the arrow to enter the PowerPoint Getting Started Center.</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32</a:t>
            </a:fld>
            <a:endParaRPr lang="en-US" dirty="0"/>
          </a:p>
        </p:txBody>
      </p:sp>
    </p:spTree>
    <p:extLst>
      <p:ext uri="{BB962C8B-B14F-4D97-AF65-F5344CB8AC3E}">
        <p14:creationId xmlns:p14="http://schemas.microsoft.com/office/powerpoint/2010/main" val="34076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Angie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4</a:t>
            </a:fld>
            <a:endParaRPr lang="en-US" dirty="0"/>
          </a:p>
        </p:txBody>
      </p:sp>
    </p:spTree>
    <p:extLst>
      <p:ext uri="{BB962C8B-B14F-4D97-AF65-F5344CB8AC3E}">
        <p14:creationId xmlns:p14="http://schemas.microsoft.com/office/powerpoint/2010/main" val="2246792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blunder served as the basis</a:t>
            </a:r>
            <a:r>
              <a:rPr lang="en-US" baseline="0" dirty="0" smtClean="0"/>
              <a:t> for our last webinar – “Building an Effective Board Team” – I will not review all of the webinar with you – ideally, boards self-perpetuate through an effective  board recruitment and orientation process;  ideal board consists of a cross-section of professionals, genders, ethnic groups, etc. – oftentimes, board membership becomes an issue of a “friendly favor” versus a thoughtful recruitment strategy  - an effective team is NOT about five/seven/nine people agreeing on everything that is brought before the board – an effective team is one that can engage in healthy dialogue while preserving and protecting the vision and the mission of the school over which it is governing.  In other words, an effective team can bring different lenses and viewpoints but still understand that they are working toward a collective vision and mission . .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5</a:t>
            </a:fld>
            <a:endParaRPr lang="en-US" dirty="0"/>
          </a:p>
        </p:txBody>
      </p:sp>
    </p:spTree>
    <p:extLst>
      <p:ext uri="{BB962C8B-B14F-4D97-AF65-F5344CB8AC3E}">
        <p14:creationId xmlns:p14="http://schemas.microsoft.com/office/powerpoint/2010/main" val="254273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Recruitment and orientation processes; budget</a:t>
            </a:r>
            <a:r>
              <a:rPr lang="en-US" baseline="0" dirty="0" smtClean="0"/>
              <a:t> for board’s own professional development/continuous improvement – participates in state conferences, read and discuss relevant board/charter school-related materials, generally, be intentional about your own professional development; the expectation of your “public” and your authorizer is that board members will come to board meetings prepared to act after asking meaningful questions based on a thorough review of all board meeting materials – are you establishing that type of board culture?</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148194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characteristics of an effective board team – evaluating self and management </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7</a:t>
            </a:fld>
            <a:endParaRPr lang="en-US" dirty="0"/>
          </a:p>
        </p:txBody>
      </p:sp>
    </p:spTree>
    <p:extLst>
      <p:ext uri="{BB962C8B-B14F-4D97-AF65-F5344CB8AC3E}">
        <p14:creationId xmlns:p14="http://schemas.microsoft.com/office/powerpoint/2010/main" val="1493452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you must establish a comprehensive evaluation</a:t>
            </a:r>
            <a:r>
              <a:rPr lang="en-US" baseline="0" dirty="0" smtClean="0"/>
              <a:t> process . . .</a:t>
            </a:r>
          </a:p>
          <a:p>
            <a:r>
              <a:rPr lang="en-US" baseline="0" dirty="0" smtClean="0"/>
              <a:t>Joint process – does not have to be secretive – management should be involved and participatory . . .</a:t>
            </a:r>
          </a:p>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8</a:t>
            </a:fld>
            <a:endParaRPr lang="en-US" dirty="0"/>
          </a:p>
        </p:txBody>
      </p:sp>
    </p:spTree>
    <p:extLst>
      <p:ext uri="{BB962C8B-B14F-4D97-AF65-F5344CB8AC3E}">
        <p14:creationId xmlns:p14="http://schemas.microsoft.com/office/powerpoint/2010/main" val="8742577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Shared this slide in prior session – suggested criteria – review criteria</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9</a:t>
            </a:fld>
            <a:endParaRPr lang="en-US" dirty="0"/>
          </a:p>
        </p:txBody>
      </p:sp>
    </p:spTree>
    <p:extLst>
      <p:ext uri="{BB962C8B-B14F-4D97-AF65-F5344CB8AC3E}">
        <p14:creationId xmlns:p14="http://schemas.microsoft.com/office/powerpoint/2010/main" val="4314731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4866468"/>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67207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238733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2503270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04818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1872682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5103558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370345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126284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10095346" y="0"/>
            <a:ext cx="2096655" cy="6858000"/>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21513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399079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860EDB8-5305-433F-BE41-D7A86D811DB3}" type="slidenum">
              <a:rPr lang="en-US" smtClean="0"/>
              <a:t>‹#›</a:t>
            </a:fld>
            <a:endParaRPr lang="en-US" dirty="0"/>
          </a:p>
        </p:txBody>
      </p:sp>
      <p:sp>
        <p:nvSpPr>
          <p:cNvPr id="7" name="Rectangle 6"/>
          <p:cNvSpPr/>
          <p:nvPr userDrawn="1"/>
        </p:nvSpPr>
        <p:spPr>
          <a:xfrm>
            <a:off x="5656882" y="1709738"/>
            <a:ext cx="6535119" cy="357518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737555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014240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860EDB8-5305-433F-BE41-D7A86D811DB3}" type="slidenum">
              <a:rPr lang="en-US" smtClean="0"/>
              <a:t>‹#›</a:t>
            </a:fld>
            <a:endParaRPr lang="en-US" dirty="0"/>
          </a:p>
        </p:txBody>
      </p:sp>
      <p:sp>
        <p:nvSpPr>
          <p:cNvPr id="10" name="Rectangle 9"/>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1592090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9860EDB8-5305-433F-BE41-D7A86D811DB3}" type="slidenum">
              <a:rPr lang="en-US" smtClean="0"/>
              <a:t>‹#›</a:t>
            </a:fld>
            <a:endParaRPr lang="en-US" dirty="0"/>
          </a:p>
        </p:txBody>
      </p:sp>
      <p:sp>
        <p:nvSpPr>
          <p:cNvPr id="8" name="Rectangle 7"/>
          <p:cNvSpPr/>
          <p:nvPr userDrawn="1"/>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68943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679093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141512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EEBAAA-29B5-4AF5-BC5F-7E580C29002D}" type="datetimeFigureOut">
              <a:rPr lang="en-US" smtClean="0"/>
              <a:t>4/18/2018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860EDB8-5305-433F-BE41-D7A86D811DB3}" type="slidenum">
              <a:rPr lang="en-US" smtClean="0"/>
              <a:t>‹#›</a:t>
            </a:fld>
            <a:endParaRPr lang="en-US" dirty="0"/>
          </a:p>
        </p:txBody>
      </p:sp>
    </p:spTree>
    <p:extLst>
      <p:ext uri="{BB962C8B-B14F-4D97-AF65-F5344CB8AC3E}">
        <p14:creationId xmlns:p14="http://schemas.microsoft.com/office/powerpoint/2010/main" val="4235987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2">
                <a:lumMod val="75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BEEBAAA-29B5-4AF5-BC5F-7E580C29002D}" type="datetimeFigureOut">
              <a:rPr lang="en-US" smtClean="0"/>
              <a:t>4/18/2018</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860EDB8-5305-433F-BE41-D7A86D811DB3}" type="slidenum">
              <a:rPr lang="en-US" smtClean="0"/>
              <a:t>‹#›</a:t>
            </a:fld>
            <a:endParaRPr lang="en-US" dirty="0"/>
          </a:p>
        </p:txBody>
      </p:sp>
    </p:spTree>
    <p:extLst>
      <p:ext uri="{BB962C8B-B14F-4D97-AF65-F5344CB8AC3E}">
        <p14:creationId xmlns:p14="http://schemas.microsoft.com/office/powerpoint/2010/main" val="3800221472"/>
      </p:ext>
    </p:extLst>
  </p:cSld>
  <p:clrMap bg1="dk1" tx1="lt1" bg2="dk2" tx2="lt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 id="2147483895" r:id="rId13"/>
    <p:sldLayoutId id="2147483896" r:id="rId14"/>
    <p:sldLayoutId id="2147483897" r:id="rId15"/>
    <p:sldLayoutId id="2147483898" r:id="rId16"/>
    <p:sldLayoutId id="214748389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o15.officeredir.microsoft.com/r/rlid2013GettingStartedCntrPPT?clid=1033"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204" y="267629"/>
            <a:ext cx="11819322" cy="4573464"/>
          </a:xfrm>
        </p:spPr>
        <p:txBody>
          <a:bodyPr/>
          <a:lstStyle/>
          <a:p>
            <a:pPr algn="ctr"/>
            <a:r>
              <a:rPr lang="en-US" sz="4000" b="1" i="1" dirty="0" smtClean="0"/>
              <a:t>Becoming a Leadership Board</a:t>
            </a:r>
            <a:br>
              <a:rPr lang="en-US" sz="4000" b="1" i="1" dirty="0" smtClean="0"/>
            </a:br>
            <a:r>
              <a:rPr lang="en-US" sz="2400" b="1" i="1" dirty="0" smtClean="0"/>
              <a:t>Understanding and Implementing Best Practices</a:t>
            </a:r>
            <a:br>
              <a:rPr lang="en-US" sz="2400" b="1" i="1" dirty="0" smtClean="0"/>
            </a:br>
            <a:r>
              <a:rPr lang="en-US" sz="2400" b="1" i="1" dirty="0"/>
              <a:t/>
            </a:r>
            <a:br>
              <a:rPr lang="en-US" sz="2400" b="1" i="1" dirty="0"/>
            </a:br>
            <a:r>
              <a:rPr lang="en-US" sz="3200" b="1" i="1" dirty="0" smtClean="0"/>
              <a:t/>
            </a:r>
            <a:br>
              <a:rPr lang="en-US" sz="3200" b="1" i="1" dirty="0" smtClean="0"/>
            </a:br>
            <a:r>
              <a:rPr lang="en-US" sz="3200" b="1" i="1" dirty="0" smtClean="0"/>
              <a:t/>
            </a:r>
            <a:br>
              <a:rPr lang="en-US" sz="3200" b="1" i="1" dirty="0" smtClean="0"/>
            </a:br>
            <a:r>
              <a:rPr lang="en-US" sz="2800" b="1" dirty="0" smtClean="0"/>
              <a:t>April 11, 2018</a:t>
            </a:r>
            <a:r>
              <a:rPr lang="en-US" sz="3200" b="1" i="1" dirty="0" smtClean="0"/>
              <a:t/>
            </a:r>
            <a:br>
              <a:rPr lang="en-US" sz="3200" b="1" i="1" dirty="0" smtClean="0"/>
            </a:br>
            <a:endParaRPr lang="en-US" sz="3200" i="1" dirty="0"/>
          </a:p>
        </p:txBody>
      </p:sp>
      <p:sp>
        <p:nvSpPr>
          <p:cNvPr id="4" name="TextBox 3"/>
          <p:cNvSpPr txBox="1"/>
          <p:nvPr/>
        </p:nvSpPr>
        <p:spPr>
          <a:xfrm>
            <a:off x="110169" y="5059038"/>
            <a:ext cx="6802570" cy="1015663"/>
          </a:xfrm>
          <a:prstGeom prst="rect">
            <a:avLst/>
          </a:prstGeom>
          <a:noFill/>
        </p:spPr>
        <p:txBody>
          <a:bodyPr wrap="square" rtlCol="0">
            <a:spAutoFit/>
          </a:bodyPr>
          <a:lstStyle/>
          <a:p>
            <a:endParaRPr lang="en-US" sz="1200" i="1" dirty="0" smtClean="0"/>
          </a:p>
          <a:p>
            <a:r>
              <a:rPr lang="en-US" sz="1200" i="1" dirty="0" smtClean="0"/>
              <a:t>Presenters:		Angela Irwin</a:t>
            </a:r>
          </a:p>
          <a:p>
            <a:r>
              <a:rPr lang="en-US" sz="1200" i="1" dirty="0" smtClean="0"/>
              <a:t>		President</a:t>
            </a:r>
          </a:p>
          <a:p>
            <a:r>
              <a:rPr lang="en-US" sz="1200" i="1" dirty="0"/>
              <a:t>	</a:t>
            </a:r>
            <a:r>
              <a:rPr lang="en-US" sz="1200" i="1" dirty="0" smtClean="0"/>
              <a:t>	</a:t>
            </a:r>
            <a:r>
              <a:rPr lang="en-US" sz="1200" i="1" dirty="0" err="1" smtClean="0"/>
              <a:t>AirWin</a:t>
            </a:r>
            <a:r>
              <a:rPr lang="en-US" sz="1200" i="1" dirty="0" smtClean="0"/>
              <a:t> Educational Services, LLC</a:t>
            </a:r>
            <a:endParaRPr lang="en-US" sz="1200" i="1" dirty="0"/>
          </a:p>
          <a:p>
            <a:r>
              <a:rPr lang="en-US" sz="1200" i="1" dirty="0" smtClean="0"/>
              <a:t>		</a:t>
            </a:r>
            <a:endParaRPr lang="en-US" sz="12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029" y="2663138"/>
            <a:ext cx="6897671" cy="1041637"/>
          </a:xfrm>
          <a:prstGeom prst="rect">
            <a:avLst/>
          </a:prstGeom>
        </p:spPr>
      </p:pic>
    </p:spTree>
    <p:extLst>
      <p:ext uri="{BB962C8B-B14F-4D97-AF65-F5344CB8AC3E}">
        <p14:creationId xmlns:p14="http://schemas.microsoft.com/office/powerpoint/2010/main" val="2471807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586" y="1445831"/>
            <a:ext cx="10587210" cy="3816429"/>
          </a:xfrm>
          <a:prstGeom prst="rect">
            <a:avLst/>
          </a:prstGeom>
          <a:noFill/>
        </p:spPr>
        <p:txBody>
          <a:bodyPr wrap="square" rtlCol="0">
            <a:spAutoFit/>
          </a:bodyPr>
          <a:lstStyle/>
          <a:p>
            <a:pPr algn="ctr"/>
            <a:r>
              <a:rPr lang="en-US" sz="3200" b="1" dirty="0" smtClean="0">
                <a:solidFill>
                  <a:srgbClr val="00B050"/>
                </a:solidFill>
              </a:rPr>
              <a:t>Corrective Action</a:t>
            </a:r>
          </a:p>
          <a:p>
            <a:endParaRPr lang="en-US" dirty="0">
              <a:solidFill>
                <a:srgbClr val="00B050"/>
              </a:solidFill>
            </a:endParaRPr>
          </a:p>
          <a:p>
            <a:pPr lvl="1"/>
            <a:endParaRPr lang="en-US" sz="1600" dirty="0">
              <a:solidFill>
                <a:srgbClr val="00B050"/>
              </a:solidFill>
            </a:endParaRPr>
          </a:p>
          <a:p>
            <a:pPr marL="285750" indent="-285750">
              <a:buFont typeface="Wingdings" panose="05000000000000000000" pitchFamily="2" charset="2"/>
              <a:buChar char="Ø"/>
            </a:pPr>
            <a:endParaRPr lang="en-US" sz="1600" dirty="0" smtClean="0">
              <a:solidFill>
                <a:srgbClr val="00B050"/>
              </a:solidFill>
            </a:endParaRPr>
          </a:p>
          <a:p>
            <a:r>
              <a:rPr lang="en-US" sz="1600" dirty="0" smtClean="0">
                <a:solidFill>
                  <a:srgbClr val="00B050"/>
                </a:solidFill>
              </a:rPr>
              <a:t>Establish a comprehensive evaluation process . . .</a:t>
            </a:r>
          </a:p>
          <a:p>
            <a:endParaRPr lang="en-US" sz="1600" dirty="0" smtClean="0">
              <a:solidFill>
                <a:srgbClr val="00B050"/>
              </a:solidFill>
            </a:endParaRPr>
          </a:p>
          <a:p>
            <a:r>
              <a:rPr lang="en-US" sz="1600" b="1" dirty="0" smtClean="0">
                <a:solidFill>
                  <a:srgbClr val="00B050"/>
                </a:solidFill>
              </a:rPr>
              <a:t>FOR BOARD</a:t>
            </a:r>
            <a:r>
              <a:rPr lang="en-US" sz="1600" dirty="0" smtClean="0">
                <a:solidFill>
                  <a:srgbClr val="00B050"/>
                </a:solidFill>
              </a:rPr>
              <a:t>:</a:t>
            </a:r>
          </a:p>
          <a:p>
            <a:endParaRPr lang="en-US" sz="1600" dirty="0" smtClean="0">
              <a:solidFill>
                <a:srgbClr val="00B050"/>
              </a:solidFill>
            </a:endParaRPr>
          </a:p>
          <a:p>
            <a:pPr marL="742950" lvl="1" indent="-285750">
              <a:buFont typeface="Wingdings" panose="05000000000000000000" pitchFamily="2" charset="2"/>
              <a:buChar char="Ø"/>
            </a:pPr>
            <a:r>
              <a:rPr lang="en-US" sz="1600" dirty="0" smtClean="0">
                <a:solidFill>
                  <a:srgbClr val="00B050"/>
                </a:solidFill>
              </a:rPr>
              <a:t>Establish a self-evaluation process</a:t>
            </a:r>
          </a:p>
          <a:p>
            <a:pPr marL="742950" lvl="1" indent="-285750">
              <a:buFont typeface="Wingdings" panose="05000000000000000000" pitchFamily="2" charset="2"/>
              <a:buChar char="Ø"/>
            </a:pPr>
            <a:r>
              <a:rPr lang="en-US" sz="1600" dirty="0" smtClean="0">
                <a:solidFill>
                  <a:srgbClr val="00B050"/>
                </a:solidFill>
              </a:rPr>
              <a:t>Develop/identify competency criteria</a:t>
            </a:r>
          </a:p>
          <a:p>
            <a:pPr marL="742950" lvl="1" indent="-285750">
              <a:buFont typeface="Wingdings" panose="05000000000000000000" pitchFamily="2" charset="2"/>
              <a:buChar char="Ø"/>
            </a:pPr>
            <a:r>
              <a:rPr lang="en-US" sz="1600" dirty="0" smtClean="0">
                <a:solidFill>
                  <a:srgbClr val="00B050"/>
                </a:solidFill>
              </a:rPr>
              <a:t>Develop an evaluation rubric</a:t>
            </a:r>
          </a:p>
          <a:p>
            <a:pPr marL="742950" lvl="1" indent="-285750">
              <a:buFont typeface="Wingdings" panose="05000000000000000000" pitchFamily="2" charset="2"/>
              <a:buChar char="Ø"/>
            </a:pPr>
            <a:r>
              <a:rPr lang="en-US" sz="1600" dirty="0" smtClean="0">
                <a:solidFill>
                  <a:srgbClr val="00B050"/>
                </a:solidFill>
              </a:rPr>
              <a:t>Collect supportive information and take time to understand/analyze information gathered</a:t>
            </a:r>
          </a:p>
          <a:p>
            <a:pPr marL="742950" lvl="1" indent="-285750">
              <a:buFont typeface="Wingdings" panose="05000000000000000000" pitchFamily="2" charset="2"/>
              <a:buChar char="Ø"/>
            </a:pPr>
            <a:r>
              <a:rPr lang="en-US" sz="1600" dirty="0" smtClean="0">
                <a:solidFill>
                  <a:srgbClr val="00B050"/>
                </a:solidFill>
              </a:rPr>
              <a:t>Develop and complete action plan for strengthening performance</a:t>
            </a:r>
          </a:p>
          <a:p>
            <a:pPr marL="742950" lvl="1" indent="-285750">
              <a:buFont typeface="Wingdings" panose="05000000000000000000" pitchFamily="2" charset="2"/>
              <a:buChar char="Ø"/>
            </a:pPr>
            <a:r>
              <a:rPr lang="en-US" sz="1600" dirty="0" smtClean="0">
                <a:solidFill>
                  <a:srgbClr val="00B050"/>
                </a:solidFill>
              </a:rPr>
              <a:t>Follow-up and follow through on action plan items</a:t>
            </a: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1066401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Callout 11"/>
          <p:cNvSpPr/>
          <p:nvPr/>
        </p:nvSpPr>
        <p:spPr>
          <a:xfrm rot="547775">
            <a:off x="7734884" y="1752515"/>
            <a:ext cx="1638717" cy="127596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Interpersonal Skills</a:t>
            </a:r>
            <a:endParaRPr lang="en-US" sz="1100" b="1" dirty="0">
              <a:solidFill>
                <a:srgbClr val="734F29"/>
              </a:solidFill>
            </a:endParaRPr>
          </a:p>
        </p:txBody>
      </p:sp>
      <p:sp>
        <p:nvSpPr>
          <p:cNvPr id="10" name="Oval Callout 9"/>
          <p:cNvSpPr/>
          <p:nvPr/>
        </p:nvSpPr>
        <p:spPr>
          <a:xfrm rot="20040974">
            <a:off x="3152313" y="3016981"/>
            <a:ext cx="1591293" cy="127596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Charter Contract Compliance</a:t>
            </a:r>
            <a:endParaRPr lang="en-US" sz="1100" b="1" dirty="0">
              <a:solidFill>
                <a:srgbClr val="734F29"/>
              </a:solidFill>
            </a:endParaRPr>
          </a:p>
        </p:txBody>
      </p:sp>
      <p:sp>
        <p:nvSpPr>
          <p:cNvPr id="11" name="Oval Callout 10"/>
          <p:cNvSpPr/>
          <p:nvPr/>
        </p:nvSpPr>
        <p:spPr>
          <a:xfrm>
            <a:off x="5491712" y="2134434"/>
            <a:ext cx="1591293" cy="1414562"/>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Climate and Culture</a:t>
            </a:r>
            <a:endParaRPr lang="en-US" sz="1100" b="1" dirty="0">
              <a:solidFill>
                <a:srgbClr val="734F29"/>
              </a:solidFill>
            </a:endParaRPr>
          </a:p>
        </p:txBody>
      </p:sp>
      <p:sp>
        <p:nvSpPr>
          <p:cNvPr id="9" name="Oval Callout 8"/>
          <p:cNvSpPr/>
          <p:nvPr/>
        </p:nvSpPr>
        <p:spPr>
          <a:xfrm>
            <a:off x="6590411" y="2633390"/>
            <a:ext cx="1591293" cy="1275969"/>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Fiscal Integrity</a:t>
            </a:r>
            <a:endParaRPr lang="en-US" sz="1100" b="1" dirty="0">
              <a:solidFill>
                <a:srgbClr val="734F29"/>
              </a:solidFill>
            </a:endParaRPr>
          </a:p>
        </p:txBody>
      </p:sp>
      <p:sp>
        <p:nvSpPr>
          <p:cNvPr id="2" name="Rectangle 1"/>
          <p:cNvSpPr/>
          <p:nvPr/>
        </p:nvSpPr>
        <p:spPr>
          <a:xfrm>
            <a:off x="1702770" y="78873"/>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593" y="3399886"/>
            <a:ext cx="5505917" cy="3564233"/>
          </a:xfrm>
          <a:prstGeom prst="rect">
            <a:avLst/>
          </a:prstGeom>
        </p:spPr>
      </p:pic>
      <p:sp>
        <p:nvSpPr>
          <p:cNvPr id="4" name="Oval Callout 3"/>
          <p:cNvSpPr/>
          <p:nvPr/>
        </p:nvSpPr>
        <p:spPr>
          <a:xfrm rot="833358">
            <a:off x="7776571" y="3014052"/>
            <a:ext cx="1591293" cy="12759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Student Achievement and Growth</a:t>
            </a:r>
            <a:endParaRPr lang="en-US" sz="1100" b="1" dirty="0">
              <a:solidFill>
                <a:srgbClr val="734F29"/>
              </a:solidFill>
            </a:endParaRPr>
          </a:p>
        </p:txBody>
      </p:sp>
      <p:sp>
        <p:nvSpPr>
          <p:cNvPr id="18" name="Oval Callout 17"/>
          <p:cNvSpPr/>
          <p:nvPr/>
        </p:nvSpPr>
        <p:spPr>
          <a:xfrm rot="19626157">
            <a:off x="4123333" y="2175918"/>
            <a:ext cx="1638717" cy="127596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Leadership and Management</a:t>
            </a:r>
            <a:endParaRPr lang="en-US" sz="1100" b="1" dirty="0">
              <a:solidFill>
                <a:srgbClr val="734F29"/>
              </a:solidFill>
            </a:endParaRPr>
          </a:p>
        </p:txBody>
      </p:sp>
      <p:sp>
        <p:nvSpPr>
          <p:cNvPr id="7" name="TextBox 6"/>
          <p:cNvSpPr txBox="1"/>
          <p:nvPr/>
        </p:nvSpPr>
        <p:spPr>
          <a:xfrm>
            <a:off x="1838623" y="1321438"/>
            <a:ext cx="8277102" cy="523220"/>
          </a:xfrm>
          <a:prstGeom prst="rect">
            <a:avLst/>
          </a:prstGeom>
          <a:noFill/>
        </p:spPr>
        <p:txBody>
          <a:bodyPr wrap="square" rtlCol="0">
            <a:spAutoFit/>
          </a:bodyPr>
          <a:lstStyle/>
          <a:p>
            <a:pPr algn="ctr"/>
            <a:r>
              <a:rPr lang="en-US" sz="2800" i="1" dirty="0" smtClean="0"/>
              <a:t>EVALUATING PERFORMANCE</a:t>
            </a:r>
            <a:endParaRPr lang="en-US" sz="2800" i="1" dirty="0"/>
          </a:p>
        </p:txBody>
      </p:sp>
      <p:sp>
        <p:nvSpPr>
          <p:cNvPr id="21" name="TextBox 20"/>
          <p:cNvSpPr txBox="1"/>
          <p:nvPr/>
        </p:nvSpPr>
        <p:spPr>
          <a:xfrm rot="16200000">
            <a:off x="-1078170" y="3666694"/>
            <a:ext cx="5459282" cy="923330"/>
          </a:xfrm>
          <a:prstGeom prst="rect">
            <a:avLst/>
          </a:prstGeom>
          <a:noFill/>
        </p:spPr>
        <p:txBody>
          <a:bodyPr vert="horz" wrap="square" rtlCol="0">
            <a:spAutoFit/>
          </a:bodyPr>
          <a:lstStyle/>
          <a:p>
            <a:pPr algn="ctr"/>
            <a:r>
              <a:rPr lang="en-US" sz="5400" dirty="0" smtClean="0"/>
              <a:t>BOARD</a:t>
            </a:r>
            <a:endParaRPr lang="en-US" sz="5400" dirty="0"/>
          </a:p>
        </p:txBody>
      </p:sp>
    </p:spTree>
    <p:extLst>
      <p:ext uri="{BB962C8B-B14F-4D97-AF65-F5344CB8AC3E}">
        <p14:creationId xmlns:p14="http://schemas.microsoft.com/office/powerpoint/2010/main" val="26654624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92357"/>
            <a:ext cx="10102467" cy="2862322"/>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8:</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Understand the Board’s Role as a Governance Rather than Management Board</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3514803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248" y="2423711"/>
            <a:ext cx="10587210" cy="2739211"/>
          </a:xfrm>
          <a:prstGeom prst="rect">
            <a:avLst/>
          </a:prstGeom>
          <a:noFill/>
        </p:spPr>
        <p:txBody>
          <a:bodyPr wrap="square" rtlCol="0">
            <a:spAutoFit/>
          </a:bodyPr>
          <a:lstStyle/>
          <a:p>
            <a:pPr algn="ctr"/>
            <a:r>
              <a:rPr lang="en-US" sz="3200" b="1" dirty="0" smtClean="0">
                <a:solidFill>
                  <a:srgbClr val="00B050"/>
                </a:solidFill>
              </a:rPr>
              <a:t>Corrective Action</a:t>
            </a:r>
          </a:p>
          <a:p>
            <a:pPr algn="ctr"/>
            <a:endParaRPr lang="en-US" sz="3200" b="1" dirty="0" smtClean="0">
              <a:solidFill>
                <a:srgbClr val="00B050"/>
              </a:solidFill>
            </a:endParaRPr>
          </a:p>
          <a:p>
            <a:pPr algn="ctr"/>
            <a:endParaRPr lang="en-US" dirty="0" smtClean="0">
              <a:solidFill>
                <a:srgbClr val="00B050"/>
              </a:solidFill>
            </a:endParaRPr>
          </a:p>
          <a:p>
            <a:pPr marL="285750" indent="-285750">
              <a:buFont typeface="Wingdings" panose="05000000000000000000" pitchFamily="2" charset="2"/>
              <a:buChar char="Ø"/>
            </a:pPr>
            <a:r>
              <a:rPr lang="en-US" dirty="0" smtClean="0">
                <a:solidFill>
                  <a:srgbClr val="00B050"/>
                </a:solidFill>
              </a:rPr>
              <a:t>Set policy</a:t>
            </a:r>
          </a:p>
          <a:p>
            <a:pPr marL="285750" indent="-285750">
              <a:buFont typeface="Wingdings" panose="05000000000000000000" pitchFamily="2" charset="2"/>
              <a:buChar char="Ø"/>
            </a:pPr>
            <a:r>
              <a:rPr lang="en-US" dirty="0" smtClean="0">
                <a:solidFill>
                  <a:srgbClr val="00B050"/>
                </a:solidFill>
              </a:rPr>
              <a:t>Set goals collaboratively with the administration</a:t>
            </a:r>
          </a:p>
          <a:p>
            <a:pPr marL="285750" indent="-285750">
              <a:buFont typeface="Wingdings" panose="05000000000000000000" pitchFamily="2" charset="2"/>
              <a:buChar char="Ø"/>
            </a:pPr>
            <a:r>
              <a:rPr lang="en-US" dirty="0" smtClean="0">
                <a:solidFill>
                  <a:srgbClr val="00B050"/>
                </a:solidFill>
              </a:rPr>
              <a:t>Monitor information/outcomes</a:t>
            </a:r>
          </a:p>
          <a:p>
            <a:pPr marL="285750" indent="-285750">
              <a:buFont typeface="Wingdings" panose="05000000000000000000" pitchFamily="2" charset="2"/>
              <a:buChar char="Ø"/>
            </a:pPr>
            <a:r>
              <a:rPr lang="en-US" dirty="0" smtClean="0">
                <a:solidFill>
                  <a:srgbClr val="00B050"/>
                </a:solidFill>
              </a:rPr>
              <a:t>Ask wise questions</a:t>
            </a:r>
          </a:p>
          <a:p>
            <a:pPr marL="285750" indent="-285750">
              <a:buFont typeface="Wingdings" panose="05000000000000000000" pitchFamily="2" charset="2"/>
              <a:buChar char="Ø"/>
            </a:pPr>
            <a:r>
              <a:rPr lang="en-US" dirty="0" smtClean="0">
                <a:solidFill>
                  <a:srgbClr val="00B050"/>
                </a:solidFill>
              </a:rPr>
              <a:t>Expect answers to questions asked</a:t>
            </a:r>
            <a:endParaRPr lang="en-US" dirty="0">
              <a:solidFill>
                <a:srgbClr val="00B05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500355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92357"/>
            <a:ext cx="10102467" cy="2308324"/>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7:</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Establish and/or Use Committees Effectively</a:t>
            </a:r>
            <a:r>
              <a:rPr lang="en-US" dirty="0" smtClean="0">
                <a:solidFill>
                  <a:srgbClr val="FF0000"/>
                </a:solidFill>
              </a:rPr>
              <a:t> </a:t>
            </a:r>
            <a:endParaRPr lang="en-US" dirty="0">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2891136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399" y="2500829"/>
            <a:ext cx="10587210" cy="2523768"/>
          </a:xfrm>
          <a:prstGeom prst="rect">
            <a:avLst/>
          </a:prstGeom>
          <a:noFill/>
        </p:spPr>
        <p:txBody>
          <a:bodyPr wrap="square" rtlCol="0">
            <a:spAutoFit/>
          </a:bodyPr>
          <a:lstStyle/>
          <a:p>
            <a:pPr algn="ctr"/>
            <a:r>
              <a:rPr lang="en-US" sz="3200" b="1" dirty="0" smtClean="0">
                <a:solidFill>
                  <a:srgbClr val="00B050"/>
                </a:solidFill>
              </a:rPr>
              <a:t>Corrective Action</a:t>
            </a:r>
          </a:p>
          <a:p>
            <a:pPr algn="ct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Evaluate the value of committees</a:t>
            </a:r>
          </a:p>
          <a:p>
            <a:pPr marL="285750" indent="-285750">
              <a:buFont typeface="Wingdings" panose="05000000000000000000" pitchFamily="2" charset="2"/>
              <a:buChar char="Ø"/>
            </a:pPr>
            <a:r>
              <a:rPr lang="en-US" dirty="0" smtClean="0">
                <a:solidFill>
                  <a:srgbClr val="00B050"/>
                </a:solidFill>
              </a:rPr>
              <a:t>Review committee “job descriptions”</a:t>
            </a:r>
          </a:p>
          <a:p>
            <a:pPr marL="285750" indent="-285750">
              <a:buFont typeface="Wingdings" panose="05000000000000000000" pitchFamily="2" charset="2"/>
              <a:buChar char="Ø"/>
            </a:pPr>
            <a:r>
              <a:rPr lang="en-US" dirty="0" smtClean="0">
                <a:solidFill>
                  <a:srgbClr val="00B050"/>
                </a:solidFill>
              </a:rPr>
              <a:t>Determine committee composition</a:t>
            </a: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Receive committee reports at Board meetings</a:t>
            </a:r>
            <a:endParaRPr lang="en-US" dirty="0">
              <a:solidFill>
                <a:srgbClr val="00B050"/>
              </a:solidFill>
            </a:endParaRPr>
          </a:p>
          <a:p>
            <a:pPr algn="ctr"/>
            <a:endParaRPr lang="en-US" dirty="0" smtClean="0"/>
          </a:p>
          <a:p>
            <a:endParaRPr lang="en-US" dirty="0"/>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6088415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92357"/>
            <a:ext cx="10102467" cy="2308324"/>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6:</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Understand Board’s Role in Establishing School Climate</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720728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8467" y="2412693"/>
            <a:ext cx="10587210" cy="2246769"/>
          </a:xfrm>
          <a:prstGeom prst="rect">
            <a:avLst/>
          </a:prstGeom>
          <a:noFill/>
        </p:spPr>
        <p:txBody>
          <a:bodyPr wrap="square" rtlCol="0">
            <a:spAutoFit/>
          </a:bodyPr>
          <a:lstStyle/>
          <a:p>
            <a:pPr algn="ctr"/>
            <a:r>
              <a:rPr lang="en-US" sz="3200" b="1" dirty="0" smtClean="0">
                <a:solidFill>
                  <a:srgbClr val="00B050"/>
                </a:solidFill>
              </a:rPr>
              <a:t>Corrective Action</a:t>
            </a:r>
          </a:p>
          <a:p>
            <a:pPr algn="ctr"/>
            <a:endParaRPr lang="en-US" dirty="0" smtClean="0">
              <a:solidFill>
                <a:srgbClr val="00B050"/>
              </a:solidFill>
            </a:endParaRPr>
          </a:p>
          <a:p>
            <a:pPr marL="285750" indent="-285750">
              <a:buFont typeface="Wingdings" panose="05000000000000000000" pitchFamily="2" charset="2"/>
              <a:buChar char="Ø"/>
            </a:pP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Understand the importance of school climate/culture</a:t>
            </a:r>
          </a:p>
          <a:p>
            <a:pPr marL="285750" indent="-285750">
              <a:buFont typeface="Wingdings" panose="05000000000000000000" pitchFamily="2" charset="2"/>
              <a:buChar char="Ø"/>
            </a:pPr>
            <a:r>
              <a:rPr lang="en-US" dirty="0" smtClean="0">
                <a:solidFill>
                  <a:srgbClr val="00B050"/>
                </a:solidFill>
              </a:rPr>
              <a:t>Set/establish clear climate/culture expectations</a:t>
            </a:r>
          </a:p>
          <a:p>
            <a:pPr marL="285750" indent="-285750">
              <a:buFont typeface="Wingdings" panose="05000000000000000000" pitchFamily="2" charset="2"/>
              <a:buChar char="Ø"/>
            </a:pPr>
            <a:r>
              <a:rPr lang="en-US" dirty="0" smtClean="0">
                <a:solidFill>
                  <a:srgbClr val="00B050"/>
                </a:solidFill>
              </a:rPr>
              <a:t>Keep informed about climate/cultural issues occurring at school</a:t>
            </a:r>
          </a:p>
          <a:p>
            <a:pPr marL="285750" indent="-285750">
              <a:buFont typeface="Wingdings" panose="05000000000000000000" pitchFamily="2" charset="2"/>
              <a:buChar char="Ø"/>
            </a:pPr>
            <a:r>
              <a:rPr lang="en-US" dirty="0" smtClean="0">
                <a:solidFill>
                  <a:srgbClr val="00B050"/>
                </a:solidFill>
              </a:rPr>
              <a:t>Develop a school climate/culture dashboard of information to be monitored</a:t>
            </a: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0579361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92357"/>
            <a:ext cx="10102467" cy="2862322"/>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5:</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Use Board Meetings to Get Questions Answered and Deliberate on Policy Matters</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11955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5248" y="2357609"/>
            <a:ext cx="10587210" cy="3077766"/>
          </a:xfrm>
          <a:prstGeom prst="rect">
            <a:avLst/>
          </a:prstGeom>
          <a:noFill/>
        </p:spPr>
        <p:txBody>
          <a:bodyPr wrap="square" rtlCol="0">
            <a:spAutoFit/>
          </a:bodyPr>
          <a:lstStyle/>
          <a:p>
            <a:pPr algn="ctr"/>
            <a:r>
              <a:rPr lang="en-US" sz="3200" b="1" dirty="0" smtClean="0">
                <a:solidFill>
                  <a:srgbClr val="00B050"/>
                </a:solidFill>
              </a:rPr>
              <a:t>Corrective Action</a:t>
            </a:r>
          </a:p>
          <a:p>
            <a:pPr marL="285750" indent="-285750">
              <a:buFont typeface="Wingdings" panose="05000000000000000000" pitchFamily="2" charset="2"/>
              <a:buChar char="Ø"/>
            </a:pP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Read board meeting materials in advance</a:t>
            </a:r>
          </a:p>
          <a:p>
            <a:pPr marL="285750" indent="-285750">
              <a:buFont typeface="Wingdings" panose="05000000000000000000" pitchFamily="2" charset="2"/>
              <a:buChar char="Ø"/>
            </a:pPr>
            <a:r>
              <a:rPr lang="en-US" dirty="0" smtClean="0">
                <a:solidFill>
                  <a:srgbClr val="00B050"/>
                </a:solidFill>
              </a:rPr>
              <a:t>Set procedure for routing questions about information to be discussed at the meeting</a:t>
            </a:r>
          </a:p>
          <a:p>
            <a:pPr marL="285750" indent="-285750">
              <a:buFont typeface="Wingdings" panose="05000000000000000000" pitchFamily="2" charset="2"/>
              <a:buChar char="Ø"/>
            </a:pPr>
            <a:r>
              <a:rPr lang="en-US" dirty="0" smtClean="0">
                <a:solidFill>
                  <a:srgbClr val="00B050"/>
                </a:solidFill>
              </a:rPr>
              <a:t>Expect answers at the meeting to questions raised in advance</a:t>
            </a:r>
          </a:p>
          <a:p>
            <a:pPr marL="285750" indent="-285750">
              <a:buFont typeface="Wingdings" panose="05000000000000000000" pitchFamily="2" charset="2"/>
              <a:buChar char="Ø"/>
            </a:pPr>
            <a:r>
              <a:rPr lang="en-US" dirty="0" smtClean="0">
                <a:solidFill>
                  <a:srgbClr val="00B050"/>
                </a:solidFill>
              </a:rPr>
              <a:t>Monitor to ensure questions raised at the meeting are addressed before the next meeting</a:t>
            </a:r>
          </a:p>
          <a:p>
            <a:pPr marL="285750" indent="-285750">
              <a:buFont typeface="Wingdings" panose="05000000000000000000" pitchFamily="2" charset="2"/>
              <a:buChar char="Ø"/>
            </a:pPr>
            <a:r>
              <a:rPr lang="en-US" dirty="0" smtClean="0">
                <a:solidFill>
                  <a:srgbClr val="00B050"/>
                </a:solidFill>
              </a:rPr>
              <a:t>Table decisions that need more information</a:t>
            </a:r>
          </a:p>
          <a:p>
            <a:pPr marL="285750" indent="-285750">
              <a:buFont typeface="Wingdings" panose="05000000000000000000" pitchFamily="2" charset="2"/>
              <a:buChar char="Ø"/>
            </a:pPr>
            <a:r>
              <a:rPr lang="en-US" dirty="0">
                <a:solidFill>
                  <a:srgbClr val="00B050"/>
                </a:solidFill>
              </a:rPr>
              <a:t>Govern in accordance with policy</a:t>
            </a:r>
          </a:p>
          <a:p>
            <a:pPr marL="742950" lvl="1" indent="-285750">
              <a:buFont typeface="Wingdings" panose="05000000000000000000" pitchFamily="2" charset="2"/>
              <a:buChar char="Ø"/>
            </a:pPr>
            <a:r>
              <a:rPr lang="en-US" dirty="0" smtClean="0">
                <a:solidFill>
                  <a:srgbClr val="00B050"/>
                </a:solidFill>
              </a:rPr>
              <a:t>Identify what policies are involved in agenda items</a:t>
            </a:r>
          </a:p>
          <a:p>
            <a:pPr marL="742950" lvl="1" indent="-285750">
              <a:buFont typeface="Wingdings" panose="05000000000000000000" pitchFamily="2" charset="2"/>
              <a:buChar char="Ø"/>
            </a:pPr>
            <a:r>
              <a:rPr lang="en-US" dirty="0" smtClean="0">
                <a:solidFill>
                  <a:srgbClr val="00B050"/>
                </a:solidFill>
              </a:rPr>
              <a:t>Identify red flags that suggest the Board needs to revisit policy</a:t>
            </a:r>
            <a:endParaRPr lang="en-US" dirty="0">
              <a:solidFill>
                <a:srgbClr val="00B05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35727173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
        <p:nvSpPr>
          <p:cNvPr id="4" name="TextBox 3"/>
          <p:cNvSpPr txBox="1"/>
          <p:nvPr/>
        </p:nvSpPr>
        <p:spPr>
          <a:xfrm>
            <a:off x="1112704" y="2060154"/>
            <a:ext cx="9816029" cy="3477875"/>
          </a:xfrm>
          <a:prstGeom prst="rect">
            <a:avLst/>
          </a:prstGeom>
          <a:noFill/>
        </p:spPr>
        <p:txBody>
          <a:bodyPr wrap="square" rtlCol="0">
            <a:spAutoFit/>
          </a:bodyPr>
          <a:lstStyle/>
          <a:p>
            <a:pPr algn="ctr"/>
            <a:r>
              <a:rPr lang="en-US" sz="4400" i="1" dirty="0" smtClean="0"/>
              <a:t>“The Board of Directors</a:t>
            </a:r>
          </a:p>
          <a:p>
            <a:pPr algn="ctr"/>
            <a:r>
              <a:rPr lang="en-US" sz="4400" i="1" dirty="0" smtClean="0"/>
              <a:t> is the highest level </a:t>
            </a:r>
          </a:p>
          <a:p>
            <a:pPr algn="ctr"/>
            <a:r>
              <a:rPr lang="en-US" sz="4400" i="1" dirty="0" smtClean="0"/>
              <a:t>of leadership” </a:t>
            </a:r>
          </a:p>
          <a:p>
            <a:pPr algn="ctr"/>
            <a:endParaRPr lang="en-US" sz="4400" i="1" dirty="0"/>
          </a:p>
          <a:p>
            <a:pPr algn="ctr"/>
            <a:r>
              <a:rPr lang="en-US" sz="4400" i="1" dirty="0" smtClean="0"/>
              <a:t>(</a:t>
            </a:r>
            <a:r>
              <a:rPr lang="en-US" sz="4400" i="1" dirty="0" err="1" smtClean="0"/>
              <a:t>BoardSource</a:t>
            </a:r>
            <a:r>
              <a:rPr lang="en-US" sz="4400" i="1" dirty="0" smtClean="0"/>
              <a:t>)</a:t>
            </a:r>
            <a:endParaRPr lang="en-US" sz="4400" i="1" dirty="0"/>
          </a:p>
        </p:txBody>
      </p:sp>
    </p:spTree>
    <p:extLst>
      <p:ext uri="{BB962C8B-B14F-4D97-AF65-F5344CB8AC3E}">
        <p14:creationId xmlns:p14="http://schemas.microsoft.com/office/powerpoint/2010/main" val="4199474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92357"/>
            <a:ext cx="10102467" cy="2862322"/>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4:</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Understand and Exercise the Board’s Control Over and Responsibility for the Schools’ Budget </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31921486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3551" y="2203373"/>
            <a:ext cx="10587210" cy="3354765"/>
          </a:xfrm>
          <a:prstGeom prst="rect">
            <a:avLst/>
          </a:prstGeom>
          <a:noFill/>
        </p:spPr>
        <p:txBody>
          <a:bodyPr wrap="square" rtlCol="0">
            <a:spAutoFit/>
          </a:bodyPr>
          <a:lstStyle/>
          <a:p>
            <a:pPr algn="ctr"/>
            <a:r>
              <a:rPr lang="en-US" sz="3200" b="1" dirty="0" smtClean="0">
                <a:solidFill>
                  <a:srgbClr val="00B050"/>
                </a:solidFill>
              </a:rPr>
              <a:t>Corrective Action</a:t>
            </a:r>
          </a:p>
          <a:p>
            <a:pPr marL="285750" indent="-285750">
              <a:buFont typeface="Wingdings" panose="05000000000000000000" pitchFamily="2" charset="2"/>
              <a:buChar char="Ø"/>
            </a:pP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Understand the budget components</a:t>
            </a:r>
          </a:p>
          <a:p>
            <a:pPr marL="285750" indent="-285750">
              <a:buFont typeface="Wingdings" panose="05000000000000000000" pitchFamily="2" charset="2"/>
              <a:buChar char="Ø"/>
            </a:pPr>
            <a:r>
              <a:rPr lang="en-US" dirty="0" smtClean="0">
                <a:solidFill>
                  <a:srgbClr val="00B050"/>
                </a:solidFill>
              </a:rPr>
              <a:t>Ensure key programs/strategies are adequately funded</a:t>
            </a:r>
          </a:p>
          <a:p>
            <a:pPr marL="742950" lvl="1" indent="-285750">
              <a:buFont typeface="Wingdings" panose="05000000000000000000" pitchFamily="2" charset="2"/>
              <a:buChar char="Ø"/>
            </a:pPr>
            <a:r>
              <a:rPr lang="en-US" dirty="0" smtClean="0">
                <a:solidFill>
                  <a:srgbClr val="00B050"/>
                </a:solidFill>
              </a:rPr>
              <a:t>Require a proposed budget for discussion prior to approval</a:t>
            </a:r>
          </a:p>
          <a:p>
            <a:pPr marL="742950" lvl="1" indent="-285750">
              <a:buFont typeface="Wingdings" panose="05000000000000000000" pitchFamily="2" charset="2"/>
              <a:buChar char="Ø"/>
            </a:pPr>
            <a:r>
              <a:rPr lang="en-US" dirty="0" smtClean="0">
                <a:solidFill>
                  <a:srgbClr val="00B050"/>
                </a:solidFill>
              </a:rPr>
              <a:t>Pay attention to strategies to improve academic performance</a:t>
            </a:r>
          </a:p>
          <a:p>
            <a:pPr marL="285750" indent="-285750">
              <a:buFont typeface="Wingdings" panose="05000000000000000000" pitchFamily="2" charset="2"/>
              <a:buChar char="Ø"/>
            </a:pPr>
            <a:r>
              <a:rPr lang="en-US" dirty="0" smtClean="0">
                <a:solidFill>
                  <a:srgbClr val="00B050"/>
                </a:solidFill>
              </a:rPr>
              <a:t>Track percent of revenues spent for instruction</a:t>
            </a:r>
          </a:p>
          <a:p>
            <a:pPr marL="285750" indent="-285750">
              <a:buFont typeface="Wingdings" panose="05000000000000000000" pitchFamily="2" charset="2"/>
              <a:buChar char="Ø"/>
            </a:pPr>
            <a:r>
              <a:rPr lang="en-US" dirty="0" smtClean="0">
                <a:solidFill>
                  <a:srgbClr val="00B050"/>
                </a:solidFill>
              </a:rPr>
              <a:t>Create a fund balance</a:t>
            </a:r>
          </a:p>
          <a:p>
            <a:pPr marL="285750" indent="-285750">
              <a:buFont typeface="Wingdings" panose="05000000000000000000" pitchFamily="2" charset="2"/>
              <a:buChar char="Ø"/>
            </a:pPr>
            <a:r>
              <a:rPr lang="en-US" dirty="0" smtClean="0">
                <a:solidFill>
                  <a:srgbClr val="00B050"/>
                </a:solidFill>
              </a:rPr>
              <a:t>Track budgets/actuals over the course of the academic year</a:t>
            </a:r>
          </a:p>
          <a:p>
            <a:pPr marL="285750" indent="-285750">
              <a:buFont typeface="Wingdings" panose="05000000000000000000" pitchFamily="2" charset="2"/>
              <a:buChar char="Ø"/>
            </a:pPr>
            <a:r>
              <a:rPr lang="en-US" dirty="0" smtClean="0">
                <a:solidFill>
                  <a:srgbClr val="00B050"/>
                </a:solidFill>
              </a:rPr>
              <a:t>Require an explanation of variances </a:t>
            </a:r>
          </a:p>
          <a:p>
            <a:endParaRPr lang="en-US" dirty="0" smtClean="0"/>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6397974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957" y="2203374"/>
            <a:ext cx="10102467" cy="2862322"/>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3:</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Ask for Financial Information in a Format that Makes Financial Oversight Straightforward</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3421972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59315" y="2203374"/>
            <a:ext cx="10587210" cy="3354765"/>
          </a:xfrm>
          <a:prstGeom prst="rect">
            <a:avLst/>
          </a:prstGeom>
          <a:noFill/>
        </p:spPr>
        <p:txBody>
          <a:bodyPr wrap="square" rtlCol="0">
            <a:spAutoFit/>
          </a:bodyPr>
          <a:lstStyle/>
          <a:p>
            <a:pPr algn="ctr"/>
            <a:r>
              <a:rPr lang="en-US" sz="3200" b="1" dirty="0" smtClean="0">
                <a:solidFill>
                  <a:srgbClr val="00B050"/>
                </a:solidFill>
              </a:rPr>
              <a:t>Corrective Action</a:t>
            </a:r>
          </a:p>
          <a:p>
            <a:pPr marL="285750" indent="-285750">
              <a:buFont typeface="Wingdings" panose="05000000000000000000" pitchFamily="2" charset="2"/>
              <a:buChar char="Ø"/>
            </a:pP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Speak up!</a:t>
            </a:r>
          </a:p>
          <a:p>
            <a:pPr marL="285750" indent="-285750">
              <a:buFont typeface="Wingdings" panose="05000000000000000000" pitchFamily="2" charset="2"/>
              <a:buChar char="Ø"/>
            </a:pPr>
            <a:r>
              <a:rPr lang="en-US" dirty="0" smtClean="0">
                <a:solidFill>
                  <a:srgbClr val="00B050"/>
                </a:solidFill>
              </a:rPr>
              <a:t>Do not approve financial reports you do not understand</a:t>
            </a:r>
          </a:p>
          <a:p>
            <a:pPr marL="285750" indent="-285750">
              <a:buFont typeface="Wingdings" panose="05000000000000000000" pitchFamily="2" charset="2"/>
              <a:buChar char="Ø"/>
            </a:pPr>
            <a:r>
              <a:rPr lang="en-US" dirty="0" smtClean="0">
                <a:solidFill>
                  <a:srgbClr val="00B050"/>
                </a:solidFill>
              </a:rPr>
              <a:t>Financial reports/packets should consist of: </a:t>
            </a:r>
          </a:p>
          <a:p>
            <a:pPr marL="742950" lvl="1" indent="-285750">
              <a:buFont typeface="Wingdings" panose="05000000000000000000" pitchFamily="2" charset="2"/>
              <a:buChar char="Ø"/>
            </a:pPr>
            <a:r>
              <a:rPr lang="en-US" dirty="0" smtClean="0">
                <a:solidFill>
                  <a:srgbClr val="00B050"/>
                </a:solidFill>
              </a:rPr>
              <a:t> balance sheet</a:t>
            </a:r>
          </a:p>
          <a:p>
            <a:pPr marL="742950" lvl="1" indent="-285750">
              <a:buFont typeface="Wingdings" panose="05000000000000000000" pitchFamily="2" charset="2"/>
              <a:buChar char="Ø"/>
            </a:pPr>
            <a:r>
              <a:rPr lang="en-US" dirty="0" smtClean="0">
                <a:solidFill>
                  <a:srgbClr val="00B050"/>
                </a:solidFill>
              </a:rPr>
              <a:t> income/expense report</a:t>
            </a:r>
          </a:p>
          <a:p>
            <a:pPr marL="742950" lvl="1" indent="-285750">
              <a:buFont typeface="Wingdings" panose="05000000000000000000" pitchFamily="2" charset="2"/>
              <a:buChar char="Ø"/>
            </a:pPr>
            <a:r>
              <a:rPr lang="en-US" dirty="0" smtClean="0">
                <a:solidFill>
                  <a:srgbClr val="00B050"/>
                </a:solidFill>
              </a:rPr>
              <a:t> cash flow statement</a:t>
            </a:r>
          </a:p>
          <a:p>
            <a:pPr marL="742950" lvl="1" indent="-285750">
              <a:buFont typeface="Wingdings" panose="05000000000000000000" pitchFamily="2" charset="2"/>
              <a:buChar char="Ø"/>
            </a:pPr>
            <a:r>
              <a:rPr lang="en-US" dirty="0" smtClean="0">
                <a:solidFill>
                  <a:srgbClr val="00B050"/>
                </a:solidFill>
              </a:rPr>
              <a:t> budget to actual report</a:t>
            </a:r>
          </a:p>
          <a:p>
            <a:pPr marL="742950" lvl="1" indent="-285750">
              <a:buFont typeface="Wingdings" panose="05000000000000000000" pitchFamily="2" charset="2"/>
              <a:buChar char="Ø"/>
            </a:pPr>
            <a:r>
              <a:rPr lang="en-US" dirty="0">
                <a:solidFill>
                  <a:srgbClr val="00B050"/>
                </a:solidFill>
              </a:rPr>
              <a:t>e</a:t>
            </a:r>
            <a:r>
              <a:rPr lang="en-US" dirty="0" smtClean="0">
                <a:solidFill>
                  <a:srgbClr val="00B050"/>
                </a:solidFill>
              </a:rPr>
              <a:t>xplanation of variances</a:t>
            </a:r>
          </a:p>
          <a:p>
            <a:endParaRPr lang="en-US" dirty="0"/>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323391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586" y="1635738"/>
            <a:ext cx="10587210" cy="584775"/>
          </a:xfrm>
          <a:prstGeom prst="rect">
            <a:avLst/>
          </a:prstGeom>
          <a:noFill/>
        </p:spPr>
        <p:txBody>
          <a:bodyPr wrap="square" rtlCol="0">
            <a:spAutoFit/>
          </a:bodyPr>
          <a:lstStyle/>
          <a:p>
            <a:pPr algn="ctr"/>
            <a:r>
              <a:rPr lang="en-US" sz="3200" b="1" dirty="0" smtClean="0"/>
              <a:t>Example:  Financial Analysis Report</a:t>
            </a:r>
            <a:endParaRPr lang="en-US" sz="3200" b="1" dirty="0"/>
          </a:p>
        </p:txBody>
      </p:sp>
      <p:graphicFrame>
        <p:nvGraphicFramePr>
          <p:cNvPr id="2" name="Table 1"/>
          <p:cNvGraphicFramePr>
            <a:graphicFrameLocks noGrp="1"/>
          </p:cNvGraphicFramePr>
          <p:nvPr>
            <p:extLst>
              <p:ext uri="{D42A27DB-BD31-4B8C-83A1-F6EECF244321}">
                <p14:modId xmlns:p14="http://schemas.microsoft.com/office/powerpoint/2010/main" val="2547373200"/>
              </p:ext>
            </p:extLst>
          </p:nvPr>
        </p:nvGraphicFramePr>
        <p:xfrm>
          <a:off x="1200837" y="2459916"/>
          <a:ext cx="9716879" cy="4195762"/>
        </p:xfrm>
        <a:graphic>
          <a:graphicData uri="http://schemas.openxmlformats.org/drawingml/2006/table">
            <a:tbl>
              <a:tblPr firstRow="1" firstCol="1" bandRow="1" bandCol="1">
                <a:tableStyleId>{5C22544A-7EE6-4342-B048-85BDC9FD1C3A}</a:tableStyleId>
              </a:tblPr>
              <a:tblGrid>
                <a:gridCol w="2917687"/>
                <a:gridCol w="1033028"/>
                <a:gridCol w="1033028"/>
                <a:gridCol w="1109522"/>
                <a:gridCol w="1155418"/>
                <a:gridCol w="1157604"/>
                <a:gridCol w="1310592"/>
              </a:tblGrid>
              <a:tr h="503491">
                <a:tc>
                  <a:txBody>
                    <a:bodyPr/>
                    <a:lstStyle/>
                    <a:p>
                      <a:pPr marL="0" marR="0">
                        <a:spcBef>
                          <a:spcPts val="0"/>
                        </a:spcBef>
                        <a:spcAft>
                          <a:spcPts val="0"/>
                        </a:spcAft>
                      </a:pPr>
                      <a:r>
                        <a:rPr lang="en-US" sz="1100" dirty="0">
                          <a:effectLst/>
                        </a:rPr>
                        <a:t>Category</a:t>
                      </a:r>
                      <a:endParaRPr lang="en-US" sz="1100" dirty="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2012-13 actual audit</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5/13</a:t>
                      </a:r>
                    </a:p>
                    <a:p>
                      <a:pPr marL="0" marR="0" algn="ctr">
                        <a:spcBef>
                          <a:spcPts val="0"/>
                        </a:spcBef>
                        <a:spcAft>
                          <a:spcPts val="0"/>
                        </a:spcAft>
                      </a:pPr>
                      <a:r>
                        <a:rPr lang="en-US" sz="1100">
                          <a:effectLst/>
                        </a:rPr>
                        <a:t>initial budget</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11/13</a:t>
                      </a:r>
                    </a:p>
                    <a:p>
                      <a:pPr marL="0" marR="0" algn="ctr">
                        <a:spcBef>
                          <a:spcPts val="0"/>
                        </a:spcBef>
                        <a:spcAft>
                          <a:spcPts val="0"/>
                        </a:spcAft>
                      </a:pPr>
                      <a:r>
                        <a:rPr lang="en-US" sz="1100">
                          <a:effectLst/>
                        </a:rPr>
                        <a:t>amended budget</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2013-2014 final budget</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2014-2015 proposed budget</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Change from 2013-14 to 2014-15</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Number of students</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729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714</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702</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699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717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dirty="0">
                          <a:effectLst/>
                        </a:rPr>
                        <a:t>+18</a:t>
                      </a:r>
                      <a:endParaRPr lang="en-US" sz="1100" dirty="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Number of classrooms</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28</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27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Avg. students/classroom</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26</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26.4</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26</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25.9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26.5</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+.6/class</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Authorized students/classroom</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26.3</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26/30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26/30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26/30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28</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+2/class</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PPE</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$7214</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$7181</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$7304</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$7304</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$7415</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+$111/pp</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State Aid</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$5,214,471</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$5,090,343</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$5,078,101</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$5,129,600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$5,280,623</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+$151,023</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Overall Revenues </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$6,229,470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$6,492,829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$6,890,619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$6,557,462</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$6,379,566</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-$177,896</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Spending on Basic Instruction</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$2,314,282</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$2,113,363</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$2,056,410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$2,264,449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$2,126,922</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-$137,527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Spending on overall instruction</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$3,214,523</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$3,055,718</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$3,362,821</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$3,590,961</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$3,176,205</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-$414,756</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Avg. per pupil</a:t>
                      </a:r>
                    </a:p>
                    <a:p>
                      <a:pPr marL="0" marR="0">
                        <a:spcBef>
                          <a:spcPts val="0"/>
                        </a:spcBef>
                        <a:spcAft>
                          <a:spcPts val="0"/>
                        </a:spcAft>
                      </a:pPr>
                      <a:r>
                        <a:rPr lang="en-US" sz="1100">
                          <a:effectLst/>
                        </a:rPr>
                        <a:t> </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$4409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$4280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$4799</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$5137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$4430</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-$707/pp</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r h="335661">
                <a:tc>
                  <a:txBody>
                    <a:bodyPr/>
                    <a:lstStyle/>
                    <a:p>
                      <a:pPr marL="0" marR="0">
                        <a:spcBef>
                          <a:spcPts val="0"/>
                        </a:spcBef>
                        <a:spcAft>
                          <a:spcPts val="0"/>
                        </a:spcAft>
                      </a:pPr>
                      <a:r>
                        <a:rPr lang="en-US" sz="1100">
                          <a:effectLst/>
                        </a:rPr>
                        <a:t>Percent of Revenues spent on instruction</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tc>
                <a:tc>
                  <a:txBody>
                    <a:bodyPr/>
                    <a:lstStyle/>
                    <a:p>
                      <a:pPr marL="0" marR="0" algn="ctr">
                        <a:spcBef>
                          <a:spcPts val="0"/>
                        </a:spcBef>
                        <a:spcAft>
                          <a:spcPts val="0"/>
                        </a:spcAft>
                      </a:pPr>
                      <a:r>
                        <a:rPr lang="en-US" sz="1100">
                          <a:effectLst/>
                        </a:rPr>
                        <a:t>51.6%</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47%</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10"/>
                        </a:spcBef>
                        <a:spcAft>
                          <a:spcPts val="10"/>
                        </a:spcAft>
                      </a:pPr>
                      <a:r>
                        <a:rPr lang="en-US" sz="1100">
                          <a:effectLst/>
                        </a:rPr>
                        <a:t>48.8%</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54.8</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a:effectLst/>
                        </a:rPr>
                        <a:t>49.8%</a:t>
                      </a:r>
                      <a:endParaRPr lang="en-US" sz="110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c>
                  <a:txBody>
                    <a:bodyPr/>
                    <a:lstStyle/>
                    <a:p>
                      <a:pPr marL="0" marR="0" algn="ctr">
                        <a:spcBef>
                          <a:spcPts val="0"/>
                        </a:spcBef>
                        <a:spcAft>
                          <a:spcPts val="0"/>
                        </a:spcAft>
                      </a:pPr>
                      <a:r>
                        <a:rPr lang="en-US" sz="1100" dirty="0">
                          <a:effectLst/>
                        </a:rPr>
                        <a:t>-5%</a:t>
                      </a:r>
                      <a:endParaRPr lang="en-US" sz="1100" dirty="0">
                        <a:effectLst/>
                        <a:latin typeface="Arial" panose="020B0604020202020204" pitchFamily="34" charset="0"/>
                        <a:ea typeface="Cambria" panose="02040503050406030204" pitchFamily="18" charset="0"/>
                        <a:cs typeface="Times New Roman" panose="02020603050405020304" pitchFamily="18" charset="0"/>
                      </a:endParaRPr>
                    </a:p>
                  </a:txBody>
                  <a:tcPr marL="62936" marR="62936" marT="0" marB="0" anchor="ctr"/>
                </a:tc>
              </a:tr>
            </a:tbl>
          </a:graphicData>
        </a:graphic>
      </p:graphicFrame>
      <p:sp>
        <p:nvSpPr>
          <p:cNvPr id="6" name="Rectangle 5"/>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0677265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586" y="1635738"/>
            <a:ext cx="10587210" cy="584775"/>
          </a:xfrm>
          <a:prstGeom prst="rect">
            <a:avLst/>
          </a:prstGeom>
          <a:noFill/>
        </p:spPr>
        <p:txBody>
          <a:bodyPr wrap="square" rtlCol="0">
            <a:spAutoFit/>
          </a:bodyPr>
          <a:lstStyle/>
          <a:p>
            <a:pPr algn="ctr"/>
            <a:r>
              <a:rPr lang="en-US" sz="3200" b="1" dirty="0" smtClean="0"/>
              <a:t>Example:  Financial Analysis Graph</a:t>
            </a:r>
            <a:endParaRPr lang="en-US" sz="3200" b="1" dirty="0"/>
          </a:p>
        </p:txBody>
      </p:sp>
      <p:sp>
        <p:nvSpPr>
          <p:cNvPr id="6" name="Rectangle 5"/>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pic>
        <p:nvPicPr>
          <p:cNvPr id="4" name="Picture 3"/>
          <p:cNvPicPr>
            <a:picLocks noChangeAspect="1"/>
          </p:cNvPicPr>
          <p:nvPr/>
        </p:nvPicPr>
        <p:blipFill rotWithShape="1">
          <a:blip r:embed="rId3"/>
          <a:srcRect l="9146" t="37269" r="61860" b="23805"/>
          <a:stretch/>
        </p:blipFill>
        <p:spPr>
          <a:xfrm>
            <a:off x="1575412" y="2419814"/>
            <a:ext cx="8661408" cy="3501483"/>
          </a:xfrm>
          <a:prstGeom prst="rect">
            <a:avLst/>
          </a:prstGeom>
        </p:spPr>
      </p:pic>
    </p:spTree>
    <p:extLst>
      <p:ext uri="{BB962C8B-B14F-4D97-AF65-F5344CB8AC3E}">
        <p14:creationId xmlns:p14="http://schemas.microsoft.com/office/powerpoint/2010/main" val="37923422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52957" y="1820404"/>
            <a:ext cx="10102467" cy="3970318"/>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2:</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Track Academic Performance (Proficiency and Growth) Directly with Charter Contract Goals; Not Requiring Management/Leadership Team to Provide Specific Strategies to Address Deficiencies</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41777415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7281" y="2093205"/>
            <a:ext cx="10587210" cy="3570208"/>
          </a:xfrm>
          <a:prstGeom prst="rect">
            <a:avLst/>
          </a:prstGeom>
          <a:noFill/>
        </p:spPr>
        <p:txBody>
          <a:bodyPr wrap="square" rtlCol="0">
            <a:spAutoFit/>
          </a:bodyPr>
          <a:lstStyle/>
          <a:p>
            <a:pPr algn="ctr"/>
            <a:r>
              <a:rPr lang="en-US" sz="3200" b="1" dirty="0" smtClean="0">
                <a:solidFill>
                  <a:srgbClr val="00B050"/>
                </a:solidFill>
              </a:rPr>
              <a:t>Corrective Action</a:t>
            </a:r>
          </a:p>
          <a:p>
            <a:pPr algn="ctr"/>
            <a:endParaRPr lang="en-US" sz="3200" b="1" dirty="0" smtClean="0">
              <a:solidFill>
                <a:srgbClr val="00B050"/>
              </a:solidFill>
            </a:endParaRPr>
          </a:p>
          <a:p>
            <a:pPr marL="285750" indent="-285750">
              <a:buFont typeface="Wingdings" panose="05000000000000000000" pitchFamily="2" charset="2"/>
              <a:buChar char="Ø"/>
            </a:pP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Establish academic reporting format that tracks progress toward goals</a:t>
            </a:r>
          </a:p>
          <a:p>
            <a:pPr marL="285750" indent="-285750">
              <a:buFont typeface="Wingdings" panose="05000000000000000000" pitchFamily="2" charset="2"/>
              <a:buChar char="Ø"/>
            </a:pPr>
            <a:r>
              <a:rPr lang="en-US" dirty="0" smtClean="0">
                <a:solidFill>
                  <a:srgbClr val="00B050"/>
                </a:solidFill>
              </a:rPr>
              <a:t>Ensure academic achievement and growth is being discussed during every board meeting</a:t>
            </a:r>
          </a:p>
          <a:p>
            <a:pPr marL="285750" indent="-285750">
              <a:buFont typeface="Wingdings" panose="05000000000000000000" pitchFamily="2" charset="2"/>
              <a:buChar char="Ø"/>
            </a:pPr>
            <a:r>
              <a:rPr lang="en-US" dirty="0" smtClean="0">
                <a:solidFill>
                  <a:srgbClr val="00B050"/>
                </a:solidFill>
              </a:rPr>
              <a:t>Develop action plan template for board/management follow-up on items requiring future reporting</a:t>
            </a:r>
          </a:p>
          <a:p>
            <a:pPr marL="285750" indent="-285750">
              <a:buFont typeface="Wingdings" panose="05000000000000000000" pitchFamily="2" charset="2"/>
              <a:buChar char="Ø"/>
            </a:pPr>
            <a:r>
              <a:rPr lang="en-US" dirty="0" smtClean="0">
                <a:solidFill>
                  <a:srgbClr val="00B050"/>
                </a:solidFill>
              </a:rPr>
              <a:t>Request specific strategies the administration is implementing to improve proficiency and growth</a:t>
            </a:r>
          </a:p>
          <a:p>
            <a:pPr marL="285750" indent="-285750">
              <a:buFont typeface="Wingdings" panose="05000000000000000000" pitchFamily="2" charset="2"/>
              <a:buChar char="Ø"/>
            </a:pPr>
            <a:r>
              <a:rPr lang="en-US" dirty="0" smtClean="0">
                <a:solidFill>
                  <a:srgbClr val="00B050"/>
                </a:solidFill>
              </a:rPr>
              <a:t>Ensure board understands summative and formative assessment(s) occurring at the school</a:t>
            </a:r>
          </a:p>
          <a:p>
            <a:pPr marL="285750" indent="-285750">
              <a:buFont typeface="Wingdings" panose="05000000000000000000" pitchFamily="2" charset="2"/>
              <a:buChar char="Ø"/>
            </a:pPr>
            <a:r>
              <a:rPr lang="en-US" dirty="0" smtClean="0">
                <a:solidFill>
                  <a:srgbClr val="00B050"/>
                </a:solidFill>
              </a:rPr>
              <a:t>Ensure board’s understanding of full management model</a:t>
            </a: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4048572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pattFill prst="pct5">
          <a:fgClr>
            <a:schemeClr val="dk1"/>
          </a:fgClr>
          <a:bgClr>
            <a:schemeClr val="bg1"/>
          </a:bgClr>
        </a:pattFill>
        <a:effectLst/>
      </p:bgPr>
    </p:bg>
    <p:spTree>
      <p:nvGrpSpPr>
        <p:cNvPr id="1" name=""/>
        <p:cNvGrpSpPr/>
        <p:nvPr/>
      </p:nvGrpSpPr>
      <p:grpSpPr>
        <a:xfrm>
          <a:off x="0" y="0"/>
          <a:ext cx="0" cy="0"/>
          <a:chOff x="0" y="0"/>
          <a:chExt cx="0" cy="0"/>
        </a:xfrm>
      </p:grpSpPr>
      <p:pic>
        <p:nvPicPr>
          <p:cNvPr id="7" name="Picture 6"/>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3526968" y="1686296"/>
            <a:ext cx="4738256" cy="4524498"/>
          </a:xfrm>
          <a:prstGeom prst="rect">
            <a:avLst/>
          </a:prstGeom>
          <a:noFill/>
        </p:spPr>
      </p:pic>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783888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57619" y="2754217"/>
            <a:ext cx="10102467" cy="1754326"/>
          </a:xfrm>
          <a:prstGeom prst="rect">
            <a:avLst/>
          </a:prstGeom>
          <a:noFill/>
        </p:spPr>
        <p:txBody>
          <a:bodyPr wrap="square" rtlCol="0">
            <a:spAutoFit/>
          </a:bodyPr>
          <a:lstStyle/>
          <a:p>
            <a:pPr algn="ctr"/>
            <a:endParaRPr lang="en-US" sz="3600" b="1" dirty="0">
              <a:ln w="22225">
                <a:solidFill>
                  <a:schemeClr val="accent2"/>
                </a:solidFill>
                <a:prstDash val="solid"/>
              </a:ln>
              <a:solidFill>
                <a:schemeClr val="accent2">
                  <a:lumMod val="40000"/>
                  <a:lumOff val="60000"/>
                </a:schemeClr>
              </a:solidFill>
            </a:endParaRPr>
          </a:p>
          <a:p>
            <a:pPr algn="ctr"/>
            <a:r>
              <a:rPr lang="en-US" sz="3600" b="1" dirty="0" smtClean="0">
                <a:ln w="22225">
                  <a:solidFill>
                    <a:schemeClr val="accent2"/>
                  </a:solidFill>
                  <a:prstDash val="solid"/>
                </a:ln>
                <a:solidFill>
                  <a:srgbClr val="FF0000"/>
                </a:solidFill>
              </a:rPr>
              <a:t>Failure to Engage in Effective Strategic/Future Planning</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475232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2030" y="2049137"/>
            <a:ext cx="10752462" cy="2954655"/>
          </a:xfrm>
          <a:prstGeom prst="rect">
            <a:avLst/>
          </a:prstGeom>
          <a:noFill/>
        </p:spPr>
        <p:txBody>
          <a:bodyPr wrap="square" rtlCol="0">
            <a:spAutoFit/>
          </a:bodyPr>
          <a:lstStyle/>
          <a:p>
            <a:pPr algn="ctr"/>
            <a:r>
              <a:rPr lang="en-US" sz="2800" i="1" dirty="0" smtClean="0"/>
              <a:t>How do YOU become a leadership Board . . .</a:t>
            </a:r>
          </a:p>
          <a:p>
            <a:endParaRPr lang="en-US" sz="2800" i="1" dirty="0"/>
          </a:p>
          <a:p>
            <a:endParaRPr lang="en-US" sz="2800" i="1" dirty="0" smtClean="0"/>
          </a:p>
          <a:p>
            <a:endParaRPr lang="en-US" sz="2800" i="1" dirty="0"/>
          </a:p>
          <a:p>
            <a:pPr algn="ctr"/>
            <a:r>
              <a:rPr lang="en-US" sz="2800" i="1" dirty="0" smtClean="0"/>
              <a:t>By understanding </a:t>
            </a:r>
            <a:r>
              <a:rPr lang="en-US" sz="2800" i="1" dirty="0" smtClean="0">
                <a:solidFill>
                  <a:srgbClr val="FFFF00"/>
                </a:solidFill>
              </a:rPr>
              <a:t>and recognizing </a:t>
            </a:r>
            <a:r>
              <a:rPr lang="en-US" sz="2800" i="1" dirty="0" smtClean="0"/>
              <a:t>the top 10 board blunders and taking corrective action based on best practices.</a:t>
            </a:r>
          </a:p>
          <a:p>
            <a:endParaRPr lang="en-US" dirty="0"/>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36296092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586" y="2085028"/>
            <a:ext cx="10587210" cy="3354765"/>
          </a:xfrm>
          <a:prstGeom prst="rect">
            <a:avLst/>
          </a:prstGeom>
          <a:noFill/>
        </p:spPr>
        <p:txBody>
          <a:bodyPr wrap="square" rtlCol="0">
            <a:spAutoFit/>
          </a:bodyPr>
          <a:lstStyle/>
          <a:p>
            <a:pPr algn="ctr"/>
            <a:r>
              <a:rPr lang="en-US" sz="3200" b="1" dirty="0" smtClean="0">
                <a:solidFill>
                  <a:srgbClr val="00B050"/>
                </a:solidFill>
              </a:rPr>
              <a:t>Corrective Action</a:t>
            </a:r>
          </a:p>
          <a:p>
            <a:pPr marL="285750" indent="-285750">
              <a:buFont typeface="Wingdings" panose="05000000000000000000" pitchFamily="2" charset="2"/>
              <a:buChar char="Ø"/>
            </a:pPr>
            <a:endParaRPr lang="en-US" dirty="0">
              <a:solidFill>
                <a:srgbClr val="00B050"/>
              </a:solidFill>
            </a:endParaRPr>
          </a:p>
          <a:p>
            <a:pPr marL="285750" indent="-285750">
              <a:buFont typeface="Wingdings" panose="05000000000000000000" pitchFamily="2" charset="2"/>
              <a:buChar char="Ø"/>
            </a:pPr>
            <a:r>
              <a:rPr lang="en-US" dirty="0" smtClean="0">
                <a:solidFill>
                  <a:srgbClr val="00B050"/>
                </a:solidFill>
              </a:rPr>
              <a:t>Know the school’s mission and vision</a:t>
            </a:r>
          </a:p>
          <a:p>
            <a:pPr marL="285750" indent="-285750">
              <a:buFont typeface="Wingdings" panose="05000000000000000000" pitchFamily="2" charset="2"/>
              <a:buChar char="Ø"/>
            </a:pPr>
            <a:r>
              <a:rPr lang="en-US" dirty="0" smtClean="0">
                <a:solidFill>
                  <a:srgbClr val="00B050"/>
                </a:solidFill>
              </a:rPr>
              <a:t>Know the key areas of focus:</a:t>
            </a:r>
          </a:p>
          <a:p>
            <a:pPr marL="742950" lvl="1" indent="-285750">
              <a:buFont typeface="Wingdings" panose="05000000000000000000" pitchFamily="2" charset="2"/>
              <a:buChar char="Ø"/>
            </a:pPr>
            <a:r>
              <a:rPr lang="en-US" dirty="0" smtClean="0">
                <a:solidFill>
                  <a:srgbClr val="00B050"/>
                </a:solidFill>
              </a:rPr>
              <a:t>Academic</a:t>
            </a:r>
          </a:p>
          <a:p>
            <a:pPr marL="742950" lvl="1" indent="-285750">
              <a:buFont typeface="Wingdings" panose="05000000000000000000" pitchFamily="2" charset="2"/>
              <a:buChar char="Ø"/>
            </a:pPr>
            <a:r>
              <a:rPr lang="en-US" dirty="0" smtClean="0">
                <a:solidFill>
                  <a:srgbClr val="00B050"/>
                </a:solidFill>
              </a:rPr>
              <a:t>Fiscal</a:t>
            </a:r>
          </a:p>
          <a:p>
            <a:pPr marL="742950" lvl="1" indent="-285750">
              <a:buFont typeface="Wingdings" panose="05000000000000000000" pitchFamily="2" charset="2"/>
              <a:buChar char="Ø"/>
            </a:pPr>
            <a:r>
              <a:rPr lang="en-US" dirty="0" smtClean="0">
                <a:solidFill>
                  <a:srgbClr val="00B050"/>
                </a:solidFill>
              </a:rPr>
              <a:t>Climate/Culture</a:t>
            </a:r>
          </a:p>
          <a:p>
            <a:pPr marL="285750" indent="-285750">
              <a:buFont typeface="Wingdings" panose="05000000000000000000" pitchFamily="2" charset="2"/>
              <a:buChar char="Ø"/>
            </a:pPr>
            <a:r>
              <a:rPr lang="en-US" dirty="0" smtClean="0">
                <a:solidFill>
                  <a:srgbClr val="00B050"/>
                </a:solidFill>
              </a:rPr>
              <a:t>Know/understand any other goals that exist </a:t>
            </a:r>
          </a:p>
          <a:p>
            <a:pPr marL="285750" indent="-285750">
              <a:buFont typeface="Wingdings" panose="05000000000000000000" pitchFamily="2" charset="2"/>
              <a:buChar char="Ø"/>
            </a:pPr>
            <a:r>
              <a:rPr lang="en-US" dirty="0" smtClean="0">
                <a:solidFill>
                  <a:srgbClr val="00B050"/>
                </a:solidFill>
              </a:rPr>
              <a:t>Evaluate progress toward goals regularly</a:t>
            </a:r>
          </a:p>
          <a:p>
            <a:pPr marL="285750" indent="-285750">
              <a:buFont typeface="Wingdings" panose="05000000000000000000" pitchFamily="2" charset="2"/>
              <a:buChar char="Ø"/>
            </a:pPr>
            <a:r>
              <a:rPr lang="en-US" dirty="0" smtClean="0">
                <a:solidFill>
                  <a:srgbClr val="00B050"/>
                </a:solidFill>
              </a:rPr>
              <a:t>Use the Board and Management team evaluations to set future goals</a:t>
            </a:r>
          </a:p>
          <a:p>
            <a:pPr marL="285750" indent="-285750">
              <a:buFont typeface="Wingdings" panose="05000000000000000000" pitchFamily="2" charset="2"/>
              <a:buChar char="Ø"/>
            </a:pPr>
            <a:endParaRPr lang="en-US" dirty="0" smtClean="0">
              <a:solidFill>
                <a:srgbClr val="00B05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37354277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502" y="1820404"/>
            <a:ext cx="11363093" cy="4401205"/>
          </a:xfrm>
          <a:prstGeom prst="rect">
            <a:avLst/>
          </a:prstGeom>
          <a:noFill/>
        </p:spPr>
        <p:txBody>
          <a:bodyPr wrap="square" rtlCol="0">
            <a:spAutoFit/>
          </a:bodyPr>
          <a:lstStyle/>
          <a:p>
            <a:pPr algn="ctr"/>
            <a:r>
              <a:rPr lang="en-US" sz="3200" b="1" dirty="0" smtClean="0">
                <a:solidFill>
                  <a:srgbClr val="FF0000"/>
                </a:solidFill>
              </a:rPr>
              <a:t>Review of Blunders</a:t>
            </a:r>
          </a:p>
          <a:p>
            <a:pPr lvl="1"/>
            <a:endParaRPr lang="en-US" sz="3200" b="1" dirty="0">
              <a:solidFill>
                <a:srgbClr val="00B050"/>
              </a:solidFill>
            </a:endParaRPr>
          </a:p>
          <a:p>
            <a:pPr marL="342900" indent="-342900">
              <a:buAutoNum type="arabicPeriod" startAt="10"/>
            </a:pPr>
            <a:r>
              <a:rPr lang="en-US" b="1" dirty="0" smtClean="0">
                <a:solidFill>
                  <a:srgbClr val="DD462F"/>
                </a:solidFill>
              </a:rPr>
              <a:t>Failure to Build an Effective Team</a:t>
            </a:r>
          </a:p>
          <a:p>
            <a:pPr marL="342900" indent="-342900">
              <a:buAutoNum type="arabicPeriod" startAt="9"/>
            </a:pPr>
            <a:r>
              <a:rPr lang="en-US" b="1" dirty="0" smtClean="0">
                <a:solidFill>
                  <a:srgbClr val="DD462F"/>
                </a:solidFill>
              </a:rPr>
              <a:t>Failure to Evaluate Management/Leadership Team and Board</a:t>
            </a:r>
          </a:p>
          <a:p>
            <a:pPr marL="342900" indent="-342900">
              <a:buAutoNum type="arabicPeriod" startAt="8"/>
            </a:pPr>
            <a:r>
              <a:rPr lang="en-US" b="1" dirty="0" smtClean="0">
                <a:solidFill>
                  <a:srgbClr val="DD462F"/>
                </a:solidFill>
              </a:rPr>
              <a:t>Failure to Understand the Board’s Role as a Governance Rather than Management Board</a:t>
            </a:r>
          </a:p>
          <a:p>
            <a:pPr marL="342900" indent="-342900">
              <a:buAutoNum type="arabicPeriod" startAt="7"/>
            </a:pPr>
            <a:r>
              <a:rPr lang="en-US" b="1" dirty="0" smtClean="0">
                <a:solidFill>
                  <a:srgbClr val="DD462F"/>
                </a:solidFill>
              </a:rPr>
              <a:t>Failure to Establish and/or Use Committees Effectively</a:t>
            </a:r>
          </a:p>
          <a:p>
            <a:pPr marL="342900" indent="-342900">
              <a:buAutoNum type="arabicPeriod" startAt="6"/>
            </a:pPr>
            <a:r>
              <a:rPr lang="en-US" b="1" dirty="0" smtClean="0">
                <a:solidFill>
                  <a:srgbClr val="DD462F"/>
                </a:solidFill>
              </a:rPr>
              <a:t>Failure to Understand Board’s Role in Establishing School Climate</a:t>
            </a:r>
          </a:p>
          <a:p>
            <a:pPr marL="342900" indent="-342900">
              <a:buAutoNum type="arabicPeriod" startAt="5"/>
            </a:pPr>
            <a:r>
              <a:rPr lang="en-US" b="1" dirty="0" smtClean="0">
                <a:solidFill>
                  <a:srgbClr val="DD462F"/>
                </a:solidFill>
              </a:rPr>
              <a:t>Failure to Use Board Meetings to Get Questions Answered and Deliberate on Policy Matters</a:t>
            </a:r>
          </a:p>
          <a:p>
            <a:pPr marL="342900" indent="-342900">
              <a:buAutoNum type="arabicPeriod" startAt="4"/>
            </a:pPr>
            <a:r>
              <a:rPr lang="en-US" b="1" dirty="0" smtClean="0">
                <a:solidFill>
                  <a:srgbClr val="DD462F"/>
                </a:solidFill>
              </a:rPr>
              <a:t>Failure to Understand and Exercise the Board’s Control and Responsibility for the Schools’ Budget</a:t>
            </a:r>
          </a:p>
          <a:p>
            <a:pPr marL="342900" indent="-342900">
              <a:buAutoNum type="arabicPeriod" startAt="3"/>
            </a:pPr>
            <a:r>
              <a:rPr lang="en-US" b="1" dirty="0" smtClean="0">
                <a:solidFill>
                  <a:srgbClr val="DD462F"/>
                </a:solidFill>
              </a:rPr>
              <a:t>Failure to Ask for Financial Information in a Format that Makes Financial Oversight Straightforward</a:t>
            </a:r>
          </a:p>
          <a:p>
            <a:pPr marL="342900" indent="-342900">
              <a:buAutoNum type="arabicPeriod" startAt="2"/>
            </a:pPr>
            <a:r>
              <a:rPr lang="en-US" b="1" dirty="0" smtClean="0">
                <a:solidFill>
                  <a:srgbClr val="DD462F"/>
                </a:solidFill>
              </a:rPr>
              <a:t>Failure to Track Academic Performance (Proficiency and Growth) Directly with Charter Contract Goals; Not Requiring Management/Leadership Team to Provide Specific Strategies to Address Deficiencies</a:t>
            </a:r>
          </a:p>
          <a:p>
            <a:r>
              <a:rPr lang="en-US" b="1" dirty="0" smtClean="0">
                <a:solidFill>
                  <a:srgbClr val="DD462F"/>
                </a:solidFill>
              </a:rPr>
              <a:t>1.  Failure to Engage in Effective Strategic/Future Planning</a:t>
            </a:r>
            <a:r>
              <a:rPr lang="en-US" dirty="0" smtClean="0">
                <a:solidFill>
                  <a:srgbClr val="DD462F"/>
                </a:solidFill>
              </a:rPr>
              <a:t> </a:t>
            </a: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3091712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hlinkClick r:id="rId3" tooltip="Learn More"/>
          </p:cNvPr>
          <p:cNvSpPr txBox="1">
            <a:spLocks/>
          </p:cNvSpPr>
          <p:nvPr/>
        </p:nvSpPr>
        <p:spPr>
          <a:xfrm>
            <a:off x="2897188" y="5844663"/>
            <a:ext cx="8659850" cy="931371"/>
          </a:xfrm>
          <a:prstGeom prst="rect">
            <a:avLst/>
          </a:prstGeom>
        </p:spPr>
        <p:txBody>
          <a:bodyPr vert="horz" lIns="91440" tIns="45720" rIns="91440" bIns="45720" rtlCol="0" anchor="ctr">
            <a:normAutofit/>
          </a:bodyPr>
          <a:lstStyle>
            <a:lvl1pPr marL="0" indent="0" algn="l" defTabSz="914400" rtl="0" eaLnBrk="1" latinLnBrk="0" hangingPunct="1">
              <a:lnSpc>
                <a:spcPct val="150000"/>
              </a:lnSpc>
              <a:spcBef>
                <a:spcPct val="30000"/>
              </a:spcBef>
              <a:buFont typeface="Arial" panose="020B0604020202020204" pitchFamily="34" charset="0"/>
              <a:buNone/>
              <a:defRPr sz="2800" kern="1200">
                <a:solidFill>
                  <a:schemeClr val="bg1"/>
                </a:solidFill>
                <a:latin typeface="+mj-lt"/>
                <a:ea typeface="+mn-ea"/>
                <a:cs typeface="+mn-cs"/>
              </a:defRPr>
            </a:lvl1pPr>
            <a:lvl2pPr marL="457200" indent="0" algn="l" defTabSz="914400" rtl="0" eaLnBrk="1" latinLnBrk="0" hangingPunct="1">
              <a:lnSpc>
                <a:spcPct val="90000"/>
              </a:lnSpc>
              <a:spcBef>
                <a:spcPct val="300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ct val="300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5pPr>
            <a:lvl6pPr marL="22860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6pPr>
            <a:lvl7pPr marL="27432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7pPr>
            <a:lvl8pPr marL="32004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8pPr>
            <a:lvl9pPr marL="3657600" indent="0" algn="l" defTabSz="914400" rtl="0" eaLnBrk="1" latinLnBrk="0" hangingPunct="1">
              <a:lnSpc>
                <a:spcPct val="90000"/>
              </a:lnSpc>
              <a:spcBef>
                <a:spcPct val="30000"/>
              </a:spcBef>
              <a:buFont typeface="Arial" panose="020B0604020202020204" pitchFamily="34" charset="0"/>
              <a:buNone/>
              <a:defRPr sz="1600" kern="1200">
                <a:solidFill>
                  <a:schemeClr val="tx1"/>
                </a:solidFill>
                <a:latin typeface="+mn-lt"/>
                <a:ea typeface="+mn-ea"/>
                <a:cs typeface="+mn-cs"/>
              </a:defRPr>
            </a:lvl9pPr>
          </a:lstStyle>
          <a:p>
            <a:pPr algn="r"/>
            <a:endParaRPr lang="en-US" sz="1800" dirty="0">
              <a:solidFill>
                <a:srgbClr val="DD462F"/>
              </a:solidFill>
            </a:endParaRPr>
          </a:p>
        </p:txBody>
      </p:sp>
      <p:sp>
        <p:nvSpPr>
          <p:cNvPr id="7" name="TextBox 6"/>
          <p:cNvSpPr txBox="1"/>
          <p:nvPr/>
        </p:nvSpPr>
        <p:spPr>
          <a:xfrm>
            <a:off x="6496050" y="2743200"/>
            <a:ext cx="5695950" cy="1015663"/>
          </a:xfrm>
          <a:prstGeom prst="rect">
            <a:avLst/>
          </a:prstGeom>
          <a:noFill/>
        </p:spPr>
        <p:txBody>
          <a:bodyPr wrap="square" rtlCol="0">
            <a:spAutoFit/>
          </a:bodyPr>
          <a:lstStyle/>
          <a:p>
            <a:pPr algn="ctr"/>
            <a:r>
              <a:rPr lang="en-US" sz="6000" dirty="0" smtClean="0"/>
              <a:t>Thank You!</a:t>
            </a:r>
            <a:endParaRPr lang="en-US" sz="6000" dirty="0"/>
          </a:p>
        </p:txBody>
      </p:sp>
    </p:spTree>
    <p:extLst>
      <p:ext uri="{BB962C8B-B14F-4D97-AF65-F5344CB8AC3E}">
        <p14:creationId xmlns:p14="http://schemas.microsoft.com/office/powerpoint/2010/main" val="1283321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pattFill prst="pct5">
          <a:fgClr>
            <a:schemeClr val="tx1"/>
          </a:fgClr>
          <a:bgClr>
            <a:schemeClr val="tx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836" y="2049137"/>
            <a:ext cx="5343181" cy="3525397"/>
          </a:xfrm>
          <a:prstGeom prst="rect">
            <a:avLst/>
          </a:prstGeom>
          <a:noFill/>
          <a:effectLst>
            <a:softEdge rad="635000"/>
          </a:effectLst>
        </p:spPr>
      </p:pic>
      <p:sp>
        <p:nvSpPr>
          <p:cNvPr id="6" name="TextBox 5"/>
          <p:cNvSpPr txBox="1"/>
          <p:nvPr/>
        </p:nvSpPr>
        <p:spPr>
          <a:xfrm>
            <a:off x="672030" y="2049137"/>
            <a:ext cx="10752462" cy="646331"/>
          </a:xfrm>
          <a:prstGeom prst="rect">
            <a:avLst/>
          </a:prstGeom>
          <a:noFill/>
        </p:spPr>
        <p:txBody>
          <a:bodyPr wrap="square" rtlCol="0">
            <a:spAutoFit/>
          </a:bodyPr>
          <a:lstStyle/>
          <a:p>
            <a:endParaRPr lang="en-US" dirty="0" smtClean="0"/>
          </a:p>
          <a:p>
            <a:endParaRPr lang="en-US" dirty="0"/>
          </a:p>
        </p:txBody>
      </p:sp>
      <p:sp>
        <p:nvSpPr>
          <p:cNvPr id="7" name="Rectangle 6"/>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9545363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26" y="2423712"/>
            <a:ext cx="10102467" cy="1754326"/>
          </a:xfrm>
          <a:prstGeom prst="rect">
            <a:avLst/>
          </a:prstGeom>
          <a:noFill/>
        </p:spPr>
        <p:txBody>
          <a:bodyPr wrap="square" rtlCol="0">
            <a:spAutoFit/>
          </a:bodyPr>
          <a:lstStyle/>
          <a:p>
            <a:pPr algn="ctr"/>
            <a:r>
              <a:rPr lang="en-US" sz="3600" b="1" dirty="0" smtClean="0">
                <a:ln w="22225">
                  <a:solidFill>
                    <a:schemeClr val="accent2"/>
                  </a:solidFill>
                  <a:prstDash val="solid"/>
                </a:ln>
                <a:solidFill>
                  <a:srgbClr val="FF0000"/>
                </a:solidFill>
              </a:rPr>
              <a:t>Number 10:</a:t>
            </a:r>
          </a:p>
          <a:p>
            <a:pPr algn="ctr"/>
            <a:endParaRPr lang="en-US" sz="3600" b="1" dirty="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	Failure to Build an Effective Team</a:t>
            </a:r>
            <a:endParaRPr lang="en-US" sz="3600" b="1" dirty="0">
              <a:ln w="22225">
                <a:solidFill>
                  <a:schemeClr val="accent2"/>
                </a:solidFill>
                <a:prstDash val="solid"/>
              </a:ln>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1722898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92357"/>
            <a:ext cx="10102467" cy="584775"/>
          </a:xfrm>
          <a:prstGeom prst="rect">
            <a:avLst/>
          </a:prstGeom>
          <a:noFill/>
        </p:spPr>
        <p:txBody>
          <a:bodyPr wrap="square" rtlCol="0">
            <a:spAutoFit/>
          </a:bodyPr>
          <a:lstStyle/>
          <a:p>
            <a:pPr algn="ctr"/>
            <a:r>
              <a:rPr lang="en-US" sz="3200" b="1" dirty="0" smtClean="0">
                <a:solidFill>
                  <a:srgbClr val="00B050"/>
                </a:solidFill>
              </a:rPr>
              <a:t>Corrective Action</a:t>
            </a:r>
            <a:endParaRPr lang="en-US" sz="3200" b="1" dirty="0">
              <a:solidFill>
                <a:srgbClr val="00B050"/>
              </a:solidFill>
            </a:endParaRPr>
          </a:p>
        </p:txBody>
      </p:sp>
      <p:sp>
        <p:nvSpPr>
          <p:cNvPr id="3" name="TextBox 2"/>
          <p:cNvSpPr txBox="1"/>
          <p:nvPr/>
        </p:nvSpPr>
        <p:spPr>
          <a:xfrm>
            <a:off x="914400" y="2809301"/>
            <a:ext cx="10587210" cy="1754326"/>
          </a:xfrm>
          <a:prstGeom prst="rect">
            <a:avLst/>
          </a:prstGeom>
          <a:noFill/>
        </p:spPr>
        <p:txBody>
          <a:bodyPr wrap="square" rtlCol="0">
            <a:spAutoFit/>
          </a:bodyPr>
          <a:lstStyle/>
          <a:p>
            <a:pPr marL="285750" indent="-285750">
              <a:buFont typeface="Wingdings" panose="05000000000000000000" pitchFamily="2" charset="2"/>
              <a:buChar char="Ø"/>
            </a:pPr>
            <a:endParaRPr lang="en-US" dirty="0"/>
          </a:p>
          <a:p>
            <a:pPr marL="285750" indent="-285750">
              <a:buFont typeface="Wingdings" panose="05000000000000000000" pitchFamily="2" charset="2"/>
              <a:buChar char="Ø"/>
            </a:pPr>
            <a:r>
              <a:rPr lang="en-US" dirty="0" smtClean="0">
                <a:solidFill>
                  <a:srgbClr val="00B050"/>
                </a:solidFill>
              </a:rPr>
              <a:t>Effective recruiting and orientating</a:t>
            </a:r>
          </a:p>
          <a:p>
            <a:pPr marL="285750" indent="-285750">
              <a:buFont typeface="Wingdings" panose="05000000000000000000" pitchFamily="2" charset="2"/>
              <a:buChar char="Ø"/>
            </a:pPr>
            <a:r>
              <a:rPr lang="en-US" dirty="0" smtClean="0">
                <a:solidFill>
                  <a:srgbClr val="00B050"/>
                </a:solidFill>
              </a:rPr>
              <a:t>Onboarding of new board members</a:t>
            </a:r>
          </a:p>
          <a:p>
            <a:pPr marL="285750" indent="-285750">
              <a:buFont typeface="Wingdings" panose="05000000000000000000" pitchFamily="2" charset="2"/>
              <a:buChar char="Ø"/>
            </a:pPr>
            <a:r>
              <a:rPr lang="en-US" dirty="0" smtClean="0">
                <a:solidFill>
                  <a:srgbClr val="00B050"/>
                </a:solidFill>
              </a:rPr>
              <a:t>Develop professionally</a:t>
            </a:r>
          </a:p>
          <a:p>
            <a:pPr marL="285750" indent="-285750">
              <a:buFont typeface="Wingdings" panose="05000000000000000000" pitchFamily="2" charset="2"/>
              <a:buChar char="Ø"/>
            </a:pPr>
            <a:r>
              <a:rPr lang="en-US" dirty="0" smtClean="0">
                <a:solidFill>
                  <a:srgbClr val="00B050"/>
                </a:solidFill>
              </a:rPr>
              <a:t>Establish a culture of “preparedness”</a:t>
            </a:r>
          </a:p>
          <a:p>
            <a:pPr marL="285750" indent="-285750">
              <a:buFont typeface="Wingdings" panose="05000000000000000000" pitchFamily="2" charset="2"/>
              <a:buChar char="Ø"/>
            </a:pPr>
            <a:r>
              <a:rPr lang="en-US" dirty="0" smtClean="0">
                <a:solidFill>
                  <a:srgbClr val="00B050"/>
                </a:solidFill>
              </a:rPr>
              <a:t>Engage in agenda preparation</a:t>
            </a:r>
            <a:endParaRPr lang="en-US" dirty="0">
              <a:solidFill>
                <a:srgbClr val="00B050"/>
              </a:solidFill>
            </a:endParaRPr>
          </a:p>
        </p:txBody>
      </p:sp>
      <p:sp>
        <p:nvSpPr>
          <p:cNvPr id="6" name="Rectangle 5"/>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4136017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192357"/>
            <a:ext cx="10102467" cy="2585323"/>
          </a:xfrm>
          <a:prstGeom prst="rect">
            <a:avLst/>
          </a:prstGeom>
          <a:noFill/>
        </p:spPr>
        <p:txBody>
          <a:bodyPr wrap="square" rtlCol="0">
            <a:spAutoFit/>
          </a:bodyPr>
          <a:lstStyle/>
          <a:p>
            <a:pPr algn="r"/>
            <a:endParaRPr lang="en-US" dirty="0" smtClean="0"/>
          </a:p>
          <a:p>
            <a:pPr algn="ctr"/>
            <a:r>
              <a:rPr lang="en-US" sz="3600" b="1" dirty="0" smtClean="0">
                <a:ln w="22225">
                  <a:solidFill>
                    <a:schemeClr val="accent2"/>
                  </a:solidFill>
                  <a:prstDash val="solid"/>
                </a:ln>
                <a:solidFill>
                  <a:srgbClr val="FF0000"/>
                </a:solidFill>
              </a:rPr>
              <a:t>Number 9:</a:t>
            </a:r>
          </a:p>
          <a:p>
            <a:pPr algn="ctr"/>
            <a:endParaRPr lang="en-US" sz="3600" b="1" dirty="0" smtClean="0">
              <a:ln w="22225">
                <a:solidFill>
                  <a:schemeClr val="accent2"/>
                </a:solidFill>
                <a:prstDash val="solid"/>
              </a:ln>
              <a:solidFill>
                <a:srgbClr val="FF0000"/>
              </a:solidFill>
            </a:endParaRPr>
          </a:p>
          <a:p>
            <a:pPr algn="ctr"/>
            <a:r>
              <a:rPr lang="en-US" sz="3600" b="1" dirty="0" smtClean="0">
                <a:ln w="22225">
                  <a:solidFill>
                    <a:schemeClr val="accent2"/>
                  </a:solidFill>
                  <a:prstDash val="solid"/>
                </a:ln>
                <a:solidFill>
                  <a:srgbClr val="FF0000"/>
                </a:solidFill>
              </a:rPr>
              <a:t>Failure to Evaluate Management/Leadership Team and Board</a:t>
            </a:r>
            <a:endParaRPr lang="en-US" sz="3600" dirty="0">
              <a:solidFill>
                <a:srgbClr val="FF0000"/>
              </a:solidFill>
            </a:endParaRPr>
          </a:p>
        </p:txBody>
      </p:sp>
      <p:sp>
        <p:nvSpPr>
          <p:cNvPr id="4" name="Rectangle 3"/>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210462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0586" y="1445831"/>
            <a:ext cx="10587210" cy="4062651"/>
          </a:xfrm>
          <a:prstGeom prst="rect">
            <a:avLst/>
          </a:prstGeom>
          <a:noFill/>
        </p:spPr>
        <p:txBody>
          <a:bodyPr wrap="square" rtlCol="0">
            <a:spAutoFit/>
          </a:bodyPr>
          <a:lstStyle/>
          <a:p>
            <a:pPr algn="ctr"/>
            <a:r>
              <a:rPr lang="en-US" sz="3200" b="1" dirty="0" smtClean="0">
                <a:solidFill>
                  <a:srgbClr val="00B050"/>
                </a:solidFill>
              </a:rPr>
              <a:t>Corrective Action</a:t>
            </a:r>
          </a:p>
          <a:p>
            <a:pPr marL="285750" indent="-285750">
              <a:buFont typeface="Wingdings" panose="05000000000000000000" pitchFamily="2" charset="2"/>
              <a:buChar char="Ø"/>
            </a:pPr>
            <a:endParaRPr lang="en-US" dirty="0">
              <a:solidFill>
                <a:srgbClr val="00B050"/>
              </a:solidFill>
            </a:endParaRPr>
          </a:p>
          <a:p>
            <a:r>
              <a:rPr lang="en-US" sz="1600" dirty="0">
                <a:solidFill>
                  <a:srgbClr val="00B050"/>
                </a:solidFill>
              </a:rPr>
              <a:t>E</a:t>
            </a:r>
            <a:r>
              <a:rPr lang="en-US" sz="1600" dirty="0" smtClean="0">
                <a:solidFill>
                  <a:srgbClr val="00B050"/>
                </a:solidFill>
              </a:rPr>
              <a:t>stablish a comprehensive evaluation process . . .</a:t>
            </a:r>
          </a:p>
          <a:p>
            <a:endParaRPr lang="en-US" sz="1600" dirty="0">
              <a:solidFill>
                <a:srgbClr val="00B050"/>
              </a:solidFill>
            </a:endParaRPr>
          </a:p>
          <a:p>
            <a:r>
              <a:rPr lang="en-US" sz="1600" b="1" dirty="0" smtClean="0">
                <a:solidFill>
                  <a:srgbClr val="00B050"/>
                </a:solidFill>
              </a:rPr>
              <a:t>FOR MANAGEMENT</a:t>
            </a:r>
            <a:r>
              <a:rPr lang="en-US" sz="1600" dirty="0" smtClean="0">
                <a:solidFill>
                  <a:srgbClr val="00B050"/>
                </a:solidFill>
              </a:rPr>
              <a:t>:</a:t>
            </a:r>
          </a:p>
          <a:p>
            <a:endParaRPr lang="en-US" sz="1600" dirty="0" smtClean="0">
              <a:solidFill>
                <a:srgbClr val="00B050"/>
              </a:solidFill>
            </a:endParaRPr>
          </a:p>
          <a:p>
            <a:pPr marL="742950" lvl="1" indent="-285750">
              <a:buFont typeface="Wingdings" panose="05000000000000000000" pitchFamily="2" charset="2"/>
              <a:buChar char="Ø"/>
            </a:pPr>
            <a:r>
              <a:rPr lang="en-US" sz="1600" dirty="0" smtClean="0">
                <a:solidFill>
                  <a:srgbClr val="00B050"/>
                </a:solidFill>
              </a:rPr>
              <a:t>Mutually establish evaluation criteria</a:t>
            </a:r>
          </a:p>
          <a:p>
            <a:pPr marL="742950" lvl="1" indent="-285750">
              <a:buFont typeface="Wingdings" panose="05000000000000000000" pitchFamily="2" charset="2"/>
              <a:buChar char="Ø"/>
            </a:pPr>
            <a:r>
              <a:rPr lang="en-US" sz="1600" dirty="0" smtClean="0">
                <a:solidFill>
                  <a:srgbClr val="00B050"/>
                </a:solidFill>
              </a:rPr>
              <a:t>Agree on evaluation rubric</a:t>
            </a:r>
            <a:endParaRPr lang="en-US" sz="1600" dirty="0">
              <a:solidFill>
                <a:srgbClr val="00B050"/>
              </a:solidFill>
            </a:endParaRPr>
          </a:p>
          <a:p>
            <a:pPr marL="742950" lvl="1" indent="-285750">
              <a:buFont typeface="Wingdings" panose="05000000000000000000" pitchFamily="2" charset="2"/>
              <a:buChar char="Ø"/>
            </a:pPr>
            <a:r>
              <a:rPr lang="en-US" sz="1600" dirty="0" smtClean="0">
                <a:solidFill>
                  <a:srgbClr val="00B050"/>
                </a:solidFill>
              </a:rPr>
              <a:t>Establish formal timing of administration</a:t>
            </a:r>
          </a:p>
          <a:p>
            <a:pPr marL="742950" lvl="1" indent="-285750">
              <a:buFont typeface="Wingdings" panose="05000000000000000000" pitchFamily="2" charset="2"/>
              <a:buChar char="Ø"/>
            </a:pPr>
            <a:r>
              <a:rPr lang="en-US" sz="1600" dirty="0" smtClean="0">
                <a:solidFill>
                  <a:srgbClr val="00B050"/>
                </a:solidFill>
              </a:rPr>
              <a:t>Take time to understand/analyze information gathered</a:t>
            </a:r>
          </a:p>
          <a:p>
            <a:pPr marL="742950" lvl="1" indent="-285750">
              <a:buFont typeface="Wingdings" panose="05000000000000000000" pitchFamily="2" charset="2"/>
              <a:buChar char="Ø"/>
            </a:pPr>
            <a:r>
              <a:rPr lang="en-US" sz="1600" dirty="0" smtClean="0">
                <a:solidFill>
                  <a:srgbClr val="00B050"/>
                </a:solidFill>
              </a:rPr>
              <a:t>Develop and complete action plan for strengthening performance</a:t>
            </a:r>
          </a:p>
          <a:p>
            <a:pPr marL="742950" lvl="1" indent="-285750">
              <a:buFont typeface="Wingdings" panose="05000000000000000000" pitchFamily="2" charset="2"/>
              <a:buChar char="Ø"/>
            </a:pPr>
            <a:r>
              <a:rPr lang="en-US" sz="1600" dirty="0" smtClean="0">
                <a:solidFill>
                  <a:srgbClr val="00B050"/>
                </a:solidFill>
              </a:rPr>
              <a:t>Follow-up and follow through on action plan items</a:t>
            </a:r>
          </a:p>
          <a:p>
            <a:pPr lvl="1"/>
            <a:endParaRPr lang="en-US" sz="1600" dirty="0"/>
          </a:p>
          <a:p>
            <a:pPr lvl="1"/>
            <a:endParaRPr lang="en-US" sz="1600" dirty="0" smtClean="0"/>
          </a:p>
          <a:p>
            <a:pPr lvl="1"/>
            <a:endParaRPr lang="en-US" sz="1600" dirty="0" smtClean="0"/>
          </a:p>
        </p:txBody>
      </p:sp>
      <p:sp>
        <p:nvSpPr>
          <p:cNvPr id="2" name="Rectangle 1"/>
          <p:cNvSpPr/>
          <p:nvPr/>
        </p:nvSpPr>
        <p:spPr>
          <a:xfrm>
            <a:off x="710586" y="4632981"/>
            <a:ext cx="10240179" cy="1077218"/>
          </a:xfrm>
          <a:prstGeom prst="rect">
            <a:avLst/>
          </a:prstGeom>
        </p:spPr>
        <p:txBody>
          <a:bodyPr wrap="square">
            <a:spAutoFit/>
          </a:bodyPr>
          <a:lstStyle/>
          <a:p>
            <a:pPr lvl="1" algn="ctr"/>
            <a:endParaRPr lang="en-US" sz="1600" i="1" dirty="0" smtClean="0"/>
          </a:p>
          <a:p>
            <a:pPr lvl="1" algn="ctr"/>
            <a:endParaRPr lang="en-US" sz="1600" i="1" dirty="0"/>
          </a:p>
          <a:p>
            <a:pPr lvl="1" algn="ctr"/>
            <a:r>
              <a:rPr lang="en-US" sz="1600" i="1" dirty="0" smtClean="0"/>
              <a:t>Remember</a:t>
            </a:r>
            <a:r>
              <a:rPr lang="en-US" sz="1600" i="1" dirty="0"/>
              <a:t>, an effective evaluation process begins and end with clear communications with management/leadership team</a:t>
            </a:r>
          </a:p>
        </p:txBody>
      </p:sp>
      <p:sp>
        <p:nvSpPr>
          <p:cNvPr id="6" name="Rectangle 5"/>
          <p:cNvSpPr/>
          <p:nvPr/>
        </p:nvSpPr>
        <p:spPr>
          <a:xfrm>
            <a:off x="1575411" y="66078"/>
            <a:ext cx="8857561" cy="1754326"/>
          </a:xfrm>
          <a:prstGeom prst="rect">
            <a:avLst/>
          </a:prstGeom>
        </p:spPr>
        <p:txBody>
          <a:bodyPr wrap="square">
            <a:spAutoFit/>
          </a:bodyPr>
          <a:lstStyle/>
          <a:p>
            <a:pPr algn="ctr"/>
            <a:r>
              <a:rPr lang="en-US" sz="3600" b="1" i="1" dirty="0" smtClean="0"/>
              <a:t>Becoming a Leadership Board</a:t>
            </a:r>
            <a:r>
              <a:rPr lang="en-US" sz="3200" b="1" i="1" dirty="0"/>
              <a:t/>
            </a:r>
            <a:br>
              <a:rPr lang="en-US" sz="3200" b="1" i="1" dirty="0"/>
            </a:b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Tree>
    <p:extLst>
      <p:ext uri="{BB962C8B-B14F-4D97-AF65-F5344CB8AC3E}">
        <p14:creationId xmlns:p14="http://schemas.microsoft.com/office/powerpoint/2010/main" val="3165773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Callout 18"/>
          <p:cNvSpPr/>
          <p:nvPr/>
        </p:nvSpPr>
        <p:spPr>
          <a:xfrm>
            <a:off x="7228624" y="1851170"/>
            <a:ext cx="1591293" cy="1414562"/>
          </a:xfrm>
          <a:prstGeom prst="wedgeEllipseCallout">
            <a:avLst/>
          </a:prstGeom>
          <a:solidFill>
            <a:srgbClr val="EFD5A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Relationships</a:t>
            </a:r>
            <a:endParaRPr lang="en-US" sz="1100" b="1" dirty="0">
              <a:solidFill>
                <a:srgbClr val="734F29"/>
              </a:solidFill>
            </a:endParaRPr>
          </a:p>
        </p:txBody>
      </p:sp>
      <p:sp>
        <p:nvSpPr>
          <p:cNvPr id="12" name="Oval Callout 11"/>
          <p:cNvSpPr/>
          <p:nvPr/>
        </p:nvSpPr>
        <p:spPr>
          <a:xfrm>
            <a:off x="3752152" y="2194013"/>
            <a:ext cx="1638717" cy="1275969"/>
          </a:xfrm>
          <a:prstGeom prst="wedgeEllipse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Academy Leadership</a:t>
            </a:r>
            <a:endParaRPr lang="en-US" sz="1100" b="1" dirty="0">
              <a:solidFill>
                <a:srgbClr val="734F29"/>
              </a:solidFill>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5847" y="3425986"/>
            <a:ext cx="5505917" cy="3564233"/>
          </a:xfrm>
          <a:prstGeom prst="rect">
            <a:avLst/>
          </a:prstGeom>
        </p:spPr>
      </p:pic>
      <p:sp>
        <p:nvSpPr>
          <p:cNvPr id="14" name="Oval Callout 13"/>
          <p:cNvSpPr/>
          <p:nvPr/>
        </p:nvSpPr>
        <p:spPr>
          <a:xfrm rot="1173541">
            <a:off x="7525805" y="3119632"/>
            <a:ext cx="1591293" cy="127596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Student Achievement and Growth</a:t>
            </a:r>
            <a:endParaRPr lang="en-US" sz="1100" b="1" dirty="0">
              <a:solidFill>
                <a:srgbClr val="734F29"/>
              </a:solidFill>
            </a:endParaRPr>
          </a:p>
        </p:txBody>
      </p:sp>
      <p:sp>
        <p:nvSpPr>
          <p:cNvPr id="15" name="Oval Callout 14"/>
          <p:cNvSpPr/>
          <p:nvPr/>
        </p:nvSpPr>
        <p:spPr>
          <a:xfrm>
            <a:off x="6100838" y="2481649"/>
            <a:ext cx="1591293" cy="1275969"/>
          </a:xfrm>
          <a:prstGeom prst="wedgeEllipse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Fiscal Integrity</a:t>
            </a:r>
            <a:endParaRPr lang="en-US" sz="1100" b="1" dirty="0">
              <a:solidFill>
                <a:srgbClr val="734F29"/>
              </a:solidFill>
            </a:endParaRPr>
          </a:p>
        </p:txBody>
      </p:sp>
      <p:sp>
        <p:nvSpPr>
          <p:cNvPr id="16" name="Oval Callout 15"/>
          <p:cNvSpPr/>
          <p:nvPr/>
        </p:nvSpPr>
        <p:spPr>
          <a:xfrm rot="20510588">
            <a:off x="2821027" y="3048170"/>
            <a:ext cx="1591293" cy="1275969"/>
          </a:xfrm>
          <a:prstGeom prst="wedgeEllipse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Charter Contract Compliance</a:t>
            </a:r>
            <a:endParaRPr lang="en-US" sz="1100" b="1" dirty="0">
              <a:solidFill>
                <a:srgbClr val="734F29"/>
              </a:solidFill>
            </a:endParaRPr>
          </a:p>
        </p:txBody>
      </p:sp>
      <p:sp>
        <p:nvSpPr>
          <p:cNvPr id="17" name="Oval Callout 16"/>
          <p:cNvSpPr/>
          <p:nvPr/>
        </p:nvSpPr>
        <p:spPr>
          <a:xfrm>
            <a:off x="5056872" y="2052168"/>
            <a:ext cx="1591293" cy="1414562"/>
          </a:xfrm>
          <a:prstGeom prst="wedgeEllipse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solidFill>
                  <a:srgbClr val="734F29"/>
                </a:solidFill>
              </a:rPr>
              <a:t>Climate and Culture</a:t>
            </a:r>
            <a:endParaRPr lang="en-US" sz="1100" b="1" dirty="0">
              <a:solidFill>
                <a:srgbClr val="734F29"/>
              </a:solidFill>
            </a:endParaRPr>
          </a:p>
        </p:txBody>
      </p:sp>
      <p:sp>
        <p:nvSpPr>
          <p:cNvPr id="20" name="Rectangle 19"/>
          <p:cNvSpPr/>
          <p:nvPr/>
        </p:nvSpPr>
        <p:spPr>
          <a:xfrm>
            <a:off x="1702770" y="78873"/>
            <a:ext cx="8857561" cy="1754326"/>
          </a:xfrm>
          <a:prstGeom prst="rect">
            <a:avLst/>
          </a:prstGeom>
        </p:spPr>
        <p:txBody>
          <a:bodyPr wrap="square">
            <a:spAutoFit/>
          </a:bodyPr>
          <a:lstStyle/>
          <a:p>
            <a:pPr algn="ctr"/>
            <a:r>
              <a:rPr lang="en-US" sz="3600" b="1" i="1" dirty="0" smtClean="0"/>
              <a:t>Becoming a Leadership Board</a:t>
            </a:r>
          </a:p>
          <a:p>
            <a:pPr algn="ctr"/>
            <a:r>
              <a:rPr lang="en-US" sz="2400" b="1" i="1" dirty="0" smtClean="0"/>
              <a:t>Understanding and Implementing Best Practices</a:t>
            </a:r>
            <a:r>
              <a:rPr lang="en-US" sz="2400" b="1" i="1" dirty="0"/>
              <a:t/>
            </a:r>
            <a:br>
              <a:rPr lang="en-US" sz="2400" b="1" i="1" dirty="0"/>
            </a:br>
            <a:r>
              <a:rPr lang="en-US" sz="2400" b="1" i="1" dirty="0"/>
              <a:t/>
            </a:r>
            <a:br>
              <a:rPr lang="en-US" sz="2400" b="1" i="1" dirty="0"/>
            </a:br>
            <a:endParaRPr lang="en-US" sz="2400" dirty="0"/>
          </a:p>
        </p:txBody>
      </p:sp>
      <p:sp>
        <p:nvSpPr>
          <p:cNvPr id="21" name="TextBox 20"/>
          <p:cNvSpPr txBox="1"/>
          <p:nvPr/>
        </p:nvSpPr>
        <p:spPr>
          <a:xfrm>
            <a:off x="2283229" y="1398718"/>
            <a:ext cx="8277102" cy="523220"/>
          </a:xfrm>
          <a:prstGeom prst="rect">
            <a:avLst/>
          </a:prstGeom>
          <a:noFill/>
        </p:spPr>
        <p:txBody>
          <a:bodyPr wrap="square" rtlCol="0">
            <a:spAutoFit/>
          </a:bodyPr>
          <a:lstStyle/>
          <a:p>
            <a:pPr algn="ctr"/>
            <a:r>
              <a:rPr lang="en-US" sz="2800" i="1" dirty="0" smtClean="0"/>
              <a:t>EVALUATING PERFORMANCE</a:t>
            </a:r>
            <a:endParaRPr lang="en-US" sz="2800" i="1" dirty="0"/>
          </a:p>
        </p:txBody>
      </p:sp>
      <p:sp>
        <p:nvSpPr>
          <p:cNvPr id="22" name="TextBox 21"/>
          <p:cNvSpPr txBox="1"/>
          <p:nvPr/>
        </p:nvSpPr>
        <p:spPr>
          <a:xfrm rot="16200000">
            <a:off x="-1078170" y="3666694"/>
            <a:ext cx="5459282" cy="923330"/>
          </a:xfrm>
          <a:prstGeom prst="rect">
            <a:avLst/>
          </a:prstGeom>
          <a:noFill/>
        </p:spPr>
        <p:txBody>
          <a:bodyPr vert="horz" wrap="square" rtlCol="0">
            <a:spAutoFit/>
          </a:bodyPr>
          <a:lstStyle/>
          <a:p>
            <a:pPr algn="ctr"/>
            <a:r>
              <a:rPr lang="en-US" sz="5400" dirty="0" smtClean="0"/>
              <a:t>MANAGEMENT</a:t>
            </a:r>
            <a:endParaRPr lang="en-US" sz="5400" dirty="0"/>
          </a:p>
        </p:txBody>
      </p:sp>
    </p:spTree>
    <p:extLst>
      <p:ext uri="{BB962C8B-B14F-4D97-AF65-F5344CB8AC3E}">
        <p14:creationId xmlns:p14="http://schemas.microsoft.com/office/powerpoint/2010/main" val="24619773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A4849AD-65CA-4CDD-87B0-7F56EA6DF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Ion</Template>
  <TotalTime>0</TotalTime>
  <Words>2459</Words>
  <Application>Microsoft Office PowerPoint</Application>
  <PresentationFormat>Widescreen</PresentationFormat>
  <Paragraphs>393</Paragraphs>
  <Slides>32</Slides>
  <Notes>32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Calibri</vt:lpstr>
      <vt:lpstr>Cambria</vt:lpstr>
      <vt:lpstr>Century Gothic</vt:lpstr>
      <vt:lpstr>Times New Roman</vt:lpstr>
      <vt:lpstr>Wingdings</vt:lpstr>
      <vt:lpstr>Wingdings 3</vt:lpstr>
      <vt:lpstr>Ion</vt:lpstr>
      <vt:lpstr>Becoming a Leadership Board Understanding and Implementing Best Practices    April 11, 2018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2013-09-23T12:26:51Z</dcterms:created>
  <dcterms:modified xsi:type="dcterms:W3CDTF">2018-04-18T18:13:19Z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TC029239449991</vt:lpwstr>
  </property>
</Properties>
</file>