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0" r:id="rId4"/>
    <p:sldId id="299" r:id="rId5"/>
    <p:sldId id="282" r:id="rId6"/>
    <p:sldId id="263" r:id="rId7"/>
    <p:sldId id="271" r:id="rId8"/>
    <p:sldId id="289" r:id="rId9"/>
    <p:sldId id="285" r:id="rId10"/>
    <p:sldId id="286" r:id="rId11"/>
    <p:sldId id="293" r:id="rId12"/>
    <p:sldId id="288" r:id="rId13"/>
    <p:sldId id="281" r:id="rId14"/>
    <p:sldId id="292" r:id="rId15"/>
    <p:sldId id="272" r:id="rId16"/>
    <p:sldId id="300" r:id="rId17"/>
    <p:sldId id="295" r:id="rId18"/>
    <p:sldId id="291" r:id="rId19"/>
    <p:sldId id="280" r:id="rId20"/>
    <p:sldId id="294" r:id="rId21"/>
    <p:sldId id="297" r:id="rId22"/>
    <p:sldId id="298" r:id="rId23"/>
    <p:sldId id="278" r:id="rId24"/>
    <p:sldId id="290" r:id="rId25"/>
  </p:sldIdLst>
  <p:sldSz cx="12192000" cy="6858000"/>
  <p:notesSz cx="7077075" cy="9424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0"/>
            <p14:sldId id="299"/>
            <p14:sldId id="282"/>
            <p14:sldId id="263"/>
            <p14:sldId id="271"/>
            <p14:sldId id="289"/>
            <p14:sldId id="285"/>
            <p14:sldId id="286"/>
            <p14:sldId id="293"/>
            <p14:sldId id="288"/>
            <p14:sldId id="281"/>
            <p14:sldId id="292"/>
            <p14:sldId id="272"/>
            <p14:sldId id="300"/>
            <p14:sldId id="295"/>
            <p14:sldId id="291"/>
            <p14:sldId id="280"/>
            <p14:sldId id="294"/>
            <p14:sldId id="297"/>
            <p14:sldId id="298"/>
            <p14:sldId id="278"/>
          </p14:sldIdLst>
        </p14:section>
        <p14:section name="Learn More" id="{2CC34DB2-6590-42C0-AD4B-A04C6060184E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58"/>
    <a:srgbClr val="4EB6BE"/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4340" autoAdjust="0"/>
  </p:normalViewPr>
  <p:slideViewPr>
    <p:cSldViewPr snapToGrid="0">
      <p:cViewPr varScale="1">
        <p:scale>
          <a:sx n="79" d="100"/>
          <a:sy n="79" d="100"/>
        </p:scale>
        <p:origin x="108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520" y="-8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Student Enrollment</a:t>
            </a:r>
            <a:endParaRPr lang="en-US" dirty="0"/>
          </a:p>
        </c:rich>
      </c:tx>
      <c:layout>
        <c:manualLayout>
          <c:xMode val="edge"/>
          <c:yMode val="edge"/>
          <c:x val="0.28101461994006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Sheet1!$A$3:$E$3</c:f>
              <c:strCache>
                <c:ptCount val="4"/>
                <c:pt idx="0">
                  <c:v>Spring 2016</c:v>
                </c:pt>
                <c:pt idx="1">
                  <c:v>Fall 2015</c:v>
                </c:pt>
                <c:pt idx="2">
                  <c:v>Spring 2015</c:v>
                </c:pt>
                <c:pt idx="3">
                  <c:v>Fall 2014</c:v>
                </c:pt>
              </c:strCache>
            </c:strRef>
          </c:cat>
          <c:val>
            <c:numRef>
              <c:f>Sheet1!$A$4:$E$4</c:f>
              <c:numCache>
                <c:formatCode>General</c:formatCode>
                <c:ptCount val="5"/>
                <c:pt idx="0">
                  <c:v>65</c:v>
                </c:pt>
                <c:pt idx="1">
                  <c:v>67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136536"/>
        <c:axId val="268137712"/>
      </c:barChart>
      <c:catAx>
        <c:axId val="26813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137712"/>
        <c:crosses val="autoZero"/>
        <c:auto val="1"/>
        <c:lblAlgn val="ctr"/>
        <c:lblOffset val="100"/>
        <c:noMultiLvlLbl val="0"/>
      </c:catAx>
      <c:valAx>
        <c:axId val="26813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136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Climate and Culture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27318460192476"/>
          <c:y val="0.14891221930592008"/>
          <c:w val="0.85318613298337709"/>
          <c:h val="0.43090368912219307"/>
        </c:manualLayout>
      </c:layout>
      <c:barChart>
        <c:barDir val="col"/>
        <c:grouping val="clustered"/>
        <c:varyColors val="0"/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Chronic Absenteeism</c:v>
                </c:pt>
                <c:pt idx="1">
                  <c:v>Student/Staff Parent Culture-Climate Surveys</c:v>
                </c:pt>
                <c:pt idx="2">
                  <c:v>Suspension/Expulsion Rate</c:v>
                </c:pt>
                <c:pt idx="3">
                  <c:v>Social-Emotional Skills</c:v>
                </c:pt>
                <c:pt idx="4">
                  <c:v>Special Education Identification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0">
                  <c:v>0.12</c:v>
                </c:pt>
                <c:pt idx="1">
                  <c:v>0.25</c:v>
                </c:pt>
                <c:pt idx="2">
                  <c:v>0.08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138496"/>
        <c:axId val="268138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Chronic Absenteeism</c:v>
                      </c:pt>
                      <c:pt idx="1">
                        <c:v>Student/Staff Parent Culture-Climate Surveys</c:v>
                      </c:pt>
                      <c:pt idx="2">
                        <c:v>Suspension/Expulsion Rate</c:v>
                      </c:pt>
                      <c:pt idx="3">
                        <c:v>Social-Emotional Skills</c:v>
                      </c:pt>
                      <c:pt idx="4">
                        <c:v>Special Education Identification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681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138888"/>
        <c:crosses val="autoZero"/>
        <c:auto val="1"/>
        <c:lblAlgn val="ctr"/>
        <c:lblOffset val="100"/>
        <c:noMultiLvlLbl val="0"/>
      </c:catAx>
      <c:valAx>
        <c:axId val="26813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13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Student Enrollment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Sheet1!$A$3:$E$3</c:f>
              <c:strCache>
                <c:ptCount val="4"/>
                <c:pt idx="0">
                  <c:v>Spring 2016</c:v>
                </c:pt>
                <c:pt idx="1">
                  <c:v>Fall 2015</c:v>
                </c:pt>
                <c:pt idx="2">
                  <c:v>Spring 2015</c:v>
                </c:pt>
                <c:pt idx="3">
                  <c:v>Fall 2014</c:v>
                </c:pt>
              </c:strCache>
            </c:strRef>
          </c:cat>
          <c:val>
            <c:numRef>
              <c:f>Sheet1!$A$4:$E$4</c:f>
              <c:numCache>
                <c:formatCode>General</c:formatCode>
                <c:ptCount val="5"/>
                <c:pt idx="0">
                  <c:v>65</c:v>
                </c:pt>
                <c:pt idx="1">
                  <c:v>66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139672"/>
        <c:axId val="268910304"/>
      </c:barChart>
      <c:catAx>
        <c:axId val="26813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10304"/>
        <c:crosses val="autoZero"/>
        <c:auto val="1"/>
        <c:lblAlgn val="ctr"/>
        <c:lblOffset val="100"/>
        <c:noMultiLvlLbl val="0"/>
      </c:catAx>
      <c:valAx>
        <c:axId val="2689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139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Fund Balance Month to Month 16-17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Beginning Fund Balance</c:v>
                </c:pt>
                <c:pt idx="1">
                  <c:v>Sep-16</c:v>
                </c:pt>
                <c:pt idx="2">
                  <c:v>Oct-16</c:v>
                </c:pt>
                <c:pt idx="3">
                  <c:v>Nov-16</c:v>
                </c:pt>
                <c:pt idx="4">
                  <c:v>Dec-16</c:v>
                </c:pt>
                <c:pt idx="5">
                  <c:v>Jan-17</c:v>
                </c:pt>
                <c:pt idx="6">
                  <c:v>Feb-17</c:v>
                </c:pt>
              </c:strCache>
            </c:strRef>
          </c:cat>
          <c:val>
            <c:numRef>
              <c:f>Sheet1!$F$3:$F$9</c:f>
              <c:numCache>
                <c:formatCode>"$"#,##0_);[Red]\("$"#,##0\)</c:formatCode>
                <c:ptCount val="7"/>
                <c:pt idx="0">
                  <c:v>140000</c:v>
                </c:pt>
                <c:pt idx="1">
                  <c:v>142000</c:v>
                </c:pt>
                <c:pt idx="2">
                  <c:v>145000</c:v>
                </c:pt>
                <c:pt idx="3">
                  <c:v>150000</c:v>
                </c:pt>
                <c:pt idx="4">
                  <c:v>125000</c:v>
                </c:pt>
                <c:pt idx="5">
                  <c:v>120000</c:v>
                </c:pt>
                <c:pt idx="6">
                  <c:v>110000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54040"/>
        <c:axId val="268911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Sep-16</c:v>
                      </c:pt>
                      <c:pt idx="2">
                        <c:v>Oct-16</c:v>
                      </c:pt>
                      <c:pt idx="3">
                        <c:v>Nov-16</c:v>
                      </c:pt>
                      <c:pt idx="4">
                        <c:v>Dec-16</c:v>
                      </c:pt>
                      <c:pt idx="5">
                        <c:v>Jan-17</c:v>
                      </c:pt>
                      <c:pt idx="6">
                        <c:v>Feb-17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Sep-16</c:v>
                      </c:pt>
                      <c:pt idx="2">
                        <c:v>Oct-16</c:v>
                      </c:pt>
                      <c:pt idx="3">
                        <c:v>Nov-16</c:v>
                      </c:pt>
                      <c:pt idx="4">
                        <c:v>Dec-16</c:v>
                      </c:pt>
                      <c:pt idx="5">
                        <c:v>Jan-17</c:v>
                      </c:pt>
                      <c:pt idx="6">
                        <c:v>Feb-17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Sep-16</c:v>
                      </c:pt>
                      <c:pt idx="2">
                        <c:v>Oct-16</c:v>
                      </c:pt>
                      <c:pt idx="3">
                        <c:v>Nov-16</c:v>
                      </c:pt>
                      <c:pt idx="4">
                        <c:v>Dec-16</c:v>
                      </c:pt>
                      <c:pt idx="5">
                        <c:v>Jan-17</c:v>
                      </c:pt>
                      <c:pt idx="6">
                        <c:v>Feb-17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Sheet1!$A$3:$A$9</c15:sqref>
                        </c15:formulaRef>
                      </c:ext>
                    </c:extLst>
                    <c:strCache>
                      <c:ptCount val="7"/>
                      <c:pt idx="0">
                        <c:v>Beginning Fund Balance</c:v>
                      </c:pt>
                      <c:pt idx="1">
                        <c:v>Sep-16</c:v>
                      </c:pt>
                      <c:pt idx="2">
                        <c:v>Oct-16</c:v>
                      </c:pt>
                      <c:pt idx="3">
                        <c:v>Nov-16</c:v>
                      </c:pt>
                      <c:pt idx="4">
                        <c:v>Dec-16</c:v>
                      </c:pt>
                      <c:pt idx="5">
                        <c:v>Jan-17</c:v>
                      </c:pt>
                      <c:pt idx="6">
                        <c:v>Feb-17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17465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11872"/>
        <c:crosses val="autoZero"/>
        <c:auto val="1"/>
        <c:lblAlgn val="ctr"/>
        <c:lblOffset val="100"/>
        <c:noMultiLvlLbl val="0"/>
      </c:catAx>
      <c:valAx>
        <c:axId val="2689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5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2085-E932-4040-9155-54B4FE0E80F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9826A-443C-4CC2-AA40-C5F76BCED5B2}" type="pres">
      <dgm:prSet presAssocID="{D75F2085-E932-4040-9155-54B4FE0E80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681F6-CD32-4810-A8F6-84BCFE0D341B}" type="presOf" srcId="{D75F2085-E932-4040-9155-54B4FE0E80FB}" destId="{0029826A-443C-4CC2-AA40-C5F76BCED5B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BC46-BD78-4F51-B469-AC2B6D2736D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D575EA4-2518-4D70-B41C-760875277ADA}">
      <dgm:prSet phldrT="[Text]"/>
      <dgm:spPr/>
      <dgm:t>
        <a:bodyPr/>
        <a:lstStyle/>
        <a:p>
          <a:r>
            <a:rPr lang="en-US" dirty="0" smtClean="0"/>
            <a:t>Inputs</a:t>
          </a:r>
        </a:p>
        <a:p>
          <a:endParaRPr lang="en-US" dirty="0" smtClean="0"/>
        </a:p>
        <a:p>
          <a:r>
            <a:rPr lang="en-US" dirty="0" smtClean="0"/>
            <a:t>(Academy Resources)</a:t>
          </a:r>
          <a:endParaRPr lang="en-US" dirty="0"/>
        </a:p>
      </dgm:t>
    </dgm:pt>
    <dgm:pt modelId="{FE6DE906-8E54-486A-854A-89108B5A0D81}" type="parTrans" cxnId="{AB9E0BDF-9DE4-4230-BE54-36A249FC81AD}">
      <dgm:prSet/>
      <dgm:spPr/>
      <dgm:t>
        <a:bodyPr/>
        <a:lstStyle/>
        <a:p>
          <a:endParaRPr lang="en-US"/>
        </a:p>
      </dgm:t>
    </dgm:pt>
    <dgm:pt modelId="{D1D929D1-817D-45B5-B092-11600FE0685D}" type="sibTrans" cxnId="{AB9E0BDF-9DE4-4230-BE54-36A249FC81AD}">
      <dgm:prSet/>
      <dgm:spPr/>
      <dgm:t>
        <a:bodyPr/>
        <a:lstStyle/>
        <a:p>
          <a:endParaRPr lang="en-US"/>
        </a:p>
      </dgm:t>
    </dgm:pt>
    <dgm:pt modelId="{73BE43FC-ED49-4CB4-B1E3-AD5DA6E6D87D}">
      <dgm:prSet phldrT="[Text]"/>
      <dgm:spPr/>
      <dgm:t>
        <a:bodyPr/>
        <a:lstStyle/>
        <a:p>
          <a:r>
            <a:rPr lang="en-US" dirty="0" smtClean="0"/>
            <a:t>Outputs</a:t>
          </a:r>
        </a:p>
        <a:p>
          <a:endParaRPr lang="en-US" dirty="0" smtClean="0"/>
        </a:p>
        <a:p>
          <a:r>
            <a:rPr lang="en-US" dirty="0" smtClean="0"/>
            <a:t>(Delivery on Resources)</a:t>
          </a:r>
          <a:endParaRPr lang="en-US" dirty="0"/>
        </a:p>
      </dgm:t>
    </dgm:pt>
    <dgm:pt modelId="{16DD5A0D-8ACE-4089-AAFC-3E20FB4B6FDB}" type="parTrans" cxnId="{7A337BE3-9932-423B-9491-1EC5FADB5A13}">
      <dgm:prSet/>
      <dgm:spPr/>
      <dgm:t>
        <a:bodyPr/>
        <a:lstStyle/>
        <a:p>
          <a:endParaRPr lang="en-US"/>
        </a:p>
      </dgm:t>
    </dgm:pt>
    <dgm:pt modelId="{BA14C684-4730-4866-8400-F9B411298578}" type="sibTrans" cxnId="{7A337BE3-9932-423B-9491-1EC5FADB5A13}">
      <dgm:prSet/>
      <dgm:spPr/>
      <dgm:t>
        <a:bodyPr/>
        <a:lstStyle/>
        <a:p>
          <a:endParaRPr lang="en-US"/>
        </a:p>
      </dgm:t>
    </dgm:pt>
    <dgm:pt modelId="{957A6D96-A23D-4B1E-9BC8-2BE85225F0E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OUTCOMES</a:t>
          </a:r>
        </a:p>
        <a:p>
          <a:endParaRPr lang="en-US" dirty="0" smtClean="0"/>
        </a:p>
      </dgm:t>
    </dgm:pt>
    <dgm:pt modelId="{FE41384D-5DC7-49EE-BED3-AA5C87A8C9B3}" type="parTrans" cxnId="{DE6CED96-099B-45DB-9053-027FB3D11EE4}">
      <dgm:prSet/>
      <dgm:spPr/>
      <dgm:t>
        <a:bodyPr/>
        <a:lstStyle/>
        <a:p>
          <a:endParaRPr lang="en-US"/>
        </a:p>
      </dgm:t>
    </dgm:pt>
    <dgm:pt modelId="{4C3F2629-8051-4812-B54E-8C588A0348D3}" type="sibTrans" cxnId="{DE6CED96-099B-45DB-9053-027FB3D11EE4}">
      <dgm:prSet/>
      <dgm:spPr/>
      <dgm:t>
        <a:bodyPr/>
        <a:lstStyle/>
        <a:p>
          <a:endParaRPr lang="en-US"/>
        </a:p>
      </dgm:t>
    </dgm:pt>
    <dgm:pt modelId="{B0A1FAAD-7E47-4D18-AF34-75ED859C7078}" type="pres">
      <dgm:prSet presAssocID="{06A6BC46-BD78-4F51-B469-AC2B6D2736DC}" presName="linearFlow" presStyleCnt="0">
        <dgm:presLayoutVars>
          <dgm:dir/>
          <dgm:resizeHandles val="exact"/>
        </dgm:presLayoutVars>
      </dgm:prSet>
      <dgm:spPr/>
    </dgm:pt>
    <dgm:pt modelId="{5EF727FF-7086-40B3-A93A-47DF76CAFA20}" type="pres">
      <dgm:prSet presAssocID="{0D575EA4-2518-4D70-B41C-760875277A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E8EE-E2CB-4034-B0B7-D3F1FF247ED0}" type="pres">
      <dgm:prSet presAssocID="{D1D929D1-817D-45B5-B092-11600FE0685D}" presName="spacerL" presStyleCnt="0"/>
      <dgm:spPr/>
    </dgm:pt>
    <dgm:pt modelId="{08444574-9EFA-4A8D-B950-C579D63A7030}" type="pres">
      <dgm:prSet presAssocID="{D1D929D1-817D-45B5-B092-11600FE0685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A756BF2-AEE0-4FFC-BFB9-5043A56FB0B5}" type="pres">
      <dgm:prSet presAssocID="{D1D929D1-817D-45B5-B092-11600FE0685D}" presName="spacerR" presStyleCnt="0"/>
      <dgm:spPr/>
    </dgm:pt>
    <dgm:pt modelId="{A1854DC4-03B9-48E4-B511-6DBA25C27D6B}" type="pres">
      <dgm:prSet presAssocID="{73BE43FC-ED49-4CB4-B1E3-AD5DA6E6D8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90562-88F1-4547-A7AA-15BD71C2078F}" type="pres">
      <dgm:prSet presAssocID="{BA14C684-4730-4866-8400-F9B411298578}" presName="spacerL" presStyleCnt="0"/>
      <dgm:spPr/>
    </dgm:pt>
    <dgm:pt modelId="{A97DC032-A4E9-424B-8202-F7382FBF84B1}" type="pres">
      <dgm:prSet presAssocID="{BA14C684-4730-4866-8400-F9B4112985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1487DAF-7621-42F2-9905-D587117434CC}" type="pres">
      <dgm:prSet presAssocID="{BA14C684-4730-4866-8400-F9B411298578}" presName="spacerR" presStyleCnt="0"/>
      <dgm:spPr/>
    </dgm:pt>
    <dgm:pt modelId="{36764CF0-423E-49EA-9802-C43697BB1044}" type="pres">
      <dgm:prSet presAssocID="{957A6D96-A23D-4B1E-9BC8-2BE85225F0E2}" presName="node" presStyleLbl="node1" presStyleIdx="2" presStyleCnt="3" custLinFactNeighborX="930" custLinFactNeighborY="-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81CFF-5DD8-47D4-B4A5-5BFEDF638ABB}" type="presOf" srcId="{06A6BC46-BD78-4F51-B469-AC2B6D2736DC}" destId="{B0A1FAAD-7E47-4D18-AF34-75ED859C7078}" srcOrd="0" destOrd="0" presId="urn:microsoft.com/office/officeart/2005/8/layout/equation1"/>
    <dgm:cxn modelId="{5B82A349-4E0C-4CB0-BB8A-6A4F2A18B97E}" type="presOf" srcId="{73BE43FC-ED49-4CB4-B1E3-AD5DA6E6D87D}" destId="{A1854DC4-03B9-48E4-B511-6DBA25C27D6B}" srcOrd="0" destOrd="0" presId="urn:microsoft.com/office/officeart/2005/8/layout/equation1"/>
    <dgm:cxn modelId="{DE6CED96-099B-45DB-9053-027FB3D11EE4}" srcId="{06A6BC46-BD78-4F51-B469-AC2B6D2736DC}" destId="{957A6D96-A23D-4B1E-9BC8-2BE85225F0E2}" srcOrd="2" destOrd="0" parTransId="{FE41384D-5DC7-49EE-BED3-AA5C87A8C9B3}" sibTransId="{4C3F2629-8051-4812-B54E-8C588A0348D3}"/>
    <dgm:cxn modelId="{04637BC3-CAC4-4AD6-AB89-CBF3410B4958}" type="presOf" srcId="{957A6D96-A23D-4B1E-9BC8-2BE85225F0E2}" destId="{36764CF0-423E-49EA-9802-C43697BB1044}" srcOrd="0" destOrd="0" presId="urn:microsoft.com/office/officeart/2005/8/layout/equation1"/>
    <dgm:cxn modelId="{5C49B998-34C8-4592-961B-9EDAFC821D6A}" type="presOf" srcId="{0D575EA4-2518-4D70-B41C-760875277ADA}" destId="{5EF727FF-7086-40B3-A93A-47DF76CAFA20}" srcOrd="0" destOrd="0" presId="urn:microsoft.com/office/officeart/2005/8/layout/equation1"/>
    <dgm:cxn modelId="{7A337BE3-9932-423B-9491-1EC5FADB5A13}" srcId="{06A6BC46-BD78-4F51-B469-AC2B6D2736DC}" destId="{73BE43FC-ED49-4CB4-B1E3-AD5DA6E6D87D}" srcOrd="1" destOrd="0" parTransId="{16DD5A0D-8ACE-4089-AAFC-3E20FB4B6FDB}" sibTransId="{BA14C684-4730-4866-8400-F9B411298578}"/>
    <dgm:cxn modelId="{6FBD2E25-571D-4C4B-9DDC-EED3CC1BDF9E}" type="presOf" srcId="{BA14C684-4730-4866-8400-F9B411298578}" destId="{A97DC032-A4E9-424B-8202-F7382FBF84B1}" srcOrd="0" destOrd="0" presId="urn:microsoft.com/office/officeart/2005/8/layout/equation1"/>
    <dgm:cxn modelId="{23B23B0D-F71C-442E-A0AA-509282A08982}" type="presOf" srcId="{D1D929D1-817D-45B5-B092-11600FE0685D}" destId="{08444574-9EFA-4A8D-B950-C579D63A7030}" srcOrd="0" destOrd="0" presId="urn:microsoft.com/office/officeart/2005/8/layout/equation1"/>
    <dgm:cxn modelId="{AB9E0BDF-9DE4-4230-BE54-36A249FC81AD}" srcId="{06A6BC46-BD78-4F51-B469-AC2B6D2736DC}" destId="{0D575EA4-2518-4D70-B41C-760875277ADA}" srcOrd="0" destOrd="0" parTransId="{FE6DE906-8E54-486A-854A-89108B5A0D81}" sibTransId="{D1D929D1-817D-45B5-B092-11600FE0685D}"/>
    <dgm:cxn modelId="{1BEEA79C-9CCE-4B35-B317-EBB594B40E1F}" type="presParOf" srcId="{B0A1FAAD-7E47-4D18-AF34-75ED859C7078}" destId="{5EF727FF-7086-40B3-A93A-47DF76CAFA20}" srcOrd="0" destOrd="0" presId="urn:microsoft.com/office/officeart/2005/8/layout/equation1"/>
    <dgm:cxn modelId="{B18E935B-75F5-4266-93D2-F4985DDDBFA3}" type="presParOf" srcId="{B0A1FAAD-7E47-4D18-AF34-75ED859C7078}" destId="{9D2FE8EE-E2CB-4034-B0B7-D3F1FF247ED0}" srcOrd="1" destOrd="0" presId="urn:microsoft.com/office/officeart/2005/8/layout/equation1"/>
    <dgm:cxn modelId="{E227C456-1BAF-4232-987A-2B3A7BA2E85B}" type="presParOf" srcId="{B0A1FAAD-7E47-4D18-AF34-75ED859C7078}" destId="{08444574-9EFA-4A8D-B950-C579D63A7030}" srcOrd="2" destOrd="0" presId="urn:microsoft.com/office/officeart/2005/8/layout/equation1"/>
    <dgm:cxn modelId="{36763A67-5FA6-49F3-B7F5-3AB662EE71CA}" type="presParOf" srcId="{B0A1FAAD-7E47-4D18-AF34-75ED859C7078}" destId="{7A756BF2-AEE0-4FFC-BFB9-5043A56FB0B5}" srcOrd="3" destOrd="0" presId="urn:microsoft.com/office/officeart/2005/8/layout/equation1"/>
    <dgm:cxn modelId="{DBC2AC56-7105-4DD1-96B0-A54E8960D1E7}" type="presParOf" srcId="{B0A1FAAD-7E47-4D18-AF34-75ED859C7078}" destId="{A1854DC4-03B9-48E4-B511-6DBA25C27D6B}" srcOrd="4" destOrd="0" presId="urn:microsoft.com/office/officeart/2005/8/layout/equation1"/>
    <dgm:cxn modelId="{73B64585-A179-4C4F-82FC-6761540AA9BA}" type="presParOf" srcId="{B0A1FAAD-7E47-4D18-AF34-75ED859C7078}" destId="{95990562-88F1-4547-A7AA-15BD71C2078F}" srcOrd="5" destOrd="0" presId="urn:microsoft.com/office/officeart/2005/8/layout/equation1"/>
    <dgm:cxn modelId="{F5DB87EF-8DE7-4576-8564-8B4A9A90DE60}" type="presParOf" srcId="{B0A1FAAD-7E47-4D18-AF34-75ED859C7078}" destId="{A97DC032-A4E9-424B-8202-F7382FBF84B1}" srcOrd="6" destOrd="0" presId="urn:microsoft.com/office/officeart/2005/8/layout/equation1"/>
    <dgm:cxn modelId="{C1D0BC88-B13B-4D8A-AF5D-B03BF77B7C4A}" type="presParOf" srcId="{B0A1FAAD-7E47-4D18-AF34-75ED859C7078}" destId="{41487DAF-7621-42F2-9905-D587117434CC}" srcOrd="7" destOrd="0" presId="urn:microsoft.com/office/officeart/2005/8/layout/equation1"/>
    <dgm:cxn modelId="{CE034B89-F669-4F4D-897C-9F68AD48259E}" type="presParOf" srcId="{B0A1FAAD-7E47-4D18-AF34-75ED859C7078}" destId="{36764CF0-423E-49EA-9802-C43697BB104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210E-3C0B-4BEF-B64B-0B26499B6317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1913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51913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D5FF-EC8F-413F-B1DC-62BBABD6D1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2886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2886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3" tIns="47146" rIns="94293" bIns="47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</p:spPr>
        <p:txBody>
          <a:bodyPr vert="horz" lIns="94293" tIns="47146" rIns="94293" bIns="471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2103"/>
            <a:ext cx="3066733" cy="47288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to the right information, we must first understand, structurally, the relationship between the Board and the ESP</a:t>
            </a:r>
          </a:p>
          <a:p>
            <a:r>
              <a:rPr lang="en-US" dirty="0" smtClean="0"/>
              <a:t>FDIA has HIRED</a:t>
            </a:r>
            <a:r>
              <a:rPr lang="en-US" baseline="0" dirty="0" smtClean="0"/>
              <a:t> HHG to provide certain educational services as outlined in the executed management agreement; it is expected, then, that HHG will resource the academy with qualified people and quality “materials;” HHG is further expected to deliver on those resources = outputs; the Board, then, is generally interested in the outcomes/those changes/impact(s) based on the effectiveness of the inputs and outputs – the right information, then, for the Board is results – HHG should be reporting on results of their inputs and outputs; the authorizer, too, is interested in results . . . The Board should be interested in the inputs and outputs to the extent that they impact the outcomes/results . . . If the Academy is not producing the desired results, conversation, then, should center around the inputs/outputs; otherwise, inputs and outputs are the responsibility of HHG NOT the Board . . . </a:t>
            </a:r>
          </a:p>
          <a:p>
            <a:r>
              <a:rPr lang="en-US" baseline="0" dirty="0" smtClean="0"/>
              <a:t>All of the impacted and interested parties I showed, previously, are interested in outcomes/results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9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0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key components of getting to the right information . . . Academics,</a:t>
            </a:r>
            <a:r>
              <a:rPr lang="en-US" baseline="0" dirty="0" smtClean="0"/>
              <a:t> Fiscal Operations and Business Operations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Answers to wise questions surrounding these topics should be supported by accurate, relevant and “visual” detail – not too much, not too little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6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207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81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6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628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513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907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55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42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20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43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2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21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356" y="116642"/>
            <a:ext cx="11819322" cy="4573464"/>
          </a:xfrm>
        </p:spPr>
        <p:txBody>
          <a:bodyPr/>
          <a:lstStyle/>
          <a:p>
            <a:pPr algn="ctr"/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Managing Your Board</a:t>
            </a:r>
            <a:br>
              <a:rPr lang="en-US" sz="4000" b="1" i="1" dirty="0" smtClean="0"/>
            </a:br>
            <a:r>
              <a:rPr lang="en-US" sz="2800" b="1" i="1" dirty="0" smtClean="0"/>
              <a:t>The What, When, Why and How of Effective Board Management</a:t>
            </a:r>
            <a:br>
              <a:rPr lang="en-US" sz="2800" b="1" i="1" dirty="0" smtClean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0169" y="5059038"/>
            <a:ext cx="680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Presenter:		Angela Irwin</a:t>
            </a:r>
          </a:p>
          <a:p>
            <a:r>
              <a:rPr lang="en-US" sz="1200" i="1" dirty="0"/>
              <a:t>	</a:t>
            </a:r>
            <a:r>
              <a:rPr lang="en-US" sz="1200" i="1" dirty="0" smtClean="0"/>
              <a:t>	Owner</a:t>
            </a:r>
          </a:p>
          <a:p>
            <a:r>
              <a:rPr lang="en-US" sz="1200" i="1" dirty="0"/>
              <a:t>	</a:t>
            </a:r>
            <a:r>
              <a:rPr lang="en-US" sz="1200" i="1" dirty="0" smtClean="0"/>
              <a:t>	</a:t>
            </a:r>
            <a:r>
              <a:rPr lang="en-US" sz="1200" i="1" dirty="0" err="1" smtClean="0"/>
              <a:t>AirWin</a:t>
            </a:r>
            <a:r>
              <a:rPr lang="en-US" sz="1200" i="1" dirty="0" smtClean="0"/>
              <a:t> Educational Services, LLC	</a:t>
            </a:r>
            <a:endParaRPr lang="en-US" sz="1200" i="1" dirty="0"/>
          </a:p>
          <a:p>
            <a:r>
              <a:rPr lang="en-US" sz="1200" i="1" dirty="0" smtClean="0"/>
              <a:t>		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81" y="2261694"/>
            <a:ext cx="6897671" cy="104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553" y="3859109"/>
            <a:ext cx="77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June 6,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/>
              <a:t>W</a:t>
            </a:r>
            <a:r>
              <a:rPr lang="en-US" sz="6000" dirty="0" smtClean="0"/>
              <a:t>hen?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2838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380" y="0"/>
            <a:ext cx="10927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269" y="1523321"/>
            <a:ext cx="117770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WHEN</a:t>
            </a:r>
            <a:r>
              <a:rPr lang="en-US" sz="2400" b="1" dirty="0" smtClean="0"/>
              <a:t> (or how often) . . . Would my Board like me to </a:t>
            </a:r>
            <a:r>
              <a:rPr lang="en-US" sz="2400" b="1" dirty="0"/>
              <a:t>S</a:t>
            </a:r>
            <a:r>
              <a:rPr lang="en-US" sz="2400" b="1" dirty="0" smtClean="0"/>
              <a:t>hare </a:t>
            </a:r>
            <a:r>
              <a:rPr lang="en-US" sz="2400" b="1" dirty="0"/>
              <a:t>I</a:t>
            </a:r>
            <a:r>
              <a:rPr lang="en-US" sz="2400" b="1" dirty="0" smtClean="0"/>
              <a:t>nformation?</a:t>
            </a:r>
          </a:p>
          <a:p>
            <a:pPr algn="ctr"/>
            <a:r>
              <a:rPr lang="en-US" sz="2400" b="1" dirty="0" smtClean="0"/>
              <a:t>Mutually Determined Between Board and Leader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 smtClean="0"/>
              <a:t>Considerations</a:t>
            </a:r>
            <a:r>
              <a:rPr lang="en-US" b="1" dirty="0" smtClean="0"/>
              <a:t>:</a:t>
            </a:r>
          </a:p>
          <a:p>
            <a:pPr algn="ctr"/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Ensure your board understands that it WILL not likely be </a:t>
            </a:r>
            <a:r>
              <a:rPr lang="en-US" i="1" dirty="0" smtClean="0"/>
              <a:t>receiving</a:t>
            </a:r>
            <a:r>
              <a:rPr lang="en-US" dirty="0" smtClean="0"/>
              <a:t> academic achievement data at every board meeting (be sure they understand the testing schedule); however, student achievement should be </a:t>
            </a:r>
            <a:r>
              <a:rPr lang="en-US" b="1" i="1" dirty="0" smtClean="0"/>
              <a:t>addressed</a:t>
            </a:r>
            <a:r>
              <a:rPr lang="en-US" dirty="0" smtClean="0"/>
              <a:t> </a:t>
            </a:r>
            <a:r>
              <a:rPr lang="en-US" b="1" dirty="0" smtClean="0"/>
              <a:t>at every board meeting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 determine, however, what data/information can be shared (more consistently) that will help the board understand the academic environment at the academy – KEY PERFORMANCE INDICATORS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Ensure you and the board understand that you WILL be sharing financial  information at every board meeting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Mutually determine timing on compliance-related matters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380" y="80784"/>
            <a:ext cx="10927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/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50477"/>
            <a:ext cx="11898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Use your Master Calendar of Reporting Requirements to guide your timing discussions and help ensure your board is on-track for taking action on those requirements in a timely manner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Identify timing expectations regarding board packets (e.g. one week prior to board meetings, two weeks prior to board meetings) and meet those </a:t>
            </a:r>
            <a:r>
              <a:rPr lang="en-US" dirty="0" smtClean="0"/>
              <a:t>expectations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Reach a mutual understanding on “last minute” communications should those be necessary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When discussing timing considerations, share with the board any information that might and/or could impede meeting timing expectations (i.e. vacations, conferences, etc.) and make necessary adjustments in advance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6771" y="127819"/>
            <a:ext cx="103222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8136" y="1912390"/>
            <a:ext cx="11898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WHEN</a:t>
            </a:r>
            <a:r>
              <a:rPr lang="en-US" sz="2400" b="1" dirty="0" smtClean="0"/>
              <a:t> </a:t>
            </a:r>
            <a:r>
              <a:rPr lang="en-US" sz="2400" b="1" dirty="0"/>
              <a:t>(or how often) . . . Would my Board like me to </a:t>
            </a:r>
            <a:r>
              <a:rPr lang="en-US" sz="2400" b="1" dirty="0" smtClean="0"/>
              <a:t>Share Information (</a:t>
            </a:r>
            <a:r>
              <a:rPr lang="en-US" sz="2400" b="1" dirty="0" err="1" smtClean="0"/>
              <a:t>con’t</a:t>
            </a:r>
            <a:r>
              <a:rPr lang="en-US" sz="2400" b="1" dirty="0" smtClean="0"/>
              <a:t>.)?</a:t>
            </a:r>
          </a:p>
          <a:p>
            <a:pPr algn="ctr"/>
            <a:r>
              <a:rPr lang="en-US" sz="2400" b="1" dirty="0" smtClean="0"/>
              <a:t>Additional Considerations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1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/>
              <a:t>W</a:t>
            </a:r>
            <a:r>
              <a:rPr lang="en-US" sz="6000" dirty="0" smtClean="0"/>
              <a:t>hy?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6402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573" y="2006125"/>
            <a:ext cx="11306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742950" lvl="2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93214" y="187269"/>
            <a:ext cx="10477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4416" y="2560123"/>
            <a:ext cx="11887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/>
              <a:t>According to the Education Writers Association the major reason for superintendent/school leadership turnover is attributed to a poor relationship with a school board</a:t>
            </a:r>
            <a:r>
              <a:rPr lang="en-US" sz="32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573" y="2006125"/>
            <a:ext cx="11306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742950" lvl="2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93214" y="187269"/>
            <a:ext cx="10477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4416" y="1933025"/>
            <a:ext cx="1188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WHY</a:t>
            </a:r>
            <a:r>
              <a:rPr lang="en-US" sz="2400" b="1" dirty="0" smtClean="0"/>
              <a:t> . . . Is it Important that My Board and I Share Information</a:t>
            </a:r>
            <a:r>
              <a:rPr lang="en-US" b="1" dirty="0" smtClean="0"/>
              <a:t>?</a:t>
            </a:r>
          </a:p>
          <a:p>
            <a:pPr algn="ctr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expected that the board will act in a timely, responsible manner; information sharing is critical in ensuring that the board has what it needs to reach effective, timely, responsible decisions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Your board has critical decision-making responsibilities; relevant, meaningful information will help ensure good decisions are being made in the spirit of advancing the mission of the academy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Your board should always be “in-the-know” and never blindsided by unexpected data/information/details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Your board is the academy’s connection to the authorizer; your board needs to know enough to be able to carry-on intelligible conversations with the authorizer about the status of the academy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573" y="2006125"/>
            <a:ext cx="11306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lvl="1"/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742950" lvl="2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93214" y="187269"/>
            <a:ext cx="10477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06125"/>
            <a:ext cx="1188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WHY </a:t>
            </a:r>
            <a:r>
              <a:rPr lang="en-US" sz="2400" b="1" dirty="0" smtClean="0"/>
              <a:t>. . . Is it Important that My Board and I Share Information (</a:t>
            </a:r>
            <a:r>
              <a:rPr lang="en-US" sz="2400" b="1" dirty="0" err="1" smtClean="0"/>
              <a:t>con’t</a:t>
            </a:r>
            <a:r>
              <a:rPr lang="en-US" sz="2400" b="1" dirty="0" smtClean="0"/>
              <a:t>.)?</a:t>
            </a:r>
          </a:p>
          <a:p>
            <a:pPr algn="ctr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Take advantage of teachable board moments (context):  </a:t>
            </a:r>
            <a:r>
              <a:rPr lang="en-US" i="1" dirty="0" smtClean="0"/>
              <a:t>Ex.  “Board, remember that we administer proficiency and/or growth assessments two/three times per year at Charlton Heston Academy.  One of the major advantages to these assessments is that it measures growth and, remember, our students are slightly behind grade level . . 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Transparency, integrity and common understandings encourage a healthy board/school leader relationship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/>
              <a:t>H</a:t>
            </a:r>
            <a:r>
              <a:rPr lang="en-US" sz="6000" dirty="0" smtClean="0"/>
              <a:t>ow?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559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8616" y="1498294"/>
            <a:ext cx="1003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8617" y="2930487"/>
            <a:ext cx="7673524" cy="3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616" y="89700"/>
            <a:ext cx="105929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8304" y="1498294"/>
            <a:ext cx="1176601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HOW</a:t>
            </a:r>
            <a:r>
              <a:rPr lang="en-US" sz="2400" b="1" dirty="0" smtClean="0"/>
              <a:t> . . .Would my Board Like me to Communicate with it?</a:t>
            </a:r>
          </a:p>
          <a:p>
            <a:pPr algn="ctr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Determine how your board likes to best communicate (e.g. email, telephone, written correspondence, etc.)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Identify, together, presentation format (</a:t>
            </a:r>
            <a:r>
              <a:rPr lang="en-US" i="1" dirty="0" smtClean="0"/>
              <a:t>Note:  If you prepare a written administrator’s report pursuant to the board’s desires, do not re-read that report in the public board meeting; instead, summarize the content and elicit questions from the board based upon its review prior to the meeting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Know your individual board members and what makes them “tick” (</a:t>
            </a:r>
            <a:r>
              <a:rPr lang="en-US" i="1" dirty="0" smtClean="0"/>
              <a:t>Hint:  While you will agree as the collective on how communication should happen, you still need to understand individual board member personalities – without calling board members out or embarrassing them, be sure to recognize and/or anticipate what a board member might be thinking and/or asking from you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8616" y="1498294"/>
            <a:ext cx="1003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8617" y="2930487"/>
            <a:ext cx="7673524" cy="3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616" y="89700"/>
            <a:ext cx="105929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5253" y="1732641"/>
            <a:ext cx="118761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HOW</a:t>
            </a:r>
            <a:r>
              <a:rPr lang="en-US" sz="2400" b="1" dirty="0" smtClean="0"/>
              <a:t> . . .Would my Board Like me to Communicate with it (con’t.)?</a:t>
            </a:r>
          </a:p>
          <a:p>
            <a:pPr algn="ctr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Determine board president’s role in communication(s)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Help the board communicate through committee(s) as appropriate and necessary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Where appropriate and necessary, align your communications with board policy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Present materials in simple, visual formats – through graphs and charts and explain, verbally, or with a written summary what the visuals are demonstrating (if not self-explanatory)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4380" y="80784"/>
            <a:ext cx="109270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/>
              <a:t>Managing Your Board</a:t>
            </a:r>
          </a:p>
          <a:p>
            <a:pPr algn="ctr"/>
            <a:r>
              <a:rPr lang="en-US" sz="2400" b="1" i="1" dirty="0" smtClean="0"/>
              <a:t>The </a:t>
            </a:r>
            <a:r>
              <a:rPr lang="en-US" sz="2400" b="1" i="1" dirty="0"/>
              <a:t>What, When, Why and How of Effective Board Management</a:t>
            </a:r>
            <a:endParaRPr lang="en-US" sz="2400" dirty="0"/>
          </a:p>
          <a:p>
            <a:pPr algn="ctr"/>
            <a:endParaRPr lang="en-US" sz="4400" b="1" i="1" dirty="0" smtClean="0"/>
          </a:p>
          <a:p>
            <a:pPr algn="ctr"/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n-US" sz="3200" b="1" i="1" dirty="0"/>
              <a:t/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77957" y="3095740"/>
            <a:ext cx="9485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Communication, Communication, Communication </a:t>
            </a:r>
            <a:endParaRPr lang="en-US" sz="4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762699" y="1740665"/>
            <a:ext cx="874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EFFECTIVE BOARD MANAGEMENT STARTS WITH. .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7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650" y="1397345"/>
            <a:ext cx="1136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/>
              <a:t>		       			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35" y="4417961"/>
            <a:ext cx="2247441" cy="24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47345"/>
              </p:ext>
            </p:extLst>
          </p:nvPr>
        </p:nvGraphicFramePr>
        <p:xfrm>
          <a:off x="177481" y="1364713"/>
          <a:ext cx="3845775" cy="277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itle 1"/>
          <p:cNvSpPr>
            <a:spLocks noGrp="1"/>
          </p:cNvSpPr>
          <p:nvPr/>
        </p:nvSpPr>
        <p:spPr>
          <a:xfrm>
            <a:off x="71595" y="-47400"/>
            <a:ext cx="121920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i="1" dirty="0"/>
              <a:t>Managing Your Board</a:t>
            </a:r>
          </a:p>
          <a:p>
            <a:pPr algn="ctr"/>
            <a:r>
              <a:rPr lang="en-US" sz="2800" b="1" i="1" dirty="0"/>
              <a:t>The What, When, Why and How of Effective Board Management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41" name="Picture 40"/>
          <p:cNvPicPr/>
          <p:nvPr/>
        </p:nvPicPr>
        <p:blipFill rotWithShape="1">
          <a:blip r:embed="rId5"/>
          <a:srcRect l="34615" t="28204" r="20833" b="17949"/>
          <a:stretch/>
        </p:blipFill>
        <p:spPr bwMode="auto">
          <a:xfrm>
            <a:off x="5713550" y="4417960"/>
            <a:ext cx="3367162" cy="2400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3570" y="4110183"/>
            <a:ext cx="352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Achievement and Growth</a:t>
            </a:r>
            <a:endParaRPr lang="en-US" sz="14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6436210" y="13849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51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0484" y="1706944"/>
            <a:ext cx="1136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/>
              <a:t>		       			</a:t>
            </a:r>
          </a:p>
        </p:txBody>
      </p:sp>
      <p:sp>
        <p:nvSpPr>
          <p:cNvPr id="10" name="Rectangle 91"/>
          <p:cNvSpPr>
            <a:spLocks noChangeArrowheads="1"/>
          </p:cNvSpPr>
          <p:nvPr/>
        </p:nvSpPr>
        <p:spPr bwMode="auto">
          <a:xfrm>
            <a:off x="5452792" y="1107580"/>
            <a:ext cx="66335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59"/>
          <p:cNvSpPr>
            <a:spLocks noChangeArrowheads="1"/>
          </p:cNvSpPr>
          <p:nvPr/>
        </p:nvSpPr>
        <p:spPr bwMode="auto">
          <a:xfrm>
            <a:off x="5452792" y="1210837"/>
            <a:ext cx="66335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itle 1"/>
          <p:cNvSpPr>
            <a:spLocks noGrp="1"/>
          </p:cNvSpPr>
          <p:nvPr/>
        </p:nvSpPr>
        <p:spPr>
          <a:xfrm>
            <a:off x="-85591" y="-47204"/>
            <a:ext cx="121920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i="1" dirty="0"/>
              <a:t>Managing Your Board</a:t>
            </a:r>
          </a:p>
          <a:p>
            <a:pPr algn="ctr"/>
            <a:r>
              <a:rPr lang="en-US" sz="2800" b="1" i="1" dirty="0"/>
              <a:t>The What, When, Why and How of Effective Board Management</a:t>
            </a:r>
            <a:endParaRPr lang="en-US" sz="2800" dirty="0"/>
          </a:p>
        </p:txBody>
      </p:sp>
      <p:pic>
        <p:nvPicPr>
          <p:cNvPr id="74" name="Picture 73"/>
          <p:cNvPicPr/>
          <p:nvPr/>
        </p:nvPicPr>
        <p:blipFill rotWithShape="1">
          <a:blip r:embed="rId3"/>
          <a:srcRect l="34776" t="12820" r="20673" b="9117"/>
          <a:stretch/>
        </p:blipFill>
        <p:spPr bwMode="auto">
          <a:xfrm>
            <a:off x="5772956" y="1918398"/>
            <a:ext cx="5993175" cy="4237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459638" y="1564780"/>
          <a:ext cx="3845775" cy="277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12146" y="1564780"/>
            <a:ext cx="426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Financial Breakdowns</a:t>
            </a:r>
            <a:endParaRPr lang="en-US" sz="14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218501" y="42607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4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0651" y="128050"/>
            <a:ext cx="99917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your 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37138" y="1922585"/>
            <a:ext cx="10245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Good, effective communication matters and is the key in forging a healthy working relationship with your 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An effectively managed board can make your jobs much easier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It is never too late to evaluate communication and identify the </a:t>
            </a:r>
            <a:r>
              <a:rPr lang="en-US" dirty="0" err="1" smtClean="0"/>
              <a:t>Whats</a:t>
            </a:r>
            <a:r>
              <a:rPr lang="en-US" dirty="0" smtClean="0"/>
              <a:t>, </a:t>
            </a:r>
            <a:r>
              <a:rPr lang="en-US" dirty="0" err="1" smtClean="0"/>
              <a:t>Whens</a:t>
            </a:r>
            <a:r>
              <a:rPr lang="en-US" dirty="0" smtClean="0"/>
              <a:t>, Whys and </a:t>
            </a:r>
            <a:r>
              <a:rPr lang="en-US" dirty="0" err="1" smtClean="0"/>
              <a:t>Hows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Check in with your board, periodically:   </a:t>
            </a:r>
            <a:r>
              <a:rPr lang="en-US" i="1" dirty="0" smtClean="0"/>
              <a:t>How can I better communicate with you</a:t>
            </a:r>
            <a:r>
              <a:rPr lang="en-US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board that “looks good” makes you look good:  behind every effective board is an equally effective school leader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9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332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/>
          </p:nvPr>
        </p:nvGraphicFramePr>
        <p:xfrm>
          <a:off x="419807" y="1904881"/>
          <a:ext cx="11456376" cy="473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algn="ctr"/>
            <a:r>
              <a:rPr lang="en-US" sz="4800" b="1" i="1" dirty="0"/>
              <a:t>Managing Your Board</a:t>
            </a:r>
            <a:br>
              <a:rPr lang="en-US" sz="4800" b="1" i="1" dirty="0"/>
            </a:br>
            <a:r>
              <a:rPr lang="en-US" sz="2800" b="1" i="1" dirty="0"/>
              <a:t>The What, When, Why and How of Effective Board Management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79513" y="5634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Bent-Up Arrow 7"/>
          <p:cNvSpPr/>
          <p:nvPr/>
        </p:nvSpPr>
        <p:spPr>
          <a:xfrm rot="5400000">
            <a:off x="8086381" y="4087260"/>
            <a:ext cx="1104135" cy="12889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07043" y="4456577"/>
            <a:ext cx="237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Impacts/changes based on effectiveness of inputs and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975" y="149227"/>
            <a:ext cx="10927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/>
              <a:t>Managing Your Board</a:t>
            </a:r>
          </a:p>
          <a:p>
            <a:pPr algn="ctr"/>
            <a:r>
              <a:rPr lang="en-US" sz="2400" b="1" i="1" dirty="0" smtClean="0"/>
              <a:t>The What, When, Why and How Effective Board Management</a:t>
            </a:r>
            <a:r>
              <a:rPr lang="en-US" sz="4400" b="1" i="1" dirty="0"/>
              <a:t/>
            </a:r>
            <a:br>
              <a:rPr lang="en-US" sz="4400" b="1" i="1" dirty="0"/>
            </a:b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94911" y="1780443"/>
            <a:ext cx="106422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What, When, Why and 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W</a:t>
            </a:r>
            <a:r>
              <a:rPr lang="en-US" dirty="0" smtClean="0"/>
              <a:t>hat . . . should I be sharing with my board?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W</a:t>
            </a:r>
            <a:r>
              <a:rPr lang="en-US" dirty="0" smtClean="0"/>
              <a:t>hen. . . (or how often) would my board like me to share it?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W</a:t>
            </a:r>
            <a:r>
              <a:rPr lang="en-US" dirty="0" smtClean="0"/>
              <a:t>hy . . .  is it important that my board and I share information?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H</a:t>
            </a:r>
            <a:r>
              <a:rPr lang="en-US" dirty="0" smtClean="0"/>
              <a:t>ow . . . would my board like me to communicate with it?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/>
              <a:t>W</a:t>
            </a:r>
            <a:r>
              <a:rPr lang="en-US" sz="6000" dirty="0" smtClean="0"/>
              <a:t>hat?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8977" y="1831793"/>
            <a:ext cx="10036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WHAT</a:t>
            </a:r>
            <a:r>
              <a:rPr lang="en-US" sz="2400" b="1" dirty="0" smtClean="0"/>
              <a:t> . . . Should I be Sharing with my Board</a:t>
            </a:r>
            <a:r>
              <a:rPr lang="en-US" sz="2400" dirty="0" smtClean="0"/>
              <a:t>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i="1" dirty="0" smtClean="0"/>
              <a:t>Data that Education and Inform On:</a:t>
            </a:r>
          </a:p>
          <a:p>
            <a:pPr algn="ctr"/>
            <a:endParaRPr lang="en-US" sz="2400" dirty="0"/>
          </a:p>
          <a:p>
            <a:pPr algn="ctr"/>
            <a:r>
              <a:rPr lang="en-US" b="1" i="1" dirty="0" smtClean="0"/>
              <a:t> 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400" i="1" dirty="0" smtClean="0"/>
              <a:t>Teaching and Learning;</a:t>
            </a:r>
          </a:p>
          <a:p>
            <a:pPr lvl="2"/>
            <a:endParaRPr lang="en-US" sz="2400" i="1" dirty="0" smtClean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i="1" dirty="0" smtClean="0"/>
              <a:t>Funding and Financial Position; and</a:t>
            </a:r>
          </a:p>
          <a:p>
            <a:pPr lvl="2"/>
            <a:endParaRPr lang="en-US" sz="2400" i="1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400" i="1" dirty="0" smtClean="0"/>
              <a:t>Operation(s) Effectiveness</a:t>
            </a:r>
            <a:r>
              <a:rPr lang="en-US" i="1" dirty="0"/>
              <a:t>	</a:t>
            </a:r>
            <a:endParaRPr lang="en-US" i="1" dirty="0" smtClean="0"/>
          </a:p>
          <a:p>
            <a:pPr marL="171450"/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44058" y="0"/>
            <a:ext cx="97168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504" y="2649824"/>
            <a:ext cx="5871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b="1" dirty="0" smtClean="0"/>
              <a:t>Student Achievement Data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Student growth and proficiency data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Cohort data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Subgroup data 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College preparation data/information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Mission-specific data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Subject data 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At-risk program data</a:t>
            </a:r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44058" y="0"/>
            <a:ext cx="97168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2708" y="1374152"/>
            <a:ext cx="10796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WHAT</a:t>
            </a:r>
            <a:r>
              <a:rPr lang="en-US" sz="2400" b="1" dirty="0" smtClean="0"/>
              <a:t> </a:t>
            </a:r>
            <a:r>
              <a:rPr lang="en-US" sz="2400" b="1" dirty="0"/>
              <a:t>. . . Should I be Sharing with my </a:t>
            </a:r>
            <a:r>
              <a:rPr lang="en-US" sz="2400" b="1" dirty="0" smtClean="0"/>
              <a:t>Board (</a:t>
            </a:r>
            <a:r>
              <a:rPr lang="en-US" sz="2400" b="1" dirty="0" err="1" smtClean="0"/>
              <a:t>con’t</a:t>
            </a:r>
            <a:r>
              <a:rPr lang="en-US" sz="2400" b="1" dirty="0" smtClean="0"/>
              <a:t>.)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02496" y="2917712"/>
            <a:ext cx="5871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Performance Indicator Data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Climate and culture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Student mobility/attrition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Teacher mobility/attrition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Facility safety and security</a:t>
            </a:r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3793" y="2011988"/>
            <a:ext cx="512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Teaching and Learning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44905" y="5393096"/>
            <a:ext cx="923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 If there is a strategic plan in place, school leadership should also be sharing reporting details relative to progress toward achieving strategic goals and objectives.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97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624" y="2844012"/>
            <a:ext cx="5177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1"/>
            <a:r>
              <a:rPr lang="en-US" b="1" dirty="0" smtClean="0"/>
              <a:t>Funding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Fund balance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Grants/title monies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Programs/strategies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Instructional support percentages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5923" y="85636"/>
            <a:ext cx="96728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85581" y="1500680"/>
            <a:ext cx="828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WHAT</a:t>
            </a:r>
            <a:r>
              <a:rPr lang="en-US" sz="2400" b="1" dirty="0" smtClean="0"/>
              <a:t> </a:t>
            </a:r>
            <a:r>
              <a:rPr lang="en-US" sz="2400" b="1" dirty="0"/>
              <a:t>. . . Should I be Sharing with my </a:t>
            </a:r>
            <a:r>
              <a:rPr lang="en-US" sz="2400" b="1" dirty="0" smtClean="0"/>
              <a:t>Board (</a:t>
            </a:r>
            <a:r>
              <a:rPr lang="en-US" sz="2400" b="1" dirty="0" err="1" smtClean="0"/>
              <a:t>con’t</a:t>
            </a:r>
            <a:r>
              <a:rPr lang="en-US" sz="2400" b="1" dirty="0" smtClean="0"/>
              <a:t>.)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41333" y="2541314"/>
            <a:ext cx="5177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Financial Statements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Balance sheet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Income/expense report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Cash flow statement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Budget versus actual(s)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4048" y="2106076"/>
            <a:ext cx="568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Funding and Financial Position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13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75" y="1767672"/>
            <a:ext cx="10036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i="1" dirty="0" smtClean="0"/>
              <a:t>Operation(s) Effectiveness</a:t>
            </a:r>
            <a:endParaRPr lang="en-US" sz="2400" b="1" dirty="0" smtClean="0"/>
          </a:p>
          <a:p>
            <a:pPr algn="ctr"/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6259" y="85636"/>
            <a:ext cx="97389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Managing </a:t>
            </a:r>
            <a:r>
              <a:rPr lang="en-US" sz="4400" b="1" i="1" dirty="0" smtClean="0"/>
              <a:t>Your </a:t>
            </a:r>
            <a:r>
              <a:rPr lang="en-US" sz="4400" b="1" i="1" dirty="0"/>
              <a:t>Board</a:t>
            </a:r>
          </a:p>
          <a:p>
            <a:pPr algn="ctr"/>
            <a:r>
              <a:rPr lang="en-US" sz="2400" b="1" i="1" dirty="0"/>
              <a:t>The What, When, Why and How of Effective Board Management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35066" y="1406965"/>
            <a:ext cx="8044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/>
              <a:t>WHAT</a:t>
            </a:r>
            <a:r>
              <a:rPr lang="en-US" sz="2400" b="1" dirty="0" smtClean="0"/>
              <a:t> </a:t>
            </a:r>
            <a:r>
              <a:rPr lang="en-US" sz="2400" b="1" dirty="0"/>
              <a:t>. . . Should I be Sharing with my </a:t>
            </a:r>
            <a:r>
              <a:rPr lang="en-US" sz="2400" b="1" dirty="0" smtClean="0"/>
              <a:t>Board (</a:t>
            </a:r>
            <a:r>
              <a:rPr lang="en-US" sz="2400" b="1" dirty="0" err="1" smtClean="0"/>
              <a:t>con’t</a:t>
            </a:r>
            <a:r>
              <a:rPr lang="en-US" sz="2400" b="1" dirty="0" smtClean="0"/>
              <a:t>.)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78002" y="3141851"/>
            <a:ext cx="1811734" cy="1811734"/>
            <a:chOff x="1366" y="1803466"/>
            <a:chExt cx="1811734" cy="1811734"/>
          </a:xfrm>
        </p:grpSpPr>
        <p:sp>
          <p:nvSpPr>
            <p:cNvPr id="7" name="Oval 6"/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Inputs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(Academy Resources)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98301" y="3577972"/>
            <a:ext cx="1050805" cy="1050805"/>
            <a:chOff x="1960214" y="2183930"/>
            <a:chExt cx="1050805" cy="1050805"/>
          </a:xfrm>
        </p:grpSpPr>
        <p:sp>
          <p:nvSpPr>
            <p:cNvPr id="10" name="Plus 9"/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lus 4"/>
            <p:cNvSpPr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94905" y="3141851"/>
            <a:ext cx="1811734" cy="1811734"/>
            <a:chOff x="3158132" y="1803466"/>
            <a:chExt cx="1811734" cy="1811734"/>
          </a:xfrm>
        </p:grpSpPr>
        <p:sp>
          <p:nvSpPr>
            <p:cNvPr id="13" name="Oval 12"/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Outputs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(Delivery on Resources)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34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4849AD-65CA-4CDD-87B0-7F56EA6D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1699</Words>
  <Application>Microsoft Office PowerPoint</Application>
  <PresentationFormat>Widescreen</PresentationFormat>
  <Paragraphs>207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Ion</vt:lpstr>
      <vt:lpstr>   Managing Your Board The What, When, Why and How of Effective Board Management      </vt:lpstr>
      <vt:lpstr>PowerPoint Presentation</vt:lpstr>
      <vt:lpstr>Managing Your Board The What, When, Why and How of Effective Board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2013-09-23T12:26:51Z</dcterms:created>
  <dcterms:modified xsi:type="dcterms:W3CDTF">2018-06-25T15:03:42Z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