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88" r:id="rId6"/>
    <p:sldId id="289" r:id="rId7"/>
    <p:sldId id="290" r:id="rId8"/>
    <p:sldId id="291" r:id="rId9"/>
    <p:sldId id="293" r:id="rId10"/>
    <p:sldId id="298" r:id="rId11"/>
    <p:sldId id="299" r:id="rId12"/>
    <p:sldId id="294" r:id="rId13"/>
    <p:sldId id="301" r:id="rId14"/>
    <p:sldId id="302" r:id="rId15"/>
    <p:sldId id="303" r:id="rId16"/>
    <p:sldId id="305" r:id="rId17"/>
    <p:sldId id="304" r:id="rId18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15" autoAdjust="0"/>
    <p:restoredTop sz="95274" autoAdjust="0"/>
  </p:normalViewPr>
  <p:slideViewPr>
    <p:cSldViewPr snapToGrid="0">
      <p:cViewPr varScale="1">
        <p:scale>
          <a:sx n="92" d="100"/>
          <a:sy n="92" d="100"/>
        </p:scale>
        <p:origin x="384" y="10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10/10/2019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10/10/2019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168610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9325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7933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0578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3732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8191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313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650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39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388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055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6553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5976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8432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378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Freeform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" name="Freeform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" name="Freeform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" name="Freeform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" name="Freeform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" name="Freeform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" name="Freeform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" name="Freeform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" name="Freeform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" name="Freeform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" name="Freeform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" name="Freeform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" name="Freeform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8" name="Freeform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9" name="Freeform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0" name="Freeform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1" name="Freeform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2" name="Freeform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3" name="Freeform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4" name="Freeform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5" name="Freeform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" name="Freeform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" name="Freeform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" name="Freeform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" name="Freeform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" name="Freeform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" name="Freeform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" name="Freeform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" name="Freeform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" name="Freeform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5" name="Freeform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6" name="Freeform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7" name="Freeform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8" name="Freeform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9" name="Freeform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40" name="Group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sp>
        <p:nvSpPr>
          <p:cNvPr id="49" name="Freeform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dirty="0"/>
          </a:p>
        </p:txBody>
      </p:sp>
      <p:grpSp>
        <p:nvGrpSpPr>
          <p:cNvPr id="50" name="Group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2" name="Freeform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3" name="Freeform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4" name="Freeform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5" name="Freeform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6" name="Freeform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7" name="Freeform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8" name="Freeform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sp>
        <p:nvSpPr>
          <p:cNvPr id="59" name="Freeform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dirty="0"/>
          </a:p>
        </p:txBody>
      </p:sp>
      <p:sp>
        <p:nvSpPr>
          <p:cNvPr id="60" name="Freeform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dirty="0"/>
          </a:p>
        </p:txBody>
      </p:sp>
      <p:grpSp>
        <p:nvGrpSpPr>
          <p:cNvPr id="61" name="Group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3" name="Freeform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4" name="Freeform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9" name="Freeform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81" name="Group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Freeform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3" name="Freeform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5" name="Freeform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6" name="Freeform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87" name="Group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9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0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3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Freeform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6" name="Freeform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7" name="Freeform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8" name="Freeform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99" name="Group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1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2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3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4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5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106" name="Group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8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9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1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2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3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4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sp>
        <p:nvSpPr>
          <p:cNvPr id="115" name="Freeform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dirty="0"/>
          </a:p>
        </p:txBody>
      </p:sp>
      <p:sp>
        <p:nvSpPr>
          <p:cNvPr id="116" name="Freeform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grpSp>
        <p:nvGrpSpPr>
          <p:cNvPr id="117" name="Group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Freeform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9" name="Freeform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0" name="Freeform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1" name="Freeform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2" name="Freeform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3" name="Freeform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4" name="Freeform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5" name="Freeform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6" name="Freeform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7" name="Freeform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8" name="Freeform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9" name="Freeform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0" name="Freeform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1" name="Freeform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2" name="Freeform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3" name="Freeform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4" name="Freeform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5" name="Freeform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6" name="Freeform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7" name="Freeform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8" name="Freeform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9" name="Freeform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0" name="Freeform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1" name="Freeform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2" name="Freeform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3" name="Freeform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4" name="Freeform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5" name="Freeform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146" name="Group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Freeform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8" name="Freeform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9" name="Freeform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0" name="Freeform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1" name="Freeform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2" name="Freeform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3" name="Freeform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4" name="Freeform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5" name="Freeform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6" name="Freeform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7" name="Freeform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8" name="Freeform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9" name="Freeform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0" name="Freeform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1" name="Freeform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2" name="Freeform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3" name="Freeform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4" name="Freeform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5" name="Freeform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6" name="Freeform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7" name="Freeform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8" name="Freeform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9" name="Freeform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0" name="Freeform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171" name="Group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10/10/2019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10/10/2019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10/10/2019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anchor="b">
            <a:normAutofit/>
          </a:bodyPr>
          <a:lstStyle>
            <a:lvl1pPr algn="l">
              <a:defRPr sz="5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10/10/2019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10/10/2019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10/10/2019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dirty="0"/>
          </a:p>
        </p:txBody>
      </p:sp>
      <p:sp>
        <p:nvSpPr>
          <p:cNvPr id="7" name="Freeform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dirty="0"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dirty="0"/>
          </a:p>
        </p:txBody>
      </p:sp>
      <p:grpSp>
        <p:nvGrpSpPr>
          <p:cNvPr id="9" name="Group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8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9" name="Freeform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0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1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2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3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4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5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" name="Freeform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" name="Freeform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5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6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7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8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9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0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1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2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3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4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5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6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7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8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9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0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1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2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3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4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5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6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7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8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9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0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1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2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3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4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5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6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7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8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9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0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1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2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3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4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5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6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7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8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79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0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1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2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3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4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5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6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7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8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89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0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1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2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93" name="Group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Freeform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5" name="Freeform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6" name="Freeform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7" name="Freeform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8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99" name="Freeform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0" name="Freeform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3" name="Freeform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4" name="Freeform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5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6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7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8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09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0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1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2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3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4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5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6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7" name="Freeform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8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19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0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1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2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3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4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5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6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7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8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9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0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1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2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3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4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5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6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7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8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9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0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1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2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3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4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5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6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7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8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9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0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1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2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3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4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5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6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7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8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9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0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1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2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3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4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5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6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7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8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9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0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1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2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3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4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5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6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177" name="Group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9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80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81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82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83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84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85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86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87" name="Freeform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88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89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90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91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92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93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94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95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96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97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98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99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00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01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02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03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04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05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06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07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08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09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10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11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12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13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14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15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16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17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18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19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20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21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22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23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24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25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26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27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28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29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30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31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32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33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34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35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36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37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38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39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40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41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42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43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44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45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46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47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48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49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50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51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52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53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54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55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56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57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58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59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260" name="Group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Freeform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2" name="Freeform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3" name="Freeform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4" name="Freeform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5" name="Freeform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6" name="Freeform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7" name="Freeform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8" name="Freeform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69" name="Freeform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0" name="Freeform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1" name="Freeform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2" name="Freeform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3" name="Freeform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solidFill>
                  <a:schemeClr val="accent6"/>
                </a:solidFill>
              </a:endParaRPr>
            </a:p>
          </p:txBody>
        </p:sp>
        <p:sp>
          <p:nvSpPr>
            <p:cNvPr id="274" name="Freeform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5" name="Freeform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6" name="Freeform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7" name="Freeform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solidFill>
                  <a:schemeClr val="accent6"/>
                </a:solidFill>
              </a:endParaRPr>
            </a:p>
          </p:txBody>
        </p:sp>
        <p:sp>
          <p:nvSpPr>
            <p:cNvPr id="278" name="Freeform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79" name="Freeform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0" name="Freeform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1" name="Freeform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2" name="Freeform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3" name="Freeform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4" name="Freeform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Freeform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Freeform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7" name="Freeform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8" name="Freeform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289" name="Group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Freeform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1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2" name="Freeform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3" name="Freeform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4" name="Freeform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5" name="Freeform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6" name="Freeform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7" name="Freeform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8" name="Freeform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9" name="Freeform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0" name="Freeform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1" name="Freeform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2" name="Freeform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3" name="Freeform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4" name="Freeform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5" name="Freeform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6" name="Freeform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7" name="Freeform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8" name="Freeform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9" name="Freeform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sp>
        <p:nvSpPr>
          <p:cNvPr id="310" name="Freeform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dirty="0"/>
          </a:p>
        </p:txBody>
      </p:sp>
      <p:grpSp>
        <p:nvGrpSpPr>
          <p:cNvPr id="311" name="Group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Freeform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3" name="Freeform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4" name="Freeform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5" name="Freeform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6" name="Freeform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7" name="Freeform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8" name="Freeform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9" name="Freeform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0" name="Freeform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1" name="Freeform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2" name="Freeform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3" name="Freeform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4" name="Freeform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5" name="Freeform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6" name="Freeform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7" name="Freeform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8" name="Freeform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9" name="Freeform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0" name="Freeform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1" name="Freeform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2" name="Freeform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3" name="Freeform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4" name="Freeform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5" name="Freeform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6" name="Freeform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7" name="Freeform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8" name="Freeform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9" name="Freeform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0" name="Freeform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1" name="Freeform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2" name="Freeform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3" name="Freeform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4" name="Freeform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5" name="Freeform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6" name="Freeform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47" name="Freeform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Group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Freeform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76" name="Freeform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77" name="Freeform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78" name="Freeform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79" name="Freeform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80" name="Freeform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81" name="Freeform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82" name="Freeform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83" name="Freeform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84" name="Freeform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85" name="Freeform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86" name="Freeform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87" name="Freeform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88" name="Freeform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89" name="Freeform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90" name="Freeform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91" name="Freeform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92" name="Freeform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93" name="Freeform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94" name="Freeform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95" name="Freeform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96" name="Freeform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97" name="Freeform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98" name="Freeform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99" name="Freeform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00" name="Freeform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01" name="Freeform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02" name="Freeform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03" name="Freeform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04" name="Freeform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05" name="Freeform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06" name="Freeform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07" name="Freeform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08" name="Freeform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09" name="Freeform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10" name="Freeform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11" name="Freeform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12" name="Freeform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13" name="Freeform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14" name="Freeform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15" name="Freeform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16" name="Freeform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17" name="Freeform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18" name="Freeform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19" name="Freeform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20" name="Freeform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421" name="Freeform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</p:grpSp>
        <p:grpSp>
          <p:nvGrpSpPr>
            <p:cNvPr id="350" name="Group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Freeform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67" name="Freeform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68" name="Freeform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69" name="Freeform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70" name="Freeform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71" name="Freeform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72" name="Freeform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73" name="Freeform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74" name="Freeform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Freeform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60" name="Freeform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61" name="Freeform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62" name="Freeform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63" name="Freeform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64" name="Freeform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65" name="Freeform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Freeform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54" name="Freeform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55" name="Freeform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56" name="Freeform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57" name="Freeform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  <p:sp>
            <p:nvSpPr>
              <p:cNvPr id="358" name="Freeform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dirty="0"/>
              </a:p>
            </p:txBody>
          </p:sp>
        </p:grpSp>
      </p:grpSp>
      <p:grpSp>
        <p:nvGrpSpPr>
          <p:cNvPr id="422" name="Group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2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2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2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2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2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2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3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431" name="Group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33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34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35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36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37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38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39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440" name="Group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4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4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4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4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4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4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4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anchor="ctr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10/10/2019</a:t>
            </a:fld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10/10/2019</a:t>
            </a:fld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10/10/2019</a:t>
            </a:fld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10/10/2019</a:t>
            </a:fld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dirty="0"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dirty="0"/>
          </a:p>
        </p:txBody>
      </p:sp>
      <p:sp>
        <p:nvSpPr>
          <p:cNvPr id="9" name="Freeform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dirty="0"/>
          </a:p>
        </p:txBody>
      </p:sp>
      <p:grpSp>
        <p:nvGrpSpPr>
          <p:cNvPr id="10" name="Group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1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Freeform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1" name="Freeform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2" name="Freeform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3" name="Freeform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4" name="Freeform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5" name="Freeform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26" name="Group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Freeform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8" name="Freeform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3" name="Freeform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34" name="Group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43" name="Group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7" name="Freeform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8" name="Freeform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0" name="Freeform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52" name="Group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grpSp>
        <p:nvGrpSpPr>
          <p:cNvPr id="61" name="Group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1063198" cy="193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 smtClean="0"/>
              <a:pPr/>
              <a:t>10/10/2019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boardsource.org/fundamental-topics-of-nonprofit-board-service/culture-dynamics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2019/2020 Webinar Series:  Board Best Practices</a:t>
            </a:r>
            <a:endParaRPr lang="en-US" sz="6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7173380" cy="2334074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smtClean="0"/>
              <a:t>Preparing, Reviewing and Managing the Agenda</a:t>
            </a:r>
          </a:p>
          <a:p>
            <a:endParaRPr lang="en-US" dirty="0"/>
          </a:p>
          <a:p>
            <a:r>
              <a:rPr lang="en-US" sz="3200" dirty="0" smtClean="0"/>
              <a:t>October 14, 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47389"/>
            <a:ext cx="11553372" cy="2933700"/>
          </a:xfrm>
        </p:spPr>
        <p:txBody>
          <a:bodyPr>
            <a:normAutofit fontScale="90000"/>
          </a:bodyPr>
          <a:lstStyle/>
          <a:p>
            <a:pPr algn="r">
              <a:lnSpc>
                <a:spcPct val="100000"/>
              </a:lnSpc>
            </a:pPr>
            <a:r>
              <a:rPr lang="en-US" dirty="0" smtClean="0"/>
              <a:t>“</a:t>
            </a:r>
            <a:r>
              <a:rPr lang="en-US" i="1" dirty="0" smtClean="0"/>
              <a:t>Board Culture has a Significant Influence on the way your Board Carries out its Work and Shapes your Board </a:t>
            </a:r>
            <a:r>
              <a:rPr lang="en-US" i="1" dirty="0"/>
              <a:t>P</a:t>
            </a:r>
            <a:r>
              <a:rPr lang="en-US" i="1" dirty="0" smtClean="0"/>
              <a:t>erformance</a:t>
            </a:r>
            <a:r>
              <a:rPr lang="en-US" dirty="0" smtClean="0"/>
              <a:t>.”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1600" dirty="0" err="1" smtClean="0"/>
              <a:t>BoardSource</a:t>
            </a:r>
            <a:r>
              <a:rPr lang="en-US" sz="1600" dirty="0" smtClean="0"/>
              <a:t>: </a:t>
            </a:r>
            <a:r>
              <a:rPr lang="en-US" sz="1600" dirty="0">
                <a:hlinkClick r:id="rId3"/>
              </a:rPr>
              <a:t>https://boardsource.org/fundamental-topics-of-nonprofit-board-service/culture-dynamics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772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28914" y="957942"/>
            <a:ext cx="1037771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Identify/Document Board Culture</a:t>
            </a:r>
          </a:p>
          <a:p>
            <a:endParaRPr lang="en-US" sz="5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Board Culture (Defined):  Set of traditions and habits established over time that guide behavior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What are your Board’s cultural expectations?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How do those expectations translate to productive meetings?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4284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22514" y="1132114"/>
            <a:ext cx="11408229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/>
              <a:t>Characteristics of a Strong Board Culture: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 healthy and respectful partnership between and among all stakeholders (i.e. board, leadership and authorizer)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Trust and candor between board members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Thoughtful and productive resolution of issues or disagreements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 willingness to address poor board behavior that is negatively impacting the board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6021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5428" y="624114"/>
            <a:ext cx="11408229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/>
              <a:t>Tying it All Together: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 smtClean="0"/>
              <a:t>The goal is always to engage in BOTH effective and efficient meetings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 smtClean="0"/>
              <a:t>Effectiveness and efficiency begins with thoughtful agenda preparation and concludes with effective agenda management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 smtClean="0"/>
              <a:t>Board culture plays a significant role in yielding effective and efficient meetings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39195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9943" y="1640114"/>
            <a:ext cx="1140822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/>
              <a:t>THANK YOU AND HAPPY FALL</a:t>
            </a:r>
            <a:endParaRPr lang="en-US" sz="2800" dirty="0" smtClean="0"/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5951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82318" y="2051958"/>
            <a:ext cx="11326092" cy="4152901"/>
          </a:xfrm>
        </p:spPr>
        <p:txBody>
          <a:bodyPr>
            <a:normAutofit/>
          </a:bodyPr>
          <a:lstStyle/>
          <a:p>
            <a:pPr marL="45720" indent="0" algn="ctr">
              <a:spcBef>
                <a:spcPts val="0"/>
              </a:spcBef>
              <a:buNone/>
            </a:pPr>
            <a:r>
              <a:rPr lang="en-US" sz="4400" dirty="0" smtClean="0"/>
              <a:t>The Goal:  </a:t>
            </a:r>
          </a:p>
          <a:p>
            <a:pPr marL="45720" indent="0" algn="ctr">
              <a:spcBef>
                <a:spcPts val="0"/>
              </a:spcBef>
              <a:buNone/>
            </a:pPr>
            <a:r>
              <a:rPr lang="en-US" sz="4400" dirty="0" smtClean="0"/>
              <a:t>Efficient and Effective Board Meetings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0386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0318" y="-118517"/>
            <a:ext cx="9133730" cy="1233424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The Reality . . .</a:t>
            </a:r>
            <a:endParaRPr lang="en-US" sz="4400" dirty="0"/>
          </a:p>
        </p:txBody>
      </p:sp>
      <p:pic>
        <p:nvPicPr>
          <p:cNvPr id="1026" name="Picture 2" descr="meeting-effectiveness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327" y="1392382"/>
            <a:ext cx="8042564" cy="4152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154606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342" y="1854107"/>
            <a:ext cx="11640457" cy="1233424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/>
              <a:t>What Constitutes Effective </a:t>
            </a:r>
            <a:br>
              <a:rPr lang="en-US" sz="4800" dirty="0" smtClean="0"/>
            </a:br>
            <a:r>
              <a:rPr lang="en-US" sz="4800" dirty="0" smtClean="0"/>
              <a:t>AND </a:t>
            </a:r>
            <a:br>
              <a:rPr lang="en-US" sz="4800" dirty="0" smtClean="0"/>
            </a:br>
            <a:r>
              <a:rPr lang="en-US" sz="4800" dirty="0" smtClean="0"/>
              <a:t>Efficient Meetings?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0270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7656" y="2363926"/>
            <a:ext cx="103922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200" dirty="0" smtClean="0"/>
              <a:t>Thoughtful agenda development</a:t>
            </a:r>
          </a:p>
          <a:p>
            <a:pPr marL="342900" indent="-342900">
              <a:buAutoNum type="arabicPeriod"/>
            </a:pPr>
            <a:r>
              <a:rPr lang="en-US" sz="3200" dirty="0" smtClean="0"/>
              <a:t>Comprehensive review of agenda and all board materials</a:t>
            </a:r>
          </a:p>
          <a:p>
            <a:pPr marL="342900" indent="-342900">
              <a:buAutoNum type="arabicPeriod"/>
            </a:pPr>
            <a:r>
              <a:rPr lang="en-US" sz="3200" dirty="0" smtClean="0"/>
              <a:t>Effective agenda management at board meeting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769257" y="609600"/>
            <a:ext cx="108421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00" dirty="0" smtClean="0"/>
              <a:t>Effective and Efficient Meetings Include</a:t>
            </a:r>
            <a:r>
              <a:rPr lang="en-US" sz="52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564025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803" y="-304800"/>
            <a:ext cx="9895610" cy="2933700"/>
          </a:xfrm>
        </p:spPr>
        <p:txBody>
          <a:bodyPr/>
          <a:lstStyle/>
          <a:p>
            <a:r>
              <a:rPr lang="en-US" dirty="0" smtClean="0"/>
              <a:t>Thoughtful Agenda Development: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395" y="2628900"/>
            <a:ext cx="9809018" cy="1866900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AutoNum type="arabicPeriod"/>
            </a:pPr>
            <a:r>
              <a:rPr lang="en-US" dirty="0" smtClean="0"/>
              <a:t>Find balance between “underloading” and “overloading” agenda</a:t>
            </a:r>
          </a:p>
          <a:p>
            <a:pPr marL="457200" indent="-457200">
              <a:buAutoNum type="arabicPeriod"/>
            </a:pPr>
            <a:r>
              <a:rPr lang="en-US" dirty="0" smtClean="0"/>
              <a:t>Keep agenda substantive</a:t>
            </a:r>
          </a:p>
          <a:p>
            <a:pPr marL="457200" indent="-457200">
              <a:buAutoNum type="arabicPeriod"/>
            </a:pPr>
            <a:r>
              <a:rPr lang="en-US" dirty="0" smtClean="0"/>
              <a:t>Develop agenda for meeting “sprints” not “marathons”</a:t>
            </a:r>
          </a:p>
          <a:p>
            <a:pPr marL="457200" indent="-457200">
              <a:buAutoNum type="arabicPeriod"/>
            </a:pPr>
            <a:r>
              <a:rPr lang="en-US" dirty="0" smtClean="0"/>
              <a:t>Formally track carry over agenda items</a:t>
            </a:r>
          </a:p>
          <a:p>
            <a:pPr marL="457200" indent="-457200">
              <a:buAutoNum type="arabicPeriod"/>
            </a:pPr>
            <a:r>
              <a:rPr lang="en-US" dirty="0" smtClean="0"/>
              <a:t>When/where and how to place special or “calendar” agenda topics (i.e. NWEA testing, student application </a:t>
            </a:r>
            <a:r>
              <a:rPr lang="en-US" smtClean="0"/>
              <a:t>and </a:t>
            </a:r>
            <a:r>
              <a:rPr lang="en-US" smtClean="0"/>
              <a:t>enrollment, </a:t>
            </a:r>
            <a:r>
              <a:rPr lang="en-US" dirty="0" smtClean="0"/>
              <a:t>annual meeting, budget hearing, closed sessions, etc.)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29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930" y="176646"/>
            <a:ext cx="10629900" cy="2933700"/>
          </a:xfrm>
        </p:spPr>
        <p:txBody>
          <a:bodyPr/>
          <a:lstStyle/>
          <a:p>
            <a:r>
              <a:rPr lang="en-US" dirty="0" smtClean="0"/>
              <a:t>Comprehensive Review of Materials: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395" y="3110346"/>
            <a:ext cx="9809018" cy="1184766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AutoNum type="arabicPeriod"/>
            </a:pPr>
            <a:r>
              <a:rPr lang="en-US" dirty="0" smtClean="0"/>
              <a:t>Be certain materials are being received well enough in advance</a:t>
            </a:r>
          </a:p>
          <a:p>
            <a:pPr marL="457200" indent="-457200">
              <a:buAutoNum type="arabicPeriod"/>
            </a:pPr>
            <a:r>
              <a:rPr lang="en-US" dirty="0" smtClean="0"/>
              <a:t>Develop/use agenda/materials review template</a:t>
            </a:r>
          </a:p>
          <a:p>
            <a:pPr marL="457200" indent="-457200">
              <a:buAutoNum type="arabicPeriod"/>
            </a:pPr>
            <a:r>
              <a:rPr lang="en-US" dirty="0" smtClean="0"/>
              <a:t>Review materials in accordance with board-adopted policy</a:t>
            </a:r>
          </a:p>
          <a:p>
            <a:pPr marL="457200" indent="-457200">
              <a:buAutoNum type="arabicPeriod"/>
            </a:pPr>
            <a:r>
              <a:rPr lang="en-US" dirty="0" smtClean="0"/>
              <a:t>Set procedure for routing questions about information to be discussed at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71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445" y="176646"/>
            <a:ext cx="11164784" cy="2933700"/>
          </a:xfrm>
        </p:spPr>
        <p:txBody>
          <a:bodyPr/>
          <a:lstStyle/>
          <a:p>
            <a:r>
              <a:rPr lang="en-US" dirty="0" smtClean="0"/>
              <a:t>Effective Agenda Management: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395" y="3110346"/>
            <a:ext cx="9809018" cy="1184766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en-US" dirty="0" smtClean="0"/>
              <a:t>Not just the “job” of the board president</a:t>
            </a:r>
          </a:p>
          <a:p>
            <a:pPr marL="457200" indent="-457200">
              <a:buAutoNum type="arabicPeriod"/>
            </a:pPr>
            <a:r>
              <a:rPr lang="en-US" dirty="0" smtClean="0"/>
              <a:t>Set time limits per discussion/agenda item(s)</a:t>
            </a:r>
          </a:p>
          <a:p>
            <a:pPr marL="457200" indent="-457200">
              <a:buAutoNum type="arabicPeriod"/>
            </a:pPr>
            <a:r>
              <a:rPr lang="en-US" dirty="0" smtClean="0"/>
              <a:t>Know when to establish committee(s)</a:t>
            </a:r>
          </a:p>
          <a:p>
            <a:pPr marL="457200" indent="-457200">
              <a:buAutoNum type="arabicPeriod"/>
            </a:pPr>
            <a:r>
              <a:rPr lang="en-US" dirty="0" smtClean="0"/>
              <a:t>Use meetings to get questions answered and deliberate on policy matters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97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0389" y="277333"/>
            <a:ext cx="8183153" cy="3507549"/>
          </a:xfrm>
        </p:spPr>
        <p:txBody>
          <a:bodyPr>
            <a:normAutofit/>
          </a:bodyPr>
          <a:lstStyle/>
          <a:p>
            <a:r>
              <a:rPr lang="en-US" dirty="0" smtClean="0"/>
              <a:t>How Does Board Culture Impact Meeting Effectiveness and Efficiency?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14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ll fun education presentation (widescreen).potx" id="{13F266B3-3667-4715-838E-2D35384A824B}" vid="{5EC2A2B6-6A5B-436A-9EF3-6607D16C2EDB}"/>
    </a:ext>
  </a:extLst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6CC9A7CA-BEC5-41E5-AAE1-C9D7FC518E0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9B8A7B-DB68-4625-86A7-7FECB4C2A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5F5AFAE-B80F-42D3-94B4-729362BC1BCB}">
  <ds:schemaRefs>
    <ds:schemaRef ds:uri="a4f35948-e619-41b3-aa29-22878b09cfd2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40262f94-9f35-4ac3-9a90-690165a166b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Fall fun education presentation (widescreen)</Template>
  <TotalTime>144</TotalTime>
  <Words>384</Words>
  <Application>Microsoft Office PowerPoint</Application>
  <PresentationFormat>Widescreen</PresentationFormat>
  <Paragraphs>59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Cambria</vt:lpstr>
      <vt:lpstr>Wingdings</vt:lpstr>
      <vt:lpstr>Back to School 16x9</vt:lpstr>
      <vt:lpstr>2019/2020 Webinar Series:  Board Best Practices</vt:lpstr>
      <vt:lpstr>PowerPoint Presentation</vt:lpstr>
      <vt:lpstr>The Reality . . .</vt:lpstr>
      <vt:lpstr>What Constitutes Effective  AND  Efficient Meetings?</vt:lpstr>
      <vt:lpstr>PowerPoint Presentation</vt:lpstr>
      <vt:lpstr>Thoughtful Agenda Development:</vt:lpstr>
      <vt:lpstr>Comprehensive Review of Materials:</vt:lpstr>
      <vt:lpstr>Effective Agenda Management:</vt:lpstr>
      <vt:lpstr>How Does Board Culture Impact Meeting Effectiveness and Efficiency?</vt:lpstr>
      <vt:lpstr>“Board Culture has a Significant Influence on the way your Board Carries out its Work and Shapes your Board Performance.”  BoardSource: https://boardsource.org/fundamental-topics-of-nonprofit-board-service/culture-dynamics /  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2019/2020 Webinar Series</dc:title>
  <dc:creator>Angela Irwin</dc:creator>
  <cp:lastModifiedBy>Angela Irwin</cp:lastModifiedBy>
  <cp:revision>16</cp:revision>
  <cp:lastPrinted>2019-10-09T13:34:26Z</cp:lastPrinted>
  <dcterms:created xsi:type="dcterms:W3CDTF">2019-09-24T13:40:11Z</dcterms:created>
  <dcterms:modified xsi:type="dcterms:W3CDTF">2019-10-10T14:35:58Z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