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2" r:id="rId5"/>
    <p:sldId id="292" r:id="rId6"/>
    <p:sldId id="283" r:id="rId7"/>
    <p:sldId id="298" r:id="rId8"/>
    <p:sldId id="301" r:id="rId9"/>
    <p:sldId id="303" r:id="rId10"/>
    <p:sldId id="304" r:id="rId11"/>
    <p:sldId id="310" r:id="rId12"/>
    <p:sldId id="311" r:id="rId13"/>
    <p:sldId id="313" r:id="rId14"/>
    <p:sldId id="312" r:id="rId15"/>
    <p:sldId id="314" r:id="rId16"/>
    <p:sldId id="296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7A73E-4A54-4742-8586-DD6DAA3BC6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3656" y="1955257"/>
            <a:ext cx="9564688" cy="2947486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92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br>
              <a:rPr lang="en-US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0" i="1" spc="60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73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nowy forrest from top" title="Snowy forrest from top">
            <a:extLst>
              <a:ext uri="{FF2B5EF4-FFF2-40B4-BE49-F238E27FC236}">
                <a16:creationId xmlns:a16="http://schemas.microsoft.com/office/drawing/2014/main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5C8C72-C4F9-4A82-A561-0AA7CEE6A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Ensuring Efficient and Orderly Meetings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6BB2C-CB58-4B9A-A986-811019DAC114}"/>
              </a:ext>
            </a:extLst>
          </p:cNvPr>
          <p:cNvSpPr txBox="1"/>
          <p:nvPr/>
        </p:nvSpPr>
        <p:spPr>
          <a:xfrm>
            <a:off x="445197" y="170476"/>
            <a:ext cx="1130160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Proposed Agenda (Standard Items)</a:t>
            </a:r>
          </a:p>
          <a:p>
            <a:pPr algn="ctr"/>
            <a:r>
              <a:rPr lang="en-US" dirty="0"/>
              <a:t>January 15, 2020</a:t>
            </a:r>
          </a:p>
          <a:p>
            <a:pPr algn="ctr"/>
            <a:r>
              <a:rPr lang="en-US" dirty="0"/>
              <a:t>6:30 p.m.</a:t>
            </a:r>
          </a:p>
          <a:p>
            <a:pPr algn="ctr"/>
            <a:endParaRPr lang="en-US" dirty="0"/>
          </a:p>
          <a:p>
            <a:r>
              <a:rPr lang="en-US" sz="1400" dirty="0"/>
              <a:t>VIII.	Business/Management Report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n-US" sz="1400" dirty="0"/>
              <a:t>Discipline Report: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2460: Special Education; Board Policy 2460.02: Least Restrictive Environment Position Statement; Board Policy 5517:  Anti-Harassment; Board Policy 5517.01: Bullying; Board Policy 5540: Interrogation of Students; Board Policy 5610: Emergency Removal, Suspension &amp; Expulsion of Students; Board Policy 5611:  Due Process Rights</a:t>
            </a:r>
            <a:endParaRPr lang="en-US" sz="1400" dirty="0"/>
          </a:p>
          <a:p>
            <a:pPr lvl="2"/>
            <a:r>
              <a:rPr lang="en-US" sz="1400" dirty="0"/>
              <a:t>b.       Staff Retention: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3120: Employment of Teachers and Administrators; Board Policy 3130: Assignment and Transfer</a:t>
            </a:r>
          </a:p>
          <a:p>
            <a:pPr marL="0" lvl="2"/>
            <a:r>
              <a:rPr lang="en-US" sz="1400" dirty="0"/>
              <a:t>IX.	Extended Public Comment (non-agenda items only):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OMA Handbook: Public Attending Open Meetings (Pages 13-14)</a:t>
            </a:r>
          </a:p>
          <a:p>
            <a:pPr marL="0" lvl="2"/>
            <a:r>
              <a:rPr lang="en-US" sz="1400" dirty="0"/>
              <a:t>X.	Comments from the Board: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 Democratic Process:  Knowing, Following and Using the Rules and Observing Decorum</a:t>
            </a:r>
            <a:endParaRPr lang="en-US" sz="1400" dirty="0"/>
          </a:p>
          <a:p>
            <a:pPr marL="57150" lvl="1"/>
            <a:r>
              <a:rPr lang="en-US" sz="1400" dirty="0"/>
              <a:t>XI.	Adjournment:  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 Taking Care of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8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6BB2C-CB58-4B9A-A986-811019DAC114}"/>
              </a:ext>
            </a:extLst>
          </p:cNvPr>
          <p:cNvSpPr txBox="1"/>
          <p:nvPr/>
        </p:nvSpPr>
        <p:spPr>
          <a:xfrm>
            <a:off x="445197" y="170476"/>
            <a:ext cx="113016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Proposed Agenda (Special Topics)</a:t>
            </a:r>
          </a:p>
          <a:p>
            <a:pPr algn="ctr"/>
            <a:r>
              <a:rPr lang="en-US" dirty="0"/>
              <a:t>January 15, 2020</a:t>
            </a:r>
          </a:p>
          <a:p>
            <a:pPr algn="ctr"/>
            <a:r>
              <a:rPr lang="en-US" dirty="0"/>
              <a:t>6:30 p.m.</a:t>
            </a:r>
          </a:p>
          <a:p>
            <a:pPr algn="ctr"/>
            <a:endParaRPr lang="en-US" dirty="0"/>
          </a:p>
          <a:p>
            <a:pPr marL="400050" indent="-400050">
              <a:buAutoNum type="romanUcPeriod"/>
            </a:pPr>
            <a:r>
              <a:rPr lang="en-US" sz="1400" dirty="0"/>
              <a:t>Annual Meeting: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r>
              <a:rPr lang="en-US" sz="1400" b="1" i="1" dirty="0"/>
              <a:t>Bylaws:  Article V, Section 1:  Annual and Regular Meetings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 Board Policy 0151: Annual Organizational Meeting; Board Policy 0154: Annual Organizational Meeting Agenda Items</a:t>
            </a:r>
          </a:p>
          <a:p>
            <a:pPr marL="400050" indent="-400050">
              <a:buAutoNum type="romanUcPeriod"/>
            </a:pPr>
            <a:r>
              <a:rPr lang="en-US" sz="1400" dirty="0"/>
              <a:t>Closed Session(s):  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OMA Handbook:  Closed Sessions (Pages 10-12)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0167.2: Closed Session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Democratic Process:  Knowing, Following and Using the Rules</a:t>
            </a:r>
          </a:p>
          <a:p>
            <a:pPr marL="400050" indent="-400050">
              <a:buAutoNum type="romanUcPeriod"/>
            </a:pPr>
            <a:r>
              <a:rPr lang="en-US" sz="1400" dirty="0"/>
              <a:t>Special Meetings:  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OMA Handbook:  The Basics (Page 5)</a:t>
            </a:r>
            <a:endParaRPr lang="en-US" sz="1400" dirty="0"/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Bylaws:  Article V, Section 2: Special Meetings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0164.2: Special Meetings</a:t>
            </a:r>
          </a:p>
          <a:p>
            <a:pPr marL="400050" indent="-400050">
              <a:buAutoNum type="romanUcPeriod"/>
            </a:pPr>
            <a:r>
              <a:rPr lang="en-US" sz="1400" dirty="0"/>
              <a:t>Annual Budget Hearing:  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Uniform Budget and Accounting Act</a:t>
            </a:r>
          </a:p>
        </p:txBody>
      </p:sp>
    </p:spTree>
    <p:extLst>
      <p:ext uri="{BB962C8B-B14F-4D97-AF65-F5344CB8AC3E}">
        <p14:creationId xmlns:p14="http://schemas.microsoft.com/office/powerpoint/2010/main" val="329075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falling on trees in a forrest">
            <a:extLst>
              <a:ext uri="{FF2B5EF4-FFF2-40B4-BE49-F238E27FC236}">
                <a16:creationId xmlns:a16="http://schemas.microsoft.com/office/drawing/2014/main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8286" y="170476"/>
            <a:ext cx="11899714" cy="604799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46992-4A23-4948-9EF5-228D0AFC96A4}"/>
              </a:ext>
            </a:extLst>
          </p:cNvPr>
          <p:cNvSpPr txBox="1"/>
          <p:nvPr/>
        </p:nvSpPr>
        <p:spPr>
          <a:xfrm>
            <a:off x="363984" y="559294"/>
            <a:ext cx="110526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Summary: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i="1" dirty="0"/>
              <a:t>Take time to review and understand all guiding documents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i="1" dirty="0"/>
              <a:t>Use those documents to accomplish what you desire (see handout:  How to Accomplish What you want to do in Meetings)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i="1" dirty="0"/>
              <a:t>Be intentional about preparing for and professionally conducting meetings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i="1" dirty="0"/>
              <a:t>Ensure consistency in procedures and practices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57771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Frosted drops on flat glass">
            <a:extLst>
              <a:ext uri="{FF2B5EF4-FFF2-40B4-BE49-F238E27FC236}">
                <a16:creationId xmlns:a16="http://schemas.microsoft.com/office/drawing/2014/main" id="{2771D128-D998-4ED8-9EB7-5F3516C8FC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5580" y="144000"/>
            <a:ext cx="11900839" cy="6570000"/>
          </a:xfr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22A9DDDF-103A-442B-B549-B43E5221E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Thank you!</a:t>
            </a:r>
            <a:br>
              <a:rPr lang="en-US" dirty="0"/>
            </a:br>
            <a:r>
              <a:rPr lang="en-US" sz="1200" dirty="0"/>
              <a:t>Angela L. Irwin</a:t>
            </a:r>
            <a:br>
              <a:rPr lang="en-US" sz="1200" dirty="0"/>
            </a:br>
            <a:r>
              <a:rPr lang="en-US" sz="1200" dirty="0"/>
              <a:t>AirWin Educational Services, LLC</a:t>
            </a:r>
            <a:br>
              <a:rPr lang="en-US" sz="1200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mountains from the ground">
            <a:extLst>
              <a:ext uri="{FF2B5EF4-FFF2-40B4-BE49-F238E27FC236}">
                <a16:creationId xmlns:a16="http://schemas.microsoft.com/office/drawing/2014/main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099" y="804500"/>
            <a:ext cx="4842767" cy="3818712"/>
          </a:xfrm>
        </p:spPr>
        <p:txBody>
          <a:bodyPr/>
          <a:lstStyle/>
          <a:p>
            <a:r>
              <a:rPr lang="en-US" dirty="0"/>
              <a:t>Recap of October 14</a:t>
            </a:r>
            <a:r>
              <a:rPr lang="en-US" baseline="30000" dirty="0"/>
              <a:t>th</a:t>
            </a:r>
            <a:r>
              <a:rPr lang="en-US" dirty="0"/>
              <a:t> Webinar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842767" cy="816075"/>
          </a:xfrm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/>
          <a:lstStyle/>
          <a:p>
            <a:r>
              <a:rPr lang="en-US" dirty="0"/>
              <a:t>Preparing, Reviewing and Managing the Agenda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ky view of desolate snow covered mountains">
            <a:extLst>
              <a:ext uri="{FF2B5EF4-FFF2-40B4-BE49-F238E27FC236}">
                <a16:creationId xmlns:a16="http://schemas.microsoft.com/office/drawing/2014/main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has your board adopted?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0C904-EFA1-497F-8E2B-A3BB8AD6BCB8}"/>
              </a:ext>
            </a:extLst>
          </p:cNvPr>
          <p:cNvSpPr txBox="1"/>
          <p:nvPr/>
        </p:nvSpPr>
        <p:spPr>
          <a:xfrm>
            <a:off x="267494" y="666000"/>
            <a:ext cx="6504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Highlights from 10/14/19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Engage in thoughtful agenda development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Review, comprehensively, agenda and all board materials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Engage in effective agenda management at board</a:t>
            </a:r>
          </a:p>
          <a:p>
            <a:r>
              <a:rPr lang="en-US" dirty="0"/>
              <a:t>	 meetings</a:t>
            </a:r>
          </a:p>
          <a:p>
            <a:endParaRPr lang="en-US" dirty="0"/>
          </a:p>
        </p:txBody>
      </p:sp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A389B9C8-594B-4623-953F-DB744AC70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211" y="1264879"/>
            <a:ext cx="914400" cy="914400"/>
          </a:xfrm>
          <a:prstGeom prst="rect">
            <a:avLst/>
          </a:prstGeom>
        </p:spPr>
      </p:pic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21ADBF96-779A-4F44-A29D-ACA8DE3CD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11" y="2280408"/>
            <a:ext cx="914400" cy="914400"/>
          </a:xfrm>
          <a:prstGeom prst="rect">
            <a:avLst/>
          </a:prstGeom>
        </p:spPr>
      </p:pic>
      <p:pic>
        <p:nvPicPr>
          <p:cNvPr id="11" name="Graphic 10" descr="Marketing">
            <a:extLst>
              <a:ext uri="{FF2B5EF4-FFF2-40B4-BE49-F238E27FC236}">
                <a16:creationId xmlns:a16="http://schemas.microsoft.com/office/drawing/2014/main" id="{985826E3-E3E3-4641-822E-6E1DE1763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510" y="31948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ky view of desolate snow covered mountains">
            <a:extLst>
              <a:ext uri="{FF2B5EF4-FFF2-40B4-BE49-F238E27FC236}">
                <a16:creationId xmlns:a16="http://schemas.microsoft.com/office/drawing/2014/main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Order and Efficiency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F7C1-1B12-47EC-9602-C442472C6203}"/>
              </a:ext>
            </a:extLst>
          </p:cNvPr>
          <p:cNvSpPr txBox="1"/>
          <p:nvPr/>
        </p:nvSpPr>
        <p:spPr>
          <a:xfrm>
            <a:off x="5822546" y="504601"/>
            <a:ext cx="573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Knowledge and Understanding of Guiding Documents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2B27C-51AA-4E0B-817A-368C960A4379}"/>
              </a:ext>
            </a:extLst>
          </p:cNvPr>
          <p:cNvSpPr txBox="1"/>
          <p:nvPr/>
        </p:nvSpPr>
        <p:spPr>
          <a:xfrm>
            <a:off x="5983550" y="2166151"/>
            <a:ext cx="5739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Open Meetings Act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Academy Bylaws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Board Policy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Roberts Rules of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falling on trees in a forrest">
            <a:extLst>
              <a:ext uri="{FF2B5EF4-FFF2-40B4-BE49-F238E27FC236}">
                <a16:creationId xmlns:a16="http://schemas.microsoft.com/office/drawing/2014/main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46143" y="121472"/>
            <a:ext cx="11899714" cy="604799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82D5690-1200-4B35-9FE2-522C246EB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96992"/>
              </p:ext>
            </p:extLst>
          </p:nvPr>
        </p:nvGraphicFramePr>
        <p:xfrm>
          <a:off x="508171" y="533235"/>
          <a:ext cx="11441173" cy="4150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46811">
                  <a:extLst>
                    <a:ext uri="{9D8B030D-6E8A-4147-A177-3AD203B41FA5}">
                      <a16:colId xmlns:a16="http://schemas.microsoft.com/office/drawing/2014/main" val="2999793677"/>
                    </a:ext>
                  </a:extLst>
                </a:gridCol>
                <a:gridCol w="4394268">
                  <a:extLst>
                    <a:ext uri="{9D8B030D-6E8A-4147-A177-3AD203B41FA5}">
                      <a16:colId xmlns:a16="http://schemas.microsoft.com/office/drawing/2014/main" val="2638632113"/>
                    </a:ext>
                  </a:extLst>
                </a:gridCol>
                <a:gridCol w="4700094">
                  <a:extLst>
                    <a:ext uri="{9D8B030D-6E8A-4147-A177-3AD203B41FA5}">
                      <a16:colId xmlns:a16="http://schemas.microsoft.com/office/drawing/2014/main" val="2414400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it is 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Open Meetings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Law that mandates all board action be conducted in an open, public format; “enhances responsible decision-making”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Offers legal narrative on decision requirements, notice requirements, posting requirements, recording requirements, public participation requirements,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8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Academy 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Schedule 2 of charter contract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Framework for board operations  - board’s “operating manual”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Outline boards manner of acting – how a board should function in its role, responsibilities, offices,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Address how a board should be organized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Board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Compilation of legally researched and practically tested documents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Supplement Bylaws (higher 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Ensure consistency of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Provide written direction/framework for decision-making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Roberts Rules of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Standard for facilitating discussions and decision-making – parliamentary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Order and consistency in board meetings and conduct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One question at a time; one person, one vote; votes being limited to members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2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89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now mountains from the ground">
            <a:extLst>
              <a:ext uri="{FF2B5EF4-FFF2-40B4-BE49-F238E27FC236}">
                <a16:creationId xmlns:a16="http://schemas.microsoft.com/office/drawing/2014/main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099" y="804500"/>
            <a:ext cx="5097918" cy="3818712"/>
          </a:xfrm>
        </p:spPr>
        <p:txBody>
          <a:bodyPr/>
          <a:lstStyle/>
          <a:p>
            <a:r>
              <a:rPr lang="en-US" dirty="0"/>
              <a:t>Practical Application:  When to Use . . 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6BB2C-CB58-4B9A-A986-811019DAC114}"/>
              </a:ext>
            </a:extLst>
          </p:cNvPr>
          <p:cNvSpPr txBox="1"/>
          <p:nvPr/>
        </p:nvSpPr>
        <p:spPr>
          <a:xfrm>
            <a:off x="445197" y="170476"/>
            <a:ext cx="113016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Proposed Agenda (Standard Items)</a:t>
            </a:r>
          </a:p>
          <a:p>
            <a:pPr algn="ctr"/>
            <a:r>
              <a:rPr lang="en-US" dirty="0"/>
              <a:t>January 15, 2020</a:t>
            </a:r>
          </a:p>
          <a:p>
            <a:pPr algn="ctr"/>
            <a:r>
              <a:rPr lang="en-US" dirty="0"/>
              <a:t>6:30 p.m.</a:t>
            </a:r>
          </a:p>
          <a:p>
            <a:pPr algn="ctr"/>
            <a:endParaRPr lang="en-US" dirty="0"/>
          </a:p>
          <a:p>
            <a:pPr marL="400050" indent="-400050">
              <a:buAutoNum type="romanUcPeriod"/>
            </a:pPr>
            <a:r>
              <a:rPr lang="en-US" sz="1400" dirty="0"/>
              <a:t>Call to Order and Roll Call</a:t>
            </a:r>
            <a:endParaRPr lang="en-US" sz="1400" b="1" dirty="0"/>
          </a:p>
          <a:p>
            <a:pPr marL="400050" indent="-400050">
              <a:buAutoNum type="romanUcPeriod"/>
            </a:pPr>
            <a:r>
              <a:rPr lang="en-US" sz="1400" dirty="0"/>
              <a:t>Public Comment (limited to agenda items only)</a:t>
            </a:r>
            <a:endParaRPr lang="en-US" sz="1400" b="1" dirty="0"/>
          </a:p>
          <a:p>
            <a:pPr marL="400050" indent="-400050">
              <a:buAutoNum type="romanUcPeriod"/>
            </a:pPr>
            <a:r>
              <a:rPr lang="en-US" sz="1400" dirty="0"/>
              <a:t>Approval of Agenda</a:t>
            </a:r>
          </a:p>
          <a:p>
            <a:pPr marL="400050" indent="-400050">
              <a:buAutoNum type="romanUcPeriod"/>
            </a:pPr>
            <a:r>
              <a:rPr lang="en-US" sz="1400" dirty="0"/>
              <a:t>Consent Calendar</a:t>
            </a:r>
            <a:r>
              <a:rPr lang="en-US" sz="1400" b="1" i="1" dirty="0"/>
              <a:t> </a:t>
            </a:r>
            <a:endParaRPr lang="en-US" sz="1400" dirty="0"/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Approval of proposed December Meeting Minutes</a:t>
            </a:r>
          </a:p>
          <a:p>
            <a:pPr marL="400050" indent="-400050">
              <a:buAutoNum type="romanUcPeriod"/>
            </a:pPr>
            <a:r>
              <a:rPr lang="en-US" sz="1400" dirty="0"/>
              <a:t>Correspondence</a:t>
            </a:r>
          </a:p>
          <a:p>
            <a:pPr marL="400050" indent="-400050">
              <a:buAutoNum type="romanUcPeriod"/>
            </a:pPr>
            <a:r>
              <a:rPr lang="en-US" sz="1400" dirty="0"/>
              <a:t>Treasurer’s Report</a:t>
            </a:r>
            <a:r>
              <a:rPr lang="en-US" sz="1400" b="1" i="1" dirty="0"/>
              <a:t> </a:t>
            </a:r>
            <a:endParaRPr lang="en-US" sz="1400" dirty="0"/>
          </a:p>
          <a:p>
            <a:pPr marL="400050" indent="-400050">
              <a:buAutoNum type="romanUcPeriod"/>
            </a:pPr>
            <a:r>
              <a:rPr lang="en-US" sz="1400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Board Recruitment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Marketing Committee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Contract with Life Construction</a:t>
            </a:r>
          </a:p>
          <a:p>
            <a:pPr marL="400050" indent="-400050">
              <a:buAutoNum type="romanUcPeriod"/>
            </a:pPr>
            <a:r>
              <a:rPr lang="en-US" sz="1400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Parent Involvement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Facility Use</a:t>
            </a:r>
          </a:p>
          <a:p>
            <a:pPr marL="400050" indent="-400050">
              <a:buAutoNum type="romanUcPeriod"/>
            </a:pPr>
            <a:r>
              <a:rPr lang="en-US" sz="1400" dirty="0"/>
              <a:t>Business/Management Report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Discipline Report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Staff Retention</a:t>
            </a:r>
          </a:p>
          <a:p>
            <a:pPr marL="400050" indent="-400050">
              <a:buAutoNum type="romanUcPeriod"/>
            </a:pPr>
            <a:r>
              <a:rPr lang="en-US" sz="1400" dirty="0"/>
              <a:t>Authorizer</a:t>
            </a:r>
          </a:p>
          <a:p>
            <a:pPr marL="400050" indent="-400050">
              <a:buAutoNum type="romanUcPeriod"/>
            </a:pPr>
            <a:r>
              <a:rPr lang="en-US" sz="1400" dirty="0"/>
              <a:t>Extended Public Comment (non-agenda items only)</a:t>
            </a:r>
          </a:p>
          <a:p>
            <a:pPr marL="400050" indent="-400050">
              <a:buAutoNum type="romanUcPeriod"/>
            </a:pPr>
            <a:r>
              <a:rPr lang="en-US" sz="1400" dirty="0"/>
              <a:t>Comments from the Board</a:t>
            </a:r>
          </a:p>
          <a:p>
            <a:pPr marL="400050" indent="-400050">
              <a:buAutoNum type="romanUcPeriod"/>
            </a:pPr>
            <a:r>
              <a:rPr lang="en-US" sz="1400" dirty="0"/>
              <a:t>Reconfirmation of Next Meeting Date</a:t>
            </a:r>
          </a:p>
          <a:p>
            <a:pPr marL="400050" indent="-400050">
              <a:buAutoNum type="romanUcPeriod"/>
            </a:pPr>
            <a:r>
              <a:rPr lang="en-US" sz="1400" dirty="0"/>
              <a:t>Adjournment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1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6BB2C-CB58-4B9A-A986-811019DAC114}"/>
              </a:ext>
            </a:extLst>
          </p:cNvPr>
          <p:cNvSpPr txBox="1"/>
          <p:nvPr/>
        </p:nvSpPr>
        <p:spPr>
          <a:xfrm>
            <a:off x="445197" y="170476"/>
            <a:ext cx="1130160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Proposed Agenda (Standard Items)</a:t>
            </a:r>
          </a:p>
          <a:p>
            <a:pPr algn="ctr"/>
            <a:r>
              <a:rPr lang="en-US" dirty="0"/>
              <a:t>January 15, 2020</a:t>
            </a:r>
          </a:p>
          <a:p>
            <a:pPr algn="ctr"/>
            <a:r>
              <a:rPr lang="en-US" dirty="0"/>
              <a:t>6:30 p.m.</a:t>
            </a:r>
          </a:p>
          <a:p>
            <a:pPr algn="ctr"/>
            <a:endParaRPr lang="en-US" dirty="0"/>
          </a:p>
          <a:p>
            <a:pPr marL="400050" indent="-400050">
              <a:buAutoNum type="romanUcPeriod"/>
            </a:pPr>
            <a:r>
              <a:rPr lang="en-US" sz="1400" dirty="0"/>
              <a:t>Call to Order and Roll Call:  </a:t>
            </a:r>
            <a:r>
              <a:rPr lang="en-US" sz="1400" b="1" i="1" dirty="0"/>
              <a:t>Roberts Rules of Order:  Taking Care of Business</a:t>
            </a:r>
            <a:endParaRPr lang="en-US" sz="1400" b="1" dirty="0"/>
          </a:p>
          <a:p>
            <a:pPr marL="400050" indent="-400050">
              <a:buAutoNum type="romanUcPeriod"/>
            </a:pPr>
            <a:r>
              <a:rPr lang="en-US" sz="1400" dirty="0"/>
              <a:t>Public Comment (limited to agenda items only):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OMA Handbook:  Public Attending Open Meetings (Pages 13-14)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Academy Bylaws:  Article V, Section 6:  Open Meetings Act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0167.3:  Public Participation at Board Meetings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 Taking Care of Business and Democratic Process:  Knowing, Following and Using the Rules</a:t>
            </a:r>
            <a:endParaRPr lang="en-US" sz="1400" b="1" dirty="0"/>
          </a:p>
          <a:p>
            <a:pPr marL="400050" indent="-400050">
              <a:buFontTx/>
              <a:buAutoNum type="romanUcPeriod"/>
            </a:pPr>
            <a:r>
              <a:rPr lang="en-US" sz="1400" dirty="0"/>
              <a:t>Approval of Agenda: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OMA Handbook:  The Basics (Pages 4-6)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0166:  Agenda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Taking Care of Business and Democratic Process:  Knowing, Following and Using the Rules</a:t>
            </a:r>
            <a:endParaRPr lang="en-US" sz="1400" b="1" dirty="0"/>
          </a:p>
          <a:p>
            <a:pPr marL="400050" indent="-400050">
              <a:buAutoNum type="romanUcPeriod"/>
            </a:pPr>
            <a:r>
              <a:rPr lang="en-US" sz="1400" dirty="0"/>
              <a:t>Consent Calendar: 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400" dirty="0"/>
              <a:t>Approval of proposed December Meeting Minutes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Bylaws:  Article V, Section 5:  Manner of Acting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1066.1:  Consent Agenda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 Taking Care of Business</a:t>
            </a:r>
          </a:p>
          <a:p>
            <a:pPr marL="400050" indent="-400050">
              <a:buAutoNum type="romanUcPeriod"/>
            </a:pPr>
            <a:r>
              <a:rPr lang="en-US" sz="1400" dirty="0"/>
              <a:t>Treasurer’s Report:  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Bylaws:  Article VIII, Sections 3 and 4:  Checks, Drafts, etc., and Deposits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6320:  Purchasing</a:t>
            </a:r>
          </a:p>
          <a:p>
            <a:pPr marL="857250" lvl="1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6420:  Conflict of Interest </a:t>
            </a:r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9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7FF01862-0639-48CD-A883-31DC1B37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6BB2C-CB58-4B9A-A986-811019DAC114}"/>
              </a:ext>
            </a:extLst>
          </p:cNvPr>
          <p:cNvSpPr txBox="1"/>
          <p:nvPr/>
        </p:nvSpPr>
        <p:spPr>
          <a:xfrm>
            <a:off x="445197" y="170476"/>
            <a:ext cx="113016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Proposed Agenda (Standard Items)</a:t>
            </a:r>
          </a:p>
          <a:p>
            <a:pPr algn="ctr"/>
            <a:r>
              <a:rPr lang="en-US" dirty="0"/>
              <a:t>January 15, 2020</a:t>
            </a:r>
          </a:p>
          <a:p>
            <a:pPr algn="ctr"/>
            <a:r>
              <a:rPr lang="en-US" dirty="0"/>
              <a:t>6:30 p.m.</a:t>
            </a:r>
          </a:p>
          <a:p>
            <a:endParaRPr lang="en-US" sz="1400" dirty="0"/>
          </a:p>
          <a:p>
            <a:r>
              <a:rPr lang="en-US" sz="1400" dirty="0"/>
              <a:t>VI.	New Business: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n-US" sz="1400" dirty="0"/>
              <a:t>Board Recruitment: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Bylaws:  Article IV, Sections 1-11:  Board of Directors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 Board Policy 0142.31: Filling a Board Vacancy; Board Policy 0143: Authority; Board Policy 0144.2: Board Member Ethics; Board Policy 0144.3:  Conflict of Interest</a:t>
            </a:r>
            <a:endParaRPr lang="en-US" sz="1400" dirty="0"/>
          </a:p>
          <a:p>
            <a:pPr lvl="2"/>
            <a:r>
              <a:rPr lang="en-US" sz="1400" dirty="0"/>
              <a:t>b.       Marketing Committee: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OMA Handbook:  The Basics (Page 4); Decisions Must be Made in Public Meetings (Pages 7-9)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Bylaws:  Article VI, Section 1:  Committees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0168.3: Committee Meetings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Roberts Rules of Order: Taking Care of Business – Reports by Special Committees, Committee Roles and Standing and Ad Hoc Committees </a:t>
            </a:r>
            <a:endParaRPr lang="en-US" sz="1400" dirty="0"/>
          </a:p>
          <a:p>
            <a:pPr lvl="2"/>
            <a:r>
              <a:rPr lang="en-US" sz="1400" dirty="0"/>
              <a:t>c.       Contract with Life Construction: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Bylaws:  Article VIII, Section 1:  Contracts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0144.3: Conflict of Interest;  Board Policy 6320: Purchasing; Board Policy 6321: New Academy Construction, Renovation</a:t>
            </a:r>
            <a:endParaRPr lang="en-US" sz="1400" dirty="0"/>
          </a:p>
          <a:p>
            <a:r>
              <a:rPr lang="en-US" sz="1400" dirty="0"/>
              <a:t>VII.	Old Business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n-US" sz="1400" dirty="0"/>
              <a:t>Parent Involvement: 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1421 : Criminal History Record Check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b="1" i="1" dirty="0"/>
              <a:t>Board Policy 1422.01: Drug-Free Workplace; Board Policy 2112: Parent and Family Engagement; Board Policy 2261.01: Parent and Family Member Participation in Title I Programs;  Board Policy 7217: Weapons;  Board Policy 9250:  Relations with Parents</a:t>
            </a:r>
          </a:p>
          <a:p>
            <a:pPr lvl="2"/>
            <a:r>
              <a:rPr lang="en-US" sz="1400" dirty="0"/>
              <a:t>b.       Facility Use: </a:t>
            </a:r>
          </a:p>
          <a:p>
            <a:pPr marL="1314450" lvl="2" indent="-400050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r>
              <a:rPr lang="en-US" sz="1400" b="1" i="1" dirty="0"/>
              <a:t>Board Policy 2260.01: Section 504/ADA Prohibition Against Discrimination Based on Disability; Board Policy 7434: Use of Tobacco on Academy Premises; Board Policy 8390: Animals on Academy Property; Board Policy 8400: Academy Safety Information</a:t>
            </a:r>
            <a:endParaRPr lang="en-US" sz="1400" dirty="0"/>
          </a:p>
          <a:p>
            <a:r>
              <a:rPr lang="en-US" sz="14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6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F44613219_Snowscape presentation_AAS_v3" id="{3F58B2BF-7FCB-4030-95D0-6E1293A51CD9}" vid="{53A5683B-83CA-458E-B89B-61DA222BA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97FF3-20AC-4CC1-81BE-167C9DD71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1A72F-8D9B-43C2-9EF9-F1EF7B91BE5A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D349276-D03C-4504-A5DA-3C2BED60D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0</TotalTime>
  <Words>748</Words>
  <Application>Microsoft Office PowerPoint</Application>
  <PresentationFormat>Widescreen</PresentationFormat>
  <Paragraphs>175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Ensuring Efficient and Orderly Meetings</vt:lpstr>
      <vt:lpstr>Recap of October 14th Webinar</vt:lpstr>
      <vt:lpstr>What has your board adopted?</vt:lpstr>
      <vt:lpstr>Order and Efficiency</vt:lpstr>
      <vt:lpstr>Large Image Slide</vt:lpstr>
      <vt:lpstr>Practical Application:  When to Use . . .</vt:lpstr>
      <vt:lpstr>Large Image Slide</vt:lpstr>
      <vt:lpstr>Large Image Slide</vt:lpstr>
      <vt:lpstr>Large Image Slide</vt:lpstr>
      <vt:lpstr>Large Image Slide</vt:lpstr>
      <vt:lpstr>Large Image Slide</vt:lpstr>
      <vt:lpstr>Large Image Slide</vt:lpstr>
      <vt:lpstr>Thank you! Angela L. Irwin AirWin Educational Services, LLC 4521 Henry Drive Beaverton, MI  48612 989-239-7555 Email:  angela@airwinllc.com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2019-12-19T18:33:25Z</dcterms:created>
  <dcterms:modified xsi:type="dcterms:W3CDTF">2020-01-22T17:36:52Z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