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1"/>
  </p:notesMasterIdLst>
  <p:handoutMasterIdLst>
    <p:handoutMasterId r:id="rId22"/>
  </p:handoutMasterIdLst>
  <p:sldIdLst>
    <p:sldId id="258" r:id="rId2"/>
    <p:sldId id="261" r:id="rId3"/>
    <p:sldId id="262" r:id="rId4"/>
    <p:sldId id="268" r:id="rId5"/>
    <p:sldId id="269" r:id="rId6"/>
    <p:sldId id="263" r:id="rId7"/>
    <p:sldId id="264" r:id="rId8"/>
    <p:sldId id="275" r:id="rId9"/>
    <p:sldId id="277" r:id="rId10"/>
    <p:sldId id="279" r:id="rId11"/>
    <p:sldId id="278" r:id="rId12"/>
    <p:sldId id="266" r:id="rId13"/>
    <p:sldId id="267" r:id="rId14"/>
    <p:sldId id="272" r:id="rId15"/>
    <p:sldId id="271" r:id="rId16"/>
    <p:sldId id="259" r:id="rId17"/>
    <p:sldId id="270" r:id="rId18"/>
    <p:sldId id="273" r:id="rId19"/>
    <p:sldId id="274" r:id="rId20"/>
  </p:sldIdLst>
  <p:sldSz cx="12188825" cy="6858000"/>
  <p:notesSz cx="7102475" cy="93884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211"/>
    <a:srgbClr val="315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82" autoAdjust="0"/>
  </p:normalViewPr>
  <p:slideViewPr>
    <p:cSldViewPr showGuides="1">
      <p:cViewPr varScale="1">
        <p:scale>
          <a:sx n="83" d="100"/>
          <a:sy n="83" d="100"/>
        </p:scale>
        <p:origin x="686" y="8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973C59C-4E16-4A64-A766-34DB213E11B3}" type="datetimeFigureOut">
              <a:rPr lang="en-US">
                <a:solidFill>
                  <a:schemeClr val="tx2"/>
                </a:solidFill>
              </a:rPr>
              <a:t>5/14/2020</a:t>
            </a:fld>
            <a:endParaRPr dirty="0">
              <a:solidFill>
                <a:schemeClr val="tx2"/>
              </a:solidFill>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solidFill>
                  <a:schemeClr val="tx2"/>
                </a:solidFill>
              </a:defRPr>
            </a:lvl1pPr>
          </a:lstStyle>
          <a:p>
            <a:fld id="{F95CF31C-F757-429C-A789-86504F04C3BE}" type="datetimeFigureOut">
              <a:rPr lang="en-US"/>
              <a:pPr/>
              <a:t>5/14/2020</a:t>
            </a:fld>
            <a:endParaRPr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dirty="0"/>
          </a:p>
        </p:txBody>
      </p:sp>
    </p:spTree>
    <p:extLst>
      <p:ext uri="{BB962C8B-B14F-4D97-AF65-F5344CB8AC3E}">
        <p14:creationId xmlns:p14="http://schemas.microsoft.com/office/powerpoint/2010/main" val="171857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dirty="0"/>
          </a:p>
        </p:txBody>
      </p:sp>
    </p:spTree>
    <p:extLst>
      <p:ext uri="{BB962C8B-B14F-4D97-AF65-F5344CB8AC3E}">
        <p14:creationId xmlns:p14="http://schemas.microsoft.com/office/powerpoint/2010/main" val="118940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dirty="0"/>
          </a:p>
        </p:txBody>
      </p:sp>
    </p:spTree>
    <p:extLst>
      <p:ext uri="{BB962C8B-B14F-4D97-AF65-F5344CB8AC3E}">
        <p14:creationId xmlns:p14="http://schemas.microsoft.com/office/powerpoint/2010/main" val="163233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dirty="0"/>
          </a:p>
        </p:txBody>
      </p:sp>
    </p:spTree>
    <p:extLst>
      <p:ext uri="{BB962C8B-B14F-4D97-AF65-F5344CB8AC3E}">
        <p14:creationId xmlns:p14="http://schemas.microsoft.com/office/powerpoint/2010/main" val="320218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dirty="0"/>
          </a:p>
        </p:txBody>
      </p:sp>
    </p:spTree>
    <p:extLst>
      <p:ext uri="{BB962C8B-B14F-4D97-AF65-F5344CB8AC3E}">
        <p14:creationId xmlns:p14="http://schemas.microsoft.com/office/powerpoint/2010/main" val="77391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15</a:t>
            </a:fld>
            <a:endParaRPr lang="en-US" dirty="0"/>
          </a:p>
        </p:txBody>
      </p:sp>
    </p:spTree>
    <p:extLst>
      <p:ext uri="{BB962C8B-B14F-4D97-AF65-F5344CB8AC3E}">
        <p14:creationId xmlns:p14="http://schemas.microsoft.com/office/powerpoint/2010/main" val="307423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dirty="0"/>
          </a:p>
        </p:txBody>
      </p:sp>
    </p:spTree>
    <p:extLst>
      <p:ext uri="{BB962C8B-B14F-4D97-AF65-F5344CB8AC3E}">
        <p14:creationId xmlns:p14="http://schemas.microsoft.com/office/powerpoint/2010/main" val="299113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17</a:t>
            </a:fld>
            <a:endParaRPr lang="en-US" dirty="0"/>
          </a:p>
        </p:txBody>
      </p:sp>
    </p:spTree>
    <p:extLst>
      <p:ext uri="{BB962C8B-B14F-4D97-AF65-F5344CB8AC3E}">
        <p14:creationId xmlns:p14="http://schemas.microsoft.com/office/powerpoint/2010/main" val="3518459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dirty="0"/>
          </a:p>
        </p:txBody>
      </p:sp>
    </p:spTree>
    <p:extLst>
      <p:ext uri="{BB962C8B-B14F-4D97-AF65-F5344CB8AC3E}">
        <p14:creationId xmlns:p14="http://schemas.microsoft.com/office/powerpoint/2010/main" val="2073999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19</a:t>
            </a:fld>
            <a:endParaRPr lang="en-US" dirty="0"/>
          </a:p>
        </p:txBody>
      </p:sp>
    </p:spTree>
    <p:extLst>
      <p:ext uri="{BB962C8B-B14F-4D97-AF65-F5344CB8AC3E}">
        <p14:creationId xmlns:p14="http://schemas.microsoft.com/office/powerpoint/2010/main" val="88120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102807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23038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dirty="0"/>
          </a:p>
        </p:txBody>
      </p:sp>
    </p:spTree>
    <p:extLst>
      <p:ext uri="{BB962C8B-B14F-4D97-AF65-F5344CB8AC3E}">
        <p14:creationId xmlns:p14="http://schemas.microsoft.com/office/powerpoint/2010/main" val="308911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52945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dirty="0"/>
          </a:p>
        </p:txBody>
      </p:sp>
    </p:spTree>
    <p:extLst>
      <p:ext uri="{BB962C8B-B14F-4D97-AF65-F5344CB8AC3E}">
        <p14:creationId xmlns:p14="http://schemas.microsoft.com/office/powerpoint/2010/main" val="26196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dirty="0"/>
          </a:p>
        </p:txBody>
      </p:sp>
    </p:spTree>
    <p:extLst>
      <p:ext uri="{BB962C8B-B14F-4D97-AF65-F5344CB8AC3E}">
        <p14:creationId xmlns:p14="http://schemas.microsoft.com/office/powerpoint/2010/main" val="342500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dirty="0"/>
          </a:p>
        </p:txBody>
      </p:sp>
    </p:spTree>
    <p:extLst>
      <p:ext uri="{BB962C8B-B14F-4D97-AF65-F5344CB8AC3E}">
        <p14:creationId xmlns:p14="http://schemas.microsoft.com/office/powerpoint/2010/main" val="198322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dirty="0"/>
          </a:p>
        </p:txBody>
      </p:sp>
    </p:spTree>
    <p:extLst>
      <p:ext uri="{BB962C8B-B14F-4D97-AF65-F5344CB8AC3E}">
        <p14:creationId xmlns:p14="http://schemas.microsoft.com/office/powerpoint/2010/main" val="3238921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5/14/2020</a:t>
            </a:fld>
            <a:endParaRPr lang="en-US" dirty="0"/>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5/14/2020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5/14/2020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5/14/2020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5/14/2020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5/14/2020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5/14/2020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5/14/2020</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5/14/2020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5/14/2020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5/14/2020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5/14/2020</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notesSlide" Target="../notesSlides/notesSlide8.xml"/><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2.png"/><Relationship Id="rId1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Board Best Practices: </a:t>
            </a:r>
            <a:br>
              <a:rPr lang="en-US" dirty="0"/>
            </a:br>
            <a:r>
              <a:rPr lang="en-US" dirty="0"/>
              <a:t>Fiscal Year Finale</a:t>
            </a:r>
          </a:p>
        </p:txBody>
      </p:sp>
      <p:sp>
        <p:nvSpPr>
          <p:cNvPr id="3" name="Subtitle 2"/>
          <p:cNvSpPr>
            <a:spLocks noGrp="1"/>
          </p:cNvSpPr>
          <p:nvPr>
            <p:ph type="subTitle" idx="1"/>
          </p:nvPr>
        </p:nvSpPr>
        <p:spPr/>
        <p:txBody>
          <a:bodyPr/>
          <a:lstStyle/>
          <a:p>
            <a:r>
              <a:rPr lang="en-US" dirty="0"/>
              <a:t>May 12, 2020</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21643"/>
            <a:ext cx="10157354" cy="1397000"/>
          </a:xfrm>
        </p:spPr>
        <p:txBody>
          <a:bodyPr/>
          <a:lstStyle/>
          <a:p>
            <a:r>
              <a:rPr lang="en-US" dirty="0"/>
              <a:t>Board Best Practices:</a:t>
            </a:r>
            <a:br>
              <a:rPr lang="en-US" dirty="0"/>
            </a:br>
            <a:r>
              <a:rPr lang="en-US" dirty="0"/>
              <a:t>Fiscal Year Finale</a:t>
            </a:r>
          </a:p>
        </p:txBody>
      </p:sp>
      <p:sp>
        <p:nvSpPr>
          <p:cNvPr id="4" name="Rectangle 3">
            <a:extLst>
              <a:ext uri="{FF2B5EF4-FFF2-40B4-BE49-F238E27FC236}">
                <a16:creationId xmlns:a16="http://schemas.microsoft.com/office/drawing/2014/main" id="{34F18EDC-AFC2-4907-81B7-09135485255D}"/>
              </a:ext>
            </a:extLst>
          </p:cNvPr>
          <p:cNvSpPr/>
          <p:nvPr/>
        </p:nvSpPr>
        <p:spPr>
          <a:xfrm>
            <a:off x="531812" y="1709229"/>
            <a:ext cx="5638800" cy="5267660"/>
          </a:xfrm>
          <a:prstGeom prst="rect">
            <a:avLst/>
          </a:prstGeom>
        </p:spPr>
        <p:txBody>
          <a:bodyPr wrap="square">
            <a:spAutoFit/>
          </a:bodyPr>
          <a:lstStyle/>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romanUcPeriod"/>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Call to Order and Roll Call</a:t>
            </a:r>
          </a:p>
          <a:p>
            <a:pPr marL="342900" marR="0" lvl="0" indent="-342900">
              <a:lnSpc>
                <a:spcPct val="107000"/>
              </a:lnSpc>
              <a:spcBef>
                <a:spcPts val="0"/>
              </a:spcBef>
              <a:spcAft>
                <a:spcPts val="0"/>
              </a:spcAft>
              <a:buFont typeface="+mj-lt"/>
              <a:buAutoNum type="romanUcPeriod"/>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Public Comment (limited to agenda items only)</a:t>
            </a:r>
          </a:p>
          <a:p>
            <a:pPr marL="342900" marR="0" lvl="0" indent="-342900">
              <a:lnSpc>
                <a:spcPct val="107000"/>
              </a:lnSpc>
              <a:spcBef>
                <a:spcPts val="0"/>
              </a:spcBef>
              <a:spcAft>
                <a:spcPts val="0"/>
              </a:spcAft>
              <a:buFont typeface="+mj-lt"/>
              <a:buAutoNum type="romanUcPeriod"/>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Business Items</a:t>
            </a:r>
          </a:p>
          <a:p>
            <a:pPr marL="742950" marR="0" lvl="1" indent="-285750">
              <a:lnSpc>
                <a:spcPct val="107000"/>
              </a:lnSpc>
              <a:spcBef>
                <a:spcPts val="0"/>
              </a:spcBef>
              <a:spcAft>
                <a:spcPts val="0"/>
              </a:spcAft>
              <a:buFont typeface="+mj-lt"/>
              <a:buAutoNum type="alphaLcPeriod"/>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Election of Officers</a:t>
            </a:r>
          </a:p>
          <a:p>
            <a:pPr marL="1143000" marR="0" lvl="2" indent="-228600">
              <a:lnSpc>
                <a:spcPct val="107000"/>
              </a:lnSpc>
              <a:spcBef>
                <a:spcPts val="0"/>
              </a:spcBef>
              <a:spcAft>
                <a:spcPts val="0"/>
              </a:spcAft>
              <a:buFont typeface="+mj-lt"/>
              <a:buAutoNum type="romanUcPeriod"/>
              <a:tabLst>
                <a:tab pos="13716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President</a:t>
            </a:r>
          </a:p>
          <a:p>
            <a:pPr marL="1143000" marR="0" lvl="2" indent="-228600">
              <a:lnSpc>
                <a:spcPct val="107000"/>
              </a:lnSpc>
              <a:spcBef>
                <a:spcPts val="0"/>
              </a:spcBef>
              <a:spcAft>
                <a:spcPts val="0"/>
              </a:spcAft>
              <a:buFont typeface="+mj-lt"/>
              <a:buAutoNum type="romanUcPeriod"/>
              <a:tabLst>
                <a:tab pos="13716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Vice President</a:t>
            </a:r>
          </a:p>
          <a:p>
            <a:pPr marL="1143000" marR="0" lvl="2" indent="-228600">
              <a:lnSpc>
                <a:spcPct val="107000"/>
              </a:lnSpc>
              <a:spcBef>
                <a:spcPts val="0"/>
              </a:spcBef>
              <a:spcAft>
                <a:spcPts val="0"/>
              </a:spcAft>
              <a:buFont typeface="+mj-lt"/>
              <a:buAutoNum type="romanUcPeriod"/>
              <a:tabLst>
                <a:tab pos="13716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Secretary</a:t>
            </a:r>
          </a:p>
          <a:p>
            <a:pPr marL="1143000" marR="0" lvl="2" indent="-228600">
              <a:lnSpc>
                <a:spcPct val="107000"/>
              </a:lnSpc>
              <a:spcBef>
                <a:spcPts val="0"/>
              </a:spcBef>
              <a:spcAft>
                <a:spcPts val="0"/>
              </a:spcAft>
              <a:buFont typeface="+mj-lt"/>
              <a:buAutoNum type="romanUcPeriod"/>
              <a:tabLst>
                <a:tab pos="13716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Treasurer</a:t>
            </a:r>
          </a:p>
          <a:p>
            <a:pPr marL="742950" marR="0" lvl="1" indent="-285750">
              <a:lnSpc>
                <a:spcPct val="107000"/>
              </a:lnSpc>
              <a:spcBef>
                <a:spcPts val="0"/>
              </a:spcBef>
              <a:spcAft>
                <a:spcPts val="0"/>
              </a:spcAft>
              <a:buFont typeface="+mj-lt"/>
              <a:buAutoNum type="alphaLcPeriod"/>
              <a:tabLst>
                <a:tab pos="914400" algn="l"/>
              </a:tabLst>
            </a:pPr>
            <a:r>
              <a:rPr lang="en-US" sz="1600" b="1" dirty="0">
                <a:latin typeface="Calibri" panose="020F0502020204030204" pitchFamily="34" charset="0"/>
                <a:ea typeface="Calibri" panose="020F0502020204030204" pitchFamily="34" charset="0"/>
                <a:cs typeface="Times New Roman" panose="02020603050405020304" pitchFamily="18" charset="0"/>
              </a:rPr>
              <a:t>Adoption of 2020/2021 Calendar of Regularly-Scheduled Meeting Dates and Time for Academy Board</a:t>
            </a:r>
          </a:p>
          <a:p>
            <a:pPr marL="742950" marR="0" lvl="1" indent="-285750">
              <a:lnSpc>
                <a:spcPct val="107000"/>
              </a:lnSpc>
              <a:spcBef>
                <a:spcPts val="0"/>
              </a:spcBef>
              <a:spcAft>
                <a:spcPts val="0"/>
              </a:spcAft>
              <a:buFont typeface="+mj-lt"/>
              <a:buAutoNum type="alphaLcPeriod"/>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Adoption of Resolution Designating the Person Responsible for Posting Regularly-Scheduled and Special Board Meeting Date Notice(s) for the Academy Board</a:t>
            </a:r>
          </a:p>
          <a:p>
            <a:pPr marL="742950" marR="0" lvl="1" indent="-285750">
              <a:lnSpc>
                <a:spcPct val="107000"/>
              </a:lnSpc>
              <a:spcBef>
                <a:spcPts val="0"/>
              </a:spcBef>
              <a:spcAft>
                <a:spcPts val="0"/>
              </a:spcAft>
              <a:buFont typeface="+mj-lt"/>
              <a:buAutoNum type="alphaLcPeriod"/>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Adoption of Resolution Designating Public Places to Post Calendar and Individual Meeting Notices of Regularly-Scheduled and Special Meeting Date Notices for the Academy Board</a:t>
            </a:r>
          </a:p>
          <a:p>
            <a:pPr marL="742950" marR="0" lvl="1" indent="-285750">
              <a:lnSpc>
                <a:spcPct val="107000"/>
              </a:lnSpc>
              <a:spcBef>
                <a:spcPts val="0"/>
              </a:spcBef>
              <a:spcAft>
                <a:spcPts val="0"/>
              </a:spcAft>
              <a:buFont typeface="+mj-lt"/>
              <a:buAutoNum type="alphaLcPeriod"/>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Adoption of Resolution Designating Depository for Academy Funds</a:t>
            </a:r>
          </a:p>
        </p:txBody>
      </p:sp>
      <p:sp>
        <p:nvSpPr>
          <p:cNvPr id="5" name="Rectangle 4">
            <a:extLst>
              <a:ext uri="{FF2B5EF4-FFF2-40B4-BE49-F238E27FC236}">
                <a16:creationId xmlns:a16="http://schemas.microsoft.com/office/drawing/2014/main" id="{AA606E50-0AA1-45C1-A292-97168E6CEAAD}"/>
              </a:ext>
            </a:extLst>
          </p:cNvPr>
          <p:cNvSpPr/>
          <p:nvPr/>
        </p:nvSpPr>
        <p:spPr>
          <a:xfrm>
            <a:off x="5942012" y="1694433"/>
            <a:ext cx="6092825" cy="4790094"/>
          </a:xfrm>
          <a:prstGeom prst="rect">
            <a:avLst/>
          </a:prstGeom>
        </p:spPr>
        <p:txBody>
          <a:bodyPr>
            <a:spAutoFit/>
          </a:bodyPr>
          <a:lstStyle/>
          <a:p>
            <a:pPr marL="457200" marR="0" lvl="1">
              <a:lnSpc>
                <a:spcPct val="107000"/>
              </a:lnSpc>
              <a:spcBef>
                <a:spcPts val="0"/>
              </a:spcBef>
              <a:spcAft>
                <a:spcPts val="0"/>
              </a:spcAft>
              <a:tabLst>
                <a:tab pos="914400" algn="l"/>
              </a:tabLs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f.	Adoption of Resolution Designating Principal Print Media 	Source</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g.	Adoption of Resolution Designating Board Members and 	Personnel Eligible to Sign Academy Checks</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h.	Adoption of Resolution Designating Personnel Authorized to 	Negotiate and Implement Contracts with Service Providers 	(Vendors)</a:t>
            </a:r>
          </a:p>
          <a:p>
            <a:pPr marL="457200" marR="0" lvl="1">
              <a:lnSpc>
                <a:spcPct val="107000"/>
              </a:lnSpc>
              <a:spcBef>
                <a:spcPts val="0"/>
              </a:spcBef>
              <a:spcAft>
                <a:spcPts val="0"/>
              </a:spcAft>
              <a:tabLst>
                <a:tab pos="914400" algn="l"/>
              </a:tabLst>
            </a:pPr>
            <a:r>
              <a:rPr lang="en-US" sz="1600" b="1" dirty="0">
                <a:latin typeface="Calibri" panose="020F0502020204030204" pitchFamily="34" charset="0"/>
                <a:ea typeface="Calibri" panose="020F0502020204030204" pitchFamily="34" charset="0"/>
                <a:cs typeface="Times New Roman" panose="02020603050405020304" pitchFamily="18" charset="0"/>
              </a:rPr>
              <a:t>i.	Adoption of 2020/2021 School Year Calendar</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j.	Appointment of Title IX, Freedom of Information, and Civil 	Rights 	Coordinators</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k.	Appointment of Homeless Children and Youth Liaison</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l.	Appointment of Legal Counsel</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m.	Appointment of External Auditor</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n.	Appointment of Chief Administrative Officer</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o.	Appointment of Recording Secretary (if applicable)</a:t>
            </a:r>
          </a:p>
          <a:p>
            <a:pPr marL="457200" marR="0" lvl="1">
              <a:lnSpc>
                <a:spcPct val="107000"/>
              </a:lnSpc>
              <a:spcBef>
                <a:spcPts val="0"/>
              </a:spcBef>
              <a:spcAft>
                <a:spcPts val="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p.	Appointment of Criminal History Record Information Officer</a:t>
            </a:r>
          </a:p>
          <a:p>
            <a:pPr marR="0" lvl="0">
              <a:lnSpc>
                <a:spcPct val="107000"/>
              </a:lnSpc>
              <a:spcBef>
                <a:spcPts val="0"/>
              </a:spcBef>
              <a:spcAft>
                <a:spcPts val="0"/>
              </a:spcAft>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IV.	Motion to Adjourn to Regular Meeting</a:t>
            </a:r>
          </a:p>
        </p:txBody>
      </p:sp>
      <p:sp>
        <p:nvSpPr>
          <p:cNvPr id="6" name="TextBox 5">
            <a:extLst>
              <a:ext uri="{FF2B5EF4-FFF2-40B4-BE49-F238E27FC236}">
                <a16:creationId xmlns:a16="http://schemas.microsoft.com/office/drawing/2014/main" id="{BCF6DC6F-9360-4139-8E44-7E2CCE83D63A}"/>
              </a:ext>
            </a:extLst>
          </p:cNvPr>
          <p:cNvSpPr txBox="1"/>
          <p:nvPr/>
        </p:nvSpPr>
        <p:spPr>
          <a:xfrm>
            <a:off x="2589212" y="1176941"/>
            <a:ext cx="5943600" cy="794064"/>
          </a:xfrm>
          <a:prstGeom prst="rect">
            <a:avLst/>
          </a:prstGeom>
          <a:noFill/>
        </p:spPr>
        <p:txBody>
          <a:bodyPr wrap="square" rtlCol="0">
            <a:spAutoFit/>
          </a:bodyPr>
          <a:lstStyle/>
          <a:p>
            <a:pPr algn="ctr">
              <a:lnSpc>
                <a:spcPct val="95000"/>
              </a:lnSpc>
            </a:pPr>
            <a:r>
              <a:rPr lang="en-US" dirty="0">
                <a:latin typeface="Calibri" panose="020F0502020204030204" pitchFamily="34" charset="0"/>
                <a:cs typeface="Calibri" panose="020F0502020204030204" pitchFamily="34" charset="0"/>
              </a:rPr>
              <a:t>Annual Meeting – Sample Agenda</a:t>
            </a:r>
          </a:p>
          <a:p>
            <a:pPr algn="ctr">
              <a:lnSpc>
                <a:spcPct val="95000"/>
              </a:lnSpc>
            </a:pPr>
            <a:r>
              <a:rPr lang="en-US" dirty="0">
                <a:latin typeface="Calibri" panose="020F0502020204030204" pitchFamily="34" charset="0"/>
                <a:cs typeface="Calibri" panose="020F0502020204030204" pitchFamily="34" charset="0"/>
              </a:rPr>
              <a:t>May 13, 2020</a:t>
            </a:r>
          </a:p>
        </p:txBody>
      </p:sp>
    </p:spTree>
    <p:extLst>
      <p:ext uri="{BB962C8B-B14F-4D97-AF65-F5344CB8AC3E}">
        <p14:creationId xmlns:p14="http://schemas.microsoft.com/office/powerpoint/2010/main" val="37557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76200"/>
            <a:ext cx="10157354" cy="1397000"/>
          </a:xfrm>
        </p:spPr>
        <p:txBody>
          <a:bodyPr/>
          <a:lstStyle/>
          <a:p>
            <a:r>
              <a:rPr lang="en-US" dirty="0"/>
              <a:t>Board Best Practices:</a:t>
            </a:r>
            <a:br>
              <a:rPr lang="en-US" dirty="0"/>
            </a:br>
            <a:r>
              <a:rPr lang="en-US" dirty="0"/>
              <a:t>Fiscal Year Finale</a:t>
            </a:r>
          </a:p>
        </p:txBody>
      </p:sp>
      <p:sp>
        <p:nvSpPr>
          <p:cNvPr id="11" name="TextBox 10">
            <a:extLst>
              <a:ext uri="{FF2B5EF4-FFF2-40B4-BE49-F238E27FC236}">
                <a16:creationId xmlns:a16="http://schemas.microsoft.com/office/drawing/2014/main" id="{239EC2CC-DA14-4ECE-B062-32A306B91942}"/>
              </a:ext>
            </a:extLst>
          </p:cNvPr>
          <p:cNvSpPr txBox="1"/>
          <p:nvPr/>
        </p:nvSpPr>
        <p:spPr>
          <a:xfrm>
            <a:off x="1370012" y="2438400"/>
            <a:ext cx="10157354" cy="1846659"/>
          </a:xfrm>
          <a:prstGeom prst="rect">
            <a:avLst/>
          </a:prstGeom>
          <a:noFill/>
          <a:scene3d>
            <a:camera prst="obliqueBottomRight"/>
            <a:lightRig rig="threePt" dir="t"/>
          </a:scene3d>
        </p:spPr>
        <p:txBody>
          <a:bodyPr wrap="square" rtlCol="0">
            <a:spAutoFit/>
          </a:bodyPr>
          <a:lstStyle/>
          <a:p>
            <a:pPr algn="ctr">
              <a:lnSpc>
                <a:spcPct val="95000"/>
              </a:lnSpc>
            </a:pPr>
            <a:r>
              <a:rPr lang="en-US" sz="6000" b="1" dirty="0">
                <a:ln w="22225">
                  <a:solidFill>
                    <a:schemeClr val="accent2"/>
                  </a:solidFill>
                  <a:prstDash val="solid"/>
                </a:ln>
                <a:solidFill>
                  <a:schemeClr val="accent2">
                    <a:lumMod val="40000"/>
                    <a:lumOff val="60000"/>
                  </a:schemeClr>
                </a:solidFill>
              </a:rPr>
              <a:t>Budget Meeting and Hearing</a:t>
            </a:r>
          </a:p>
        </p:txBody>
      </p:sp>
    </p:spTree>
    <p:extLst>
      <p:ext uri="{BB962C8B-B14F-4D97-AF65-F5344CB8AC3E}">
        <p14:creationId xmlns:p14="http://schemas.microsoft.com/office/powerpoint/2010/main" val="3973952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01" y="-152400"/>
            <a:ext cx="10157354" cy="1397000"/>
          </a:xfrm>
        </p:spPr>
        <p:txBody>
          <a:bodyPr/>
          <a:lstStyle/>
          <a:p>
            <a:r>
              <a:rPr lang="en-US" dirty="0"/>
              <a:t>Board Best Practices:</a:t>
            </a:r>
            <a:br>
              <a:rPr lang="en-US" dirty="0"/>
            </a:br>
            <a:r>
              <a:rPr lang="en-US" dirty="0"/>
              <a:t>Fiscal Year Finale</a:t>
            </a:r>
          </a:p>
        </p:txBody>
      </p:sp>
      <p:sp>
        <p:nvSpPr>
          <p:cNvPr id="4" name="Rectangle 3">
            <a:extLst>
              <a:ext uri="{FF2B5EF4-FFF2-40B4-BE49-F238E27FC236}">
                <a16:creationId xmlns:a16="http://schemas.microsoft.com/office/drawing/2014/main" id="{90687183-C2DE-458D-BC2F-0F1A6C15C857}"/>
              </a:ext>
            </a:extLst>
          </p:cNvPr>
          <p:cNvSpPr/>
          <p:nvPr/>
        </p:nvSpPr>
        <p:spPr>
          <a:xfrm>
            <a:off x="3047999" y="1371600"/>
            <a:ext cx="6092825" cy="865173"/>
          </a:xfrm>
          <a:prstGeom prst="rect">
            <a:avLst/>
          </a:prstGeom>
        </p:spPr>
        <p:txBody>
          <a:bodyPr>
            <a:spAutoFit/>
          </a:bodyPr>
          <a:lstStyle/>
          <a:p>
            <a:pPr marL="457200" marR="0" indent="-228600" algn="ctr">
              <a:lnSpc>
                <a:spcPct val="107000"/>
              </a:lnSpc>
              <a:spcBef>
                <a:spcPts val="0"/>
              </a:spcBef>
              <a:spcAft>
                <a:spcPts val="0"/>
              </a:spcAft>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BUDGET MEETING - SUMMER 2020</a:t>
            </a:r>
          </a:p>
          <a:p>
            <a:pPr marL="457200" marR="0" indent="-228600" algn="ctr">
              <a:lnSpc>
                <a:spcPct val="107000"/>
              </a:lnSpc>
              <a:spcBef>
                <a:spcPts val="0"/>
              </a:spcBef>
              <a:spcAft>
                <a:spcPts val="0"/>
              </a:spcAft>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PROPOSED AGENDA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SAMPLE</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F8535824-7A11-4AAF-B602-BE84DAE32DCA}"/>
              </a:ext>
            </a:extLst>
          </p:cNvPr>
          <p:cNvSpPr txBox="1"/>
          <p:nvPr/>
        </p:nvSpPr>
        <p:spPr>
          <a:xfrm>
            <a:off x="989012" y="2363773"/>
            <a:ext cx="10591800" cy="3909981"/>
          </a:xfrm>
          <a:prstGeom prst="rect">
            <a:avLst/>
          </a:prstGeom>
          <a:noFill/>
        </p:spPr>
        <p:txBody>
          <a:bodyPr wrap="square" rtlCol="0">
            <a:spAutoFit/>
          </a:bodyPr>
          <a:lstStyle/>
          <a:p>
            <a:pPr marL="400050" indent="-400050">
              <a:lnSpc>
                <a:spcPct val="200000"/>
              </a:lnSpc>
              <a:buAutoNum type="romanUcPeriod"/>
            </a:pPr>
            <a:r>
              <a:rPr lang="en-US" sz="1400" dirty="0">
                <a:latin typeface="Calibri" panose="020F0502020204030204" pitchFamily="34" charset="0"/>
                <a:cs typeface="Calibri" panose="020F0502020204030204" pitchFamily="34" charset="0"/>
              </a:rPr>
              <a:t>Call to Order and Roll Call</a:t>
            </a:r>
          </a:p>
          <a:p>
            <a:pPr marL="400050" indent="-400050">
              <a:lnSpc>
                <a:spcPct val="200000"/>
              </a:lnSpc>
              <a:buAutoNum type="romanUcPeriod"/>
            </a:pPr>
            <a:r>
              <a:rPr lang="en-US" sz="1400" dirty="0">
                <a:latin typeface="Calibri" panose="020F0502020204030204" pitchFamily="34" charset="0"/>
                <a:cs typeface="Calibri" panose="020F0502020204030204" pitchFamily="34" charset="0"/>
              </a:rPr>
              <a:t>Public Comment (limited to agenda items only)</a:t>
            </a:r>
          </a:p>
          <a:p>
            <a:pPr marL="400050" indent="-400050">
              <a:lnSpc>
                <a:spcPct val="200000"/>
              </a:lnSpc>
              <a:buAutoNum type="romanUcPeriod"/>
            </a:pPr>
            <a:r>
              <a:rPr lang="en-US" sz="1400" dirty="0">
                <a:latin typeface="Calibri" panose="020F0502020204030204" pitchFamily="34" charset="0"/>
                <a:cs typeface="Calibri" panose="020F0502020204030204" pitchFamily="34" charset="0"/>
              </a:rPr>
              <a:t>Approval of Agenda</a:t>
            </a:r>
          </a:p>
          <a:p>
            <a:pPr marL="400050" indent="-400050">
              <a:lnSpc>
                <a:spcPct val="200000"/>
              </a:lnSpc>
              <a:buAutoNum type="romanUcPeriod"/>
            </a:pPr>
            <a:r>
              <a:rPr lang="en-US" sz="1400" dirty="0">
                <a:latin typeface="Calibri" panose="020F0502020204030204" pitchFamily="34" charset="0"/>
                <a:cs typeface="Calibri" panose="020F0502020204030204" pitchFamily="34" charset="0"/>
              </a:rPr>
              <a:t>Consent Calendar</a:t>
            </a:r>
          </a:p>
          <a:p>
            <a:pPr marL="400050" indent="-400050">
              <a:lnSpc>
                <a:spcPct val="200000"/>
              </a:lnSpc>
              <a:buAutoNum type="romanUcPeriod"/>
            </a:pPr>
            <a:r>
              <a:rPr lang="en-US" sz="1400" dirty="0">
                <a:latin typeface="Calibri" panose="020F0502020204030204" pitchFamily="34" charset="0"/>
                <a:cs typeface="Calibri" panose="020F0502020204030204" pitchFamily="34" charset="0"/>
              </a:rPr>
              <a:t>Correspondence</a:t>
            </a:r>
          </a:p>
          <a:p>
            <a:pPr marL="400050" indent="-400050">
              <a:lnSpc>
                <a:spcPct val="200000"/>
              </a:lnSpc>
              <a:buAutoNum type="romanUcPeriod"/>
            </a:pPr>
            <a:r>
              <a:rPr lang="en-US" sz="1400" dirty="0">
                <a:latin typeface="Calibri" panose="020F0502020204030204" pitchFamily="34" charset="0"/>
                <a:cs typeface="Calibri" panose="020F0502020204030204" pitchFamily="34" charset="0"/>
              </a:rPr>
              <a:t>Treasurer’s Report</a:t>
            </a:r>
          </a:p>
          <a:p>
            <a:pPr marL="400050" indent="-400050">
              <a:lnSpc>
                <a:spcPct val="200000"/>
              </a:lnSpc>
              <a:buAutoNum type="romanUcPeriod"/>
            </a:pPr>
            <a:r>
              <a:rPr lang="en-US" sz="1400" b="1" dirty="0">
                <a:latin typeface="Calibri" panose="020F0502020204030204" pitchFamily="34" charset="0"/>
                <a:cs typeface="Calibri" panose="020F0502020204030204" pitchFamily="34" charset="0"/>
              </a:rPr>
              <a:t>BUDGET HEARING (SEE ATTACHED SCRIPT)</a:t>
            </a:r>
          </a:p>
          <a:p>
            <a:pPr>
              <a:lnSpc>
                <a:spcPct val="200000"/>
              </a:lnSpc>
            </a:pPr>
            <a:r>
              <a:rPr lang="en-US" sz="1400" b="1" dirty="0">
                <a:latin typeface="Calibri" panose="020F0502020204030204" pitchFamily="34" charset="0"/>
                <a:cs typeface="Calibri" panose="020F0502020204030204" pitchFamily="34" charset="0"/>
              </a:rPr>
              <a:t>CONTINUE WITH MEETING</a:t>
            </a:r>
          </a:p>
          <a:p>
            <a:pPr>
              <a:lnSpc>
                <a:spcPct val="200000"/>
              </a:lnSpc>
            </a:pPr>
            <a:r>
              <a:rPr lang="en-US" sz="1400" dirty="0">
                <a:latin typeface="Calibri" panose="020F0502020204030204" pitchFamily="34" charset="0"/>
                <a:cs typeface="Calibri" panose="020F0502020204030204" pitchFamily="34" charset="0"/>
              </a:rPr>
              <a:t>VIII. Adjourn	</a:t>
            </a:r>
          </a:p>
        </p:txBody>
      </p:sp>
      <mc:AlternateContent xmlns:mc="http://schemas.openxmlformats.org/markup-compatibility/2006">
        <mc:Choice xmlns:pslz="http://schemas.microsoft.com/office/powerpoint/2016/slidezoom" xmlns="" Requires="pslz">
          <p:graphicFrame>
            <p:nvGraphicFramePr>
              <p:cNvPr id="6" name="Slide Zoom 5">
                <a:extLst>
                  <a:ext uri="{FF2B5EF4-FFF2-40B4-BE49-F238E27FC236}">
                    <a16:creationId xmlns:a16="http://schemas.microsoft.com/office/drawing/2014/main" id="{18DCC6FB-AB06-4BA0-A7D8-CF1D46B31824}"/>
                  </a:ext>
                </a:extLst>
              </p:cNvPr>
              <p:cNvGraphicFramePr>
                <a:graphicFrameLocks noChangeAspect="1"/>
              </p:cNvGraphicFramePr>
              <p:nvPr>
                <p:extLst>
                  <p:ext uri="{D42A27DB-BD31-4B8C-83A1-F6EECF244321}">
                    <p14:modId xmlns:p14="http://schemas.microsoft.com/office/powerpoint/2010/main" val="2698769506"/>
                  </p:ext>
                </p:extLst>
              </p:nvPr>
            </p:nvGraphicFramePr>
            <p:xfrm>
              <a:off x="5624554" y="2743200"/>
              <a:ext cx="4356058" cy="2667000"/>
            </p:xfrm>
            <a:graphic>
              <a:graphicData uri="http://schemas.microsoft.com/office/powerpoint/2016/slidezoom">
                <pslz:sldZm>
                  <pslz:sldZmObj sldId="267" cId="1484067023">
                    <pslz:zmPr id="{F0817557-35B0-4657-9DD0-7A282045F5C8}" returnToParent="0" transitionDur="1000">
                      <p166:blipFill xmlns:p166="http://schemas.microsoft.com/office/powerpoint/2016/6/main">
                        <a:blip r:embed="rId3"/>
                        <a:stretch>
                          <a:fillRect/>
                        </a:stretch>
                      </p166:blipFill>
                      <p166:spPr xmlns:p166="http://schemas.microsoft.com/office/powerpoint/2016/6/main">
                        <a:xfrm>
                          <a:off x="0" y="0"/>
                          <a:ext cx="4356058" cy="2667000"/>
                        </a:xfrm>
                        <a:prstGeom prst="rect">
                          <a:avLst/>
                        </a:prstGeom>
                        <a:ln w="3175">
                          <a:solidFill>
                            <a:prstClr val="ltGray"/>
                          </a:solidFill>
                        </a:ln>
                      </p166:spPr>
                    </pslz:zmPr>
                  </pslz:sldZmObj>
                </pslz:sldZm>
              </a:graphicData>
            </a:graphic>
          </p:graphicFrame>
        </mc:Choice>
        <mc:Fallback>
          <p:pic>
            <p:nvPicPr>
              <p:cNvPr id="6" name="Slide Zoom 5">
                <a:hlinkClick r:id="rId4" action="ppaction://hlinksldjump"/>
                <a:extLst>
                  <a:ext uri="{FF2B5EF4-FFF2-40B4-BE49-F238E27FC236}">
                    <a16:creationId xmlns:a16="http://schemas.microsoft.com/office/drawing/2014/main" id="{18DCC6FB-AB06-4BA0-A7D8-CF1D46B31824}"/>
                  </a:ext>
                </a:extLst>
              </p:cNvPr>
              <p:cNvPicPr>
                <a:picLocks noGrp="1" noRot="1" noChangeAspect="1" noMove="1" noResize="1" noEditPoints="1" noAdjustHandles="1" noChangeArrowheads="1" noChangeShapeType="1"/>
              </p:cNvPicPr>
              <p:nvPr/>
            </p:nvPicPr>
            <p:blipFill>
              <a:blip r:embed="rId5"/>
              <a:stretch>
                <a:fillRect/>
              </a:stretch>
            </p:blipFill>
            <p:spPr>
              <a:xfrm>
                <a:off x="5624554" y="2743200"/>
                <a:ext cx="4356058" cy="2667000"/>
              </a:xfrm>
              <a:prstGeom prst="rect">
                <a:avLst/>
              </a:prstGeom>
              <a:ln w="3175">
                <a:solidFill>
                  <a:prstClr val="ltGray"/>
                </a:solidFill>
              </a:ln>
            </p:spPr>
          </p:pic>
        </mc:Fallback>
      </mc:AlternateContent>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0157354" cy="1397000"/>
          </a:xfrm>
        </p:spPr>
        <p:txBody>
          <a:bodyPr/>
          <a:lstStyle/>
          <a:p>
            <a:r>
              <a:rPr lang="en-US" dirty="0"/>
              <a:t>Board Best Practices:</a:t>
            </a:r>
            <a:br>
              <a:rPr lang="en-US" dirty="0"/>
            </a:br>
            <a:r>
              <a:rPr lang="en-US" dirty="0"/>
              <a:t>Fiscal Year Finale</a:t>
            </a:r>
          </a:p>
        </p:txBody>
      </p:sp>
      <p:sp>
        <p:nvSpPr>
          <p:cNvPr id="4" name="TextBox 3">
            <a:extLst>
              <a:ext uri="{FF2B5EF4-FFF2-40B4-BE49-F238E27FC236}">
                <a16:creationId xmlns:a16="http://schemas.microsoft.com/office/drawing/2014/main" id="{80A88DC5-2FC1-496B-9B5B-CB4606B84604}"/>
              </a:ext>
            </a:extLst>
          </p:cNvPr>
          <p:cNvSpPr txBox="1"/>
          <p:nvPr/>
        </p:nvSpPr>
        <p:spPr>
          <a:xfrm>
            <a:off x="595286" y="1676400"/>
            <a:ext cx="11201400" cy="5179880"/>
          </a:xfrm>
          <a:prstGeom prst="rect">
            <a:avLst/>
          </a:prstGeom>
          <a:noFill/>
        </p:spPr>
        <p:txBody>
          <a:bodyPr wrap="square" rtlCol="0">
            <a:spAutoFit/>
          </a:bodyPr>
          <a:lstStyle/>
          <a:p>
            <a:pPr>
              <a:lnSpc>
                <a:spcPct val="95000"/>
              </a:lnSpc>
            </a:pPr>
            <a:r>
              <a:rPr lang="en-US" sz="1200" b="1" dirty="0"/>
              <a:t>Moving on to Item VIII of the Agenda</a:t>
            </a:r>
            <a:r>
              <a:rPr lang="en-US" sz="1200" dirty="0"/>
              <a:t>:</a:t>
            </a:r>
          </a:p>
          <a:p>
            <a:pPr>
              <a:lnSpc>
                <a:spcPct val="95000"/>
              </a:lnSpc>
            </a:pPr>
            <a:r>
              <a:rPr lang="en-US" sz="1200" b="1" dirty="0"/>
              <a:t>Board Chair</a:t>
            </a:r>
            <a:r>
              <a:rPr lang="en-US" sz="1200" dirty="0"/>
              <a:t>:  </a:t>
            </a:r>
            <a:r>
              <a:rPr lang="en-US" sz="1200" i="1" dirty="0"/>
              <a:t>“I need a motion to suspend the regular meeting to move into the budget hearing of (NAME OF ACADEMY)</a:t>
            </a:r>
          </a:p>
          <a:p>
            <a:pPr>
              <a:lnSpc>
                <a:spcPct val="95000"/>
              </a:lnSpc>
            </a:pPr>
            <a:r>
              <a:rPr lang="en-US" sz="1200" b="1" dirty="0"/>
              <a:t>Board Member</a:t>
            </a:r>
            <a:r>
              <a:rPr lang="en-US" sz="1200" dirty="0"/>
              <a:t>:  “</a:t>
            </a:r>
            <a:r>
              <a:rPr lang="en-US" sz="1200" i="1" dirty="0"/>
              <a:t>I motion we suspend the regular meeting of the (NAME OF ACEMY) to move into item VII on the Agenda:  Public budget hearing.”  Board member seconds, discussion, roll call vote (to suspend meeting to move into budget hearing); motion carries.</a:t>
            </a:r>
          </a:p>
          <a:p>
            <a:pPr>
              <a:lnSpc>
                <a:spcPct val="95000"/>
              </a:lnSpc>
            </a:pPr>
            <a:endParaRPr lang="en-US" sz="1200" b="1" dirty="0"/>
          </a:p>
          <a:p>
            <a:pPr>
              <a:lnSpc>
                <a:spcPct val="95000"/>
              </a:lnSpc>
            </a:pPr>
            <a:r>
              <a:rPr lang="en-US" sz="1200" b="1" dirty="0"/>
              <a:t>FYE 2021 Original Budget for the (NAME OF ACADEMY):</a:t>
            </a:r>
          </a:p>
          <a:p>
            <a:pPr>
              <a:lnSpc>
                <a:spcPct val="95000"/>
              </a:lnSpc>
            </a:pPr>
            <a:r>
              <a:rPr lang="en-US" sz="1200" b="1" dirty="0"/>
              <a:t>Board Chair</a:t>
            </a:r>
            <a:r>
              <a:rPr lang="en-US" sz="1200" dirty="0"/>
              <a:t>:  </a:t>
            </a:r>
            <a:r>
              <a:rPr lang="en-US" sz="1200" i="1" dirty="0"/>
              <a:t>“Pursuant to the Michigan School Code and all accompanying school budget acts, rules and regulations, public school boards are required to adopt a budget for the general fund and school service/lunch fund prior to July 1 of the fiscal year.  This meeting serves the statutory requirement for a budget hearing, which was posted in the (NAME OF NEWSPAPER WHERE MEETING/HEARING WAS POSTED), ON (DATE OF MEETING/HEARING POSTING).  The purpose of the public hearing is to allow the public an opportunity to review and comment on the proposed budget for FYE 2021.  The proposed budget was posted on the (NAME OF ACADEMY) website and hard copies have also been provided this evening.  The (NAME OF ACADEMY) now invites public comment on the proposed budget.”</a:t>
            </a:r>
          </a:p>
          <a:p>
            <a:pPr>
              <a:lnSpc>
                <a:spcPct val="95000"/>
              </a:lnSpc>
            </a:pPr>
            <a:r>
              <a:rPr lang="en-US" sz="1200" b="1" dirty="0"/>
              <a:t>Board Chair</a:t>
            </a:r>
            <a:r>
              <a:rPr lang="en-US" sz="1200" dirty="0"/>
              <a:t>:  “</a:t>
            </a:r>
            <a:r>
              <a:rPr lang="en-US" sz="1200" i="1" dirty="0"/>
              <a:t>The (NAME OF ACADEMY – with management company, if budget is presented by it), will present budget detail to the Board for consideration and adoption.”</a:t>
            </a:r>
          </a:p>
          <a:p>
            <a:pPr>
              <a:lnSpc>
                <a:spcPct val="95000"/>
              </a:lnSpc>
            </a:pPr>
            <a:r>
              <a:rPr lang="en-US" sz="1200" b="1" dirty="0"/>
              <a:t>	(Name of Management Company)</a:t>
            </a:r>
            <a:r>
              <a:rPr lang="en-US" sz="1200" dirty="0"/>
              <a:t> and team share budget details of all budgets (e.g. general fund and food service)  present the </a:t>
            </a:r>
          </a:p>
          <a:p>
            <a:pPr>
              <a:lnSpc>
                <a:spcPct val="95000"/>
              </a:lnSpc>
            </a:pPr>
            <a:r>
              <a:rPr lang="en-US" sz="1200" b="1" dirty="0"/>
              <a:t>	</a:t>
            </a:r>
            <a:r>
              <a:rPr lang="en-US" sz="1200" dirty="0"/>
              <a:t>general appropriate resolution for fiscal year ending 2021 to the Board of adoption;</a:t>
            </a:r>
          </a:p>
          <a:p>
            <a:pPr>
              <a:lnSpc>
                <a:spcPct val="95000"/>
              </a:lnSpc>
            </a:pPr>
            <a:r>
              <a:rPr lang="en-US" sz="1200" b="1" dirty="0"/>
              <a:t>	(Name of Management Company) </a:t>
            </a:r>
            <a:r>
              <a:rPr lang="en-US" sz="1200" dirty="0"/>
              <a:t>and team now share food service/school service budget with Board for approval and adoption.</a:t>
            </a:r>
          </a:p>
          <a:p>
            <a:pPr>
              <a:lnSpc>
                <a:spcPct val="95000"/>
              </a:lnSpc>
            </a:pPr>
            <a:r>
              <a:rPr lang="en-US" sz="1200" b="1" dirty="0"/>
              <a:t>Board Chair</a:t>
            </a:r>
            <a:r>
              <a:rPr lang="en-US" sz="1200" dirty="0"/>
              <a:t>:  “</a:t>
            </a:r>
            <a:r>
              <a:rPr lang="en-US" sz="1200" i="1" dirty="0"/>
              <a:t>This concludes our public budget hearing.  Can I get a motion to close the public budget hearing.”</a:t>
            </a:r>
          </a:p>
          <a:p>
            <a:pPr>
              <a:lnSpc>
                <a:spcPct val="95000"/>
              </a:lnSpc>
            </a:pPr>
            <a:r>
              <a:rPr lang="en-US" sz="1200" b="1" dirty="0"/>
              <a:t>Board Member</a:t>
            </a:r>
            <a:r>
              <a:rPr lang="en-US" sz="1200" dirty="0"/>
              <a:t>:  </a:t>
            </a:r>
            <a:r>
              <a:rPr lang="en-US" sz="1200" i="1" dirty="0"/>
              <a:t>“I motion we close the public budget hearing of the (NAME OF ACADEMY);” </a:t>
            </a:r>
            <a:r>
              <a:rPr lang="en-US" sz="1200" dirty="0"/>
              <a:t>board member seconds, discussion, roll call vote (on closing public hearing)</a:t>
            </a:r>
          </a:p>
          <a:p>
            <a:pPr>
              <a:lnSpc>
                <a:spcPct val="95000"/>
              </a:lnSpc>
            </a:pPr>
            <a:endParaRPr lang="en-US" sz="1200" b="1" dirty="0"/>
          </a:p>
          <a:p>
            <a:pPr>
              <a:lnSpc>
                <a:spcPct val="95000"/>
              </a:lnSpc>
            </a:pPr>
            <a:r>
              <a:rPr lang="en-US" sz="1200" b="1" dirty="0"/>
              <a:t>In regular meeting</a:t>
            </a:r>
            <a:r>
              <a:rPr lang="en-US" sz="1200" dirty="0"/>
              <a:t>:</a:t>
            </a:r>
          </a:p>
          <a:p>
            <a:pPr>
              <a:lnSpc>
                <a:spcPct val="95000"/>
              </a:lnSpc>
            </a:pPr>
            <a:r>
              <a:rPr lang="en-US" sz="1200" b="1" dirty="0"/>
              <a:t>Board Chair</a:t>
            </a:r>
            <a:r>
              <a:rPr lang="en-US" sz="1200" dirty="0"/>
              <a:t>:  </a:t>
            </a:r>
            <a:r>
              <a:rPr lang="en-US" sz="1200" i="1" dirty="0"/>
              <a:t>“We will now vote to accept the budgets as presented.  May I get a motion to approve the original budget through the adoption of the General Appropriation Resolution for the fiscal year ending 2021.”</a:t>
            </a:r>
          </a:p>
          <a:p>
            <a:pPr>
              <a:lnSpc>
                <a:spcPct val="95000"/>
              </a:lnSpc>
            </a:pPr>
            <a:r>
              <a:rPr lang="en-US" sz="1200" b="1" dirty="0"/>
              <a:t>Board Member</a:t>
            </a:r>
            <a:r>
              <a:rPr lang="en-US" sz="1200" dirty="0"/>
              <a:t>:  </a:t>
            </a:r>
            <a:r>
              <a:rPr lang="en-US" sz="1200" i="1" dirty="0"/>
              <a:t>“I motion we approve the General Appropriation Resolution for fiscal year ending 2021;”</a:t>
            </a:r>
            <a:r>
              <a:rPr lang="en-US" sz="1200" dirty="0"/>
              <a:t> board member seconds, discussion, vote</a:t>
            </a:r>
          </a:p>
          <a:p>
            <a:pPr>
              <a:lnSpc>
                <a:spcPct val="95000"/>
              </a:lnSpc>
            </a:pPr>
            <a:r>
              <a:rPr lang="en-US" sz="1200" b="1" dirty="0"/>
              <a:t>Board Chair:</a:t>
            </a:r>
            <a:r>
              <a:rPr lang="en-US" sz="1200" dirty="0"/>
              <a:t>  “</a:t>
            </a:r>
            <a:r>
              <a:rPr lang="en-US" sz="1200" i="1" dirty="0"/>
              <a:t>Can I get a motion to approve the school lunch fund through the adoption of the School Lunch Fund Appropriation Resolution for fiscal year ending 2021.</a:t>
            </a:r>
            <a:r>
              <a:rPr lang="en-US" sz="1200" dirty="0"/>
              <a:t>”</a:t>
            </a:r>
          </a:p>
          <a:p>
            <a:pPr>
              <a:lnSpc>
                <a:spcPct val="95000"/>
              </a:lnSpc>
            </a:pPr>
            <a:r>
              <a:rPr lang="en-US" sz="1200" b="1" dirty="0"/>
              <a:t>Board Member:  </a:t>
            </a:r>
            <a:r>
              <a:rPr lang="en-US" sz="1200" i="1" dirty="0"/>
              <a:t>“I motion we approve the School Lunch Fund Appropriation Resolution for fiscal year ending 2021;” board member second, discussion, vote</a:t>
            </a:r>
            <a:endParaRPr lang="en-US" sz="1200" dirty="0"/>
          </a:p>
        </p:txBody>
      </p:sp>
      <p:sp>
        <p:nvSpPr>
          <p:cNvPr id="5" name="TextBox 4">
            <a:extLst>
              <a:ext uri="{FF2B5EF4-FFF2-40B4-BE49-F238E27FC236}">
                <a16:creationId xmlns:a16="http://schemas.microsoft.com/office/drawing/2014/main" id="{02221AAF-7732-4277-A6A3-529BE9251385}"/>
              </a:ext>
            </a:extLst>
          </p:cNvPr>
          <p:cNvSpPr txBox="1"/>
          <p:nvPr/>
        </p:nvSpPr>
        <p:spPr>
          <a:xfrm>
            <a:off x="1217612" y="1397000"/>
            <a:ext cx="8686800" cy="326243"/>
          </a:xfrm>
          <a:prstGeom prst="rect">
            <a:avLst/>
          </a:prstGeom>
          <a:noFill/>
        </p:spPr>
        <p:txBody>
          <a:bodyPr wrap="square" rtlCol="0">
            <a:spAutoFit/>
          </a:bodyPr>
          <a:lstStyle/>
          <a:p>
            <a:pPr algn="ctr">
              <a:lnSpc>
                <a:spcPct val="95000"/>
              </a:lnSpc>
            </a:pPr>
            <a:r>
              <a:rPr lang="en-US" sz="1600" b="1" dirty="0"/>
              <a:t>Budget Hearing Script – Summer 2020</a:t>
            </a:r>
          </a:p>
        </p:txBody>
      </p:sp>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0"/>
            <a:ext cx="10157354" cy="1397000"/>
          </a:xfrm>
        </p:spPr>
        <p:txBody>
          <a:bodyPr/>
          <a:lstStyle/>
          <a:p>
            <a:r>
              <a:rPr lang="en-US" dirty="0"/>
              <a:t>Board Best Practices:</a:t>
            </a:r>
            <a:br>
              <a:rPr lang="en-US" dirty="0"/>
            </a:br>
            <a:r>
              <a:rPr lang="en-US" dirty="0"/>
              <a:t>Fiscal Year Finale</a:t>
            </a:r>
          </a:p>
        </p:txBody>
      </p:sp>
      <p:sp>
        <p:nvSpPr>
          <p:cNvPr id="4" name="TextBox 3">
            <a:extLst>
              <a:ext uri="{FF2B5EF4-FFF2-40B4-BE49-F238E27FC236}">
                <a16:creationId xmlns:a16="http://schemas.microsoft.com/office/drawing/2014/main" id="{277E1B0F-FC08-413E-B36F-0F652FDD5192}"/>
              </a:ext>
            </a:extLst>
          </p:cNvPr>
          <p:cNvSpPr txBox="1"/>
          <p:nvPr/>
        </p:nvSpPr>
        <p:spPr>
          <a:xfrm>
            <a:off x="1242986" y="1676400"/>
            <a:ext cx="9905999" cy="1144929"/>
          </a:xfrm>
          <a:prstGeom prst="rect">
            <a:avLst/>
          </a:prstGeom>
          <a:noFill/>
        </p:spPr>
        <p:txBody>
          <a:bodyPr wrap="square" rtlCol="0">
            <a:spAutoFit/>
          </a:bodyPr>
          <a:lstStyle/>
          <a:p>
            <a:pPr>
              <a:lnSpc>
                <a:spcPct val="95000"/>
              </a:lnSpc>
            </a:pPr>
            <a:endParaRPr lang="en-US" dirty="0"/>
          </a:p>
          <a:p>
            <a:pPr lvl="1">
              <a:lnSpc>
                <a:spcPct val="95000"/>
              </a:lnSpc>
            </a:pPr>
            <a:endParaRPr lang="en-US" dirty="0"/>
          </a:p>
          <a:p>
            <a:pPr lvl="1">
              <a:lnSpc>
                <a:spcPct val="95000"/>
              </a:lnSpc>
            </a:pPr>
            <a:endParaRPr lang="en-US" dirty="0"/>
          </a:p>
        </p:txBody>
      </p:sp>
      <p:sp>
        <p:nvSpPr>
          <p:cNvPr id="6" name="TextBox 5">
            <a:extLst>
              <a:ext uri="{FF2B5EF4-FFF2-40B4-BE49-F238E27FC236}">
                <a16:creationId xmlns:a16="http://schemas.microsoft.com/office/drawing/2014/main" id="{3000C0F8-B10C-416B-BAF0-5B996A1A5241}"/>
              </a:ext>
            </a:extLst>
          </p:cNvPr>
          <p:cNvSpPr txBox="1"/>
          <p:nvPr/>
        </p:nvSpPr>
        <p:spPr>
          <a:xfrm>
            <a:off x="1117309" y="1981200"/>
            <a:ext cx="9905999" cy="2665345"/>
          </a:xfrm>
          <a:prstGeom prst="rect">
            <a:avLst/>
          </a:prstGeom>
          <a:noFill/>
        </p:spPr>
        <p:txBody>
          <a:bodyPr wrap="square" rtlCol="0">
            <a:spAutoFit/>
          </a:bodyPr>
          <a:lstStyle/>
          <a:p>
            <a:pPr algn="ctr">
              <a:lnSpc>
                <a:spcPct val="95000"/>
              </a:lnSpc>
            </a:pPr>
            <a:r>
              <a:rPr lang="en-US" sz="8800" b="1" dirty="0">
                <a:ln w="22225">
                  <a:solidFill>
                    <a:schemeClr val="accent2"/>
                  </a:solidFill>
                  <a:prstDash val="solid"/>
                </a:ln>
                <a:solidFill>
                  <a:schemeClr val="accent2">
                    <a:lumMod val="40000"/>
                    <a:lumOff val="60000"/>
                  </a:schemeClr>
                </a:solidFill>
              </a:rPr>
              <a:t>What Lies Ahead:  2020/2021</a:t>
            </a:r>
          </a:p>
        </p:txBody>
      </p:sp>
    </p:spTree>
    <p:extLst>
      <p:ext uri="{BB962C8B-B14F-4D97-AF65-F5344CB8AC3E}">
        <p14:creationId xmlns:p14="http://schemas.microsoft.com/office/powerpoint/2010/main" val="1794013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0157354" cy="1397000"/>
          </a:xfrm>
        </p:spPr>
        <p:txBody>
          <a:bodyPr/>
          <a:lstStyle/>
          <a:p>
            <a:r>
              <a:rPr lang="en-US" dirty="0"/>
              <a:t>Board Best Practices:</a:t>
            </a:r>
            <a:br>
              <a:rPr lang="en-US" dirty="0"/>
            </a:br>
            <a:r>
              <a:rPr lang="en-US" dirty="0"/>
              <a:t>Fiscal Year Finale</a:t>
            </a:r>
          </a:p>
        </p:txBody>
      </p:sp>
      <p:sp>
        <p:nvSpPr>
          <p:cNvPr id="3" name="TextBox 2">
            <a:extLst>
              <a:ext uri="{FF2B5EF4-FFF2-40B4-BE49-F238E27FC236}">
                <a16:creationId xmlns:a16="http://schemas.microsoft.com/office/drawing/2014/main" id="{BD534414-4FF0-4B53-B2C4-BB74FF188C66}"/>
              </a:ext>
            </a:extLst>
          </p:cNvPr>
          <p:cNvSpPr txBox="1"/>
          <p:nvPr/>
        </p:nvSpPr>
        <p:spPr>
          <a:xfrm>
            <a:off x="1065212" y="1981200"/>
            <a:ext cx="9220200" cy="443198"/>
          </a:xfrm>
          <a:prstGeom prst="rect">
            <a:avLst/>
          </a:prstGeom>
          <a:noFill/>
        </p:spPr>
        <p:txBody>
          <a:bodyPr wrap="square" rtlCol="0">
            <a:spAutoFit/>
          </a:bodyPr>
          <a:lstStyle/>
          <a:p>
            <a:pPr algn="ctr">
              <a:lnSpc>
                <a:spcPct val="95000"/>
              </a:lnSpc>
            </a:pPr>
            <a:r>
              <a:rPr lang="en-US" b="1" dirty="0"/>
              <a:t>Governing through Uncertainty</a:t>
            </a:r>
          </a:p>
        </p:txBody>
      </p:sp>
      <p:sp>
        <p:nvSpPr>
          <p:cNvPr id="4" name="TextBox 3">
            <a:extLst>
              <a:ext uri="{FF2B5EF4-FFF2-40B4-BE49-F238E27FC236}">
                <a16:creationId xmlns:a16="http://schemas.microsoft.com/office/drawing/2014/main" id="{A9D73323-6273-4E57-BD1B-316273C62878}"/>
              </a:ext>
            </a:extLst>
          </p:cNvPr>
          <p:cNvSpPr txBox="1"/>
          <p:nvPr/>
        </p:nvSpPr>
        <p:spPr>
          <a:xfrm>
            <a:off x="1065212" y="2895600"/>
            <a:ext cx="9220200" cy="1144929"/>
          </a:xfrm>
          <a:prstGeom prst="rect">
            <a:avLst/>
          </a:prstGeom>
          <a:noFill/>
        </p:spPr>
        <p:txBody>
          <a:bodyPr wrap="square" rtlCol="0">
            <a:spAutoFit/>
          </a:bodyPr>
          <a:lstStyle/>
          <a:p>
            <a:pPr>
              <a:lnSpc>
                <a:spcPct val="95000"/>
              </a:lnSpc>
            </a:pPr>
            <a:r>
              <a:rPr lang="en-US" dirty="0"/>
              <a:t>“</a:t>
            </a:r>
            <a:r>
              <a:rPr lang="en-US" i="1" dirty="0"/>
              <a:t>If you do not know what to do next, do what you know to do right now . . . </a:t>
            </a:r>
            <a:r>
              <a:rPr lang="en-US" dirty="0"/>
              <a:t>“ (Michael Schmitz – University of  Minnesota – Duluth)</a:t>
            </a:r>
          </a:p>
        </p:txBody>
      </p:sp>
    </p:spTree>
    <p:extLst>
      <p:ext uri="{BB962C8B-B14F-4D97-AF65-F5344CB8AC3E}">
        <p14:creationId xmlns:p14="http://schemas.microsoft.com/office/powerpoint/2010/main" val="385486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2606"/>
            <a:ext cx="10157354" cy="1397000"/>
          </a:xfrm>
        </p:spPr>
        <p:txBody>
          <a:bodyPr/>
          <a:lstStyle/>
          <a:p>
            <a:r>
              <a:rPr lang="en-US" dirty="0"/>
              <a:t>Board Best Practices:</a:t>
            </a:r>
            <a:br>
              <a:rPr lang="en-US" dirty="0"/>
            </a:br>
            <a:r>
              <a:rPr lang="en-US" dirty="0"/>
              <a:t>Fiscal Year Finale</a:t>
            </a:r>
          </a:p>
        </p:txBody>
      </p:sp>
      <p:sp>
        <p:nvSpPr>
          <p:cNvPr id="4" name="TextBox 3">
            <a:extLst>
              <a:ext uri="{FF2B5EF4-FFF2-40B4-BE49-F238E27FC236}">
                <a16:creationId xmlns:a16="http://schemas.microsoft.com/office/drawing/2014/main" id="{C3B5902B-4040-4D64-91BE-D154A749F24C}"/>
              </a:ext>
            </a:extLst>
          </p:cNvPr>
          <p:cNvSpPr txBox="1"/>
          <p:nvPr/>
        </p:nvSpPr>
        <p:spPr>
          <a:xfrm>
            <a:off x="1496960" y="1752600"/>
            <a:ext cx="9777703" cy="4038600"/>
          </a:xfrm>
          <a:prstGeom prst="rect">
            <a:avLst/>
          </a:prstGeom>
          <a:noFill/>
        </p:spPr>
        <p:txBody>
          <a:bodyPr wrap="square" rtlCol="0">
            <a:spAutoFit/>
          </a:bodyPr>
          <a:lstStyle/>
          <a:p>
            <a:pPr>
              <a:lnSpc>
                <a:spcPct val="95000"/>
              </a:lnSpc>
            </a:pPr>
            <a:endParaRPr lang="en-US" dirty="0"/>
          </a:p>
        </p:txBody>
      </p:sp>
      <p:sp>
        <p:nvSpPr>
          <p:cNvPr id="5" name="TextBox 4">
            <a:extLst>
              <a:ext uri="{FF2B5EF4-FFF2-40B4-BE49-F238E27FC236}">
                <a16:creationId xmlns:a16="http://schemas.microsoft.com/office/drawing/2014/main" id="{ECED0215-8483-486E-AF43-2D241A69C52A}"/>
              </a:ext>
            </a:extLst>
          </p:cNvPr>
          <p:cNvSpPr txBox="1"/>
          <p:nvPr/>
        </p:nvSpPr>
        <p:spPr>
          <a:xfrm>
            <a:off x="908875" y="1828800"/>
            <a:ext cx="10946167" cy="4278094"/>
          </a:xfrm>
          <a:prstGeom prst="rect">
            <a:avLst/>
          </a:prstGeom>
          <a:noFill/>
        </p:spPr>
        <p:txBody>
          <a:bodyPr wrap="square" rtlCol="0">
            <a:spAutoFit/>
          </a:bodyPr>
          <a:lstStyle/>
          <a:p>
            <a:r>
              <a:rPr lang="en-US" sz="3200" b="1" dirty="0"/>
              <a:t>The Board’s Role</a:t>
            </a:r>
            <a:r>
              <a:rPr lang="en-US" b="1" dirty="0"/>
              <a:t>:</a:t>
            </a:r>
          </a:p>
          <a:p>
            <a:endParaRPr lang="en-US" b="1" dirty="0"/>
          </a:p>
          <a:p>
            <a:r>
              <a:rPr lang="en-US" i="1" dirty="0"/>
              <a:t>“The board’s role remains to ensure that your hired or contracted management is doing what is in the best interest of the students, within the parameters of the law, policy, and the charter contract. This includes continuing to be engaged by regularly receiving information about their school’s academic, organizational, fiscal, and health and safety conditions outside of meetings. ”  (MAPSA Website – COVID-19 Charter School FAQs)</a:t>
            </a:r>
          </a:p>
          <a:p>
            <a:endParaRPr lang="en-US" dirty="0"/>
          </a:p>
          <a:p>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0157354" cy="1397000"/>
          </a:xfrm>
        </p:spPr>
        <p:txBody>
          <a:bodyPr/>
          <a:lstStyle/>
          <a:p>
            <a:r>
              <a:rPr lang="en-US" dirty="0"/>
              <a:t>Board Best Practices:</a:t>
            </a:r>
            <a:br>
              <a:rPr lang="en-US" dirty="0"/>
            </a:br>
            <a:r>
              <a:rPr lang="en-US" dirty="0"/>
              <a:t>Fiscal Year Finale</a:t>
            </a:r>
          </a:p>
        </p:txBody>
      </p:sp>
      <p:sp>
        <p:nvSpPr>
          <p:cNvPr id="3" name="TextBox 2">
            <a:extLst>
              <a:ext uri="{FF2B5EF4-FFF2-40B4-BE49-F238E27FC236}">
                <a16:creationId xmlns:a16="http://schemas.microsoft.com/office/drawing/2014/main" id="{8B7C1D50-2ACF-4E5E-B66E-CD7F0D85A531}"/>
              </a:ext>
            </a:extLst>
          </p:cNvPr>
          <p:cNvSpPr txBox="1"/>
          <p:nvPr/>
        </p:nvSpPr>
        <p:spPr>
          <a:xfrm>
            <a:off x="1217612" y="1424099"/>
            <a:ext cx="8763000" cy="443198"/>
          </a:xfrm>
          <a:prstGeom prst="rect">
            <a:avLst/>
          </a:prstGeom>
          <a:noFill/>
        </p:spPr>
        <p:txBody>
          <a:bodyPr wrap="square" rtlCol="0">
            <a:spAutoFit/>
          </a:bodyPr>
          <a:lstStyle/>
          <a:p>
            <a:pPr algn="ctr">
              <a:lnSpc>
                <a:spcPct val="95000"/>
              </a:lnSpc>
            </a:pPr>
            <a:r>
              <a:rPr lang="en-US" b="1" dirty="0"/>
              <a:t>2020/2021 Academic Year Priorities</a:t>
            </a:r>
          </a:p>
        </p:txBody>
      </p:sp>
      <p:sp>
        <p:nvSpPr>
          <p:cNvPr id="4" name="TextBox 3">
            <a:extLst>
              <a:ext uri="{FF2B5EF4-FFF2-40B4-BE49-F238E27FC236}">
                <a16:creationId xmlns:a16="http://schemas.microsoft.com/office/drawing/2014/main" id="{0FCCA701-C49F-42EC-9D51-6DA718E9397C}"/>
              </a:ext>
            </a:extLst>
          </p:cNvPr>
          <p:cNvSpPr txBox="1"/>
          <p:nvPr/>
        </p:nvSpPr>
        <p:spPr>
          <a:xfrm>
            <a:off x="1015735" y="1981200"/>
            <a:ext cx="10157354" cy="4595104"/>
          </a:xfrm>
          <a:prstGeom prst="rect">
            <a:avLst/>
          </a:prstGeom>
          <a:noFill/>
        </p:spPr>
        <p:txBody>
          <a:bodyPr wrap="square" rtlCol="0">
            <a:spAutoFit/>
          </a:bodyPr>
          <a:lstStyle/>
          <a:p>
            <a:pPr marL="0" lvl="1" indent="-342900">
              <a:lnSpc>
                <a:spcPct val="95000"/>
              </a:lnSpc>
              <a:buFont typeface="Wingdings" panose="05000000000000000000" pitchFamily="2" charset="2"/>
              <a:buChar char="ü"/>
            </a:pPr>
            <a:r>
              <a:rPr lang="en-US" sz="2000" dirty="0"/>
              <a:t>Learning:  What plans are in place for mitigating learning loss throughout the crisis?  Is the Board directing management/leadership to develop a plan for addressing presumed learning deficiencies?</a:t>
            </a:r>
          </a:p>
          <a:p>
            <a:pPr marL="0" lvl="1">
              <a:lnSpc>
                <a:spcPct val="95000"/>
              </a:lnSpc>
            </a:pPr>
            <a:endParaRPr lang="en-US" sz="2000" dirty="0"/>
          </a:p>
          <a:p>
            <a:pPr marL="0" lvl="1" indent="-342900">
              <a:lnSpc>
                <a:spcPct val="95000"/>
              </a:lnSpc>
              <a:buFont typeface="Wingdings" panose="05000000000000000000" pitchFamily="2" charset="2"/>
              <a:buChar char="ü"/>
            </a:pPr>
            <a:r>
              <a:rPr lang="en-US" sz="2000" dirty="0"/>
              <a:t>Finances:  Have you developed different budget scenarios addressing financial loss?</a:t>
            </a:r>
          </a:p>
          <a:p>
            <a:pPr marL="0" lvl="1">
              <a:lnSpc>
                <a:spcPct val="95000"/>
              </a:lnSpc>
            </a:pPr>
            <a:endParaRPr lang="en-US" sz="2000" dirty="0"/>
          </a:p>
          <a:p>
            <a:pPr marL="0" lvl="1" indent="-342900">
              <a:lnSpc>
                <a:spcPct val="95000"/>
              </a:lnSpc>
              <a:buFont typeface="Wingdings" panose="05000000000000000000" pitchFamily="2" charset="2"/>
              <a:buChar char="ü"/>
            </a:pPr>
            <a:r>
              <a:rPr lang="en-US" sz="2000" dirty="0"/>
              <a:t>Student/staff safety:  Have safety plans/policy been modified to reflect an environment that ensures the public health of your students/staff/families, etc.?</a:t>
            </a:r>
          </a:p>
          <a:p>
            <a:pPr marL="0" lvl="1">
              <a:lnSpc>
                <a:spcPct val="95000"/>
              </a:lnSpc>
            </a:pPr>
            <a:endParaRPr lang="en-US" sz="2000" dirty="0"/>
          </a:p>
          <a:p>
            <a:pPr marL="0" lvl="1" indent="-342900">
              <a:lnSpc>
                <a:spcPct val="95000"/>
              </a:lnSpc>
              <a:buFont typeface="Wingdings" panose="05000000000000000000" pitchFamily="2" charset="2"/>
              <a:buChar char="ü"/>
            </a:pPr>
            <a:r>
              <a:rPr lang="en-US" sz="2000" dirty="0"/>
              <a:t>Student day calendar/schedule:  Has management/leadership prepared multiple schedules to address different versions of teaching and learning for the fall? Balanced calendar . . .</a:t>
            </a:r>
          </a:p>
          <a:p>
            <a:pPr lvl="1">
              <a:lnSpc>
                <a:spcPct val="95000"/>
              </a:lnSpc>
            </a:pPr>
            <a:endParaRPr lang="en-US" dirty="0"/>
          </a:p>
          <a:p>
            <a:pPr lvl="1">
              <a:lnSpc>
                <a:spcPct val="95000"/>
              </a:lnSpc>
            </a:pPr>
            <a:r>
              <a:rPr lang="en-US" dirty="0"/>
              <a:t>	</a:t>
            </a:r>
          </a:p>
        </p:txBody>
      </p:sp>
    </p:spTree>
    <p:extLst>
      <p:ext uri="{BB962C8B-B14F-4D97-AF65-F5344CB8AC3E}">
        <p14:creationId xmlns:p14="http://schemas.microsoft.com/office/powerpoint/2010/main" val="261648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0157354" cy="1397000"/>
          </a:xfrm>
        </p:spPr>
        <p:txBody>
          <a:bodyPr/>
          <a:lstStyle/>
          <a:p>
            <a:r>
              <a:rPr lang="en-US" dirty="0"/>
              <a:t>Board Best Practices:</a:t>
            </a:r>
            <a:br>
              <a:rPr lang="en-US" dirty="0"/>
            </a:br>
            <a:r>
              <a:rPr lang="en-US" dirty="0"/>
              <a:t>Fiscal Year Finale</a:t>
            </a:r>
          </a:p>
        </p:txBody>
      </p:sp>
      <p:sp>
        <p:nvSpPr>
          <p:cNvPr id="5" name="TextBox 4">
            <a:extLst>
              <a:ext uri="{FF2B5EF4-FFF2-40B4-BE49-F238E27FC236}">
                <a16:creationId xmlns:a16="http://schemas.microsoft.com/office/drawing/2014/main" id="{34CBEBDE-5F23-4E14-80E6-12348C2B49B1}"/>
              </a:ext>
            </a:extLst>
          </p:cNvPr>
          <p:cNvSpPr txBox="1"/>
          <p:nvPr/>
        </p:nvSpPr>
        <p:spPr>
          <a:xfrm>
            <a:off x="1065212" y="1905000"/>
            <a:ext cx="9220200" cy="3250121"/>
          </a:xfrm>
          <a:prstGeom prst="rect">
            <a:avLst/>
          </a:prstGeom>
          <a:noFill/>
        </p:spPr>
        <p:txBody>
          <a:bodyPr wrap="square" rtlCol="0">
            <a:spAutoFit/>
          </a:bodyPr>
          <a:lstStyle/>
          <a:p>
            <a:pPr>
              <a:lnSpc>
                <a:spcPct val="95000"/>
              </a:lnSpc>
            </a:pPr>
            <a:r>
              <a:rPr lang="en-US" b="1" dirty="0"/>
              <a:t>Summary:</a:t>
            </a:r>
          </a:p>
          <a:p>
            <a:pPr>
              <a:lnSpc>
                <a:spcPct val="95000"/>
              </a:lnSpc>
            </a:pPr>
            <a:endParaRPr lang="en-US" dirty="0"/>
          </a:p>
          <a:p>
            <a:pPr marL="342900" indent="-342900">
              <a:lnSpc>
                <a:spcPct val="95000"/>
              </a:lnSpc>
              <a:buFont typeface="Wingdings" panose="05000000000000000000" pitchFamily="2" charset="2"/>
              <a:buChar char="§"/>
            </a:pPr>
            <a:r>
              <a:rPr lang="en-US" dirty="0"/>
              <a:t>Reflect on unfinished business and prioritize those needs</a:t>
            </a:r>
          </a:p>
          <a:p>
            <a:pPr>
              <a:lnSpc>
                <a:spcPct val="95000"/>
              </a:lnSpc>
            </a:pPr>
            <a:endParaRPr lang="en-US" dirty="0"/>
          </a:p>
          <a:p>
            <a:pPr marL="342900" indent="-342900">
              <a:lnSpc>
                <a:spcPct val="95000"/>
              </a:lnSpc>
              <a:buFont typeface="Wingdings" panose="05000000000000000000" pitchFamily="2" charset="2"/>
              <a:buChar char="§"/>
            </a:pPr>
            <a:r>
              <a:rPr lang="en-US" dirty="0"/>
              <a:t>Conclude fiscal year with both year-end priorities and discussion of plans for advancing 2020/2021 school year</a:t>
            </a:r>
          </a:p>
          <a:p>
            <a:pPr>
              <a:lnSpc>
                <a:spcPct val="95000"/>
              </a:lnSpc>
            </a:pPr>
            <a:endParaRPr lang="en-US" dirty="0"/>
          </a:p>
          <a:p>
            <a:pPr marL="342900" indent="-342900">
              <a:lnSpc>
                <a:spcPct val="95000"/>
              </a:lnSpc>
              <a:buFont typeface="Wingdings" panose="05000000000000000000" pitchFamily="2" charset="2"/>
              <a:buChar char="§"/>
            </a:pPr>
            <a:r>
              <a:rPr lang="en-US" dirty="0"/>
              <a:t>Ensure school year 2020/2021 preparedness by planning for multiple scenarios</a:t>
            </a:r>
          </a:p>
        </p:txBody>
      </p:sp>
    </p:spTree>
    <p:extLst>
      <p:ext uri="{BB962C8B-B14F-4D97-AF65-F5344CB8AC3E}">
        <p14:creationId xmlns:p14="http://schemas.microsoft.com/office/powerpoint/2010/main" val="94055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0157354" cy="1397000"/>
          </a:xfrm>
        </p:spPr>
        <p:txBody>
          <a:bodyPr/>
          <a:lstStyle/>
          <a:p>
            <a:r>
              <a:rPr lang="en-US" dirty="0"/>
              <a:t>Board Best Practices:</a:t>
            </a:r>
            <a:br>
              <a:rPr lang="en-US" dirty="0"/>
            </a:br>
            <a:r>
              <a:rPr lang="en-US" dirty="0"/>
              <a:t>Fiscal Year Finale</a:t>
            </a:r>
          </a:p>
        </p:txBody>
      </p:sp>
      <p:sp>
        <p:nvSpPr>
          <p:cNvPr id="4" name="Title 1">
            <a:extLst>
              <a:ext uri="{FF2B5EF4-FFF2-40B4-BE49-F238E27FC236}">
                <a16:creationId xmlns:a16="http://schemas.microsoft.com/office/drawing/2014/main" id="{F132516E-550E-477E-821A-5C949A359B41}"/>
              </a:ext>
            </a:extLst>
          </p:cNvPr>
          <p:cNvSpPr txBox="1">
            <a:spLocks/>
          </p:cNvSpPr>
          <p:nvPr/>
        </p:nvSpPr>
        <p:spPr>
          <a:xfrm>
            <a:off x="573241" y="1524000"/>
            <a:ext cx="11042341" cy="1464906"/>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pPr algn="ctr"/>
            <a:r>
              <a:rPr lang="en-US" dirty="0"/>
              <a:t>THANK YOU FOR PARTICIPATING</a:t>
            </a:r>
          </a:p>
        </p:txBody>
      </p:sp>
      <p:sp>
        <p:nvSpPr>
          <p:cNvPr id="6" name="Rectangle 5">
            <a:extLst>
              <a:ext uri="{FF2B5EF4-FFF2-40B4-BE49-F238E27FC236}">
                <a16:creationId xmlns:a16="http://schemas.microsoft.com/office/drawing/2014/main" id="{DB7EE34C-8ACD-4C99-BA79-59DCF957840A}"/>
              </a:ext>
            </a:extLst>
          </p:cNvPr>
          <p:cNvSpPr/>
          <p:nvPr/>
        </p:nvSpPr>
        <p:spPr>
          <a:xfrm>
            <a:off x="1751012" y="3115750"/>
            <a:ext cx="6096000" cy="2308324"/>
          </a:xfrm>
          <a:prstGeom prst="rect">
            <a:avLst/>
          </a:prstGeom>
        </p:spPr>
        <p:txBody>
          <a:bodyPr>
            <a:spAutoFit/>
          </a:bodyPr>
          <a:lstStyle/>
          <a:p>
            <a:r>
              <a:rPr lang="en-US" dirty="0">
                <a:solidFill>
                  <a:srgbClr val="315211"/>
                </a:solidFill>
              </a:rPr>
              <a:t>Angela L. Irwin</a:t>
            </a:r>
            <a:br>
              <a:rPr lang="en-US" dirty="0">
                <a:solidFill>
                  <a:srgbClr val="315211"/>
                </a:solidFill>
              </a:rPr>
            </a:br>
            <a:r>
              <a:rPr lang="en-US" dirty="0">
                <a:solidFill>
                  <a:srgbClr val="315211"/>
                </a:solidFill>
              </a:rPr>
              <a:t>AirWin Educational Services, LLC</a:t>
            </a:r>
            <a:br>
              <a:rPr lang="en-US" dirty="0">
                <a:solidFill>
                  <a:srgbClr val="315211"/>
                </a:solidFill>
              </a:rPr>
            </a:br>
            <a:r>
              <a:rPr lang="en-US" dirty="0">
                <a:solidFill>
                  <a:srgbClr val="315211"/>
                </a:solidFill>
              </a:rPr>
              <a:t>4521 Henry Drive</a:t>
            </a:r>
            <a:br>
              <a:rPr lang="en-US" dirty="0">
                <a:solidFill>
                  <a:srgbClr val="315211"/>
                </a:solidFill>
              </a:rPr>
            </a:br>
            <a:r>
              <a:rPr lang="en-US" dirty="0">
                <a:solidFill>
                  <a:srgbClr val="315211"/>
                </a:solidFill>
              </a:rPr>
              <a:t>Beaverton, MI  48612</a:t>
            </a:r>
            <a:br>
              <a:rPr lang="en-US" dirty="0">
                <a:solidFill>
                  <a:srgbClr val="315211"/>
                </a:solidFill>
              </a:rPr>
            </a:br>
            <a:r>
              <a:rPr lang="en-US" dirty="0">
                <a:solidFill>
                  <a:srgbClr val="315211"/>
                </a:solidFill>
              </a:rPr>
              <a:t>989-239-7555</a:t>
            </a:r>
            <a:br>
              <a:rPr lang="en-US" dirty="0">
                <a:solidFill>
                  <a:srgbClr val="315211"/>
                </a:solidFill>
              </a:rPr>
            </a:br>
            <a:r>
              <a:rPr lang="en-US" dirty="0">
                <a:solidFill>
                  <a:srgbClr val="315211"/>
                </a:solidFill>
              </a:rPr>
              <a:t>Email:  angela@airwinllc.com</a:t>
            </a:r>
          </a:p>
        </p:txBody>
      </p:sp>
    </p:spTree>
    <p:extLst>
      <p:ext uri="{BB962C8B-B14F-4D97-AF65-F5344CB8AC3E}">
        <p14:creationId xmlns:p14="http://schemas.microsoft.com/office/powerpoint/2010/main" val="2715966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0"/>
            <a:ext cx="10157354" cy="1397000"/>
          </a:xfrm>
        </p:spPr>
        <p:txBody>
          <a:bodyPr/>
          <a:lstStyle/>
          <a:p>
            <a:r>
              <a:rPr lang="en-US" dirty="0"/>
              <a:t>Board Best Practices:</a:t>
            </a:r>
            <a:br>
              <a:rPr lang="en-US" dirty="0"/>
            </a:br>
            <a:r>
              <a:rPr lang="en-US" dirty="0"/>
              <a:t>Fiscal Year Finale</a:t>
            </a:r>
          </a:p>
        </p:txBody>
      </p:sp>
      <p:sp>
        <p:nvSpPr>
          <p:cNvPr id="4" name="TextBox 3">
            <a:extLst>
              <a:ext uri="{FF2B5EF4-FFF2-40B4-BE49-F238E27FC236}">
                <a16:creationId xmlns:a16="http://schemas.microsoft.com/office/drawing/2014/main" id="{277E1B0F-FC08-413E-B36F-0F652FDD5192}"/>
              </a:ext>
            </a:extLst>
          </p:cNvPr>
          <p:cNvSpPr txBox="1"/>
          <p:nvPr/>
        </p:nvSpPr>
        <p:spPr>
          <a:xfrm>
            <a:off x="1242986" y="1676400"/>
            <a:ext cx="9905999" cy="1144929"/>
          </a:xfrm>
          <a:prstGeom prst="rect">
            <a:avLst/>
          </a:prstGeom>
          <a:noFill/>
        </p:spPr>
        <p:txBody>
          <a:bodyPr wrap="square" rtlCol="0">
            <a:spAutoFit/>
          </a:bodyPr>
          <a:lstStyle/>
          <a:p>
            <a:pPr>
              <a:lnSpc>
                <a:spcPct val="95000"/>
              </a:lnSpc>
            </a:pPr>
            <a:endParaRPr lang="en-US" dirty="0"/>
          </a:p>
          <a:p>
            <a:pPr lvl="1">
              <a:lnSpc>
                <a:spcPct val="95000"/>
              </a:lnSpc>
            </a:pPr>
            <a:endParaRPr lang="en-US" dirty="0"/>
          </a:p>
          <a:p>
            <a:pPr lvl="1">
              <a:lnSpc>
                <a:spcPct val="95000"/>
              </a:lnSpc>
            </a:pPr>
            <a:endParaRPr lang="en-US" dirty="0"/>
          </a:p>
        </p:txBody>
      </p:sp>
      <p:sp>
        <p:nvSpPr>
          <p:cNvPr id="6" name="TextBox 5">
            <a:extLst>
              <a:ext uri="{FF2B5EF4-FFF2-40B4-BE49-F238E27FC236}">
                <a16:creationId xmlns:a16="http://schemas.microsoft.com/office/drawing/2014/main" id="{3000C0F8-B10C-416B-BAF0-5B996A1A5241}"/>
              </a:ext>
            </a:extLst>
          </p:cNvPr>
          <p:cNvSpPr txBox="1"/>
          <p:nvPr/>
        </p:nvSpPr>
        <p:spPr>
          <a:xfrm>
            <a:off x="1293812" y="2057400"/>
            <a:ext cx="9448800" cy="2665345"/>
          </a:xfrm>
          <a:prstGeom prst="rect">
            <a:avLst/>
          </a:prstGeom>
          <a:noFill/>
        </p:spPr>
        <p:txBody>
          <a:bodyPr wrap="square" rtlCol="0">
            <a:spAutoFit/>
          </a:bodyPr>
          <a:lstStyle/>
          <a:p>
            <a:pPr algn="ctr">
              <a:lnSpc>
                <a:spcPct val="95000"/>
              </a:lnSpc>
            </a:pPr>
            <a:r>
              <a:rPr lang="en-US" sz="8800" b="1" dirty="0">
                <a:ln w="22225">
                  <a:solidFill>
                    <a:schemeClr val="accent2"/>
                  </a:solidFill>
                  <a:prstDash val="solid"/>
                </a:ln>
                <a:solidFill>
                  <a:schemeClr val="accent2">
                    <a:lumMod val="40000"/>
                    <a:lumOff val="60000"/>
                  </a:schemeClr>
                </a:solidFill>
              </a:rPr>
              <a:t>Year in Review:  2019/2020</a:t>
            </a: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53266"/>
            <a:ext cx="10157354" cy="1397000"/>
          </a:xfrm>
        </p:spPr>
        <p:txBody>
          <a:bodyPr/>
          <a:lstStyle/>
          <a:p>
            <a:r>
              <a:rPr lang="en-US" dirty="0"/>
              <a:t>Board Best Practices:</a:t>
            </a:r>
            <a:br>
              <a:rPr lang="en-US" dirty="0"/>
            </a:br>
            <a:r>
              <a:rPr lang="en-US" dirty="0"/>
              <a:t>Fiscal Year Finale</a:t>
            </a:r>
          </a:p>
        </p:txBody>
      </p:sp>
      <p:graphicFrame>
        <p:nvGraphicFramePr>
          <p:cNvPr id="5" name="Table 5">
            <a:extLst>
              <a:ext uri="{FF2B5EF4-FFF2-40B4-BE49-F238E27FC236}">
                <a16:creationId xmlns:a16="http://schemas.microsoft.com/office/drawing/2014/main" id="{AFE60F24-5986-4D47-B9F8-BD5D43C7C898}"/>
              </a:ext>
            </a:extLst>
          </p:cNvPr>
          <p:cNvGraphicFramePr>
            <a:graphicFrameLocks noGrp="1"/>
          </p:cNvGraphicFramePr>
          <p:nvPr>
            <p:extLst>
              <p:ext uri="{D42A27DB-BD31-4B8C-83A1-F6EECF244321}">
                <p14:modId xmlns:p14="http://schemas.microsoft.com/office/powerpoint/2010/main" val="3869117129"/>
              </p:ext>
            </p:extLst>
          </p:nvPr>
        </p:nvGraphicFramePr>
        <p:xfrm>
          <a:off x="379412" y="1219200"/>
          <a:ext cx="11658597" cy="5516880"/>
        </p:xfrm>
        <a:graphic>
          <a:graphicData uri="http://schemas.openxmlformats.org/drawingml/2006/table">
            <a:tbl>
              <a:tblPr firstRow="1" bandRow="1">
                <a:tableStyleId>{3B4B98B0-60AC-42C2-AFA5-B58CD77FA1E5}</a:tableStyleId>
              </a:tblPr>
              <a:tblGrid>
                <a:gridCol w="1034912">
                  <a:extLst>
                    <a:ext uri="{9D8B030D-6E8A-4147-A177-3AD203B41FA5}">
                      <a16:colId xmlns:a16="http://schemas.microsoft.com/office/drawing/2014/main" val="2322992641"/>
                    </a:ext>
                  </a:extLst>
                </a:gridCol>
                <a:gridCol w="1179589">
                  <a:extLst>
                    <a:ext uri="{9D8B030D-6E8A-4147-A177-3AD203B41FA5}">
                      <a16:colId xmlns:a16="http://schemas.microsoft.com/office/drawing/2014/main" val="3400483722"/>
                    </a:ext>
                  </a:extLst>
                </a:gridCol>
                <a:gridCol w="1179589">
                  <a:extLst>
                    <a:ext uri="{9D8B030D-6E8A-4147-A177-3AD203B41FA5}">
                      <a16:colId xmlns:a16="http://schemas.microsoft.com/office/drawing/2014/main" val="3021525549"/>
                    </a:ext>
                  </a:extLst>
                </a:gridCol>
                <a:gridCol w="1181434">
                  <a:extLst>
                    <a:ext uri="{9D8B030D-6E8A-4147-A177-3AD203B41FA5}">
                      <a16:colId xmlns:a16="http://schemas.microsoft.com/office/drawing/2014/main" val="1731606886"/>
                    </a:ext>
                  </a:extLst>
                </a:gridCol>
                <a:gridCol w="1226831">
                  <a:extLst>
                    <a:ext uri="{9D8B030D-6E8A-4147-A177-3AD203B41FA5}">
                      <a16:colId xmlns:a16="http://schemas.microsoft.com/office/drawing/2014/main" val="376863376"/>
                    </a:ext>
                  </a:extLst>
                </a:gridCol>
                <a:gridCol w="1134194">
                  <a:extLst>
                    <a:ext uri="{9D8B030D-6E8A-4147-A177-3AD203B41FA5}">
                      <a16:colId xmlns:a16="http://schemas.microsoft.com/office/drawing/2014/main" val="3240957216"/>
                    </a:ext>
                  </a:extLst>
                </a:gridCol>
                <a:gridCol w="1180512">
                  <a:extLst>
                    <a:ext uri="{9D8B030D-6E8A-4147-A177-3AD203B41FA5}">
                      <a16:colId xmlns:a16="http://schemas.microsoft.com/office/drawing/2014/main" val="2967327948"/>
                    </a:ext>
                  </a:extLst>
                </a:gridCol>
                <a:gridCol w="1180512">
                  <a:extLst>
                    <a:ext uri="{9D8B030D-6E8A-4147-A177-3AD203B41FA5}">
                      <a16:colId xmlns:a16="http://schemas.microsoft.com/office/drawing/2014/main" val="3376610024"/>
                    </a:ext>
                  </a:extLst>
                </a:gridCol>
                <a:gridCol w="1180512">
                  <a:extLst>
                    <a:ext uri="{9D8B030D-6E8A-4147-A177-3AD203B41FA5}">
                      <a16:colId xmlns:a16="http://schemas.microsoft.com/office/drawing/2014/main" val="3164787489"/>
                    </a:ext>
                  </a:extLst>
                </a:gridCol>
                <a:gridCol w="1180512">
                  <a:extLst>
                    <a:ext uri="{9D8B030D-6E8A-4147-A177-3AD203B41FA5}">
                      <a16:colId xmlns:a16="http://schemas.microsoft.com/office/drawing/2014/main" val="4236421690"/>
                    </a:ext>
                  </a:extLst>
                </a:gridCol>
              </a:tblGrid>
              <a:tr h="356711">
                <a:tc>
                  <a:txBody>
                    <a:bodyPr/>
                    <a:lstStyle/>
                    <a:p>
                      <a:pPr algn="ctr"/>
                      <a:r>
                        <a:rPr lang="en-US" sz="1200" dirty="0"/>
                        <a:t>July</a:t>
                      </a:r>
                    </a:p>
                  </a:txBody>
                  <a:tcPr/>
                </a:tc>
                <a:tc>
                  <a:txBody>
                    <a:bodyPr/>
                    <a:lstStyle/>
                    <a:p>
                      <a:pPr algn="ctr"/>
                      <a:r>
                        <a:rPr lang="en-US" sz="1200" dirty="0"/>
                        <a:t>August</a:t>
                      </a:r>
                    </a:p>
                  </a:txBody>
                  <a:tcPr/>
                </a:tc>
                <a:tc>
                  <a:txBody>
                    <a:bodyPr/>
                    <a:lstStyle/>
                    <a:p>
                      <a:r>
                        <a:rPr lang="en-US" sz="1200" dirty="0"/>
                        <a:t>September</a:t>
                      </a:r>
                    </a:p>
                  </a:txBody>
                  <a:tcPr/>
                </a:tc>
                <a:tc>
                  <a:txBody>
                    <a:bodyPr/>
                    <a:lstStyle/>
                    <a:p>
                      <a:r>
                        <a:rPr lang="en-US" sz="1200" dirty="0"/>
                        <a:t>October</a:t>
                      </a:r>
                    </a:p>
                  </a:txBody>
                  <a:tcPr/>
                </a:tc>
                <a:tc>
                  <a:txBody>
                    <a:bodyPr/>
                    <a:lstStyle/>
                    <a:p>
                      <a:r>
                        <a:rPr lang="en-US" sz="1200" dirty="0"/>
                        <a:t>November</a:t>
                      </a:r>
                    </a:p>
                  </a:txBody>
                  <a:tcPr/>
                </a:tc>
                <a:tc>
                  <a:txBody>
                    <a:bodyPr/>
                    <a:lstStyle/>
                    <a:p>
                      <a:r>
                        <a:rPr lang="en-US" sz="1200" dirty="0"/>
                        <a:t>December</a:t>
                      </a:r>
                    </a:p>
                  </a:txBody>
                  <a:tcPr/>
                </a:tc>
                <a:tc>
                  <a:txBody>
                    <a:bodyPr/>
                    <a:lstStyle/>
                    <a:p>
                      <a:r>
                        <a:rPr lang="en-US" sz="1200" dirty="0"/>
                        <a:t>January</a:t>
                      </a:r>
                    </a:p>
                  </a:txBody>
                  <a:tcPr/>
                </a:tc>
                <a:tc>
                  <a:txBody>
                    <a:bodyPr/>
                    <a:lstStyle/>
                    <a:p>
                      <a:r>
                        <a:rPr lang="en-US" sz="1200" dirty="0"/>
                        <a:t>February</a:t>
                      </a:r>
                    </a:p>
                  </a:txBody>
                  <a:tcPr/>
                </a:tc>
                <a:tc>
                  <a:txBody>
                    <a:bodyPr/>
                    <a:lstStyle/>
                    <a:p>
                      <a:r>
                        <a:rPr lang="en-US" sz="1200" dirty="0"/>
                        <a:t>March</a:t>
                      </a:r>
                    </a:p>
                  </a:txBody>
                  <a:tcPr/>
                </a:tc>
                <a:tc>
                  <a:txBody>
                    <a:bodyPr/>
                    <a:lstStyle/>
                    <a:p>
                      <a:r>
                        <a:rPr lang="en-US" sz="1200" dirty="0"/>
                        <a:t>April</a:t>
                      </a:r>
                    </a:p>
                  </a:txBody>
                  <a:tcPr/>
                </a:tc>
                <a:extLst>
                  <a:ext uri="{0D108BD9-81ED-4DB2-BD59-A6C34878D82A}">
                    <a16:rowId xmlns:a16="http://schemas.microsoft.com/office/drawing/2014/main" val="652863953"/>
                  </a:ext>
                </a:extLst>
              </a:tr>
              <a:tr h="507250">
                <a:tc gridSpan="2">
                  <a:txBody>
                    <a:bodyPr/>
                    <a:lstStyle/>
                    <a:p>
                      <a:pPr algn="ctr"/>
                      <a:r>
                        <a:rPr lang="en-US" sz="1100" b="1" dirty="0"/>
                        <a:t>ANNUAL MEETINGS</a:t>
                      </a:r>
                    </a:p>
                    <a:p>
                      <a:pPr algn="ctr"/>
                      <a:endParaRPr lang="en-US" sz="1100" b="1" dirty="0"/>
                    </a:p>
                    <a:p>
                      <a:pPr algn="ctr"/>
                      <a:r>
                        <a:rPr lang="en-US" sz="1100" b="1" dirty="0"/>
                        <a:t>2019/2020 BUDGET IMPLEMENTATION</a:t>
                      </a:r>
                    </a:p>
                  </a:txBody>
                  <a:tcPr/>
                </a:tc>
                <a:tc hMerge="1">
                  <a:txBody>
                    <a:bodyPr/>
                    <a:lstStyle/>
                    <a:p>
                      <a:pPr algn="ctr"/>
                      <a:endParaRPr lang="en-US" sz="1100" dirty="0"/>
                    </a:p>
                  </a:txBody>
                  <a:tcPr/>
                </a:tc>
                <a:tc>
                  <a:txBody>
                    <a:bodyPr/>
                    <a:lstStyle/>
                    <a:p>
                      <a:r>
                        <a:rPr lang="en-US" sz="1100" dirty="0"/>
                        <a:t>First Day of School</a:t>
                      </a:r>
                    </a:p>
                  </a:txBody>
                  <a:tcPr/>
                </a:tc>
                <a:tc>
                  <a:txBody>
                    <a:bodyPr/>
                    <a:lstStyle/>
                    <a:p>
                      <a:r>
                        <a:rPr lang="en-US" sz="1100" dirty="0"/>
                        <a:t>Student Count Day</a:t>
                      </a:r>
                    </a:p>
                  </a:txBody>
                  <a:tcPr/>
                </a:tc>
                <a:tc>
                  <a:txBody>
                    <a:bodyPr/>
                    <a:lstStyle/>
                    <a:p>
                      <a:r>
                        <a:rPr lang="en-US" sz="1100" dirty="0"/>
                        <a:t>Audited Financial Statements (due to authorizer)</a:t>
                      </a:r>
                    </a:p>
                  </a:txBody>
                  <a:tcPr/>
                </a:tc>
                <a:tc>
                  <a:txBody>
                    <a:bodyPr/>
                    <a:lstStyle/>
                    <a:p>
                      <a:r>
                        <a:rPr lang="en-US" sz="1100" dirty="0"/>
                        <a:t>Emergency Operations Plan submitted</a:t>
                      </a:r>
                    </a:p>
                  </a:txBody>
                  <a:tcPr/>
                </a:tc>
                <a:tc>
                  <a:txBody>
                    <a:bodyPr/>
                    <a:lstStyle/>
                    <a:p>
                      <a:r>
                        <a:rPr lang="en-US" sz="1100" b="1" dirty="0"/>
                        <a:t>Begin thinking about application and enrollment for 2020/2021 school year</a:t>
                      </a:r>
                    </a:p>
                  </a:txBody>
                  <a:tcPr/>
                </a:tc>
                <a:tc>
                  <a:txBody>
                    <a:bodyPr/>
                    <a:lstStyle/>
                    <a:p>
                      <a:r>
                        <a:rPr lang="en-US" sz="1100" dirty="0"/>
                        <a:t>Optional  MAP – Winter testing</a:t>
                      </a:r>
                    </a:p>
                  </a:txBody>
                  <a:tcPr/>
                </a:tc>
                <a:tc>
                  <a:txBody>
                    <a:bodyPr/>
                    <a:lstStyle/>
                    <a:p>
                      <a:r>
                        <a:rPr lang="en-US" sz="1100" b="1" dirty="0"/>
                        <a:t>EO – 2020-35 Issued suspending classroom instruction for 2019/2020 school year</a:t>
                      </a:r>
                    </a:p>
                  </a:txBody>
                  <a:tcPr/>
                </a:tc>
                <a:tc>
                  <a:txBody>
                    <a:bodyPr/>
                    <a:lstStyle/>
                    <a:p>
                      <a:r>
                        <a:rPr lang="en-US" sz="1100" b="1" dirty="0"/>
                        <a:t>Ending Application and Enrollment (for students)</a:t>
                      </a:r>
                    </a:p>
                  </a:txBody>
                  <a:tcPr/>
                </a:tc>
                <a:extLst>
                  <a:ext uri="{0D108BD9-81ED-4DB2-BD59-A6C34878D82A}">
                    <a16:rowId xmlns:a16="http://schemas.microsoft.com/office/drawing/2014/main" val="3161715402"/>
                  </a:ext>
                </a:extLst>
              </a:tr>
              <a:tr h="439781">
                <a:tc gridSpan="2">
                  <a:txBody>
                    <a:bodyPr/>
                    <a:lstStyle/>
                    <a:p>
                      <a:pPr algn="ctr"/>
                      <a:r>
                        <a:rPr lang="en-US" sz="1100" b="1" dirty="0"/>
                        <a:t>ANNUAL AUDIT</a:t>
                      </a:r>
                    </a:p>
                  </a:txBody>
                  <a:tcPr/>
                </a:tc>
                <a:tc hMerge="1">
                  <a:txBody>
                    <a:bodyPr/>
                    <a:lstStyle/>
                    <a:p>
                      <a:endParaRPr lang="en-US" sz="1100" dirty="0"/>
                    </a:p>
                  </a:txBody>
                  <a:tcPr/>
                </a:tc>
                <a:tc>
                  <a:txBody>
                    <a:bodyPr/>
                    <a:lstStyle/>
                    <a:p>
                      <a:r>
                        <a:rPr lang="en-US" sz="1100" b="1" dirty="0"/>
                        <a:t>School Improvement Plans Submitted</a:t>
                      </a:r>
                    </a:p>
                  </a:txBody>
                  <a:tcPr/>
                </a:tc>
                <a:tc>
                  <a:txBody>
                    <a:bodyPr/>
                    <a:lstStyle/>
                    <a:p>
                      <a:r>
                        <a:rPr lang="en-US" sz="1100" dirty="0"/>
                        <a:t>Annual Ed Report</a:t>
                      </a:r>
                    </a:p>
                  </a:txBody>
                  <a:tcPr/>
                </a:tc>
                <a:tc>
                  <a:txBody>
                    <a:bodyPr/>
                    <a:lstStyle/>
                    <a:p>
                      <a:r>
                        <a:rPr lang="en-US" sz="1100" dirty="0"/>
                        <a:t>FID Data File Upload</a:t>
                      </a:r>
                    </a:p>
                  </a:txBody>
                  <a:tcPr/>
                </a:tc>
                <a:tc gridSpan="2">
                  <a:txBody>
                    <a:bodyPr/>
                    <a:lstStyle/>
                    <a:p>
                      <a:pPr algn="ctr"/>
                      <a:r>
                        <a:rPr lang="en-US" sz="1100" dirty="0"/>
                        <a:t>WINTER BREAKS</a:t>
                      </a:r>
                    </a:p>
                  </a:txBody>
                  <a:tcPr/>
                </a:tc>
                <a:tc hMerge="1">
                  <a:txBody>
                    <a:bodyPr/>
                    <a:lstStyle/>
                    <a:p>
                      <a:endParaRPr lang="en-US" sz="1100" dirty="0"/>
                    </a:p>
                  </a:txBody>
                  <a:tcPr/>
                </a:tc>
                <a:tc>
                  <a:txBody>
                    <a:bodyPr/>
                    <a:lstStyle/>
                    <a:p>
                      <a:r>
                        <a:rPr lang="en-US" sz="1100" dirty="0"/>
                        <a:t>Supplemental Student Count</a:t>
                      </a:r>
                    </a:p>
                  </a:txBody>
                  <a:tcPr/>
                </a:tc>
                <a:tc>
                  <a:txBody>
                    <a:bodyPr/>
                    <a:lstStyle/>
                    <a:p>
                      <a:r>
                        <a:rPr lang="en-US" sz="1100" dirty="0"/>
                        <a:t>SPRING BREAKS</a:t>
                      </a:r>
                    </a:p>
                  </a:txBody>
                  <a:tcPr/>
                </a:tc>
                <a:tc>
                  <a:txBody>
                    <a:bodyPr/>
                    <a:lstStyle/>
                    <a:p>
                      <a:r>
                        <a:rPr lang="en-US" sz="1100" b="1" dirty="0"/>
                        <a:t>Begin budget preparations for 2020/2021 school year</a:t>
                      </a:r>
                    </a:p>
                  </a:txBody>
                  <a:tcPr/>
                </a:tc>
                <a:extLst>
                  <a:ext uri="{0D108BD9-81ED-4DB2-BD59-A6C34878D82A}">
                    <a16:rowId xmlns:a16="http://schemas.microsoft.com/office/drawing/2014/main" val="3849263107"/>
                  </a:ext>
                </a:extLst>
              </a:tr>
              <a:tr h="439781">
                <a:tc>
                  <a:txBody>
                    <a:bodyPr/>
                    <a:lstStyle/>
                    <a:p>
                      <a:endParaRPr lang="en-US" sz="1100" dirty="0"/>
                    </a:p>
                  </a:txBody>
                  <a:tcPr/>
                </a:tc>
                <a:tc>
                  <a:txBody>
                    <a:bodyPr/>
                    <a:lstStyle/>
                    <a:p>
                      <a:endParaRPr lang="en-US" sz="1100" dirty="0"/>
                    </a:p>
                  </a:txBody>
                  <a:tcPr/>
                </a:tc>
                <a:tc gridSpan="2">
                  <a:txBody>
                    <a:bodyPr/>
                    <a:lstStyle/>
                    <a:p>
                      <a:r>
                        <a:rPr lang="en-US" sz="1100" b="1" dirty="0"/>
                        <a:t>DEVELOPMENT/APPROVAL OF HANDBOOKS (STUDENT AND EMPLOYEE)</a:t>
                      </a:r>
                    </a:p>
                  </a:txBody>
                  <a:tcPr/>
                </a:tc>
                <a:tc hMerge="1">
                  <a:txBody>
                    <a:bodyPr/>
                    <a:lstStyle/>
                    <a:p>
                      <a:endParaRPr lang="en-US" sz="1100" dirty="0"/>
                    </a:p>
                  </a:txBody>
                  <a:tcPr/>
                </a:tc>
                <a:tc gridSpan="4">
                  <a:txBody>
                    <a:bodyPr/>
                    <a:lstStyle/>
                    <a:p>
                      <a:pPr algn="ctr"/>
                      <a:r>
                        <a:rPr lang="en-US" sz="1100" dirty="0"/>
                        <a:t>BUDGET AMENDMENTS</a:t>
                      </a:r>
                    </a:p>
                  </a:txBody>
                  <a:tcPr/>
                </a:tc>
                <a:tc hMerge="1">
                  <a:txBody>
                    <a:bodyPr/>
                    <a:lstStyle/>
                    <a:p>
                      <a:pPr algn="ctr"/>
                      <a:endParaRPr lang="en-US" sz="1100" dirty="0"/>
                    </a:p>
                  </a:txBody>
                  <a:tcPr/>
                </a:tc>
                <a:tc hMerge="1">
                  <a:txBody>
                    <a:bodyPr/>
                    <a:lstStyle/>
                    <a:p>
                      <a:endParaRPr lang="en-US"/>
                    </a:p>
                  </a:txBody>
                  <a:tcPr/>
                </a:tc>
                <a:tc hMerge="1">
                  <a:txBody>
                    <a:bodyPr/>
                    <a:lstStyle/>
                    <a:p>
                      <a:endParaRPr lang="en-US" sz="1100" dirty="0"/>
                    </a:p>
                  </a:txBody>
                  <a:tcPr/>
                </a:tc>
                <a:tc>
                  <a:txBody>
                    <a:bodyPr/>
                    <a:lstStyle/>
                    <a:p>
                      <a:r>
                        <a:rPr lang="en-US" sz="1100" b="1" dirty="0"/>
                        <a:t>EO-2020-15 Issued allowing public boards to meet virtually</a:t>
                      </a:r>
                    </a:p>
                  </a:txBody>
                  <a:tcPr/>
                </a:tc>
                <a:tc>
                  <a:txBody>
                    <a:bodyPr/>
                    <a:lstStyle/>
                    <a:p>
                      <a:r>
                        <a:rPr lang="en-US" sz="1100" b="1" dirty="0"/>
                        <a:t>Submitted Continued Learning Plans</a:t>
                      </a:r>
                    </a:p>
                  </a:txBody>
                  <a:tcPr/>
                </a:tc>
                <a:extLst>
                  <a:ext uri="{0D108BD9-81ED-4DB2-BD59-A6C34878D82A}">
                    <a16:rowId xmlns:a16="http://schemas.microsoft.com/office/drawing/2014/main" val="1406879833"/>
                  </a:ext>
                </a:extLst>
              </a:tr>
              <a:tr h="439781">
                <a:tc>
                  <a:txBody>
                    <a:bodyPr/>
                    <a:lstStyle/>
                    <a:p>
                      <a:endParaRPr lang="en-US" sz="1100" dirty="0"/>
                    </a:p>
                  </a:txBody>
                  <a:tcPr/>
                </a:tc>
                <a:tc>
                  <a:txBody>
                    <a:bodyPr/>
                    <a:lstStyle/>
                    <a:p>
                      <a:endParaRPr lang="en-US" sz="1100" dirty="0"/>
                    </a:p>
                  </a:txBody>
                  <a:tcPr/>
                </a:tc>
                <a:tc>
                  <a:txBody>
                    <a:bodyPr/>
                    <a:lstStyle/>
                    <a:p>
                      <a:r>
                        <a:rPr lang="en-US" sz="1100" dirty="0"/>
                        <a:t>Annual Nonprofit Corporation Information Update (Filed)</a:t>
                      </a:r>
                    </a:p>
                  </a:txBody>
                  <a:tcPr/>
                </a:tc>
                <a:tc>
                  <a:txBody>
                    <a:bodyPr/>
                    <a:lstStyle/>
                    <a:p>
                      <a:r>
                        <a:rPr lang="en-US" sz="1100" dirty="0"/>
                        <a:t>1</a:t>
                      </a:r>
                      <a:r>
                        <a:rPr lang="en-US" sz="1100" baseline="30000" dirty="0"/>
                        <a:t>ST</a:t>
                      </a:r>
                      <a:r>
                        <a:rPr lang="en-US" sz="1100" dirty="0"/>
                        <a:t> Quarter Financial Statements</a:t>
                      </a:r>
                    </a:p>
                  </a:txBody>
                  <a:tcPr/>
                </a:tc>
                <a:tc>
                  <a:txBody>
                    <a:bodyPr/>
                    <a:lstStyle/>
                    <a:p>
                      <a:endParaRPr lang="en-US" sz="1100" dirty="0"/>
                    </a:p>
                  </a:txBody>
                  <a:tcPr/>
                </a:tc>
                <a:tc>
                  <a:txBody>
                    <a:bodyPr/>
                    <a:lstStyle/>
                    <a:p>
                      <a:endParaRPr lang="en-US" sz="1100" dirty="0"/>
                    </a:p>
                  </a:txBody>
                  <a:tcPr/>
                </a:tc>
                <a:tc>
                  <a:txBody>
                    <a:bodyPr/>
                    <a:lstStyle/>
                    <a:p>
                      <a:r>
                        <a:rPr lang="en-US" sz="1100" dirty="0"/>
                        <a:t>2</a:t>
                      </a:r>
                      <a:r>
                        <a:rPr lang="en-US" sz="1100" baseline="30000" dirty="0"/>
                        <a:t>nd</a:t>
                      </a:r>
                      <a:r>
                        <a:rPr lang="en-US" sz="1100" dirty="0"/>
                        <a:t> Quarter Financial Statements</a:t>
                      </a:r>
                    </a:p>
                  </a:txBody>
                  <a:tcPr/>
                </a:tc>
                <a:tc>
                  <a:txBody>
                    <a:bodyPr/>
                    <a:lstStyle/>
                    <a:p>
                      <a:endParaRPr lang="en-US" sz="1100" dirty="0"/>
                    </a:p>
                  </a:txBody>
                  <a:tcPr/>
                </a:tc>
                <a:tc gridSpan="2">
                  <a:txBody>
                    <a:bodyPr/>
                    <a:lstStyle/>
                    <a:p>
                      <a:pPr algn="ctr"/>
                      <a:r>
                        <a:rPr lang="en-US" sz="1100" b="1" dirty="0"/>
                        <a:t>MAP-Spring Testing Window</a:t>
                      </a:r>
                    </a:p>
                    <a:p>
                      <a:pPr algn="ctr"/>
                      <a:r>
                        <a:rPr lang="en-US" sz="1100" b="1" dirty="0"/>
                        <a:t>PSAT/SAT Testing</a:t>
                      </a:r>
                    </a:p>
                  </a:txBody>
                  <a:tcPr/>
                </a:tc>
                <a:tc hMerge="1">
                  <a:txBody>
                    <a:bodyPr/>
                    <a:lstStyle/>
                    <a:p>
                      <a:endParaRPr lang="en-US" sz="1100" dirty="0"/>
                    </a:p>
                  </a:txBody>
                  <a:tcPr/>
                </a:tc>
                <a:extLst>
                  <a:ext uri="{0D108BD9-81ED-4DB2-BD59-A6C34878D82A}">
                    <a16:rowId xmlns:a16="http://schemas.microsoft.com/office/drawing/2014/main" val="3195790982"/>
                  </a:ext>
                </a:extLst>
              </a:tr>
              <a:tr h="511969">
                <a:tc>
                  <a:txBody>
                    <a:bodyPr/>
                    <a:lstStyle/>
                    <a:p>
                      <a:endParaRPr lang="en-US" sz="1100" dirty="0"/>
                    </a:p>
                  </a:txBody>
                  <a:tcPr/>
                </a:tc>
                <a:tc>
                  <a:txBody>
                    <a:bodyPr/>
                    <a:lstStyle/>
                    <a:p>
                      <a:endParaRPr lang="en-US" sz="1100" dirty="0"/>
                    </a:p>
                  </a:txBody>
                  <a:tcPr/>
                </a:tc>
                <a:tc gridSpan="6">
                  <a:txBody>
                    <a:bodyPr/>
                    <a:lstStyle/>
                    <a:p>
                      <a:pPr algn="ctr"/>
                      <a:r>
                        <a:rPr lang="en-US" sz="1100" dirty="0"/>
                        <a:t>CHARTER REAUTHORIZATION DISCUSSIONS</a:t>
                      </a:r>
                    </a:p>
                    <a:p>
                      <a:pPr algn="ctr"/>
                      <a:r>
                        <a:rPr lang="en-US" sz="1100" dirty="0"/>
                        <a:t>CONTRACT AMENDMENT REQUESTS</a:t>
                      </a:r>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gridSpan="2">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932961023"/>
                  </a:ext>
                </a:extLst>
              </a:tr>
              <a:tr h="439781">
                <a:tc>
                  <a:txBody>
                    <a:bodyPr/>
                    <a:lstStyle/>
                    <a:p>
                      <a:pPr algn="ctr"/>
                      <a:endParaRPr lang="en-US" sz="1100" dirty="0"/>
                    </a:p>
                  </a:txBody>
                  <a:tcPr/>
                </a:tc>
                <a:tc>
                  <a:txBody>
                    <a:bodyPr/>
                    <a:lstStyle/>
                    <a:p>
                      <a:pPr algn="ctr"/>
                      <a:endParaRPr lang="en-US" sz="1100" dirty="0"/>
                    </a:p>
                  </a:txBody>
                  <a:tcPr/>
                </a:tc>
                <a:tc gridSpan="2">
                  <a:txBody>
                    <a:bodyPr/>
                    <a:lstStyle/>
                    <a:p>
                      <a:pPr algn="ctr"/>
                      <a:r>
                        <a:rPr lang="en-US" sz="1100" dirty="0"/>
                        <a:t>MAP – Fall Testing Window</a:t>
                      </a:r>
                    </a:p>
                  </a:txBody>
                  <a:tcPr/>
                </a:tc>
                <a:tc hMerge="1">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r>
                        <a:rPr lang="en-US" sz="1100" dirty="0"/>
                        <a:t>3</a:t>
                      </a:r>
                      <a:r>
                        <a:rPr lang="en-US" sz="1100" baseline="30000" dirty="0"/>
                        <a:t>rd</a:t>
                      </a:r>
                      <a:r>
                        <a:rPr lang="en-US" sz="1100" dirty="0"/>
                        <a:t> Quarter Financial Statements</a:t>
                      </a:r>
                    </a:p>
                  </a:txBody>
                  <a:tcPr/>
                </a:tc>
                <a:extLst>
                  <a:ext uri="{0D108BD9-81ED-4DB2-BD59-A6C34878D82A}">
                    <a16:rowId xmlns:a16="http://schemas.microsoft.com/office/drawing/2014/main" val="1879226555"/>
                  </a:ext>
                </a:extLst>
              </a:tr>
            </a:tbl>
          </a:graphicData>
        </a:graphic>
      </p:graphicFrame>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0"/>
            <a:ext cx="10157354" cy="1397000"/>
          </a:xfrm>
        </p:spPr>
        <p:txBody>
          <a:bodyPr/>
          <a:lstStyle/>
          <a:p>
            <a:r>
              <a:rPr lang="en-US" dirty="0"/>
              <a:t>Board Best Practices:</a:t>
            </a:r>
            <a:br>
              <a:rPr lang="en-US" dirty="0"/>
            </a:br>
            <a:r>
              <a:rPr lang="en-US" dirty="0"/>
              <a:t>Fiscal Year Finale</a:t>
            </a:r>
          </a:p>
        </p:txBody>
      </p:sp>
      <p:graphicFrame>
        <p:nvGraphicFramePr>
          <p:cNvPr id="3" name="Table 3">
            <a:extLst>
              <a:ext uri="{FF2B5EF4-FFF2-40B4-BE49-F238E27FC236}">
                <a16:creationId xmlns:a16="http://schemas.microsoft.com/office/drawing/2014/main" id="{D460608B-295E-4643-A46E-E04A5D829E60}"/>
              </a:ext>
            </a:extLst>
          </p:cNvPr>
          <p:cNvGraphicFramePr>
            <a:graphicFrameLocks noGrp="1"/>
          </p:cNvGraphicFramePr>
          <p:nvPr>
            <p:extLst>
              <p:ext uri="{D42A27DB-BD31-4B8C-83A1-F6EECF244321}">
                <p14:modId xmlns:p14="http://schemas.microsoft.com/office/powerpoint/2010/main" val="1799715005"/>
              </p:ext>
            </p:extLst>
          </p:nvPr>
        </p:nvGraphicFramePr>
        <p:xfrm>
          <a:off x="1827212" y="2057400"/>
          <a:ext cx="8202084" cy="2357120"/>
        </p:xfrm>
        <a:graphic>
          <a:graphicData uri="http://schemas.openxmlformats.org/drawingml/2006/table">
            <a:tbl>
              <a:tblPr firstRow="1" bandRow="1">
                <a:tableStyleId>{3B4B98B0-60AC-42C2-AFA5-B58CD77FA1E5}</a:tableStyleId>
              </a:tblPr>
              <a:tblGrid>
                <a:gridCol w="2784828">
                  <a:extLst>
                    <a:ext uri="{9D8B030D-6E8A-4147-A177-3AD203B41FA5}">
                      <a16:colId xmlns:a16="http://schemas.microsoft.com/office/drawing/2014/main" val="3805905367"/>
                    </a:ext>
                  </a:extLst>
                </a:gridCol>
                <a:gridCol w="2708628">
                  <a:extLst>
                    <a:ext uri="{9D8B030D-6E8A-4147-A177-3AD203B41FA5}">
                      <a16:colId xmlns:a16="http://schemas.microsoft.com/office/drawing/2014/main" val="2552079392"/>
                    </a:ext>
                  </a:extLst>
                </a:gridCol>
                <a:gridCol w="2708628">
                  <a:extLst>
                    <a:ext uri="{9D8B030D-6E8A-4147-A177-3AD203B41FA5}">
                      <a16:colId xmlns:a16="http://schemas.microsoft.com/office/drawing/2014/main" val="4134079039"/>
                    </a:ext>
                  </a:extLst>
                </a:gridCol>
              </a:tblGrid>
              <a:tr h="370840">
                <a:tc>
                  <a:txBody>
                    <a:bodyPr/>
                    <a:lstStyle/>
                    <a:p>
                      <a:pPr algn="ctr"/>
                      <a:r>
                        <a:rPr lang="en-US" sz="1200" dirty="0"/>
                        <a:t>May</a:t>
                      </a:r>
                    </a:p>
                  </a:txBody>
                  <a:tcPr/>
                </a:tc>
                <a:tc>
                  <a:txBody>
                    <a:bodyPr/>
                    <a:lstStyle/>
                    <a:p>
                      <a:pPr algn="ctr"/>
                      <a:r>
                        <a:rPr lang="en-US" sz="1200" dirty="0"/>
                        <a:t>June</a:t>
                      </a:r>
                    </a:p>
                  </a:txBody>
                  <a:tcPr/>
                </a:tc>
                <a:tc>
                  <a:txBody>
                    <a:bodyPr/>
                    <a:lstStyle/>
                    <a:p>
                      <a:pPr algn="ctr"/>
                      <a:r>
                        <a:rPr lang="en-US" sz="1200" dirty="0"/>
                        <a:t>July</a:t>
                      </a:r>
                    </a:p>
                  </a:txBody>
                  <a:tcPr/>
                </a:tc>
                <a:extLst>
                  <a:ext uri="{0D108BD9-81ED-4DB2-BD59-A6C34878D82A}">
                    <a16:rowId xmlns:a16="http://schemas.microsoft.com/office/drawing/2014/main" val="1963458765"/>
                  </a:ext>
                </a:extLst>
              </a:tr>
              <a:tr h="391160">
                <a:tc>
                  <a:txBody>
                    <a:bodyPr/>
                    <a:lstStyle/>
                    <a:p>
                      <a:r>
                        <a:rPr lang="en-US" sz="1100" dirty="0"/>
                        <a:t>Continued assessment of learning plans – Board ratification, if necessary</a:t>
                      </a:r>
                    </a:p>
                  </a:txBody>
                  <a:tcPr/>
                </a:tc>
                <a:tc gridSpan="2">
                  <a:txBody>
                    <a:bodyPr/>
                    <a:lstStyle/>
                    <a:p>
                      <a:pPr algn="ctr"/>
                      <a:r>
                        <a:rPr lang="en-US" sz="1100" dirty="0"/>
                        <a:t>BOARD ANNUAL MEETING(S)</a:t>
                      </a:r>
                    </a:p>
                  </a:txBody>
                  <a:tcPr/>
                </a:tc>
                <a:tc hMerge="1">
                  <a:txBody>
                    <a:bodyPr/>
                    <a:lstStyle/>
                    <a:p>
                      <a:endParaRPr lang="en-US" sz="1100" dirty="0"/>
                    </a:p>
                  </a:txBody>
                  <a:tcPr/>
                </a:tc>
                <a:extLst>
                  <a:ext uri="{0D108BD9-81ED-4DB2-BD59-A6C34878D82A}">
                    <a16:rowId xmlns:a16="http://schemas.microsoft.com/office/drawing/2014/main" val="1548718378"/>
                  </a:ext>
                </a:extLst>
              </a:tr>
              <a:tr h="370840">
                <a:tc>
                  <a:txBody>
                    <a:bodyPr/>
                    <a:lstStyle/>
                    <a:p>
                      <a:r>
                        <a:rPr lang="en-US" sz="1100" dirty="0"/>
                        <a:t>Final steps toward budget preparation for 2020/2021 school year</a:t>
                      </a:r>
                    </a:p>
                  </a:txBody>
                  <a:tcPr/>
                </a:tc>
                <a:tc>
                  <a:txBody>
                    <a:bodyPr/>
                    <a:lstStyle/>
                    <a:p>
                      <a:r>
                        <a:rPr lang="en-US" sz="1100" dirty="0"/>
                        <a:t>Budget Adoption with budget hearings</a:t>
                      </a:r>
                    </a:p>
                  </a:txBody>
                  <a:tcPr/>
                </a:tc>
                <a:tc>
                  <a:txBody>
                    <a:bodyPr/>
                    <a:lstStyle/>
                    <a:p>
                      <a:r>
                        <a:rPr lang="en-US" sz="1100" dirty="0"/>
                        <a:t>Implementation of 2020/2021 budget</a:t>
                      </a:r>
                    </a:p>
                  </a:txBody>
                  <a:tcPr/>
                </a:tc>
                <a:extLst>
                  <a:ext uri="{0D108BD9-81ED-4DB2-BD59-A6C34878D82A}">
                    <a16:rowId xmlns:a16="http://schemas.microsoft.com/office/drawing/2014/main" val="826881025"/>
                  </a:ext>
                </a:extLst>
              </a:tr>
              <a:tr h="370840">
                <a:tc>
                  <a:txBody>
                    <a:bodyPr/>
                    <a:lstStyle/>
                    <a:p>
                      <a:r>
                        <a:rPr lang="en-US" sz="1100" b="1" dirty="0"/>
                        <a:t>M STEP Testing (April/May)</a:t>
                      </a:r>
                    </a:p>
                  </a:txBody>
                  <a:tcPr/>
                </a:tc>
                <a:tc>
                  <a:txBody>
                    <a:bodyPr/>
                    <a:lstStyle/>
                    <a:p>
                      <a:r>
                        <a:rPr lang="en-US" sz="1100" dirty="0"/>
                        <a:t>Graduation ceremonies</a:t>
                      </a:r>
                    </a:p>
                  </a:txBody>
                  <a:tcPr/>
                </a:tc>
                <a:tc>
                  <a:txBody>
                    <a:bodyPr/>
                    <a:lstStyle/>
                    <a:p>
                      <a:endParaRPr lang="en-US" sz="1100" dirty="0"/>
                    </a:p>
                  </a:txBody>
                  <a:tcPr/>
                </a:tc>
                <a:extLst>
                  <a:ext uri="{0D108BD9-81ED-4DB2-BD59-A6C34878D82A}">
                    <a16:rowId xmlns:a16="http://schemas.microsoft.com/office/drawing/2014/main" val="1091955468"/>
                  </a:ext>
                </a:extLst>
              </a:tr>
              <a:tr h="370840">
                <a:tc>
                  <a:txBody>
                    <a:bodyPr/>
                    <a:lstStyle/>
                    <a:p>
                      <a:r>
                        <a:rPr lang="en-US" sz="1100" b="1" dirty="0"/>
                        <a:t>EO 2020-65 issued, suspending instruction for the remainder of the 2019/2020 school year – rescinded EO 2020-35</a:t>
                      </a:r>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888787494"/>
                  </a:ext>
                </a:extLst>
              </a:tr>
            </a:tbl>
          </a:graphicData>
        </a:graphic>
      </p:graphicFrame>
    </p:spTree>
    <p:extLst>
      <p:ext uri="{BB962C8B-B14F-4D97-AF65-F5344CB8AC3E}">
        <p14:creationId xmlns:p14="http://schemas.microsoft.com/office/powerpoint/2010/main" val="111158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0"/>
            <a:ext cx="10157354" cy="1397000"/>
          </a:xfrm>
        </p:spPr>
        <p:txBody>
          <a:bodyPr/>
          <a:lstStyle/>
          <a:p>
            <a:r>
              <a:rPr lang="en-US" dirty="0"/>
              <a:t>Board Best Practices:</a:t>
            </a:r>
            <a:br>
              <a:rPr lang="en-US" dirty="0"/>
            </a:br>
            <a:r>
              <a:rPr lang="en-US" dirty="0"/>
              <a:t>Fiscal Year Finale</a:t>
            </a:r>
          </a:p>
        </p:txBody>
      </p:sp>
      <p:sp>
        <p:nvSpPr>
          <p:cNvPr id="4" name="TextBox 3">
            <a:extLst>
              <a:ext uri="{FF2B5EF4-FFF2-40B4-BE49-F238E27FC236}">
                <a16:creationId xmlns:a16="http://schemas.microsoft.com/office/drawing/2014/main" id="{277E1B0F-FC08-413E-B36F-0F652FDD5192}"/>
              </a:ext>
            </a:extLst>
          </p:cNvPr>
          <p:cNvSpPr txBox="1"/>
          <p:nvPr/>
        </p:nvSpPr>
        <p:spPr>
          <a:xfrm>
            <a:off x="1242986" y="1676400"/>
            <a:ext cx="9905999" cy="1144929"/>
          </a:xfrm>
          <a:prstGeom prst="rect">
            <a:avLst/>
          </a:prstGeom>
          <a:noFill/>
        </p:spPr>
        <p:txBody>
          <a:bodyPr wrap="square" rtlCol="0">
            <a:spAutoFit/>
          </a:bodyPr>
          <a:lstStyle/>
          <a:p>
            <a:pPr>
              <a:lnSpc>
                <a:spcPct val="95000"/>
              </a:lnSpc>
            </a:pPr>
            <a:endParaRPr lang="en-US" dirty="0"/>
          </a:p>
          <a:p>
            <a:pPr lvl="1">
              <a:lnSpc>
                <a:spcPct val="95000"/>
              </a:lnSpc>
            </a:pPr>
            <a:endParaRPr lang="en-US" dirty="0"/>
          </a:p>
          <a:p>
            <a:pPr lvl="1">
              <a:lnSpc>
                <a:spcPct val="95000"/>
              </a:lnSpc>
            </a:pPr>
            <a:endParaRPr lang="en-US" dirty="0"/>
          </a:p>
        </p:txBody>
      </p:sp>
      <p:sp>
        <p:nvSpPr>
          <p:cNvPr id="6" name="TextBox 5">
            <a:extLst>
              <a:ext uri="{FF2B5EF4-FFF2-40B4-BE49-F238E27FC236}">
                <a16:creationId xmlns:a16="http://schemas.microsoft.com/office/drawing/2014/main" id="{3000C0F8-B10C-416B-BAF0-5B996A1A5241}"/>
              </a:ext>
            </a:extLst>
          </p:cNvPr>
          <p:cNvSpPr txBox="1"/>
          <p:nvPr/>
        </p:nvSpPr>
        <p:spPr>
          <a:xfrm>
            <a:off x="1293811" y="2057400"/>
            <a:ext cx="9905999" cy="2665345"/>
          </a:xfrm>
          <a:prstGeom prst="rect">
            <a:avLst/>
          </a:prstGeom>
          <a:noFill/>
        </p:spPr>
        <p:txBody>
          <a:bodyPr wrap="square" rtlCol="0">
            <a:spAutoFit/>
          </a:bodyPr>
          <a:lstStyle/>
          <a:p>
            <a:pPr algn="ctr">
              <a:lnSpc>
                <a:spcPct val="95000"/>
              </a:lnSpc>
            </a:pPr>
            <a:r>
              <a:rPr lang="en-US" sz="8800" b="1" dirty="0">
                <a:ln w="22225">
                  <a:solidFill>
                    <a:schemeClr val="accent2"/>
                  </a:solidFill>
                  <a:prstDash val="solid"/>
                </a:ln>
                <a:solidFill>
                  <a:schemeClr val="accent2">
                    <a:lumMod val="40000"/>
                    <a:lumOff val="60000"/>
                  </a:schemeClr>
                </a:solidFill>
              </a:rPr>
              <a:t>Ending Strong:  2019/2020</a:t>
            </a:r>
          </a:p>
        </p:txBody>
      </p:sp>
    </p:spTree>
    <p:extLst>
      <p:ext uri="{BB962C8B-B14F-4D97-AF65-F5344CB8AC3E}">
        <p14:creationId xmlns:p14="http://schemas.microsoft.com/office/powerpoint/2010/main" val="3420340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76174"/>
            <a:ext cx="10157354" cy="1397000"/>
          </a:xfrm>
        </p:spPr>
        <p:txBody>
          <a:bodyPr/>
          <a:lstStyle/>
          <a:p>
            <a:r>
              <a:rPr lang="en-US" dirty="0"/>
              <a:t>Board Best Practices:</a:t>
            </a:r>
            <a:br>
              <a:rPr lang="en-US" dirty="0"/>
            </a:br>
            <a:r>
              <a:rPr lang="en-US" dirty="0"/>
              <a:t>Fiscal Year Finale</a:t>
            </a:r>
          </a:p>
        </p:txBody>
      </p:sp>
      <p:sp>
        <p:nvSpPr>
          <p:cNvPr id="3" name="TextBox 2">
            <a:extLst>
              <a:ext uri="{FF2B5EF4-FFF2-40B4-BE49-F238E27FC236}">
                <a16:creationId xmlns:a16="http://schemas.microsoft.com/office/drawing/2014/main" id="{4E9FD085-3933-43F9-95F5-350673EA5DC1}"/>
              </a:ext>
            </a:extLst>
          </p:cNvPr>
          <p:cNvSpPr txBox="1"/>
          <p:nvPr/>
        </p:nvSpPr>
        <p:spPr>
          <a:xfrm>
            <a:off x="1674812" y="1905000"/>
            <a:ext cx="8534400" cy="501676"/>
          </a:xfrm>
          <a:prstGeom prst="rect">
            <a:avLst/>
          </a:prstGeom>
          <a:noFill/>
        </p:spPr>
        <p:txBody>
          <a:bodyPr wrap="square" rtlCol="0">
            <a:spAutoFit/>
          </a:bodyPr>
          <a:lstStyle/>
          <a:p>
            <a:pPr algn="ctr">
              <a:lnSpc>
                <a:spcPct val="95000"/>
              </a:lnSpc>
            </a:pPr>
            <a:r>
              <a:rPr lang="en-US" sz="2800" b="1" dirty="0"/>
              <a:t>2019/2020 Final Considerations</a:t>
            </a:r>
          </a:p>
        </p:txBody>
      </p:sp>
      <p:sp>
        <p:nvSpPr>
          <p:cNvPr id="4" name="TextBox 3">
            <a:extLst>
              <a:ext uri="{FF2B5EF4-FFF2-40B4-BE49-F238E27FC236}">
                <a16:creationId xmlns:a16="http://schemas.microsoft.com/office/drawing/2014/main" id="{CA909659-F0FC-46BF-ABBA-F60454941329}"/>
              </a:ext>
            </a:extLst>
          </p:cNvPr>
          <p:cNvSpPr txBox="1"/>
          <p:nvPr/>
        </p:nvSpPr>
        <p:spPr>
          <a:xfrm>
            <a:off x="836612" y="2667000"/>
            <a:ext cx="9525000" cy="2899255"/>
          </a:xfrm>
          <a:prstGeom prst="rect">
            <a:avLst/>
          </a:prstGeom>
          <a:noFill/>
        </p:spPr>
        <p:txBody>
          <a:bodyPr wrap="square" rtlCol="0">
            <a:spAutoFit/>
          </a:bodyPr>
          <a:lstStyle/>
          <a:p>
            <a:pPr>
              <a:lnSpc>
                <a:spcPct val="95000"/>
              </a:lnSpc>
            </a:pPr>
            <a:r>
              <a:rPr lang="en-US" dirty="0"/>
              <a:t>	Assess all unfinished business (</a:t>
            </a:r>
            <a:r>
              <a:rPr lang="en-US" i="1" dirty="0"/>
              <a:t>definition:  continued 	discussion on incomplete matters/past subjects</a:t>
            </a:r>
            <a:r>
              <a:rPr lang="en-US" dirty="0"/>
              <a:t>)</a:t>
            </a:r>
          </a:p>
          <a:p>
            <a:pPr>
              <a:lnSpc>
                <a:spcPct val="95000"/>
              </a:lnSpc>
            </a:pPr>
            <a:endParaRPr lang="en-US" dirty="0"/>
          </a:p>
          <a:p>
            <a:pPr lvl="1">
              <a:lnSpc>
                <a:spcPct val="95000"/>
              </a:lnSpc>
            </a:pPr>
            <a:r>
              <a:rPr lang="en-US" dirty="0"/>
              <a:t>	Hold annual meeting</a:t>
            </a:r>
          </a:p>
          <a:p>
            <a:pPr lvl="1">
              <a:lnSpc>
                <a:spcPct val="95000"/>
              </a:lnSpc>
            </a:pPr>
            <a:endParaRPr lang="en-US" dirty="0"/>
          </a:p>
          <a:p>
            <a:pPr>
              <a:lnSpc>
                <a:spcPct val="95000"/>
              </a:lnSpc>
            </a:pPr>
            <a:r>
              <a:rPr lang="en-US" dirty="0"/>
              <a:t>	Adopt budget/hold budget hearing</a:t>
            </a:r>
          </a:p>
          <a:p>
            <a:pPr>
              <a:lnSpc>
                <a:spcPct val="95000"/>
              </a:lnSpc>
            </a:pPr>
            <a:endParaRPr lang="en-US" dirty="0"/>
          </a:p>
          <a:p>
            <a:pPr>
              <a:lnSpc>
                <a:spcPct val="95000"/>
              </a:lnSpc>
            </a:pPr>
            <a:r>
              <a:rPr lang="en-US" dirty="0"/>
              <a:t>	Continued learning plans</a:t>
            </a:r>
          </a:p>
        </p:txBody>
      </p:sp>
      <p:pic>
        <p:nvPicPr>
          <p:cNvPr id="6" name="Graphic 5" descr="Question mark">
            <a:extLst>
              <a:ext uri="{FF2B5EF4-FFF2-40B4-BE49-F238E27FC236}">
                <a16:creationId xmlns:a16="http://schemas.microsoft.com/office/drawing/2014/main" id="{44658859-88B5-46FB-8246-A31A4593B05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70013" y="2638425"/>
            <a:ext cx="914400" cy="914400"/>
          </a:xfrm>
          <a:prstGeom prst="rect">
            <a:avLst/>
          </a:prstGeom>
        </p:spPr>
      </p:pic>
      <p:pic>
        <p:nvPicPr>
          <p:cNvPr id="8" name="Graphic 7" descr="Users">
            <a:extLst>
              <a:ext uri="{FF2B5EF4-FFF2-40B4-BE49-F238E27FC236}">
                <a16:creationId xmlns:a16="http://schemas.microsoft.com/office/drawing/2014/main" id="{F5916FFB-E4C8-431B-BE1D-40F46DFFB6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217612" y="3457575"/>
            <a:ext cx="914400" cy="914400"/>
          </a:xfrm>
          <a:prstGeom prst="rect">
            <a:avLst/>
          </a:prstGeom>
        </p:spPr>
      </p:pic>
      <p:pic>
        <p:nvPicPr>
          <p:cNvPr id="10" name="Graphic 9" descr="Dollar">
            <a:extLst>
              <a:ext uri="{FF2B5EF4-FFF2-40B4-BE49-F238E27FC236}">
                <a16:creationId xmlns:a16="http://schemas.microsoft.com/office/drawing/2014/main" id="{DA9B64B0-1F05-48C9-B0AE-F4D47368C1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70013" y="4175099"/>
            <a:ext cx="914400" cy="914400"/>
          </a:xfrm>
          <a:prstGeom prst="rect">
            <a:avLst/>
          </a:prstGeom>
        </p:spPr>
      </p:pic>
      <p:pic>
        <p:nvPicPr>
          <p:cNvPr id="12" name="Graphic 11" descr="Open book">
            <a:extLst>
              <a:ext uri="{FF2B5EF4-FFF2-40B4-BE49-F238E27FC236}">
                <a16:creationId xmlns:a16="http://schemas.microsoft.com/office/drawing/2014/main" id="{D07AC579-F3B1-49F4-BC4B-0A65AE7C1F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17612" y="4965674"/>
            <a:ext cx="914400" cy="914400"/>
          </a:xfrm>
          <a:prstGeom prst="rect">
            <a:avLst/>
          </a:prstGeom>
        </p:spPr>
      </p:pic>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0157354" cy="1397000"/>
          </a:xfrm>
        </p:spPr>
        <p:txBody>
          <a:bodyPr/>
          <a:lstStyle/>
          <a:p>
            <a:r>
              <a:rPr lang="en-US" dirty="0"/>
              <a:t>Board Best Practices:</a:t>
            </a:r>
            <a:br>
              <a:rPr lang="en-US" dirty="0"/>
            </a:br>
            <a:r>
              <a:rPr lang="en-US" dirty="0"/>
              <a:t>Fiscal Year Finale</a:t>
            </a:r>
          </a:p>
        </p:txBody>
      </p:sp>
      <p:sp>
        <p:nvSpPr>
          <p:cNvPr id="11" name="TextBox 10">
            <a:extLst>
              <a:ext uri="{FF2B5EF4-FFF2-40B4-BE49-F238E27FC236}">
                <a16:creationId xmlns:a16="http://schemas.microsoft.com/office/drawing/2014/main" id="{239EC2CC-DA14-4ECE-B062-32A306B91942}"/>
              </a:ext>
            </a:extLst>
          </p:cNvPr>
          <p:cNvSpPr txBox="1"/>
          <p:nvPr/>
        </p:nvSpPr>
        <p:spPr>
          <a:xfrm>
            <a:off x="2284412" y="2438400"/>
            <a:ext cx="7924800" cy="969496"/>
          </a:xfrm>
          <a:prstGeom prst="rect">
            <a:avLst/>
          </a:prstGeom>
          <a:noFill/>
          <a:scene3d>
            <a:camera prst="obliqueBottomRight"/>
            <a:lightRig rig="threePt" dir="t"/>
          </a:scene3d>
        </p:spPr>
        <p:txBody>
          <a:bodyPr wrap="square" rtlCol="0">
            <a:spAutoFit/>
          </a:bodyPr>
          <a:lstStyle/>
          <a:p>
            <a:pPr algn="ctr">
              <a:lnSpc>
                <a:spcPct val="95000"/>
              </a:lnSpc>
            </a:pPr>
            <a:r>
              <a:rPr lang="en-US" sz="6000" b="1" dirty="0">
                <a:ln w="22225">
                  <a:solidFill>
                    <a:schemeClr val="accent2"/>
                  </a:solidFill>
                  <a:prstDash val="solid"/>
                </a:ln>
                <a:solidFill>
                  <a:schemeClr val="accent2">
                    <a:lumMod val="40000"/>
                    <a:lumOff val="60000"/>
                  </a:schemeClr>
                </a:solidFill>
              </a:rPr>
              <a:t>Unfinished Business</a:t>
            </a: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6869"/>
            <a:ext cx="10157354" cy="1397000"/>
          </a:xfrm>
        </p:spPr>
        <p:txBody>
          <a:bodyPr/>
          <a:lstStyle/>
          <a:p>
            <a:r>
              <a:rPr lang="en-US" dirty="0"/>
              <a:t>Board Best Practices:</a:t>
            </a:r>
            <a:br>
              <a:rPr lang="en-US" dirty="0"/>
            </a:br>
            <a:r>
              <a:rPr lang="en-US" dirty="0"/>
              <a:t>Fiscal Year Finale</a:t>
            </a:r>
          </a:p>
        </p:txBody>
      </p:sp>
      <p:sp>
        <p:nvSpPr>
          <p:cNvPr id="4" name="TextBox 3">
            <a:extLst>
              <a:ext uri="{FF2B5EF4-FFF2-40B4-BE49-F238E27FC236}">
                <a16:creationId xmlns:a16="http://schemas.microsoft.com/office/drawing/2014/main" id="{14F0A448-707A-4653-AFB1-26B42D6D0CDC}"/>
              </a:ext>
            </a:extLst>
          </p:cNvPr>
          <p:cNvSpPr txBox="1"/>
          <p:nvPr/>
        </p:nvSpPr>
        <p:spPr>
          <a:xfrm>
            <a:off x="2513012" y="1828800"/>
            <a:ext cx="9144000" cy="4302716"/>
          </a:xfrm>
          <a:prstGeom prst="rect">
            <a:avLst/>
          </a:prstGeom>
          <a:noFill/>
        </p:spPr>
        <p:txBody>
          <a:bodyPr wrap="square" rtlCol="0">
            <a:spAutoFit/>
          </a:bodyPr>
          <a:lstStyle/>
          <a:p>
            <a:pPr>
              <a:lnSpc>
                <a:spcPct val="95000"/>
              </a:lnSpc>
            </a:pPr>
            <a:endParaRPr lang="en-US" dirty="0"/>
          </a:p>
          <a:p>
            <a:pPr>
              <a:lnSpc>
                <a:spcPct val="95000"/>
              </a:lnSpc>
            </a:pPr>
            <a:r>
              <a:rPr lang="en-US" dirty="0"/>
              <a:t>	</a:t>
            </a:r>
            <a:r>
              <a:rPr lang="en-US" sz="1800" dirty="0"/>
              <a:t>Charter contract reauthorization(s)</a:t>
            </a:r>
          </a:p>
          <a:p>
            <a:pPr>
              <a:lnSpc>
                <a:spcPct val="95000"/>
              </a:lnSpc>
            </a:pPr>
            <a:endParaRPr lang="en-US" sz="1800" dirty="0"/>
          </a:p>
          <a:p>
            <a:pPr>
              <a:lnSpc>
                <a:spcPct val="95000"/>
              </a:lnSpc>
            </a:pPr>
            <a:r>
              <a:rPr lang="en-US" sz="1800" dirty="0"/>
              <a:t>	Management transitions</a:t>
            </a:r>
          </a:p>
          <a:p>
            <a:pPr>
              <a:lnSpc>
                <a:spcPct val="95000"/>
              </a:lnSpc>
            </a:pPr>
            <a:endParaRPr lang="en-US" sz="1800" dirty="0"/>
          </a:p>
          <a:p>
            <a:pPr>
              <a:lnSpc>
                <a:spcPct val="95000"/>
              </a:lnSpc>
            </a:pPr>
            <a:r>
              <a:rPr lang="en-US" sz="1800" dirty="0"/>
              <a:t>	Financial commitments</a:t>
            </a:r>
          </a:p>
          <a:p>
            <a:pPr>
              <a:lnSpc>
                <a:spcPct val="95000"/>
              </a:lnSpc>
            </a:pPr>
            <a:endParaRPr lang="en-US" sz="1800" dirty="0"/>
          </a:p>
          <a:p>
            <a:pPr>
              <a:lnSpc>
                <a:spcPct val="95000"/>
              </a:lnSpc>
            </a:pPr>
            <a:r>
              <a:rPr lang="en-US" sz="1800" dirty="0"/>
              <a:t>	Facility modifications</a:t>
            </a:r>
          </a:p>
          <a:p>
            <a:pPr>
              <a:lnSpc>
                <a:spcPct val="95000"/>
              </a:lnSpc>
            </a:pPr>
            <a:endParaRPr lang="en-US" sz="1800" dirty="0"/>
          </a:p>
          <a:p>
            <a:pPr>
              <a:lnSpc>
                <a:spcPct val="95000"/>
              </a:lnSpc>
            </a:pPr>
            <a:r>
              <a:rPr lang="en-US" sz="1800" dirty="0"/>
              <a:t>	Programmatic modifications</a:t>
            </a:r>
          </a:p>
          <a:p>
            <a:pPr>
              <a:lnSpc>
                <a:spcPct val="95000"/>
              </a:lnSpc>
            </a:pPr>
            <a:endParaRPr lang="en-US" sz="1800" dirty="0"/>
          </a:p>
          <a:p>
            <a:pPr>
              <a:lnSpc>
                <a:spcPct val="95000"/>
              </a:lnSpc>
            </a:pPr>
            <a:r>
              <a:rPr lang="en-US" sz="1800" dirty="0"/>
              <a:t>	Vision/mission work</a:t>
            </a:r>
          </a:p>
          <a:p>
            <a:pPr>
              <a:lnSpc>
                <a:spcPct val="95000"/>
              </a:lnSpc>
            </a:pPr>
            <a:endParaRPr lang="en-US" sz="1800" dirty="0"/>
          </a:p>
          <a:p>
            <a:pPr>
              <a:lnSpc>
                <a:spcPct val="95000"/>
              </a:lnSpc>
            </a:pPr>
            <a:r>
              <a:rPr lang="en-US" sz="1800" dirty="0"/>
              <a:t>	Strategic planning</a:t>
            </a:r>
          </a:p>
          <a:p>
            <a:pPr marL="342900" indent="-342900">
              <a:lnSpc>
                <a:spcPct val="95000"/>
              </a:lnSpc>
              <a:buFont typeface="Wingdings" panose="05000000000000000000" pitchFamily="2" charset="2"/>
              <a:buChar char="ü"/>
            </a:pPr>
            <a:endParaRPr lang="en-US" dirty="0"/>
          </a:p>
        </p:txBody>
      </p:sp>
      <p:pic>
        <p:nvPicPr>
          <p:cNvPr id="5" name="Graphic 4" descr="Document">
            <a:extLst>
              <a:ext uri="{FF2B5EF4-FFF2-40B4-BE49-F238E27FC236}">
                <a16:creationId xmlns:a16="http://schemas.microsoft.com/office/drawing/2014/main" id="{456E937E-04D0-463A-9FAE-3C42457294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75012" y="2133600"/>
            <a:ext cx="533401" cy="533400"/>
          </a:xfrm>
          <a:prstGeom prst="rect">
            <a:avLst/>
          </a:prstGeom>
        </p:spPr>
      </p:pic>
      <p:pic>
        <p:nvPicPr>
          <p:cNvPr id="9" name="Graphic 8" descr="Dollar">
            <a:extLst>
              <a:ext uri="{FF2B5EF4-FFF2-40B4-BE49-F238E27FC236}">
                <a16:creationId xmlns:a16="http://schemas.microsoft.com/office/drawing/2014/main" id="{6011D79D-3941-4F27-B1DC-BBAFCE2856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212047" y="3207657"/>
            <a:ext cx="596366" cy="533400"/>
          </a:xfrm>
          <a:prstGeom prst="rect">
            <a:avLst/>
          </a:prstGeom>
        </p:spPr>
      </p:pic>
      <p:pic>
        <p:nvPicPr>
          <p:cNvPr id="11" name="Graphic 10" descr="City">
            <a:extLst>
              <a:ext uri="{FF2B5EF4-FFF2-40B4-BE49-F238E27FC236}">
                <a16:creationId xmlns:a16="http://schemas.microsoft.com/office/drawing/2014/main" id="{3279B1C0-D254-478F-9ADA-46D787CD14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196098" y="3672112"/>
            <a:ext cx="596366" cy="685802"/>
          </a:xfrm>
          <a:prstGeom prst="rect">
            <a:avLst/>
          </a:prstGeom>
        </p:spPr>
      </p:pic>
      <p:pic>
        <p:nvPicPr>
          <p:cNvPr id="13" name="Graphic 12" descr="Playbook">
            <a:extLst>
              <a:ext uri="{FF2B5EF4-FFF2-40B4-BE49-F238E27FC236}">
                <a16:creationId xmlns:a16="http://schemas.microsoft.com/office/drawing/2014/main" id="{C462BDAB-34DC-425A-9483-E2C4E08B947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202252" y="4245558"/>
            <a:ext cx="641083" cy="640441"/>
          </a:xfrm>
          <a:prstGeom prst="rect">
            <a:avLst/>
          </a:prstGeom>
        </p:spPr>
      </p:pic>
      <p:pic>
        <p:nvPicPr>
          <p:cNvPr id="15" name="Graphic 14" descr="Handshake">
            <a:extLst>
              <a:ext uri="{FF2B5EF4-FFF2-40B4-BE49-F238E27FC236}">
                <a16:creationId xmlns:a16="http://schemas.microsoft.com/office/drawing/2014/main" id="{48129752-EA3D-4127-B492-B0198D0998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212047" y="2590800"/>
            <a:ext cx="596366" cy="762000"/>
          </a:xfrm>
          <a:prstGeom prst="rect">
            <a:avLst/>
          </a:prstGeom>
        </p:spPr>
      </p:pic>
      <p:pic>
        <p:nvPicPr>
          <p:cNvPr id="17" name="Graphic 16" descr="Thought bubble">
            <a:extLst>
              <a:ext uri="{FF2B5EF4-FFF2-40B4-BE49-F238E27FC236}">
                <a16:creationId xmlns:a16="http://schemas.microsoft.com/office/drawing/2014/main" id="{20891841-9283-4457-AE3A-3B17539D374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3127196" y="4778958"/>
            <a:ext cx="685800" cy="609599"/>
          </a:xfrm>
          <a:prstGeom prst="rect">
            <a:avLst/>
          </a:prstGeom>
        </p:spPr>
      </p:pic>
      <p:pic>
        <p:nvPicPr>
          <p:cNvPr id="19" name="Graphic 18" descr="Classroom">
            <a:extLst>
              <a:ext uri="{FF2B5EF4-FFF2-40B4-BE49-F238E27FC236}">
                <a16:creationId xmlns:a16="http://schemas.microsoft.com/office/drawing/2014/main" id="{BCC699D4-E297-4CBF-86F6-A389206CFB2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3142366" y="5279567"/>
            <a:ext cx="685800" cy="609603"/>
          </a:xfrm>
          <a:prstGeom prst="rect">
            <a:avLst/>
          </a:prstGeom>
        </p:spPr>
      </p:pic>
    </p:spTree>
    <p:extLst>
      <p:ext uri="{BB962C8B-B14F-4D97-AF65-F5344CB8AC3E}">
        <p14:creationId xmlns:p14="http://schemas.microsoft.com/office/powerpoint/2010/main" val="215353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76200"/>
            <a:ext cx="10157354" cy="1397000"/>
          </a:xfrm>
        </p:spPr>
        <p:txBody>
          <a:bodyPr/>
          <a:lstStyle/>
          <a:p>
            <a:r>
              <a:rPr lang="en-US" dirty="0"/>
              <a:t>Board Best Practices:</a:t>
            </a:r>
            <a:br>
              <a:rPr lang="en-US" dirty="0"/>
            </a:br>
            <a:r>
              <a:rPr lang="en-US" dirty="0"/>
              <a:t>Fiscal Year Finale</a:t>
            </a:r>
          </a:p>
        </p:txBody>
      </p:sp>
      <p:sp>
        <p:nvSpPr>
          <p:cNvPr id="11" name="TextBox 10">
            <a:extLst>
              <a:ext uri="{FF2B5EF4-FFF2-40B4-BE49-F238E27FC236}">
                <a16:creationId xmlns:a16="http://schemas.microsoft.com/office/drawing/2014/main" id="{239EC2CC-DA14-4ECE-B062-32A306B91942}"/>
              </a:ext>
            </a:extLst>
          </p:cNvPr>
          <p:cNvSpPr txBox="1"/>
          <p:nvPr/>
        </p:nvSpPr>
        <p:spPr>
          <a:xfrm>
            <a:off x="2132012" y="2362200"/>
            <a:ext cx="7924800" cy="969496"/>
          </a:xfrm>
          <a:prstGeom prst="rect">
            <a:avLst/>
          </a:prstGeom>
          <a:noFill/>
          <a:scene3d>
            <a:camera prst="obliqueBottomRight"/>
            <a:lightRig rig="threePt" dir="t"/>
          </a:scene3d>
        </p:spPr>
        <p:txBody>
          <a:bodyPr wrap="square" rtlCol="0">
            <a:spAutoFit/>
          </a:bodyPr>
          <a:lstStyle/>
          <a:p>
            <a:pPr algn="ctr">
              <a:lnSpc>
                <a:spcPct val="95000"/>
              </a:lnSpc>
            </a:pPr>
            <a:r>
              <a:rPr lang="en-US" sz="6000" b="1" dirty="0">
                <a:ln w="22225">
                  <a:solidFill>
                    <a:schemeClr val="accent2"/>
                  </a:solidFill>
                  <a:prstDash val="solid"/>
                </a:ln>
                <a:solidFill>
                  <a:schemeClr val="accent2">
                    <a:lumMod val="40000"/>
                    <a:lumOff val="60000"/>
                  </a:schemeClr>
                </a:solidFill>
              </a:rPr>
              <a:t>Annual Meeting</a:t>
            </a:r>
          </a:p>
        </p:txBody>
      </p:sp>
    </p:spTree>
    <p:extLst>
      <p:ext uri="{BB962C8B-B14F-4D97-AF65-F5344CB8AC3E}">
        <p14:creationId xmlns:p14="http://schemas.microsoft.com/office/powerpoint/2010/main" val="3219446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 presentation</Template>
  <TotalTime>263</TotalTime>
  <Words>918</Words>
  <Application>Microsoft Office PowerPoint</Application>
  <PresentationFormat>Custom</PresentationFormat>
  <Paragraphs>205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Times New Roman</vt:lpstr>
      <vt:lpstr>Wingdings</vt:lpstr>
      <vt:lpstr>Welcome back to school presentation</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lpstr>Board Best Practices: Fiscal Year Finale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Best Practices:  Fiscal Year Finale</dc:title>
  <dc:creator>Angela Irwin</dc:creator>
  <cp:lastModifiedBy>Christopher Oshelski</cp:lastModifiedBy>
  <cp:revision>29</cp:revision>
  <cp:lastPrinted>2020-05-06T15:50:41Z</cp:lastPrinted>
  <dcterms:created xsi:type="dcterms:W3CDTF">2020-05-04T14:02:39Z</dcterms:created>
  <dcterms:modified xsi:type="dcterms:W3CDTF">2020-05-14T14:36:43Z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