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257" r:id="rId6"/>
    <p:sldId id="271" r:id="rId7"/>
    <p:sldId id="273" r:id="rId8"/>
    <p:sldId id="270" r:id="rId9"/>
    <p:sldId id="272" r:id="rId10"/>
    <p:sldId id="276" r:id="rId11"/>
    <p:sldId id="275" r:id="rId12"/>
    <p:sldId id="277" r:id="rId13"/>
    <p:sldId id="274"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109" d="100"/>
          <a:sy n="109" d="100"/>
        </p:scale>
        <p:origin x="672" y="102"/>
      </p:cViewPr>
      <p:guideLst>
        <p:guide orient="horz" pos="2160"/>
        <p:guide pos="3840"/>
      </p:guideLst>
    </p:cSldViewPr>
  </p:slideViewPr>
  <p:notesTextViewPr>
    <p:cViewPr>
      <p:scale>
        <a:sx n="1" d="1"/>
        <a:sy n="1" d="1"/>
      </p:scale>
      <p:origin x="0" y="0"/>
    </p:cViewPr>
  </p:notesTextViewPr>
  <p:notesViewPr>
    <p:cSldViewPr snapToGrid="0" showGuides="1">
      <p:cViewPr varScale="1">
        <p:scale>
          <a:sx n="65" d="100"/>
          <a:sy n="65" d="100"/>
        </p:scale>
        <p:origin x="315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2/1/2021</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2/1/2021</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dirty="0"/>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 that needs to be asked, regularly, is how your board’s blend is working for you.  These four models help boards determine, from their own results, when it may be necessary to place more emphasis on one or more of these governing types.”</a:t>
            </a:r>
          </a:p>
        </p:txBody>
      </p:sp>
      <p:sp>
        <p:nvSpPr>
          <p:cNvPr id="4" name="Slide Number Placeholder 3"/>
          <p:cNvSpPr>
            <a:spLocks noGrp="1"/>
          </p:cNvSpPr>
          <p:nvPr>
            <p:ph type="sldNum" sz="quarter" idx="5"/>
          </p:nvPr>
        </p:nvSpPr>
        <p:spPr/>
        <p:txBody>
          <a:bodyPr/>
          <a:lstStyle/>
          <a:p>
            <a:fld id="{0A3C37BE-C303-496D-B5CD-85F2937540FC}" type="slidenum">
              <a:rPr lang="en-US" smtClean="0"/>
              <a:t>4</a:t>
            </a:fld>
            <a:endParaRPr lang="en-US" dirty="0"/>
          </a:p>
        </p:txBody>
      </p:sp>
    </p:spTree>
    <p:extLst>
      <p:ext uri="{BB962C8B-B14F-4D97-AF65-F5344CB8AC3E}">
        <p14:creationId xmlns:p14="http://schemas.microsoft.com/office/powerpoint/2010/main" val="203452092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2/1/2021</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5" name="Date Placeholder 4"/>
          <p:cNvSpPr>
            <a:spLocks noGrp="1"/>
          </p:cNvSpPr>
          <p:nvPr>
            <p:ph type="dt" sz="half" idx="10"/>
          </p:nvPr>
        </p:nvSpPr>
        <p:spPr/>
        <p:txBody>
          <a:bodyPr/>
          <a:lstStyle/>
          <a:p>
            <a:fld id="{402B9795-92DC-40DC-A1CA-9A4B349D7824}" type="datetimeFigureOut">
              <a:rPr lang="en-US"/>
              <a:t>2/1/2021</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2/1/2021</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2/1/2021</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2/1/2021</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dirty="0"/>
              <a:t>Click icon to add picture</a:t>
            </a:r>
            <a:endParaRPr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2/1/2021</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2/1/2021</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2/1/2021</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2/1/2021</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2/1/2021</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2/1/2021</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2/1/2021</a:t>
            </a:fld>
            <a:endParaRPr lang="en-US" dirty="0"/>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dirty="0"/>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dirty="0"/>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boardsource.org/fundamental-topics-of-nonprofit-board-service/culture-dynamic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ergiobalaccoscrittore.blogspot.com/2013/02/giusto-o-sbagliato.html" TargetMode="External"/><Relationship Id="rId3" Type="http://schemas.microsoft.com/office/2007/relationships/hdphoto" Target="../media/hdphoto2.wdp"/><Relationship Id="rId7" Type="http://schemas.openxmlformats.org/officeDocument/2006/relationships/hyperlink" Target="http://www.managementexchange.com/hack/designed-growth-and-engagement-fixing-invisible-stranglehold-business-success" TargetMode="External"/><Relationship Id="rId12" Type="http://schemas.microsoft.com/office/2007/relationships/hdphoto" Target="../media/hdphoto5.wdp"/><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6.png"/><Relationship Id="rId5" Type="http://schemas.openxmlformats.org/officeDocument/2006/relationships/image" Target="../media/image4.png"/><Relationship Id="rId10" Type="http://schemas.openxmlformats.org/officeDocument/2006/relationships/hyperlink" Target="https://www.peoplematters.in/article/skilling/is-skill-development-the-right-choice-19179" TargetMode="External"/><Relationship Id="rId4" Type="http://schemas.openxmlformats.org/officeDocument/2006/relationships/hyperlink" Target="https://pixabay.com/en/handshake-regard-cooperate-connect-2009195/" TargetMode="External"/><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pixabay.com/en/handshake-regard-cooperate-connect-2009195/"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www.managementexchange.com/hack/designed-growth-and-engagement-fixing-invisible-stranglehold-business-success"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peoplematters.in/article/skilling/is-skill-development-the-right-choice-19179" TargetMode="External"/></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ergiobalaccoscrittore.blogspot.com/2013/02/giusto-o-sbagliato.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57452" y="1874843"/>
            <a:ext cx="6581498" cy="2219691"/>
          </a:xfrm>
        </p:spPr>
        <p:txBody>
          <a:bodyPr anchor="ctr">
            <a:normAutofit/>
          </a:bodyPr>
          <a:lstStyle/>
          <a:p>
            <a:r>
              <a:rPr lang="en-US" sz="2800" dirty="0"/>
              <a:t>Governing in a post-pandemic environment: Navigating Your Board role within a new reality</a:t>
            </a:r>
          </a:p>
        </p:txBody>
      </p:sp>
      <p:sp>
        <p:nvSpPr>
          <p:cNvPr id="7" name="Subtitle 6"/>
          <p:cNvSpPr>
            <a:spLocks noGrp="1"/>
          </p:cNvSpPr>
          <p:nvPr>
            <p:ph type="subTitle" idx="1"/>
          </p:nvPr>
        </p:nvSpPr>
        <p:spPr>
          <a:xfrm>
            <a:off x="257452" y="3749918"/>
            <a:ext cx="5734050" cy="955565"/>
          </a:xfrm>
        </p:spPr>
        <p:txBody>
          <a:bodyPr>
            <a:normAutofit/>
          </a:bodyPr>
          <a:lstStyle/>
          <a:p>
            <a:r>
              <a:rPr lang="en-US" sz="2000" b="1" i="1" dirty="0"/>
              <a:t>Owning Board Culture During Change</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
        <p:nvSpPr>
          <p:cNvPr id="2" name="TextBox 1">
            <a:extLst>
              <a:ext uri="{FF2B5EF4-FFF2-40B4-BE49-F238E27FC236}">
                <a16:creationId xmlns:a16="http://schemas.microsoft.com/office/drawing/2014/main" id="{85243F25-187C-48C1-B794-585ADD3BD3D1}"/>
              </a:ext>
            </a:extLst>
          </p:cNvPr>
          <p:cNvSpPr txBox="1"/>
          <p:nvPr/>
        </p:nvSpPr>
        <p:spPr>
          <a:xfrm>
            <a:off x="205203" y="4520817"/>
            <a:ext cx="5838548" cy="369332"/>
          </a:xfrm>
          <a:prstGeom prst="rect">
            <a:avLst/>
          </a:prstGeom>
          <a:noFill/>
        </p:spPr>
        <p:txBody>
          <a:bodyPr wrap="square" rtlCol="0">
            <a:spAutoFit/>
          </a:bodyPr>
          <a:lstStyle/>
          <a:p>
            <a:r>
              <a:rPr lang="en-US" dirty="0"/>
              <a:t>Webinar #3:  February 3, 2021</a:t>
            </a:r>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OWNING BOARD CULTURE DURING CHANGE</a:t>
            </a:r>
          </a:p>
        </p:txBody>
      </p:sp>
      <p:sp>
        <p:nvSpPr>
          <p:cNvPr id="2" name="TextBox 1">
            <a:extLst>
              <a:ext uri="{FF2B5EF4-FFF2-40B4-BE49-F238E27FC236}">
                <a16:creationId xmlns:a16="http://schemas.microsoft.com/office/drawing/2014/main" id="{11CC0480-D2FF-404C-9ED1-B149A0A5DBF7}"/>
              </a:ext>
            </a:extLst>
          </p:cNvPr>
          <p:cNvSpPr txBox="1"/>
          <p:nvPr/>
        </p:nvSpPr>
        <p:spPr>
          <a:xfrm>
            <a:off x="1294641" y="1623645"/>
            <a:ext cx="9601200" cy="830997"/>
          </a:xfrm>
          <a:prstGeom prst="rect">
            <a:avLst/>
          </a:prstGeom>
          <a:noFill/>
        </p:spPr>
        <p:txBody>
          <a:bodyPr wrap="square" rtlCol="0">
            <a:spAutoFit/>
          </a:bodyPr>
          <a:lstStyle/>
          <a:p>
            <a:pPr algn="ctr"/>
            <a:r>
              <a:rPr lang="en-US" sz="4800" i="1" dirty="0"/>
              <a:t>NOW WHAT?</a:t>
            </a:r>
          </a:p>
        </p:txBody>
      </p:sp>
      <p:sp>
        <p:nvSpPr>
          <p:cNvPr id="3" name="TextBox 2">
            <a:extLst>
              <a:ext uri="{FF2B5EF4-FFF2-40B4-BE49-F238E27FC236}">
                <a16:creationId xmlns:a16="http://schemas.microsoft.com/office/drawing/2014/main" id="{34A1072A-0F40-4B76-942D-85CA8247C4C1}"/>
              </a:ext>
            </a:extLst>
          </p:cNvPr>
          <p:cNvSpPr txBox="1"/>
          <p:nvPr/>
        </p:nvSpPr>
        <p:spPr>
          <a:xfrm>
            <a:off x="675516" y="2905125"/>
            <a:ext cx="1101090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Identify your culture, considering the four models</a:t>
            </a:r>
          </a:p>
          <a:p>
            <a:endParaRPr lang="en-US" dirty="0"/>
          </a:p>
          <a:p>
            <a:pPr marL="285750" indent="-285750">
              <a:buFont typeface="Arial" panose="020B0604020202020204" pitchFamily="34" charset="0"/>
              <a:buChar char="•"/>
            </a:pPr>
            <a:r>
              <a:rPr lang="en-US" dirty="0"/>
              <a:t>Determine if your current makeup supports your culture</a:t>
            </a:r>
          </a:p>
          <a:p>
            <a:endParaRPr lang="en-US" dirty="0"/>
          </a:p>
          <a:p>
            <a:pPr marL="285750" indent="-285750">
              <a:buFont typeface="Arial" panose="020B0604020202020204" pitchFamily="34" charset="0"/>
              <a:buChar char="•"/>
            </a:pPr>
            <a:r>
              <a:rPr lang="en-US" dirty="0"/>
              <a:t>Determine if you are operating within the parameters of your desired culture</a:t>
            </a:r>
          </a:p>
          <a:p>
            <a:endParaRPr lang="en-US" dirty="0"/>
          </a:p>
          <a:p>
            <a:pPr marL="285750" indent="-285750">
              <a:buFont typeface="Arial" panose="020B0604020202020204" pitchFamily="34" charset="0"/>
              <a:buChar char="•"/>
            </a:pPr>
            <a:r>
              <a:rPr lang="en-US" dirty="0"/>
              <a:t>Discuss committee functions within the parameters of your desired culture</a:t>
            </a:r>
          </a:p>
          <a:p>
            <a:endParaRPr lang="en-US" dirty="0"/>
          </a:p>
          <a:p>
            <a:pPr marL="285750" indent="-285750">
              <a:buFont typeface="Arial" panose="020B0604020202020204" pitchFamily="34" charset="0"/>
              <a:buChar char="•"/>
            </a:pPr>
            <a:r>
              <a:rPr lang="en-US" dirty="0"/>
              <a:t>Assess/re-evaluate your board recruitment efforts </a:t>
            </a:r>
          </a:p>
          <a:p>
            <a:endParaRPr lang="en-US" dirty="0"/>
          </a:p>
          <a:p>
            <a:pPr marL="285750" indent="-285750">
              <a:buFont typeface="Arial" panose="020B0604020202020204" pitchFamily="34" charset="0"/>
              <a:buChar char="•"/>
            </a:pPr>
            <a:r>
              <a:rPr lang="en-US" dirty="0"/>
              <a:t>Review board self-evaluations to add cultural component</a:t>
            </a:r>
          </a:p>
        </p:txBody>
      </p:sp>
    </p:spTree>
    <p:extLst>
      <p:ext uri="{BB962C8B-B14F-4D97-AF65-F5344CB8AC3E}">
        <p14:creationId xmlns:p14="http://schemas.microsoft.com/office/powerpoint/2010/main" val="138797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OWNING BOARD CULTURE DURING CHANGE</a:t>
            </a:r>
          </a:p>
        </p:txBody>
      </p:sp>
      <p:sp>
        <p:nvSpPr>
          <p:cNvPr id="5" name="Title 1">
            <a:extLst>
              <a:ext uri="{FF2B5EF4-FFF2-40B4-BE49-F238E27FC236}">
                <a16:creationId xmlns:a16="http://schemas.microsoft.com/office/drawing/2014/main" id="{6125A1C6-FD16-40CB-B93B-69E7CE432390}"/>
              </a:ext>
            </a:extLst>
          </p:cNvPr>
          <p:cNvSpPr txBox="1">
            <a:spLocks/>
          </p:cNvSpPr>
          <p:nvPr/>
        </p:nvSpPr>
        <p:spPr>
          <a:xfrm>
            <a:off x="574070" y="1557026"/>
            <a:ext cx="11042341" cy="1464906"/>
          </a:xfrm>
          <a:prstGeom prst="rect">
            <a:avLst/>
          </a:prstGeom>
        </p:spPr>
        <p:txBody>
          <a:bodyPr vert="horz" lIns="0" tIns="45720" rIns="0" bIns="45720" rtlCol="0" anchor="b">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en-US" dirty="0"/>
              <a:t>THANK YOU FOR PARTICIPATING</a:t>
            </a:r>
          </a:p>
        </p:txBody>
      </p:sp>
      <p:pic>
        <p:nvPicPr>
          <p:cNvPr id="6" name="Picture 5">
            <a:extLst>
              <a:ext uri="{FF2B5EF4-FFF2-40B4-BE49-F238E27FC236}">
                <a16:creationId xmlns:a16="http://schemas.microsoft.com/office/drawing/2014/main" id="{FE507B8A-9EDA-451D-8F9B-DF688679A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91" y="4318906"/>
            <a:ext cx="2626822" cy="852055"/>
          </a:xfrm>
          <a:prstGeom prst="rect">
            <a:avLst/>
          </a:prstGeom>
        </p:spPr>
      </p:pic>
      <p:sp>
        <p:nvSpPr>
          <p:cNvPr id="7" name="Rectangle 6">
            <a:extLst>
              <a:ext uri="{FF2B5EF4-FFF2-40B4-BE49-F238E27FC236}">
                <a16:creationId xmlns:a16="http://schemas.microsoft.com/office/drawing/2014/main" id="{82ADF354-6963-4EDF-B477-EC9369FB3DD6}"/>
              </a:ext>
            </a:extLst>
          </p:cNvPr>
          <p:cNvSpPr/>
          <p:nvPr/>
        </p:nvSpPr>
        <p:spPr>
          <a:xfrm>
            <a:off x="460529" y="4744934"/>
            <a:ext cx="6096000" cy="1384995"/>
          </a:xfrm>
          <a:prstGeom prst="rect">
            <a:avLst/>
          </a:prstGeom>
        </p:spPr>
        <p:txBody>
          <a:bodyPr>
            <a:spAutoFit/>
          </a:bodyPr>
          <a:lstStyle/>
          <a:p>
            <a:r>
              <a:rPr lang="en-US" dirty="0">
                <a:solidFill>
                  <a:schemeClr val="bg1"/>
                </a:solidFill>
              </a:rPr>
              <a:t>Angela L. Irwin</a:t>
            </a:r>
            <a:br>
              <a:rPr lang="en-US" dirty="0">
                <a:solidFill>
                  <a:schemeClr val="bg1"/>
                </a:solidFill>
              </a:rPr>
            </a:br>
            <a:r>
              <a:rPr lang="en-US" dirty="0"/>
              <a:t/>
            </a:r>
            <a:br>
              <a:rPr lang="en-US" dirty="0"/>
            </a:br>
            <a:r>
              <a:rPr lang="en-US" sz="1200" dirty="0"/>
              <a:t>4521 Henry Drive</a:t>
            </a:r>
            <a:br>
              <a:rPr lang="en-US" sz="1200" dirty="0"/>
            </a:br>
            <a:r>
              <a:rPr lang="en-US" sz="1200" dirty="0"/>
              <a:t>Beaverton, MI  48612</a:t>
            </a:r>
            <a:br>
              <a:rPr lang="en-US" sz="1200" dirty="0"/>
            </a:br>
            <a:r>
              <a:rPr lang="en-US" sz="1200" dirty="0"/>
              <a:t>989-239-7555</a:t>
            </a:r>
            <a:br>
              <a:rPr lang="en-US" sz="1200" dirty="0"/>
            </a:br>
            <a:r>
              <a:rPr lang="en-US" sz="1200" dirty="0"/>
              <a:t>Email:  angela@airwinllc.com</a:t>
            </a:r>
          </a:p>
        </p:txBody>
      </p:sp>
    </p:spTree>
    <p:extLst>
      <p:ext uri="{BB962C8B-B14F-4D97-AF65-F5344CB8AC3E}">
        <p14:creationId xmlns:p14="http://schemas.microsoft.com/office/powerpoint/2010/main" val="74408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OWNING BOARD CULTURE DURING CHANGE</a:t>
            </a:r>
          </a:p>
        </p:txBody>
      </p:sp>
      <p:sp>
        <p:nvSpPr>
          <p:cNvPr id="14" name="Content Placeholder 13"/>
          <p:cNvSpPr>
            <a:spLocks noGrp="1"/>
          </p:cNvSpPr>
          <p:nvPr>
            <p:ph idx="1"/>
          </p:nvPr>
        </p:nvSpPr>
        <p:spPr>
          <a:xfrm>
            <a:off x="1104900" y="1946429"/>
            <a:ext cx="9982200" cy="4572000"/>
          </a:xfrm>
        </p:spPr>
        <p:txBody>
          <a:bodyPr/>
          <a:lstStyle/>
          <a:p>
            <a:pPr marL="0" indent="0">
              <a:buNone/>
            </a:pPr>
            <a:r>
              <a:rPr lang="en-US" sz="3600" dirty="0"/>
              <a:t>“</a:t>
            </a:r>
            <a:r>
              <a:rPr lang="en-US" sz="3600" i="1" dirty="0"/>
              <a:t>Board culture has a significant influence on the way your board carries out its work and shapes your board performance</a:t>
            </a:r>
            <a:r>
              <a:rPr lang="en-US" sz="3600" dirty="0"/>
              <a:t>.”</a:t>
            </a:r>
            <a:br>
              <a:rPr lang="en-US" sz="3600" dirty="0"/>
            </a:br>
            <a:r>
              <a:rPr lang="en-US" sz="3600" dirty="0"/>
              <a:t/>
            </a:r>
            <a:br>
              <a:rPr lang="en-US" sz="3600" dirty="0"/>
            </a:br>
            <a:r>
              <a:rPr lang="en-US" sz="3600" dirty="0"/>
              <a:t>					</a:t>
            </a:r>
            <a:r>
              <a:rPr lang="en-US" sz="800" dirty="0"/>
              <a:t>BoardSource: </a:t>
            </a:r>
            <a:r>
              <a:rPr lang="en-US" sz="800" dirty="0">
                <a:hlinkClick r:id="rId2"/>
              </a:rPr>
              <a:t>https://boardsource.org/fundamental-topics-of-nonprofit-board-service/culture-dyna</a:t>
            </a:r>
            <a:endParaRPr lang="en-US"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OWNING BOARD CULTURE DURING CHANGE</a:t>
            </a:r>
          </a:p>
        </p:txBody>
      </p:sp>
      <p:sp>
        <p:nvSpPr>
          <p:cNvPr id="4" name="TextBox 3">
            <a:extLst>
              <a:ext uri="{FF2B5EF4-FFF2-40B4-BE49-F238E27FC236}">
                <a16:creationId xmlns:a16="http://schemas.microsoft.com/office/drawing/2014/main" id="{125E45AD-EE14-4DDC-9B03-4E5F7E4C833F}"/>
              </a:ext>
            </a:extLst>
          </p:cNvPr>
          <p:cNvSpPr txBox="1"/>
          <p:nvPr/>
        </p:nvSpPr>
        <p:spPr>
          <a:xfrm>
            <a:off x="923278" y="1597135"/>
            <a:ext cx="10706470" cy="2831544"/>
          </a:xfrm>
          <a:prstGeom prst="rect">
            <a:avLst/>
          </a:prstGeom>
          <a:noFill/>
        </p:spPr>
        <p:txBody>
          <a:bodyPr wrap="square" rtlCol="0">
            <a:spAutoFit/>
          </a:bodyPr>
          <a:lstStyle/>
          <a:p>
            <a:pPr algn="ctr"/>
            <a:r>
              <a:rPr lang="en-US" sz="5400" b="1" dirty="0"/>
              <a:t>Board Culture Defined</a:t>
            </a:r>
          </a:p>
          <a:p>
            <a:endParaRPr lang="en-US" sz="2400" i="1" dirty="0"/>
          </a:p>
          <a:p>
            <a:r>
              <a:rPr lang="en-US" sz="2400" i="1" dirty="0"/>
              <a:t>Set of traditions and habits established over time that guide behavior – written and unwritten rules that influence relationships between board members</a:t>
            </a:r>
          </a:p>
          <a:p>
            <a:endParaRPr lang="en-US" sz="2800" dirty="0"/>
          </a:p>
        </p:txBody>
      </p:sp>
    </p:spTree>
    <p:extLst>
      <p:ext uri="{BB962C8B-B14F-4D97-AF65-F5344CB8AC3E}">
        <p14:creationId xmlns:p14="http://schemas.microsoft.com/office/powerpoint/2010/main" val="202290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OWNING BOARD CULTURE DURING CHANGE</a:t>
            </a:r>
          </a:p>
        </p:txBody>
      </p:sp>
      <p:sp>
        <p:nvSpPr>
          <p:cNvPr id="4" name="TextBox 3">
            <a:extLst>
              <a:ext uri="{FF2B5EF4-FFF2-40B4-BE49-F238E27FC236}">
                <a16:creationId xmlns:a16="http://schemas.microsoft.com/office/drawing/2014/main" id="{125E45AD-EE14-4DDC-9B03-4E5F7E4C833F}"/>
              </a:ext>
            </a:extLst>
          </p:cNvPr>
          <p:cNvSpPr txBox="1"/>
          <p:nvPr/>
        </p:nvSpPr>
        <p:spPr>
          <a:xfrm>
            <a:off x="742006" y="860289"/>
            <a:ext cx="10706470" cy="5539978"/>
          </a:xfrm>
          <a:prstGeom prst="rect">
            <a:avLst/>
          </a:prstGeom>
          <a:noFill/>
        </p:spPr>
        <p:txBody>
          <a:bodyPr wrap="square" rtlCol="0">
            <a:spAutoFit/>
          </a:bodyPr>
          <a:lstStyle/>
          <a:p>
            <a:endParaRPr lang="en-US" sz="5400" dirty="0"/>
          </a:p>
          <a:p>
            <a:pPr algn="ctr"/>
            <a:r>
              <a:rPr lang="en-US" sz="4000" b="1" dirty="0"/>
              <a:t>Four Models of Boards</a:t>
            </a:r>
          </a:p>
          <a:p>
            <a:endParaRPr lang="en-US" sz="2800" dirty="0"/>
          </a:p>
          <a:p>
            <a:pPr marL="514350" indent="-514350">
              <a:buAutoNum type="arabicPeriod"/>
            </a:pPr>
            <a:r>
              <a:rPr lang="en-US" sz="2000" b="1" dirty="0"/>
              <a:t>Inquisitive</a:t>
            </a:r>
            <a:r>
              <a:rPr lang="en-US" sz="2000" dirty="0"/>
              <a:t>:  Boards that place a premium on “the exchange of ideas and the exploration of alternatives”</a:t>
            </a:r>
          </a:p>
          <a:p>
            <a:pPr marL="514350" indent="-514350">
              <a:buAutoNum type="arabicPeriod"/>
            </a:pPr>
            <a:r>
              <a:rPr lang="en-US" sz="2000" b="1" dirty="0"/>
              <a:t>Decisive</a:t>
            </a:r>
            <a:r>
              <a:rPr lang="en-US" sz="2000" dirty="0"/>
              <a:t>:  These boards place a great deal of importance on “measurable results, driving a focused agenda and outcome-oriented decisions.”</a:t>
            </a:r>
          </a:p>
          <a:p>
            <a:pPr marL="514350" indent="-514350">
              <a:buAutoNum type="arabicPeriod"/>
            </a:pPr>
            <a:r>
              <a:rPr lang="en-US" sz="2000" b="1" dirty="0"/>
              <a:t>Collaborative</a:t>
            </a:r>
            <a:r>
              <a:rPr lang="en-US" sz="2000" dirty="0"/>
              <a:t>:  These boards “value consensus and having a greater purpose.”</a:t>
            </a:r>
          </a:p>
          <a:p>
            <a:pPr marL="514350" indent="-514350">
              <a:buAutoNum type="arabicPeriod"/>
            </a:pPr>
            <a:r>
              <a:rPr lang="en-US" sz="2000" b="1" dirty="0"/>
              <a:t>Disciplined:</a:t>
            </a:r>
            <a:r>
              <a:rPr lang="en-US" sz="2000" dirty="0"/>
              <a:t>  Boards that “emphasize consistency and managing risks and prioritize planning and adherence to protocols.””</a:t>
            </a:r>
          </a:p>
          <a:p>
            <a:pPr marL="514350" indent="-514350">
              <a:buAutoNum type="arabicPeriod"/>
            </a:pPr>
            <a:endParaRPr lang="en-US" sz="2000" dirty="0"/>
          </a:p>
          <a:p>
            <a:pPr algn="r"/>
            <a:r>
              <a:rPr lang="en-US" dirty="0"/>
              <a:t>Source:  </a:t>
            </a:r>
            <a:r>
              <a:rPr lang="en-US" i="1" dirty="0"/>
              <a:t>How to Create a Healthy Board Culture</a:t>
            </a:r>
          </a:p>
          <a:p>
            <a:pPr algn="r"/>
            <a:r>
              <a:rPr lang="en-US" i="1" dirty="0"/>
              <a:t>Diligent Insights</a:t>
            </a:r>
          </a:p>
          <a:p>
            <a:pPr algn="r"/>
            <a:r>
              <a:rPr lang="en-US" i="1" dirty="0"/>
              <a:t>May 2019</a:t>
            </a:r>
          </a:p>
          <a:p>
            <a:pPr algn="r"/>
            <a:r>
              <a:rPr lang="en-US" i="1" dirty="0"/>
              <a:t>Rick Hoel</a:t>
            </a:r>
            <a:endParaRPr lang="en-US" dirty="0"/>
          </a:p>
        </p:txBody>
      </p:sp>
    </p:spTree>
    <p:extLst>
      <p:ext uri="{BB962C8B-B14F-4D97-AF65-F5344CB8AC3E}">
        <p14:creationId xmlns:p14="http://schemas.microsoft.com/office/powerpoint/2010/main" val="61038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OWNING BOARD CULTURE DURING CHANGE</a:t>
            </a:r>
          </a:p>
        </p:txBody>
      </p:sp>
      <p:sp>
        <p:nvSpPr>
          <p:cNvPr id="6" name="TextBox 5">
            <a:extLst>
              <a:ext uri="{FF2B5EF4-FFF2-40B4-BE49-F238E27FC236}">
                <a16:creationId xmlns:a16="http://schemas.microsoft.com/office/drawing/2014/main" id="{47BCDB9F-5DDC-4A09-83F1-CB6515D8B875}"/>
              </a:ext>
            </a:extLst>
          </p:cNvPr>
          <p:cNvSpPr txBox="1"/>
          <p:nvPr/>
        </p:nvSpPr>
        <p:spPr>
          <a:xfrm>
            <a:off x="1104900" y="1886141"/>
            <a:ext cx="10678539" cy="4339650"/>
          </a:xfrm>
          <a:prstGeom prst="rect">
            <a:avLst/>
          </a:prstGeom>
          <a:noFill/>
        </p:spPr>
        <p:txBody>
          <a:bodyPr wrap="square" rtlCol="0">
            <a:spAutoFit/>
          </a:bodyPr>
          <a:lstStyle/>
          <a:p>
            <a:pPr algn="ctr"/>
            <a:r>
              <a:rPr lang="en-US" sz="4400" b="1" dirty="0"/>
              <a:t>Characteristics of a Strong Board Culture</a:t>
            </a:r>
          </a:p>
          <a:p>
            <a:pPr algn="ctr"/>
            <a:endParaRPr lang="en-US" sz="4400" dirty="0"/>
          </a:p>
          <a:p>
            <a:r>
              <a:rPr lang="en-US" sz="2000" dirty="0"/>
              <a:t>A healthy and respectful partnership between and among all stakeholders (i.e. board, leadership and authorizer)</a:t>
            </a:r>
          </a:p>
          <a:p>
            <a:endParaRPr lang="en-US" sz="2000" dirty="0"/>
          </a:p>
          <a:p>
            <a:r>
              <a:rPr lang="en-US" sz="2000" dirty="0"/>
              <a:t>Trust and candor between board members</a:t>
            </a:r>
          </a:p>
          <a:p>
            <a:endParaRPr lang="en-US" sz="2000" dirty="0"/>
          </a:p>
          <a:p>
            <a:r>
              <a:rPr lang="en-US" sz="2000" dirty="0"/>
              <a:t>Thoughtful and productive resolution of issues or disagreements</a:t>
            </a:r>
          </a:p>
          <a:p>
            <a:endParaRPr lang="en-US" sz="2000" dirty="0"/>
          </a:p>
          <a:p>
            <a:r>
              <a:rPr lang="en-US" sz="2000" dirty="0"/>
              <a:t>A willingness to address poor board behavior that is negatively impacting the board</a:t>
            </a:r>
          </a:p>
          <a:p>
            <a:pPr marL="457200" indent="-457200">
              <a:buFont typeface="Arial" panose="020B0604020202020204" pitchFamily="34" charset="0"/>
              <a:buChar char="•"/>
            </a:pPr>
            <a:endParaRPr lang="en-US" sz="2800" dirty="0"/>
          </a:p>
        </p:txBody>
      </p:sp>
      <p:pic>
        <p:nvPicPr>
          <p:cNvPr id="7" name="Picture 6">
            <a:extLst>
              <a:ext uri="{FF2B5EF4-FFF2-40B4-BE49-F238E27FC236}">
                <a16:creationId xmlns:a16="http://schemas.microsoft.com/office/drawing/2014/main" id="{3F7F1F88-0FE9-467F-B789-99919B3F26DB}"/>
              </a:ext>
            </a:extLst>
          </p:cNvPr>
          <p:cNvPicPr/>
          <p:nvPr/>
        </p:nvPicPr>
        <p:blipFill>
          <a:blip r:embed="rId2" cstate="print">
            <a:lum bright="70000" contrast="-70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97180" y="3124200"/>
            <a:ext cx="807720" cy="609600"/>
          </a:xfrm>
          <a:prstGeom prst="rect">
            <a:avLst/>
          </a:prstGeom>
        </p:spPr>
      </p:pic>
      <p:pic>
        <p:nvPicPr>
          <p:cNvPr id="8" name="Picture 7">
            <a:extLst>
              <a:ext uri="{FF2B5EF4-FFF2-40B4-BE49-F238E27FC236}">
                <a16:creationId xmlns:a16="http://schemas.microsoft.com/office/drawing/2014/main" id="{704C298D-9F7E-44F1-A1F2-C41227E6CA61}"/>
              </a:ext>
            </a:extLst>
          </p:cNvPr>
          <p:cNvPicPr/>
          <p:nvPr/>
        </p:nvPicPr>
        <p:blipFill>
          <a:blip r:embed="rId5" cstate="print">
            <a:lum bright="70000" contrast="-70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297180" y="4055966"/>
            <a:ext cx="702310" cy="302895"/>
          </a:xfrm>
          <a:prstGeom prst="rect">
            <a:avLst/>
          </a:prstGeom>
        </p:spPr>
      </p:pic>
      <p:pic>
        <p:nvPicPr>
          <p:cNvPr id="9" name="Picture 8">
            <a:extLst>
              <a:ext uri="{FF2B5EF4-FFF2-40B4-BE49-F238E27FC236}">
                <a16:creationId xmlns:a16="http://schemas.microsoft.com/office/drawing/2014/main" id="{9428D1DA-17B1-4D6C-9F7E-A9E0655D0FAB}"/>
              </a:ext>
            </a:extLst>
          </p:cNvPr>
          <p:cNvPicPr/>
          <p:nvPr/>
        </p:nvPicPr>
        <p:blipFill>
          <a:blip r:embed="rId8" cstate="print">
            <a:lum bright="70000" contrast="-70000"/>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145415" y="4761116"/>
            <a:ext cx="854075" cy="381000"/>
          </a:xfrm>
          <a:prstGeom prst="rect">
            <a:avLst/>
          </a:prstGeom>
        </p:spPr>
      </p:pic>
      <p:pic>
        <p:nvPicPr>
          <p:cNvPr id="10" name="Picture 9">
            <a:extLst>
              <a:ext uri="{FF2B5EF4-FFF2-40B4-BE49-F238E27FC236}">
                <a16:creationId xmlns:a16="http://schemas.microsoft.com/office/drawing/2014/main" id="{5DF79787-7BF5-4851-8A24-4930D32A9DCE}"/>
              </a:ext>
            </a:extLst>
          </p:cNvPr>
          <p:cNvPicPr/>
          <p:nvPr/>
        </p:nvPicPr>
        <p:blipFill>
          <a:blip r:embed="rId11" cstate="print">
            <a:lum bright="70000" contrast="-70000"/>
            <a:extLst>
              <a:ext uri="{BEBA8EAE-BF5A-486C-A8C5-ECC9F3942E4B}">
                <a14:imgProps xmlns:a14="http://schemas.microsoft.com/office/drawing/2010/main">
                  <a14:imgLayer r:embed="rId12">
                    <a14:imgEffect>
                      <a14:saturation sat="98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13"/>
              </a:ext>
            </a:extLst>
          </a:blip>
          <a:stretch>
            <a:fillRect/>
          </a:stretch>
        </p:blipFill>
        <p:spPr>
          <a:xfrm>
            <a:off x="229870" y="5408488"/>
            <a:ext cx="769620" cy="358140"/>
          </a:xfrm>
          <a:prstGeom prst="rect">
            <a:avLst/>
          </a:prstGeom>
        </p:spPr>
      </p:pic>
    </p:spTree>
    <p:extLst>
      <p:ext uri="{BB962C8B-B14F-4D97-AF65-F5344CB8AC3E}">
        <p14:creationId xmlns:p14="http://schemas.microsoft.com/office/powerpoint/2010/main" val="127276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7F1F88-0FE9-467F-B789-99919B3F26DB}"/>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14009" y="1173162"/>
            <a:ext cx="11864966" cy="5470841"/>
          </a:xfrm>
          <a:prstGeom prst="rect">
            <a:avLst/>
          </a:prstGeom>
        </p:spPr>
      </p:pic>
      <p:sp>
        <p:nvSpPr>
          <p:cNvPr id="13" name="Title 12"/>
          <p:cNvSpPr>
            <a:spLocks noGrp="1"/>
          </p:cNvSpPr>
          <p:nvPr>
            <p:ph type="title"/>
          </p:nvPr>
        </p:nvSpPr>
        <p:spPr/>
        <p:txBody>
          <a:bodyPr/>
          <a:lstStyle/>
          <a:p>
            <a:r>
              <a:rPr lang="en-US" dirty="0"/>
              <a:t>OWNING BOARD CULTURE DURING CHANGE</a:t>
            </a:r>
          </a:p>
        </p:txBody>
      </p:sp>
      <p:sp>
        <p:nvSpPr>
          <p:cNvPr id="2" name="TextBox 1">
            <a:extLst>
              <a:ext uri="{FF2B5EF4-FFF2-40B4-BE49-F238E27FC236}">
                <a16:creationId xmlns:a16="http://schemas.microsoft.com/office/drawing/2014/main" id="{3B8D1BFF-224B-474F-9642-F7A71DD6B641}"/>
              </a:ext>
            </a:extLst>
          </p:cNvPr>
          <p:cNvSpPr txBox="1"/>
          <p:nvPr/>
        </p:nvSpPr>
        <p:spPr>
          <a:xfrm>
            <a:off x="279324" y="1498429"/>
            <a:ext cx="11799651" cy="646331"/>
          </a:xfrm>
          <a:prstGeom prst="rect">
            <a:avLst/>
          </a:prstGeom>
          <a:noFill/>
        </p:spPr>
        <p:txBody>
          <a:bodyPr wrap="square" rtlCol="0">
            <a:spAutoFit/>
          </a:bodyPr>
          <a:lstStyle/>
          <a:p>
            <a:pPr algn="ctr"/>
            <a:r>
              <a:rPr lang="en-US" sz="3600" b="1" i="1" dirty="0"/>
              <a:t>CULTIVATE HEALTHY AND RESPECTFUL RELATIONSHIPS</a:t>
            </a:r>
          </a:p>
        </p:txBody>
      </p:sp>
      <p:sp>
        <p:nvSpPr>
          <p:cNvPr id="6" name="TextBox 5">
            <a:extLst>
              <a:ext uri="{FF2B5EF4-FFF2-40B4-BE49-F238E27FC236}">
                <a16:creationId xmlns:a16="http://schemas.microsoft.com/office/drawing/2014/main" id="{BE75031F-82C6-4F43-AB50-5F8C0F531879}"/>
              </a:ext>
            </a:extLst>
          </p:cNvPr>
          <p:cNvSpPr txBox="1"/>
          <p:nvPr/>
        </p:nvSpPr>
        <p:spPr>
          <a:xfrm>
            <a:off x="374034" y="2610683"/>
            <a:ext cx="11205934" cy="4247317"/>
          </a:xfrm>
          <a:prstGeom prst="rect">
            <a:avLst/>
          </a:prstGeom>
          <a:noFill/>
        </p:spPr>
        <p:txBody>
          <a:bodyPr wrap="square" rtlCol="0">
            <a:spAutoFit/>
          </a:bodyPr>
          <a:lstStyle/>
          <a:p>
            <a:pPr marL="285750" indent="-285750">
              <a:buFont typeface="Arial" panose="020B0604020202020204" pitchFamily="34" charset="0"/>
              <a:buChar char="•"/>
            </a:pPr>
            <a:r>
              <a:rPr lang="en-US" sz="2800" dirty="0"/>
              <a:t>Clear expectations</a:t>
            </a:r>
          </a:p>
          <a:p>
            <a:endParaRPr lang="en-US" sz="2800" dirty="0"/>
          </a:p>
          <a:p>
            <a:pPr marL="285750" indent="-285750">
              <a:buFont typeface="Arial" panose="020B0604020202020204" pitchFamily="34" charset="0"/>
              <a:buChar char="•"/>
            </a:pPr>
            <a:r>
              <a:rPr lang="en-US" sz="2800" dirty="0"/>
              <a:t>Open and honest communication</a:t>
            </a:r>
          </a:p>
          <a:p>
            <a:endParaRPr lang="en-US" sz="2800" dirty="0"/>
          </a:p>
          <a:p>
            <a:pPr marL="285750" indent="-285750">
              <a:buFont typeface="Arial" panose="020B0604020202020204" pitchFamily="34" charset="0"/>
              <a:buChar char="•"/>
            </a:pPr>
            <a:r>
              <a:rPr lang="en-US" sz="2800" dirty="0"/>
              <a:t>Understand/respect roles of all parties involved in work</a:t>
            </a:r>
          </a:p>
          <a:p>
            <a:endParaRPr lang="en-US" sz="2800" dirty="0"/>
          </a:p>
          <a:p>
            <a:pPr marL="285750" indent="-285750">
              <a:buFont typeface="Arial" panose="020B0604020202020204" pitchFamily="34" charset="0"/>
              <a:buChar char="•"/>
            </a:pPr>
            <a:r>
              <a:rPr lang="en-US" sz="2800" dirty="0"/>
              <a:t>Knowledge of role/work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Board language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0133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4C298D-9F7E-44F1-A1F2-C41227E6CA61}"/>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0" y="1585215"/>
            <a:ext cx="12052570" cy="5196585"/>
          </a:xfrm>
          <a:prstGeom prst="rect">
            <a:avLst/>
          </a:prstGeom>
        </p:spPr>
      </p:pic>
      <p:sp>
        <p:nvSpPr>
          <p:cNvPr id="13" name="Title 12"/>
          <p:cNvSpPr>
            <a:spLocks noGrp="1"/>
          </p:cNvSpPr>
          <p:nvPr>
            <p:ph type="title"/>
          </p:nvPr>
        </p:nvSpPr>
        <p:spPr/>
        <p:txBody>
          <a:bodyPr/>
          <a:lstStyle/>
          <a:p>
            <a:r>
              <a:rPr lang="en-US" dirty="0"/>
              <a:t>OWNING BOARD CULTURE DURING CHANGE</a:t>
            </a:r>
          </a:p>
        </p:txBody>
      </p:sp>
      <p:sp>
        <p:nvSpPr>
          <p:cNvPr id="2" name="TextBox 1">
            <a:extLst>
              <a:ext uri="{FF2B5EF4-FFF2-40B4-BE49-F238E27FC236}">
                <a16:creationId xmlns:a16="http://schemas.microsoft.com/office/drawing/2014/main" id="{3B8D1BFF-224B-474F-9642-F7A71DD6B641}"/>
              </a:ext>
            </a:extLst>
          </p:cNvPr>
          <p:cNvSpPr txBox="1"/>
          <p:nvPr/>
        </p:nvSpPr>
        <p:spPr>
          <a:xfrm>
            <a:off x="1527941" y="1560043"/>
            <a:ext cx="9241655" cy="646331"/>
          </a:xfrm>
          <a:prstGeom prst="rect">
            <a:avLst/>
          </a:prstGeom>
          <a:noFill/>
        </p:spPr>
        <p:txBody>
          <a:bodyPr wrap="square" rtlCol="0">
            <a:spAutoFit/>
          </a:bodyPr>
          <a:lstStyle/>
          <a:p>
            <a:pPr algn="ctr"/>
            <a:r>
              <a:rPr lang="en-US" sz="3600" b="1" i="1" dirty="0"/>
              <a:t>BUILD TRUST AND CANDOR</a:t>
            </a:r>
          </a:p>
        </p:txBody>
      </p:sp>
      <p:sp>
        <p:nvSpPr>
          <p:cNvPr id="8" name="TextBox 7">
            <a:extLst>
              <a:ext uri="{FF2B5EF4-FFF2-40B4-BE49-F238E27FC236}">
                <a16:creationId xmlns:a16="http://schemas.microsoft.com/office/drawing/2014/main" id="{2FF57A7D-4949-47F2-B7AC-6343F1F7A0BD}"/>
              </a:ext>
            </a:extLst>
          </p:cNvPr>
          <p:cNvSpPr txBox="1"/>
          <p:nvPr/>
        </p:nvSpPr>
        <p:spPr>
          <a:xfrm>
            <a:off x="595166" y="2618427"/>
            <a:ext cx="11107207" cy="4524315"/>
          </a:xfrm>
          <a:prstGeom prst="rect">
            <a:avLst/>
          </a:prstGeom>
          <a:noFill/>
        </p:spPr>
        <p:txBody>
          <a:bodyPr wrap="square" rtlCol="0">
            <a:spAutoFit/>
          </a:bodyPr>
          <a:lstStyle/>
          <a:p>
            <a:pPr marL="285750" indent="-285750">
              <a:buFont typeface="Arial" panose="020B0604020202020204" pitchFamily="34" charset="0"/>
              <a:buChar char="•"/>
            </a:pPr>
            <a:r>
              <a:rPr lang="en-US" sz="2800" dirty="0"/>
              <a:t>Consistency in governance/decision-making</a:t>
            </a:r>
          </a:p>
          <a:p>
            <a:endParaRPr lang="en-US" sz="2800" dirty="0"/>
          </a:p>
          <a:p>
            <a:pPr marL="285750" indent="-285750">
              <a:buFont typeface="Arial" panose="020B0604020202020204" pitchFamily="34" charset="0"/>
              <a:buChar char="•"/>
            </a:pPr>
            <a:r>
              <a:rPr lang="en-US" sz="2800" dirty="0"/>
              <a:t>Transparency</a:t>
            </a:r>
          </a:p>
          <a:p>
            <a:endParaRPr lang="en-US" sz="2800" dirty="0"/>
          </a:p>
          <a:p>
            <a:pPr marL="285750" indent="-285750">
              <a:buFont typeface="Arial" panose="020B0604020202020204" pitchFamily="34" charset="0"/>
              <a:buChar char="•"/>
            </a:pPr>
            <a:r>
              <a:rPr lang="en-US" sz="2800" dirty="0"/>
              <a:t>Ensure “safe” environment</a:t>
            </a:r>
          </a:p>
          <a:p>
            <a:endParaRPr lang="en-US" sz="2800" dirty="0"/>
          </a:p>
          <a:p>
            <a:pPr marL="285750" indent="-285750">
              <a:buFont typeface="Arial" panose="020B0604020202020204" pitchFamily="34" charset="0"/>
              <a:buChar char="•"/>
            </a:pPr>
            <a:r>
              <a:rPr lang="en-US" sz="2800" dirty="0"/>
              <a:t>Share information</a:t>
            </a:r>
          </a:p>
          <a:p>
            <a:endParaRPr lang="en-US" sz="2800" dirty="0"/>
          </a:p>
          <a:p>
            <a:pPr marL="285750" indent="-285750">
              <a:buFont typeface="Arial" panose="020B0604020202020204" pitchFamily="34" charset="0"/>
              <a:buChar char="•"/>
            </a:pPr>
            <a:r>
              <a:rPr lang="en-US" sz="2800" dirty="0"/>
              <a:t>Maintain confidentiality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0417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28D1DA-17B1-4D6C-9F7E-A9E0655D0FAB}"/>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 y="1342417"/>
            <a:ext cx="12192000" cy="5515583"/>
          </a:xfrm>
          <a:prstGeom prst="rect">
            <a:avLst/>
          </a:prstGeom>
        </p:spPr>
      </p:pic>
      <p:sp>
        <p:nvSpPr>
          <p:cNvPr id="13" name="Title 12"/>
          <p:cNvSpPr>
            <a:spLocks noGrp="1"/>
          </p:cNvSpPr>
          <p:nvPr>
            <p:ph type="title"/>
          </p:nvPr>
        </p:nvSpPr>
        <p:spPr/>
        <p:txBody>
          <a:bodyPr/>
          <a:lstStyle/>
          <a:p>
            <a:r>
              <a:rPr lang="en-US" dirty="0"/>
              <a:t>OWNING BOARD CULTURE DURING CHANGE</a:t>
            </a:r>
          </a:p>
        </p:txBody>
      </p:sp>
      <p:sp>
        <p:nvSpPr>
          <p:cNvPr id="5" name="TextBox 4">
            <a:extLst>
              <a:ext uri="{FF2B5EF4-FFF2-40B4-BE49-F238E27FC236}">
                <a16:creationId xmlns:a16="http://schemas.microsoft.com/office/drawing/2014/main" id="{80F5F9E0-4753-407C-90A1-A40FF701FEA0}"/>
              </a:ext>
            </a:extLst>
          </p:cNvPr>
          <p:cNvSpPr txBox="1"/>
          <p:nvPr/>
        </p:nvSpPr>
        <p:spPr>
          <a:xfrm>
            <a:off x="87549" y="1669002"/>
            <a:ext cx="11578251" cy="584775"/>
          </a:xfrm>
          <a:prstGeom prst="rect">
            <a:avLst/>
          </a:prstGeom>
          <a:noFill/>
        </p:spPr>
        <p:txBody>
          <a:bodyPr wrap="square" rtlCol="0">
            <a:spAutoFit/>
          </a:bodyPr>
          <a:lstStyle/>
          <a:p>
            <a:pPr algn="ctr"/>
            <a:r>
              <a:rPr lang="en-US" sz="3200" b="1" i="1" dirty="0"/>
              <a:t>RESOLVE ISSUES THOUGHTFULLY AND PRODUCTIVELY</a:t>
            </a:r>
          </a:p>
        </p:txBody>
      </p:sp>
      <p:sp>
        <p:nvSpPr>
          <p:cNvPr id="2" name="TextBox 1">
            <a:extLst>
              <a:ext uri="{FF2B5EF4-FFF2-40B4-BE49-F238E27FC236}">
                <a16:creationId xmlns:a16="http://schemas.microsoft.com/office/drawing/2014/main" id="{4E57C7E4-6344-4D12-ACA3-6A5B8C0678F7}"/>
              </a:ext>
            </a:extLst>
          </p:cNvPr>
          <p:cNvSpPr txBox="1"/>
          <p:nvPr/>
        </p:nvSpPr>
        <p:spPr>
          <a:xfrm>
            <a:off x="1576507" y="2299316"/>
            <a:ext cx="9037468" cy="1261884"/>
          </a:xfrm>
          <a:prstGeom prst="rect">
            <a:avLst/>
          </a:prstGeom>
          <a:noFill/>
        </p:spPr>
        <p:txBody>
          <a:bodyPr wrap="square" rtlCol="0">
            <a:spAutoFit/>
          </a:bodyPr>
          <a:lstStyle/>
          <a:p>
            <a:r>
              <a:rPr lang="en-US" dirty="0"/>
              <a:t>“</a:t>
            </a:r>
            <a:r>
              <a:rPr lang="en-US" i="1" dirty="0"/>
              <a:t>One of the frequent criticisms of boards has been a preference for ‘getting along’ at the expense of perhaps necessary conflicts that challenge complacent thinking</a:t>
            </a:r>
            <a:r>
              <a:rPr lang="en-US" dirty="0"/>
              <a:t>.”</a:t>
            </a:r>
          </a:p>
          <a:p>
            <a:pPr algn="r"/>
            <a:r>
              <a:rPr lang="en-US" sz="1000" dirty="0"/>
              <a:t>Source:  How to Create a Healthy Board Culture</a:t>
            </a:r>
          </a:p>
          <a:p>
            <a:pPr algn="r"/>
            <a:r>
              <a:rPr lang="en-US" sz="1000" dirty="0"/>
              <a:t>Diligent Insights</a:t>
            </a:r>
          </a:p>
          <a:p>
            <a:pPr algn="r"/>
            <a:r>
              <a:rPr lang="en-US" sz="1000" dirty="0"/>
              <a:t>May 2019</a:t>
            </a:r>
          </a:p>
          <a:p>
            <a:pPr algn="r"/>
            <a:r>
              <a:rPr lang="en-US" sz="1000" dirty="0"/>
              <a:t>Rick Hoel</a:t>
            </a:r>
          </a:p>
        </p:txBody>
      </p:sp>
      <p:sp>
        <p:nvSpPr>
          <p:cNvPr id="3" name="TextBox 2">
            <a:extLst>
              <a:ext uri="{FF2B5EF4-FFF2-40B4-BE49-F238E27FC236}">
                <a16:creationId xmlns:a16="http://schemas.microsoft.com/office/drawing/2014/main" id="{FDB11F95-EDEC-4E91-B0D2-578333D8CF54}"/>
              </a:ext>
            </a:extLst>
          </p:cNvPr>
          <p:cNvSpPr txBox="1"/>
          <p:nvPr/>
        </p:nvSpPr>
        <p:spPr>
          <a:xfrm>
            <a:off x="636762" y="3135787"/>
            <a:ext cx="10479824"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t>Board leadership</a:t>
            </a:r>
          </a:p>
          <a:p>
            <a:endParaRPr lang="en-US" sz="2000" dirty="0"/>
          </a:p>
          <a:p>
            <a:pPr marL="285750" indent="-285750">
              <a:buFont typeface="Arial" panose="020B0604020202020204" pitchFamily="34" charset="0"/>
              <a:buChar char="•"/>
            </a:pPr>
            <a:r>
              <a:rPr lang="en-US" sz="2000" dirty="0"/>
              <a:t>Diversity in board</a:t>
            </a:r>
          </a:p>
          <a:p>
            <a:endParaRPr lang="en-US" sz="2000" dirty="0"/>
          </a:p>
          <a:p>
            <a:pPr marL="285750" indent="-285750">
              <a:buFont typeface="Arial" panose="020B0604020202020204" pitchFamily="34" charset="0"/>
              <a:buChar char="•"/>
            </a:pPr>
            <a:r>
              <a:rPr lang="en-US" sz="2000" dirty="0"/>
              <a:t>Committing to the vision</a:t>
            </a:r>
          </a:p>
          <a:p>
            <a:endParaRPr lang="en-US" sz="2000" dirty="0"/>
          </a:p>
          <a:p>
            <a:pPr marL="285750" indent="-285750">
              <a:buFont typeface="Arial" panose="020B0604020202020204" pitchFamily="34" charset="0"/>
              <a:buChar char="•"/>
            </a:pPr>
            <a:r>
              <a:rPr lang="en-US" sz="2000" dirty="0"/>
              <a:t>Governing to the mission</a:t>
            </a:r>
          </a:p>
          <a:p>
            <a:endParaRPr lang="en-US" sz="2000" dirty="0"/>
          </a:p>
          <a:p>
            <a:pPr marL="285750" indent="-285750">
              <a:buFont typeface="Arial" panose="020B0604020202020204" pitchFamily="34" charset="0"/>
              <a:buChar char="•"/>
            </a:pPr>
            <a:r>
              <a:rPr lang="en-US" sz="2000" dirty="0"/>
              <a:t>Listen, listen, listen</a:t>
            </a:r>
          </a:p>
          <a:p>
            <a:endParaRPr lang="en-US" sz="2000" dirty="0"/>
          </a:p>
          <a:p>
            <a:pPr marL="285750" indent="-285750">
              <a:buFont typeface="Arial" panose="020B0604020202020204" pitchFamily="34" charset="0"/>
              <a:buChar char="•"/>
            </a:pPr>
            <a:r>
              <a:rPr lang="en-US" sz="2000" dirty="0"/>
              <a:t>Consider all perspectives</a:t>
            </a:r>
          </a:p>
        </p:txBody>
      </p:sp>
    </p:spTree>
    <p:extLst>
      <p:ext uri="{BB962C8B-B14F-4D97-AF65-F5344CB8AC3E}">
        <p14:creationId xmlns:p14="http://schemas.microsoft.com/office/powerpoint/2010/main" val="136382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F79787-7BF5-4851-8A24-4930D32A9DCE}"/>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saturation sat="98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16733" y="1429965"/>
            <a:ext cx="11906654" cy="5351835"/>
          </a:xfrm>
          <a:prstGeom prst="rect">
            <a:avLst/>
          </a:prstGeom>
        </p:spPr>
      </p:pic>
      <p:sp>
        <p:nvSpPr>
          <p:cNvPr id="13" name="Title 12"/>
          <p:cNvSpPr>
            <a:spLocks noGrp="1"/>
          </p:cNvSpPr>
          <p:nvPr>
            <p:ph type="title"/>
          </p:nvPr>
        </p:nvSpPr>
        <p:spPr/>
        <p:txBody>
          <a:bodyPr/>
          <a:lstStyle/>
          <a:p>
            <a:r>
              <a:rPr lang="en-US" dirty="0"/>
              <a:t>OWNING BOARD CULTURE DURING CHANGE</a:t>
            </a:r>
          </a:p>
        </p:txBody>
      </p:sp>
      <p:sp>
        <p:nvSpPr>
          <p:cNvPr id="5" name="TextBox 4">
            <a:extLst>
              <a:ext uri="{FF2B5EF4-FFF2-40B4-BE49-F238E27FC236}">
                <a16:creationId xmlns:a16="http://schemas.microsoft.com/office/drawing/2014/main" id="{80F5F9E0-4753-407C-90A1-A40FF701FEA0}"/>
              </a:ext>
            </a:extLst>
          </p:cNvPr>
          <p:cNvSpPr txBox="1"/>
          <p:nvPr/>
        </p:nvSpPr>
        <p:spPr>
          <a:xfrm>
            <a:off x="1382491" y="1583885"/>
            <a:ext cx="9241655" cy="1077218"/>
          </a:xfrm>
          <a:prstGeom prst="rect">
            <a:avLst/>
          </a:prstGeom>
          <a:noFill/>
        </p:spPr>
        <p:txBody>
          <a:bodyPr wrap="square" rtlCol="0">
            <a:spAutoFit/>
          </a:bodyPr>
          <a:lstStyle/>
          <a:p>
            <a:pPr algn="ctr"/>
            <a:r>
              <a:rPr lang="en-US" sz="3600" b="1" i="1" dirty="0"/>
              <a:t>ADDRESS POOR BEHAVIOR</a:t>
            </a:r>
          </a:p>
          <a:p>
            <a:pPr algn="ctr"/>
            <a:r>
              <a:rPr lang="en-US" sz="2800" i="1" dirty="0"/>
              <a:t>“Bad gets worse when you avoid it”</a:t>
            </a:r>
          </a:p>
        </p:txBody>
      </p:sp>
      <p:sp>
        <p:nvSpPr>
          <p:cNvPr id="9" name="TextBox 8">
            <a:extLst>
              <a:ext uri="{FF2B5EF4-FFF2-40B4-BE49-F238E27FC236}">
                <a16:creationId xmlns:a16="http://schemas.microsoft.com/office/drawing/2014/main" id="{23E516AF-C0DC-40F0-8213-A2A14359FFC4}"/>
              </a:ext>
            </a:extLst>
          </p:cNvPr>
          <p:cNvSpPr txBox="1"/>
          <p:nvPr/>
        </p:nvSpPr>
        <p:spPr>
          <a:xfrm>
            <a:off x="652838" y="3062673"/>
            <a:ext cx="10700962" cy="3970318"/>
          </a:xfrm>
          <a:prstGeom prst="rect">
            <a:avLst/>
          </a:prstGeom>
          <a:noFill/>
        </p:spPr>
        <p:txBody>
          <a:bodyPr wrap="square" rtlCol="0">
            <a:spAutoFit/>
          </a:bodyPr>
          <a:lstStyle/>
          <a:p>
            <a:pPr marL="285750" indent="-285750">
              <a:buFont typeface="Arial" panose="020B0604020202020204" pitchFamily="34" charset="0"/>
              <a:buChar char="•"/>
            </a:pPr>
            <a:r>
              <a:rPr lang="en-US" sz="2400" dirty="0"/>
              <a:t>Expectations regarding conduct</a:t>
            </a:r>
          </a:p>
          <a:p>
            <a:endParaRPr lang="en-US" sz="2400" dirty="0"/>
          </a:p>
          <a:p>
            <a:pPr marL="285750" indent="-285750">
              <a:buFont typeface="Arial" panose="020B0604020202020204" pitchFamily="34" charset="0"/>
              <a:buChar char="•"/>
            </a:pPr>
            <a:r>
              <a:rPr lang="en-US" sz="2400" dirty="0"/>
              <a:t>Delegate conversation to one board member</a:t>
            </a:r>
          </a:p>
          <a:p>
            <a:endParaRPr lang="en-US" sz="2400" dirty="0"/>
          </a:p>
          <a:p>
            <a:pPr marL="285750" indent="-285750">
              <a:buFont typeface="Arial" panose="020B0604020202020204" pitchFamily="34" charset="0"/>
              <a:buChar char="•"/>
            </a:pPr>
            <a:r>
              <a:rPr lang="en-US" sz="2400" dirty="0"/>
              <a:t>“Praise in public, punish in private”</a:t>
            </a:r>
          </a:p>
          <a:p>
            <a:endParaRPr lang="en-US" sz="2400" dirty="0"/>
          </a:p>
          <a:p>
            <a:pPr marL="285750" indent="-285750">
              <a:buFont typeface="Arial" panose="020B0604020202020204" pitchFamily="34" charset="0"/>
              <a:buChar char="•"/>
            </a:pPr>
            <a:r>
              <a:rPr lang="en-US" sz="2400" dirty="0"/>
              <a:t>Seek to understand</a:t>
            </a:r>
          </a:p>
          <a:p>
            <a:endParaRPr lang="en-US" sz="2400" dirty="0"/>
          </a:p>
          <a:p>
            <a:pPr marL="285750" indent="-285750">
              <a:buFont typeface="Arial" panose="020B0604020202020204" pitchFamily="34" charset="0"/>
              <a:buChar char="•"/>
            </a:pPr>
            <a:r>
              <a:rPr lang="en-US" sz="2400" dirty="0"/>
              <a:t>Reach mutual agreement on solution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5911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DDBB83-77C1-4099-A0AA-289882E745E2}">
  <ds:schemaRefs>
    <ds:schemaRef ds:uri="4873beb7-5857-4685-be1f-d57550cc96cc"/>
    <ds:schemaRef ds:uri="http://purl.org/dc/dcmitype/"/>
    <ds:schemaRef ds:uri="http://schemas.microsoft.com/office/2006/metadata/propertie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289</TotalTime>
  <Words>562</Words>
  <Application>Microsoft Office PowerPoint</Application>
  <PresentationFormat>Widescreen</PresentationFormat>
  <Paragraphs>105</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Euphemia</vt:lpstr>
      <vt:lpstr>Plantagenet Cherokee</vt:lpstr>
      <vt:lpstr>Wingdings</vt:lpstr>
      <vt:lpstr>Academic Literature 16x9</vt:lpstr>
      <vt:lpstr>Governing in a post-pandemic environment: Navigating Your Board role within a new reality</vt:lpstr>
      <vt:lpstr>OWNING BOARD CULTURE DURING CHANGE</vt:lpstr>
      <vt:lpstr>OWNING BOARD CULTURE DURING CHANGE</vt:lpstr>
      <vt:lpstr>OWNING BOARD CULTURE DURING CHANGE</vt:lpstr>
      <vt:lpstr>OWNING BOARD CULTURE DURING CHANGE</vt:lpstr>
      <vt:lpstr>OWNING BOARD CULTURE DURING CHANGE</vt:lpstr>
      <vt:lpstr>OWNING BOARD CULTURE DURING CHANGE</vt:lpstr>
      <vt:lpstr>OWNING BOARD CULTURE DURING CHANGE</vt:lpstr>
      <vt:lpstr>OWNING BOARD CULTURE DURING CHANGE</vt:lpstr>
      <vt:lpstr>OWNING BOARD CULTURE DURING CHANGE</vt:lpstr>
      <vt:lpstr>OWNING BOARD CULTURE DURING CHANGE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Governing in a post-pandemic environment: Navigating Your Board role within anew reality</dc:title>
  <dc:creator>Angela Irwin</dc:creator>
  <cp:lastModifiedBy>Christopher Oshelski</cp:lastModifiedBy>
  <cp:revision>27</cp:revision>
  <dcterms:created xsi:type="dcterms:W3CDTF">2020-07-20T17:39:59Z</dcterms:created>
  <dcterms:modified xsi:type="dcterms:W3CDTF">2021-02-01T14:27:30Z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