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1" r:id="rId6"/>
    <p:sldId id="257" r:id="rId7"/>
    <p:sldId id="260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ADB3A8-F451-47D3-B4AC-B87861823293}" v="38" dt="2020-10-13T20:06:44.0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78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Christiansen" userId="79WUNzaa6EfjwLUwUEDE64VLEBn6s1CqItNWZHeFdO8=" providerId="None" clId="Web-{A2ADB3A8-F451-47D3-B4AC-B87861823293}"/>
    <pc:docChg chg="modSld">
      <pc:chgData name="Elizabeth Christiansen" userId="79WUNzaa6EfjwLUwUEDE64VLEBn6s1CqItNWZHeFdO8=" providerId="None" clId="Web-{A2ADB3A8-F451-47D3-B4AC-B87861823293}" dt="2020-10-13T20:06:44.052" v="32" actId="1076"/>
      <pc:docMkLst>
        <pc:docMk/>
      </pc:docMkLst>
      <pc:sldChg chg="addSp modSp">
        <pc:chgData name="Elizabeth Christiansen" userId="79WUNzaa6EfjwLUwUEDE64VLEBn6s1CqItNWZHeFdO8=" providerId="None" clId="Web-{A2ADB3A8-F451-47D3-B4AC-B87861823293}" dt="2020-10-13T19:52:06.903" v="4" actId="1076"/>
        <pc:sldMkLst>
          <pc:docMk/>
          <pc:sldMk cId="3827526255" sldId="257"/>
        </pc:sldMkLst>
        <pc:picChg chg="add mod">
          <ac:chgData name="Elizabeth Christiansen" userId="79WUNzaa6EfjwLUwUEDE64VLEBn6s1CqItNWZHeFdO8=" providerId="None" clId="Web-{A2ADB3A8-F451-47D3-B4AC-B87861823293}" dt="2020-10-13T19:52:06.903" v="4" actId="1076"/>
          <ac:picMkLst>
            <pc:docMk/>
            <pc:sldMk cId="3827526255" sldId="257"/>
            <ac:picMk id="4" creationId="{AA8E82FF-91C1-4348-BE3F-BD396EB375D5}"/>
          </ac:picMkLst>
        </pc:picChg>
      </pc:sldChg>
      <pc:sldChg chg="addSp modSp">
        <pc:chgData name="Elizabeth Christiansen" userId="79WUNzaa6EfjwLUwUEDE64VLEBn6s1CqItNWZHeFdO8=" providerId="None" clId="Web-{A2ADB3A8-F451-47D3-B4AC-B87861823293}" dt="2020-10-13T20:02:38.639" v="22" actId="1076"/>
        <pc:sldMkLst>
          <pc:docMk/>
          <pc:sldMk cId="3649609666" sldId="259"/>
        </pc:sldMkLst>
        <pc:spChg chg="mod">
          <ac:chgData name="Elizabeth Christiansen" userId="79WUNzaa6EfjwLUwUEDE64VLEBn6s1CqItNWZHeFdO8=" providerId="None" clId="Web-{A2ADB3A8-F451-47D3-B4AC-B87861823293}" dt="2020-10-13T20:02:11.545" v="15" actId="14100"/>
          <ac:spMkLst>
            <pc:docMk/>
            <pc:sldMk cId="3649609666" sldId="259"/>
            <ac:spMk id="3" creationId="{00000000-0000-0000-0000-000000000000}"/>
          </ac:spMkLst>
        </pc:spChg>
        <pc:picChg chg="add mod modCrop">
          <ac:chgData name="Elizabeth Christiansen" userId="79WUNzaa6EfjwLUwUEDE64VLEBn6s1CqItNWZHeFdO8=" providerId="None" clId="Web-{A2ADB3A8-F451-47D3-B4AC-B87861823293}" dt="2020-10-13T20:02:38.639" v="22" actId="1076"/>
          <ac:picMkLst>
            <pc:docMk/>
            <pc:sldMk cId="3649609666" sldId="259"/>
            <ac:picMk id="4" creationId="{35D4CA26-2E0D-4910-BA99-A47493D61CF0}"/>
          </ac:picMkLst>
        </pc:picChg>
      </pc:sldChg>
      <pc:sldChg chg="addSp modSp">
        <pc:chgData name="Elizabeth Christiansen" userId="79WUNzaa6EfjwLUwUEDE64VLEBn6s1CqItNWZHeFdO8=" providerId="None" clId="Web-{A2ADB3A8-F451-47D3-B4AC-B87861823293}" dt="2020-10-13T20:06:44.052" v="32" actId="1076"/>
        <pc:sldMkLst>
          <pc:docMk/>
          <pc:sldMk cId="4228118853" sldId="260"/>
        </pc:sldMkLst>
        <pc:picChg chg="add mod">
          <ac:chgData name="Elizabeth Christiansen" userId="79WUNzaa6EfjwLUwUEDE64VLEBn6s1CqItNWZHeFdO8=" providerId="None" clId="Web-{A2ADB3A8-F451-47D3-B4AC-B87861823293}" dt="2020-10-13T20:06:44.052" v="32" actId="1076"/>
          <ac:picMkLst>
            <pc:docMk/>
            <pc:sldMk cId="4228118853" sldId="260"/>
            <ac:picMk id="2" creationId="{3842879F-9F0B-4714-87F0-6DCB22C7D57F}"/>
          </ac:picMkLst>
        </pc:picChg>
      </pc:sldChg>
      <pc:sldChg chg="addSp modSp">
        <pc:chgData name="Elizabeth Christiansen" userId="79WUNzaa6EfjwLUwUEDE64VLEBn6s1CqItNWZHeFdO8=" providerId="None" clId="Web-{A2ADB3A8-F451-47D3-B4AC-B87861823293}" dt="2020-10-13T20:03:27.172" v="27" actId="1076"/>
        <pc:sldMkLst>
          <pc:docMk/>
          <pc:sldMk cId="348111757" sldId="261"/>
        </pc:sldMkLst>
        <pc:spChg chg="mod">
          <ac:chgData name="Elizabeth Christiansen" userId="79WUNzaa6EfjwLUwUEDE64VLEBn6s1CqItNWZHeFdO8=" providerId="None" clId="Web-{A2ADB3A8-F451-47D3-B4AC-B87861823293}" dt="2020-10-13T19:57:48.709" v="5" actId="14100"/>
          <ac:spMkLst>
            <pc:docMk/>
            <pc:sldMk cId="348111757" sldId="261"/>
            <ac:spMk id="3" creationId="{00000000-0000-0000-0000-000000000000}"/>
          </ac:spMkLst>
        </pc:spChg>
        <pc:picChg chg="add mod">
          <ac:chgData name="Elizabeth Christiansen" userId="79WUNzaa6EfjwLUwUEDE64VLEBn6s1CqItNWZHeFdO8=" providerId="None" clId="Web-{A2ADB3A8-F451-47D3-B4AC-B87861823293}" dt="2020-10-13T20:03:27.172" v="27" actId="1076"/>
          <ac:picMkLst>
            <pc:docMk/>
            <pc:sldMk cId="348111757" sldId="261"/>
            <ac:picMk id="4" creationId="{620FE792-0669-4544-A465-41FECE61686B}"/>
          </ac:picMkLst>
        </pc:picChg>
        <pc:picChg chg="add mod">
          <ac:chgData name="Elizabeth Christiansen" userId="79WUNzaa6EfjwLUwUEDE64VLEBn6s1CqItNWZHeFdO8=" providerId="None" clId="Web-{A2ADB3A8-F451-47D3-B4AC-B87861823293}" dt="2020-10-13T20:03:27.125" v="26" actId="1076"/>
          <ac:picMkLst>
            <pc:docMk/>
            <pc:sldMk cId="348111757" sldId="261"/>
            <ac:picMk id="5" creationId="{ECED4709-36F5-45EF-AAD3-982FCADF904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B805-0C80-4BA7-BF70-5C44BE115F0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8172-ED00-4F94-ADBA-0920BA643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98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B805-0C80-4BA7-BF70-5C44BE115F0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8172-ED00-4F94-ADBA-0920BA643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0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B805-0C80-4BA7-BF70-5C44BE115F0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8172-ED00-4F94-ADBA-0920BA643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0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B805-0C80-4BA7-BF70-5C44BE115F0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8172-ED00-4F94-ADBA-0920BA643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55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B805-0C80-4BA7-BF70-5C44BE115F0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8172-ED00-4F94-ADBA-0920BA643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11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B805-0C80-4BA7-BF70-5C44BE115F0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8172-ED00-4F94-ADBA-0920BA643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09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B805-0C80-4BA7-BF70-5C44BE115F0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8172-ED00-4F94-ADBA-0920BA643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00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B805-0C80-4BA7-BF70-5C44BE115F0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8172-ED00-4F94-ADBA-0920BA643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8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B805-0C80-4BA7-BF70-5C44BE115F0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8172-ED00-4F94-ADBA-0920BA643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15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B805-0C80-4BA7-BF70-5C44BE115F0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8172-ED00-4F94-ADBA-0920BA643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35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B805-0C80-4BA7-BF70-5C44BE115F0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98172-ED00-4F94-ADBA-0920BA643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3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9B805-0C80-4BA7-BF70-5C44BE115F0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98172-ED00-4F94-ADBA-0920BA643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9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3625" y="766228"/>
            <a:ext cx="9144000" cy="2387600"/>
          </a:xfrm>
        </p:spPr>
        <p:txBody>
          <a:bodyPr>
            <a:normAutofit/>
          </a:bodyPr>
          <a:lstStyle/>
          <a:p>
            <a:r>
              <a:rPr lang="en-US" sz="6600" dirty="0"/>
              <a:t>Stewardship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3625" y="3476910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/>
              <a:t>What does it mean?</a:t>
            </a:r>
          </a:p>
        </p:txBody>
      </p:sp>
    </p:spTree>
    <p:extLst>
      <p:ext uri="{BB962C8B-B14F-4D97-AF65-F5344CB8AC3E}">
        <p14:creationId xmlns:p14="http://schemas.microsoft.com/office/powerpoint/2010/main" val="389614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571" y="-413886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sz="3600" i="1" dirty="0"/>
              <a:t>You cannot get through a single day without having an impact on the world around you. What you do makes a difference and you have to decide what kind of a difference you want to make.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i="1" dirty="0"/>
              <a:t>—Jane Goodall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6" y="3503596"/>
            <a:ext cx="4668559" cy="3062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0" r="10162" b="5482"/>
          <a:stretch/>
        </p:blipFill>
        <p:spPr>
          <a:xfrm rot="5400000">
            <a:off x="7920071" y="2963473"/>
            <a:ext cx="4848993" cy="27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2687" y="3069477"/>
            <a:ext cx="3996227" cy="2997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464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356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+mn-lt"/>
              </a:rPr>
              <a:t>Environmental Stewardship: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356" y="1948951"/>
            <a:ext cx="9018331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A sense of caring about, connection to, and </a:t>
            </a:r>
            <a:r>
              <a:rPr lang="en-US" sz="2600" dirty="0" smtClean="0"/>
              <a:t>responsibility</a:t>
            </a:r>
          </a:p>
          <a:p>
            <a:pPr marL="0" indent="0">
              <a:buNone/>
            </a:pPr>
            <a:r>
              <a:rPr lang="en-US" sz="2600" dirty="0" smtClean="0"/>
              <a:t> </a:t>
            </a:r>
            <a:r>
              <a:rPr lang="en-US" sz="2600" dirty="0"/>
              <a:t>for the well-being of our natural and human communities.</a:t>
            </a:r>
          </a:p>
          <a:p>
            <a:endParaRPr lang="en-US" sz="2600" dirty="0"/>
          </a:p>
          <a:p>
            <a:r>
              <a:rPr lang="en-US" sz="2600" dirty="0"/>
              <a:t>Advocacy for the natural world and each other.</a:t>
            </a:r>
          </a:p>
          <a:p>
            <a:endParaRPr lang="en-US" sz="2600" dirty="0"/>
          </a:p>
          <a:p>
            <a:r>
              <a:rPr lang="en-US" sz="2600" dirty="0"/>
              <a:t>Humans are responsible for the world and should take care of it.</a:t>
            </a:r>
          </a:p>
          <a:p>
            <a:endParaRPr lang="en-US" sz="2600" dirty="0"/>
          </a:p>
          <a:p>
            <a:r>
              <a:rPr lang="en-US" sz="2600" dirty="0" err="1"/>
              <a:t>Anishinaabe</a:t>
            </a:r>
            <a:r>
              <a:rPr lang="en-US" sz="2600" dirty="0"/>
              <a:t> culture:</a:t>
            </a:r>
          </a:p>
          <a:p>
            <a:pPr lvl="1"/>
            <a:r>
              <a:rPr lang="en-US" dirty="0"/>
              <a:t>Kinship with nature; we don’t live on this planet alone.</a:t>
            </a:r>
          </a:p>
          <a:p>
            <a:pPr lvl="1"/>
            <a:r>
              <a:rPr lang="en-US" dirty="0"/>
              <a:t>We are all connected—earth, air, water, animals, plants—and equally important.</a:t>
            </a:r>
          </a:p>
        </p:txBody>
      </p:sp>
      <p:pic>
        <p:nvPicPr>
          <p:cNvPr id="4" name="Picture 4" descr="A group of people standing in a parking lot&#10;&#10;Description automatically generated">
            <a:extLst>
              <a:ext uri="{FF2B5EF4-FFF2-40B4-BE49-F238E27FC236}">
                <a16:creationId xmlns:a16="http://schemas.microsoft.com/office/drawing/2014/main" id="{35D4CA26-2E0D-4910-BA99-A47493D61C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70" t="15806" r="9443" b="5484"/>
          <a:stretch/>
        </p:blipFill>
        <p:spPr>
          <a:xfrm>
            <a:off x="8005156" y="10609"/>
            <a:ext cx="3998593" cy="3114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436" y="3025074"/>
            <a:ext cx="2842953" cy="3790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960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774" y="652885"/>
            <a:ext cx="5490348" cy="51800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760" y="1378940"/>
            <a:ext cx="70183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Three Parts to Environmental Stewardship: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760" y="2612571"/>
            <a:ext cx="11352809" cy="4245429"/>
          </a:xfrm>
        </p:spPr>
        <p:txBody>
          <a:bodyPr>
            <a:normAutofit/>
          </a:bodyPr>
          <a:lstStyle/>
          <a:p>
            <a:r>
              <a:rPr lang="en-US" i="1" dirty="0"/>
              <a:t>Knowledge: </a:t>
            </a:r>
            <a:r>
              <a:rPr lang="en-US" dirty="0"/>
              <a:t> information and understanding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i="1" dirty="0"/>
              <a:t>Care</a:t>
            </a:r>
            <a:r>
              <a:rPr lang="en-US" dirty="0"/>
              <a:t>:  attachment and responsibility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i="1" dirty="0"/>
              <a:t>Agency: </a:t>
            </a:r>
            <a:r>
              <a:rPr lang="en-US" dirty="0"/>
              <a:t> ability to take positive action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500" dirty="0" err="1"/>
              <a:t>Enqvist</a:t>
            </a:r>
            <a:r>
              <a:rPr lang="en-US" sz="1500" dirty="0"/>
              <a:t>, Johan </a:t>
            </a:r>
            <a:r>
              <a:rPr lang="en-US" sz="1500" dirty="0" err="1"/>
              <a:t>Peçanha</a:t>
            </a:r>
            <a:r>
              <a:rPr lang="en-US" sz="1500" dirty="0"/>
              <a:t>, et al. “Stewardship as a Boundary Object for Sustainability Research: Linking Care, Knowledge and Agency.” 	</a:t>
            </a:r>
            <a:r>
              <a:rPr lang="en-US" sz="1500" i="1" dirty="0"/>
              <a:t>Landscape and Urban Planning</a:t>
            </a:r>
            <a:r>
              <a:rPr lang="en-US" sz="1500" dirty="0"/>
              <a:t>, Elsevier B. V., 25 July 2018, www.sciencedirect.com/science/article/pii/S0169204618305966.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13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253" y="287688"/>
            <a:ext cx="7665720" cy="673966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Approaches to stewardship: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253" y="1346663"/>
            <a:ext cx="7806922" cy="551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600" b="1" dirty="0"/>
              <a:t>Ethic</a:t>
            </a:r>
            <a:r>
              <a:rPr lang="en-US" sz="3600" dirty="0"/>
              <a:t>  i.e., moral guidelines, virtues, or principles shaping human relationship with the environment 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b="1" dirty="0"/>
              <a:t>Motivation</a:t>
            </a:r>
            <a:r>
              <a:rPr lang="en-US" sz="3600" dirty="0"/>
              <a:t>  i.e., what drives people to engage in pro-environmental or sustainable behaviors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b="1" dirty="0"/>
              <a:t>Outcome  </a:t>
            </a:r>
            <a:r>
              <a:rPr lang="en-US" sz="3600" dirty="0"/>
              <a:t>i.e., pursuit or achievement of positive results or consequences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b="1" dirty="0"/>
              <a:t>Action</a:t>
            </a:r>
            <a:r>
              <a:rPr lang="en-US" sz="3600" dirty="0"/>
              <a:t>  i.e., an activity, practice, or initiative intended to achieve an environmental benefit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 err="1">
                <a:effectLst/>
              </a:rPr>
              <a:t>Enqvist</a:t>
            </a:r>
            <a:r>
              <a:rPr lang="en-US" sz="2000" dirty="0">
                <a:effectLst/>
              </a:rPr>
              <a:t>, Johan </a:t>
            </a:r>
            <a:r>
              <a:rPr lang="en-US" sz="2000" dirty="0" err="1">
                <a:effectLst/>
              </a:rPr>
              <a:t>Peçanha</a:t>
            </a:r>
            <a:r>
              <a:rPr lang="en-US" sz="2000" dirty="0">
                <a:effectLst/>
              </a:rPr>
              <a:t>, et al. “Stewardship as a Boundary Object for Sustainability Research: Linking Care, Knowledge and Agency.” 	</a:t>
            </a:r>
            <a:r>
              <a:rPr lang="en-US" sz="2000" i="1" dirty="0">
                <a:effectLst/>
              </a:rPr>
              <a:t>Landscape and Urban Planning</a:t>
            </a:r>
            <a:r>
              <a:rPr lang="en-US" sz="2000" dirty="0">
                <a:effectLst/>
              </a:rPr>
              <a:t>, Elsevier B. V., 25 July 2018, www.sciencedirect.com/science/article/pii/S0169204618305966. </a:t>
            </a:r>
          </a:p>
        </p:txBody>
      </p:sp>
      <p:pic>
        <p:nvPicPr>
          <p:cNvPr id="4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620FE792-0669-4544-A465-41FECE616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4175" y="3077800"/>
            <a:ext cx="3783845" cy="3618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A picture containing outdoor, grass, water, boat&#10;&#10;Description automatically generated">
            <a:extLst>
              <a:ext uri="{FF2B5EF4-FFF2-40B4-BE49-F238E27FC236}">
                <a16:creationId xmlns:a16="http://schemas.microsoft.com/office/drawing/2014/main" id="{ECED4709-36F5-45EF-AAD3-982FCADF9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702" y="0"/>
            <a:ext cx="4290882" cy="2819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11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The process of stewardship:</a:t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Awareness to Advocacy and Action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49820"/>
            <a:ext cx="11040687" cy="3843655"/>
          </a:xfrm>
        </p:spPr>
        <p:txBody>
          <a:bodyPr>
            <a:normAutofit/>
          </a:bodyPr>
          <a:lstStyle/>
          <a:p>
            <a:r>
              <a:rPr lang="en-US" dirty="0"/>
              <a:t>Awareness (knowledge) of the natural environment</a:t>
            </a:r>
          </a:p>
          <a:p>
            <a:r>
              <a:rPr lang="en-US" dirty="0"/>
              <a:t>A sense of place in the natural world</a:t>
            </a:r>
          </a:p>
          <a:p>
            <a:r>
              <a:rPr lang="en-US" dirty="0"/>
              <a:t>Value and appreciation of this place</a:t>
            </a:r>
          </a:p>
          <a:p>
            <a:r>
              <a:rPr lang="en-US" dirty="0"/>
              <a:t>Actively care for this place </a:t>
            </a:r>
          </a:p>
          <a:p>
            <a:r>
              <a:rPr lang="en-US" dirty="0"/>
              <a:t>Inspired and empowered to improve our place and those connected to it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Result:  Lifelong stewardship!  A </a:t>
            </a:r>
            <a:r>
              <a:rPr lang="en-US" i="1" dirty="0"/>
              <a:t>steward</a:t>
            </a:r>
            <a:r>
              <a:rPr lang="en-US" dirty="0"/>
              <a:t> of(for) the environment.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A green boat on a body of water&#10;&#10;Description automatically generated">
            <a:extLst>
              <a:ext uri="{FF2B5EF4-FFF2-40B4-BE49-F238E27FC236}">
                <a16:creationId xmlns:a16="http://schemas.microsoft.com/office/drawing/2014/main" id="{AA8E82FF-91C1-4348-BE3F-BD396EB37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3580" y="102871"/>
            <a:ext cx="3142234" cy="4186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752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641" y="51221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i="1" dirty="0"/>
              <a:t>Never doubt that a small group of thoughtful, committed citizens can change the world; indeed, it is the only thing that ever has.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i="1" dirty="0"/>
              <a:t>—Margaret Mead</a:t>
            </a:r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2" name="Picture 3" descr="A group of people that are standing in the grass&#10;&#10;Description automatically generated">
            <a:extLst>
              <a:ext uri="{FF2B5EF4-FFF2-40B4-BE49-F238E27FC236}">
                <a16:creationId xmlns:a16="http://schemas.microsoft.com/office/drawing/2014/main" id="{3842879F-9F0B-4714-87F0-6DCB22C7D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332" y="2092183"/>
            <a:ext cx="6091823" cy="455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1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25578" r="169" b="3584"/>
          <a:stretch/>
        </p:blipFill>
        <p:spPr>
          <a:xfrm>
            <a:off x="-5542" y="0"/>
            <a:ext cx="12197542" cy="6492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5167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232</Words>
  <Application>Microsoft Office PowerPoint</Application>
  <PresentationFormat>Widescreen</PresentationFormat>
  <Paragraphs>46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Stewardship</vt:lpstr>
      <vt:lpstr>PowerPoint Presentation</vt:lpstr>
      <vt:lpstr>Environmental Stewardship:</vt:lpstr>
      <vt:lpstr>PowerPoint Presentation</vt:lpstr>
      <vt:lpstr>Approaches to stewardship:</vt:lpstr>
      <vt:lpstr>The process of stewardship: Awareness to Advocacy and Action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Stewardship</dc:title>
  <dc:creator>Elizabeth A. Christiansen</dc:creator>
  <cp:lastModifiedBy>Elizabeth A. Christiansen</cp:lastModifiedBy>
  <cp:revision>47</cp:revision>
  <dcterms:created xsi:type="dcterms:W3CDTF">2020-10-12T14:57:18Z</dcterms:created>
  <dcterms:modified xsi:type="dcterms:W3CDTF">2020-10-14T20:40:57Z</dcterms:modified>
</cp:coreProperties>
</file>