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2" r:id="rId7"/>
    <p:sldId id="258" r:id="rId8"/>
    <p:sldId id="259" r:id="rId9"/>
    <p:sldId id="260" r:id="rId10"/>
    <p:sldId id="268" r:id="rId11"/>
    <p:sldId id="270" r:id="rId12"/>
    <p:sldId id="271" r:id="rId13"/>
    <p:sldId id="26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0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E8E65-1B6A-4221-8B3C-C729322E838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6746CE-E758-4B1F-BA2F-13AD31F9072E}">
      <dgm:prSet phldrT="[Text]"/>
      <dgm:spPr/>
      <dgm:t>
        <a:bodyPr/>
        <a:lstStyle/>
        <a:p>
          <a:r>
            <a:rPr lang="en-US" dirty="0"/>
            <a:t>Board Culture</a:t>
          </a:r>
        </a:p>
      </dgm:t>
    </dgm:pt>
    <dgm:pt modelId="{8FDD2EE3-4A1A-49AF-8007-5E36F52AF0A1}" type="parTrans" cxnId="{94971F99-D3E3-428E-8797-90226FC79B1E}">
      <dgm:prSet/>
      <dgm:spPr/>
      <dgm:t>
        <a:bodyPr/>
        <a:lstStyle/>
        <a:p>
          <a:endParaRPr lang="en-US"/>
        </a:p>
      </dgm:t>
    </dgm:pt>
    <dgm:pt modelId="{D3C78B84-13B1-41AB-A1F7-433B21D00043}" type="sibTrans" cxnId="{94971F99-D3E3-428E-8797-90226FC79B1E}">
      <dgm:prSet/>
      <dgm:spPr/>
      <dgm:t>
        <a:bodyPr/>
        <a:lstStyle/>
        <a:p>
          <a:endParaRPr lang="en-US"/>
        </a:p>
      </dgm:t>
    </dgm:pt>
    <dgm:pt modelId="{58D46D53-71DE-4697-9FD4-3D03AEF4718A}">
      <dgm:prSet phldrT="[Text]"/>
      <dgm:spPr/>
      <dgm:t>
        <a:bodyPr/>
        <a:lstStyle/>
        <a:p>
          <a:r>
            <a:rPr lang="en-US" dirty="0"/>
            <a:t>Board Leadership</a:t>
          </a:r>
        </a:p>
      </dgm:t>
    </dgm:pt>
    <dgm:pt modelId="{F4FA2031-DE17-455B-A7C8-4AC06C21BC0D}" type="parTrans" cxnId="{55363C41-8BDB-4807-A8F4-10C2D34FF0F1}">
      <dgm:prSet/>
      <dgm:spPr/>
      <dgm:t>
        <a:bodyPr/>
        <a:lstStyle/>
        <a:p>
          <a:endParaRPr lang="en-US"/>
        </a:p>
      </dgm:t>
    </dgm:pt>
    <dgm:pt modelId="{B8427F82-CA5A-4D7D-9E4D-C36968193C6A}" type="sibTrans" cxnId="{55363C41-8BDB-4807-A8F4-10C2D34FF0F1}">
      <dgm:prSet/>
      <dgm:spPr/>
      <dgm:t>
        <a:bodyPr/>
        <a:lstStyle/>
        <a:p>
          <a:endParaRPr lang="en-US"/>
        </a:p>
      </dgm:t>
    </dgm:pt>
    <dgm:pt modelId="{B0DDCEE1-D065-4814-B362-B93DD426937C}">
      <dgm:prSet phldrT="[Text]"/>
      <dgm:spPr/>
      <dgm:t>
        <a:bodyPr/>
        <a:lstStyle/>
        <a:p>
          <a:r>
            <a:rPr lang="en-US" dirty="0"/>
            <a:t>Board Budget</a:t>
          </a:r>
        </a:p>
      </dgm:t>
    </dgm:pt>
    <dgm:pt modelId="{72FB8E9C-232D-4C7F-9DC0-6A7BD069C15B}" type="parTrans" cxnId="{54D40C2F-8B47-463F-BD3E-07DA81388625}">
      <dgm:prSet/>
      <dgm:spPr/>
      <dgm:t>
        <a:bodyPr/>
        <a:lstStyle/>
        <a:p>
          <a:endParaRPr lang="en-US"/>
        </a:p>
      </dgm:t>
    </dgm:pt>
    <dgm:pt modelId="{D3E1BB63-7704-4246-8BF9-2855A9E677B8}" type="sibTrans" cxnId="{54D40C2F-8B47-463F-BD3E-07DA81388625}">
      <dgm:prSet/>
      <dgm:spPr/>
      <dgm:t>
        <a:bodyPr/>
        <a:lstStyle/>
        <a:p>
          <a:endParaRPr lang="en-US"/>
        </a:p>
      </dgm:t>
    </dgm:pt>
    <dgm:pt modelId="{15305ADA-517F-4CF3-8F4F-F616E0932EF6}">
      <dgm:prSet phldrT="[Text]"/>
      <dgm:spPr/>
      <dgm:t>
        <a:bodyPr/>
        <a:lstStyle/>
        <a:p>
          <a:r>
            <a:rPr lang="en-US" dirty="0"/>
            <a:t>Student Learning	</a:t>
          </a:r>
        </a:p>
      </dgm:t>
    </dgm:pt>
    <dgm:pt modelId="{AB191984-8859-4EB7-A78B-5C8AB5E61535}" type="parTrans" cxnId="{D781BAA6-BF18-4E14-97A9-AF88AE9024E7}">
      <dgm:prSet/>
      <dgm:spPr/>
      <dgm:t>
        <a:bodyPr/>
        <a:lstStyle/>
        <a:p>
          <a:endParaRPr lang="en-US"/>
        </a:p>
      </dgm:t>
    </dgm:pt>
    <dgm:pt modelId="{1C82C95E-1013-4D16-8505-273DCE2BE411}" type="sibTrans" cxnId="{D781BAA6-BF18-4E14-97A9-AF88AE9024E7}">
      <dgm:prSet/>
      <dgm:spPr/>
      <dgm:t>
        <a:bodyPr/>
        <a:lstStyle/>
        <a:p>
          <a:endParaRPr lang="en-US"/>
        </a:p>
      </dgm:t>
    </dgm:pt>
    <dgm:pt modelId="{F7C4A09E-0354-4F96-B965-9072AE03DFBB}" type="pres">
      <dgm:prSet presAssocID="{2C7E8E65-1B6A-4221-8B3C-C729322E83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65C2D9-DD86-4464-AEDB-5E6790103388}" type="pres">
      <dgm:prSet presAssocID="{756746CE-E758-4B1F-BA2F-13AD31F9072E}" presName="centerShape" presStyleLbl="node0" presStyleIdx="0" presStyleCnt="1"/>
      <dgm:spPr/>
      <dgm:t>
        <a:bodyPr/>
        <a:lstStyle/>
        <a:p>
          <a:endParaRPr lang="en-US"/>
        </a:p>
      </dgm:t>
    </dgm:pt>
    <dgm:pt modelId="{34BDE5EF-526B-4DEE-9A3E-0B96F7A8AD77}" type="pres">
      <dgm:prSet presAssocID="{F4FA2031-DE17-455B-A7C8-4AC06C21BC0D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C3618FC-D324-4636-A456-FE3049862F2A}" type="pres">
      <dgm:prSet presAssocID="{F4FA2031-DE17-455B-A7C8-4AC06C21BC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6FF083-40DE-4068-A670-3C55ED16DF6D}" type="pres">
      <dgm:prSet presAssocID="{58D46D53-71DE-4697-9FD4-3D03AEF471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1AFC-9E77-4BB6-BC50-5BB2A1D2D91F}" type="pres">
      <dgm:prSet presAssocID="{72FB8E9C-232D-4C7F-9DC0-6A7BD069C15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9DCD0F0-72B9-41C0-8BBD-BF437DBB2E87}" type="pres">
      <dgm:prSet presAssocID="{72FB8E9C-232D-4C7F-9DC0-6A7BD069C15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64E3939-B1B5-4807-9C29-46B6CF991375}" type="pres">
      <dgm:prSet presAssocID="{B0DDCEE1-D065-4814-B362-B93DD42693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D78DD-C234-46E7-8822-BA35A3E576D6}" type="pres">
      <dgm:prSet presAssocID="{AB191984-8859-4EB7-A78B-5C8AB5E61535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7FDC3CB-E37B-4E3A-8B04-77DF604C51C5}" type="pres">
      <dgm:prSet presAssocID="{AB191984-8859-4EB7-A78B-5C8AB5E6153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2348E55-A883-44FE-93F8-B5686627ACD3}" type="pres">
      <dgm:prSet presAssocID="{15305ADA-517F-4CF3-8F4F-F616E0932E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4CFE4-9268-4A4F-8A19-F8E106B7D0EE}" type="presOf" srcId="{AB191984-8859-4EB7-A78B-5C8AB5E61535}" destId="{D7FDC3CB-E37B-4E3A-8B04-77DF604C51C5}" srcOrd="1" destOrd="0" presId="urn:microsoft.com/office/officeart/2005/8/layout/radial5"/>
    <dgm:cxn modelId="{D781BAA6-BF18-4E14-97A9-AF88AE9024E7}" srcId="{756746CE-E758-4B1F-BA2F-13AD31F9072E}" destId="{15305ADA-517F-4CF3-8F4F-F616E0932EF6}" srcOrd="2" destOrd="0" parTransId="{AB191984-8859-4EB7-A78B-5C8AB5E61535}" sibTransId="{1C82C95E-1013-4D16-8505-273DCE2BE411}"/>
    <dgm:cxn modelId="{3CEF0F25-7E30-47E4-9752-BE31957CFE31}" type="presOf" srcId="{15305ADA-517F-4CF3-8F4F-F616E0932EF6}" destId="{42348E55-A883-44FE-93F8-B5686627ACD3}" srcOrd="0" destOrd="0" presId="urn:microsoft.com/office/officeart/2005/8/layout/radial5"/>
    <dgm:cxn modelId="{16C502B4-3A3D-44D1-BD80-B248D5E1077E}" type="presOf" srcId="{72FB8E9C-232D-4C7F-9DC0-6A7BD069C15B}" destId="{7CD51AFC-9E77-4BB6-BC50-5BB2A1D2D91F}" srcOrd="0" destOrd="0" presId="urn:microsoft.com/office/officeart/2005/8/layout/radial5"/>
    <dgm:cxn modelId="{71856721-832E-4A9B-A472-5313D4D82080}" type="presOf" srcId="{F4FA2031-DE17-455B-A7C8-4AC06C21BC0D}" destId="{BC3618FC-D324-4636-A456-FE3049862F2A}" srcOrd="1" destOrd="0" presId="urn:microsoft.com/office/officeart/2005/8/layout/radial5"/>
    <dgm:cxn modelId="{B472A076-A142-4A6F-B5D6-F4E2E40F7682}" type="presOf" srcId="{2C7E8E65-1B6A-4221-8B3C-C729322E8389}" destId="{F7C4A09E-0354-4F96-B965-9072AE03DFBB}" srcOrd="0" destOrd="0" presId="urn:microsoft.com/office/officeart/2005/8/layout/radial5"/>
    <dgm:cxn modelId="{30B28459-8214-47FA-959A-BAB5AA2E4A03}" type="presOf" srcId="{72FB8E9C-232D-4C7F-9DC0-6A7BD069C15B}" destId="{B9DCD0F0-72B9-41C0-8BBD-BF437DBB2E87}" srcOrd="1" destOrd="0" presId="urn:microsoft.com/office/officeart/2005/8/layout/radial5"/>
    <dgm:cxn modelId="{94971F99-D3E3-428E-8797-90226FC79B1E}" srcId="{2C7E8E65-1B6A-4221-8B3C-C729322E8389}" destId="{756746CE-E758-4B1F-BA2F-13AD31F9072E}" srcOrd="0" destOrd="0" parTransId="{8FDD2EE3-4A1A-49AF-8007-5E36F52AF0A1}" sibTransId="{D3C78B84-13B1-41AB-A1F7-433B21D00043}"/>
    <dgm:cxn modelId="{54D40C2F-8B47-463F-BD3E-07DA81388625}" srcId="{756746CE-E758-4B1F-BA2F-13AD31F9072E}" destId="{B0DDCEE1-D065-4814-B362-B93DD426937C}" srcOrd="1" destOrd="0" parTransId="{72FB8E9C-232D-4C7F-9DC0-6A7BD069C15B}" sibTransId="{D3E1BB63-7704-4246-8BF9-2855A9E677B8}"/>
    <dgm:cxn modelId="{97F72B7D-9DF5-4BFA-903E-7FC2B3C885CB}" type="presOf" srcId="{F4FA2031-DE17-455B-A7C8-4AC06C21BC0D}" destId="{34BDE5EF-526B-4DEE-9A3E-0B96F7A8AD77}" srcOrd="0" destOrd="0" presId="urn:microsoft.com/office/officeart/2005/8/layout/radial5"/>
    <dgm:cxn modelId="{FB8C9B4B-EF6D-4D54-9718-17F652802AFE}" type="presOf" srcId="{756746CE-E758-4B1F-BA2F-13AD31F9072E}" destId="{4865C2D9-DD86-4464-AEDB-5E6790103388}" srcOrd="0" destOrd="0" presId="urn:microsoft.com/office/officeart/2005/8/layout/radial5"/>
    <dgm:cxn modelId="{DE5E36D4-D661-4D95-8DA0-887BCB4A5B6F}" type="presOf" srcId="{58D46D53-71DE-4697-9FD4-3D03AEF4718A}" destId="{036FF083-40DE-4068-A670-3C55ED16DF6D}" srcOrd="0" destOrd="0" presId="urn:microsoft.com/office/officeart/2005/8/layout/radial5"/>
    <dgm:cxn modelId="{55363C41-8BDB-4807-A8F4-10C2D34FF0F1}" srcId="{756746CE-E758-4B1F-BA2F-13AD31F9072E}" destId="{58D46D53-71DE-4697-9FD4-3D03AEF4718A}" srcOrd="0" destOrd="0" parTransId="{F4FA2031-DE17-455B-A7C8-4AC06C21BC0D}" sibTransId="{B8427F82-CA5A-4D7D-9E4D-C36968193C6A}"/>
    <dgm:cxn modelId="{98BEEE45-9DAD-41F6-9788-3F6BB1954B2C}" type="presOf" srcId="{AB191984-8859-4EB7-A78B-5C8AB5E61535}" destId="{C48D78DD-C234-46E7-8822-BA35A3E576D6}" srcOrd="0" destOrd="0" presId="urn:microsoft.com/office/officeart/2005/8/layout/radial5"/>
    <dgm:cxn modelId="{86496170-653E-49FF-9050-EC54F3644CAD}" type="presOf" srcId="{B0DDCEE1-D065-4814-B362-B93DD426937C}" destId="{164E3939-B1B5-4807-9C29-46B6CF991375}" srcOrd="0" destOrd="0" presId="urn:microsoft.com/office/officeart/2005/8/layout/radial5"/>
    <dgm:cxn modelId="{993D710E-919C-45FC-AEF1-1BA6455F4DDA}" type="presParOf" srcId="{F7C4A09E-0354-4F96-B965-9072AE03DFBB}" destId="{4865C2D9-DD86-4464-AEDB-5E6790103388}" srcOrd="0" destOrd="0" presId="urn:microsoft.com/office/officeart/2005/8/layout/radial5"/>
    <dgm:cxn modelId="{772CDBD1-1082-482E-8050-890F7574F2D2}" type="presParOf" srcId="{F7C4A09E-0354-4F96-B965-9072AE03DFBB}" destId="{34BDE5EF-526B-4DEE-9A3E-0B96F7A8AD77}" srcOrd="1" destOrd="0" presId="urn:microsoft.com/office/officeart/2005/8/layout/radial5"/>
    <dgm:cxn modelId="{241DA25E-01C5-4359-ABD5-375B924101A3}" type="presParOf" srcId="{34BDE5EF-526B-4DEE-9A3E-0B96F7A8AD77}" destId="{BC3618FC-D324-4636-A456-FE3049862F2A}" srcOrd="0" destOrd="0" presId="urn:microsoft.com/office/officeart/2005/8/layout/radial5"/>
    <dgm:cxn modelId="{229D7A6B-E659-4B15-A49F-900D45018AC4}" type="presParOf" srcId="{F7C4A09E-0354-4F96-B965-9072AE03DFBB}" destId="{036FF083-40DE-4068-A670-3C55ED16DF6D}" srcOrd="2" destOrd="0" presId="urn:microsoft.com/office/officeart/2005/8/layout/radial5"/>
    <dgm:cxn modelId="{9FA162D1-9422-43B3-9524-C9DB23B9AD8A}" type="presParOf" srcId="{F7C4A09E-0354-4F96-B965-9072AE03DFBB}" destId="{7CD51AFC-9E77-4BB6-BC50-5BB2A1D2D91F}" srcOrd="3" destOrd="0" presId="urn:microsoft.com/office/officeart/2005/8/layout/radial5"/>
    <dgm:cxn modelId="{081A33DD-DCE5-49A9-BE31-E7ED41F7FD81}" type="presParOf" srcId="{7CD51AFC-9E77-4BB6-BC50-5BB2A1D2D91F}" destId="{B9DCD0F0-72B9-41C0-8BBD-BF437DBB2E87}" srcOrd="0" destOrd="0" presId="urn:microsoft.com/office/officeart/2005/8/layout/radial5"/>
    <dgm:cxn modelId="{57084293-E4E6-44B2-8EAF-D5D76298CF37}" type="presParOf" srcId="{F7C4A09E-0354-4F96-B965-9072AE03DFBB}" destId="{164E3939-B1B5-4807-9C29-46B6CF991375}" srcOrd="4" destOrd="0" presId="urn:microsoft.com/office/officeart/2005/8/layout/radial5"/>
    <dgm:cxn modelId="{07B2120D-9EFE-4535-87D9-C8042CCAFC66}" type="presParOf" srcId="{F7C4A09E-0354-4F96-B965-9072AE03DFBB}" destId="{C48D78DD-C234-46E7-8822-BA35A3E576D6}" srcOrd="5" destOrd="0" presId="urn:microsoft.com/office/officeart/2005/8/layout/radial5"/>
    <dgm:cxn modelId="{1C94E248-7A66-4B0A-8DA3-368F6768F7D3}" type="presParOf" srcId="{C48D78DD-C234-46E7-8822-BA35A3E576D6}" destId="{D7FDC3CB-E37B-4E3A-8B04-77DF604C51C5}" srcOrd="0" destOrd="0" presId="urn:microsoft.com/office/officeart/2005/8/layout/radial5"/>
    <dgm:cxn modelId="{423C3118-64F8-448B-951E-CFA55F07EDBA}" type="presParOf" srcId="{F7C4A09E-0354-4F96-B965-9072AE03DFBB}" destId="{42348E55-A883-44FE-93F8-B5686627ACD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5C2D9-DD86-4464-AEDB-5E6790103388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Board Culture</a:t>
          </a:r>
        </a:p>
      </dsp:txBody>
      <dsp:txXfrm>
        <a:off x="3446606" y="2702877"/>
        <a:ext cx="1234785" cy="1234785"/>
      </dsp:txXfrm>
    </dsp:sp>
    <dsp:sp modelId="{34BDE5EF-526B-4DEE-9A3E-0B96F7A8AD77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34614" y="1986192"/>
        <a:ext cx="258771" cy="356234"/>
      </dsp:txXfrm>
    </dsp:sp>
    <dsp:sp modelId="{036FF083-40DE-4068-A670-3C55ED16DF6D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Board Leadership</a:t>
          </a:r>
        </a:p>
      </dsp:txBody>
      <dsp:txXfrm>
        <a:off x="3446606" y="259130"/>
        <a:ext cx="1234785" cy="1234785"/>
      </dsp:txXfrm>
    </dsp:sp>
    <dsp:sp modelId="{7CD51AFC-9E77-4BB6-BC50-5BB2A1D2D91F}">
      <dsp:nvSpPr>
        <dsp:cNvPr id="0" name=""/>
        <dsp:cNvSpPr/>
      </dsp:nvSpPr>
      <dsp:spPr>
        <a:xfrm rot="1800000">
          <a:off x="4928275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5704" y="3720133"/>
        <a:ext cx="258771" cy="356234"/>
      </dsp:txXfrm>
    </dsp:sp>
    <dsp:sp modelId="{164E3939-B1B5-4807-9C29-46B6CF991375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Board Budget</a:t>
          </a:r>
        </a:p>
      </dsp:txBody>
      <dsp:txXfrm>
        <a:off x="5562953" y="3924750"/>
        <a:ext cx="1234785" cy="1234785"/>
      </dsp:txXfrm>
    </dsp:sp>
    <dsp:sp modelId="{C48D78DD-C234-46E7-8822-BA35A3E576D6}">
      <dsp:nvSpPr>
        <dsp:cNvPr id="0" name=""/>
        <dsp:cNvSpPr/>
      </dsp:nvSpPr>
      <dsp:spPr>
        <a:xfrm rot="9000000">
          <a:off x="2830050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33523" y="3720133"/>
        <a:ext cx="258771" cy="356234"/>
      </dsp:txXfrm>
    </dsp:sp>
    <dsp:sp modelId="{42348E55-A883-44FE-93F8-B5686627ACD3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Student Learning	</a:t>
          </a:r>
        </a:p>
      </dsp:txBody>
      <dsp:txXfrm>
        <a:off x="1330260" y="3924750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581498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the Future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#5:  April 21, 2021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2800" i="1" dirty="0"/>
              <a:t>Culture is not an initiative; culture is the enabler of all initiatives.”</a:t>
            </a:r>
          </a:p>
          <a:p>
            <a:pPr algn="r"/>
            <a:r>
              <a:rPr lang="en-US" i="1" dirty="0"/>
              <a:t>Larry </a:t>
            </a:r>
            <a:r>
              <a:rPr lang="en-US" i="1" dirty="0" err="1"/>
              <a:t>Senn</a:t>
            </a: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40C7F9E8-0CB4-4926-8EDA-29C98EE5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82736"/>
            <a:ext cx="9980613" cy="1096963"/>
          </a:xfrm>
        </p:spPr>
        <p:txBody>
          <a:bodyPr>
            <a:normAutofit/>
          </a:bodyPr>
          <a:lstStyle/>
          <a:p>
            <a:r>
              <a:rPr lang="en-US" sz="2800" dirty="0"/>
              <a:t>Owning the Future During Change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73858"/>
            <a:ext cx="9980682" cy="1096962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25A1C6-FD16-40CB-B93B-69E7CE432390}"/>
              </a:ext>
            </a:extLst>
          </p:cNvPr>
          <p:cNvSpPr txBox="1">
            <a:spLocks/>
          </p:cNvSpPr>
          <p:nvPr/>
        </p:nvSpPr>
        <p:spPr>
          <a:xfrm>
            <a:off x="574070" y="15570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07B8A-9EDA-451D-8F9B-DF688679A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ADF354-6963-4EDF-B477-EC9369FB3DD6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</p:spTree>
    <p:extLst>
      <p:ext uri="{BB962C8B-B14F-4D97-AF65-F5344CB8AC3E}">
        <p14:creationId xmlns:p14="http://schemas.microsoft.com/office/powerpoint/2010/main" val="7440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82736"/>
            <a:ext cx="9980682" cy="1096962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42F02-2BC5-4097-A3CE-9E9F6BD7332B}"/>
              </a:ext>
            </a:extLst>
          </p:cNvPr>
          <p:cNvSpPr txBox="1"/>
          <p:nvPr/>
        </p:nvSpPr>
        <p:spPr>
          <a:xfrm>
            <a:off x="992819" y="1512071"/>
            <a:ext cx="9980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Board of Directors:</a:t>
            </a:r>
          </a:p>
          <a:p>
            <a:endParaRPr lang="en-US" dirty="0"/>
          </a:p>
          <a:p>
            <a:r>
              <a:rPr lang="en-US" i="1" dirty="0"/>
              <a:t>To serve as the highest level of leadership by directing academic, fiscal and operational performance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directing goals.</a:t>
            </a:r>
          </a:p>
          <a:p>
            <a:endParaRPr lang="en-US" i="1" dirty="0"/>
          </a:p>
          <a:p>
            <a:r>
              <a:rPr lang="en-US" b="1" dirty="0"/>
              <a:t>Accountable/Accountability:</a:t>
            </a:r>
          </a:p>
          <a:p>
            <a:endParaRPr lang="en-US" b="1" dirty="0"/>
          </a:p>
          <a:p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00492"/>
            <a:ext cx="9980682" cy="1096962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42F02-2BC5-4097-A3CE-9E9F6BD7332B}"/>
              </a:ext>
            </a:extLst>
          </p:cNvPr>
          <p:cNvSpPr txBox="1"/>
          <p:nvPr/>
        </p:nvSpPr>
        <p:spPr>
          <a:xfrm>
            <a:off x="895165" y="2197893"/>
            <a:ext cx="99806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Review of Series Topics</a:t>
            </a:r>
            <a:endParaRPr lang="en-US" sz="3200" i="1" dirty="0"/>
          </a:p>
          <a:p>
            <a:pPr algn="ctr"/>
            <a:endParaRPr lang="en-US" sz="3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E30CA61-77F0-44A0-A931-95004327A89F}"/>
              </a:ext>
            </a:extLst>
          </p:cNvPr>
          <p:cNvSpPr txBox="1">
            <a:spLocks/>
          </p:cNvSpPr>
          <p:nvPr/>
        </p:nvSpPr>
        <p:spPr>
          <a:xfrm>
            <a:off x="1105659" y="2286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the Future During Change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FC6EDB-F379-4B65-829A-309ED58A4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842333"/>
              </p:ext>
            </p:extLst>
          </p:nvPr>
        </p:nvGraphicFramePr>
        <p:xfrm>
          <a:off x="1703527" y="13255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0F44A086-B7AD-456E-8341-967F9E4B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82736"/>
            <a:ext cx="9980613" cy="1096963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7E1B3E-9AAC-4D4A-9FF0-F4149CCB3C10}"/>
              </a:ext>
            </a:extLst>
          </p:cNvPr>
          <p:cNvCxnSpPr/>
          <p:nvPr/>
        </p:nvCxnSpPr>
        <p:spPr>
          <a:xfrm flipV="1">
            <a:off x="2841347" y="1873879"/>
            <a:ext cx="2492652" cy="82562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53C929-96F4-436B-BD70-8D16F2D98F09}"/>
              </a:ext>
            </a:extLst>
          </p:cNvPr>
          <p:cNvSpPr txBox="1"/>
          <p:nvPr/>
        </p:nvSpPr>
        <p:spPr>
          <a:xfrm>
            <a:off x="5285175" y="1674249"/>
            <a:ext cx="400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Healthy and respectful partnerships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CBF0DD-053E-4154-94DA-E490E1289464}"/>
              </a:ext>
            </a:extLst>
          </p:cNvPr>
          <p:cNvCxnSpPr>
            <a:cxnSpLocks/>
          </p:cNvCxnSpPr>
          <p:nvPr/>
        </p:nvCxnSpPr>
        <p:spPr>
          <a:xfrm flipV="1">
            <a:off x="2808798" y="2982338"/>
            <a:ext cx="2554796" cy="8211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CC9378-9CA3-45FF-A7A3-43CA53704DF3}"/>
              </a:ext>
            </a:extLst>
          </p:cNvPr>
          <p:cNvSpPr txBox="1"/>
          <p:nvPr/>
        </p:nvSpPr>
        <p:spPr>
          <a:xfrm>
            <a:off x="5298738" y="2797326"/>
            <a:ext cx="400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Trust and candor between members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745F9E-ECEF-48A1-BC42-CB4F2A22CDA2}"/>
              </a:ext>
            </a:extLst>
          </p:cNvPr>
          <p:cNvCxnSpPr/>
          <p:nvPr/>
        </p:nvCxnSpPr>
        <p:spPr>
          <a:xfrm>
            <a:off x="2838635" y="3444201"/>
            <a:ext cx="2460103" cy="46711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AB6565-4EDA-4512-9557-209BF95C050C}"/>
              </a:ext>
            </a:extLst>
          </p:cNvPr>
          <p:cNvSpPr txBox="1"/>
          <p:nvPr/>
        </p:nvSpPr>
        <p:spPr>
          <a:xfrm>
            <a:off x="5187027" y="4708131"/>
            <a:ext cx="648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Willingness to address poor board behavior that is negatively impacting the board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CD7F12-3CAE-4980-BE4D-20DAB65A9A55}"/>
              </a:ext>
            </a:extLst>
          </p:cNvPr>
          <p:cNvCxnSpPr>
            <a:cxnSpLocks/>
          </p:cNvCxnSpPr>
          <p:nvPr/>
        </p:nvCxnSpPr>
        <p:spPr>
          <a:xfrm>
            <a:off x="2808798" y="3984985"/>
            <a:ext cx="2342274" cy="1048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6F2019-D64A-4F1B-A56A-879A0427A8BA}"/>
              </a:ext>
            </a:extLst>
          </p:cNvPr>
          <p:cNvSpPr txBox="1"/>
          <p:nvPr/>
        </p:nvSpPr>
        <p:spPr>
          <a:xfrm>
            <a:off x="5285175" y="3588149"/>
            <a:ext cx="648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Thoughtful and productive resolution of issues/disagreements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1B3704-152C-4305-9E26-9E9982F58C93}"/>
              </a:ext>
            </a:extLst>
          </p:cNvPr>
          <p:cNvGrpSpPr/>
          <p:nvPr/>
        </p:nvGrpSpPr>
        <p:grpSpPr>
          <a:xfrm>
            <a:off x="995497" y="2360566"/>
            <a:ext cx="1746249" cy="1746249"/>
            <a:chOff x="3190874" y="2447145"/>
            <a:chExt cx="1746249" cy="17462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7BDB42-F425-47A7-B316-8DA3FB782C47}"/>
                </a:ext>
              </a:extLst>
            </p:cNvPr>
            <p:cNvSpPr/>
            <p:nvPr/>
          </p:nvSpPr>
          <p:spPr>
            <a:xfrm>
              <a:off x="3190874" y="2447145"/>
              <a:ext cx="1746249" cy="17462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C6766557-1A4E-4FD7-B164-E184E89DAFDA}"/>
                </a:ext>
              </a:extLst>
            </p:cNvPr>
            <p:cNvSpPr txBox="1"/>
            <p:nvPr/>
          </p:nvSpPr>
          <p:spPr>
            <a:xfrm>
              <a:off x="3446606" y="2702877"/>
              <a:ext cx="1234785" cy="1234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Board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3F27B470-86BA-4EF0-9267-0AFB37F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09370"/>
            <a:ext cx="9980613" cy="1096963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CC6B-56F1-4A29-871E-67C9B036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i="1" dirty="0"/>
              <a:t>Board Culture’s Impact On . . .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3F27B470-86BA-4EF0-9267-0AFB37F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00492"/>
            <a:ext cx="9980613" cy="1096963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CC6B-56F1-4A29-871E-67C9B036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Board Leadership</a:t>
            </a:r>
          </a:p>
          <a:p>
            <a:pPr marL="0" indent="0" algn="ctr">
              <a:buNone/>
            </a:pPr>
            <a:endParaRPr lang="en-US" sz="2800" b="1" dirty="0"/>
          </a:p>
          <a:p>
            <a:r>
              <a:rPr lang="en-US" b="1" dirty="0"/>
              <a:t>Enforces defined culture by modeling behavior</a:t>
            </a:r>
          </a:p>
          <a:p>
            <a:r>
              <a:rPr lang="en-US" b="1" dirty="0"/>
              <a:t>Facilitates engaging and relevant board discussion while encouraging prudent decision-making</a:t>
            </a:r>
          </a:p>
          <a:p>
            <a:r>
              <a:rPr lang="en-US" b="1" dirty="0"/>
              <a:t>Encourages transparent and trusting dialogue</a:t>
            </a:r>
          </a:p>
          <a:p>
            <a:r>
              <a:rPr lang="en-US" b="1" dirty="0"/>
              <a:t>Recognizes when to address poor board behavior</a:t>
            </a:r>
          </a:p>
          <a:p>
            <a:r>
              <a:rPr lang="en-US" b="1" dirty="0"/>
              <a:t>Leads development of effective and timely systems and processes, including board recruiting and/or board succession planning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3F27B470-86BA-4EF0-9267-0AFB37F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00492"/>
            <a:ext cx="9980613" cy="1096963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CC6B-56F1-4A29-871E-67C9B036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Student Learning</a:t>
            </a:r>
          </a:p>
          <a:p>
            <a:pPr marL="0" indent="0" algn="ctr">
              <a:buNone/>
            </a:pPr>
            <a:endParaRPr lang="en-US" sz="2800" b="1" dirty="0"/>
          </a:p>
          <a:p>
            <a:r>
              <a:rPr lang="en-US" b="1" dirty="0"/>
              <a:t>Balances board dialogue with outcomes-based reporting and inputs-related discussion</a:t>
            </a:r>
          </a:p>
          <a:p>
            <a:r>
              <a:rPr lang="en-US" b="1" dirty="0"/>
              <a:t>Works in cooperation with school leadership to identify the “ends and means” of teaching and learning</a:t>
            </a:r>
          </a:p>
          <a:p>
            <a:r>
              <a:rPr lang="en-US" b="1" dirty="0"/>
              <a:t>Identifies partnerships that support the vision and mission of the school</a:t>
            </a:r>
          </a:p>
          <a:p>
            <a:r>
              <a:rPr lang="en-US" b="1" dirty="0"/>
              <a:t>Develops accountability systems and processes that are </a:t>
            </a:r>
            <a:r>
              <a:rPr lang="en-US" b="1" i="1" dirty="0"/>
              <a:t>helpful </a:t>
            </a:r>
            <a:r>
              <a:rPr lang="en-US" b="1" dirty="0"/>
              <a:t>in advancing learning outcomes and serve as useful tools for encouraging productive dialogue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3F27B470-86BA-4EF0-9267-0AFB37F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91614"/>
            <a:ext cx="9980613" cy="1096963"/>
          </a:xfrm>
        </p:spPr>
        <p:txBody>
          <a:bodyPr/>
          <a:lstStyle/>
          <a:p>
            <a:r>
              <a:rPr lang="en-US" dirty="0"/>
              <a:t>Owning the Future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CC6B-56F1-4A29-871E-67C9B036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Board Budget</a:t>
            </a:r>
          </a:p>
          <a:p>
            <a:pPr marL="0" indent="0" algn="ctr">
              <a:buNone/>
            </a:pPr>
            <a:endParaRPr lang="en-US" sz="2800" b="1" dirty="0"/>
          </a:p>
          <a:p>
            <a:r>
              <a:rPr lang="en-US" b="1" dirty="0"/>
              <a:t>Ensures full board understanding of budget components</a:t>
            </a:r>
          </a:p>
          <a:p>
            <a:r>
              <a:rPr lang="en-US" b="1" dirty="0"/>
              <a:t>Recognizes the need in an efficacious budgeting process and follows it</a:t>
            </a:r>
          </a:p>
          <a:p>
            <a:r>
              <a:rPr lang="en-US" b="1" dirty="0"/>
              <a:t>Works in partnership with leadership team to ensure key programs and strategies are adequately funded</a:t>
            </a:r>
          </a:p>
          <a:p>
            <a:r>
              <a:rPr lang="en-US" b="1" dirty="0"/>
              <a:t>Cooperates with leadership team on ensuring adequate financial information is received in a timely manner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113</TotalTime>
  <Words>404</Words>
  <Application>Microsoft Office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Academic Literature 16x9</vt:lpstr>
      <vt:lpstr>Governing in a post-pandemic environment: Navigating Your Board role within a new reality</vt:lpstr>
      <vt:lpstr>Owning the Future During Change</vt:lpstr>
      <vt:lpstr>Owning the Future During Change</vt:lpstr>
      <vt:lpstr>PowerPoint Presentation</vt:lpstr>
      <vt:lpstr>Owning the Future During Change</vt:lpstr>
      <vt:lpstr>Owning the Future During Change</vt:lpstr>
      <vt:lpstr>Owning the Future During Change</vt:lpstr>
      <vt:lpstr>Owning the Future During Change</vt:lpstr>
      <vt:lpstr>Owning the Future During Change</vt:lpstr>
      <vt:lpstr>Owning the Future During Change</vt:lpstr>
      <vt:lpstr>Owning the Future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Christopher Oshelski</cp:lastModifiedBy>
  <cp:revision>15</cp:revision>
  <dcterms:created xsi:type="dcterms:W3CDTF">2020-07-20T17:39:59Z</dcterms:created>
  <dcterms:modified xsi:type="dcterms:W3CDTF">2021-04-15T13:26:57Z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