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8" r:id="rId2"/>
    <p:sldId id="336" r:id="rId3"/>
    <p:sldId id="342" r:id="rId4"/>
    <p:sldId id="341" r:id="rId5"/>
    <p:sldId id="343" r:id="rId6"/>
    <p:sldId id="340" r:id="rId7"/>
    <p:sldId id="339" r:id="rId8"/>
    <p:sldId id="338" r:id="rId9"/>
    <p:sldId id="261" r:id="rId10"/>
    <p:sldId id="304" r:id="rId11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7/20/2021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7/20/2021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2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697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Brief history on Prop A before showing image . . .Proposal A provided for a multiple range of tax-based funding (versus just local property taxes) – increases in taxes were dedicated, in part, to the School Aid Fund – Restructuring the way schools were funded was an essential first step for the creation of charter public schools . . .Proposal A was passed in 1994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9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a board, you cannot delegate your fiscal responsibility – this is a critical oversight role that only the board can undertake . . . In satisfying this role, YOU have a responsibility to ensure budget adherence throughout the school year – maintaining compliance and fidelity to the board-adopted budget – we are going to discuss, in the subsequent slides, best practices for performing that role exceptionally well – as the highest level of leadership for the school(s) you serve . .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05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2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41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Beware of little expenses – a small leak will sink a great ship.  Benjamin Franklin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79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22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20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7/20/2021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7/20/2021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en-US"/>
              <a:t>7/20/2021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7/20/2021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7/20/2021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7/20/2021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7/20/2021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7/20/2021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7/20/2021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7/20/2021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higancapitolconfidential.com/media/images/2010/VanBeekFoundationAllowancePipeline-V3FINAL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hebluediamondgallery.com/b/budget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Managing Your Finances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On-demand Webinar:  AirWin Educational Services, LLC.</a:t>
            </a:r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0674" y="2087857"/>
            <a:ext cx="10091451" cy="3767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E3F48B8-4E83-405A-94BE-EDE758F5B221}"/>
              </a:ext>
            </a:extLst>
          </p:cNvPr>
          <p:cNvSpPr txBox="1">
            <a:spLocks/>
          </p:cNvSpPr>
          <p:nvPr/>
        </p:nvSpPr>
        <p:spPr bwMode="black">
          <a:xfrm>
            <a:off x="121280" y="-114433"/>
            <a:ext cx="9016801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Managing Your Finances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AFC6440-BA64-409B-A961-48A5D606B62B}"/>
              </a:ext>
            </a:extLst>
          </p:cNvPr>
          <p:cNvSpPr txBox="1">
            <a:spLocks/>
          </p:cNvSpPr>
          <p:nvPr/>
        </p:nvSpPr>
        <p:spPr>
          <a:xfrm>
            <a:off x="574829" y="2195538"/>
            <a:ext cx="11042341" cy="1464906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THANK YOU FOR LISTENING!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E4BA11-65AC-4132-B242-E80716245A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0" y="4680354"/>
            <a:ext cx="2626822" cy="852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EBB802-F2B0-40F6-9B12-A08D805BF843}"/>
              </a:ext>
            </a:extLst>
          </p:cNvPr>
          <p:cNvSpPr txBox="1"/>
          <p:nvPr/>
        </p:nvSpPr>
        <p:spPr>
          <a:xfrm>
            <a:off x="0" y="5532409"/>
            <a:ext cx="61208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4521 Henry Drive</a:t>
            </a:r>
            <a:br>
              <a:rPr lang="en-US" sz="1800" dirty="0"/>
            </a:br>
            <a:r>
              <a:rPr lang="en-US" sz="1800" dirty="0"/>
              <a:t>Beaverton, MI  48612</a:t>
            </a:r>
            <a:br>
              <a:rPr lang="en-US" sz="1800" dirty="0"/>
            </a:br>
            <a:r>
              <a:rPr lang="en-US" sz="1800" dirty="0"/>
              <a:t>989-239-7555</a:t>
            </a:r>
            <a:br>
              <a:rPr lang="en-US" sz="1800" dirty="0"/>
            </a:br>
            <a:r>
              <a:rPr lang="en-US" sz="1800" dirty="0"/>
              <a:t>Email:  angela@airwinllc.com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00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1021" y="408373"/>
            <a:ext cx="10837771" cy="1420083"/>
          </a:xfrm>
        </p:spPr>
        <p:txBody>
          <a:bodyPr/>
          <a:lstStyle/>
          <a:p>
            <a:r>
              <a:rPr lang="en-US" dirty="0"/>
              <a:t>Managing Your Finances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636930-686E-40A9-9119-3BDC2D467B1B}"/>
              </a:ext>
            </a:extLst>
          </p:cNvPr>
          <p:cNvSpPr txBox="1"/>
          <p:nvPr/>
        </p:nvSpPr>
        <p:spPr>
          <a:xfrm>
            <a:off x="2667695" y="2499706"/>
            <a:ext cx="68535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i="1" dirty="0"/>
          </a:p>
          <a:p>
            <a:pPr algn="ctr"/>
            <a:r>
              <a:rPr lang="en-US" sz="4000" b="1" i="1" dirty="0">
                <a:hlinkClick r:id="rId3"/>
              </a:rPr>
              <a:t>How School Funding Works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14567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D6374F-E9B9-45D0-8FBB-D21EBC477A6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1524" y="1848431"/>
            <a:ext cx="12192000" cy="5009569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464741"/>
            <a:ext cx="9628632" cy="1362113"/>
          </a:xfrm>
        </p:spPr>
        <p:txBody>
          <a:bodyPr/>
          <a:lstStyle/>
          <a:p>
            <a:r>
              <a:rPr lang="en-US" dirty="0"/>
              <a:t>Managing Your Finances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A9FD0-FF84-4547-82E5-08211EE625C8}"/>
              </a:ext>
            </a:extLst>
          </p:cNvPr>
          <p:cNvSpPr txBox="1"/>
          <p:nvPr/>
        </p:nvSpPr>
        <p:spPr>
          <a:xfrm>
            <a:off x="551388" y="2866422"/>
            <a:ext cx="112568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Beginning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Develop a Thoughtful Budget</a:t>
            </a:r>
          </a:p>
        </p:txBody>
      </p:sp>
    </p:spTree>
    <p:extLst>
      <p:ext uri="{BB962C8B-B14F-4D97-AF65-F5344CB8AC3E}">
        <p14:creationId xmlns:p14="http://schemas.microsoft.com/office/powerpoint/2010/main" val="17567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9060" y="371093"/>
            <a:ext cx="9628632" cy="1362113"/>
          </a:xfrm>
        </p:spPr>
        <p:txBody>
          <a:bodyPr/>
          <a:lstStyle/>
          <a:p>
            <a:r>
              <a:rPr lang="en-US" dirty="0"/>
              <a:t>Managing Your Finances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8A5C3B-6520-4801-8F0D-6F035DF6C7E7}"/>
              </a:ext>
            </a:extLst>
          </p:cNvPr>
          <p:cNvSpPr txBox="1"/>
          <p:nvPr/>
        </p:nvSpPr>
        <p:spPr>
          <a:xfrm>
            <a:off x="467557" y="2384486"/>
            <a:ext cx="11256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Creating a Thoughtful Budget Requires . . 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295DF0-AD9F-48E1-9596-623ACA222463}"/>
              </a:ext>
            </a:extLst>
          </p:cNvPr>
          <p:cNvSpPr txBox="1"/>
          <p:nvPr/>
        </p:nvSpPr>
        <p:spPr>
          <a:xfrm>
            <a:off x="504825" y="3524250"/>
            <a:ext cx="1127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A thorough budgeting process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Ensuring understanding of budget components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Ensuring and protecting the funding of key programs/strategies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Determining how you are going to track budget to actuals over time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Establishing financial/budget goals</a:t>
            </a:r>
          </a:p>
        </p:txBody>
      </p:sp>
    </p:spTree>
    <p:extLst>
      <p:ext uri="{BB962C8B-B14F-4D97-AF65-F5344CB8AC3E}">
        <p14:creationId xmlns:p14="http://schemas.microsoft.com/office/powerpoint/2010/main" val="188386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9060" y="371093"/>
            <a:ext cx="9628632" cy="1362113"/>
          </a:xfrm>
        </p:spPr>
        <p:txBody>
          <a:bodyPr/>
          <a:lstStyle/>
          <a:p>
            <a:r>
              <a:rPr lang="en-US" dirty="0"/>
              <a:t>Managing Your Finances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C11BA1-1BD2-4F84-8CE4-3C724543D215}"/>
              </a:ext>
            </a:extLst>
          </p:cNvPr>
          <p:cNvPicPr/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6666" t="40114" r="4873" b="31851"/>
          <a:stretch/>
        </p:blipFill>
        <p:spPr bwMode="auto">
          <a:xfrm>
            <a:off x="0" y="1838325"/>
            <a:ext cx="12192000" cy="5095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A656A9-C3EA-4EB8-A040-7463261A9463}"/>
              </a:ext>
            </a:extLst>
          </p:cNvPr>
          <p:cNvSpPr txBox="1"/>
          <p:nvPr/>
        </p:nvSpPr>
        <p:spPr>
          <a:xfrm>
            <a:off x="962025" y="3124200"/>
            <a:ext cx="10458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Middle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Monitor Finances Throughout the Year</a:t>
            </a:r>
          </a:p>
        </p:txBody>
      </p:sp>
    </p:spTree>
    <p:extLst>
      <p:ext uri="{BB962C8B-B14F-4D97-AF65-F5344CB8AC3E}">
        <p14:creationId xmlns:p14="http://schemas.microsoft.com/office/powerpoint/2010/main" val="136128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94310" y="409193"/>
            <a:ext cx="9628632" cy="1362113"/>
          </a:xfrm>
        </p:spPr>
        <p:txBody>
          <a:bodyPr/>
          <a:lstStyle/>
          <a:p>
            <a:r>
              <a:rPr lang="en-US" dirty="0"/>
              <a:t>Managing Your Finances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8A5C3B-6520-4801-8F0D-6F035DF6C7E7}"/>
              </a:ext>
            </a:extLst>
          </p:cNvPr>
          <p:cNvSpPr txBox="1"/>
          <p:nvPr/>
        </p:nvSpPr>
        <p:spPr>
          <a:xfrm>
            <a:off x="467557" y="2117786"/>
            <a:ext cx="11256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Monitoring Finances Requires . . 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8AACF2-7642-48A0-857E-A73926B5AB2D}"/>
              </a:ext>
            </a:extLst>
          </p:cNvPr>
          <p:cNvSpPr txBox="1"/>
          <p:nvPr/>
        </p:nvSpPr>
        <p:spPr>
          <a:xfrm>
            <a:off x="467557" y="2905125"/>
            <a:ext cx="11753850" cy="3848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Established systems/processes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Timely receipt of financial information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Attention to all financial detail:  Wise Questions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there variances from original, approved budget and/or amended budget to actual expenditures?</a:t>
            </a:r>
            <a:r>
              <a:rPr lang="en-US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so, does the board understand why or will it require explanation?  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the board ensuring key programs are adequately funded?  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the board paying attention to financial commitments that support strategies to improve academic performance?  Is the board encouraging those? 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the board tracking percent of revenues spent for instruction?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there any financial elements that require the attention of the authorizer?</a:t>
            </a:r>
          </a:p>
          <a:p>
            <a:pPr lvl="1">
              <a:lnSpc>
                <a:spcPct val="107000"/>
              </a:lnSpc>
            </a:pPr>
            <a:endParaRPr lang="en-US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97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46685" y="437768"/>
            <a:ext cx="9628632" cy="1362113"/>
          </a:xfrm>
        </p:spPr>
        <p:txBody>
          <a:bodyPr/>
          <a:lstStyle/>
          <a:p>
            <a:r>
              <a:rPr lang="en-US" dirty="0"/>
              <a:t>Managing Your Finances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400232-2030-4EBA-B6FA-8A2D4FDB2847}"/>
              </a:ext>
            </a:extLst>
          </p:cNvPr>
          <p:cNvPicPr/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7821" t="42849" r="38077" b="5413"/>
          <a:stretch/>
        </p:blipFill>
        <p:spPr bwMode="auto">
          <a:xfrm>
            <a:off x="0" y="1866900"/>
            <a:ext cx="12192000" cy="4991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16EE05-E174-4124-80C6-5B8C9E62D9DA}"/>
              </a:ext>
            </a:extLst>
          </p:cNvPr>
          <p:cNvSpPr txBox="1"/>
          <p:nvPr/>
        </p:nvSpPr>
        <p:spPr>
          <a:xfrm>
            <a:off x="1023937" y="2782669"/>
            <a:ext cx="101441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End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Reflection</a:t>
            </a:r>
          </a:p>
        </p:txBody>
      </p:sp>
    </p:spTree>
    <p:extLst>
      <p:ext uri="{BB962C8B-B14F-4D97-AF65-F5344CB8AC3E}">
        <p14:creationId xmlns:p14="http://schemas.microsoft.com/office/powerpoint/2010/main" val="64986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3164" y="382367"/>
            <a:ext cx="9628632" cy="1362113"/>
          </a:xfrm>
        </p:spPr>
        <p:txBody>
          <a:bodyPr/>
          <a:lstStyle/>
          <a:p>
            <a:r>
              <a:rPr lang="en-US" dirty="0"/>
              <a:t>Managing Your Finances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8A5C3B-6520-4801-8F0D-6F035DF6C7E7}"/>
              </a:ext>
            </a:extLst>
          </p:cNvPr>
          <p:cNvSpPr txBox="1"/>
          <p:nvPr/>
        </p:nvSpPr>
        <p:spPr>
          <a:xfrm>
            <a:off x="466033" y="2698811"/>
            <a:ext cx="11256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Reflection Requires . . 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6D5452-ECAD-49C8-ADF7-2582BD91120E}"/>
              </a:ext>
            </a:extLst>
          </p:cNvPr>
          <p:cNvSpPr txBox="1"/>
          <p:nvPr/>
        </p:nvSpPr>
        <p:spPr>
          <a:xfrm>
            <a:off x="710214" y="3613212"/>
            <a:ext cx="10582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Thoughtful discussion around budget “goals”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Budget shortfalls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A budget review process – how did you perform against your budget?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The year ahead</a:t>
            </a:r>
          </a:p>
        </p:txBody>
      </p:sp>
    </p:spTree>
    <p:extLst>
      <p:ext uri="{BB962C8B-B14F-4D97-AF65-F5344CB8AC3E}">
        <p14:creationId xmlns:p14="http://schemas.microsoft.com/office/powerpoint/2010/main" val="143541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33" y="373037"/>
            <a:ext cx="9628632" cy="1362113"/>
          </a:xfrm>
        </p:spPr>
        <p:txBody>
          <a:bodyPr/>
          <a:lstStyle/>
          <a:p>
            <a:r>
              <a:rPr lang="en-US" dirty="0"/>
              <a:t>Managing Your Finances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5A3237-FDCF-49D0-BEF7-EC24F1F22930}"/>
              </a:ext>
            </a:extLst>
          </p:cNvPr>
          <p:cNvSpPr txBox="1"/>
          <p:nvPr/>
        </p:nvSpPr>
        <p:spPr>
          <a:xfrm>
            <a:off x="625151" y="2761861"/>
            <a:ext cx="10814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“Financial management is at the heart of any business.  It is one area that can help drive it forward.”</a:t>
            </a:r>
          </a:p>
        </p:txBody>
      </p:sp>
    </p:spTree>
    <p:extLst>
      <p:ext uri="{BB962C8B-B14F-4D97-AF65-F5344CB8AC3E}">
        <p14:creationId xmlns:p14="http://schemas.microsoft.com/office/powerpoint/2010/main" val="184825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ducational subjects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7.potx" id="{6B18C398-4F76-4BDC-B8A4-D02A96E0AA82}" vid="{FBF1AC64-E511-41D2-AA23-0E693E79CD77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Educational subjects presentation, chalkboard illustrations design (widescreen)</Template>
  <TotalTime>59</TotalTime>
  <Words>472</Words>
  <Application>Microsoft Office PowerPoint</Application>
  <PresentationFormat>Widescreen</PresentationFormat>
  <Paragraphs>60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Symbol</vt:lpstr>
      <vt:lpstr>Wingdings</vt:lpstr>
      <vt:lpstr>Educational subjects 16x9</vt:lpstr>
      <vt:lpstr>Managing Your Finances</vt:lpstr>
      <vt:lpstr>Managing Your Finances</vt:lpstr>
      <vt:lpstr>Managing Your Finances</vt:lpstr>
      <vt:lpstr>Managing Your Finances</vt:lpstr>
      <vt:lpstr>Managing Your Finances</vt:lpstr>
      <vt:lpstr>Managing Your Finances</vt:lpstr>
      <vt:lpstr>Managing Your Finances</vt:lpstr>
      <vt:lpstr>Managing Your Finances</vt:lpstr>
      <vt:lpstr>Managing Your Finances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Assessing the Transition from Virtual to In-Person Meetings</dc:title>
  <dc:creator>Angela Irwin</dc:creator>
  <cp:lastModifiedBy>Angela Irwin</cp:lastModifiedBy>
  <cp:revision>10</cp:revision>
  <cp:lastPrinted>2021-07-20T13:19:26Z</cp:lastPrinted>
  <dcterms:created xsi:type="dcterms:W3CDTF">2021-07-06T14:46:11Z</dcterms:created>
  <dcterms:modified xsi:type="dcterms:W3CDTF">2021-07-20T13:27:30Z</dcterms:modified>
</cp:coreProperties>
</file>