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1" r:id="rId3"/>
    <p:sldId id="270" r:id="rId4"/>
    <p:sldId id="260" r:id="rId5"/>
    <p:sldId id="295" r:id="rId6"/>
    <p:sldId id="294" r:id="rId7"/>
    <p:sldId id="302" r:id="rId8"/>
    <p:sldId id="293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7/15/2021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7/15/2021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4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5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8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4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7/15/2021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8" y="1943842"/>
            <a:ext cx="901680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Extending Board Greatness through the Role of the Officer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On-demand Webinar:  AirWin Educational Services, LLC.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674" y="2087857"/>
            <a:ext cx="10091451" cy="376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3F48B8-4E83-405A-94BE-EDE758F5B221}"/>
              </a:ext>
            </a:extLst>
          </p:cNvPr>
          <p:cNvSpPr txBox="1">
            <a:spLocks/>
          </p:cNvSpPr>
          <p:nvPr/>
        </p:nvSpPr>
        <p:spPr bwMode="black">
          <a:xfrm>
            <a:off x="121280" y="-114433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FC6440-BA64-409B-A961-48A5D606B62B}"/>
              </a:ext>
            </a:extLst>
          </p:cNvPr>
          <p:cNvSpPr txBox="1">
            <a:spLocks/>
          </p:cNvSpPr>
          <p:nvPr/>
        </p:nvSpPr>
        <p:spPr>
          <a:xfrm>
            <a:off x="574829" y="2195538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LISTENING!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4BA11-65AC-4132-B242-E8071624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4680354"/>
            <a:ext cx="2626822" cy="852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BB802-F2B0-40F6-9B12-A08D805BF843}"/>
              </a:ext>
            </a:extLst>
          </p:cNvPr>
          <p:cNvSpPr txBox="1"/>
          <p:nvPr/>
        </p:nvSpPr>
        <p:spPr>
          <a:xfrm>
            <a:off x="0" y="5532409"/>
            <a:ext cx="61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4521 Henry Drive</a:t>
            </a:r>
            <a:br>
              <a:rPr lang="en-US" sz="1800" dirty="0"/>
            </a:br>
            <a:r>
              <a:rPr lang="en-US" sz="1800" dirty="0"/>
              <a:t>Beaverton, MI  48612</a:t>
            </a:r>
            <a:br>
              <a:rPr lang="en-US" sz="1800" dirty="0"/>
            </a:br>
            <a:r>
              <a:rPr lang="en-US" sz="1800" dirty="0"/>
              <a:t>989-239-7555</a:t>
            </a:r>
            <a:br>
              <a:rPr lang="en-US" sz="1800" dirty="0"/>
            </a:br>
            <a:r>
              <a:rPr lang="en-US" sz="1800" dirty="0"/>
              <a:t>Email:  angela@airwinllc.com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ACB4D-B041-496E-96C2-AC9A88218476}"/>
              </a:ext>
            </a:extLst>
          </p:cNvPr>
          <p:cNvSpPr txBox="1"/>
          <p:nvPr/>
        </p:nvSpPr>
        <p:spPr>
          <a:xfrm>
            <a:off x="488272" y="2379216"/>
            <a:ext cx="1094616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“Officers of the board oversee and direct the major aspects of the organization’s operations.  Board officers, including president, vice president, secretary and treasurer, fill specific leadership roles.”</a:t>
            </a:r>
          </a:p>
          <a:p>
            <a:pPr algn="r"/>
            <a:r>
              <a:rPr lang="en-US" sz="1100" i="1" dirty="0"/>
              <a:t>www.work.chron.com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DA6908-6019-4188-9463-BDDEB66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4" y="439091"/>
            <a:ext cx="9628187" cy="1362075"/>
          </a:xfrm>
        </p:spPr>
        <p:txBody>
          <a:bodyPr>
            <a:normAutofit/>
          </a:bodyPr>
          <a:lstStyle/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yramid.png">
            <a:extLst>
              <a:ext uri="{FF2B5EF4-FFF2-40B4-BE49-F238E27FC236}">
                <a16:creationId xmlns:a16="http://schemas.microsoft.com/office/drawing/2014/main" id="{EB1E175B-0870-42EF-91A0-071418E6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51" y="2242430"/>
            <a:ext cx="6574564" cy="41942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C306C7-692A-403F-99C4-B7D7E29C02B0}"/>
              </a:ext>
            </a:extLst>
          </p:cNvPr>
          <p:cNvCxnSpPr>
            <a:cxnSpLocks/>
          </p:cNvCxnSpPr>
          <p:nvPr/>
        </p:nvCxnSpPr>
        <p:spPr>
          <a:xfrm flipV="1">
            <a:off x="3897297" y="3542669"/>
            <a:ext cx="2943245" cy="92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7D24CE-4287-4CF5-99A1-369B89E6C361}"/>
              </a:ext>
            </a:extLst>
          </p:cNvPr>
          <p:cNvSpPr txBox="1"/>
          <p:nvPr/>
        </p:nvSpPr>
        <p:spPr>
          <a:xfrm>
            <a:off x="1439576" y="3772209"/>
            <a:ext cx="2941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Ambitious to the cause, the movement, the mission, the work</a:t>
            </a:r>
          </a:p>
          <a:p>
            <a:pPr>
              <a:buClr>
                <a:schemeClr val="accent5"/>
              </a:buClr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5"/>
              </a:buClr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Makes sure the right decisions happens for the “greatness” of the organization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E6B1FD-E0BD-4E63-A4C8-BA77A9F9B13F}"/>
              </a:ext>
            </a:extLst>
          </p:cNvPr>
          <p:cNvSpPr/>
          <p:nvPr/>
        </p:nvSpPr>
        <p:spPr>
          <a:xfrm>
            <a:off x="143404" y="619825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/>
              <a:t>Good to Great and the Social Sectors: A Monograph to Accompany Good to Great</a:t>
            </a:r>
            <a:r>
              <a:rPr lang="en-US" sz="1400" dirty="0"/>
              <a:t>:  </a:t>
            </a:r>
          </a:p>
          <a:p>
            <a:r>
              <a:rPr lang="en-US" sz="1400" dirty="0"/>
              <a:t>Jim Collins, 2005</a:t>
            </a:r>
            <a:endParaRPr lang="en-US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3915C-5D94-45D2-A6D0-B4A9CC7411C6}"/>
              </a:ext>
            </a:extLst>
          </p:cNvPr>
          <p:cNvSpPr txBox="1"/>
          <p:nvPr/>
        </p:nvSpPr>
        <p:spPr>
          <a:xfrm>
            <a:off x="206685" y="2024177"/>
            <a:ext cx="9121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UNDERSTANDING ROLE(S) AS LEADERS</a:t>
            </a:r>
          </a:p>
          <a:p>
            <a:pPr algn="ctr"/>
            <a:endParaRPr lang="en-US" i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E328AE9-20C3-4F4E-A8DE-6902AE9F0635}"/>
              </a:ext>
            </a:extLst>
          </p:cNvPr>
          <p:cNvSpPr txBox="1">
            <a:spLocks/>
          </p:cNvSpPr>
          <p:nvPr/>
        </p:nvSpPr>
        <p:spPr bwMode="black">
          <a:xfrm>
            <a:off x="0" y="-36395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36791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95570" y="2261771"/>
            <a:ext cx="9628632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Board’s Election of Officers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Annual organizational meeting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Questions to ask when considering election of officers:</a:t>
            </a:r>
          </a:p>
          <a:p>
            <a:pPr lvl="1"/>
            <a:r>
              <a:rPr lang="en-US" dirty="0"/>
              <a:t>Are you thinking in advance of officer positions?</a:t>
            </a:r>
          </a:p>
          <a:p>
            <a:pPr lvl="1"/>
            <a:r>
              <a:rPr lang="en-US" dirty="0"/>
              <a:t>Are you relying on “job descriptions” to help in your discernment?</a:t>
            </a:r>
          </a:p>
          <a:p>
            <a:pPr lvl="1"/>
            <a:r>
              <a:rPr lang="en-US" dirty="0"/>
              <a:t>Are you electing board officers that can help advance the board’s strategic function?</a:t>
            </a:r>
          </a:p>
          <a:p>
            <a:pPr lvl="1"/>
            <a:r>
              <a:rPr lang="en-US" dirty="0"/>
              <a:t>Are you electing board officers based upon practical function, leadership skills or both?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2AEE9E-9E98-4BE8-A3E4-A3D73888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439738"/>
            <a:ext cx="9628188" cy="1362075"/>
          </a:xfrm>
        </p:spPr>
        <p:txBody>
          <a:bodyPr>
            <a:normAutofit/>
          </a:bodyPr>
          <a:lstStyle/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53" y="2522863"/>
            <a:ext cx="10091451" cy="376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21016"/>
              </p:ext>
            </p:extLst>
          </p:nvPr>
        </p:nvGraphicFramePr>
        <p:xfrm>
          <a:off x="242369" y="2005752"/>
          <a:ext cx="11523644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Preside at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Oversees board affairs;</a:t>
                      </a:r>
                      <a:r>
                        <a:rPr lang="en-US" baseline="0" dirty="0"/>
                        <a:t> a</a:t>
                      </a:r>
                      <a:r>
                        <a:rPr lang="en-US" dirty="0"/>
                        <a:t>cts as the representative of the board as a whole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Speaks to the media and the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Represents</a:t>
                      </a:r>
                      <a:r>
                        <a:rPr lang="en-US" baseline="0" dirty="0"/>
                        <a:t> the Academy in the community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Assists in the development of agendas for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the effective</a:t>
                      </a:r>
                      <a:r>
                        <a:rPr lang="en-US" baseline="0" dirty="0"/>
                        <a:t> actions of the board in governing and supporting the Academy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Recommends committee development to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committee leadership and stays</a:t>
                      </a:r>
                      <a:r>
                        <a:rPr lang="en-US" baseline="0" dirty="0"/>
                        <a:t> connected with leadership to ensure work is carried 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Establishes search and selection committees, as necessary (for school leadership and/or management)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Initiates board discussions on evaluating school leadership and/or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</a:t>
                      </a:r>
                      <a:r>
                        <a:rPr lang="en-US" baseline="0" dirty="0"/>
                        <a:t> preparation of all pre-meeting materials, committee functions and recruitment and orientation of new board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all board</a:t>
                      </a:r>
                      <a:r>
                        <a:rPr lang="en-US" baseline="0" dirty="0"/>
                        <a:t> matters are handled properly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7DE4E9F-598B-4879-8002-505CA34C7C7C}"/>
              </a:ext>
            </a:extLst>
          </p:cNvPr>
          <p:cNvSpPr txBox="1">
            <a:spLocks/>
          </p:cNvSpPr>
          <p:nvPr/>
        </p:nvSpPr>
        <p:spPr bwMode="black">
          <a:xfrm>
            <a:off x="0" y="-114433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21243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85797"/>
              </p:ext>
            </p:extLst>
          </p:nvPr>
        </p:nvGraphicFramePr>
        <p:xfrm>
          <a:off x="334178" y="2200896"/>
          <a:ext cx="1152364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 Vice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as president in his/her absence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and</a:t>
                      </a:r>
                      <a:r>
                        <a:rPr lang="en-US" baseline="0" dirty="0"/>
                        <a:t> willingness to assist president in achieving his/her leadership role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Accepts responsibility in/with certain board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lead in the areas of board membership, media, facility(ies)</a:t>
                      </a:r>
                      <a:r>
                        <a:rPr lang="en-US" baseline="0" dirty="0"/>
                        <a:t>, personnel,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Vital part of board</a:t>
                      </a:r>
                      <a:r>
                        <a:rPr lang="en-US" baseline="0" dirty="0"/>
                        <a:t> officer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Vital part of board</a:t>
                      </a:r>
                      <a:r>
                        <a:rPr lang="en-US" baseline="0" dirty="0"/>
                        <a:t> LEADERSHIP team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199540D-AC76-4864-BD15-B246735C7376}"/>
              </a:ext>
            </a:extLst>
          </p:cNvPr>
          <p:cNvSpPr txBox="1">
            <a:spLocks/>
          </p:cNvSpPr>
          <p:nvPr/>
        </p:nvSpPr>
        <p:spPr bwMode="black">
          <a:xfrm>
            <a:off x="3175198" y="1943842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86C2B9-7B90-43B9-A1F3-4F9648922789}"/>
              </a:ext>
            </a:extLst>
          </p:cNvPr>
          <p:cNvSpPr txBox="1">
            <a:spLocks/>
          </p:cNvSpPr>
          <p:nvPr/>
        </p:nvSpPr>
        <p:spPr bwMode="black">
          <a:xfrm>
            <a:off x="0" y="-123175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26539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06838"/>
              </p:ext>
            </p:extLst>
          </p:nvPr>
        </p:nvGraphicFramePr>
        <p:xfrm>
          <a:off x="242369" y="2023507"/>
          <a:ext cx="11523644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 Secretary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 accurate minutes of meetings are taken and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Recruits a “recording secretary” for board consideration, as appropriate and 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 all records are maintained as required</a:t>
                      </a:r>
                      <a:r>
                        <a:rPr lang="en-US" baseline="0" dirty="0"/>
                        <a:t> by law and made available when requested by authorized persons and all corporate records are filed and up-to-date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Understands the</a:t>
                      </a:r>
                      <a:r>
                        <a:rPr lang="en-US" baseline="0" dirty="0"/>
                        <a:t> laws and expectations relative to corporate/public records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</a:t>
                      </a:r>
                      <a:r>
                        <a:rPr lang="en-US" baseline="0" dirty="0"/>
                        <a:t> up-to-date copies of bylaws are available at all meetings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Understands bylaws to the extent</a:t>
                      </a:r>
                      <a:r>
                        <a:rPr lang="en-US" baseline="0" dirty="0"/>
                        <a:t> that he/she can answer board functioning questions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 proper notification of</a:t>
                      </a:r>
                      <a:r>
                        <a:rPr lang="en-US" baseline="0" dirty="0"/>
                        <a:t> meetings is given, as specified in the bylaws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Takes leadership role in following Open Meetings</a:t>
                      </a:r>
                      <a:r>
                        <a:rPr lang="en-US" baseline="0" dirty="0"/>
                        <a:t> 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Manages general correspondence of board (except for correspondence</a:t>
                      </a:r>
                      <a:r>
                        <a:rPr lang="en-US" baseline="0" dirty="0"/>
                        <a:t> addressed to others)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full understanding and</a:t>
                      </a:r>
                      <a:r>
                        <a:rPr lang="en-US" baseline="0" dirty="0"/>
                        <a:t> transparency of all board correspondence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Functions</a:t>
                      </a:r>
                      <a:r>
                        <a:rPr lang="en-US" baseline="0" dirty="0"/>
                        <a:t> as signing officer for certain docs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full</a:t>
                      </a:r>
                      <a:r>
                        <a:rPr lang="en-US" baseline="0" dirty="0"/>
                        <a:t> understanding of everything that he/she signs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C675BDC-8643-4E09-9004-074FA53A00AD}"/>
              </a:ext>
            </a:extLst>
          </p:cNvPr>
          <p:cNvSpPr txBox="1">
            <a:spLocks/>
          </p:cNvSpPr>
          <p:nvPr/>
        </p:nvSpPr>
        <p:spPr bwMode="black">
          <a:xfrm>
            <a:off x="242369" y="0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10352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76697"/>
              </p:ext>
            </p:extLst>
          </p:nvPr>
        </p:nvGraphicFramePr>
        <p:xfrm>
          <a:off x="334178" y="1948922"/>
          <a:ext cx="11523644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 Treasurer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Manages the board's review of, and actions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related to, the board's financial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Develops and/or implements financial procedures and systems (directly</a:t>
                      </a:r>
                      <a:r>
                        <a:rPr lang="en-US" baseline="0" dirty="0"/>
                        <a:t> with business manager and/or bookkeeper)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Ensures that appropriate financial reports are made available to the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consistent and clear</a:t>
                      </a:r>
                      <a:r>
                        <a:rPr lang="en-US" baseline="0" dirty="0"/>
                        <a:t> financial reporting of key financial events, trends, concerns and OVERALL ASSESSMENT OF FISCAL HEALTH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Prepares agendas for meetings, including a year-long calendar of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Chairs</a:t>
                      </a:r>
                      <a:r>
                        <a:rPr lang="en-US" baseline="0" dirty="0"/>
                        <a:t> the finance committee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Reviews independent auditor options and recommends an auditor (in conjunction with the finance and/or audit committees)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Meets with the auditor, annually, in conjunction with finance and/or audit committee(s)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Disburse</a:t>
                      </a:r>
                      <a:r>
                        <a:rPr lang="en-US" baseline="0" dirty="0"/>
                        <a:t> funds, as directed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Ensures,</a:t>
                      </a:r>
                      <a:r>
                        <a:rPr lang="en-US" baseline="0" dirty="0"/>
                        <a:t> through the finance committee, sound management and maximization of cash and investments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B8B5C9D-352D-4C7D-A4AC-83AEC10DD636}"/>
              </a:ext>
            </a:extLst>
          </p:cNvPr>
          <p:cNvSpPr txBox="1">
            <a:spLocks/>
          </p:cNvSpPr>
          <p:nvPr/>
        </p:nvSpPr>
        <p:spPr bwMode="black">
          <a:xfrm>
            <a:off x="68014" y="-89144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</p:spTree>
    <p:extLst>
      <p:ext uri="{BB962C8B-B14F-4D97-AF65-F5344CB8AC3E}">
        <p14:creationId xmlns:p14="http://schemas.microsoft.com/office/powerpoint/2010/main" val="15975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53" y="2522863"/>
            <a:ext cx="10091451" cy="376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3F48B8-4E83-405A-94BE-EDE758F5B221}"/>
              </a:ext>
            </a:extLst>
          </p:cNvPr>
          <p:cNvSpPr txBox="1">
            <a:spLocks/>
          </p:cNvSpPr>
          <p:nvPr/>
        </p:nvSpPr>
        <p:spPr bwMode="black">
          <a:xfrm>
            <a:off x="121280" y="-114433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Extending Board Greatness through the Role of the Officer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90D5E-757E-4E3D-888D-624FEF108173}"/>
              </a:ext>
            </a:extLst>
          </p:cNvPr>
          <p:cNvSpPr txBox="1"/>
          <p:nvPr/>
        </p:nvSpPr>
        <p:spPr>
          <a:xfrm>
            <a:off x="399495" y="2379216"/>
            <a:ext cx="11168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Effective board teams identify officers that have the highest potential for transcending the boards leadership role.</a:t>
            </a:r>
          </a:p>
        </p:txBody>
      </p:sp>
    </p:spTree>
    <p:extLst>
      <p:ext uri="{BB962C8B-B14F-4D97-AF65-F5344CB8AC3E}">
        <p14:creationId xmlns:p14="http://schemas.microsoft.com/office/powerpoint/2010/main" val="1470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30</TotalTime>
  <Words>790</Words>
  <Application>Microsoft Office PowerPoint</Application>
  <PresentationFormat>Widescreen</PresentationFormat>
  <Paragraphs>89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Educational subjects 16x9</vt:lpstr>
      <vt:lpstr>Extending Board Greatness through the Role of the Officer</vt:lpstr>
      <vt:lpstr>Extending Board Greatness through the Role of the Officer</vt:lpstr>
      <vt:lpstr>PowerPoint Presentation</vt:lpstr>
      <vt:lpstr>Extending Board Greatness through the Role of the Officer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Transition from Virtual to In-Person Meetings</dc:title>
  <dc:creator>Angela Irwin</dc:creator>
  <cp:lastModifiedBy>Angela Irwin</cp:lastModifiedBy>
  <cp:revision>8</cp:revision>
  <dcterms:created xsi:type="dcterms:W3CDTF">2021-07-06T14:46:11Z</dcterms:created>
  <dcterms:modified xsi:type="dcterms:W3CDTF">2021-07-15T17:46:14Z</dcterms:modified>
</cp:coreProperties>
</file>