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28"/>
  </p:notesMasterIdLst>
  <p:handoutMasterIdLst>
    <p:handoutMasterId r:id="rId29"/>
  </p:handoutMasterIdLst>
  <p:sldIdLst>
    <p:sldId id="393" r:id="rId2"/>
    <p:sldId id="496" r:id="rId3"/>
    <p:sldId id="528" r:id="rId4"/>
    <p:sldId id="529" r:id="rId5"/>
    <p:sldId id="485" r:id="rId6"/>
    <p:sldId id="488" r:id="rId7"/>
    <p:sldId id="497" r:id="rId8"/>
    <p:sldId id="540" r:id="rId9"/>
    <p:sldId id="495" r:id="rId10"/>
    <p:sldId id="541" r:id="rId11"/>
    <p:sldId id="487" r:id="rId12"/>
    <p:sldId id="535" r:id="rId13"/>
    <p:sldId id="537" r:id="rId14"/>
    <p:sldId id="542" r:id="rId15"/>
    <p:sldId id="407" r:id="rId16"/>
    <p:sldId id="543" r:id="rId17"/>
    <p:sldId id="538" r:id="rId18"/>
    <p:sldId id="544" r:id="rId19"/>
    <p:sldId id="536" r:id="rId20"/>
    <p:sldId id="545" r:id="rId21"/>
    <p:sldId id="539" r:id="rId22"/>
    <p:sldId id="546" r:id="rId23"/>
    <p:sldId id="547" r:id="rId24"/>
    <p:sldId id="517" r:id="rId25"/>
    <p:sldId id="518" r:id="rId26"/>
    <p:sldId id="311"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s, Kevin (MDE)" initials="WK(" lastIdx="1" clrIdx="0">
    <p:extLst>
      <p:ext uri="{19B8F6BF-5375-455C-9EA6-DF929625EA0E}">
        <p15:presenceInfo xmlns:p15="http://schemas.microsoft.com/office/powerpoint/2012/main" userId="S::WaltersK5@michigan.gov::1ad04c60-ec75-4654-9ac5-5f9adc1755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77" d="100"/>
          <a:sy n="77" d="100"/>
        </p:scale>
        <p:origin x="654" y="90"/>
      </p:cViewPr>
      <p:guideLst/>
    </p:cSldViewPr>
  </p:slideViewPr>
  <p:notesTextViewPr>
    <p:cViewPr>
      <p:scale>
        <a:sx n="1" d="1"/>
        <a:sy n="1" d="1"/>
      </p:scale>
      <p:origin x="0" y="0"/>
    </p:cViewPr>
  </p:notesTextViewPr>
  <p:notesViewPr>
    <p:cSldViewPr snapToGrid="0">
      <p:cViewPr varScale="1">
        <p:scale>
          <a:sx n="76" d="100"/>
          <a:sy n="76" d="100"/>
        </p:scale>
        <p:origin x="398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9.xml.rels><?xml version="1.0" encoding="UTF-8" standalone="yes"?>
<Relationships xmlns="http://schemas.openxmlformats.org/package/2006/relationships"><Relationship Id="rId1" Type="http://schemas.openxmlformats.org/officeDocument/2006/relationships/hyperlink" Target="https://oese.ed.gov/resources/oese-technical-assistance-centers/state-support-network/resources/leveraging-evidence-based-practices-local-school-improvement/"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oese.ed.gov/resources/oese-technical-assistance-centers/state-support-network/resources/leveraging-evidence-based-practices-local-school-improvement/"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119E6-F27C-4846-9877-B0A9C142260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04CF5E7-294A-4BDC-8837-AA4BCDAFA495}">
      <dgm:prSet/>
      <dgm:spPr/>
      <dgm:t>
        <a:bodyPr/>
        <a:lstStyle/>
        <a:p>
          <a:r>
            <a:rPr lang="en-US" b="1"/>
            <a:t>What qualifies as Meaningful Consultation?</a:t>
          </a:r>
          <a:endParaRPr lang="en-US"/>
        </a:p>
      </dgm:t>
    </dgm:pt>
    <dgm:pt modelId="{E6BE53AF-69C4-4BE6-A1BB-7F64B31BB087}" type="parTrans" cxnId="{81E0F140-50E0-42D3-B97D-B232D8642CF9}">
      <dgm:prSet/>
      <dgm:spPr/>
      <dgm:t>
        <a:bodyPr/>
        <a:lstStyle/>
        <a:p>
          <a:endParaRPr lang="en-US"/>
        </a:p>
      </dgm:t>
    </dgm:pt>
    <dgm:pt modelId="{F3EA7BC4-C318-43F9-B6A6-5E1D54C4D0FA}" type="sibTrans" cxnId="{81E0F140-50E0-42D3-B97D-B232D8642CF9}">
      <dgm:prSet/>
      <dgm:spPr/>
      <dgm:t>
        <a:bodyPr/>
        <a:lstStyle/>
        <a:p>
          <a:endParaRPr lang="en-US"/>
        </a:p>
      </dgm:t>
    </dgm:pt>
    <dgm:pt modelId="{3D5A8D78-A024-45E4-89FA-833173AA4AA6}">
      <dgm:prSet/>
      <dgm:spPr/>
      <dgm:t>
        <a:bodyPr/>
        <a:lstStyle/>
        <a:p>
          <a:r>
            <a:rPr lang="en-US" b="1" dirty="0"/>
            <a:t>The LEA will need to document supporting data that meaningful consultation was accomplished as it relates to ARP ESSER III use of funds</a:t>
          </a:r>
        </a:p>
      </dgm:t>
    </dgm:pt>
    <dgm:pt modelId="{9ECFE255-30DF-45AE-8383-C46D2F3C97E7}" type="parTrans" cxnId="{98948BC9-F5BB-4F16-A03C-2D2FCAEC1E44}">
      <dgm:prSet/>
      <dgm:spPr/>
      <dgm:t>
        <a:bodyPr/>
        <a:lstStyle/>
        <a:p>
          <a:endParaRPr lang="en-US"/>
        </a:p>
      </dgm:t>
    </dgm:pt>
    <dgm:pt modelId="{1F8F017F-18E1-40A5-9908-1F6285B5C111}" type="sibTrans" cxnId="{98948BC9-F5BB-4F16-A03C-2D2FCAEC1E44}">
      <dgm:prSet/>
      <dgm:spPr/>
      <dgm:t>
        <a:bodyPr/>
        <a:lstStyle/>
        <a:p>
          <a:endParaRPr lang="en-US"/>
        </a:p>
      </dgm:t>
    </dgm:pt>
    <dgm:pt modelId="{6ADB29C7-AA4B-44D4-98B2-2FFC9E7EC501}">
      <dgm:prSet/>
      <dgm:spPr/>
      <dgm:t>
        <a:bodyPr/>
        <a:lstStyle/>
        <a:p>
          <a:r>
            <a:rPr lang="en-US" b="1" dirty="0"/>
            <a:t>There are a number of local approaches to meet this:  Face-to-Face, Surveys, Part of regularly scheduled stakeholder meetings, Town Hall type meetings</a:t>
          </a:r>
        </a:p>
      </dgm:t>
    </dgm:pt>
    <dgm:pt modelId="{0142950B-D375-451C-B42A-D6FA4390C44C}" type="sibTrans" cxnId="{C0566158-C66E-4237-BA03-4E85C249A7C8}">
      <dgm:prSet/>
      <dgm:spPr/>
      <dgm:t>
        <a:bodyPr/>
        <a:lstStyle/>
        <a:p>
          <a:endParaRPr lang="en-US"/>
        </a:p>
      </dgm:t>
    </dgm:pt>
    <dgm:pt modelId="{FBFB70C6-9BEC-467E-A367-E07E1F5BCC15}" type="parTrans" cxnId="{C0566158-C66E-4237-BA03-4E85C249A7C8}">
      <dgm:prSet/>
      <dgm:spPr/>
      <dgm:t>
        <a:bodyPr/>
        <a:lstStyle/>
        <a:p>
          <a:endParaRPr lang="en-US"/>
        </a:p>
      </dgm:t>
    </dgm:pt>
    <dgm:pt modelId="{F4FD5FF5-991C-4FE5-9113-E32700F8DE5F}" type="pres">
      <dgm:prSet presAssocID="{9ED119E6-F27C-4846-9877-B0A9C1422606}" presName="Name0" presStyleCnt="0">
        <dgm:presLayoutVars>
          <dgm:dir/>
          <dgm:animLvl val="lvl"/>
          <dgm:resizeHandles val="exact"/>
        </dgm:presLayoutVars>
      </dgm:prSet>
      <dgm:spPr/>
      <dgm:t>
        <a:bodyPr/>
        <a:lstStyle/>
        <a:p>
          <a:endParaRPr lang="en-US"/>
        </a:p>
      </dgm:t>
    </dgm:pt>
    <dgm:pt modelId="{3C08A8D4-2AF4-4975-A66D-231E2EF5B136}" type="pres">
      <dgm:prSet presAssocID="{6ADB29C7-AA4B-44D4-98B2-2FFC9E7EC501}" presName="boxAndChildren" presStyleCnt="0"/>
      <dgm:spPr/>
    </dgm:pt>
    <dgm:pt modelId="{822BF783-74AA-45B4-AD8D-B802AA3A76B8}" type="pres">
      <dgm:prSet presAssocID="{6ADB29C7-AA4B-44D4-98B2-2FFC9E7EC501}" presName="parentTextBox" presStyleLbl="node1" presStyleIdx="0" presStyleCnt="3"/>
      <dgm:spPr/>
      <dgm:t>
        <a:bodyPr/>
        <a:lstStyle/>
        <a:p>
          <a:endParaRPr lang="en-US"/>
        </a:p>
      </dgm:t>
    </dgm:pt>
    <dgm:pt modelId="{1C61FB2D-B43E-4D7A-8BF8-6929689C802A}" type="pres">
      <dgm:prSet presAssocID="{1F8F017F-18E1-40A5-9908-1F6285B5C111}" presName="sp" presStyleCnt="0"/>
      <dgm:spPr/>
    </dgm:pt>
    <dgm:pt modelId="{5C009364-AEA0-4A9F-8812-B2DA7A070CD8}" type="pres">
      <dgm:prSet presAssocID="{3D5A8D78-A024-45E4-89FA-833173AA4AA6}" presName="arrowAndChildren" presStyleCnt="0"/>
      <dgm:spPr/>
    </dgm:pt>
    <dgm:pt modelId="{C44A95B5-32C7-498B-A7F8-D5FDB6A69990}" type="pres">
      <dgm:prSet presAssocID="{3D5A8D78-A024-45E4-89FA-833173AA4AA6}" presName="parentTextArrow" presStyleLbl="node1" presStyleIdx="1" presStyleCnt="3"/>
      <dgm:spPr/>
      <dgm:t>
        <a:bodyPr/>
        <a:lstStyle/>
        <a:p>
          <a:endParaRPr lang="en-US"/>
        </a:p>
      </dgm:t>
    </dgm:pt>
    <dgm:pt modelId="{58F82787-C38F-491D-BAEF-B4C64EBD18D6}" type="pres">
      <dgm:prSet presAssocID="{F3EA7BC4-C318-43F9-B6A6-5E1D54C4D0FA}" presName="sp" presStyleCnt="0"/>
      <dgm:spPr/>
    </dgm:pt>
    <dgm:pt modelId="{9195C8CF-A114-40E4-A094-DB093E899DA7}" type="pres">
      <dgm:prSet presAssocID="{D04CF5E7-294A-4BDC-8837-AA4BCDAFA495}" presName="arrowAndChildren" presStyleCnt="0"/>
      <dgm:spPr/>
    </dgm:pt>
    <dgm:pt modelId="{B7C48FBB-69D9-41E8-811B-4ED131013133}" type="pres">
      <dgm:prSet presAssocID="{D04CF5E7-294A-4BDC-8837-AA4BCDAFA495}" presName="parentTextArrow" presStyleLbl="node1" presStyleIdx="2" presStyleCnt="3"/>
      <dgm:spPr/>
      <dgm:t>
        <a:bodyPr/>
        <a:lstStyle/>
        <a:p>
          <a:endParaRPr lang="en-US"/>
        </a:p>
      </dgm:t>
    </dgm:pt>
  </dgm:ptLst>
  <dgm:cxnLst>
    <dgm:cxn modelId="{1A040D5A-25C6-4B89-BF10-5877B23AEBCC}" type="presOf" srcId="{D04CF5E7-294A-4BDC-8837-AA4BCDAFA495}" destId="{B7C48FBB-69D9-41E8-811B-4ED131013133}" srcOrd="0" destOrd="0" presId="urn:microsoft.com/office/officeart/2005/8/layout/process4"/>
    <dgm:cxn modelId="{81E0F140-50E0-42D3-B97D-B232D8642CF9}" srcId="{9ED119E6-F27C-4846-9877-B0A9C1422606}" destId="{D04CF5E7-294A-4BDC-8837-AA4BCDAFA495}" srcOrd="0" destOrd="0" parTransId="{E6BE53AF-69C4-4BE6-A1BB-7F64B31BB087}" sibTransId="{F3EA7BC4-C318-43F9-B6A6-5E1D54C4D0FA}"/>
    <dgm:cxn modelId="{98948BC9-F5BB-4F16-A03C-2D2FCAEC1E44}" srcId="{9ED119E6-F27C-4846-9877-B0A9C1422606}" destId="{3D5A8D78-A024-45E4-89FA-833173AA4AA6}" srcOrd="1" destOrd="0" parTransId="{9ECFE255-30DF-45AE-8383-C46D2F3C97E7}" sibTransId="{1F8F017F-18E1-40A5-9908-1F6285B5C111}"/>
    <dgm:cxn modelId="{8E33F475-08FB-45E4-8FE4-9F1106092281}" type="presOf" srcId="{6ADB29C7-AA4B-44D4-98B2-2FFC9E7EC501}" destId="{822BF783-74AA-45B4-AD8D-B802AA3A76B8}" srcOrd="0" destOrd="0" presId="urn:microsoft.com/office/officeart/2005/8/layout/process4"/>
    <dgm:cxn modelId="{2918713F-1E1A-4816-8FB2-0E8DC7615058}" type="presOf" srcId="{3D5A8D78-A024-45E4-89FA-833173AA4AA6}" destId="{C44A95B5-32C7-498B-A7F8-D5FDB6A69990}" srcOrd="0" destOrd="0" presId="urn:microsoft.com/office/officeart/2005/8/layout/process4"/>
    <dgm:cxn modelId="{C0566158-C66E-4237-BA03-4E85C249A7C8}" srcId="{9ED119E6-F27C-4846-9877-B0A9C1422606}" destId="{6ADB29C7-AA4B-44D4-98B2-2FFC9E7EC501}" srcOrd="2" destOrd="0" parTransId="{FBFB70C6-9BEC-467E-A367-E07E1F5BCC15}" sibTransId="{0142950B-D375-451C-B42A-D6FA4390C44C}"/>
    <dgm:cxn modelId="{441DADA8-59C1-4ED8-A472-9B17DB20D08B}" type="presOf" srcId="{9ED119E6-F27C-4846-9877-B0A9C1422606}" destId="{F4FD5FF5-991C-4FE5-9113-E32700F8DE5F}" srcOrd="0" destOrd="0" presId="urn:microsoft.com/office/officeart/2005/8/layout/process4"/>
    <dgm:cxn modelId="{3061C01B-8B0F-4E80-9B99-7B5A26401087}" type="presParOf" srcId="{F4FD5FF5-991C-4FE5-9113-E32700F8DE5F}" destId="{3C08A8D4-2AF4-4975-A66D-231E2EF5B136}" srcOrd="0" destOrd="0" presId="urn:microsoft.com/office/officeart/2005/8/layout/process4"/>
    <dgm:cxn modelId="{DE51FE64-5717-43CA-BD48-AC88A8F04302}" type="presParOf" srcId="{3C08A8D4-2AF4-4975-A66D-231E2EF5B136}" destId="{822BF783-74AA-45B4-AD8D-B802AA3A76B8}" srcOrd="0" destOrd="0" presId="urn:microsoft.com/office/officeart/2005/8/layout/process4"/>
    <dgm:cxn modelId="{D2676CAE-0365-4DBE-912F-8E80FF2B7514}" type="presParOf" srcId="{F4FD5FF5-991C-4FE5-9113-E32700F8DE5F}" destId="{1C61FB2D-B43E-4D7A-8BF8-6929689C802A}" srcOrd="1" destOrd="0" presId="urn:microsoft.com/office/officeart/2005/8/layout/process4"/>
    <dgm:cxn modelId="{E86C8632-D8B0-422D-B720-25A84D90B82B}" type="presParOf" srcId="{F4FD5FF5-991C-4FE5-9113-E32700F8DE5F}" destId="{5C009364-AEA0-4A9F-8812-B2DA7A070CD8}" srcOrd="2" destOrd="0" presId="urn:microsoft.com/office/officeart/2005/8/layout/process4"/>
    <dgm:cxn modelId="{0C1A7FE7-4027-4B76-99A4-E72F51A06621}" type="presParOf" srcId="{5C009364-AEA0-4A9F-8812-B2DA7A070CD8}" destId="{C44A95B5-32C7-498B-A7F8-D5FDB6A69990}" srcOrd="0" destOrd="0" presId="urn:microsoft.com/office/officeart/2005/8/layout/process4"/>
    <dgm:cxn modelId="{B599BCEC-F047-48FC-8835-2BAC831692EA}" type="presParOf" srcId="{F4FD5FF5-991C-4FE5-9113-E32700F8DE5F}" destId="{58F82787-C38F-491D-BAEF-B4C64EBD18D6}" srcOrd="3" destOrd="0" presId="urn:microsoft.com/office/officeart/2005/8/layout/process4"/>
    <dgm:cxn modelId="{B4147C6D-11E5-4F05-B6F4-762EF4BE03FE}" type="presParOf" srcId="{F4FD5FF5-991C-4FE5-9113-E32700F8DE5F}" destId="{9195C8CF-A114-40E4-A094-DB093E899DA7}" srcOrd="4" destOrd="0" presId="urn:microsoft.com/office/officeart/2005/8/layout/process4"/>
    <dgm:cxn modelId="{D1C0D6EA-8C29-49FC-97BF-FEEF4AF54455}" type="presParOf" srcId="{9195C8CF-A114-40E4-A094-DB093E899DA7}" destId="{B7C48FBB-69D9-41E8-811B-4ED131013133}"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119E6-F27C-4846-9877-B0A9C142260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04CF5E7-294A-4BDC-8837-AA4BCDAFA495}">
      <dgm:prSet/>
      <dgm:spPr/>
      <dgm:t>
        <a:bodyPr/>
        <a:lstStyle/>
        <a:p>
          <a:r>
            <a:rPr lang="en-US" dirty="0"/>
            <a:t>Making Meaningful Consultation MEANINGFUL</a:t>
          </a:r>
        </a:p>
      </dgm:t>
    </dgm:pt>
    <dgm:pt modelId="{E6BE53AF-69C4-4BE6-A1BB-7F64B31BB087}" type="parTrans" cxnId="{81E0F140-50E0-42D3-B97D-B232D8642CF9}">
      <dgm:prSet/>
      <dgm:spPr/>
      <dgm:t>
        <a:bodyPr/>
        <a:lstStyle/>
        <a:p>
          <a:endParaRPr lang="en-US"/>
        </a:p>
      </dgm:t>
    </dgm:pt>
    <dgm:pt modelId="{F3EA7BC4-C318-43F9-B6A6-5E1D54C4D0FA}" type="sibTrans" cxnId="{81E0F140-50E0-42D3-B97D-B232D8642CF9}">
      <dgm:prSet/>
      <dgm:spPr/>
      <dgm:t>
        <a:bodyPr/>
        <a:lstStyle/>
        <a:p>
          <a:endParaRPr lang="en-US"/>
        </a:p>
      </dgm:t>
    </dgm:pt>
    <dgm:pt modelId="{3D5A8D78-A024-45E4-89FA-833173AA4AA6}">
      <dgm:prSet/>
      <dgm:spPr/>
      <dgm:t>
        <a:bodyPr/>
        <a:lstStyle/>
        <a:p>
          <a:r>
            <a:rPr lang="en-US" b="1" dirty="0"/>
            <a:t>Simply soliciting responses to a survey or other means equates to Consultation</a:t>
          </a:r>
        </a:p>
      </dgm:t>
    </dgm:pt>
    <dgm:pt modelId="{9ECFE255-30DF-45AE-8383-C46D2F3C97E7}" type="parTrans" cxnId="{98948BC9-F5BB-4F16-A03C-2D2FCAEC1E44}">
      <dgm:prSet/>
      <dgm:spPr/>
      <dgm:t>
        <a:bodyPr/>
        <a:lstStyle/>
        <a:p>
          <a:endParaRPr lang="en-US"/>
        </a:p>
      </dgm:t>
    </dgm:pt>
    <dgm:pt modelId="{1F8F017F-18E1-40A5-9908-1F6285B5C111}" type="sibTrans" cxnId="{98948BC9-F5BB-4F16-A03C-2D2FCAEC1E44}">
      <dgm:prSet/>
      <dgm:spPr/>
      <dgm:t>
        <a:bodyPr/>
        <a:lstStyle/>
        <a:p>
          <a:endParaRPr lang="en-US"/>
        </a:p>
      </dgm:t>
    </dgm:pt>
    <dgm:pt modelId="{6ADB29C7-AA4B-44D4-98B2-2FFC9E7EC501}">
      <dgm:prSet/>
      <dgm:spPr/>
      <dgm:t>
        <a:bodyPr/>
        <a:lstStyle/>
        <a:p>
          <a:r>
            <a:rPr lang="en-US" b="1" dirty="0"/>
            <a:t>Using gathered information to engage in discussion in an effort to reach consensus equates to Meaningful Consultation</a:t>
          </a:r>
        </a:p>
      </dgm:t>
    </dgm:pt>
    <dgm:pt modelId="{0142950B-D375-451C-B42A-D6FA4390C44C}" type="sibTrans" cxnId="{C0566158-C66E-4237-BA03-4E85C249A7C8}">
      <dgm:prSet/>
      <dgm:spPr/>
      <dgm:t>
        <a:bodyPr/>
        <a:lstStyle/>
        <a:p>
          <a:endParaRPr lang="en-US"/>
        </a:p>
      </dgm:t>
    </dgm:pt>
    <dgm:pt modelId="{FBFB70C6-9BEC-467E-A367-E07E1F5BCC15}" type="parTrans" cxnId="{C0566158-C66E-4237-BA03-4E85C249A7C8}">
      <dgm:prSet/>
      <dgm:spPr/>
      <dgm:t>
        <a:bodyPr/>
        <a:lstStyle/>
        <a:p>
          <a:endParaRPr lang="en-US"/>
        </a:p>
      </dgm:t>
    </dgm:pt>
    <dgm:pt modelId="{F4FD5FF5-991C-4FE5-9113-E32700F8DE5F}" type="pres">
      <dgm:prSet presAssocID="{9ED119E6-F27C-4846-9877-B0A9C1422606}" presName="Name0" presStyleCnt="0">
        <dgm:presLayoutVars>
          <dgm:dir/>
          <dgm:animLvl val="lvl"/>
          <dgm:resizeHandles val="exact"/>
        </dgm:presLayoutVars>
      </dgm:prSet>
      <dgm:spPr/>
      <dgm:t>
        <a:bodyPr/>
        <a:lstStyle/>
        <a:p>
          <a:endParaRPr lang="en-US"/>
        </a:p>
      </dgm:t>
    </dgm:pt>
    <dgm:pt modelId="{3C08A8D4-2AF4-4975-A66D-231E2EF5B136}" type="pres">
      <dgm:prSet presAssocID="{6ADB29C7-AA4B-44D4-98B2-2FFC9E7EC501}" presName="boxAndChildren" presStyleCnt="0"/>
      <dgm:spPr/>
    </dgm:pt>
    <dgm:pt modelId="{822BF783-74AA-45B4-AD8D-B802AA3A76B8}" type="pres">
      <dgm:prSet presAssocID="{6ADB29C7-AA4B-44D4-98B2-2FFC9E7EC501}" presName="parentTextBox" presStyleLbl="node1" presStyleIdx="0" presStyleCnt="3" custLinFactNeighborX="1720" custLinFactNeighborY="4464"/>
      <dgm:spPr/>
      <dgm:t>
        <a:bodyPr/>
        <a:lstStyle/>
        <a:p>
          <a:endParaRPr lang="en-US"/>
        </a:p>
      </dgm:t>
    </dgm:pt>
    <dgm:pt modelId="{1C61FB2D-B43E-4D7A-8BF8-6929689C802A}" type="pres">
      <dgm:prSet presAssocID="{1F8F017F-18E1-40A5-9908-1F6285B5C111}" presName="sp" presStyleCnt="0"/>
      <dgm:spPr/>
    </dgm:pt>
    <dgm:pt modelId="{5C009364-AEA0-4A9F-8812-B2DA7A070CD8}" type="pres">
      <dgm:prSet presAssocID="{3D5A8D78-A024-45E4-89FA-833173AA4AA6}" presName="arrowAndChildren" presStyleCnt="0"/>
      <dgm:spPr/>
    </dgm:pt>
    <dgm:pt modelId="{C44A95B5-32C7-498B-A7F8-D5FDB6A69990}" type="pres">
      <dgm:prSet presAssocID="{3D5A8D78-A024-45E4-89FA-833173AA4AA6}" presName="parentTextArrow" presStyleLbl="node1" presStyleIdx="1" presStyleCnt="3"/>
      <dgm:spPr/>
      <dgm:t>
        <a:bodyPr/>
        <a:lstStyle/>
        <a:p>
          <a:endParaRPr lang="en-US"/>
        </a:p>
      </dgm:t>
    </dgm:pt>
    <dgm:pt modelId="{58F82787-C38F-491D-BAEF-B4C64EBD18D6}" type="pres">
      <dgm:prSet presAssocID="{F3EA7BC4-C318-43F9-B6A6-5E1D54C4D0FA}" presName="sp" presStyleCnt="0"/>
      <dgm:spPr/>
    </dgm:pt>
    <dgm:pt modelId="{9195C8CF-A114-40E4-A094-DB093E899DA7}" type="pres">
      <dgm:prSet presAssocID="{D04CF5E7-294A-4BDC-8837-AA4BCDAFA495}" presName="arrowAndChildren" presStyleCnt="0"/>
      <dgm:spPr/>
    </dgm:pt>
    <dgm:pt modelId="{B7C48FBB-69D9-41E8-811B-4ED131013133}" type="pres">
      <dgm:prSet presAssocID="{D04CF5E7-294A-4BDC-8837-AA4BCDAFA495}" presName="parentTextArrow" presStyleLbl="node1" presStyleIdx="2" presStyleCnt="3"/>
      <dgm:spPr/>
      <dgm:t>
        <a:bodyPr/>
        <a:lstStyle/>
        <a:p>
          <a:endParaRPr lang="en-US"/>
        </a:p>
      </dgm:t>
    </dgm:pt>
  </dgm:ptLst>
  <dgm:cxnLst>
    <dgm:cxn modelId="{1A040D5A-25C6-4B89-BF10-5877B23AEBCC}" type="presOf" srcId="{D04CF5E7-294A-4BDC-8837-AA4BCDAFA495}" destId="{B7C48FBB-69D9-41E8-811B-4ED131013133}" srcOrd="0" destOrd="0" presId="urn:microsoft.com/office/officeart/2005/8/layout/process4"/>
    <dgm:cxn modelId="{81E0F140-50E0-42D3-B97D-B232D8642CF9}" srcId="{9ED119E6-F27C-4846-9877-B0A9C1422606}" destId="{D04CF5E7-294A-4BDC-8837-AA4BCDAFA495}" srcOrd="0" destOrd="0" parTransId="{E6BE53AF-69C4-4BE6-A1BB-7F64B31BB087}" sibTransId="{F3EA7BC4-C318-43F9-B6A6-5E1D54C4D0FA}"/>
    <dgm:cxn modelId="{98948BC9-F5BB-4F16-A03C-2D2FCAEC1E44}" srcId="{9ED119E6-F27C-4846-9877-B0A9C1422606}" destId="{3D5A8D78-A024-45E4-89FA-833173AA4AA6}" srcOrd="1" destOrd="0" parTransId="{9ECFE255-30DF-45AE-8383-C46D2F3C97E7}" sibTransId="{1F8F017F-18E1-40A5-9908-1F6285B5C111}"/>
    <dgm:cxn modelId="{8E33F475-08FB-45E4-8FE4-9F1106092281}" type="presOf" srcId="{6ADB29C7-AA4B-44D4-98B2-2FFC9E7EC501}" destId="{822BF783-74AA-45B4-AD8D-B802AA3A76B8}" srcOrd="0" destOrd="0" presId="urn:microsoft.com/office/officeart/2005/8/layout/process4"/>
    <dgm:cxn modelId="{2918713F-1E1A-4816-8FB2-0E8DC7615058}" type="presOf" srcId="{3D5A8D78-A024-45E4-89FA-833173AA4AA6}" destId="{C44A95B5-32C7-498B-A7F8-D5FDB6A69990}" srcOrd="0" destOrd="0" presId="urn:microsoft.com/office/officeart/2005/8/layout/process4"/>
    <dgm:cxn modelId="{C0566158-C66E-4237-BA03-4E85C249A7C8}" srcId="{9ED119E6-F27C-4846-9877-B0A9C1422606}" destId="{6ADB29C7-AA4B-44D4-98B2-2FFC9E7EC501}" srcOrd="2" destOrd="0" parTransId="{FBFB70C6-9BEC-467E-A367-E07E1F5BCC15}" sibTransId="{0142950B-D375-451C-B42A-D6FA4390C44C}"/>
    <dgm:cxn modelId="{441DADA8-59C1-4ED8-A472-9B17DB20D08B}" type="presOf" srcId="{9ED119E6-F27C-4846-9877-B0A9C1422606}" destId="{F4FD5FF5-991C-4FE5-9113-E32700F8DE5F}" srcOrd="0" destOrd="0" presId="urn:microsoft.com/office/officeart/2005/8/layout/process4"/>
    <dgm:cxn modelId="{3061C01B-8B0F-4E80-9B99-7B5A26401087}" type="presParOf" srcId="{F4FD5FF5-991C-4FE5-9113-E32700F8DE5F}" destId="{3C08A8D4-2AF4-4975-A66D-231E2EF5B136}" srcOrd="0" destOrd="0" presId="urn:microsoft.com/office/officeart/2005/8/layout/process4"/>
    <dgm:cxn modelId="{DE51FE64-5717-43CA-BD48-AC88A8F04302}" type="presParOf" srcId="{3C08A8D4-2AF4-4975-A66D-231E2EF5B136}" destId="{822BF783-74AA-45B4-AD8D-B802AA3A76B8}" srcOrd="0" destOrd="0" presId="urn:microsoft.com/office/officeart/2005/8/layout/process4"/>
    <dgm:cxn modelId="{D2676CAE-0365-4DBE-912F-8E80FF2B7514}" type="presParOf" srcId="{F4FD5FF5-991C-4FE5-9113-E32700F8DE5F}" destId="{1C61FB2D-B43E-4D7A-8BF8-6929689C802A}" srcOrd="1" destOrd="0" presId="urn:microsoft.com/office/officeart/2005/8/layout/process4"/>
    <dgm:cxn modelId="{E86C8632-D8B0-422D-B720-25A84D90B82B}" type="presParOf" srcId="{F4FD5FF5-991C-4FE5-9113-E32700F8DE5F}" destId="{5C009364-AEA0-4A9F-8812-B2DA7A070CD8}" srcOrd="2" destOrd="0" presId="urn:microsoft.com/office/officeart/2005/8/layout/process4"/>
    <dgm:cxn modelId="{0C1A7FE7-4027-4B76-99A4-E72F51A06621}" type="presParOf" srcId="{5C009364-AEA0-4A9F-8812-B2DA7A070CD8}" destId="{C44A95B5-32C7-498B-A7F8-D5FDB6A69990}" srcOrd="0" destOrd="0" presId="urn:microsoft.com/office/officeart/2005/8/layout/process4"/>
    <dgm:cxn modelId="{B599BCEC-F047-48FC-8835-2BAC831692EA}" type="presParOf" srcId="{F4FD5FF5-991C-4FE5-9113-E32700F8DE5F}" destId="{58F82787-C38F-491D-BAEF-B4C64EBD18D6}" srcOrd="3" destOrd="0" presId="urn:microsoft.com/office/officeart/2005/8/layout/process4"/>
    <dgm:cxn modelId="{B4147C6D-11E5-4F05-B6F4-762EF4BE03FE}" type="presParOf" srcId="{F4FD5FF5-991C-4FE5-9113-E32700F8DE5F}" destId="{9195C8CF-A114-40E4-A094-DB093E899DA7}" srcOrd="4" destOrd="0" presId="urn:microsoft.com/office/officeart/2005/8/layout/process4"/>
    <dgm:cxn modelId="{D1C0D6EA-8C29-49FC-97BF-FEEF4AF54455}" type="presParOf" srcId="{9195C8CF-A114-40E4-A094-DB093E899DA7}" destId="{B7C48FBB-69D9-41E8-811B-4ED131013133}"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131A0E-1FE4-4A35-95AC-90EEC1A8B4F6}" type="doc">
      <dgm:prSet loTypeId="urn:microsoft.com/office/officeart/2005/8/layout/gear1" loCatId="process" qsTypeId="urn:microsoft.com/office/officeart/2005/8/quickstyle/simple1" qsCatId="simple" csTypeId="urn:microsoft.com/office/officeart/2005/8/colors/accent1_2" csCatId="accent1" phldr="1"/>
      <dgm:spPr/>
    </dgm:pt>
    <dgm:pt modelId="{B0C095A3-D5CC-49B9-9768-384F00301878}" type="pres">
      <dgm:prSet presAssocID="{AB131A0E-1FE4-4A35-95AC-90EEC1A8B4F6}" presName="composite" presStyleCnt="0">
        <dgm:presLayoutVars>
          <dgm:chMax val="3"/>
          <dgm:animLvl val="lvl"/>
          <dgm:resizeHandles val="exact"/>
        </dgm:presLayoutVars>
      </dgm:prSet>
      <dgm:spPr/>
    </dgm:pt>
  </dgm:ptLst>
  <dgm:cxnLst>
    <dgm:cxn modelId="{966A9432-2B4D-460F-8431-DCCD6254FF07}" type="presOf" srcId="{AB131A0E-1FE4-4A35-95AC-90EEC1A8B4F6}" destId="{B0C095A3-D5CC-49B9-9768-384F00301878}" srcOrd="0"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D930B9-AE24-4190-A533-3A94DD594D60}" type="doc">
      <dgm:prSet loTypeId="urn:microsoft.com/office/officeart/2005/8/layout/equation1" loCatId="process" qsTypeId="urn:microsoft.com/office/officeart/2005/8/quickstyle/3d3" qsCatId="3D" csTypeId="urn:microsoft.com/office/officeart/2005/8/colors/accent1_2" csCatId="accent1" phldr="1"/>
      <dgm:spPr/>
      <dgm:t>
        <a:bodyPr/>
        <a:lstStyle/>
        <a:p>
          <a:endParaRPr lang="en-US"/>
        </a:p>
      </dgm:t>
    </dgm:pt>
    <dgm:pt modelId="{673B9486-ECAD-4F37-AFF4-AA84259A68D6}">
      <dgm:prSet phldrT="[Text]"/>
      <dgm:spPr/>
      <dgm:t>
        <a:bodyPr/>
        <a:lstStyle/>
        <a:p>
          <a:r>
            <a:rPr lang="en-US" dirty="0"/>
            <a:t>Meaningful Consultation and Public Input</a:t>
          </a:r>
        </a:p>
      </dgm:t>
    </dgm:pt>
    <dgm:pt modelId="{313AEA6E-F4D6-443F-8B97-188989018E25}" type="parTrans" cxnId="{B2962214-5B9F-4446-8819-C4D3726D3B19}">
      <dgm:prSet/>
      <dgm:spPr/>
      <dgm:t>
        <a:bodyPr/>
        <a:lstStyle/>
        <a:p>
          <a:endParaRPr lang="en-US"/>
        </a:p>
      </dgm:t>
    </dgm:pt>
    <dgm:pt modelId="{ED9DCD9F-05E2-4132-B524-46450AD44FBC}" type="sibTrans" cxnId="{B2962214-5B9F-4446-8819-C4D3726D3B19}">
      <dgm:prSet/>
      <dgm:spPr/>
      <dgm:t>
        <a:bodyPr/>
        <a:lstStyle/>
        <a:p>
          <a:endParaRPr lang="en-US"/>
        </a:p>
      </dgm:t>
    </dgm:pt>
    <dgm:pt modelId="{E44A3A9A-D6DC-4B60-89B8-25AB9D86FBEA}">
      <dgm:prSet phldrT="[Text]"/>
      <dgm:spPr/>
      <dgm:t>
        <a:bodyPr/>
        <a:lstStyle/>
        <a:p>
          <a:r>
            <a:rPr lang="en-US" dirty="0"/>
            <a:t>LEA Plan for Use of Funds</a:t>
          </a:r>
        </a:p>
      </dgm:t>
    </dgm:pt>
    <dgm:pt modelId="{EF9A1E30-EBA6-4050-938B-7D394E1A5EA6}" type="parTrans" cxnId="{C08CC64B-CE5A-49BE-AD85-49B3308BA1FC}">
      <dgm:prSet/>
      <dgm:spPr/>
      <dgm:t>
        <a:bodyPr/>
        <a:lstStyle/>
        <a:p>
          <a:endParaRPr lang="en-US"/>
        </a:p>
      </dgm:t>
    </dgm:pt>
    <dgm:pt modelId="{8CCB513E-F7B8-45FE-81BF-4131BD84C543}" type="sibTrans" cxnId="{C08CC64B-CE5A-49BE-AD85-49B3308BA1FC}">
      <dgm:prSet/>
      <dgm:spPr/>
      <dgm:t>
        <a:bodyPr/>
        <a:lstStyle/>
        <a:p>
          <a:endParaRPr lang="en-US"/>
        </a:p>
      </dgm:t>
    </dgm:pt>
    <dgm:pt modelId="{0188EC73-D421-4EFB-B8B5-C1259A2F719A}">
      <dgm:prSet phldrT="[Text]"/>
      <dgm:spPr/>
      <dgm:t>
        <a:bodyPr/>
        <a:lstStyle/>
        <a:p>
          <a:r>
            <a:rPr lang="en-US" dirty="0"/>
            <a:t>Approved Budget in Application</a:t>
          </a:r>
        </a:p>
      </dgm:t>
    </dgm:pt>
    <dgm:pt modelId="{F74E3ED7-C79E-450B-8834-FC48D2962F48}" type="parTrans" cxnId="{9E78E0D8-FC04-47A6-B3E4-3D387B8CEA26}">
      <dgm:prSet/>
      <dgm:spPr/>
      <dgm:t>
        <a:bodyPr/>
        <a:lstStyle/>
        <a:p>
          <a:endParaRPr lang="en-US"/>
        </a:p>
      </dgm:t>
    </dgm:pt>
    <dgm:pt modelId="{D477A5F5-F554-43DD-8766-966E5B477FBE}" type="sibTrans" cxnId="{9E78E0D8-FC04-47A6-B3E4-3D387B8CEA26}">
      <dgm:prSet/>
      <dgm:spPr/>
      <dgm:t>
        <a:bodyPr/>
        <a:lstStyle/>
        <a:p>
          <a:endParaRPr lang="en-US"/>
        </a:p>
      </dgm:t>
    </dgm:pt>
    <dgm:pt modelId="{A6C98EA8-096B-47CD-A786-3EDB24B5A875}" type="pres">
      <dgm:prSet presAssocID="{B3D930B9-AE24-4190-A533-3A94DD594D60}" presName="linearFlow" presStyleCnt="0">
        <dgm:presLayoutVars>
          <dgm:dir/>
          <dgm:resizeHandles val="exact"/>
        </dgm:presLayoutVars>
      </dgm:prSet>
      <dgm:spPr/>
      <dgm:t>
        <a:bodyPr/>
        <a:lstStyle/>
        <a:p>
          <a:endParaRPr lang="en-US"/>
        </a:p>
      </dgm:t>
    </dgm:pt>
    <dgm:pt modelId="{FCB1291A-BDDF-4CCB-AC23-2F2F2B8891E3}" type="pres">
      <dgm:prSet presAssocID="{673B9486-ECAD-4F37-AFF4-AA84259A68D6}" presName="node" presStyleLbl="node1" presStyleIdx="0" presStyleCnt="3" custLinFactX="-3956" custLinFactNeighborX="-100000" custLinFactNeighborY="0">
        <dgm:presLayoutVars>
          <dgm:bulletEnabled val="1"/>
        </dgm:presLayoutVars>
      </dgm:prSet>
      <dgm:spPr/>
      <dgm:t>
        <a:bodyPr/>
        <a:lstStyle/>
        <a:p>
          <a:endParaRPr lang="en-US"/>
        </a:p>
      </dgm:t>
    </dgm:pt>
    <dgm:pt modelId="{411575FD-2BF7-4302-BF18-8439E242D15E}" type="pres">
      <dgm:prSet presAssocID="{ED9DCD9F-05E2-4132-B524-46450AD44FBC}" presName="spacerL" presStyleCnt="0"/>
      <dgm:spPr/>
    </dgm:pt>
    <dgm:pt modelId="{203C9032-9FEE-469F-B45C-E0918C62D8A1}" type="pres">
      <dgm:prSet presAssocID="{ED9DCD9F-05E2-4132-B524-46450AD44FBC}" presName="sibTrans" presStyleLbl="sibTrans2D1" presStyleIdx="0" presStyleCnt="2" custScaleX="95876" custScaleY="94409"/>
      <dgm:spPr>
        <a:prstGeom prst="mathEqual">
          <a:avLst/>
        </a:prstGeom>
      </dgm:spPr>
      <dgm:t>
        <a:bodyPr/>
        <a:lstStyle/>
        <a:p>
          <a:endParaRPr lang="en-US"/>
        </a:p>
      </dgm:t>
    </dgm:pt>
    <dgm:pt modelId="{D2998A20-5CF2-432B-9DD6-0EF3CF0E6D80}" type="pres">
      <dgm:prSet presAssocID="{ED9DCD9F-05E2-4132-B524-46450AD44FBC}" presName="spacerR" presStyleCnt="0"/>
      <dgm:spPr/>
    </dgm:pt>
    <dgm:pt modelId="{3121355F-7A15-41E9-B3C5-8D1C2973B97C}" type="pres">
      <dgm:prSet presAssocID="{E44A3A9A-D6DC-4B60-89B8-25AB9D86FBEA}" presName="node" presStyleLbl="node1" presStyleIdx="1" presStyleCnt="3">
        <dgm:presLayoutVars>
          <dgm:bulletEnabled val="1"/>
        </dgm:presLayoutVars>
      </dgm:prSet>
      <dgm:spPr/>
      <dgm:t>
        <a:bodyPr/>
        <a:lstStyle/>
        <a:p>
          <a:endParaRPr lang="en-US"/>
        </a:p>
      </dgm:t>
    </dgm:pt>
    <dgm:pt modelId="{5BD2342F-B1A8-43EE-95A4-8BC46CD8FE4E}" type="pres">
      <dgm:prSet presAssocID="{8CCB513E-F7B8-45FE-81BF-4131BD84C543}" presName="spacerL" presStyleCnt="0"/>
      <dgm:spPr/>
    </dgm:pt>
    <dgm:pt modelId="{1F26E348-2142-4BC3-B5F1-A8D67CAB7272}" type="pres">
      <dgm:prSet presAssocID="{8CCB513E-F7B8-45FE-81BF-4131BD84C543}" presName="sibTrans" presStyleLbl="sibTrans2D1" presStyleIdx="1" presStyleCnt="2" custLinFactNeighborY="0"/>
      <dgm:spPr/>
      <dgm:t>
        <a:bodyPr/>
        <a:lstStyle/>
        <a:p>
          <a:endParaRPr lang="en-US"/>
        </a:p>
      </dgm:t>
    </dgm:pt>
    <dgm:pt modelId="{1D187AF9-D1CB-459D-8602-71DC36DD3300}" type="pres">
      <dgm:prSet presAssocID="{8CCB513E-F7B8-45FE-81BF-4131BD84C543}" presName="spacerR" presStyleCnt="0"/>
      <dgm:spPr/>
    </dgm:pt>
    <dgm:pt modelId="{D3706FA6-2B3D-46F3-9312-4EB921090B8A}" type="pres">
      <dgm:prSet presAssocID="{0188EC73-D421-4EFB-B8B5-C1259A2F719A}" presName="node" presStyleLbl="node1" presStyleIdx="2" presStyleCnt="3">
        <dgm:presLayoutVars>
          <dgm:bulletEnabled val="1"/>
        </dgm:presLayoutVars>
      </dgm:prSet>
      <dgm:spPr/>
      <dgm:t>
        <a:bodyPr/>
        <a:lstStyle/>
        <a:p>
          <a:endParaRPr lang="en-US"/>
        </a:p>
      </dgm:t>
    </dgm:pt>
  </dgm:ptLst>
  <dgm:cxnLst>
    <dgm:cxn modelId="{F3272916-C036-4321-891C-E9DCB273D211}" type="presOf" srcId="{ED9DCD9F-05E2-4132-B524-46450AD44FBC}" destId="{203C9032-9FEE-469F-B45C-E0918C62D8A1}" srcOrd="0" destOrd="0" presId="urn:microsoft.com/office/officeart/2005/8/layout/equation1"/>
    <dgm:cxn modelId="{B7AEA71D-B0CB-46B5-BDCA-FC48AF56CA9A}" type="presOf" srcId="{673B9486-ECAD-4F37-AFF4-AA84259A68D6}" destId="{FCB1291A-BDDF-4CCB-AC23-2F2F2B8891E3}" srcOrd="0" destOrd="0" presId="urn:microsoft.com/office/officeart/2005/8/layout/equation1"/>
    <dgm:cxn modelId="{CCA7A029-A222-4C1C-82D4-0ACEF42149E8}" type="presOf" srcId="{E44A3A9A-D6DC-4B60-89B8-25AB9D86FBEA}" destId="{3121355F-7A15-41E9-B3C5-8D1C2973B97C}" srcOrd="0" destOrd="0" presId="urn:microsoft.com/office/officeart/2005/8/layout/equation1"/>
    <dgm:cxn modelId="{9E78E0D8-FC04-47A6-B3E4-3D387B8CEA26}" srcId="{B3D930B9-AE24-4190-A533-3A94DD594D60}" destId="{0188EC73-D421-4EFB-B8B5-C1259A2F719A}" srcOrd="2" destOrd="0" parTransId="{F74E3ED7-C79E-450B-8834-FC48D2962F48}" sibTransId="{D477A5F5-F554-43DD-8766-966E5B477FBE}"/>
    <dgm:cxn modelId="{70563270-4836-46A9-8DE6-E4AD76069D83}" type="presOf" srcId="{0188EC73-D421-4EFB-B8B5-C1259A2F719A}" destId="{D3706FA6-2B3D-46F3-9312-4EB921090B8A}" srcOrd="0" destOrd="0" presId="urn:microsoft.com/office/officeart/2005/8/layout/equation1"/>
    <dgm:cxn modelId="{B2962214-5B9F-4446-8819-C4D3726D3B19}" srcId="{B3D930B9-AE24-4190-A533-3A94DD594D60}" destId="{673B9486-ECAD-4F37-AFF4-AA84259A68D6}" srcOrd="0" destOrd="0" parTransId="{313AEA6E-F4D6-443F-8B97-188989018E25}" sibTransId="{ED9DCD9F-05E2-4132-B524-46450AD44FBC}"/>
    <dgm:cxn modelId="{C08CC64B-CE5A-49BE-AD85-49B3308BA1FC}" srcId="{B3D930B9-AE24-4190-A533-3A94DD594D60}" destId="{E44A3A9A-D6DC-4B60-89B8-25AB9D86FBEA}" srcOrd="1" destOrd="0" parTransId="{EF9A1E30-EBA6-4050-938B-7D394E1A5EA6}" sibTransId="{8CCB513E-F7B8-45FE-81BF-4131BD84C543}"/>
    <dgm:cxn modelId="{43BC4E96-EEEA-4F1F-AD19-9FB4E100AE7F}" type="presOf" srcId="{8CCB513E-F7B8-45FE-81BF-4131BD84C543}" destId="{1F26E348-2142-4BC3-B5F1-A8D67CAB7272}" srcOrd="0" destOrd="0" presId="urn:microsoft.com/office/officeart/2005/8/layout/equation1"/>
    <dgm:cxn modelId="{1F3EF362-EAF1-4273-8B3E-AC4CC1FA1DB5}" type="presOf" srcId="{B3D930B9-AE24-4190-A533-3A94DD594D60}" destId="{A6C98EA8-096B-47CD-A786-3EDB24B5A875}" srcOrd="0" destOrd="0" presId="urn:microsoft.com/office/officeart/2005/8/layout/equation1"/>
    <dgm:cxn modelId="{22E7EB70-D7AE-440A-B3BC-ED9F3A3A1917}" type="presParOf" srcId="{A6C98EA8-096B-47CD-A786-3EDB24B5A875}" destId="{FCB1291A-BDDF-4CCB-AC23-2F2F2B8891E3}" srcOrd="0" destOrd="0" presId="urn:microsoft.com/office/officeart/2005/8/layout/equation1"/>
    <dgm:cxn modelId="{19DDC5E3-5DB7-458E-8332-BFEDDC54A7E0}" type="presParOf" srcId="{A6C98EA8-096B-47CD-A786-3EDB24B5A875}" destId="{411575FD-2BF7-4302-BF18-8439E242D15E}" srcOrd="1" destOrd="0" presId="urn:microsoft.com/office/officeart/2005/8/layout/equation1"/>
    <dgm:cxn modelId="{CEEAAD1A-6CD7-4A56-9EC3-4F7A77795186}" type="presParOf" srcId="{A6C98EA8-096B-47CD-A786-3EDB24B5A875}" destId="{203C9032-9FEE-469F-B45C-E0918C62D8A1}" srcOrd="2" destOrd="0" presId="urn:microsoft.com/office/officeart/2005/8/layout/equation1"/>
    <dgm:cxn modelId="{EFE57E30-A558-4AFF-821C-8803622CBA67}" type="presParOf" srcId="{A6C98EA8-096B-47CD-A786-3EDB24B5A875}" destId="{D2998A20-5CF2-432B-9DD6-0EF3CF0E6D80}" srcOrd="3" destOrd="0" presId="urn:microsoft.com/office/officeart/2005/8/layout/equation1"/>
    <dgm:cxn modelId="{BBDB7394-3EEC-40DD-A9FC-A6B5B8A984C4}" type="presParOf" srcId="{A6C98EA8-096B-47CD-A786-3EDB24B5A875}" destId="{3121355F-7A15-41E9-B3C5-8D1C2973B97C}" srcOrd="4" destOrd="0" presId="urn:microsoft.com/office/officeart/2005/8/layout/equation1"/>
    <dgm:cxn modelId="{10AE5301-F056-4FF3-B05F-783CF000A440}" type="presParOf" srcId="{A6C98EA8-096B-47CD-A786-3EDB24B5A875}" destId="{5BD2342F-B1A8-43EE-95A4-8BC46CD8FE4E}" srcOrd="5" destOrd="0" presId="urn:microsoft.com/office/officeart/2005/8/layout/equation1"/>
    <dgm:cxn modelId="{77691C05-35EF-4115-B514-BBA9D2CCA68D}" type="presParOf" srcId="{A6C98EA8-096B-47CD-A786-3EDB24B5A875}" destId="{1F26E348-2142-4BC3-B5F1-A8D67CAB7272}" srcOrd="6" destOrd="0" presId="urn:microsoft.com/office/officeart/2005/8/layout/equation1"/>
    <dgm:cxn modelId="{DCE6974D-AC91-41B1-8E0A-F6BD3E3DE2AD}" type="presParOf" srcId="{A6C98EA8-096B-47CD-A786-3EDB24B5A875}" destId="{1D187AF9-D1CB-459D-8602-71DC36DD3300}" srcOrd="7" destOrd="0" presId="urn:microsoft.com/office/officeart/2005/8/layout/equation1"/>
    <dgm:cxn modelId="{AF0F1F8B-0608-4A84-B169-FD150D8BD2CD}" type="presParOf" srcId="{A6C98EA8-096B-47CD-A786-3EDB24B5A875}" destId="{D3706FA6-2B3D-46F3-9312-4EB921090B8A}" srcOrd="8" destOrd="0" presId="urn:microsoft.com/office/officeart/2005/8/layout/equati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308A3C-7E35-428A-B43B-032FF8CCE7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9F212E7-2681-4769-9AAD-F7417E5130FA}">
      <dgm:prSet/>
      <dgm:spPr/>
      <dgm:t>
        <a:bodyPr/>
        <a:lstStyle/>
        <a:p>
          <a:r>
            <a:rPr lang="en-US" dirty="0"/>
            <a:t>If you requested more time…..</a:t>
          </a:r>
        </a:p>
      </dgm:t>
    </dgm:pt>
    <dgm:pt modelId="{107B40CF-1153-4349-95C2-6334406ABFCF}" type="parTrans" cxnId="{00EEAD04-B9FE-46E4-ABE1-45BA53AD9DBF}">
      <dgm:prSet/>
      <dgm:spPr/>
      <dgm:t>
        <a:bodyPr/>
        <a:lstStyle/>
        <a:p>
          <a:endParaRPr lang="en-US"/>
        </a:p>
      </dgm:t>
    </dgm:pt>
    <dgm:pt modelId="{0FD4CD65-0E46-4563-9F25-9C24E550FED5}" type="sibTrans" cxnId="{00EEAD04-B9FE-46E4-ABE1-45BA53AD9DBF}">
      <dgm:prSet/>
      <dgm:spPr/>
      <dgm:t>
        <a:bodyPr/>
        <a:lstStyle/>
        <a:p>
          <a:endParaRPr lang="en-US"/>
        </a:p>
      </dgm:t>
    </dgm:pt>
    <dgm:pt modelId="{6F8D9A1B-9E0B-438D-BFAA-EF95A224B5E2}">
      <dgm:prSet/>
      <dgm:spPr/>
      <dgm:t>
        <a:bodyPr/>
        <a:lstStyle/>
        <a:p>
          <a:r>
            <a:rPr lang="en-US" dirty="0"/>
            <a:t>LEA Plan for Use of Funds must be submitted by February 15, 2022.  The budget does not need to be complete to submit.</a:t>
          </a:r>
        </a:p>
      </dgm:t>
    </dgm:pt>
    <dgm:pt modelId="{0F6796A0-362B-41FA-AD86-6DA215E9C218}" type="parTrans" cxnId="{E6BE87FF-7179-40BF-A813-49F8BCF8D654}">
      <dgm:prSet/>
      <dgm:spPr/>
      <dgm:t>
        <a:bodyPr/>
        <a:lstStyle/>
        <a:p>
          <a:endParaRPr lang="en-US"/>
        </a:p>
      </dgm:t>
    </dgm:pt>
    <dgm:pt modelId="{C1E3D18A-71DE-4CAF-9EF6-B4B685E0DE68}" type="sibTrans" cxnId="{E6BE87FF-7179-40BF-A813-49F8BCF8D654}">
      <dgm:prSet/>
      <dgm:spPr/>
      <dgm:t>
        <a:bodyPr/>
        <a:lstStyle/>
        <a:p>
          <a:endParaRPr lang="en-US"/>
        </a:p>
      </dgm:t>
    </dgm:pt>
    <dgm:pt modelId="{3C1B91FE-6FDF-41E3-885B-68BEBBAFD2F8}">
      <dgm:prSet/>
      <dgm:spPr/>
      <dgm:t>
        <a:bodyPr/>
        <a:lstStyle/>
        <a:p>
          <a:r>
            <a:rPr lang="en-US" dirty="0"/>
            <a:t>Why February 15……..</a:t>
          </a:r>
        </a:p>
      </dgm:t>
    </dgm:pt>
    <dgm:pt modelId="{440E359B-27BD-404C-90C3-A4EE4085237A}" type="parTrans" cxnId="{43C22ED7-C4EA-417E-B90E-756D68BB95F4}">
      <dgm:prSet/>
      <dgm:spPr/>
      <dgm:t>
        <a:bodyPr/>
        <a:lstStyle/>
        <a:p>
          <a:endParaRPr lang="en-US"/>
        </a:p>
      </dgm:t>
    </dgm:pt>
    <dgm:pt modelId="{62056AA7-85CE-4A05-9E24-7027167537ED}" type="sibTrans" cxnId="{43C22ED7-C4EA-417E-B90E-756D68BB95F4}">
      <dgm:prSet/>
      <dgm:spPr/>
      <dgm:t>
        <a:bodyPr/>
        <a:lstStyle/>
        <a:p>
          <a:endParaRPr lang="en-US"/>
        </a:p>
      </dgm:t>
    </dgm:pt>
    <dgm:pt modelId="{BCAF1D74-86E3-4581-9D46-EF7181D8669F}">
      <dgm:prSet/>
      <dgm:spPr/>
      <dgm:t>
        <a:bodyPr/>
        <a:lstStyle/>
        <a:p>
          <a:r>
            <a:rPr lang="en-US" dirty="0"/>
            <a:t>MDE must post any/all LEA Plan for Use of Funds for all eligible entities by March 1, 2022.</a:t>
          </a:r>
        </a:p>
      </dgm:t>
    </dgm:pt>
    <dgm:pt modelId="{83CCE6B4-D365-4906-AC2E-673E897382CB}" type="parTrans" cxnId="{FD96BFFD-C716-49B3-9899-2730AC429D24}">
      <dgm:prSet/>
      <dgm:spPr/>
      <dgm:t>
        <a:bodyPr/>
        <a:lstStyle/>
        <a:p>
          <a:endParaRPr lang="en-US"/>
        </a:p>
      </dgm:t>
    </dgm:pt>
    <dgm:pt modelId="{B68D7175-91DE-479A-9CFB-4E64CE50BFDA}" type="sibTrans" cxnId="{FD96BFFD-C716-49B3-9899-2730AC429D24}">
      <dgm:prSet/>
      <dgm:spPr/>
      <dgm:t>
        <a:bodyPr/>
        <a:lstStyle/>
        <a:p>
          <a:endParaRPr lang="en-US"/>
        </a:p>
      </dgm:t>
    </dgm:pt>
    <dgm:pt modelId="{E59B8E4F-5636-4464-891C-53B404DD1EE6}">
      <dgm:prSet/>
      <dgm:spPr/>
      <dgm:t>
        <a:bodyPr/>
        <a:lstStyle/>
        <a:p>
          <a:r>
            <a:rPr lang="en-US" dirty="0"/>
            <a:t>Why is LEA Plan important?</a:t>
          </a:r>
        </a:p>
      </dgm:t>
    </dgm:pt>
    <dgm:pt modelId="{E6B5DA08-2978-4EC1-BAF7-C38B022B1DF1}" type="parTrans" cxnId="{699C1CE3-6C43-4D65-B8D1-95FB3197A72B}">
      <dgm:prSet/>
      <dgm:spPr/>
      <dgm:t>
        <a:bodyPr/>
        <a:lstStyle/>
        <a:p>
          <a:endParaRPr lang="en-US"/>
        </a:p>
      </dgm:t>
    </dgm:pt>
    <dgm:pt modelId="{3EA4904A-FA5B-4BD8-84D1-B2E0F868238A}" type="sibTrans" cxnId="{699C1CE3-6C43-4D65-B8D1-95FB3197A72B}">
      <dgm:prSet/>
      <dgm:spPr/>
      <dgm:t>
        <a:bodyPr/>
        <a:lstStyle/>
        <a:p>
          <a:endParaRPr lang="en-US"/>
        </a:p>
      </dgm:t>
    </dgm:pt>
    <dgm:pt modelId="{0ED67468-0F5A-4D18-9792-2B0FE65B6341}">
      <dgm:prSet/>
      <dgm:spPr/>
      <dgm:t>
        <a:bodyPr/>
        <a:lstStyle/>
        <a:p>
          <a:r>
            <a:rPr lang="en-US" dirty="0"/>
            <a:t>The LEA Plan for Use of Funds must be developed based on “meaningful” consultation with local stakeholders and public input BEFORE submission.</a:t>
          </a:r>
        </a:p>
      </dgm:t>
    </dgm:pt>
    <dgm:pt modelId="{7524E1ED-FE04-4093-B8C9-1A932C39DFF5}" type="parTrans" cxnId="{409DE0AD-F965-42C0-BA50-12142B8ECD3E}">
      <dgm:prSet/>
      <dgm:spPr/>
      <dgm:t>
        <a:bodyPr/>
        <a:lstStyle/>
        <a:p>
          <a:endParaRPr lang="en-US"/>
        </a:p>
      </dgm:t>
    </dgm:pt>
    <dgm:pt modelId="{BF56613C-A343-460D-A486-A48209C63ABB}" type="sibTrans" cxnId="{409DE0AD-F965-42C0-BA50-12142B8ECD3E}">
      <dgm:prSet/>
      <dgm:spPr/>
      <dgm:t>
        <a:bodyPr/>
        <a:lstStyle/>
        <a:p>
          <a:endParaRPr lang="en-US"/>
        </a:p>
      </dgm:t>
    </dgm:pt>
    <dgm:pt modelId="{772C1D71-E865-4A8E-85FF-2E878A548B75}">
      <dgm:prSet/>
      <dgm:spPr/>
      <dgm:t>
        <a:bodyPr/>
        <a:lstStyle/>
        <a:p>
          <a:r>
            <a:rPr lang="en-US" dirty="0"/>
            <a:t>Review Process is Two-Step at MDE</a:t>
          </a:r>
        </a:p>
      </dgm:t>
    </dgm:pt>
    <dgm:pt modelId="{1F970FE0-337B-40D8-8321-2772CB57B636}" type="parTrans" cxnId="{33CECD6C-FAB5-4A73-AE80-DF4CFEDAF12C}">
      <dgm:prSet/>
      <dgm:spPr/>
      <dgm:t>
        <a:bodyPr/>
        <a:lstStyle/>
        <a:p>
          <a:endParaRPr lang="en-US"/>
        </a:p>
      </dgm:t>
    </dgm:pt>
    <dgm:pt modelId="{ED30DF13-3017-4D04-BA25-7C38824DD54F}" type="sibTrans" cxnId="{33CECD6C-FAB5-4A73-AE80-DF4CFEDAF12C}">
      <dgm:prSet/>
      <dgm:spPr/>
      <dgm:t>
        <a:bodyPr/>
        <a:lstStyle/>
        <a:p>
          <a:endParaRPr lang="en-US"/>
        </a:p>
      </dgm:t>
    </dgm:pt>
    <dgm:pt modelId="{EFC059F5-6C78-473B-ABC8-69775568ECB3}">
      <dgm:prSet/>
      <dgm:spPr/>
      <dgm:t>
        <a:bodyPr/>
        <a:lstStyle/>
        <a:p>
          <a:r>
            <a:rPr lang="en-US" dirty="0"/>
            <a:t>LEA Plan for Use of Funds and Program Description Narratives are reviewed FIRST.  When approved, they are moved to budget review.  MUST BE ALIGNED to gain approval</a:t>
          </a:r>
        </a:p>
      </dgm:t>
    </dgm:pt>
    <dgm:pt modelId="{B3682C29-7C37-4547-BC8A-B66CBEB471C0}" type="parTrans" cxnId="{A3AEBA73-8F26-4733-A9E0-A0AB74774ACD}">
      <dgm:prSet/>
      <dgm:spPr/>
      <dgm:t>
        <a:bodyPr/>
        <a:lstStyle/>
        <a:p>
          <a:endParaRPr lang="en-US"/>
        </a:p>
      </dgm:t>
    </dgm:pt>
    <dgm:pt modelId="{5CEC7444-ED76-424F-988D-5F0E8C6209BA}" type="sibTrans" cxnId="{A3AEBA73-8F26-4733-A9E0-A0AB74774ACD}">
      <dgm:prSet/>
      <dgm:spPr/>
      <dgm:t>
        <a:bodyPr/>
        <a:lstStyle/>
        <a:p>
          <a:endParaRPr lang="en-US"/>
        </a:p>
      </dgm:t>
    </dgm:pt>
    <dgm:pt modelId="{866C44B2-7763-4785-9701-702ADC6F0938}" type="pres">
      <dgm:prSet presAssocID="{FE308A3C-7E35-428A-B43B-032FF8CCE7B8}" presName="linear" presStyleCnt="0">
        <dgm:presLayoutVars>
          <dgm:animLvl val="lvl"/>
          <dgm:resizeHandles val="exact"/>
        </dgm:presLayoutVars>
      </dgm:prSet>
      <dgm:spPr/>
      <dgm:t>
        <a:bodyPr/>
        <a:lstStyle/>
        <a:p>
          <a:endParaRPr lang="en-US"/>
        </a:p>
      </dgm:t>
    </dgm:pt>
    <dgm:pt modelId="{FDD34356-B6D4-4F89-978D-76FC8736E619}" type="pres">
      <dgm:prSet presAssocID="{69F212E7-2681-4769-9AAD-F7417E5130FA}" presName="parentText" presStyleLbl="node1" presStyleIdx="0" presStyleCnt="4">
        <dgm:presLayoutVars>
          <dgm:chMax val="0"/>
          <dgm:bulletEnabled val="1"/>
        </dgm:presLayoutVars>
      </dgm:prSet>
      <dgm:spPr/>
      <dgm:t>
        <a:bodyPr/>
        <a:lstStyle/>
        <a:p>
          <a:endParaRPr lang="en-US"/>
        </a:p>
      </dgm:t>
    </dgm:pt>
    <dgm:pt modelId="{5D7212B7-697F-4CCE-8239-BF470F2C2871}" type="pres">
      <dgm:prSet presAssocID="{69F212E7-2681-4769-9AAD-F7417E5130FA}" presName="childText" presStyleLbl="revTx" presStyleIdx="0" presStyleCnt="4">
        <dgm:presLayoutVars>
          <dgm:bulletEnabled val="1"/>
        </dgm:presLayoutVars>
      </dgm:prSet>
      <dgm:spPr/>
      <dgm:t>
        <a:bodyPr/>
        <a:lstStyle/>
        <a:p>
          <a:endParaRPr lang="en-US"/>
        </a:p>
      </dgm:t>
    </dgm:pt>
    <dgm:pt modelId="{0F74D20F-62DC-45E1-B370-1798FCEE590C}" type="pres">
      <dgm:prSet presAssocID="{3C1B91FE-6FDF-41E3-885B-68BEBBAFD2F8}" presName="parentText" presStyleLbl="node1" presStyleIdx="1" presStyleCnt="4">
        <dgm:presLayoutVars>
          <dgm:chMax val="0"/>
          <dgm:bulletEnabled val="1"/>
        </dgm:presLayoutVars>
      </dgm:prSet>
      <dgm:spPr/>
      <dgm:t>
        <a:bodyPr/>
        <a:lstStyle/>
        <a:p>
          <a:endParaRPr lang="en-US"/>
        </a:p>
      </dgm:t>
    </dgm:pt>
    <dgm:pt modelId="{EFD2D503-36FF-48BC-946B-161182B68D18}" type="pres">
      <dgm:prSet presAssocID="{3C1B91FE-6FDF-41E3-885B-68BEBBAFD2F8}" presName="childText" presStyleLbl="revTx" presStyleIdx="1" presStyleCnt="4">
        <dgm:presLayoutVars>
          <dgm:bulletEnabled val="1"/>
        </dgm:presLayoutVars>
      </dgm:prSet>
      <dgm:spPr/>
      <dgm:t>
        <a:bodyPr/>
        <a:lstStyle/>
        <a:p>
          <a:endParaRPr lang="en-US"/>
        </a:p>
      </dgm:t>
    </dgm:pt>
    <dgm:pt modelId="{D3DFAF62-B51E-4FF7-BB06-F691DE26460A}" type="pres">
      <dgm:prSet presAssocID="{E59B8E4F-5636-4464-891C-53B404DD1EE6}" presName="parentText" presStyleLbl="node1" presStyleIdx="2" presStyleCnt="4">
        <dgm:presLayoutVars>
          <dgm:chMax val="0"/>
          <dgm:bulletEnabled val="1"/>
        </dgm:presLayoutVars>
      </dgm:prSet>
      <dgm:spPr/>
      <dgm:t>
        <a:bodyPr/>
        <a:lstStyle/>
        <a:p>
          <a:endParaRPr lang="en-US"/>
        </a:p>
      </dgm:t>
    </dgm:pt>
    <dgm:pt modelId="{C200C196-3689-496A-94C1-EC9BC3A6F771}" type="pres">
      <dgm:prSet presAssocID="{E59B8E4F-5636-4464-891C-53B404DD1EE6}" presName="childText" presStyleLbl="revTx" presStyleIdx="2" presStyleCnt="4">
        <dgm:presLayoutVars>
          <dgm:bulletEnabled val="1"/>
        </dgm:presLayoutVars>
      </dgm:prSet>
      <dgm:spPr/>
      <dgm:t>
        <a:bodyPr/>
        <a:lstStyle/>
        <a:p>
          <a:endParaRPr lang="en-US"/>
        </a:p>
      </dgm:t>
    </dgm:pt>
    <dgm:pt modelId="{E98EED3F-B060-421B-B93A-93B41BE38CBA}" type="pres">
      <dgm:prSet presAssocID="{772C1D71-E865-4A8E-85FF-2E878A548B75}" presName="parentText" presStyleLbl="node1" presStyleIdx="3" presStyleCnt="4">
        <dgm:presLayoutVars>
          <dgm:chMax val="0"/>
          <dgm:bulletEnabled val="1"/>
        </dgm:presLayoutVars>
      </dgm:prSet>
      <dgm:spPr/>
      <dgm:t>
        <a:bodyPr/>
        <a:lstStyle/>
        <a:p>
          <a:endParaRPr lang="en-US"/>
        </a:p>
      </dgm:t>
    </dgm:pt>
    <dgm:pt modelId="{DB50932B-D5BC-4742-B233-02F0EC777F56}" type="pres">
      <dgm:prSet presAssocID="{772C1D71-E865-4A8E-85FF-2E878A548B75}" presName="childText" presStyleLbl="revTx" presStyleIdx="3" presStyleCnt="4">
        <dgm:presLayoutVars>
          <dgm:bulletEnabled val="1"/>
        </dgm:presLayoutVars>
      </dgm:prSet>
      <dgm:spPr/>
      <dgm:t>
        <a:bodyPr/>
        <a:lstStyle/>
        <a:p>
          <a:endParaRPr lang="en-US"/>
        </a:p>
      </dgm:t>
    </dgm:pt>
  </dgm:ptLst>
  <dgm:cxnLst>
    <dgm:cxn modelId="{C9D3FFBB-B5A5-4A7B-9A85-2E1B8FDF6874}" type="presOf" srcId="{BCAF1D74-86E3-4581-9D46-EF7181D8669F}" destId="{EFD2D503-36FF-48BC-946B-161182B68D18}" srcOrd="0" destOrd="0" presId="urn:microsoft.com/office/officeart/2005/8/layout/vList2"/>
    <dgm:cxn modelId="{39350491-4C18-4BC6-BC2D-D5C211CFD782}" type="presOf" srcId="{FE308A3C-7E35-428A-B43B-032FF8CCE7B8}" destId="{866C44B2-7763-4785-9701-702ADC6F0938}" srcOrd="0" destOrd="0" presId="urn:microsoft.com/office/officeart/2005/8/layout/vList2"/>
    <dgm:cxn modelId="{90EA05D1-4F39-44EA-8D3B-3EC73AC4DDB9}" type="presOf" srcId="{E59B8E4F-5636-4464-891C-53B404DD1EE6}" destId="{D3DFAF62-B51E-4FF7-BB06-F691DE26460A}" srcOrd="0" destOrd="0" presId="urn:microsoft.com/office/officeart/2005/8/layout/vList2"/>
    <dgm:cxn modelId="{8488115F-2C9A-4937-94C3-966D70540EBD}" type="presOf" srcId="{EFC059F5-6C78-473B-ABC8-69775568ECB3}" destId="{DB50932B-D5BC-4742-B233-02F0EC777F56}" srcOrd="0" destOrd="0" presId="urn:microsoft.com/office/officeart/2005/8/layout/vList2"/>
    <dgm:cxn modelId="{43C22ED7-C4EA-417E-B90E-756D68BB95F4}" srcId="{FE308A3C-7E35-428A-B43B-032FF8CCE7B8}" destId="{3C1B91FE-6FDF-41E3-885B-68BEBBAFD2F8}" srcOrd="1" destOrd="0" parTransId="{440E359B-27BD-404C-90C3-A4EE4085237A}" sibTransId="{62056AA7-85CE-4A05-9E24-7027167537ED}"/>
    <dgm:cxn modelId="{2339A86F-CF8D-48E1-86A4-2305B651CA4D}" type="presOf" srcId="{69F212E7-2681-4769-9AAD-F7417E5130FA}" destId="{FDD34356-B6D4-4F89-978D-76FC8736E619}" srcOrd="0" destOrd="0" presId="urn:microsoft.com/office/officeart/2005/8/layout/vList2"/>
    <dgm:cxn modelId="{00EEAD04-B9FE-46E4-ABE1-45BA53AD9DBF}" srcId="{FE308A3C-7E35-428A-B43B-032FF8CCE7B8}" destId="{69F212E7-2681-4769-9AAD-F7417E5130FA}" srcOrd="0" destOrd="0" parTransId="{107B40CF-1153-4349-95C2-6334406ABFCF}" sibTransId="{0FD4CD65-0E46-4563-9F25-9C24E550FED5}"/>
    <dgm:cxn modelId="{A3AEBA73-8F26-4733-A9E0-A0AB74774ACD}" srcId="{772C1D71-E865-4A8E-85FF-2E878A548B75}" destId="{EFC059F5-6C78-473B-ABC8-69775568ECB3}" srcOrd="0" destOrd="0" parTransId="{B3682C29-7C37-4547-BC8A-B66CBEB471C0}" sibTransId="{5CEC7444-ED76-424F-988D-5F0E8C6209BA}"/>
    <dgm:cxn modelId="{33CECD6C-FAB5-4A73-AE80-DF4CFEDAF12C}" srcId="{FE308A3C-7E35-428A-B43B-032FF8CCE7B8}" destId="{772C1D71-E865-4A8E-85FF-2E878A548B75}" srcOrd="3" destOrd="0" parTransId="{1F970FE0-337B-40D8-8321-2772CB57B636}" sibTransId="{ED30DF13-3017-4D04-BA25-7C38824DD54F}"/>
    <dgm:cxn modelId="{7C8B779B-81D5-4B96-BBD1-39B566021352}" type="presOf" srcId="{3C1B91FE-6FDF-41E3-885B-68BEBBAFD2F8}" destId="{0F74D20F-62DC-45E1-B370-1798FCEE590C}" srcOrd="0" destOrd="0" presId="urn:microsoft.com/office/officeart/2005/8/layout/vList2"/>
    <dgm:cxn modelId="{FD96BFFD-C716-49B3-9899-2730AC429D24}" srcId="{3C1B91FE-6FDF-41E3-885B-68BEBBAFD2F8}" destId="{BCAF1D74-86E3-4581-9D46-EF7181D8669F}" srcOrd="0" destOrd="0" parTransId="{83CCE6B4-D365-4906-AC2E-673E897382CB}" sibTransId="{B68D7175-91DE-479A-9CFB-4E64CE50BFDA}"/>
    <dgm:cxn modelId="{E6BE87FF-7179-40BF-A813-49F8BCF8D654}" srcId="{69F212E7-2681-4769-9AAD-F7417E5130FA}" destId="{6F8D9A1B-9E0B-438D-BFAA-EF95A224B5E2}" srcOrd="0" destOrd="0" parTransId="{0F6796A0-362B-41FA-AD86-6DA215E9C218}" sibTransId="{C1E3D18A-71DE-4CAF-9EF6-B4B685E0DE68}"/>
    <dgm:cxn modelId="{699C1CE3-6C43-4D65-B8D1-95FB3197A72B}" srcId="{FE308A3C-7E35-428A-B43B-032FF8CCE7B8}" destId="{E59B8E4F-5636-4464-891C-53B404DD1EE6}" srcOrd="2" destOrd="0" parTransId="{E6B5DA08-2978-4EC1-BAF7-C38B022B1DF1}" sibTransId="{3EA4904A-FA5B-4BD8-84D1-B2E0F868238A}"/>
    <dgm:cxn modelId="{BD5721D7-DF45-47CF-8395-FEC3A4ABDA50}" type="presOf" srcId="{6F8D9A1B-9E0B-438D-BFAA-EF95A224B5E2}" destId="{5D7212B7-697F-4CCE-8239-BF470F2C2871}" srcOrd="0" destOrd="0" presId="urn:microsoft.com/office/officeart/2005/8/layout/vList2"/>
    <dgm:cxn modelId="{B767F53C-8FAE-438D-B0A5-B0614D257525}" type="presOf" srcId="{772C1D71-E865-4A8E-85FF-2E878A548B75}" destId="{E98EED3F-B060-421B-B93A-93B41BE38CBA}" srcOrd="0" destOrd="0" presId="urn:microsoft.com/office/officeart/2005/8/layout/vList2"/>
    <dgm:cxn modelId="{409DE0AD-F965-42C0-BA50-12142B8ECD3E}" srcId="{E59B8E4F-5636-4464-891C-53B404DD1EE6}" destId="{0ED67468-0F5A-4D18-9792-2B0FE65B6341}" srcOrd="0" destOrd="0" parTransId="{7524E1ED-FE04-4093-B8C9-1A932C39DFF5}" sibTransId="{BF56613C-A343-460D-A486-A48209C63ABB}"/>
    <dgm:cxn modelId="{56ABAC5D-C7BD-4165-8E41-EAE5EB5523A1}" type="presOf" srcId="{0ED67468-0F5A-4D18-9792-2B0FE65B6341}" destId="{C200C196-3689-496A-94C1-EC9BC3A6F771}" srcOrd="0" destOrd="0" presId="urn:microsoft.com/office/officeart/2005/8/layout/vList2"/>
    <dgm:cxn modelId="{E6C788A4-8141-4145-A7DB-CB23BC380BB5}" type="presParOf" srcId="{866C44B2-7763-4785-9701-702ADC6F0938}" destId="{FDD34356-B6D4-4F89-978D-76FC8736E619}" srcOrd="0" destOrd="0" presId="urn:microsoft.com/office/officeart/2005/8/layout/vList2"/>
    <dgm:cxn modelId="{B4AA456D-3261-4F1A-8AAC-A46A4F24A7AD}" type="presParOf" srcId="{866C44B2-7763-4785-9701-702ADC6F0938}" destId="{5D7212B7-697F-4CCE-8239-BF470F2C2871}" srcOrd="1" destOrd="0" presId="urn:microsoft.com/office/officeart/2005/8/layout/vList2"/>
    <dgm:cxn modelId="{EBBF3E5A-2231-4EF7-BF12-95EE36341F25}" type="presParOf" srcId="{866C44B2-7763-4785-9701-702ADC6F0938}" destId="{0F74D20F-62DC-45E1-B370-1798FCEE590C}" srcOrd="2" destOrd="0" presId="urn:microsoft.com/office/officeart/2005/8/layout/vList2"/>
    <dgm:cxn modelId="{FF876DC7-6935-4F6D-B3B8-3732A0F3BF14}" type="presParOf" srcId="{866C44B2-7763-4785-9701-702ADC6F0938}" destId="{EFD2D503-36FF-48BC-946B-161182B68D18}" srcOrd="3" destOrd="0" presId="urn:microsoft.com/office/officeart/2005/8/layout/vList2"/>
    <dgm:cxn modelId="{B91AFA30-6535-476F-9A7A-D06CB6EFC9CD}" type="presParOf" srcId="{866C44B2-7763-4785-9701-702ADC6F0938}" destId="{D3DFAF62-B51E-4FF7-BB06-F691DE26460A}" srcOrd="4" destOrd="0" presId="urn:microsoft.com/office/officeart/2005/8/layout/vList2"/>
    <dgm:cxn modelId="{D04B2448-D91C-4A5C-B1BD-3A84F6208FD7}" type="presParOf" srcId="{866C44B2-7763-4785-9701-702ADC6F0938}" destId="{C200C196-3689-496A-94C1-EC9BC3A6F771}" srcOrd="5" destOrd="0" presId="urn:microsoft.com/office/officeart/2005/8/layout/vList2"/>
    <dgm:cxn modelId="{DE1D9492-1C36-45AA-839B-23697AC0BB8C}" type="presParOf" srcId="{866C44B2-7763-4785-9701-702ADC6F0938}" destId="{E98EED3F-B060-421B-B93A-93B41BE38CBA}" srcOrd="6" destOrd="0" presId="urn:microsoft.com/office/officeart/2005/8/layout/vList2"/>
    <dgm:cxn modelId="{8DC1774B-6024-474F-96AC-A3842689FB63}" type="presParOf" srcId="{866C44B2-7763-4785-9701-702ADC6F0938}" destId="{DB50932B-D5BC-4742-B233-02F0EC777F56}" srcOrd="7"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131A0E-1FE4-4A35-95AC-90EEC1A8B4F6}" type="doc">
      <dgm:prSet loTypeId="urn:microsoft.com/office/officeart/2005/8/layout/gear1" loCatId="process" qsTypeId="urn:microsoft.com/office/officeart/2005/8/quickstyle/simple1" qsCatId="simple" csTypeId="urn:microsoft.com/office/officeart/2005/8/colors/accent1_2" csCatId="accent1" phldr="1"/>
      <dgm:spPr/>
    </dgm:pt>
    <dgm:pt modelId="{B0C095A3-D5CC-49B9-9768-384F00301878}" type="pres">
      <dgm:prSet presAssocID="{AB131A0E-1FE4-4A35-95AC-90EEC1A8B4F6}" presName="composite" presStyleCnt="0">
        <dgm:presLayoutVars>
          <dgm:chMax val="3"/>
          <dgm:animLvl val="lvl"/>
          <dgm:resizeHandles val="exact"/>
        </dgm:presLayoutVars>
      </dgm:prSet>
      <dgm:spPr/>
    </dgm:pt>
  </dgm:ptLst>
  <dgm:cxnLst>
    <dgm:cxn modelId="{966A9432-2B4D-460F-8431-DCCD6254FF07}" type="presOf" srcId="{AB131A0E-1FE4-4A35-95AC-90EEC1A8B4F6}" destId="{B0C095A3-D5CC-49B9-9768-384F00301878}" srcOrd="0"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D930B9-AE24-4190-A533-3A94DD594D60}" type="doc">
      <dgm:prSet loTypeId="urn:microsoft.com/office/officeart/2005/8/layout/equation1" loCatId="process" qsTypeId="urn:microsoft.com/office/officeart/2005/8/quickstyle/3d3" qsCatId="3D" csTypeId="urn:microsoft.com/office/officeart/2005/8/colors/accent1_2" csCatId="accent1" phldr="1"/>
      <dgm:spPr/>
      <dgm:t>
        <a:bodyPr/>
        <a:lstStyle/>
        <a:p>
          <a:endParaRPr lang="en-US"/>
        </a:p>
      </dgm:t>
    </dgm:pt>
    <dgm:pt modelId="{E44A3A9A-D6DC-4B60-89B8-25AB9D86FBEA}">
      <dgm:prSet phldrT="[Text]"/>
      <dgm:spPr/>
      <dgm:t>
        <a:bodyPr/>
        <a:lstStyle/>
        <a:p>
          <a:r>
            <a:rPr lang="en-US" dirty="0"/>
            <a:t>LEA Plan for Use of Funds</a:t>
          </a:r>
        </a:p>
      </dgm:t>
    </dgm:pt>
    <dgm:pt modelId="{EF9A1E30-EBA6-4050-938B-7D394E1A5EA6}" type="parTrans" cxnId="{C08CC64B-CE5A-49BE-AD85-49B3308BA1FC}">
      <dgm:prSet/>
      <dgm:spPr/>
      <dgm:t>
        <a:bodyPr/>
        <a:lstStyle/>
        <a:p>
          <a:endParaRPr lang="en-US"/>
        </a:p>
      </dgm:t>
    </dgm:pt>
    <dgm:pt modelId="{8CCB513E-F7B8-45FE-81BF-4131BD84C543}" type="sibTrans" cxnId="{C08CC64B-CE5A-49BE-AD85-49B3308BA1FC}">
      <dgm:prSet/>
      <dgm:spPr/>
      <dgm:t>
        <a:bodyPr/>
        <a:lstStyle/>
        <a:p>
          <a:endParaRPr lang="en-US"/>
        </a:p>
      </dgm:t>
    </dgm:pt>
    <dgm:pt modelId="{0188EC73-D421-4EFB-B8B5-C1259A2F719A}">
      <dgm:prSet phldrT="[Text]"/>
      <dgm:spPr/>
      <dgm:t>
        <a:bodyPr/>
        <a:lstStyle/>
        <a:p>
          <a:r>
            <a:rPr lang="en-US" dirty="0"/>
            <a:t>Approved Budget in Application</a:t>
          </a:r>
        </a:p>
      </dgm:t>
    </dgm:pt>
    <dgm:pt modelId="{F74E3ED7-C79E-450B-8834-FC48D2962F48}" type="parTrans" cxnId="{9E78E0D8-FC04-47A6-B3E4-3D387B8CEA26}">
      <dgm:prSet/>
      <dgm:spPr/>
      <dgm:t>
        <a:bodyPr/>
        <a:lstStyle/>
        <a:p>
          <a:endParaRPr lang="en-US"/>
        </a:p>
      </dgm:t>
    </dgm:pt>
    <dgm:pt modelId="{D477A5F5-F554-43DD-8766-966E5B477FBE}" type="sibTrans" cxnId="{9E78E0D8-FC04-47A6-B3E4-3D387B8CEA26}">
      <dgm:prSet/>
      <dgm:spPr/>
      <dgm:t>
        <a:bodyPr/>
        <a:lstStyle/>
        <a:p>
          <a:endParaRPr lang="en-US"/>
        </a:p>
      </dgm:t>
    </dgm:pt>
    <dgm:pt modelId="{A6C98EA8-096B-47CD-A786-3EDB24B5A875}" type="pres">
      <dgm:prSet presAssocID="{B3D930B9-AE24-4190-A533-3A94DD594D60}" presName="linearFlow" presStyleCnt="0">
        <dgm:presLayoutVars>
          <dgm:dir/>
          <dgm:resizeHandles val="exact"/>
        </dgm:presLayoutVars>
      </dgm:prSet>
      <dgm:spPr/>
      <dgm:t>
        <a:bodyPr/>
        <a:lstStyle/>
        <a:p>
          <a:endParaRPr lang="en-US"/>
        </a:p>
      </dgm:t>
    </dgm:pt>
    <dgm:pt modelId="{3121355F-7A15-41E9-B3C5-8D1C2973B97C}" type="pres">
      <dgm:prSet presAssocID="{E44A3A9A-D6DC-4B60-89B8-25AB9D86FBEA}" presName="node" presStyleLbl="node1" presStyleIdx="0" presStyleCnt="2">
        <dgm:presLayoutVars>
          <dgm:bulletEnabled val="1"/>
        </dgm:presLayoutVars>
      </dgm:prSet>
      <dgm:spPr/>
      <dgm:t>
        <a:bodyPr/>
        <a:lstStyle/>
        <a:p>
          <a:endParaRPr lang="en-US"/>
        </a:p>
      </dgm:t>
    </dgm:pt>
    <dgm:pt modelId="{5BD2342F-B1A8-43EE-95A4-8BC46CD8FE4E}" type="pres">
      <dgm:prSet presAssocID="{8CCB513E-F7B8-45FE-81BF-4131BD84C543}" presName="spacerL" presStyleCnt="0"/>
      <dgm:spPr/>
    </dgm:pt>
    <dgm:pt modelId="{1F26E348-2142-4BC3-B5F1-A8D67CAB7272}" type="pres">
      <dgm:prSet presAssocID="{8CCB513E-F7B8-45FE-81BF-4131BD84C543}" presName="sibTrans" presStyleLbl="sibTrans2D1" presStyleIdx="0" presStyleCnt="1" custLinFactNeighborY="0"/>
      <dgm:spPr/>
      <dgm:t>
        <a:bodyPr/>
        <a:lstStyle/>
        <a:p>
          <a:endParaRPr lang="en-US"/>
        </a:p>
      </dgm:t>
    </dgm:pt>
    <dgm:pt modelId="{1D187AF9-D1CB-459D-8602-71DC36DD3300}" type="pres">
      <dgm:prSet presAssocID="{8CCB513E-F7B8-45FE-81BF-4131BD84C543}" presName="spacerR" presStyleCnt="0"/>
      <dgm:spPr/>
    </dgm:pt>
    <dgm:pt modelId="{D3706FA6-2B3D-46F3-9312-4EB921090B8A}" type="pres">
      <dgm:prSet presAssocID="{0188EC73-D421-4EFB-B8B5-C1259A2F719A}" presName="node" presStyleLbl="node1" presStyleIdx="1" presStyleCnt="2">
        <dgm:presLayoutVars>
          <dgm:bulletEnabled val="1"/>
        </dgm:presLayoutVars>
      </dgm:prSet>
      <dgm:spPr/>
      <dgm:t>
        <a:bodyPr/>
        <a:lstStyle/>
        <a:p>
          <a:endParaRPr lang="en-US"/>
        </a:p>
      </dgm:t>
    </dgm:pt>
  </dgm:ptLst>
  <dgm:cxnLst>
    <dgm:cxn modelId="{1F3EF362-EAF1-4273-8B3E-AC4CC1FA1DB5}" type="presOf" srcId="{B3D930B9-AE24-4190-A533-3A94DD594D60}" destId="{A6C98EA8-096B-47CD-A786-3EDB24B5A875}" srcOrd="0" destOrd="0" presId="urn:microsoft.com/office/officeart/2005/8/layout/equation1"/>
    <dgm:cxn modelId="{CCA7A029-A222-4C1C-82D4-0ACEF42149E8}" type="presOf" srcId="{E44A3A9A-D6DC-4B60-89B8-25AB9D86FBEA}" destId="{3121355F-7A15-41E9-B3C5-8D1C2973B97C}" srcOrd="0" destOrd="0" presId="urn:microsoft.com/office/officeart/2005/8/layout/equation1"/>
    <dgm:cxn modelId="{70563270-4836-46A9-8DE6-E4AD76069D83}" type="presOf" srcId="{0188EC73-D421-4EFB-B8B5-C1259A2F719A}" destId="{D3706FA6-2B3D-46F3-9312-4EB921090B8A}" srcOrd="0" destOrd="0" presId="urn:microsoft.com/office/officeart/2005/8/layout/equation1"/>
    <dgm:cxn modelId="{C08CC64B-CE5A-49BE-AD85-49B3308BA1FC}" srcId="{B3D930B9-AE24-4190-A533-3A94DD594D60}" destId="{E44A3A9A-D6DC-4B60-89B8-25AB9D86FBEA}" srcOrd="0" destOrd="0" parTransId="{EF9A1E30-EBA6-4050-938B-7D394E1A5EA6}" sibTransId="{8CCB513E-F7B8-45FE-81BF-4131BD84C543}"/>
    <dgm:cxn modelId="{43BC4E96-EEEA-4F1F-AD19-9FB4E100AE7F}" type="presOf" srcId="{8CCB513E-F7B8-45FE-81BF-4131BD84C543}" destId="{1F26E348-2142-4BC3-B5F1-A8D67CAB7272}" srcOrd="0" destOrd="0" presId="urn:microsoft.com/office/officeart/2005/8/layout/equation1"/>
    <dgm:cxn modelId="{9E78E0D8-FC04-47A6-B3E4-3D387B8CEA26}" srcId="{B3D930B9-AE24-4190-A533-3A94DD594D60}" destId="{0188EC73-D421-4EFB-B8B5-C1259A2F719A}" srcOrd="1" destOrd="0" parTransId="{F74E3ED7-C79E-450B-8834-FC48D2962F48}" sibTransId="{D477A5F5-F554-43DD-8766-966E5B477FBE}"/>
    <dgm:cxn modelId="{BBDB7394-3EEC-40DD-A9FC-A6B5B8A984C4}" type="presParOf" srcId="{A6C98EA8-096B-47CD-A786-3EDB24B5A875}" destId="{3121355F-7A15-41E9-B3C5-8D1C2973B97C}" srcOrd="0" destOrd="0" presId="urn:microsoft.com/office/officeart/2005/8/layout/equation1"/>
    <dgm:cxn modelId="{10AE5301-F056-4FF3-B05F-783CF000A440}" type="presParOf" srcId="{A6C98EA8-096B-47CD-A786-3EDB24B5A875}" destId="{5BD2342F-B1A8-43EE-95A4-8BC46CD8FE4E}" srcOrd="1" destOrd="0" presId="urn:microsoft.com/office/officeart/2005/8/layout/equation1"/>
    <dgm:cxn modelId="{77691C05-35EF-4115-B514-BBA9D2CCA68D}" type="presParOf" srcId="{A6C98EA8-096B-47CD-A786-3EDB24B5A875}" destId="{1F26E348-2142-4BC3-B5F1-A8D67CAB7272}" srcOrd="2" destOrd="0" presId="urn:microsoft.com/office/officeart/2005/8/layout/equation1"/>
    <dgm:cxn modelId="{DCE6974D-AC91-41B1-8E0A-F6BD3E3DE2AD}" type="presParOf" srcId="{A6C98EA8-096B-47CD-A786-3EDB24B5A875}" destId="{1D187AF9-D1CB-459D-8602-71DC36DD3300}" srcOrd="3" destOrd="0" presId="urn:microsoft.com/office/officeart/2005/8/layout/equation1"/>
    <dgm:cxn modelId="{AF0F1F8B-0608-4A84-B169-FD150D8BD2CD}" type="presParOf" srcId="{A6C98EA8-096B-47CD-A786-3EDB24B5A875}" destId="{D3706FA6-2B3D-46F3-9312-4EB921090B8A}" srcOrd="4" destOrd="0" presId="urn:microsoft.com/office/officeart/2005/8/layout/equati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308A3C-7E35-428A-B43B-032FF8CCE7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9F212E7-2681-4769-9AAD-F7417E5130FA}">
      <dgm:prSet custT="1"/>
      <dgm:spPr/>
      <dgm:t>
        <a:bodyPr/>
        <a:lstStyle/>
        <a:p>
          <a:r>
            <a:rPr lang="en-US" sz="2800" dirty="0"/>
            <a:t>What defines Evidence Based Practices?</a:t>
          </a:r>
        </a:p>
      </dgm:t>
    </dgm:pt>
    <dgm:pt modelId="{107B40CF-1153-4349-95C2-6334406ABFCF}" type="parTrans" cxnId="{00EEAD04-B9FE-46E4-ABE1-45BA53AD9DBF}">
      <dgm:prSet/>
      <dgm:spPr/>
      <dgm:t>
        <a:bodyPr/>
        <a:lstStyle/>
        <a:p>
          <a:endParaRPr lang="en-US"/>
        </a:p>
      </dgm:t>
    </dgm:pt>
    <dgm:pt modelId="{0FD4CD65-0E46-4563-9F25-9C24E550FED5}" type="sibTrans" cxnId="{00EEAD04-B9FE-46E4-ABE1-45BA53AD9DBF}">
      <dgm:prSet/>
      <dgm:spPr/>
      <dgm:t>
        <a:bodyPr/>
        <a:lstStyle/>
        <a:p>
          <a:endParaRPr lang="en-US"/>
        </a:p>
      </dgm:t>
    </dgm:pt>
    <dgm:pt modelId="{6F8D9A1B-9E0B-438D-BFAA-EF95A224B5E2}">
      <dgm:prSet/>
      <dgm:spPr/>
      <dgm:t>
        <a:bodyPr/>
        <a:lstStyle/>
        <a:p>
          <a:endParaRPr lang="en-US" dirty="0"/>
        </a:p>
      </dgm:t>
    </dgm:pt>
    <dgm:pt modelId="{0F6796A0-362B-41FA-AD86-6DA215E9C218}" type="parTrans" cxnId="{E6BE87FF-7179-40BF-A813-49F8BCF8D654}">
      <dgm:prSet/>
      <dgm:spPr/>
      <dgm:t>
        <a:bodyPr/>
        <a:lstStyle/>
        <a:p>
          <a:endParaRPr lang="en-US"/>
        </a:p>
      </dgm:t>
    </dgm:pt>
    <dgm:pt modelId="{C1E3D18A-71DE-4CAF-9EF6-B4B685E0DE68}" type="sibTrans" cxnId="{E6BE87FF-7179-40BF-A813-49F8BCF8D654}">
      <dgm:prSet/>
      <dgm:spPr/>
      <dgm:t>
        <a:bodyPr/>
        <a:lstStyle/>
        <a:p>
          <a:endParaRPr lang="en-US"/>
        </a:p>
      </dgm:t>
    </dgm:pt>
    <dgm:pt modelId="{561573DC-C400-4251-B538-2ADDECCC1D1B}">
      <dgm:prSet/>
      <dgm:spPr/>
      <dgm:t>
        <a:bodyPr/>
        <a:lstStyle/>
        <a:p>
          <a:r>
            <a:rPr lang="en-US" b="0" i="0" dirty="0"/>
            <a:t>Evidence-based practices (EBPs) – which include activities, strategies, and interventions – are “</a:t>
          </a:r>
          <a:r>
            <a:rPr lang="en-US" b="0" i="0" dirty="0">
              <a:solidFill>
                <a:srgbClr val="FFC000"/>
              </a:solidFill>
            </a:rPr>
            <a:t>derived from or </a:t>
          </a:r>
          <a:r>
            <a:rPr lang="en-US" b="1" i="0" dirty="0">
              <a:solidFill>
                <a:srgbClr val="FFC000"/>
              </a:solidFill>
            </a:rPr>
            <a:t>informed by objective evidence</a:t>
          </a:r>
          <a:r>
            <a:rPr lang="en-US" b="0" i="0" dirty="0"/>
            <a:t>—most commonly, educational research or metrics of school, teacher, and student performance”</a:t>
          </a:r>
          <a:endParaRPr lang="en-US" dirty="0"/>
        </a:p>
      </dgm:t>
    </dgm:pt>
    <dgm:pt modelId="{14050D0C-573E-4E49-8AA9-5608D0F040D6}" type="parTrans" cxnId="{0626AB8C-8B1E-4F77-B2A3-4F07B2922FD4}">
      <dgm:prSet/>
      <dgm:spPr/>
      <dgm:t>
        <a:bodyPr/>
        <a:lstStyle/>
        <a:p>
          <a:endParaRPr lang="en-US"/>
        </a:p>
      </dgm:t>
    </dgm:pt>
    <dgm:pt modelId="{CF83F2BE-D969-4DFD-B5E8-8BA1B4FF0F56}" type="sibTrans" cxnId="{0626AB8C-8B1E-4F77-B2A3-4F07B2922FD4}">
      <dgm:prSet/>
      <dgm:spPr/>
      <dgm:t>
        <a:bodyPr/>
        <a:lstStyle/>
        <a:p>
          <a:endParaRPr lang="en-US"/>
        </a:p>
      </dgm:t>
    </dgm:pt>
    <dgm:pt modelId="{866C44B2-7763-4785-9701-702ADC6F0938}" type="pres">
      <dgm:prSet presAssocID="{FE308A3C-7E35-428A-B43B-032FF8CCE7B8}" presName="linear" presStyleCnt="0">
        <dgm:presLayoutVars>
          <dgm:animLvl val="lvl"/>
          <dgm:resizeHandles val="exact"/>
        </dgm:presLayoutVars>
      </dgm:prSet>
      <dgm:spPr/>
      <dgm:t>
        <a:bodyPr/>
        <a:lstStyle/>
        <a:p>
          <a:endParaRPr lang="en-US"/>
        </a:p>
      </dgm:t>
    </dgm:pt>
    <dgm:pt modelId="{FDD34356-B6D4-4F89-978D-76FC8736E619}" type="pres">
      <dgm:prSet presAssocID="{69F212E7-2681-4769-9AAD-F7417E5130FA}" presName="parentText" presStyleLbl="node1" presStyleIdx="0" presStyleCnt="2">
        <dgm:presLayoutVars>
          <dgm:chMax val="0"/>
          <dgm:bulletEnabled val="1"/>
        </dgm:presLayoutVars>
      </dgm:prSet>
      <dgm:spPr/>
      <dgm:t>
        <a:bodyPr/>
        <a:lstStyle/>
        <a:p>
          <a:endParaRPr lang="en-US"/>
        </a:p>
      </dgm:t>
    </dgm:pt>
    <dgm:pt modelId="{5D7212B7-697F-4CCE-8239-BF470F2C2871}" type="pres">
      <dgm:prSet presAssocID="{69F212E7-2681-4769-9AAD-F7417E5130FA}" presName="childText" presStyleLbl="revTx" presStyleIdx="0" presStyleCnt="1">
        <dgm:presLayoutVars>
          <dgm:bulletEnabled val="1"/>
        </dgm:presLayoutVars>
      </dgm:prSet>
      <dgm:spPr/>
      <dgm:t>
        <a:bodyPr/>
        <a:lstStyle/>
        <a:p>
          <a:endParaRPr lang="en-US"/>
        </a:p>
      </dgm:t>
    </dgm:pt>
    <dgm:pt modelId="{50B8B750-AF55-44E3-996C-A7711FA58860}" type="pres">
      <dgm:prSet presAssocID="{561573DC-C400-4251-B538-2ADDECCC1D1B}" presName="parentText" presStyleLbl="node1" presStyleIdx="1" presStyleCnt="2">
        <dgm:presLayoutVars>
          <dgm:chMax val="0"/>
          <dgm:bulletEnabled val="1"/>
        </dgm:presLayoutVars>
      </dgm:prSet>
      <dgm:spPr/>
      <dgm:t>
        <a:bodyPr/>
        <a:lstStyle/>
        <a:p>
          <a:endParaRPr lang="en-US"/>
        </a:p>
      </dgm:t>
    </dgm:pt>
  </dgm:ptLst>
  <dgm:cxnLst>
    <dgm:cxn modelId="{2339A86F-CF8D-48E1-86A4-2305B651CA4D}" type="presOf" srcId="{69F212E7-2681-4769-9AAD-F7417E5130FA}" destId="{FDD34356-B6D4-4F89-978D-76FC8736E619}" srcOrd="0" destOrd="0" presId="urn:microsoft.com/office/officeart/2005/8/layout/vList2"/>
    <dgm:cxn modelId="{B057777F-7864-4500-927A-879CFA21E4F2}" type="presOf" srcId="{561573DC-C400-4251-B538-2ADDECCC1D1B}" destId="{50B8B750-AF55-44E3-996C-A7711FA58860}" srcOrd="0" destOrd="0" presId="urn:microsoft.com/office/officeart/2005/8/layout/vList2"/>
    <dgm:cxn modelId="{39350491-4C18-4BC6-BC2D-D5C211CFD782}" type="presOf" srcId="{FE308A3C-7E35-428A-B43B-032FF8CCE7B8}" destId="{866C44B2-7763-4785-9701-702ADC6F0938}" srcOrd="0" destOrd="0" presId="urn:microsoft.com/office/officeart/2005/8/layout/vList2"/>
    <dgm:cxn modelId="{00EEAD04-B9FE-46E4-ABE1-45BA53AD9DBF}" srcId="{FE308A3C-7E35-428A-B43B-032FF8CCE7B8}" destId="{69F212E7-2681-4769-9AAD-F7417E5130FA}" srcOrd="0" destOrd="0" parTransId="{107B40CF-1153-4349-95C2-6334406ABFCF}" sibTransId="{0FD4CD65-0E46-4563-9F25-9C24E550FED5}"/>
    <dgm:cxn modelId="{BD5721D7-DF45-47CF-8395-FEC3A4ABDA50}" type="presOf" srcId="{6F8D9A1B-9E0B-438D-BFAA-EF95A224B5E2}" destId="{5D7212B7-697F-4CCE-8239-BF470F2C2871}" srcOrd="0" destOrd="0" presId="urn:microsoft.com/office/officeart/2005/8/layout/vList2"/>
    <dgm:cxn modelId="{0626AB8C-8B1E-4F77-B2A3-4F07B2922FD4}" srcId="{FE308A3C-7E35-428A-B43B-032FF8CCE7B8}" destId="{561573DC-C400-4251-B538-2ADDECCC1D1B}" srcOrd="1" destOrd="0" parTransId="{14050D0C-573E-4E49-8AA9-5608D0F040D6}" sibTransId="{CF83F2BE-D969-4DFD-B5E8-8BA1B4FF0F56}"/>
    <dgm:cxn modelId="{E6BE87FF-7179-40BF-A813-49F8BCF8D654}" srcId="{69F212E7-2681-4769-9AAD-F7417E5130FA}" destId="{6F8D9A1B-9E0B-438D-BFAA-EF95A224B5E2}" srcOrd="0" destOrd="0" parTransId="{0F6796A0-362B-41FA-AD86-6DA215E9C218}" sibTransId="{C1E3D18A-71DE-4CAF-9EF6-B4B685E0DE68}"/>
    <dgm:cxn modelId="{E6C788A4-8141-4145-A7DB-CB23BC380BB5}" type="presParOf" srcId="{866C44B2-7763-4785-9701-702ADC6F0938}" destId="{FDD34356-B6D4-4F89-978D-76FC8736E619}" srcOrd="0" destOrd="0" presId="urn:microsoft.com/office/officeart/2005/8/layout/vList2"/>
    <dgm:cxn modelId="{B4AA456D-3261-4F1A-8AAC-A46A4F24A7AD}" type="presParOf" srcId="{866C44B2-7763-4785-9701-702ADC6F0938}" destId="{5D7212B7-697F-4CCE-8239-BF470F2C2871}" srcOrd="1" destOrd="0" presId="urn:microsoft.com/office/officeart/2005/8/layout/vList2"/>
    <dgm:cxn modelId="{37B57F8B-0ED4-4A17-88E1-CED62261074E}" type="presParOf" srcId="{866C44B2-7763-4785-9701-702ADC6F0938}" destId="{50B8B750-AF55-44E3-996C-A7711FA58860}"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308A3C-7E35-428A-B43B-032FF8CCE7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9F212E7-2681-4769-9AAD-F7417E5130FA}">
      <dgm:prSet/>
      <dgm:spPr/>
      <dgm:t>
        <a:bodyPr/>
        <a:lstStyle/>
        <a:p>
          <a:r>
            <a:rPr lang="en-US" dirty="0"/>
            <a:t>What qualifies as Evidence Based Practice?</a:t>
          </a:r>
        </a:p>
      </dgm:t>
    </dgm:pt>
    <dgm:pt modelId="{107B40CF-1153-4349-95C2-6334406ABFCF}" type="parTrans" cxnId="{00EEAD04-B9FE-46E4-ABE1-45BA53AD9DBF}">
      <dgm:prSet/>
      <dgm:spPr/>
      <dgm:t>
        <a:bodyPr/>
        <a:lstStyle/>
        <a:p>
          <a:endParaRPr lang="en-US"/>
        </a:p>
      </dgm:t>
    </dgm:pt>
    <dgm:pt modelId="{0FD4CD65-0E46-4563-9F25-9C24E550FED5}" type="sibTrans" cxnId="{00EEAD04-B9FE-46E4-ABE1-45BA53AD9DBF}">
      <dgm:prSet/>
      <dgm:spPr/>
      <dgm:t>
        <a:bodyPr/>
        <a:lstStyle/>
        <a:p>
          <a:endParaRPr lang="en-US"/>
        </a:p>
      </dgm:t>
    </dgm:pt>
    <dgm:pt modelId="{6F8D9A1B-9E0B-438D-BFAA-EF95A224B5E2}">
      <dgm:prSet/>
      <dgm:spPr/>
      <dgm:t>
        <a:bodyPr/>
        <a:lstStyle/>
        <a:p>
          <a:endParaRPr lang="en-US" dirty="0"/>
        </a:p>
      </dgm:t>
    </dgm:pt>
    <dgm:pt modelId="{0F6796A0-362B-41FA-AD86-6DA215E9C218}" type="parTrans" cxnId="{E6BE87FF-7179-40BF-A813-49F8BCF8D654}">
      <dgm:prSet/>
      <dgm:spPr/>
      <dgm:t>
        <a:bodyPr/>
        <a:lstStyle/>
        <a:p>
          <a:endParaRPr lang="en-US"/>
        </a:p>
      </dgm:t>
    </dgm:pt>
    <dgm:pt modelId="{C1E3D18A-71DE-4CAF-9EF6-B4B685E0DE68}" type="sibTrans" cxnId="{E6BE87FF-7179-40BF-A813-49F8BCF8D654}">
      <dgm:prSet/>
      <dgm:spPr/>
      <dgm:t>
        <a:bodyPr/>
        <a:lstStyle/>
        <a:p>
          <a:endParaRPr lang="en-US"/>
        </a:p>
      </dgm:t>
    </dgm:pt>
    <dgm:pt modelId="{DF255015-A749-4A73-AAAA-9322669C45EA}">
      <dgm:prSet/>
      <dgm:spPr/>
      <dgm:t>
        <a:bodyPr/>
        <a:lstStyle/>
        <a:p>
          <a:r>
            <a:rPr lang="en-US" dirty="0">
              <a:solidFill>
                <a:srgbClr val="134EAD"/>
              </a:solidFill>
              <a:hlinkClick xmlns:r="http://schemas.openxmlformats.org/officeDocument/2006/relationships" r:id="rId1">
                <a:extLst>
                  <a:ext uri="{A12FA001-AC4F-418D-AE19-62706E023703}">
                    <ahyp:hlinkClr xmlns:ahyp="http://schemas.microsoft.com/office/drawing/2018/hyperlinkcolor" xmlns="" val="tx"/>
                  </a:ext>
                </a:extLst>
              </a:hlinkClick>
            </a:rPr>
            <a:t>Leveraging Evidence-Based Practices for Local School Improvement - Office of Elementary and Secondary Education</a:t>
          </a:r>
          <a:endParaRPr lang="en-US" dirty="0">
            <a:solidFill>
              <a:srgbClr val="134EAD"/>
            </a:solidFill>
          </a:endParaRPr>
        </a:p>
      </dgm:t>
    </dgm:pt>
    <dgm:pt modelId="{A0B87F57-C815-4157-BA92-829DE78E1295}" type="parTrans" cxnId="{086561C2-F020-4E43-A1F9-8146F61B9075}">
      <dgm:prSet/>
      <dgm:spPr/>
      <dgm:t>
        <a:bodyPr/>
        <a:lstStyle/>
        <a:p>
          <a:endParaRPr lang="en-US"/>
        </a:p>
      </dgm:t>
    </dgm:pt>
    <dgm:pt modelId="{641A7034-EF09-46CC-9859-784361669463}" type="sibTrans" cxnId="{086561C2-F020-4E43-A1F9-8146F61B9075}">
      <dgm:prSet/>
      <dgm:spPr/>
      <dgm:t>
        <a:bodyPr/>
        <a:lstStyle/>
        <a:p>
          <a:endParaRPr lang="en-US"/>
        </a:p>
      </dgm:t>
    </dgm:pt>
    <dgm:pt modelId="{866C44B2-7763-4785-9701-702ADC6F0938}" type="pres">
      <dgm:prSet presAssocID="{FE308A3C-7E35-428A-B43B-032FF8CCE7B8}" presName="linear" presStyleCnt="0">
        <dgm:presLayoutVars>
          <dgm:animLvl val="lvl"/>
          <dgm:resizeHandles val="exact"/>
        </dgm:presLayoutVars>
      </dgm:prSet>
      <dgm:spPr/>
      <dgm:t>
        <a:bodyPr/>
        <a:lstStyle/>
        <a:p>
          <a:endParaRPr lang="en-US"/>
        </a:p>
      </dgm:t>
    </dgm:pt>
    <dgm:pt modelId="{FDD34356-B6D4-4F89-978D-76FC8736E619}" type="pres">
      <dgm:prSet presAssocID="{69F212E7-2681-4769-9AAD-F7417E5130FA}" presName="parentText" presStyleLbl="node1" presStyleIdx="0" presStyleCnt="2">
        <dgm:presLayoutVars>
          <dgm:chMax val="0"/>
          <dgm:bulletEnabled val="1"/>
        </dgm:presLayoutVars>
      </dgm:prSet>
      <dgm:spPr/>
      <dgm:t>
        <a:bodyPr/>
        <a:lstStyle/>
        <a:p>
          <a:endParaRPr lang="en-US"/>
        </a:p>
      </dgm:t>
    </dgm:pt>
    <dgm:pt modelId="{5D7212B7-697F-4CCE-8239-BF470F2C2871}" type="pres">
      <dgm:prSet presAssocID="{69F212E7-2681-4769-9AAD-F7417E5130FA}" presName="childText" presStyleLbl="revTx" presStyleIdx="0" presStyleCnt="1">
        <dgm:presLayoutVars>
          <dgm:bulletEnabled val="1"/>
        </dgm:presLayoutVars>
      </dgm:prSet>
      <dgm:spPr/>
      <dgm:t>
        <a:bodyPr/>
        <a:lstStyle/>
        <a:p>
          <a:endParaRPr lang="en-US"/>
        </a:p>
      </dgm:t>
    </dgm:pt>
    <dgm:pt modelId="{85E339E3-2076-47C9-B6C7-EA2F0107802E}" type="pres">
      <dgm:prSet presAssocID="{DF255015-A749-4A73-AAAA-9322669C45EA}" presName="parentText" presStyleLbl="node1" presStyleIdx="1" presStyleCnt="2">
        <dgm:presLayoutVars>
          <dgm:chMax val="0"/>
          <dgm:bulletEnabled val="1"/>
        </dgm:presLayoutVars>
      </dgm:prSet>
      <dgm:spPr/>
      <dgm:t>
        <a:bodyPr/>
        <a:lstStyle/>
        <a:p>
          <a:endParaRPr lang="en-US"/>
        </a:p>
      </dgm:t>
    </dgm:pt>
  </dgm:ptLst>
  <dgm:cxnLst>
    <dgm:cxn modelId="{2339A86F-CF8D-48E1-86A4-2305B651CA4D}" type="presOf" srcId="{69F212E7-2681-4769-9AAD-F7417E5130FA}" destId="{FDD34356-B6D4-4F89-978D-76FC8736E619}" srcOrd="0" destOrd="0" presId="urn:microsoft.com/office/officeart/2005/8/layout/vList2"/>
    <dgm:cxn modelId="{086561C2-F020-4E43-A1F9-8146F61B9075}" srcId="{FE308A3C-7E35-428A-B43B-032FF8CCE7B8}" destId="{DF255015-A749-4A73-AAAA-9322669C45EA}" srcOrd="1" destOrd="0" parTransId="{A0B87F57-C815-4157-BA92-829DE78E1295}" sibTransId="{641A7034-EF09-46CC-9859-784361669463}"/>
    <dgm:cxn modelId="{39350491-4C18-4BC6-BC2D-D5C211CFD782}" type="presOf" srcId="{FE308A3C-7E35-428A-B43B-032FF8CCE7B8}" destId="{866C44B2-7763-4785-9701-702ADC6F0938}" srcOrd="0" destOrd="0" presId="urn:microsoft.com/office/officeart/2005/8/layout/vList2"/>
    <dgm:cxn modelId="{00EEAD04-B9FE-46E4-ABE1-45BA53AD9DBF}" srcId="{FE308A3C-7E35-428A-B43B-032FF8CCE7B8}" destId="{69F212E7-2681-4769-9AAD-F7417E5130FA}" srcOrd="0" destOrd="0" parTransId="{107B40CF-1153-4349-95C2-6334406ABFCF}" sibTransId="{0FD4CD65-0E46-4563-9F25-9C24E550FED5}"/>
    <dgm:cxn modelId="{BD5721D7-DF45-47CF-8395-FEC3A4ABDA50}" type="presOf" srcId="{6F8D9A1B-9E0B-438D-BFAA-EF95A224B5E2}" destId="{5D7212B7-697F-4CCE-8239-BF470F2C2871}" srcOrd="0" destOrd="0" presId="urn:microsoft.com/office/officeart/2005/8/layout/vList2"/>
    <dgm:cxn modelId="{31CFEACF-7FC8-4629-A11D-EB22C3EB690E}" type="presOf" srcId="{DF255015-A749-4A73-AAAA-9322669C45EA}" destId="{85E339E3-2076-47C9-B6C7-EA2F0107802E}" srcOrd="0" destOrd="0" presId="urn:microsoft.com/office/officeart/2005/8/layout/vList2"/>
    <dgm:cxn modelId="{E6BE87FF-7179-40BF-A813-49F8BCF8D654}" srcId="{69F212E7-2681-4769-9AAD-F7417E5130FA}" destId="{6F8D9A1B-9E0B-438D-BFAA-EF95A224B5E2}" srcOrd="0" destOrd="0" parTransId="{0F6796A0-362B-41FA-AD86-6DA215E9C218}" sibTransId="{C1E3D18A-71DE-4CAF-9EF6-B4B685E0DE68}"/>
    <dgm:cxn modelId="{E6C788A4-8141-4145-A7DB-CB23BC380BB5}" type="presParOf" srcId="{866C44B2-7763-4785-9701-702ADC6F0938}" destId="{FDD34356-B6D4-4F89-978D-76FC8736E619}" srcOrd="0" destOrd="0" presId="urn:microsoft.com/office/officeart/2005/8/layout/vList2"/>
    <dgm:cxn modelId="{B4AA456D-3261-4F1A-8AAC-A46A4F24A7AD}" type="presParOf" srcId="{866C44B2-7763-4785-9701-702ADC6F0938}" destId="{5D7212B7-697F-4CCE-8239-BF470F2C2871}" srcOrd="1" destOrd="0" presId="urn:microsoft.com/office/officeart/2005/8/layout/vList2"/>
    <dgm:cxn modelId="{8A87588D-2D7C-4E8F-8FD9-E515762858EE}" type="presParOf" srcId="{866C44B2-7763-4785-9701-702ADC6F0938}" destId="{85E339E3-2076-47C9-B6C7-EA2F0107802E}"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BF783-74AA-45B4-AD8D-B802AA3A76B8}">
      <dsp:nvSpPr>
        <dsp:cNvPr id="0" name=""/>
        <dsp:cNvSpPr/>
      </dsp:nvSpPr>
      <dsp:spPr>
        <a:xfrm>
          <a:off x="0" y="4070153"/>
          <a:ext cx="5141912" cy="13359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a:t>There are a number of local approaches to meet this:  Face-to-Face, Surveys, Part of regularly scheduled stakeholder meetings, Town Hall type meetings</a:t>
          </a:r>
        </a:p>
      </dsp:txBody>
      <dsp:txXfrm>
        <a:off x="0" y="4070153"/>
        <a:ext cx="5141912" cy="1335915"/>
      </dsp:txXfrm>
    </dsp:sp>
    <dsp:sp modelId="{C44A95B5-32C7-498B-A7F8-D5FDB6A69990}">
      <dsp:nvSpPr>
        <dsp:cNvPr id="0" name=""/>
        <dsp:cNvSpPr/>
      </dsp:nvSpPr>
      <dsp:spPr>
        <a:xfrm rot="10800000">
          <a:off x="0" y="2035554"/>
          <a:ext cx="5141912" cy="2054637"/>
        </a:xfrm>
        <a:prstGeom prst="upArrowCallou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a:t>The LEA will need to document supporting data that meaningful consultation was accomplished as it relates to ARP ESSER III use of funds</a:t>
          </a:r>
        </a:p>
      </dsp:txBody>
      <dsp:txXfrm rot="10800000">
        <a:off x="0" y="2035554"/>
        <a:ext cx="5141912" cy="1335041"/>
      </dsp:txXfrm>
    </dsp:sp>
    <dsp:sp modelId="{B7C48FBB-69D9-41E8-811B-4ED131013133}">
      <dsp:nvSpPr>
        <dsp:cNvPr id="0" name=""/>
        <dsp:cNvSpPr/>
      </dsp:nvSpPr>
      <dsp:spPr>
        <a:xfrm rot="10800000">
          <a:off x="0" y="955"/>
          <a:ext cx="5141912" cy="2054637"/>
        </a:xfrm>
        <a:prstGeom prst="upArrowCallou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a:t>What qualifies as Meaningful Consultation?</a:t>
          </a:r>
          <a:endParaRPr lang="en-US" sz="1900" kern="1200"/>
        </a:p>
      </dsp:txBody>
      <dsp:txXfrm rot="10800000">
        <a:off x="0" y="955"/>
        <a:ext cx="5141912" cy="1335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BF783-74AA-45B4-AD8D-B802AA3A76B8}">
      <dsp:nvSpPr>
        <dsp:cNvPr id="0" name=""/>
        <dsp:cNvSpPr/>
      </dsp:nvSpPr>
      <dsp:spPr>
        <a:xfrm>
          <a:off x="0" y="4071109"/>
          <a:ext cx="5141912" cy="13359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a:t>Using gathered information to engage in discussion in an effort to reach consensus equates to Meaningful Consultation</a:t>
          </a:r>
        </a:p>
      </dsp:txBody>
      <dsp:txXfrm>
        <a:off x="0" y="4071109"/>
        <a:ext cx="5141912" cy="1335915"/>
      </dsp:txXfrm>
    </dsp:sp>
    <dsp:sp modelId="{C44A95B5-32C7-498B-A7F8-D5FDB6A69990}">
      <dsp:nvSpPr>
        <dsp:cNvPr id="0" name=""/>
        <dsp:cNvSpPr/>
      </dsp:nvSpPr>
      <dsp:spPr>
        <a:xfrm rot="10800000">
          <a:off x="0" y="2035554"/>
          <a:ext cx="5141912" cy="2054637"/>
        </a:xfrm>
        <a:prstGeom prst="upArrowCallou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a:t>Simply soliciting responses to a survey or other means equates to Consultation</a:t>
          </a:r>
        </a:p>
      </dsp:txBody>
      <dsp:txXfrm rot="10800000">
        <a:off x="0" y="2035554"/>
        <a:ext cx="5141912" cy="1335041"/>
      </dsp:txXfrm>
    </dsp:sp>
    <dsp:sp modelId="{B7C48FBB-69D9-41E8-811B-4ED131013133}">
      <dsp:nvSpPr>
        <dsp:cNvPr id="0" name=""/>
        <dsp:cNvSpPr/>
      </dsp:nvSpPr>
      <dsp:spPr>
        <a:xfrm rot="10800000">
          <a:off x="0" y="955"/>
          <a:ext cx="5141912" cy="2054637"/>
        </a:xfrm>
        <a:prstGeom prst="upArrowCallou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a:t>Making Meaningful Consultation MEANINGFUL</a:t>
          </a:r>
        </a:p>
      </dsp:txBody>
      <dsp:txXfrm rot="10800000">
        <a:off x="0" y="955"/>
        <a:ext cx="5141912" cy="1335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1291A-BDDF-4CCB-AC23-2F2F2B8891E3}">
      <dsp:nvSpPr>
        <dsp:cNvPr id="0" name=""/>
        <dsp:cNvSpPr/>
      </dsp:nvSpPr>
      <dsp:spPr>
        <a:xfrm>
          <a:off x="0" y="1454155"/>
          <a:ext cx="1401259" cy="1401259"/>
        </a:xfrm>
        <a:prstGeom prst="ellipse">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Meaningful Consultation and Public Input</a:t>
          </a:r>
        </a:p>
      </dsp:txBody>
      <dsp:txXfrm>
        <a:off x="205210" y="1659365"/>
        <a:ext cx="990839" cy="990839"/>
      </dsp:txXfrm>
    </dsp:sp>
    <dsp:sp modelId="{203C9032-9FEE-469F-B45C-E0918C62D8A1}">
      <dsp:nvSpPr>
        <dsp:cNvPr id="0" name=""/>
        <dsp:cNvSpPr/>
      </dsp:nvSpPr>
      <dsp:spPr>
        <a:xfrm>
          <a:off x="1515737" y="1771140"/>
          <a:ext cx="779213" cy="767290"/>
        </a:xfrm>
        <a:prstGeom prst="mathEqual">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19022" y="1929202"/>
        <a:ext cx="572643" cy="451166"/>
      </dsp:txXfrm>
    </dsp:sp>
    <dsp:sp modelId="{3121355F-7A15-41E9-B3C5-8D1C2973B97C}">
      <dsp:nvSpPr>
        <dsp:cNvPr id="0" name=""/>
        <dsp:cNvSpPr/>
      </dsp:nvSpPr>
      <dsp:spPr>
        <a:xfrm>
          <a:off x="2408733" y="1454155"/>
          <a:ext cx="1401259" cy="1401259"/>
        </a:xfrm>
        <a:prstGeom prst="ellipse">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LEA Plan for Use of Funds</a:t>
          </a:r>
        </a:p>
      </dsp:txBody>
      <dsp:txXfrm>
        <a:off x="2613943" y="1659365"/>
        <a:ext cx="990839" cy="990839"/>
      </dsp:txXfrm>
    </dsp:sp>
    <dsp:sp modelId="{1F26E348-2142-4BC3-B5F1-A8D67CAB7272}">
      <dsp:nvSpPr>
        <dsp:cNvPr id="0" name=""/>
        <dsp:cNvSpPr/>
      </dsp:nvSpPr>
      <dsp:spPr>
        <a:xfrm>
          <a:off x="3923775" y="1748420"/>
          <a:ext cx="812730" cy="812730"/>
        </a:xfrm>
        <a:prstGeom prst="mathEqual">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031502" y="1915842"/>
        <a:ext cx="597276" cy="477886"/>
      </dsp:txXfrm>
    </dsp:sp>
    <dsp:sp modelId="{D3706FA6-2B3D-46F3-9312-4EB921090B8A}">
      <dsp:nvSpPr>
        <dsp:cNvPr id="0" name=""/>
        <dsp:cNvSpPr/>
      </dsp:nvSpPr>
      <dsp:spPr>
        <a:xfrm>
          <a:off x="4850288" y="1454155"/>
          <a:ext cx="1401259" cy="1401259"/>
        </a:xfrm>
        <a:prstGeom prst="ellipse">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Approved Budget in Application</a:t>
          </a:r>
        </a:p>
      </dsp:txBody>
      <dsp:txXfrm>
        <a:off x="5055498" y="1659365"/>
        <a:ext cx="990839" cy="990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4356-B6D4-4F89-978D-76FC8736E619}">
      <dsp:nvSpPr>
        <dsp:cNvPr id="0" name=""/>
        <dsp:cNvSpPr/>
      </dsp:nvSpPr>
      <dsp:spPr>
        <a:xfrm>
          <a:off x="0" y="62934"/>
          <a:ext cx="5141912"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If you requested more time…..</a:t>
          </a:r>
        </a:p>
      </dsp:txBody>
      <dsp:txXfrm>
        <a:off x="25130" y="88064"/>
        <a:ext cx="5091652" cy="464540"/>
      </dsp:txXfrm>
    </dsp:sp>
    <dsp:sp modelId="{5D7212B7-697F-4CCE-8239-BF470F2C2871}">
      <dsp:nvSpPr>
        <dsp:cNvPr id="0" name=""/>
        <dsp:cNvSpPr/>
      </dsp:nvSpPr>
      <dsp:spPr>
        <a:xfrm>
          <a:off x="0" y="577734"/>
          <a:ext cx="5141912" cy="75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LEA Plan for Use of Funds must be submitted by February 15, 2022.  The budget does not need to be complete to submit.</a:t>
          </a:r>
        </a:p>
      </dsp:txBody>
      <dsp:txXfrm>
        <a:off x="0" y="577734"/>
        <a:ext cx="5141912" cy="751410"/>
      </dsp:txXfrm>
    </dsp:sp>
    <dsp:sp modelId="{0F74D20F-62DC-45E1-B370-1798FCEE590C}">
      <dsp:nvSpPr>
        <dsp:cNvPr id="0" name=""/>
        <dsp:cNvSpPr/>
      </dsp:nvSpPr>
      <dsp:spPr>
        <a:xfrm>
          <a:off x="0" y="1329145"/>
          <a:ext cx="5141912" cy="51480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Why February 15……..</a:t>
          </a:r>
        </a:p>
      </dsp:txBody>
      <dsp:txXfrm>
        <a:off x="25130" y="1354275"/>
        <a:ext cx="5091652" cy="464540"/>
      </dsp:txXfrm>
    </dsp:sp>
    <dsp:sp modelId="{EFD2D503-36FF-48BC-946B-161182B68D18}">
      <dsp:nvSpPr>
        <dsp:cNvPr id="0" name=""/>
        <dsp:cNvSpPr/>
      </dsp:nvSpPr>
      <dsp:spPr>
        <a:xfrm>
          <a:off x="0" y="1843945"/>
          <a:ext cx="5141912"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MDE must post any/all LEA Plan for Use of Funds for all eligible entities by March 1, 2022.</a:t>
          </a:r>
        </a:p>
      </dsp:txBody>
      <dsp:txXfrm>
        <a:off x="0" y="1843945"/>
        <a:ext cx="5141912" cy="512325"/>
      </dsp:txXfrm>
    </dsp:sp>
    <dsp:sp modelId="{D3DFAF62-B51E-4FF7-BB06-F691DE26460A}">
      <dsp:nvSpPr>
        <dsp:cNvPr id="0" name=""/>
        <dsp:cNvSpPr/>
      </dsp:nvSpPr>
      <dsp:spPr>
        <a:xfrm>
          <a:off x="0" y="2356270"/>
          <a:ext cx="5141912" cy="51480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Why is LEA Plan important?</a:t>
          </a:r>
        </a:p>
      </dsp:txBody>
      <dsp:txXfrm>
        <a:off x="25130" y="2381400"/>
        <a:ext cx="5091652" cy="464540"/>
      </dsp:txXfrm>
    </dsp:sp>
    <dsp:sp modelId="{C200C196-3689-496A-94C1-EC9BC3A6F771}">
      <dsp:nvSpPr>
        <dsp:cNvPr id="0" name=""/>
        <dsp:cNvSpPr/>
      </dsp:nvSpPr>
      <dsp:spPr>
        <a:xfrm>
          <a:off x="0" y="2871070"/>
          <a:ext cx="5141912" cy="97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The LEA Plan for Use of Funds must be developed based on “meaningful” consultation with local stakeholders and public input BEFORE submission.</a:t>
          </a:r>
        </a:p>
      </dsp:txBody>
      <dsp:txXfrm>
        <a:off x="0" y="2871070"/>
        <a:ext cx="5141912" cy="979110"/>
      </dsp:txXfrm>
    </dsp:sp>
    <dsp:sp modelId="{E98EED3F-B060-421B-B93A-93B41BE38CBA}">
      <dsp:nvSpPr>
        <dsp:cNvPr id="0" name=""/>
        <dsp:cNvSpPr/>
      </dsp:nvSpPr>
      <dsp:spPr>
        <a:xfrm>
          <a:off x="0" y="3850180"/>
          <a:ext cx="5141912" cy="5148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Review Process is Two-Step at MDE</a:t>
          </a:r>
        </a:p>
      </dsp:txBody>
      <dsp:txXfrm>
        <a:off x="25130" y="3875310"/>
        <a:ext cx="5091652" cy="464540"/>
      </dsp:txXfrm>
    </dsp:sp>
    <dsp:sp modelId="{DB50932B-D5BC-4742-B233-02F0EC777F56}">
      <dsp:nvSpPr>
        <dsp:cNvPr id="0" name=""/>
        <dsp:cNvSpPr/>
      </dsp:nvSpPr>
      <dsp:spPr>
        <a:xfrm>
          <a:off x="0" y="4364980"/>
          <a:ext cx="5141912" cy="97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LEA Plan for Use of Funds and Program Description Narratives are reviewed FIRST.  When approved, they are moved to budget review.  MUST BE ALIGNED to gain approval</a:t>
          </a:r>
        </a:p>
      </dsp:txBody>
      <dsp:txXfrm>
        <a:off x="0" y="4364980"/>
        <a:ext cx="5141912" cy="979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1355F-7A15-41E9-B3C5-8D1C2973B97C}">
      <dsp:nvSpPr>
        <dsp:cNvPr id="0" name=""/>
        <dsp:cNvSpPr/>
      </dsp:nvSpPr>
      <dsp:spPr>
        <a:xfrm>
          <a:off x="3311" y="1544850"/>
          <a:ext cx="2277428" cy="2277428"/>
        </a:xfrm>
        <a:prstGeom prst="ellipse">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LEA Plan for Use of Funds</a:t>
          </a:r>
        </a:p>
      </dsp:txBody>
      <dsp:txXfrm>
        <a:off x="336833" y="1878372"/>
        <a:ext cx="1610384" cy="1610384"/>
      </dsp:txXfrm>
    </dsp:sp>
    <dsp:sp modelId="{1F26E348-2142-4BC3-B5F1-A8D67CAB7272}">
      <dsp:nvSpPr>
        <dsp:cNvPr id="0" name=""/>
        <dsp:cNvSpPr/>
      </dsp:nvSpPr>
      <dsp:spPr>
        <a:xfrm>
          <a:off x="2465667" y="2023110"/>
          <a:ext cx="1320908" cy="1320908"/>
        </a:xfrm>
        <a:prstGeom prst="mathEqual">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640753" y="2295217"/>
        <a:ext cx="970736" cy="776694"/>
      </dsp:txXfrm>
    </dsp:sp>
    <dsp:sp modelId="{D3706FA6-2B3D-46F3-9312-4EB921090B8A}">
      <dsp:nvSpPr>
        <dsp:cNvPr id="0" name=""/>
        <dsp:cNvSpPr/>
      </dsp:nvSpPr>
      <dsp:spPr>
        <a:xfrm>
          <a:off x="3971503" y="1544850"/>
          <a:ext cx="2277428" cy="2277428"/>
        </a:xfrm>
        <a:prstGeom prst="ellipse">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Approved Budget in Application</a:t>
          </a:r>
        </a:p>
      </dsp:txBody>
      <dsp:txXfrm>
        <a:off x="4305025" y="1878372"/>
        <a:ext cx="1610384" cy="1610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4356-B6D4-4F89-978D-76FC8736E619}">
      <dsp:nvSpPr>
        <dsp:cNvPr id="0" name=""/>
        <dsp:cNvSpPr/>
      </dsp:nvSpPr>
      <dsp:spPr>
        <a:xfrm>
          <a:off x="0" y="164770"/>
          <a:ext cx="5141912" cy="2364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What defines Evidence Based Practices?</a:t>
          </a:r>
        </a:p>
      </dsp:txBody>
      <dsp:txXfrm>
        <a:off x="115443" y="280213"/>
        <a:ext cx="4911026" cy="2133976"/>
      </dsp:txXfrm>
    </dsp:sp>
    <dsp:sp modelId="{5D7212B7-697F-4CCE-8239-BF470F2C2871}">
      <dsp:nvSpPr>
        <dsp:cNvPr id="0" name=""/>
        <dsp:cNvSpPr/>
      </dsp:nvSpPr>
      <dsp:spPr>
        <a:xfrm>
          <a:off x="0" y="2529632"/>
          <a:ext cx="514191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2529632"/>
        <a:ext cx="5141912" cy="347760"/>
      </dsp:txXfrm>
    </dsp:sp>
    <dsp:sp modelId="{50B8B750-AF55-44E3-996C-A7711FA58860}">
      <dsp:nvSpPr>
        <dsp:cNvPr id="0" name=""/>
        <dsp:cNvSpPr/>
      </dsp:nvSpPr>
      <dsp:spPr>
        <a:xfrm>
          <a:off x="0" y="2877392"/>
          <a:ext cx="5141912" cy="2364862"/>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0" i="0" kern="1200" dirty="0"/>
            <a:t>Evidence-based practices (EBPs) – which include activities, strategies, and interventions – are “</a:t>
          </a:r>
          <a:r>
            <a:rPr lang="en-US" sz="2100" b="0" i="0" kern="1200" dirty="0">
              <a:solidFill>
                <a:srgbClr val="FFC000"/>
              </a:solidFill>
            </a:rPr>
            <a:t>derived from or </a:t>
          </a:r>
          <a:r>
            <a:rPr lang="en-US" sz="2100" b="1" i="0" kern="1200" dirty="0">
              <a:solidFill>
                <a:srgbClr val="FFC000"/>
              </a:solidFill>
            </a:rPr>
            <a:t>informed by objective evidence</a:t>
          </a:r>
          <a:r>
            <a:rPr lang="en-US" sz="2100" b="0" i="0" kern="1200" dirty="0"/>
            <a:t>—most commonly, educational research or metrics of school, teacher, and student performance”</a:t>
          </a:r>
          <a:endParaRPr lang="en-US" sz="2100" kern="1200" dirty="0"/>
        </a:p>
      </dsp:txBody>
      <dsp:txXfrm>
        <a:off x="115443" y="2992835"/>
        <a:ext cx="4911026" cy="21339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4356-B6D4-4F89-978D-76FC8736E619}">
      <dsp:nvSpPr>
        <dsp:cNvPr id="0" name=""/>
        <dsp:cNvSpPr/>
      </dsp:nvSpPr>
      <dsp:spPr>
        <a:xfrm>
          <a:off x="0" y="14070"/>
          <a:ext cx="5141912" cy="24493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What qualifies as Evidence Based Practice?</a:t>
          </a:r>
        </a:p>
      </dsp:txBody>
      <dsp:txXfrm>
        <a:off x="119566" y="133636"/>
        <a:ext cx="4902780" cy="2210189"/>
      </dsp:txXfrm>
    </dsp:sp>
    <dsp:sp modelId="{5D7212B7-697F-4CCE-8239-BF470F2C2871}">
      <dsp:nvSpPr>
        <dsp:cNvPr id="0" name=""/>
        <dsp:cNvSpPr/>
      </dsp:nvSpPr>
      <dsp:spPr>
        <a:xfrm>
          <a:off x="0" y="2463392"/>
          <a:ext cx="5141912"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56"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dsp:txBody>
      <dsp:txXfrm>
        <a:off x="0" y="2463392"/>
        <a:ext cx="5141912" cy="480240"/>
      </dsp:txXfrm>
    </dsp:sp>
    <dsp:sp modelId="{85E339E3-2076-47C9-B6C7-EA2F0107802E}">
      <dsp:nvSpPr>
        <dsp:cNvPr id="0" name=""/>
        <dsp:cNvSpPr/>
      </dsp:nvSpPr>
      <dsp:spPr>
        <a:xfrm>
          <a:off x="0" y="2943632"/>
          <a:ext cx="5141912" cy="2449321"/>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solidFill>
                <a:srgbClr val="134EAD"/>
              </a:solidFill>
              <a:hlinkClick xmlns:r="http://schemas.openxmlformats.org/officeDocument/2006/relationships" r:id="rId1">
                <a:extLst>
                  <a:ext uri="{A12FA001-AC4F-418D-AE19-62706E023703}">
                    <ahyp:hlinkClr xmlns:ahyp="http://schemas.microsoft.com/office/drawing/2018/hyperlinkcolor" xmlns="" val="tx"/>
                  </a:ext>
                </a:extLst>
              </a:hlinkClick>
            </a:rPr>
            <a:t>Leveraging Evidence-Based Practices for Local School Improvement - Office of Elementary and Secondary Education</a:t>
          </a:r>
          <a:endParaRPr lang="en-US" sz="2900" kern="1200" dirty="0">
            <a:solidFill>
              <a:srgbClr val="134EAD"/>
            </a:solidFill>
          </a:endParaRPr>
        </a:p>
      </dsp:txBody>
      <dsp:txXfrm>
        <a:off x="119566" y="3063198"/>
        <a:ext cx="4902780" cy="22101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22D9D0-208B-4AAA-B3F8-88B16E0C7BE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C7AA8B-7785-442C-A922-D01D4F0A23D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B3E21F6-9FA3-46D4-B3E4-537260F6CEF5}" type="datetimeFigureOut">
              <a:rPr lang="en-US" smtClean="0"/>
              <a:t>4/20/2022</a:t>
            </a:fld>
            <a:endParaRPr lang="en-US"/>
          </a:p>
        </p:txBody>
      </p:sp>
      <p:sp>
        <p:nvSpPr>
          <p:cNvPr id="4" name="Footer Placeholder 3">
            <a:extLst>
              <a:ext uri="{FF2B5EF4-FFF2-40B4-BE49-F238E27FC236}">
                <a16:creationId xmlns:a16="http://schemas.microsoft.com/office/drawing/2014/main" id="{C61ED31E-272A-4F21-9C88-8D920E0012BA}"/>
              </a:ext>
            </a:extLst>
          </p:cNvPr>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3041A3-4C9F-4B54-87DB-C98B02663321}"/>
              </a:ext>
            </a:extLst>
          </p:cNvPr>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1F36E4B5-08F2-4367-A9E3-32CF94987E1C}" type="slidenum">
              <a:rPr lang="en-US" smtClean="0"/>
              <a:t>‹#›</a:t>
            </a:fld>
            <a:endParaRPr lang="en-US"/>
          </a:p>
        </p:txBody>
      </p:sp>
    </p:spTree>
    <p:extLst>
      <p:ext uri="{BB962C8B-B14F-4D97-AF65-F5344CB8AC3E}">
        <p14:creationId xmlns:p14="http://schemas.microsoft.com/office/powerpoint/2010/main" val="3072351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270D37-2980-408A-8782-7BF08B31724F}" type="datetimeFigureOut">
              <a:rPr lang="en-US" smtClean="0"/>
              <a:t>4/20/2022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851FA28-6665-4643-BD46-7BB8D5B9B8FE}" type="slidenum">
              <a:rPr lang="en-US" smtClean="0"/>
              <a:t>‹#›</a:t>
            </a:fld>
            <a:endParaRPr lang="en-US" dirty="0"/>
          </a:p>
        </p:txBody>
      </p:sp>
    </p:spTree>
    <p:extLst>
      <p:ext uri="{BB962C8B-B14F-4D97-AF65-F5344CB8AC3E}">
        <p14:creationId xmlns:p14="http://schemas.microsoft.com/office/powerpoint/2010/main" val="226084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126751-F3C3-4ABF-857F-7611B9DDF2F0}"/>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EA2FD06E-FE0B-4E92-8D67-08ED51047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0667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51FA28-6665-4643-BD46-7BB8D5B9B8FE}" type="slidenum">
              <a:rPr lang="en-US" smtClean="0"/>
              <a:t>11</a:t>
            </a:fld>
            <a:endParaRPr lang="en-US" dirty="0"/>
          </a:p>
        </p:txBody>
      </p:sp>
    </p:spTree>
    <p:extLst>
      <p:ext uri="{BB962C8B-B14F-4D97-AF65-F5344CB8AC3E}">
        <p14:creationId xmlns:p14="http://schemas.microsoft.com/office/powerpoint/2010/main" val="38619557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84C2FE5-BB4B-4DE8-8B73-F9367E748845}" type="slidenum">
              <a:rPr lang="en-US" smtClean="0"/>
              <a:t>‹#›</a:t>
            </a:fld>
            <a:endParaRPr lang="en-US" dirty="0"/>
          </a:p>
        </p:txBody>
      </p:sp>
    </p:spTree>
    <p:extLst>
      <p:ext uri="{BB962C8B-B14F-4D97-AF65-F5344CB8AC3E}">
        <p14:creationId xmlns:p14="http://schemas.microsoft.com/office/powerpoint/2010/main" val="242657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192632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385598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234258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8FEEEF2-38D4-44EC-BFCD-EE352FE463A0}" type="datetimeFigureOut">
              <a:rPr lang="en-US" smtClean="0"/>
              <a:t>4/20/2022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84C2FE5-BB4B-4DE8-8B73-F9367E748845}" type="slidenum">
              <a:rPr lang="en-US" smtClean="0"/>
              <a:t>‹#›</a:t>
            </a:fld>
            <a:endParaRPr lang="en-US" dirty="0"/>
          </a:p>
        </p:txBody>
      </p:sp>
    </p:spTree>
    <p:extLst>
      <p:ext uri="{BB962C8B-B14F-4D97-AF65-F5344CB8AC3E}">
        <p14:creationId xmlns:p14="http://schemas.microsoft.com/office/powerpoint/2010/main" val="343072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409908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417483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21645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380234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EEEF2-38D4-44EC-BFCD-EE352FE463A0}"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200688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EEEF2-38D4-44EC-BFCD-EE352FE463A0}" type="datetimeFigureOut">
              <a:rPr lang="en-US" smtClean="0"/>
              <a:t>4/20/2022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4C2FE5-BB4B-4DE8-8B73-F9367E748845}" type="slidenum">
              <a:rPr lang="en-US" smtClean="0"/>
              <a:t>‹#›</a:t>
            </a:fld>
            <a:endParaRPr lang="en-US" dirty="0"/>
          </a:p>
        </p:txBody>
      </p:sp>
    </p:spTree>
    <p:extLst>
      <p:ext uri="{BB962C8B-B14F-4D97-AF65-F5344CB8AC3E}">
        <p14:creationId xmlns:p14="http://schemas.microsoft.com/office/powerpoint/2010/main" val="158019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8FEEEF2-38D4-44EC-BFCD-EE352FE463A0}" type="datetimeFigureOut">
              <a:rPr lang="en-US" smtClean="0"/>
              <a:t>4/20/2022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84C2FE5-BB4B-4DE8-8B73-F9367E748845}" type="slidenum">
              <a:rPr lang="en-US" smtClean="0"/>
              <a:t>‹#›</a:t>
            </a:fld>
            <a:endParaRPr lang="en-US" dirty="0"/>
          </a:p>
        </p:txBody>
      </p:sp>
    </p:spTree>
    <p:extLst>
      <p:ext uri="{BB962C8B-B14F-4D97-AF65-F5344CB8AC3E}">
        <p14:creationId xmlns:p14="http://schemas.microsoft.com/office/powerpoint/2010/main" val="327446571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community/schools-childcare/k-12-guidanc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oese.ed.gov/files/2021/05/ESSER.GEER_.FAQs_5.26.21_745AM_FINALb0cd6833f6f46e03ba2d97d30aff953260028045f9ef3b18ea602db4b32b1d99.pdf" TargetMode="External"/><Relationship Id="rId4" Type="http://schemas.openxmlformats.org/officeDocument/2006/relationships/hyperlink" Target="https://www2.ed.gov/documents/coronavirus/reopening-2.pdf" TargetMode="Externa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3.wdp"/><Relationship Id="rId7" Type="http://schemas.openxmlformats.org/officeDocument/2006/relationships/diagramLayout" Target="../diagrams/layout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microsoft.com/office/2007/relationships/hdphoto" Target="../media/hdphoto2.wdp"/><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3" Type="http://schemas.microsoft.com/office/2007/relationships/hdphoto" Target="../media/hdphoto3.wdp"/><Relationship Id="rId7" Type="http://schemas.openxmlformats.org/officeDocument/2006/relationships/diagramLayout" Target="../diagrams/layout6.xml"/><Relationship Id="rId12" Type="http://schemas.openxmlformats.org/officeDocument/2006/relationships/diagramLayout" Target="../diagrams/layout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diagramData" Target="../diagrams/data7.xml"/><Relationship Id="rId5" Type="http://schemas.microsoft.com/office/2007/relationships/hdphoto" Target="../media/hdphoto2.wdp"/><Relationship Id="rId15" Type="http://schemas.microsoft.com/office/2007/relationships/diagramDrawing" Target="../diagrams/drawing7.xml"/><Relationship Id="rId10" Type="http://schemas.microsoft.com/office/2007/relationships/diagramDrawing" Target="../diagrams/drawing6.xml"/><Relationship Id="rId4" Type="http://schemas.openxmlformats.org/officeDocument/2006/relationships/image" Target="../media/image4.png"/><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microsoft.com/office/2007/relationships/hdphoto" Target="../media/hdphoto3.wdp"/><Relationship Id="rId7" Type="http://schemas.openxmlformats.org/officeDocument/2006/relationships/diagramLayout" Target="../diagrams/layout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microsoft.com/office/2007/relationships/hdphoto" Target="../media/hdphoto2.wdp"/><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microsoft.com/office/2007/relationships/hdphoto" Target="../media/hdphoto3.wdp"/><Relationship Id="rId7" Type="http://schemas.openxmlformats.org/officeDocument/2006/relationships/diagramLayout" Target="../diagrams/layout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microsoft.com/office/2007/relationships/hdphoto" Target="../media/hdphoto2.wdp"/><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diagramColors" Target="../diagrams/colors9.xml"/></Relationships>
</file>

<file path=ppt/slides/_rels/slide26.xml.rels><?xml version="1.0" encoding="UTF-8" standalone="yes"?>
<Relationships xmlns="http://schemas.openxmlformats.org/package/2006/relationships"><Relationship Id="rId3" Type="http://schemas.openxmlformats.org/officeDocument/2006/relationships/hyperlink" Target="mailto:waltersk5@michigan.gov" TargetMode="External"/><Relationship Id="rId2" Type="http://schemas.openxmlformats.org/officeDocument/2006/relationships/hyperlink" Target="mailto:MDE-CARES@michigan.gov" TargetMode="External"/><Relationship Id="rId1" Type="http://schemas.openxmlformats.org/officeDocument/2006/relationships/slideLayout" Target="../slideLayouts/slideLayout4.xml"/><Relationship Id="rId4" Type="http://schemas.openxmlformats.org/officeDocument/2006/relationships/hyperlink" Target="mailto:MayC@michigan.gov"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microsoft.com/office/2007/relationships/hdphoto" Target="../media/hdphoto3.wdp"/><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diagramData" Target="../diagrams/data4.xml"/><Relationship Id="rId5" Type="http://schemas.microsoft.com/office/2007/relationships/hdphoto" Target="../media/hdphoto2.wdp"/><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5C28659E-412C-4600-B45E-BAE370BC2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2">
            <a:extLst>
              <a:ext uri="{FF2B5EF4-FFF2-40B4-BE49-F238E27FC236}">
                <a16:creationId xmlns:a16="http://schemas.microsoft.com/office/drawing/2014/main" id="{7FB3654D-E760-4918-A61A-413C0811DB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01" r="1599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AE95896B-6905-4618-A7DF-DED8A61FB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748BD8C-4984-4138-94CA-2DC5F39DC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2" name="Rectangle 4">
            <a:extLst>
              <a:ext uri="{FF2B5EF4-FFF2-40B4-BE49-F238E27FC236}">
                <a16:creationId xmlns:a16="http://schemas.microsoft.com/office/drawing/2014/main" id="{76C0E569-88BF-4BFD-ADC0-47BE6C234179}"/>
              </a:ext>
            </a:extLst>
          </p:cNvPr>
          <p:cNvSpPr>
            <a:spLocks noGrp="1" noChangeArrowheads="1"/>
          </p:cNvSpPr>
          <p:nvPr>
            <p:ph type="ctrTitle"/>
          </p:nvPr>
        </p:nvSpPr>
        <p:spPr>
          <a:xfrm>
            <a:off x="685800" y="258416"/>
            <a:ext cx="10332720" cy="4701209"/>
          </a:xfrm>
        </p:spPr>
        <p:txBody>
          <a:bodyPr anchor="b">
            <a:normAutofit/>
          </a:bodyPr>
          <a:lstStyle/>
          <a:p>
            <a:pPr eaLnBrk="1" hangingPunct="1">
              <a:defRPr/>
            </a:pPr>
            <a:r>
              <a:rPr lang="en-US" altLang="en-US" sz="7400" b="1" dirty="0">
                <a:solidFill>
                  <a:srgbClr val="FFFFFF"/>
                </a:solidFill>
              </a:rPr>
              <a:t>ARP ESSER III update:  LEA Plan for use of funds </a:t>
            </a:r>
            <a:r>
              <a:rPr lang="en-US" altLang="en-US" sz="7400" dirty="0">
                <a:solidFill>
                  <a:srgbClr val="FFFFFF"/>
                </a:solidFill>
              </a:rPr>
              <a:t/>
            </a:r>
            <a:br>
              <a:rPr lang="en-US" altLang="en-US" sz="7400" dirty="0">
                <a:solidFill>
                  <a:srgbClr val="FFFFFF"/>
                </a:solidFill>
              </a:rPr>
            </a:br>
            <a:endParaRPr lang="en-US" altLang="en-US" sz="7400" dirty="0">
              <a:solidFill>
                <a:srgbClr val="FFFFFF"/>
              </a:solidFill>
            </a:endParaRPr>
          </a:p>
        </p:txBody>
      </p:sp>
      <p:sp>
        <p:nvSpPr>
          <p:cNvPr id="22533" name="Rectangle 5">
            <a:extLst>
              <a:ext uri="{FF2B5EF4-FFF2-40B4-BE49-F238E27FC236}">
                <a16:creationId xmlns:a16="http://schemas.microsoft.com/office/drawing/2014/main" id="{486C4FD2-B88E-4B9D-8B7A-50E2D6F7D40E}"/>
              </a:ext>
            </a:extLst>
          </p:cNvPr>
          <p:cNvSpPr>
            <a:spLocks noGrp="1" noChangeArrowheads="1"/>
          </p:cNvSpPr>
          <p:nvPr>
            <p:ph type="subTitle" idx="1"/>
          </p:nvPr>
        </p:nvSpPr>
        <p:spPr>
          <a:xfrm>
            <a:off x="1069848" y="4389120"/>
            <a:ext cx="7891272" cy="1069848"/>
          </a:xfrm>
        </p:spPr>
        <p:txBody>
          <a:bodyPr>
            <a:noAutofit/>
          </a:bodyPr>
          <a:lstStyle/>
          <a:p>
            <a:pPr eaLnBrk="1" hangingPunct="1">
              <a:defRPr/>
            </a:pPr>
            <a:r>
              <a:rPr lang="en-US" altLang="en-US" sz="2800" b="1">
                <a:solidFill>
                  <a:schemeClr val="bg1"/>
                </a:solidFill>
              </a:rPr>
              <a:t>January 27, 2022 OISD CHARTER SCHOOLS</a:t>
            </a:r>
            <a:endParaRPr lang="en-US" altLang="en-US" sz="2800" b="1" dirty="0">
              <a:solidFill>
                <a:schemeClr val="bg1"/>
              </a:solidFill>
            </a:endParaRPr>
          </a:p>
          <a:p>
            <a:pPr eaLnBrk="1" hangingPunct="1">
              <a:defRPr/>
            </a:pPr>
            <a:r>
              <a:rPr lang="en-US" altLang="en-US" sz="2800" b="1" dirty="0">
                <a:solidFill>
                  <a:schemeClr val="bg1"/>
                </a:solidFill>
              </a:rPr>
              <a:t>Kevin Walters</a:t>
            </a:r>
          </a:p>
          <a:p>
            <a:pPr eaLnBrk="1" hangingPunct="1">
              <a:defRPr/>
            </a:pPr>
            <a:r>
              <a:rPr lang="en-US" altLang="en-US" sz="2800" b="1" dirty="0">
                <a:solidFill>
                  <a:schemeClr val="bg1"/>
                </a:solidFill>
              </a:rPr>
              <a:t>Michigan Department of Education</a:t>
            </a:r>
          </a:p>
        </p:txBody>
      </p:sp>
    </p:spTree>
    <p:extLst>
      <p:ext uri="{BB962C8B-B14F-4D97-AF65-F5344CB8AC3E}">
        <p14:creationId xmlns:p14="http://schemas.microsoft.com/office/powerpoint/2010/main" val="111470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48">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0">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4" y="2376861"/>
            <a:ext cx="2640646" cy="2104273"/>
          </a:xfrm>
          <a:noFill/>
        </p:spPr>
        <p:txBody>
          <a:bodyPr>
            <a:normAutofit/>
          </a:bodyPr>
          <a:lstStyle/>
          <a:p>
            <a:pPr algn="ctr"/>
            <a:r>
              <a:rPr lang="en-US" sz="6000" dirty="0">
                <a:solidFill>
                  <a:srgbClr val="FFFFFF"/>
                </a:solidFill>
              </a:rPr>
              <a:t>Stop for Q&amp;A</a:t>
            </a:r>
          </a:p>
        </p:txBody>
      </p:sp>
      <p:sp>
        <p:nvSpPr>
          <p:cNvPr id="58" name="Rectangle 52">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B74CFAAE-BCFB-4D18-993F-0B8FA0C9B23D}"/>
              </a:ext>
            </a:extLst>
          </p:cNvPr>
          <p:cNvSpPr txBox="1"/>
          <p:nvPr/>
        </p:nvSpPr>
        <p:spPr>
          <a:xfrm>
            <a:off x="318052" y="437322"/>
            <a:ext cx="11728173" cy="461665"/>
          </a:xfrm>
          <a:prstGeom prst="rect">
            <a:avLst/>
          </a:prstGeom>
          <a:noFill/>
        </p:spPr>
        <p:txBody>
          <a:bodyPr wrap="square" rtlCol="0">
            <a:spAutoFit/>
          </a:bodyPr>
          <a:lstStyle/>
          <a:p>
            <a:pPr algn="ctr"/>
            <a:r>
              <a:rPr lang="en-US" sz="2400" b="1" dirty="0">
                <a:solidFill>
                  <a:srgbClr val="FF0000"/>
                </a:solidFill>
              </a:rPr>
              <a:t>MEANINGFUL CONSULTATION:  PLEASE GET TO YES!</a:t>
            </a:r>
          </a:p>
        </p:txBody>
      </p:sp>
      <p:pic>
        <p:nvPicPr>
          <p:cNvPr id="2050" name="Picture 2" descr="Definition and Examples of the Yes-No Question">
            <a:extLst>
              <a:ext uri="{FF2B5EF4-FFF2-40B4-BE49-F238E27FC236}">
                <a16:creationId xmlns:a16="http://schemas.microsoft.com/office/drawing/2014/main" id="{C15EB8C3-A9C7-451E-B6CF-F0C296D663C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763282" y="1724367"/>
            <a:ext cx="5958673" cy="340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0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88" y="715617"/>
            <a:ext cx="3841572" cy="6400800"/>
          </a:xfrm>
          <a:effectLst/>
        </p:spPr>
        <p:txBody>
          <a:bodyPr vert="horz" lIns="91440" tIns="45720" rIns="91440" bIns="45720" rtlCol="0" anchor="ctr">
            <a:normAutofit fontScale="90000"/>
          </a:bodyPr>
          <a:lstStyle/>
          <a:p>
            <a:pPr algn="l"/>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2000" dirty="0">
                <a:solidFill>
                  <a:srgbClr val="0070C0"/>
                </a:solidFill>
                <a:hlinkClick r:id="rId3">
                  <a:extLst>
                    <a:ext uri="{A12FA001-AC4F-418D-AE19-62706E023703}">
                      <ahyp:hlinkClr xmlns:ahyp="http://schemas.microsoft.com/office/drawing/2018/hyperlinkcolor" xmlns="" val="tx"/>
                    </a:ext>
                  </a:extLst>
                </a:hlinkClick>
              </a:rPr>
              <a:t>Guidance for COVID-19 Prevention in K-12 Schools | CDC</a:t>
            </a: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800" dirty="0">
                <a:solidFill>
                  <a:srgbClr val="0070C0"/>
                </a:solidFill>
              </a:rPr>
              <a:t/>
            </a:r>
            <a:br>
              <a:rPr lang="en-US" sz="800" dirty="0">
                <a:solidFill>
                  <a:srgbClr val="0070C0"/>
                </a:solidFill>
              </a:rPr>
            </a:br>
            <a:r>
              <a:rPr lang="en-US" sz="2000" dirty="0">
                <a:solidFill>
                  <a:srgbClr val="0070C0"/>
                </a:solidFill>
                <a:hlinkClick r:id="rId4">
                  <a:extLst>
                    <a:ext uri="{A12FA001-AC4F-418D-AE19-62706E023703}">
                      <ahyp:hlinkClr xmlns:ahyp="http://schemas.microsoft.com/office/drawing/2018/hyperlinkcolor" xmlns="" val="tx"/>
                    </a:ext>
                  </a:extLst>
                </a:hlinkClick>
              </a:rPr>
              <a:t>ED COVID-19 Handbook, Volume 2 (PDF)</a:t>
            </a: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2000" dirty="0"/>
              <a:t/>
            </a:r>
            <a:br>
              <a:rPr lang="en-US" sz="2000" dirty="0"/>
            </a:br>
            <a:r>
              <a:rPr lang="en-US" sz="2000" dirty="0">
                <a:solidFill>
                  <a:srgbClr val="0070C0"/>
                </a:solidFill>
                <a:hlinkClick r:id="rId5">
                  <a:extLst>
                    <a:ext uri="{A12FA001-AC4F-418D-AE19-62706E023703}">
                      <ahyp:hlinkClr xmlns:ahyp="http://schemas.microsoft.com/office/drawing/2018/hyperlinkcolor" xmlns="" val="tx"/>
                    </a:ext>
                  </a:extLst>
                </a:hlinkClick>
              </a:rPr>
              <a:t>ESSER.GEER_.FAQs_5.26.21</a:t>
            </a: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solidFill>
                  <a:srgbClr val="0070C0"/>
                </a:solidFill>
              </a:rPr>
              <a:t/>
            </a:r>
            <a:br>
              <a:rPr lang="en-US" sz="1400" dirty="0">
                <a:solidFill>
                  <a:srgbClr val="0070C0"/>
                </a:solidFill>
              </a:rPr>
            </a:br>
            <a:r>
              <a:rPr lang="en-US" sz="2000" dirty="0">
                <a:solidFill>
                  <a:srgbClr val="0070C0"/>
                </a:solidFill>
                <a:hlinkClick r:id="rId4">
                  <a:extLst>
                    <a:ext uri="{A12FA001-AC4F-418D-AE19-62706E023703}">
                      <ahyp:hlinkClr xmlns:ahyp="http://schemas.microsoft.com/office/drawing/2018/hyperlinkcolor" xmlns="" val="tx"/>
                    </a:ext>
                  </a:extLst>
                </a:hlinkClick>
              </a:rPr>
              <a:t>ED COVID-19 Handbook, Volume 2 (PDF)</a:t>
            </a: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800" dirty="0">
              <a:solidFill>
                <a:schemeClr val="tx2"/>
              </a:solidFill>
            </a:endParaRPr>
          </a:p>
        </p:txBody>
      </p:sp>
      <p:pic>
        <p:nvPicPr>
          <p:cNvPr id="5" name="Picture 4">
            <a:extLst>
              <a:ext uri="{FF2B5EF4-FFF2-40B4-BE49-F238E27FC236}">
                <a16:creationId xmlns:a16="http://schemas.microsoft.com/office/drawing/2014/main" id="{BB0AEBCB-2625-4F39-8678-1524AB3F02C9}"/>
              </a:ext>
            </a:extLst>
          </p:cNvPr>
          <p:cNvPicPr>
            <a:picLocks noChangeAspect="1"/>
          </p:cNvPicPr>
          <p:nvPr/>
        </p:nvPicPr>
        <p:blipFill>
          <a:blip r:embed="rId6"/>
          <a:stretch>
            <a:fillRect/>
          </a:stretch>
        </p:blipFill>
        <p:spPr>
          <a:xfrm>
            <a:off x="4383156" y="60874"/>
            <a:ext cx="6629401" cy="6736251"/>
          </a:xfrm>
          <a:prstGeom prst="rect">
            <a:avLst/>
          </a:prstGeom>
        </p:spPr>
      </p:pic>
      <p:sp>
        <p:nvSpPr>
          <p:cNvPr id="4" name="Arrow: Right 3">
            <a:extLst>
              <a:ext uri="{FF2B5EF4-FFF2-40B4-BE49-F238E27FC236}">
                <a16:creationId xmlns:a16="http://schemas.microsoft.com/office/drawing/2014/main" id="{CDBA0490-965E-496E-97F1-2F2C6C83F5F7}"/>
              </a:ext>
            </a:extLst>
          </p:cNvPr>
          <p:cNvSpPr/>
          <p:nvPr/>
        </p:nvSpPr>
        <p:spPr>
          <a:xfrm>
            <a:off x="3501456" y="989320"/>
            <a:ext cx="978408" cy="484632"/>
          </a:xfrm>
          <a:prstGeom prst="righ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970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DEADLINES for amended submissions and other items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0" name="Content Placeholder 2">
            <a:extLst>
              <a:ext uri="{FF2B5EF4-FFF2-40B4-BE49-F238E27FC236}">
                <a16:creationId xmlns:a16="http://schemas.microsoft.com/office/drawing/2014/main" id="{4C79A2A3-73F8-47FF-84C7-2621DBE2F571}"/>
              </a:ext>
            </a:extLst>
          </p:cNvPr>
          <p:cNvGraphicFramePr/>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0494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address mitigation of virus and </a:t>
            </a:r>
            <a:r>
              <a:rPr lang="en-US" sz="2800" dirty="0" err="1">
                <a:solidFill>
                  <a:srgbClr val="FFFFFF"/>
                </a:solidFill>
              </a:rPr>
              <a:t>cdc</a:t>
            </a:r>
            <a:r>
              <a:rPr lang="en-US" sz="2800" dirty="0">
                <a:solidFill>
                  <a:srgbClr val="FFFFFF"/>
                </a:solidFill>
              </a:rPr>
              <a:t> standards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3BDDE39D-D175-4A1B-901D-F488D4C70804}"/>
              </a:ext>
            </a:extLst>
          </p:cNvPr>
          <p:cNvSpPr txBox="1"/>
          <p:nvPr/>
        </p:nvSpPr>
        <p:spPr>
          <a:xfrm>
            <a:off x="5617886" y="1854008"/>
            <a:ext cx="6291676" cy="3416320"/>
          </a:xfrm>
          <a:prstGeom prst="rect">
            <a:avLst/>
          </a:prstGeom>
          <a:noFill/>
        </p:spPr>
        <p:txBody>
          <a:bodyPr wrap="square">
            <a:spAutoFit/>
          </a:bodyPr>
          <a:lstStyle/>
          <a:p>
            <a:r>
              <a:rPr lang="en-US" dirty="0"/>
              <a:t>Funds will be used to </a:t>
            </a:r>
            <a:r>
              <a:rPr lang="en-US" b="1" dirty="0">
                <a:highlight>
                  <a:srgbClr val="FFFF00"/>
                </a:highlight>
              </a:rPr>
              <a:t>update school buildings </a:t>
            </a:r>
            <a:r>
              <a:rPr lang="en-US" dirty="0"/>
              <a:t>to </a:t>
            </a:r>
            <a:r>
              <a:rPr lang="en-US" b="1" dirty="0">
                <a:highlight>
                  <a:srgbClr val="FFFF00"/>
                </a:highlight>
              </a:rPr>
              <a:t>improve air quality </a:t>
            </a:r>
            <a:r>
              <a:rPr lang="en-US" dirty="0"/>
              <a:t>throughout buildings including </a:t>
            </a:r>
            <a:r>
              <a:rPr lang="en-US" b="1" dirty="0">
                <a:highlight>
                  <a:srgbClr val="FFFF00"/>
                </a:highlight>
              </a:rPr>
              <a:t>updating windows, roof updates, and updating indoor and exterior doors</a:t>
            </a:r>
            <a:r>
              <a:rPr lang="en-US" dirty="0"/>
              <a:t>.  Also, funds will be used to provide supplies for </a:t>
            </a:r>
            <a:r>
              <a:rPr lang="en-US" b="1" dirty="0">
                <a:highlight>
                  <a:srgbClr val="FFFF00"/>
                </a:highlight>
              </a:rPr>
              <a:t>filtration systems to continuously improve air quality</a:t>
            </a:r>
            <a:r>
              <a:rPr lang="en-US" dirty="0"/>
              <a:t>; the purchase of </a:t>
            </a:r>
            <a:r>
              <a:rPr lang="en-US" b="1" dirty="0">
                <a:highlight>
                  <a:srgbClr val="FFFF00"/>
                </a:highlight>
              </a:rPr>
              <a:t>cleaning and sanitation supplies </a:t>
            </a:r>
            <a:r>
              <a:rPr lang="en-US" dirty="0"/>
              <a:t>to keep classrooms and frequently occupied areas clean; the </a:t>
            </a:r>
            <a:r>
              <a:rPr lang="en-US" b="1" dirty="0">
                <a:highlight>
                  <a:srgbClr val="FFFF00"/>
                </a:highlight>
              </a:rPr>
              <a:t>purchase of masks </a:t>
            </a:r>
            <a:r>
              <a:rPr lang="en-US" dirty="0"/>
              <a:t>to allow students and staff </a:t>
            </a:r>
            <a:r>
              <a:rPr lang="en-US" b="1" i="1" dirty="0">
                <a:highlight>
                  <a:srgbClr val="00FFFF"/>
                </a:highlight>
              </a:rPr>
              <a:t>who wish to wear masks </a:t>
            </a:r>
            <a:r>
              <a:rPr lang="en-US" dirty="0"/>
              <a:t>the ability to do so or in mandated areas such as buses; and </a:t>
            </a:r>
            <a:r>
              <a:rPr lang="en-US" b="1" dirty="0">
                <a:highlight>
                  <a:srgbClr val="FFFF00"/>
                </a:highlight>
              </a:rPr>
              <a:t>dividers/barriers </a:t>
            </a:r>
            <a:r>
              <a:rPr lang="en-US" dirty="0"/>
              <a:t>for areas where </a:t>
            </a:r>
            <a:r>
              <a:rPr lang="en-US" b="1" dirty="0">
                <a:highlight>
                  <a:srgbClr val="FFFF00"/>
                </a:highlight>
              </a:rPr>
              <a:t>distancing</a:t>
            </a:r>
            <a:r>
              <a:rPr lang="en-US" dirty="0"/>
              <a:t> of greater than 3 feet is not possible.</a:t>
            </a:r>
          </a:p>
        </p:txBody>
      </p:sp>
      <p:sp>
        <p:nvSpPr>
          <p:cNvPr id="4" name="Heptagon 3">
            <a:extLst>
              <a:ext uri="{FF2B5EF4-FFF2-40B4-BE49-F238E27FC236}">
                <a16:creationId xmlns:a16="http://schemas.microsoft.com/office/drawing/2014/main" id="{095B253C-3964-4BC1-A5A7-6C29FF219639}"/>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1</a:t>
            </a:r>
          </a:p>
        </p:txBody>
      </p:sp>
    </p:spTree>
    <p:extLst>
      <p:ext uri="{BB962C8B-B14F-4D97-AF65-F5344CB8AC3E}">
        <p14:creationId xmlns:p14="http://schemas.microsoft.com/office/powerpoint/2010/main" val="406920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address mitigation of virus and </a:t>
            </a:r>
            <a:r>
              <a:rPr lang="en-US" sz="2800" dirty="0" err="1">
                <a:solidFill>
                  <a:srgbClr val="FFFFFF"/>
                </a:solidFill>
              </a:rPr>
              <a:t>cdc</a:t>
            </a:r>
            <a:r>
              <a:rPr lang="en-US" sz="2800" dirty="0">
                <a:solidFill>
                  <a:srgbClr val="FFFFFF"/>
                </a:solidFill>
              </a:rPr>
              <a:t> standards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Heptagon 3">
            <a:extLst>
              <a:ext uri="{FF2B5EF4-FFF2-40B4-BE49-F238E27FC236}">
                <a16:creationId xmlns:a16="http://schemas.microsoft.com/office/drawing/2014/main" id="{095B253C-3964-4BC1-A5A7-6C29FF219639}"/>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1</a:t>
            </a:r>
          </a:p>
        </p:txBody>
      </p:sp>
      <p:sp>
        <p:nvSpPr>
          <p:cNvPr id="11" name="TextBox 10">
            <a:extLst>
              <a:ext uri="{FF2B5EF4-FFF2-40B4-BE49-F238E27FC236}">
                <a16:creationId xmlns:a16="http://schemas.microsoft.com/office/drawing/2014/main" id="{933A629F-99D0-41A8-9E65-CD8812C4739B}"/>
              </a:ext>
            </a:extLst>
          </p:cNvPr>
          <p:cNvSpPr txBox="1"/>
          <p:nvPr/>
        </p:nvSpPr>
        <p:spPr>
          <a:xfrm>
            <a:off x="5617886" y="1384852"/>
            <a:ext cx="6097656" cy="4247317"/>
          </a:xfrm>
          <a:prstGeom prst="rect">
            <a:avLst/>
          </a:prstGeom>
          <a:noFill/>
        </p:spPr>
        <p:txBody>
          <a:bodyPr wrap="square">
            <a:spAutoFit/>
          </a:bodyPr>
          <a:lstStyle/>
          <a:p>
            <a:r>
              <a:rPr lang="en-US" dirty="0"/>
              <a:t>We have returned to face-to-face learning this fall and are committed to staying face-to-face to ensure </a:t>
            </a:r>
            <a:r>
              <a:rPr lang="en-US" b="1" dirty="0">
                <a:highlight>
                  <a:srgbClr val="FFFF00"/>
                </a:highlight>
              </a:rPr>
              <a:t>consistent and equitable learning opportunities </a:t>
            </a:r>
            <a:r>
              <a:rPr lang="en-US" dirty="0"/>
              <a:t>for all students.  We follow the mandates from the </a:t>
            </a:r>
            <a:r>
              <a:rPr lang="en-US" b="1" dirty="0">
                <a:highlight>
                  <a:srgbClr val="FFFF00"/>
                </a:highlight>
              </a:rPr>
              <a:t>CDC and our local health department to safely maintain instruction</a:t>
            </a:r>
            <a:r>
              <a:rPr lang="en-US" dirty="0"/>
              <a:t> in the classroom setting.  Our build and the aging infrastructure is a concern.  </a:t>
            </a:r>
            <a:r>
              <a:rPr lang="en-US" b="1" dirty="0">
                <a:highlight>
                  <a:srgbClr val="FFFF00"/>
                </a:highlight>
              </a:rPr>
              <a:t>Improving air quality </a:t>
            </a:r>
            <a:r>
              <a:rPr lang="en-US" dirty="0"/>
              <a:t>is a recommended </a:t>
            </a:r>
            <a:r>
              <a:rPr lang="en-US" b="1" dirty="0">
                <a:highlight>
                  <a:srgbClr val="FFFF00"/>
                </a:highlight>
              </a:rPr>
              <a:t>mitigation strategy </a:t>
            </a:r>
            <a:r>
              <a:rPr lang="en-US" dirty="0"/>
              <a:t>that requires </a:t>
            </a:r>
            <a:r>
              <a:rPr lang="en-US" b="1" dirty="0">
                <a:highlight>
                  <a:srgbClr val="FFFF00"/>
                </a:highlight>
              </a:rPr>
              <a:t>upgrading building air handler systems to include better ventilation and air filtration</a:t>
            </a:r>
            <a:r>
              <a:rPr lang="en-US" dirty="0"/>
              <a:t>.  A portion of the ESSER III funds will be used to replace the </a:t>
            </a:r>
            <a:r>
              <a:rPr lang="en-US" dirty="0">
                <a:highlight>
                  <a:srgbClr val="FFFF00"/>
                </a:highlight>
              </a:rPr>
              <a:t>heating, ventilation, and air conditioning (HVAC) system </a:t>
            </a:r>
            <a:r>
              <a:rPr lang="en-US" dirty="0"/>
              <a:t>in our oldest building in the district to </a:t>
            </a:r>
            <a:r>
              <a:rPr lang="en-US" b="1" dirty="0">
                <a:highlight>
                  <a:srgbClr val="FFFF00"/>
                </a:highlight>
              </a:rPr>
              <a:t>reduce the spread of disease and lower the risk of exposure </a:t>
            </a:r>
            <a:r>
              <a:rPr lang="en-US" dirty="0"/>
              <a:t>by reducing the </a:t>
            </a:r>
            <a:r>
              <a:rPr lang="en-US" b="1" dirty="0">
                <a:highlight>
                  <a:srgbClr val="FFFF00"/>
                </a:highlight>
              </a:rPr>
              <a:t>viral particle concentration</a:t>
            </a:r>
            <a:r>
              <a:rPr lang="en-US" dirty="0"/>
              <a:t>. </a:t>
            </a:r>
          </a:p>
        </p:txBody>
      </p:sp>
    </p:spTree>
    <p:extLst>
      <p:ext uri="{BB962C8B-B14F-4D97-AF65-F5344CB8AC3E}">
        <p14:creationId xmlns:p14="http://schemas.microsoft.com/office/powerpoint/2010/main" val="309037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address 20% learning loss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37446604-6B29-4720-BA82-C2E31A89C708}"/>
              </a:ext>
            </a:extLst>
          </p:cNvPr>
          <p:cNvSpPr txBox="1"/>
          <p:nvPr/>
        </p:nvSpPr>
        <p:spPr>
          <a:xfrm>
            <a:off x="5452103" y="200671"/>
            <a:ext cx="6604062" cy="6909584"/>
          </a:xfrm>
          <a:prstGeom prst="rect">
            <a:avLst/>
          </a:prstGeom>
          <a:noFill/>
        </p:spPr>
        <p:txBody>
          <a:bodyPr wrap="square">
            <a:spAutoFit/>
          </a:bodyPr>
          <a:lstStyle/>
          <a:p>
            <a:r>
              <a:rPr lang="en-US" sz="1700" dirty="0"/>
              <a:t>To address the academic impact of lost instructional time while learning remotely from March 2020 through February 2021, the XXXXX School District will provide </a:t>
            </a:r>
            <a:r>
              <a:rPr lang="en-US" sz="1700" b="1" dirty="0">
                <a:highlight>
                  <a:srgbClr val="FFFF00"/>
                </a:highlight>
              </a:rPr>
              <a:t>summer learning, summer enrichment and comprehensive after school programs</a:t>
            </a:r>
            <a:r>
              <a:rPr lang="en-US" sz="1700" dirty="0"/>
              <a:t>.   Summer school will be provided to students in the area of </a:t>
            </a:r>
            <a:r>
              <a:rPr lang="en-US" sz="1700" b="1" dirty="0">
                <a:highlight>
                  <a:srgbClr val="FFFF00"/>
                </a:highlight>
              </a:rPr>
              <a:t>Reading and Mathematics </a:t>
            </a:r>
            <a:r>
              <a:rPr lang="en-US" sz="1700" dirty="0"/>
              <a:t>for an 8-week duration. We will use software, in addition to in-person access to highly qualified teachers, to provide students with </a:t>
            </a:r>
            <a:r>
              <a:rPr lang="en-US" sz="1700" b="1" dirty="0">
                <a:highlight>
                  <a:srgbClr val="FFFF00"/>
                </a:highlight>
              </a:rPr>
              <a:t>evidence-based interventions that target their learning needs</a:t>
            </a:r>
            <a:r>
              <a:rPr lang="en-US" sz="1700" dirty="0"/>
              <a:t>. Learning </a:t>
            </a:r>
            <a:r>
              <a:rPr lang="en-US" sz="1700" b="1" dirty="0">
                <a:highlight>
                  <a:srgbClr val="FFFF00"/>
                </a:highlight>
              </a:rPr>
              <a:t>needs will be determined </a:t>
            </a:r>
            <a:r>
              <a:rPr lang="en-US" sz="1700" dirty="0"/>
              <a:t>on the review of </a:t>
            </a:r>
            <a:r>
              <a:rPr lang="en-US" sz="1700" b="1" dirty="0">
                <a:highlight>
                  <a:srgbClr val="FFFF00"/>
                </a:highlight>
              </a:rPr>
              <a:t>common assessments and benchmark data </a:t>
            </a:r>
            <a:r>
              <a:rPr lang="en-US" sz="1700" dirty="0"/>
              <a:t>with building principals and Learning Specialists.  A </a:t>
            </a:r>
            <a:r>
              <a:rPr lang="en-US" sz="1700" b="1" dirty="0">
                <a:highlight>
                  <a:srgbClr val="FFFF00"/>
                </a:highlight>
              </a:rPr>
              <a:t>summer enrichment program</a:t>
            </a:r>
            <a:r>
              <a:rPr lang="en-US" sz="1700" b="1" dirty="0"/>
              <a:t> </a:t>
            </a:r>
            <a:r>
              <a:rPr lang="en-US" sz="1700" dirty="0"/>
              <a:t>will also be offered in the district and will include extending </a:t>
            </a:r>
            <a:r>
              <a:rPr lang="en-US" sz="1700" b="1" dirty="0">
                <a:highlight>
                  <a:srgbClr val="FFFF00"/>
                </a:highlight>
              </a:rPr>
              <a:t>Reading and Mathematics </a:t>
            </a:r>
            <a:r>
              <a:rPr lang="en-US" sz="1700" dirty="0"/>
              <a:t>software licenses; Lexia and </a:t>
            </a:r>
            <a:r>
              <a:rPr lang="en-US" sz="1700" dirty="0" err="1"/>
              <a:t>Dreambox</a:t>
            </a:r>
            <a:r>
              <a:rPr lang="en-US" sz="1700" dirty="0"/>
              <a:t> respectively,  to allow students to “power up” during the summer months and </a:t>
            </a:r>
            <a:r>
              <a:rPr lang="en-US" sz="1700" b="1" dirty="0">
                <a:highlight>
                  <a:srgbClr val="FFFF00"/>
                </a:highlight>
              </a:rPr>
              <a:t>accelerate their learning</a:t>
            </a:r>
            <a:r>
              <a:rPr lang="en-US" sz="1700" dirty="0"/>
              <a:t>. In addition, a 2-week </a:t>
            </a:r>
            <a:r>
              <a:rPr lang="en-US" sz="1700" b="1" dirty="0">
                <a:highlight>
                  <a:srgbClr val="FFFF00"/>
                </a:highlight>
              </a:rPr>
              <a:t>STEM summer enrichment option </a:t>
            </a:r>
            <a:r>
              <a:rPr lang="en-US" sz="1700" dirty="0"/>
              <a:t>will also be available to district participants. </a:t>
            </a:r>
            <a:r>
              <a:rPr lang="en-US" sz="1700" b="1" dirty="0">
                <a:highlight>
                  <a:srgbClr val="FFFF00"/>
                </a:highlight>
              </a:rPr>
              <a:t>After school evidence-based programs</a:t>
            </a:r>
            <a:r>
              <a:rPr lang="en-US" sz="1700" dirty="0"/>
              <a:t>, such as </a:t>
            </a:r>
            <a:r>
              <a:rPr lang="en-US" sz="1700" b="1" dirty="0">
                <a:highlight>
                  <a:srgbClr val="FFFF00"/>
                </a:highlight>
              </a:rPr>
              <a:t>one-on-one tutoring</a:t>
            </a:r>
            <a:r>
              <a:rPr lang="en-US" sz="1700" dirty="0"/>
              <a:t>, will be employed at all levels, in addition to </a:t>
            </a:r>
            <a:r>
              <a:rPr lang="en-US" sz="1700" b="1" dirty="0">
                <a:highlight>
                  <a:srgbClr val="FFFF00"/>
                </a:highlight>
              </a:rPr>
              <a:t>after school small group tutoring options </a:t>
            </a:r>
            <a:r>
              <a:rPr lang="en-US" sz="1700" dirty="0"/>
              <a:t>in the area of </a:t>
            </a:r>
            <a:r>
              <a:rPr lang="en-US" sz="1700" b="1" dirty="0">
                <a:highlight>
                  <a:srgbClr val="FFFF00"/>
                </a:highlight>
              </a:rPr>
              <a:t>Reading and Mathematics</a:t>
            </a:r>
            <a:r>
              <a:rPr lang="en-US" sz="1700" dirty="0"/>
              <a:t>. Funds will be </a:t>
            </a:r>
            <a:r>
              <a:rPr lang="en-US" sz="1700" b="1" dirty="0">
                <a:highlight>
                  <a:srgbClr val="FFFF00"/>
                </a:highlight>
              </a:rPr>
              <a:t>allocated to staff </a:t>
            </a:r>
            <a:r>
              <a:rPr lang="en-US" sz="1700" dirty="0"/>
              <a:t>our </a:t>
            </a:r>
            <a:r>
              <a:rPr lang="en-US" sz="1700" b="1" dirty="0">
                <a:highlight>
                  <a:srgbClr val="FFFF00"/>
                </a:highlight>
              </a:rPr>
              <a:t>summer school initiative, summer enrichment and after school programs</a:t>
            </a:r>
            <a:r>
              <a:rPr lang="en-US" sz="1700" dirty="0"/>
              <a:t>, as well as needed </a:t>
            </a:r>
            <a:r>
              <a:rPr lang="en-US" sz="1700" b="1" dirty="0">
                <a:highlight>
                  <a:srgbClr val="FFFF00"/>
                </a:highlight>
              </a:rPr>
              <a:t>summer curriculum materials, software licenses and staff professional development</a:t>
            </a:r>
            <a:r>
              <a:rPr lang="en-US" sz="1700" dirty="0">
                <a:highlight>
                  <a:srgbClr val="FFFF00"/>
                </a:highlight>
              </a:rPr>
              <a:t>.  </a:t>
            </a:r>
          </a:p>
          <a:p>
            <a:endParaRPr lang="en-US" dirty="0"/>
          </a:p>
        </p:txBody>
      </p:sp>
      <p:sp>
        <p:nvSpPr>
          <p:cNvPr id="10" name="Heptagon 9">
            <a:extLst>
              <a:ext uri="{FF2B5EF4-FFF2-40B4-BE49-F238E27FC236}">
                <a16:creationId xmlns:a16="http://schemas.microsoft.com/office/drawing/2014/main" id="{8EED2921-D0A7-4317-9758-28366CAE57EC}"/>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2</a:t>
            </a:r>
          </a:p>
        </p:txBody>
      </p:sp>
    </p:spTree>
    <p:extLst>
      <p:ext uri="{BB962C8B-B14F-4D97-AF65-F5344CB8AC3E}">
        <p14:creationId xmlns:p14="http://schemas.microsoft.com/office/powerpoint/2010/main" val="60492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address 20% learning loss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Heptagon 9">
            <a:extLst>
              <a:ext uri="{FF2B5EF4-FFF2-40B4-BE49-F238E27FC236}">
                <a16:creationId xmlns:a16="http://schemas.microsoft.com/office/drawing/2014/main" id="{8EED2921-D0A7-4317-9758-28366CAE57EC}"/>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2</a:t>
            </a:r>
          </a:p>
        </p:txBody>
      </p:sp>
      <p:sp>
        <p:nvSpPr>
          <p:cNvPr id="11" name="TextBox 10">
            <a:extLst>
              <a:ext uri="{FF2B5EF4-FFF2-40B4-BE49-F238E27FC236}">
                <a16:creationId xmlns:a16="http://schemas.microsoft.com/office/drawing/2014/main" id="{60319C94-5531-46BE-B9D1-5DE5C212FF94}"/>
              </a:ext>
            </a:extLst>
          </p:cNvPr>
          <p:cNvSpPr txBox="1"/>
          <p:nvPr/>
        </p:nvSpPr>
        <p:spPr>
          <a:xfrm>
            <a:off x="5732881" y="1028341"/>
            <a:ext cx="6097656" cy="5078313"/>
          </a:xfrm>
          <a:prstGeom prst="rect">
            <a:avLst/>
          </a:prstGeom>
          <a:noFill/>
        </p:spPr>
        <p:txBody>
          <a:bodyPr wrap="square">
            <a:spAutoFit/>
          </a:bodyPr>
          <a:lstStyle/>
          <a:p>
            <a:endParaRPr lang="en-US" dirty="0"/>
          </a:p>
          <a:p>
            <a:r>
              <a:rPr lang="en-US" dirty="0"/>
              <a:t>Our teaching staff and administration will collaborate throughout the school year to </a:t>
            </a:r>
            <a:r>
              <a:rPr lang="en-US" b="1" dirty="0">
                <a:highlight>
                  <a:srgbClr val="FFFF00"/>
                </a:highlight>
              </a:rPr>
              <a:t>review</a:t>
            </a:r>
            <a:r>
              <a:rPr lang="en-US" dirty="0"/>
              <a:t> our current </a:t>
            </a:r>
            <a:r>
              <a:rPr lang="en-US" b="1" dirty="0">
                <a:highlight>
                  <a:srgbClr val="FFFF00"/>
                </a:highlight>
              </a:rPr>
              <a:t>curriculum resources, pacing guides, and State and National guidelines</a:t>
            </a:r>
            <a:r>
              <a:rPr lang="en-US" dirty="0"/>
              <a:t> to ensure </a:t>
            </a:r>
            <a:r>
              <a:rPr lang="en-US" dirty="0">
                <a:highlight>
                  <a:srgbClr val="FFFF00"/>
                </a:highlight>
              </a:rPr>
              <a:t>accurate identification </a:t>
            </a:r>
            <a:r>
              <a:rPr lang="en-US" dirty="0"/>
              <a:t>of the </a:t>
            </a:r>
            <a:r>
              <a:rPr lang="en-US" b="1" dirty="0">
                <a:highlight>
                  <a:srgbClr val="FFFF00"/>
                </a:highlight>
              </a:rPr>
              <a:t>key standards </a:t>
            </a:r>
            <a:r>
              <a:rPr lang="en-US" dirty="0"/>
              <a:t>of each course as well as </a:t>
            </a:r>
            <a:r>
              <a:rPr lang="en-US" b="1" dirty="0">
                <a:highlight>
                  <a:srgbClr val="FFFF00"/>
                </a:highlight>
              </a:rPr>
              <a:t>appropriate alignment </a:t>
            </a:r>
            <a:r>
              <a:rPr lang="en-US" dirty="0"/>
              <a:t>between courses within and between content areas. </a:t>
            </a:r>
          </a:p>
          <a:p>
            <a:r>
              <a:rPr lang="en-US" dirty="0"/>
              <a:t>This work will be significantly influenced and informed by the work that our teaching staff continuously does in </a:t>
            </a:r>
            <a:r>
              <a:rPr lang="en-US" b="1" dirty="0">
                <a:highlight>
                  <a:srgbClr val="FFFF00"/>
                </a:highlight>
              </a:rPr>
              <a:t>identifying ‘power’ standards, alignment of curriculum, and review of best practice in teaching</a:t>
            </a:r>
            <a:r>
              <a:rPr lang="en-US" dirty="0"/>
              <a:t>. </a:t>
            </a:r>
          </a:p>
          <a:p>
            <a:r>
              <a:rPr lang="en-US" dirty="0"/>
              <a:t>The expectation for each course will be identify approximately </a:t>
            </a:r>
            <a:r>
              <a:rPr lang="en-US" b="1" dirty="0">
                <a:highlight>
                  <a:srgbClr val="FFFF00"/>
                </a:highlight>
              </a:rPr>
              <a:t>five key grade level targets for each course and to identify appropriate supports and ‘just in time’ learning practices</a:t>
            </a:r>
            <a:r>
              <a:rPr lang="en-US" dirty="0"/>
              <a:t> to ensure all students will be able </a:t>
            </a:r>
            <a:r>
              <a:rPr lang="en-US" b="1" dirty="0">
                <a:highlight>
                  <a:srgbClr val="FFFF00"/>
                </a:highlight>
              </a:rPr>
              <a:t>to access grade and age-appropriate learning</a:t>
            </a:r>
            <a:r>
              <a:rPr lang="en-US" dirty="0"/>
              <a:t>. </a:t>
            </a:r>
          </a:p>
        </p:txBody>
      </p:sp>
    </p:spTree>
    <p:extLst>
      <p:ext uri="{BB962C8B-B14F-4D97-AF65-F5344CB8AC3E}">
        <p14:creationId xmlns:p14="http://schemas.microsoft.com/office/powerpoint/2010/main" val="43686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address use of non-learning loss funds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59D35FDA-C43A-42FC-865E-4D619B47FA6B}"/>
              </a:ext>
            </a:extLst>
          </p:cNvPr>
          <p:cNvSpPr txBox="1"/>
          <p:nvPr/>
        </p:nvSpPr>
        <p:spPr>
          <a:xfrm>
            <a:off x="6096000" y="394692"/>
            <a:ext cx="5513079" cy="6463308"/>
          </a:xfrm>
          <a:prstGeom prst="rect">
            <a:avLst/>
          </a:prstGeom>
          <a:noFill/>
        </p:spPr>
        <p:txBody>
          <a:bodyPr wrap="square">
            <a:spAutoFit/>
          </a:bodyPr>
          <a:lstStyle/>
          <a:p>
            <a:r>
              <a:rPr lang="en-US" b="1" dirty="0">
                <a:highlight>
                  <a:srgbClr val="FFFF00"/>
                </a:highlight>
              </a:rPr>
              <a:t>Maintaining the current staffing </a:t>
            </a:r>
            <a:r>
              <a:rPr lang="en-US" dirty="0"/>
              <a:t>as mentioned above will help the district </a:t>
            </a:r>
            <a:r>
              <a:rPr lang="en-US" b="1" dirty="0">
                <a:highlight>
                  <a:srgbClr val="FFFF00"/>
                </a:highlight>
              </a:rPr>
              <a:t>implement multiple CDC layered prevention strategies </a:t>
            </a:r>
            <a:r>
              <a:rPr lang="en-US" dirty="0"/>
              <a:t>to protect students, teachers, staff, visitors, and other members of their households.  In addition to this but more indirectly, resources that were dedicated at the beginning of the pandemic to providing </a:t>
            </a:r>
            <a:r>
              <a:rPr lang="en-US" b="1" dirty="0">
                <a:highlight>
                  <a:srgbClr val="FFFF00"/>
                </a:highlight>
              </a:rPr>
              <a:t>internet hot spot access points</a:t>
            </a:r>
            <a:r>
              <a:rPr lang="en-US" dirty="0"/>
              <a:t>, as well as a </a:t>
            </a:r>
            <a:r>
              <a:rPr lang="en-US" b="1" dirty="0">
                <a:highlight>
                  <a:srgbClr val="FFFF00"/>
                </a:highlight>
              </a:rPr>
              <a:t>virtual alternative instruction method </a:t>
            </a:r>
            <a:r>
              <a:rPr lang="en-US" dirty="0"/>
              <a:t>will be able to continue to supplement our in-person learning.  This </a:t>
            </a:r>
            <a:r>
              <a:rPr lang="en-US" b="1" dirty="0">
                <a:highlight>
                  <a:srgbClr val="FFFF00"/>
                </a:highlight>
              </a:rPr>
              <a:t>additional programming provides an opportunity </a:t>
            </a:r>
            <a:r>
              <a:rPr lang="en-US" dirty="0"/>
              <a:t>for families that regardless of how many mitigation factors the district takes, </a:t>
            </a:r>
            <a:r>
              <a:rPr lang="en-US" b="1" i="1" dirty="0">
                <a:highlight>
                  <a:srgbClr val="00FFFF"/>
                </a:highlight>
              </a:rPr>
              <a:t>still feel that at home learning is best for their child</a:t>
            </a:r>
            <a:r>
              <a:rPr lang="en-US" dirty="0"/>
              <a:t>.  The district is able to provide district in house teaching to those students using the </a:t>
            </a:r>
            <a:r>
              <a:rPr lang="en-US" b="1" dirty="0">
                <a:highlight>
                  <a:srgbClr val="FFFF00"/>
                </a:highlight>
              </a:rPr>
              <a:t>Bright Space LMS platform </a:t>
            </a:r>
            <a:r>
              <a:rPr lang="en-US" dirty="0"/>
              <a:t>as well as a myriad of other </a:t>
            </a:r>
            <a:r>
              <a:rPr lang="en-US" dirty="0">
                <a:highlight>
                  <a:srgbClr val="FFFF00"/>
                </a:highlight>
              </a:rPr>
              <a:t>online software </a:t>
            </a:r>
            <a:r>
              <a:rPr lang="en-US" dirty="0"/>
              <a:t>to create a similar expectation to those students that are in-person.  </a:t>
            </a:r>
            <a:r>
              <a:rPr lang="en-US" b="1" dirty="0">
                <a:highlight>
                  <a:srgbClr val="FFFF00"/>
                </a:highlight>
              </a:rPr>
              <a:t>Providing equal opportunities to online students is essential </a:t>
            </a:r>
            <a:r>
              <a:rPr lang="en-US" dirty="0"/>
              <a:t>to maintaining as much physical distancing of in-person learning as possible. </a:t>
            </a:r>
          </a:p>
        </p:txBody>
      </p:sp>
      <p:sp>
        <p:nvSpPr>
          <p:cNvPr id="11" name="Heptagon 10">
            <a:extLst>
              <a:ext uri="{FF2B5EF4-FFF2-40B4-BE49-F238E27FC236}">
                <a16:creationId xmlns:a16="http://schemas.microsoft.com/office/drawing/2014/main" id="{D28380A6-4DC2-4D3F-A406-D9D7D67FE9A5}"/>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350706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address use of non-learning loss funds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Heptagon 10">
            <a:extLst>
              <a:ext uri="{FF2B5EF4-FFF2-40B4-BE49-F238E27FC236}">
                <a16:creationId xmlns:a16="http://schemas.microsoft.com/office/drawing/2014/main" id="{D28380A6-4DC2-4D3F-A406-D9D7D67FE9A5}"/>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3</a:t>
            </a:r>
          </a:p>
        </p:txBody>
      </p:sp>
      <p:sp>
        <p:nvSpPr>
          <p:cNvPr id="12" name="TextBox 11">
            <a:extLst>
              <a:ext uri="{FF2B5EF4-FFF2-40B4-BE49-F238E27FC236}">
                <a16:creationId xmlns:a16="http://schemas.microsoft.com/office/drawing/2014/main" id="{5838280F-FFA0-411B-9D2D-2C4C8DACEE37}"/>
              </a:ext>
            </a:extLst>
          </p:cNvPr>
          <p:cNvSpPr txBox="1"/>
          <p:nvPr/>
        </p:nvSpPr>
        <p:spPr>
          <a:xfrm>
            <a:off x="5617886" y="2136336"/>
            <a:ext cx="6048000" cy="2585323"/>
          </a:xfrm>
          <a:prstGeom prst="rect">
            <a:avLst/>
          </a:prstGeom>
          <a:noFill/>
        </p:spPr>
        <p:txBody>
          <a:bodyPr wrap="square">
            <a:spAutoFit/>
          </a:bodyPr>
          <a:lstStyle/>
          <a:p>
            <a:r>
              <a:rPr lang="en-US" dirty="0"/>
              <a:t>The district will purchase </a:t>
            </a:r>
            <a:r>
              <a:rPr lang="en-US" b="1" dirty="0">
                <a:highlight>
                  <a:srgbClr val="FFFF00"/>
                </a:highlight>
              </a:rPr>
              <a:t>technology</a:t>
            </a:r>
            <a:r>
              <a:rPr lang="en-US" dirty="0"/>
              <a:t> that will allow </a:t>
            </a:r>
            <a:r>
              <a:rPr lang="en-US" b="1" dirty="0">
                <a:highlight>
                  <a:srgbClr val="FFFF00"/>
                </a:highlight>
              </a:rPr>
              <a:t>access to for all students </a:t>
            </a:r>
            <a:r>
              <a:rPr lang="en-US" dirty="0"/>
              <a:t>to updated </a:t>
            </a:r>
            <a:r>
              <a:rPr lang="en-US" b="1" dirty="0">
                <a:highlight>
                  <a:srgbClr val="FFFF00"/>
                </a:highlight>
              </a:rPr>
              <a:t>curriculum and research-based intervention programs</a:t>
            </a:r>
            <a:r>
              <a:rPr lang="en-US" dirty="0"/>
              <a:t>. Purchase </a:t>
            </a:r>
            <a:r>
              <a:rPr lang="en-US" b="1" dirty="0">
                <a:highlight>
                  <a:srgbClr val="FFFF00"/>
                </a:highlight>
              </a:rPr>
              <a:t>subscription for an online program </a:t>
            </a:r>
            <a:r>
              <a:rPr lang="en-US" dirty="0"/>
              <a:t>that provides individualized instruction </a:t>
            </a:r>
            <a:r>
              <a:rPr lang="en-US" b="1" dirty="0">
                <a:highlight>
                  <a:srgbClr val="FFFF00"/>
                </a:highlight>
              </a:rPr>
              <a:t>based on a screening assessment.</a:t>
            </a:r>
            <a:r>
              <a:rPr lang="en-US" dirty="0"/>
              <a:t>  Hire </a:t>
            </a:r>
            <a:r>
              <a:rPr lang="en-US" b="1" dirty="0">
                <a:highlight>
                  <a:srgbClr val="FFFF00"/>
                </a:highlight>
              </a:rPr>
              <a:t>additional staff </a:t>
            </a:r>
            <a:r>
              <a:rPr lang="en-US" dirty="0"/>
              <a:t>that will allow for </a:t>
            </a:r>
            <a:r>
              <a:rPr lang="en-US" b="1" dirty="0">
                <a:highlight>
                  <a:srgbClr val="FFFF00"/>
                </a:highlight>
              </a:rPr>
              <a:t>smaller class sizes </a:t>
            </a:r>
            <a:r>
              <a:rPr lang="en-US" dirty="0"/>
              <a:t>and </a:t>
            </a:r>
            <a:r>
              <a:rPr lang="en-US" b="1" dirty="0">
                <a:highlight>
                  <a:srgbClr val="FFFF00"/>
                </a:highlight>
              </a:rPr>
              <a:t>teacher to student ratio </a:t>
            </a:r>
            <a:r>
              <a:rPr lang="en-US" dirty="0"/>
              <a:t>and allow more </a:t>
            </a:r>
            <a:r>
              <a:rPr lang="en-US" b="1" dirty="0">
                <a:highlight>
                  <a:srgbClr val="FFFF00"/>
                </a:highlight>
              </a:rPr>
              <a:t>individualized small group instruction </a:t>
            </a:r>
            <a:r>
              <a:rPr lang="en-US" dirty="0"/>
              <a:t>in the K-5 classrooms.</a:t>
            </a:r>
          </a:p>
        </p:txBody>
      </p:sp>
    </p:spTree>
    <p:extLst>
      <p:ext uri="{BB962C8B-B14F-4D97-AF65-F5344CB8AC3E}">
        <p14:creationId xmlns:p14="http://schemas.microsoft.com/office/powerpoint/2010/main" val="276235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fontScale="90000"/>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Implement interventions to address 20% learning loss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6075BF80-1F9F-4A5E-8AF4-D5EDE2E21B5E}"/>
              </a:ext>
            </a:extLst>
          </p:cNvPr>
          <p:cNvSpPr txBox="1"/>
          <p:nvPr/>
        </p:nvSpPr>
        <p:spPr>
          <a:xfrm>
            <a:off x="5732881" y="197344"/>
            <a:ext cx="6097656" cy="6463308"/>
          </a:xfrm>
          <a:prstGeom prst="rect">
            <a:avLst/>
          </a:prstGeom>
          <a:noFill/>
        </p:spPr>
        <p:txBody>
          <a:bodyPr wrap="square">
            <a:spAutoFit/>
          </a:bodyPr>
          <a:lstStyle/>
          <a:p>
            <a:r>
              <a:rPr lang="en-US" b="1" dirty="0">
                <a:highlight>
                  <a:srgbClr val="FFFF00"/>
                </a:highlight>
              </a:rPr>
              <a:t>Benchmark Assessment data will be reviewed </a:t>
            </a:r>
            <a:r>
              <a:rPr lang="en-US" dirty="0"/>
              <a:t>in the fall, winter and spring , to ensure that progress is being made by students.  Adjustments deemed necessary by the data reviews, will be </a:t>
            </a:r>
            <a:r>
              <a:rPr lang="en-US" b="1" dirty="0">
                <a:highlight>
                  <a:srgbClr val="FFFF00"/>
                </a:highlight>
              </a:rPr>
              <a:t>implemented without delay</a:t>
            </a:r>
            <a:r>
              <a:rPr lang="en-US" dirty="0"/>
              <a:t>.  </a:t>
            </a:r>
            <a:r>
              <a:rPr lang="en-US" dirty="0" err="1"/>
              <a:t>iReady</a:t>
            </a:r>
            <a:r>
              <a:rPr lang="en-US" dirty="0"/>
              <a:t>, the </a:t>
            </a:r>
            <a:r>
              <a:rPr lang="en-US" b="1" dirty="0">
                <a:highlight>
                  <a:srgbClr val="FFFF00"/>
                </a:highlight>
              </a:rPr>
              <a:t>diagnostic assessment tool</a:t>
            </a:r>
            <a:r>
              <a:rPr lang="en-US" dirty="0"/>
              <a:t> used for grades K-8, provides resources specific to the needs of every child and adapts to their individual changing progress.  </a:t>
            </a:r>
            <a:r>
              <a:rPr lang="en-US" b="1" dirty="0">
                <a:highlight>
                  <a:srgbClr val="FFFF00"/>
                </a:highlight>
              </a:rPr>
              <a:t>Disaggregated data </a:t>
            </a:r>
            <a:r>
              <a:rPr lang="en-US" dirty="0"/>
              <a:t>will be used to </a:t>
            </a:r>
            <a:r>
              <a:rPr lang="en-US" b="1" dirty="0">
                <a:highlight>
                  <a:srgbClr val="FFFF00"/>
                </a:highlight>
              </a:rPr>
              <a:t>identify students in particular subgroups in need of additional targeted support</a:t>
            </a:r>
            <a:r>
              <a:rPr lang="en-US" dirty="0"/>
              <a:t>.  </a:t>
            </a:r>
          </a:p>
          <a:p>
            <a:r>
              <a:rPr lang="en-US" dirty="0"/>
              <a:t>The </a:t>
            </a:r>
            <a:r>
              <a:rPr lang="en-US" b="1" dirty="0">
                <a:highlight>
                  <a:srgbClr val="FFFF00"/>
                </a:highlight>
              </a:rPr>
              <a:t>social and emotional needs of both staff and students </a:t>
            </a:r>
            <a:r>
              <a:rPr lang="en-US" dirty="0"/>
              <a:t>is a focus of our district during 2021/2022 and will remain so in the coming years.  Our middle school and high schools will be </a:t>
            </a:r>
            <a:r>
              <a:rPr lang="en-US" b="1" dirty="0">
                <a:highlight>
                  <a:srgbClr val="FFFF00"/>
                </a:highlight>
              </a:rPr>
              <a:t>staffed with highly qualified counselors</a:t>
            </a:r>
            <a:r>
              <a:rPr lang="en-US" dirty="0"/>
              <a:t>.  Four new </a:t>
            </a:r>
            <a:r>
              <a:rPr lang="en-US" b="1" dirty="0">
                <a:highlight>
                  <a:srgbClr val="FFFF00"/>
                </a:highlight>
              </a:rPr>
              <a:t>social workers </a:t>
            </a:r>
            <a:r>
              <a:rPr lang="en-US" dirty="0"/>
              <a:t>have been added based on anticipated additional grant funding.  These positions are also assisting us with meeting the social, emotional, and academic needs of all students. Funding will also support the </a:t>
            </a:r>
            <a:r>
              <a:rPr lang="en-US" b="1" dirty="0">
                <a:highlight>
                  <a:srgbClr val="FFFF00"/>
                </a:highlight>
              </a:rPr>
              <a:t>development of a social-emotional screening tool </a:t>
            </a:r>
            <a:r>
              <a:rPr lang="en-US" dirty="0"/>
              <a:t>to be implemented as part of our ongoing </a:t>
            </a:r>
            <a:r>
              <a:rPr lang="en-US" b="1" dirty="0">
                <a:highlight>
                  <a:srgbClr val="FFFF00"/>
                </a:highlight>
              </a:rPr>
              <a:t>MTSS work</a:t>
            </a:r>
            <a:r>
              <a:rPr lang="en-US" dirty="0"/>
              <a:t>.  This screening tool will provide data to help staff address needs of individual students as well as groups </a:t>
            </a:r>
            <a:r>
              <a:rPr lang="en-US" b="1" dirty="0">
                <a:highlight>
                  <a:srgbClr val="FFFF00"/>
                </a:highlight>
              </a:rPr>
              <a:t>in need of intervention</a:t>
            </a:r>
            <a:r>
              <a:rPr lang="en-US" dirty="0"/>
              <a:t>.</a:t>
            </a:r>
          </a:p>
        </p:txBody>
      </p:sp>
      <p:sp>
        <p:nvSpPr>
          <p:cNvPr id="11" name="Heptagon 10">
            <a:extLst>
              <a:ext uri="{FF2B5EF4-FFF2-40B4-BE49-F238E27FC236}">
                <a16:creationId xmlns:a16="http://schemas.microsoft.com/office/drawing/2014/main" id="{634A70B7-5443-419F-B0C8-F385D0BEC4CA}"/>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4</a:t>
            </a:r>
          </a:p>
        </p:txBody>
      </p:sp>
    </p:spTree>
    <p:extLst>
      <p:ext uri="{BB962C8B-B14F-4D97-AF65-F5344CB8AC3E}">
        <p14:creationId xmlns:p14="http://schemas.microsoft.com/office/powerpoint/2010/main" val="424640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049A7D3-684C-4C59-A4B6-7B308A6AD3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7B1087B-C592-40E7-B532-60B453A2F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4AE7447-E8F8-4A0F-9E3D-94842BFF88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85981F80-69EE-4E2B-82A8-47FDFD772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4" name="Oval 53">
              <a:extLst>
                <a:ext uri="{FF2B5EF4-FFF2-40B4-BE49-F238E27FC236}">
                  <a16:creationId xmlns:a16="http://schemas.microsoft.com/office/drawing/2014/main" id="{46CE0473-0B07-47EE-A016-EBD87F2C8C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DD0D1E4-DFCA-4DF0-9D37-571A5F529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7" name="Rectangle 56">
            <a:extLst>
              <a:ext uri="{FF2B5EF4-FFF2-40B4-BE49-F238E27FC236}">
                <a16:creationId xmlns:a16="http://schemas.microsoft.com/office/drawing/2014/main" id="{EB384DB2-5DBE-4000-BBD8-68F4A6F353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F8497EEB-0DDE-4044-AAB7-899504057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72078"/>
            <a:ext cx="12192000" cy="309575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91D5588-0A43-44F8-8BF9-4BD0CB0731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218262"/>
            <a:ext cx="1080904" cy="1080902"/>
            <a:chOff x="9685338" y="4460675"/>
            <a:chExt cx="1080904" cy="1080902"/>
          </a:xfrm>
        </p:grpSpPr>
        <p:sp>
          <p:nvSpPr>
            <p:cNvPr id="62" name="Oval 61">
              <a:extLst>
                <a:ext uri="{FF2B5EF4-FFF2-40B4-BE49-F238E27FC236}">
                  <a16:creationId xmlns:a16="http://schemas.microsoft.com/office/drawing/2014/main" id="{C96F04B2-EA02-4F51-91CB-9399DBE724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3" name="Oval 62">
              <a:extLst>
                <a:ext uri="{FF2B5EF4-FFF2-40B4-BE49-F238E27FC236}">
                  <a16:creationId xmlns:a16="http://schemas.microsoft.com/office/drawing/2014/main" id="{524F9A86-344F-4139-A831-9D8F3E0EE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619432" y="3803009"/>
            <a:ext cx="10953136" cy="1604733"/>
          </a:xfrm>
        </p:spPr>
        <p:txBody>
          <a:bodyPr vert="horz" lIns="91440" tIns="45720" rIns="91440" bIns="45720" rtlCol="0" anchor="b">
            <a:normAutofit/>
          </a:bodyPr>
          <a:lstStyle/>
          <a:p>
            <a:pPr algn="ctr">
              <a:lnSpc>
                <a:spcPct val="80000"/>
              </a:lnSpc>
            </a:pPr>
            <a:r>
              <a:rPr lang="en-US" sz="6100" dirty="0">
                <a:blipFill dpi="0" rotWithShape="1">
                  <a:blip r:embed="rId4"/>
                  <a:srcRect/>
                  <a:tile tx="6350" ty="-127000" sx="65000" sy="64000" flip="none" algn="tl"/>
                </a:blipFill>
              </a:rPr>
              <a:t>Timelines for ESSER formula funds</a:t>
            </a:r>
          </a:p>
        </p:txBody>
      </p:sp>
      <p:sp>
        <p:nvSpPr>
          <p:cNvPr id="8" name="TextBox 7">
            <a:extLst>
              <a:ext uri="{FF2B5EF4-FFF2-40B4-BE49-F238E27FC236}">
                <a16:creationId xmlns:a16="http://schemas.microsoft.com/office/drawing/2014/main" id="{28B6F3E5-1558-49B8-B6F2-C8F54044CC4B}"/>
              </a:ext>
            </a:extLst>
          </p:cNvPr>
          <p:cNvSpPr txBox="1"/>
          <p:nvPr/>
        </p:nvSpPr>
        <p:spPr>
          <a:xfrm flipH="1">
            <a:off x="1419010" y="5665551"/>
            <a:ext cx="9350932" cy="1200329"/>
          </a:xfrm>
          <a:prstGeom prst="rect">
            <a:avLst/>
          </a:prstGeom>
          <a:noFill/>
        </p:spPr>
        <p:txBody>
          <a:bodyPr wrap="square" rtlCol="0">
            <a:spAutoFit/>
          </a:bodyPr>
          <a:lstStyle/>
          <a:p>
            <a:r>
              <a:rPr lang="en-US" sz="2400" b="1" dirty="0">
                <a:solidFill>
                  <a:schemeClr val="accent2"/>
                </a:solidFill>
              </a:rPr>
              <a:t>NOTE:  Section 11t application is under development and deadline to submit will be determined upon opening of application</a:t>
            </a:r>
          </a:p>
        </p:txBody>
      </p:sp>
      <p:sp>
        <p:nvSpPr>
          <p:cNvPr id="3" name="Arrow: Right 2">
            <a:extLst>
              <a:ext uri="{FF2B5EF4-FFF2-40B4-BE49-F238E27FC236}">
                <a16:creationId xmlns:a16="http://schemas.microsoft.com/office/drawing/2014/main" id="{56D6685D-AB00-4C4D-BB0E-3512767B970C}"/>
              </a:ext>
            </a:extLst>
          </p:cNvPr>
          <p:cNvSpPr/>
          <p:nvPr/>
        </p:nvSpPr>
        <p:spPr>
          <a:xfrm>
            <a:off x="207210" y="1291160"/>
            <a:ext cx="1042077" cy="530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2ED0577-D47B-4265-A454-7DAF70C7ED66}"/>
              </a:ext>
            </a:extLst>
          </p:cNvPr>
          <p:cNvSpPr txBox="1"/>
          <p:nvPr/>
        </p:nvSpPr>
        <p:spPr>
          <a:xfrm>
            <a:off x="3048828" y="3338755"/>
            <a:ext cx="6097656" cy="369332"/>
          </a:xfrm>
          <a:prstGeom prst="rect">
            <a:avLst/>
          </a:prstGeom>
          <a:noFill/>
        </p:spPr>
        <p:txBody>
          <a:bodyPr wrap="square">
            <a:spAutoFit/>
          </a:bodyPr>
          <a:lstStyle/>
          <a:p>
            <a:r>
              <a:rPr lang="en-US" b="0" dirty="0">
                <a:effectLst/>
              </a:rPr>
              <a:t> </a:t>
            </a:r>
            <a:endParaRPr lang="en-US" dirty="0"/>
          </a:p>
        </p:txBody>
      </p:sp>
      <p:pic>
        <p:nvPicPr>
          <p:cNvPr id="6" name="Picture 5">
            <a:extLst>
              <a:ext uri="{FF2B5EF4-FFF2-40B4-BE49-F238E27FC236}">
                <a16:creationId xmlns:a16="http://schemas.microsoft.com/office/drawing/2014/main" id="{C9AA1FD4-3A5E-48B9-B3B9-B372BD61C7A8}"/>
              </a:ext>
            </a:extLst>
          </p:cNvPr>
          <p:cNvPicPr>
            <a:picLocks noChangeAspect="1"/>
          </p:cNvPicPr>
          <p:nvPr/>
        </p:nvPicPr>
        <p:blipFill>
          <a:blip r:embed="rId6"/>
          <a:stretch>
            <a:fillRect/>
          </a:stretch>
        </p:blipFill>
        <p:spPr>
          <a:xfrm>
            <a:off x="1252336" y="494839"/>
            <a:ext cx="9277350" cy="2943225"/>
          </a:xfrm>
          <a:prstGeom prst="rect">
            <a:avLst/>
          </a:prstGeom>
        </p:spPr>
      </p:pic>
    </p:spTree>
    <p:extLst>
      <p:ext uri="{BB962C8B-B14F-4D97-AF65-F5344CB8AC3E}">
        <p14:creationId xmlns:p14="http://schemas.microsoft.com/office/powerpoint/2010/main" val="415287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fontScale="90000"/>
          </a:bodyPr>
          <a:lstStyle/>
          <a:p>
            <a:pPr algn="ctr"/>
            <a:r>
              <a:rPr lang="en-US" sz="2800" dirty="0">
                <a:solidFill>
                  <a:srgbClr val="FFFFFF"/>
                </a:solidFill>
              </a:rPr>
              <a:t>Example</a:t>
            </a:r>
            <a:br>
              <a:rPr lang="en-US" sz="2800" dirty="0">
                <a:solidFill>
                  <a:srgbClr val="FFFFFF"/>
                </a:solidFill>
              </a:rPr>
            </a:br>
            <a:r>
              <a:rPr lang="en-US" sz="2800" dirty="0">
                <a:solidFill>
                  <a:srgbClr val="FFFFFF"/>
                </a:solidFill>
              </a:rPr>
              <a:t>funds to Implement interventions to address 20% learning loss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Heptagon 10">
            <a:extLst>
              <a:ext uri="{FF2B5EF4-FFF2-40B4-BE49-F238E27FC236}">
                <a16:creationId xmlns:a16="http://schemas.microsoft.com/office/drawing/2014/main" id="{634A70B7-5443-419F-B0C8-F385D0BEC4CA}"/>
              </a:ext>
            </a:extLst>
          </p:cNvPr>
          <p:cNvSpPr/>
          <p:nvPr/>
        </p:nvSpPr>
        <p:spPr>
          <a:xfrm>
            <a:off x="575745" y="580070"/>
            <a:ext cx="1153664" cy="1179155"/>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4</a:t>
            </a:r>
          </a:p>
        </p:txBody>
      </p:sp>
      <p:sp>
        <p:nvSpPr>
          <p:cNvPr id="12" name="TextBox 11">
            <a:extLst>
              <a:ext uri="{FF2B5EF4-FFF2-40B4-BE49-F238E27FC236}">
                <a16:creationId xmlns:a16="http://schemas.microsoft.com/office/drawing/2014/main" id="{0BC30AE7-1621-4AA4-929B-0F2F34B3F350}"/>
              </a:ext>
            </a:extLst>
          </p:cNvPr>
          <p:cNvSpPr txBox="1"/>
          <p:nvPr/>
        </p:nvSpPr>
        <p:spPr>
          <a:xfrm>
            <a:off x="5732881" y="1759225"/>
            <a:ext cx="6097656" cy="3970318"/>
          </a:xfrm>
          <a:prstGeom prst="rect">
            <a:avLst/>
          </a:prstGeom>
          <a:noFill/>
        </p:spPr>
        <p:txBody>
          <a:bodyPr wrap="square">
            <a:spAutoFit/>
          </a:bodyPr>
          <a:lstStyle/>
          <a:p>
            <a:r>
              <a:rPr lang="en-US" dirty="0"/>
              <a:t>Guidance Counselor to </a:t>
            </a:r>
            <a:r>
              <a:rPr lang="en-US" b="1" dirty="0">
                <a:highlight>
                  <a:srgbClr val="FFFF00"/>
                </a:highlight>
              </a:rPr>
              <a:t>support the needs of students </a:t>
            </a:r>
            <a:r>
              <a:rPr lang="en-US" dirty="0"/>
              <a:t>as a result of COVID-19, difficulties transitioning to remote learning, </a:t>
            </a:r>
            <a:r>
              <a:rPr lang="en-US" b="1" dirty="0">
                <a:highlight>
                  <a:srgbClr val="FFFF00"/>
                </a:highlight>
              </a:rPr>
              <a:t>dropout prevention </a:t>
            </a:r>
            <a:r>
              <a:rPr lang="en-US" dirty="0"/>
              <a:t>activities with students, </a:t>
            </a:r>
            <a:r>
              <a:rPr lang="en-US" dirty="0">
                <a:highlight>
                  <a:srgbClr val="FFFF00"/>
                </a:highlight>
              </a:rPr>
              <a:t>Social emotional learning support advocate</a:t>
            </a:r>
            <a:r>
              <a:rPr lang="en-US" dirty="0"/>
              <a:t>, </a:t>
            </a:r>
            <a:r>
              <a:rPr lang="en-US" dirty="0" err="1"/>
              <a:t>Thrively</a:t>
            </a:r>
            <a:r>
              <a:rPr lang="en-US" dirty="0"/>
              <a:t> social emotional learning license, </a:t>
            </a:r>
            <a:r>
              <a:rPr lang="en-US" b="1" dirty="0">
                <a:highlight>
                  <a:srgbClr val="FFFF00"/>
                </a:highlight>
              </a:rPr>
              <a:t>Woodcock Johnson professional development</a:t>
            </a:r>
            <a:r>
              <a:rPr lang="en-US" dirty="0"/>
              <a:t>, </a:t>
            </a:r>
            <a:r>
              <a:rPr lang="en-US" b="1" dirty="0" err="1">
                <a:highlight>
                  <a:srgbClr val="FFFF00"/>
                </a:highlight>
              </a:rPr>
              <a:t>Odysseyware</a:t>
            </a:r>
            <a:r>
              <a:rPr lang="en-US" b="1" dirty="0">
                <a:highlight>
                  <a:srgbClr val="FFFF00"/>
                </a:highlight>
              </a:rPr>
              <a:t>/</a:t>
            </a:r>
            <a:r>
              <a:rPr lang="en-US" b="1" dirty="0" err="1">
                <a:highlight>
                  <a:srgbClr val="FFFF00"/>
                </a:highlight>
              </a:rPr>
              <a:t>Edgenuity</a:t>
            </a:r>
            <a:r>
              <a:rPr lang="en-US" b="1" dirty="0">
                <a:highlight>
                  <a:srgbClr val="FFFF00"/>
                </a:highlight>
              </a:rPr>
              <a:t> Spanish </a:t>
            </a:r>
            <a:r>
              <a:rPr lang="en-US" dirty="0"/>
              <a:t>teacher site licenses, </a:t>
            </a:r>
            <a:r>
              <a:rPr lang="en-US" b="1" dirty="0">
                <a:highlight>
                  <a:srgbClr val="FFFF00"/>
                </a:highlight>
              </a:rPr>
              <a:t>Athlos web program for monitoring goals and progress</a:t>
            </a:r>
            <a:r>
              <a:rPr lang="en-US" dirty="0"/>
              <a:t>, MS/HS </a:t>
            </a:r>
            <a:r>
              <a:rPr lang="en-US" b="1" dirty="0">
                <a:highlight>
                  <a:srgbClr val="FFFF00"/>
                </a:highlight>
              </a:rPr>
              <a:t>Woodcock Johnson materials</a:t>
            </a:r>
            <a:r>
              <a:rPr lang="en-US" dirty="0"/>
              <a:t>, hire </a:t>
            </a:r>
            <a:r>
              <a:rPr lang="en-US" b="1" dirty="0">
                <a:highlight>
                  <a:srgbClr val="FFFF00"/>
                </a:highlight>
              </a:rPr>
              <a:t>technology/digital skills and math teacher</a:t>
            </a:r>
            <a:r>
              <a:rPr lang="en-US" dirty="0"/>
              <a:t>, purchase </a:t>
            </a:r>
            <a:r>
              <a:rPr lang="en-US" b="1" dirty="0">
                <a:highlight>
                  <a:srgbClr val="FFFF00"/>
                </a:highlight>
              </a:rPr>
              <a:t>Eureka math </a:t>
            </a:r>
            <a:r>
              <a:rPr lang="en-US" dirty="0"/>
              <a:t>program, </a:t>
            </a:r>
            <a:r>
              <a:rPr lang="en-US" b="1" dirty="0">
                <a:highlight>
                  <a:srgbClr val="FFFF00"/>
                </a:highlight>
              </a:rPr>
              <a:t>encourage family engagement </a:t>
            </a:r>
            <a:r>
              <a:rPr lang="en-US" dirty="0"/>
              <a:t>through tv, media and radio.  A </a:t>
            </a:r>
            <a:r>
              <a:rPr lang="en-US" b="1" dirty="0">
                <a:highlight>
                  <a:srgbClr val="FFFF00"/>
                </a:highlight>
              </a:rPr>
              <a:t>STEM teacher </a:t>
            </a:r>
            <a:r>
              <a:rPr lang="en-US" dirty="0"/>
              <a:t>will support all students through hands-on activities that will promote </a:t>
            </a:r>
            <a:r>
              <a:rPr lang="en-US" b="1" dirty="0">
                <a:highlight>
                  <a:srgbClr val="FFFF00"/>
                </a:highlight>
              </a:rPr>
              <a:t>student engagement</a:t>
            </a:r>
          </a:p>
        </p:txBody>
      </p:sp>
    </p:spTree>
    <p:extLst>
      <p:ext uri="{BB962C8B-B14F-4D97-AF65-F5344CB8AC3E}">
        <p14:creationId xmlns:p14="http://schemas.microsoft.com/office/powerpoint/2010/main" val="395526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Important link required between plan and budget</a:t>
            </a:r>
          </a:p>
        </p:txBody>
      </p:sp>
      <p:sp>
        <p:nvSpPr>
          <p:cNvPr id="42" name="Rectangle 41">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D0BE749C-A33C-4530-BF0B-BFEB97A65014}"/>
              </a:ext>
            </a:extLst>
          </p:cNvPr>
          <p:cNvGraphicFramePr>
            <a:graphicFrameLocks noGrp="1"/>
          </p:cNvGraphicFramePr>
          <p:nvPr>
            <p:ph idx="1"/>
            <p:extLst>
              <p:ext uri="{D42A27DB-BD31-4B8C-83A1-F6EECF244321}">
                <p14:modId xmlns:p14="http://schemas.microsoft.com/office/powerpoint/2010/main" val="3985137035"/>
              </p:ext>
            </p:extLst>
          </p:nvPr>
        </p:nvGraphicFramePr>
        <p:xfrm>
          <a:off x="5617886" y="2244775"/>
          <a:ext cx="6067080" cy="41833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Diagram 6">
            <a:extLst>
              <a:ext uri="{FF2B5EF4-FFF2-40B4-BE49-F238E27FC236}">
                <a16:creationId xmlns:a16="http://schemas.microsoft.com/office/drawing/2014/main" id="{4E10D7A1-1542-481F-A26A-0AE70D1CA710}"/>
              </a:ext>
            </a:extLst>
          </p:cNvPr>
          <p:cNvGraphicFramePr/>
          <p:nvPr>
            <p:extLst>
              <p:ext uri="{D42A27DB-BD31-4B8C-83A1-F6EECF244321}">
                <p14:modId xmlns:p14="http://schemas.microsoft.com/office/powerpoint/2010/main" val="1740824563"/>
              </p:ext>
            </p:extLst>
          </p:nvPr>
        </p:nvGraphicFramePr>
        <p:xfrm>
          <a:off x="5617886" y="765314"/>
          <a:ext cx="6252244" cy="53671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Star: 5 Points 2">
            <a:extLst>
              <a:ext uri="{FF2B5EF4-FFF2-40B4-BE49-F238E27FC236}">
                <a16:creationId xmlns:a16="http://schemas.microsoft.com/office/drawing/2014/main" id="{92C05821-2B42-4491-B024-948F18B4AAB8}"/>
              </a:ext>
            </a:extLst>
          </p:cNvPr>
          <p:cNvSpPr/>
          <p:nvPr/>
        </p:nvSpPr>
        <p:spPr>
          <a:xfrm>
            <a:off x="6177329" y="12322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FEE6F4A1-6BE9-493E-BE38-1120B113D280}"/>
              </a:ext>
            </a:extLst>
          </p:cNvPr>
          <p:cNvSpPr/>
          <p:nvPr/>
        </p:nvSpPr>
        <p:spPr>
          <a:xfrm>
            <a:off x="10216565" y="12322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583605-9954-459C-B746-B90184C8853B}"/>
              </a:ext>
            </a:extLst>
          </p:cNvPr>
          <p:cNvSpPr txBox="1"/>
          <p:nvPr/>
        </p:nvSpPr>
        <p:spPr>
          <a:xfrm>
            <a:off x="7322713" y="1274212"/>
            <a:ext cx="2842589" cy="461665"/>
          </a:xfrm>
          <a:prstGeom prst="rect">
            <a:avLst/>
          </a:prstGeom>
          <a:noFill/>
        </p:spPr>
        <p:txBody>
          <a:bodyPr wrap="square" rtlCol="0">
            <a:spAutoFit/>
          </a:bodyPr>
          <a:lstStyle/>
          <a:p>
            <a:r>
              <a:rPr lang="en-US" sz="2400" dirty="0">
                <a:solidFill>
                  <a:schemeClr val="accent2"/>
                </a:solidFill>
              </a:rPr>
              <a:t>Submitted to MDE</a:t>
            </a:r>
          </a:p>
        </p:txBody>
      </p:sp>
      <p:sp>
        <p:nvSpPr>
          <p:cNvPr id="6" name="Arrow: Curved Left 5">
            <a:extLst>
              <a:ext uri="{FF2B5EF4-FFF2-40B4-BE49-F238E27FC236}">
                <a16:creationId xmlns:a16="http://schemas.microsoft.com/office/drawing/2014/main" id="{95DD4A40-16F1-4D04-B243-BE3B40D64ED8}"/>
              </a:ext>
            </a:extLst>
          </p:cNvPr>
          <p:cNvSpPr/>
          <p:nvPr/>
        </p:nvSpPr>
        <p:spPr>
          <a:xfrm rot="5400000">
            <a:off x="8139011" y="3555732"/>
            <a:ext cx="1026135" cy="38267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558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48">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0">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4" y="2376861"/>
            <a:ext cx="2640646" cy="2104273"/>
          </a:xfrm>
          <a:noFill/>
        </p:spPr>
        <p:txBody>
          <a:bodyPr>
            <a:normAutofit/>
          </a:bodyPr>
          <a:lstStyle/>
          <a:p>
            <a:pPr algn="ctr"/>
            <a:r>
              <a:rPr lang="en-US" sz="9600" dirty="0">
                <a:solidFill>
                  <a:srgbClr val="FFFFFF"/>
                </a:solidFill>
              </a:rPr>
              <a:t>STOP</a:t>
            </a:r>
          </a:p>
        </p:txBody>
      </p:sp>
      <p:sp>
        <p:nvSpPr>
          <p:cNvPr id="58" name="Rectangle 52">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Yes, no, maybe | Spin The Wheel App">
            <a:extLst>
              <a:ext uri="{FF2B5EF4-FFF2-40B4-BE49-F238E27FC236}">
                <a16:creationId xmlns:a16="http://schemas.microsoft.com/office/drawing/2014/main" id="{561D63B6-81C7-4EBB-9490-2CFFCB53790F}"/>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617886" y="744261"/>
            <a:ext cx="5950090" cy="59500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4CFAAE-BCFB-4D18-993F-0B8FA0C9B23D}"/>
              </a:ext>
            </a:extLst>
          </p:cNvPr>
          <p:cNvSpPr txBox="1"/>
          <p:nvPr/>
        </p:nvSpPr>
        <p:spPr>
          <a:xfrm>
            <a:off x="318052" y="437322"/>
            <a:ext cx="11728173" cy="400110"/>
          </a:xfrm>
          <a:prstGeom prst="rect">
            <a:avLst/>
          </a:prstGeom>
          <a:noFill/>
        </p:spPr>
        <p:txBody>
          <a:bodyPr wrap="square" rtlCol="0">
            <a:spAutoFit/>
          </a:bodyPr>
          <a:lstStyle/>
          <a:p>
            <a:pPr algn="ctr"/>
            <a:r>
              <a:rPr lang="en-US" sz="2000" b="1" dirty="0">
                <a:solidFill>
                  <a:srgbClr val="FF0000"/>
                </a:solidFill>
              </a:rPr>
              <a:t>LEA Plan For Use of Funds and Budget Alignment:  PLEASE DO NOT SPIN THIS WHEEL</a:t>
            </a:r>
          </a:p>
        </p:txBody>
      </p:sp>
    </p:spTree>
    <p:extLst>
      <p:ext uri="{BB962C8B-B14F-4D97-AF65-F5344CB8AC3E}">
        <p14:creationId xmlns:p14="http://schemas.microsoft.com/office/powerpoint/2010/main" val="27967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48">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0">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4" y="2376861"/>
            <a:ext cx="2640646" cy="2104273"/>
          </a:xfrm>
          <a:noFill/>
        </p:spPr>
        <p:txBody>
          <a:bodyPr>
            <a:normAutofit/>
          </a:bodyPr>
          <a:lstStyle/>
          <a:p>
            <a:pPr algn="ctr"/>
            <a:r>
              <a:rPr lang="en-US" sz="6000" dirty="0">
                <a:solidFill>
                  <a:srgbClr val="FFFFFF"/>
                </a:solidFill>
              </a:rPr>
              <a:t>Stop for Q&amp;A</a:t>
            </a:r>
          </a:p>
        </p:txBody>
      </p:sp>
      <p:sp>
        <p:nvSpPr>
          <p:cNvPr id="58" name="Rectangle 52">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B74CFAAE-BCFB-4D18-993F-0B8FA0C9B23D}"/>
              </a:ext>
            </a:extLst>
          </p:cNvPr>
          <p:cNvSpPr txBox="1"/>
          <p:nvPr/>
        </p:nvSpPr>
        <p:spPr>
          <a:xfrm>
            <a:off x="318052" y="437322"/>
            <a:ext cx="11728173" cy="461665"/>
          </a:xfrm>
          <a:prstGeom prst="rect">
            <a:avLst/>
          </a:prstGeom>
          <a:noFill/>
        </p:spPr>
        <p:txBody>
          <a:bodyPr wrap="square" rtlCol="0">
            <a:spAutoFit/>
          </a:bodyPr>
          <a:lstStyle/>
          <a:p>
            <a:pPr algn="ctr"/>
            <a:r>
              <a:rPr lang="en-US" sz="2400" b="1" dirty="0">
                <a:solidFill>
                  <a:srgbClr val="FF0000"/>
                </a:solidFill>
              </a:rPr>
              <a:t>LEA Plan for Use of Funds and Budget Alignment:  PLEASE GET TO YES!</a:t>
            </a:r>
          </a:p>
        </p:txBody>
      </p:sp>
      <p:pic>
        <p:nvPicPr>
          <p:cNvPr id="2050" name="Picture 2" descr="Definition and Examples of the Yes-No Question">
            <a:extLst>
              <a:ext uri="{FF2B5EF4-FFF2-40B4-BE49-F238E27FC236}">
                <a16:creationId xmlns:a16="http://schemas.microsoft.com/office/drawing/2014/main" id="{C15EB8C3-A9C7-451E-B6CF-F0C296D663C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763282" y="1724367"/>
            <a:ext cx="5958673" cy="340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33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ESSER III </a:t>
            </a:r>
            <a:br>
              <a:rPr lang="en-US" sz="2800" dirty="0">
                <a:solidFill>
                  <a:srgbClr val="FFFFFF"/>
                </a:solidFill>
              </a:rPr>
            </a:br>
            <a:r>
              <a:rPr lang="en-US" sz="2800" dirty="0">
                <a:solidFill>
                  <a:srgbClr val="FFFFFF"/>
                </a:solidFill>
              </a:rPr>
              <a:t>Required </a:t>
            </a:r>
            <a:br>
              <a:rPr lang="en-US" sz="2800" dirty="0">
                <a:solidFill>
                  <a:srgbClr val="FFFFFF"/>
                </a:solidFill>
              </a:rPr>
            </a:br>
            <a:r>
              <a:rPr lang="en-US" sz="2800" dirty="0">
                <a:solidFill>
                  <a:srgbClr val="FFFFFF"/>
                </a:solidFill>
              </a:rPr>
              <a:t>20% Set-Aside for Learning Loss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0" name="Content Placeholder 2">
            <a:extLst>
              <a:ext uri="{FF2B5EF4-FFF2-40B4-BE49-F238E27FC236}">
                <a16:creationId xmlns:a16="http://schemas.microsoft.com/office/drawing/2014/main" id="{4C79A2A3-73F8-47FF-84C7-2621DBE2F571}"/>
              </a:ext>
            </a:extLst>
          </p:cNvPr>
          <p:cNvGraphicFramePr/>
          <p:nvPr>
            <p:extLst>
              <p:ext uri="{D42A27DB-BD31-4B8C-83A1-F6EECF244321}">
                <p14:modId xmlns:p14="http://schemas.microsoft.com/office/powerpoint/2010/main" val="1716459812"/>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0571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Oval 76">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2800" dirty="0">
                <a:solidFill>
                  <a:srgbClr val="FFFFFF"/>
                </a:solidFill>
              </a:rPr>
              <a:t>ESSER III </a:t>
            </a:r>
            <a:br>
              <a:rPr lang="en-US" sz="2800" dirty="0">
                <a:solidFill>
                  <a:srgbClr val="FFFFFF"/>
                </a:solidFill>
              </a:rPr>
            </a:br>
            <a:r>
              <a:rPr lang="en-US" sz="2800" dirty="0">
                <a:solidFill>
                  <a:srgbClr val="FFFFFF"/>
                </a:solidFill>
              </a:rPr>
              <a:t>Required </a:t>
            </a:r>
            <a:br>
              <a:rPr lang="en-US" sz="2800" dirty="0">
                <a:solidFill>
                  <a:srgbClr val="FFFFFF"/>
                </a:solidFill>
              </a:rPr>
            </a:br>
            <a:r>
              <a:rPr lang="en-US" sz="2800" dirty="0">
                <a:solidFill>
                  <a:srgbClr val="FFFFFF"/>
                </a:solidFill>
              </a:rPr>
              <a:t>20% Set-Aside for Learning Loss</a:t>
            </a:r>
          </a:p>
        </p:txBody>
      </p:sp>
      <p:sp>
        <p:nvSpPr>
          <p:cNvPr id="81" name="Rectangle 80">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0" name="Content Placeholder 2">
            <a:extLst>
              <a:ext uri="{FF2B5EF4-FFF2-40B4-BE49-F238E27FC236}">
                <a16:creationId xmlns:a16="http://schemas.microsoft.com/office/drawing/2014/main" id="{4C79A2A3-73F8-47FF-84C7-2621DBE2F571}"/>
              </a:ext>
            </a:extLst>
          </p:cNvPr>
          <p:cNvGraphicFramePr/>
          <p:nvPr>
            <p:extLst>
              <p:ext uri="{D42A27DB-BD31-4B8C-83A1-F6EECF244321}">
                <p14:modId xmlns:p14="http://schemas.microsoft.com/office/powerpoint/2010/main" val="235074556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49733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4273-C49E-4A8A-9B68-C0641C2ADDE2}"/>
              </a:ext>
            </a:extLst>
          </p:cNvPr>
          <p:cNvSpPr>
            <a:spLocks noGrp="1"/>
          </p:cNvSpPr>
          <p:nvPr>
            <p:ph type="title"/>
          </p:nvPr>
        </p:nvSpPr>
        <p:spPr>
          <a:xfrm>
            <a:off x="838200" y="963507"/>
            <a:ext cx="3494362" cy="4930986"/>
          </a:xfrm>
        </p:spPr>
        <p:txBody>
          <a:bodyPr vert="horz" lIns="91440" tIns="45720" rIns="91440" bIns="45720" rtlCol="0">
            <a:normAutofit/>
          </a:bodyPr>
          <a:lstStyle/>
          <a:p>
            <a:pPr algn="r"/>
            <a:r>
              <a:rPr lang="en-US" kern="1200" dirty="0">
                <a:solidFill>
                  <a:schemeClr val="accent1"/>
                </a:solidFill>
                <a:latin typeface="+mj-lt"/>
                <a:ea typeface="+mj-ea"/>
                <a:cs typeface="+mj-cs"/>
              </a:rPr>
              <a:t>Questions?</a:t>
            </a:r>
          </a:p>
        </p:txBody>
      </p:sp>
      <p:sp>
        <p:nvSpPr>
          <p:cNvPr id="4" name="Content Placeholder 3">
            <a:extLst>
              <a:ext uri="{FF2B5EF4-FFF2-40B4-BE49-F238E27FC236}">
                <a16:creationId xmlns:a16="http://schemas.microsoft.com/office/drawing/2014/main" id="{31740249-2F89-42CF-9BA2-B9E4610909AE}"/>
              </a:ext>
            </a:extLst>
          </p:cNvPr>
          <p:cNvSpPr>
            <a:spLocks noGrp="1"/>
          </p:cNvSpPr>
          <p:nvPr>
            <p:ph sz="half" idx="1"/>
          </p:nvPr>
        </p:nvSpPr>
        <p:spPr>
          <a:xfrm>
            <a:off x="4976030" y="447261"/>
            <a:ext cx="6250940" cy="2743200"/>
          </a:xfrm>
        </p:spPr>
        <p:txBody>
          <a:bodyPr vert="horz" lIns="91440" tIns="45720" rIns="91440" bIns="45720" rtlCol="0" anchor="b">
            <a:normAutofit fontScale="47500" lnSpcReduction="20000"/>
          </a:bodyPr>
          <a:lstStyle/>
          <a:p>
            <a:pPr marL="0" indent="0">
              <a:buNone/>
            </a:pPr>
            <a:r>
              <a:rPr lang="en-US" sz="3800" b="1" dirty="0"/>
              <a:t>ESSER &amp; GEER, </a:t>
            </a:r>
            <a:r>
              <a:rPr lang="en-US" sz="3800" b="1" kern="1200" dirty="0">
                <a:latin typeface="+mn-lt"/>
                <a:ea typeface="+mn-ea"/>
                <a:cs typeface="+mn-cs"/>
              </a:rPr>
              <a:t>MEGS+, </a:t>
            </a:r>
            <a:br>
              <a:rPr lang="en-US" sz="3800" b="1" kern="1200" dirty="0">
                <a:latin typeface="+mn-lt"/>
                <a:ea typeface="+mn-ea"/>
                <a:cs typeface="+mn-cs"/>
              </a:rPr>
            </a:br>
            <a:r>
              <a:rPr lang="en-US" sz="3800" b="1" kern="1200" dirty="0">
                <a:latin typeface="+mn-lt"/>
                <a:ea typeface="+mn-ea"/>
                <a:cs typeface="+mn-cs"/>
              </a:rPr>
              <a:t>Budgets</a:t>
            </a:r>
            <a:r>
              <a:rPr lang="en-US" sz="3800" b="1" dirty="0"/>
              <a:t>, </a:t>
            </a:r>
            <a:r>
              <a:rPr lang="en-US" sz="3800" b="1" kern="1200" dirty="0">
                <a:latin typeface="+mn-lt"/>
                <a:ea typeface="+mn-ea"/>
                <a:cs typeface="+mn-cs"/>
              </a:rPr>
              <a:t>Applications</a:t>
            </a:r>
          </a:p>
          <a:p>
            <a:pPr marL="0" indent="0">
              <a:buNone/>
            </a:pPr>
            <a:endParaRPr lang="en-US" sz="1300" b="1" kern="1200" dirty="0">
              <a:latin typeface="+mn-lt"/>
              <a:ea typeface="+mn-ea"/>
              <a:cs typeface="+mn-cs"/>
            </a:endParaRPr>
          </a:p>
          <a:p>
            <a:pPr marL="0" indent="0">
              <a:buNone/>
            </a:pPr>
            <a:r>
              <a:rPr lang="en-US" sz="2900" b="1" kern="1200" dirty="0">
                <a:latin typeface="+mn-lt"/>
                <a:ea typeface="+mn-ea"/>
                <a:cs typeface="+mn-cs"/>
              </a:rPr>
              <a:t>Kevin Walters</a:t>
            </a:r>
          </a:p>
          <a:p>
            <a:pPr marL="0" indent="0">
              <a:buNone/>
            </a:pPr>
            <a:r>
              <a:rPr lang="en-US" sz="2900" b="1" kern="1200" dirty="0">
                <a:latin typeface="+mn-lt"/>
                <a:ea typeface="+mn-ea"/>
                <a:cs typeface="+mn-cs"/>
              </a:rPr>
              <a:t>Supervisor, Grants Contracts &amp; School Support</a:t>
            </a:r>
          </a:p>
          <a:p>
            <a:pPr marL="0" indent="0">
              <a:buNone/>
            </a:pPr>
            <a:r>
              <a:rPr lang="en-US" sz="2900" b="1" kern="1200" dirty="0">
                <a:latin typeface="+mn-lt"/>
                <a:ea typeface="+mn-ea"/>
                <a:cs typeface="+mn-cs"/>
              </a:rPr>
              <a:t>Office of Financial Management</a:t>
            </a:r>
          </a:p>
          <a:p>
            <a:pPr marL="0" indent="0">
              <a:buNone/>
            </a:pPr>
            <a:r>
              <a:rPr lang="en-US" sz="2900" b="1" kern="1200" dirty="0">
                <a:latin typeface="+mn-lt"/>
                <a:ea typeface="+mn-ea"/>
                <a:cs typeface="+mn-cs"/>
              </a:rPr>
              <a:t>517-335-0543 (office) or 810-728-5254 (cell)</a:t>
            </a:r>
          </a:p>
          <a:p>
            <a:pPr marL="0" indent="0">
              <a:buNone/>
            </a:pPr>
            <a:r>
              <a:rPr lang="en-US" sz="2900" b="1" u="sng" kern="1200" dirty="0">
                <a:solidFill>
                  <a:srgbClr val="0070C0"/>
                </a:solidFill>
                <a:latin typeface="+mn-lt"/>
                <a:ea typeface="+mn-ea"/>
                <a:cs typeface="+mn-cs"/>
                <a:hlinkClick r:id="rId2">
                  <a:extLst>
                    <a:ext uri="{A12FA001-AC4F-418D-AE19-62706E023703}">
                      <ahyp:hlinkClr xmlns:ahyp="http://schemas.microsoft.com/office/drawing/2018/hyperlinkcolor" xmlns="" val="tx"/>
                    </a:ext>
                  </a:extLst>
                </a:hlinkClick>
              </a:rPr>
              <a:t>MDE-CARES@michigan.gov</a:t>
            </a:r>
            <a:r>
              <a:rPr lang="en-US" sz="2900" b="1" u="sng" kern="1200" dirty="0">
                <a:solidFill>
                  <a:srgbClr val="0070C0"/>
                </a:solidFill>
                <a:latin typeface="+mn-lt"/>
                <a:ea typeface="+mn-ea"/>
                <a:cs typeface="+mn-cs"/>
              </a:rPr>
              <a:t> </a:t>
            </a:r>
            <a:r>
              <a:rPr lang="en-US" sz="2900" b="1" u="sng" kern="1200" dirty="0">
                <a:latin typeface="+mn-lt"/>
                <a:ea typeface="+mn-ea"/>
                <a:cs typeface="+mn-cs"/>
              </a:rPr>
              <a:t>or </a:t>
            </a:r>
            <a:r>
              <a:rPr lang="en-US" sz="2900" b="1" u="sng" kern="1200" dirty="0">
                <a:solidFill>
                  <a:srgbClr val="0070C0"/>
                </a:solidFill>
                <a:latin typeface="+mn-lt"/>
                <a:ea typeface="+mn-ea"/>
                <a:cs typeface="+mn-cs"/>
                <a:hlinkClick r:id="rId3">
                  <a:extLst>
                    <a:ext uri="{A12FA001-AC4F-418D-AE19-62706E023703}">
                      <ahyp:hlinkClr xmlns:ahyp="http://schemas.microsoft.com/office/drawing/2018/hyperlinkcolor" xmlns="" val="tx"/>
                    </a:ext>
                  </a:extLst>
                </a:hlinkClick>
              </a:rPr>
              <a:t>waltersk5@michigan.gov</a:t>
            </a:r>
            <a:endParaRPr lang="en-US" sz="2900" b="1" u="sng" kern="1200" dirty="0">
              <a:solidFill>
                <a:srgbClr val="0070C0"/>
              </a:solidFill>
              <a:latin typeface="+mn-lt"/>
              <a:ea typeface="+mn-ea"/>
              <a:cs typeface="+mn-cs"/>
            </a:endParaRPr>
          </a:p>
          <a:p>
            <a:endParaRPr lang="en-US" sz="1300" b="1" u="sng" kern="1200" dirty="0">
              <a:latin typeface="+mn-lt"/>
              <a:ea typeface="+mn-ea"/>
              <a:cs typeface="+mn-cs"/>
            </a:endParaRPr>
          </a:p>
          <a:p>
            <a:endParaRPr lang="en-US" sz="1300" kern="1200" dirty="0">
              <a:latin typeface="+mn-lt"/>
              <a:ea typeface="+mn-ea"/>
              <a:cs typeface="+mn-cs"/>
            </a:endParaRPr>
          </a:p>
        </p:txBody>
      </p:sp>
      <p:sp>
        <p:nvSpPr>
          <p:cNvPr id="7" name="Content Placeholder 6">
            <a:extLst>
              <a:ext uri="{FF2B5EF4-FFF2-40B4-BE49-F238E27FC236}">
                <a16:creationId xmlns:a16="http://schemas.microsoft.com/office/drawing/2014/main" id="{0396ECDD-6374-4676-B4D7-D5F4125DFC56}"/>
              </a:ext>
            </a:extLst>
          </p:cNvPr>
          <p:cNvSpPr>
            <a:spLocks noGrp="1"/>
          </p:cNvSpPr>
          <p:nvPr>
            <p:ph sz="half" idx="2"/>
          </p:nvPr>
        </p:nvSpPr>
        <p:spPr>
          <a:xfrm>
            <a:off x="4976030" y="3589866"/>
            <a:ext cx="6250940" cy="2304628"/>
          </a:xfrm>
        </p:spPr>
        <p:txBody>
          <a:bodyPr>
            <a:normAutofit fontScale="47500" lnSpcReduction="20000"/>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effectLst/>
                <a:uLnTx/>
                <a:uFillTx/>
                <a:latin typeface="Calibri" panose="020F0502020204030204"/>
                <a:ea typeface="+mn-ea"/>
                <a:cs typeface="+mn-cs"/>
              </a:rPr>
              <a:t>CRF, Grant Accounting, </a:t>
            </a:r>
            <a:br>
              <a:rPr kumimoji="0" lang="en-US" sz="3800" b="1" i="0" u="none" strike="noStrike" kern="1200" cap="none" spc="0" normalizeH="0" baseline="0" noProof="0" dirty="0">
                <a:ln>
                  <a:noFill/>
                </a:ln>
                <a:effectLst/>
                <a:uLnTx/>
                <a:uFillTx/>
                <a:latin typeface="Calibri" panose="020F0502020204030204"/>
                <a:ea typeface="+mn-ea"/>
                <a:cs typeface="+mn-cs"/>
              </a:rPr>
            </a:br>
            <a:r>
              <a:rPr kumimoji="0" lang="en-US" sz="3800" b="1" i="0" u="none" strike="noStrike" kern="1200" cap="none" spc="0" normalizeH="0" baseline="0" noProof="0" dirty="0">
                <a:ln>
                  <a:noFill/>
                </a:ln>
                <a:effectLst/>
                <a:uLnTx/>
                <a:uFillTx/>
                <a:latin typeface="Calibri" panose="020F0502020204030204"/>
                <a:ea typeface="+mn-ea"/>
                <a:cs typeface="+mn-cs"/>
              </a:rPr>
              <a:t>FID Reporting</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sz="1900" b="1" i="0"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900" b="1" i="0" u="none" strike="noStrike" kern="1200" cap="none" spc="0" normalizeH="0" baseline="0" noProof="0" dirty="0">
                <a:ln>
                  <a:noFill/>
                </a:ln>
                <a:effectLst/>
                <a:uLnTx/>
                <a:uFillTx/>
                <a:latin typeface="Calibri" panose="020F0502020204030204"/>
                <a:ea typeface="+mn-ea"/>
                <a:cs typeface="+mn-cs"/>
              </a:rPr>
              <a:t>Christopher May</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lang="en-US" sz="2900" b="1" dirty="0">
                <a:latin typeface="Calibri" panose="020F0502020204030204"/>
              </a:rPr>
              <a:t>Financial Specialist, State Aid &amp; School Finance</a:t>
            </a:r>
            <a:endParaRPr kumimoji="0" lang="en-US" sz="2900" b="1" i="0"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900" b="1" i="0" u="none" strike="noStrike" kern="1200" cap="none" spc="0" normalizeH="0" baseline="0" noProof="0" dirty="0">
                <a:ln>
                  <a:noFill/>
                </a:ln>
                <a:effectLst/>
                <a:uLnTx/>
                <a:uFillTx/>
                <a:latin typeface="Calibri" panose="020F0502020204030204"/>
                <a:ea typeface="+mn-ea"/>
                <a:cs typeface="+mn-cs"/>
              </a:rPr>
              <a:t>Office of Financial Management</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900" b="1" i="0" u="none" strike="noStrike" kern="1200" cap="none" spc="0" normalizeH="0" baseline="0" noProof="0" dirty="0">
                <a:ln>
                  <a:noFill/>
                </a:ln>
                <a:effectLst/>
                <a:uLnTx/>
                <a:uFillTx/>
                <a:latin typeface="Calibri" panose="020F0502020204030204"/>
                <a:ea typeface="+mn-ea"/>
                <a:cs typeface="+mn-cs"/>
              </a:rPr>
              <a:t>517-335-1263 (office) or 517-281-3223 (cell)</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900" b="1" i="0" u="sng" strike="noStrike" kern="1200" cap="none" spc="0" normalizeH="0" baseline="0" noProof="0" dirty="0">
                <a:ln>
                  <a:noFill/>
                </a:ln>
                <a:solidFill>
                  <a:srgbClr val="0070C0"/>
                </a:solidFill>
                <a:effectLst/>
                <a:uLnTx/>
                <a:uFillTx/>
                <a:latin typeface="Calibri" panose="020F0502020204030204"/>
                <a:ea typeface="+mn-ea"/>
                <a:cs typeface="+mn-cs"/>
                <a:hlinkClick r:id="rId4">
                  <a:extLst>
                    <a:ext uri="{A12FA001-AC4F-418D-AE19-62706E023703}">
                      <ahyp:hlinkClr xmlns:ahyp="http://schemas.microsoft.com/office/drawing/2018/hyperlinkcolor" xmlns="" val="tx"/>
                    </a:ext>
                  </a:extLst>
                </a:hlinkClick>
              </a:rPr>
              <a:t>MayC@michigan.gov</a:t>
            </a:r>
            <a:r>
              <a:rPr kumimoji="0" lang="en-US" sz="2900" b="1" i="0" u="sng" strike="noStrike" kern="1200" cap="none" spc="0" normalizeH="0" baseline="0" noProof="0" dirty="0">
                <a:ln>
                  <a:noFill/>
                </a:ln>
                <a:solidFill>
                  <a:srgbClr val="0070C0"/>
                </a:solidFill>
                <a:effectLst/>
                <a:uLnTx/>
                <a:uFillTx/>
                <a:latin typeface="Calibri" panose="020F0502020204030204"/>
                <a:ea typeface="+mn-ea"/>
                <a:cs typeface="+mn-cs"/>
              </a:rPr>
              <a:t> </a:t>
            </a:r>
          </a:p>
          <a:p>
            <a:endParaRPr lang="en-US" sz="800" dirty="0"/>
          </a:p>
        </p:txBody>
      </p:sp>
    </p:spTree>
    <p:extLst>
      <p:ext uri="{BB962C8B-B14F-4D97-AF65-F5344CB8AC3E}">
        <p14:creationId xmlns:p14="http://schemas.microsoft.com/office/powerpoint/2010/main" val="108770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67">
            <a:extLst>
              <a:ext uri="{FF2B5EF4-FFF2-40B4-BE49-F238E27FC236}">
                <a16:creationId xmlns:a16="http://schemas.microsoft.com/office/drawing/2014/main" id="{2550AE69-AC86-4188-83E5-A856C4F1D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69">
            <a:extLst>
              <a:ext uri="{FF2B5EF4-FFF2-40B4-BE49-F238E27FC236}">
                <a16:creationId xmlns:a16="http://schemas.microsoft.com/office/drawing/2014/main" id="{EC4CA156-2C9D-4F0C-B229-88D8B5E17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71">
            <a:extLst>
              <a:ext uri="{FF2B5EF4-FFF2-40B4-BE49-F238E27FC236}">
                <a16:creationId xmlns:a16="http://schemas.microsoft.com/office/drawing/2014/main" id="{D7361ED3-EBE5-4EFC-8DA3-D0CE4BF2F4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3" name="Group 73">
            <a:extLst>
              <a:ext uri="{FF2B5EF4-FFF2-40B4-BE49-F238E27FC236}">
                <a16:creationId xmlns:a16="http://schemas.microsoft.com/office/drawing/2014/main" id="{85105087-7F16-4C94-837C-C454451166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94" name="Oval 74">
              <a:extLst>
                <a:ext uri="{FF2B5EF4-FFF2-40B4-BE49-F238E27FC236}">
                  <a16:creationId xmlns:a16="http://schemas.microsoft.com/office/drawing/2014/main" id="{4F2F3467-E50F-4A91-B27D-E324936A66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95" name="Oval 75">
              <a:extLst>
                <a:ext uri="{FF2B5EF4-FFF2-40B4-BE49-F238E27FC236}">
                  <a16:creationId xmlns:a16="http://schemas.microsoft.com/office/drawing/2014/main" id="{D678BE03-AC84-4940-A7FD-5B143FE2D6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96" name="Rectangle 77">
            <a:extLst>
              <a:ext uri="{FF2B5EF4-FFF2-40B4-BE49-F238E27FC236}">
                <a16:creationId xmlns:a16="http://schemas.microsoft.com/office/drawing/2014/main" id="{8363C3DA-5063-4048-965B-F5FDB35CC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79">
            <a:extLst>
              <a:ext uri="{FF2B5EF4-FFF2-40B4-BE49-F238E27FC236}">
                <a16:creationId xmlns:a16="http://schemas.microsoft.com/office/drawing/2014/main" id="{4BE79ECB-20D1-486E-B39D-0F98D69BE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81">
            <a:extLst>
              <a:ext uri="{FF2B5EF4-FFF2-40B4-BE49-F238E27FC236}">
                <a16:creationId xmlns:a16="http://schemas.microsoft.com/office/drawing/2014/main" id="{E2F1DBD8-7930-4EF6-AF8F-F6A674303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8140148" y="1432223"/>
            <a:ext cx="2878371" cy="3735366"/>
          </a:xfrm>
        </p:spPr>
        <p:txBody>
          <a:bodyPr vert="horz" lIns="91440" tIns="45720" rIns="91440" bIns="45720" rtlCol="0" anchor="ctr">
            <a:normAutofit/>
          </a:bodyPr>
          <a:lstStyle/>
          <a:p>
            <a:pPr>
              <a:lnSpc>
                <a:spcPct val="80000"/>
              </a:lnSpc>
            </a:pPr>
            <a:r>
              <a:rPr lang="en-US" sz="4800" dirty="0">
                <a:blipFill dpi="0" rotWithShape="1">
                  <a:blip r:embed="rId4"/>
                  <a:srcRect/>
                  <a:tile tx="6350" ty="-127000" sx="65000" sy="64000" flip="none" algn="tl"/>
                </a:blipFill>
              </a:rPr>
              <a:t>comparison of ESSER formula and section 11t funds</a:t>
            </a:r>
          </a:p>
        </p:txBody>
      </p:sp>
      <p:sp>
        <p:nvSpPr>
          <p:cNvPr id="99" name="Rectangle 83">
            <a:extLst>
              <a:ext uri="{FF2B5EF4-FFF2-40B4-BE49-F238E27FC236}">
                <a16:creationId xmlns:a16="http://schemas.microsoft.com/office/drawing/2014/main" id="{F39044D3-8725-4D57-BD64-A96E7C271A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85">
            <a:extLst>
              <a:ext uri="{FF2B5EF4-FFF2-40B4-BE49-F238E27FC236}">
                <a16:creationId xmlns:a16="http://schemas.microsoft.com/office/drawing/2014/main" id="{8DCC089B-F750-4C12-822F-DF53F4DD36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01" name="Oval 86">
              <a:extLst>
                <a:ext uri="{FF2B5EF4-FFF2-40B4-BE49-F238E27FC236}">
                  <a16:creationId xmlns:a16="http://schemas.microsoft.com/office/drawing/2014/main" id="{3CDC7132-9021-4F21-AE5A-9B9B90C982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2" name="Oval 87">
              <a:extLst>
                <a:ext uri="{FF2B5EF4-FFF2-40B4-BE49-F238E27FC236}">
                  <a16:creationId xmlns:a16="http://schemas.microsoft.com/office/drawing/2014/main" id="{00D011B8-BF69-4B6B-B3D2-F1BA771086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92ED0577-D47B-4265-A454-7DAF70C7ED66}"/>
              </a:ext>
            </a:extLst>
          </p:cNvPr>
          <p:cNvSpPr txBox="1"/>
          <p:nvPr/>
        </p:nvSpPr>
        <p:spPr>
          <a:xfrm>
            <a:off x="3048828" y="3338755"/>
            <a:ext cx="6097656" cy="369332"/>
          </a:xfrm>
          <a:prstGeom prst="rect">
            <a:avLst/>
          </a:prstGeom>
          <a:noFill/>
        </p:spPr>
        <p:txBody>
          <a:bodyPr wrap="square">
            <a:spAutoFit/>
          </a:bodyPr>
          <a:lstStyle/>
          <a:p>
            <a:pPr>
              <a:spcAft>
                <a:spcPts val="600"/>
              </a:spcAft>
            </a:pPr>
            <a:r>
              <a:rPr lang="en-US" b="0">
                <a:effectLst/>
              </a:rPr>
              <a:t> </a:t>
            </a:r>
            <a:endParaRPr lang="en-US"/>
          </a:p>
        </p:txBody>
      </p:sp>
      <p:pic>
        <p:nvPicPr>
          <p:cNvPr id="10" name="Picture 9">
            <a:extLst>
              <a:ext uri="{FF2B5EF4-FFF2-40B4-BE49-F238E27FC236}">
                <a16:creationId xmlns:a16="http://schemas.microsoft.com/office/drawing/2014/main" id="{C5A231EB-AACE-4E5C-B525-478DFAEFF654}"/>
              </a:ext>
            </a:extLst>
          </p:cNvPr>
          <p:cNvPicPr>
            <a:picLocks noChangeAspect="1"/>
          </p:cNvPicPr>
          <p:nvPr/>
        </p:nvPicPr>
        <p:blipFill>
          <a:blip r:embed="rId6"/>
          <a:stretch>
            <a:fillRect/>
          </a:stretch>
        </p:blipFill>
        <p:spPr>
          <a:xfrm>
            <a:off x="638175" y="292790"/>
            <a:ext cx="10915650" cy="6153150"/>
          </a:xfrm>
          <a:prstGeom prst="rect">
            <a:avLst/>
          </a:prstGeom>
        </p:spPr>
      </p:pic>
    </p:spTree>
    <p:extLst>
      <p:ext uri="{BB962C8B-B14F-4D97-AF65-F5344CB8AC3E}">
        <p14:creationId xmlns:p14="http://schemas.microsoft.com/office/powerpoint/2010/main" val="39966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67">
            <a:extLst>
              <a:ext uri="{FF2B5EF4-FFF2-40B4-BE49-F238E27FC236}">
                <a16:creationId xmlns:a16="http://schemas.microsoft.com/office/drawing/2014/main" id="{2550AE69-AC86-4188-83E5-A856C4F1D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69">
            <a:extLst>
              <a:ext uri="{FF2B5EF4-FFF2-40B4-BE49-F238E27FC236}">
                <a16:creationId xmlns:a16="http://schemas.microsoft.com/office/drawing/2014/main" id="{EC4CA156-2C9D-4F0C-B229-88D8B5E17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71">
            <a:extLst>
              <a:ext uri="{FF2B5EF4-FFF2-40B4-BE49-F238E27FC236}">
                <a16:creationId xmlns:a16="http://schemas.microsoft.com/office/drawing/2014/main" id="{D7361ED3-EBE5-4EFC-8DA3-D0CE4BF2F4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3" name="Group 73">
            <a:extLst>
              <a:ext uri="{FF2B5EF4-FFF2-40B4-BE49-F238E27FC236}">
                <a16:creationId xmlns:a16="http://schemas.microsoft.com/office/drawing/2014/main" id="{85105087-7F16-4C94-837C-C454451166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94" name="Oval 74">
              <a:extLst>
                <a:ext uri="{FF2B5EF4-FFF2-40B4-BE49-F238E27FC236}">
                  <a16:creationId xmlns:a16="http://schemas.microsoft.com/office/drawing/2014/main" id="{4F2F3467-E50F-4A91-B27D-E324936A66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95" name="Oval 75">
              <a:extLst>
                <a:ext uri="{FF2B5EF4-FFF2-40B4-BE49-F238E27FC236}">
                  <a16:creationId xmlns:a16="http://schemas.microsoft.com/office/drawing/2014/main" id="{D678BE03-AC84-4940-A7FD-5B143FE2D6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96" name="Rectangle 77">
            <a:extLst>
              <a:ext uri="{FF2B5EF4-FFF2-40B4-BE49-F238E27FC236}">
                <a16:creationId xmlns:a16="http://schemas.microsoft.com/office/drawing/2014/main" id="{8363C3DA-5063-4048-965B-F5FDB35CC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79">
            <a:extLst>
              <a:ext uri="{FF2B5EF4-FFF2-40B4-BE49-F238E27FC236}">
                <a16:creationId xmlns:a16="http://schemas.microsoft.com/office/drawing/2014/main" id="{4BE79ECB-20D1-486E-B39D-0F98D69BE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81">
            <a:extLst>
              <a:ext uri="{FF2B5EF4-FFF2-40B4-BE49-F238E27FC236}">
                <a16:creationId xmlns:a16="http://schemas.microsoft.com/office/drawing/2014/main" id="{E2F1DBD8-7930-4EF6-AF8F-F6A674303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8140148" y="1432223"/>
            <a:ext cx="2878371" cy="3735366"/>
          </a:xfrm>
        </p:spPr>
        <p:txBody>
          <a:bodyPr vert="horz" lIns="91440" tIns="45720" rIns="91440" bIns="45720" rtlCol="0" anchor="ctr">
            <a:normAutofit/>
          </a:bodyPr>
          <a:lstStyle/>
          <a:p>
            <a:pPr>
              <a:lnSpc>
                <a:spcPct val="80000"/>
              </a:lnSpc>
            </a:pPr>
            <a:r>
              <a:rPr lang="en-US" sz="4800" dirty="0">
                <a:blipFill dpi="0" rotWithShape="1">
                  <a:blip r:embed="rId4"/>
                  <a:srcRect/>
                  <a:tile tx="6350" ty="-127000" sx="65000" sy="64000" flip="none" algn="tl"/>
                </a:blipFill>
              </a:rPr>
              <a:t>comparison of ESSER formula and section 11t funds</a:t>
            </a:r>
          </a:p>
        </p:txBody>
      </p:sp>
      <p:sp>
        <p:nvSpPr>
          <p:cNvPr id="99" name="Rectangle 83">
            <a:extLst>
              <a:ext uri="{FF2B5EF4-FFF2-40B4-BE49-F238E27FC236}">
                <a16:creationId xmlns:a16="http://schemas.microsoft.com/office/drawing/2014/main" id="{F39044D3-8725-4D57-BD64-A96E7C271A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85">
            <a:extLst>
              <a:ext uri="{FF2B5EF4-FFF2-40B4-BE49-F238E27FC236}">
                <a16:creationId xmlns:a16="http://schemas.microsoft.com/office/drawing/2014/main" id="{8DCC089B-F750-4C12-822F-DF53F4DD36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01" name="Oval 86">
              <a:extLst>
                <a:ext uri="{FF2B5EF4-FFF2-40B4-BE49-F238E27FC236}">
                  <a16:creationId xmlns:a16="http://schemas.microsoft.com/office/drawing/2014/main" id="{3CDC7132-9021-4F21-AE5A-9B9B90C982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2" name="Oval 87">
              <a:extLst>
                <a:ext uri="{FF2B5EF4-FFF2-40B4-BE49-F238E27FC236}">
                  <a16:creationId xmlns:a16="http://schemas.microsoft.com/office/drawing/2014/main" id="{00D011B8-BF69-4B6B-B3D2-F1BA771086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92ED0577-D47B-4265-A454-7DAF70C7ED66}"/>
              </a:ext>
            </a:extLst>
          </p:cNvPr>
          <p:cNvSpPr txBox="1"/>
          <p:nvPr/>
        </p:nvSpPr>
        <p:spPr>
          <a:xfrm>
            <a:off x="3048828" y="3338755"/>
            <a:ext cx="6097656" cy="369332"/>
          </a:xfrm>
          <a:prstGeom prst="rect">
            <a:avLst/>
          </a:prstGeom>
          <a:noFill/>
        </p:spPr>
        <p:txBody>
          <a:bodyPr wrap="square">
            <a:spAutoFit/>
          </a:bodyPr>
          <a:lstStyle/>
          <a:p>
            <a:pPr>
              <a:spcAft>
                <a:spcPts val="600"/>
              </a:spcAft>
            </a:pPr>
            <a:r>
              <a:rPr lang="en-US" b="0">
                <a:effectLst/>
              </a:rPr>
              <a:t> </a:t>
            </a:r>
            <a:endParaRPr lang="en-US"/>
          </a:p>
        </p:txBody>
      </p:sp>
      <p:pic>
        <p:nvPicPr>
          <p:cNvPr id="4" name="Picture 3">
            <a:extLst>
              <a:ext uri="{FF2B5EF4-FFF2-40B4-BE49-F238E27FC236}">
                <a16:creationId xmlns:a16="http://schemas.microsoft.com/office/drawing/2014/main" id="{7778D5D3-5FDA-495A-AE39-7FA0AD04AC2A}"/>
              </a:ext>
            </a:extLst>
          </p:cNvPr>
          <p:cNvPicPr>
            <a:picLocks noChangeAspect="1"/>
          </p:cNvPicPr>
          <p:nvPr/>
        </p:nvPicPr>
        <p:blipFill>
          <a:blip r:embed="rId6"/>
          <a:stretch>
            <a:fillRect/>
          </a:stretch>
        </p:blipFill>
        <p:spPr>
          <a:xfrm>
            <a:off x="647700" y="352425"/>
            <a:ext cx="10896600" cy="6153150"/>
          </a:xfrm>
          <a:prstGeom prst="rect">
            <a:avLst/>
          </a:prstGeom>
        </p:spPr>
      </p:pic>
      <p:sp>
        <p:nvSpPr>
          <p:cNvPr id="3" name="Arrow: Right 2">
            <a:extLst>
              <a:ext uri="{FF2B5EF4-FFF2-40B4-BE49-F238E27FC236}">
                <a16:creationId xmlns:a16="http://schemas.microsoft.com/office/drawing/2014/main" id="{B2B7C72C-DB0B-4729-8F6A-3AA1EC56DD61}"/>
              </a:ext>
            </a:extLst>
          </p:cNvPr>
          <p:cNvSpPr/>
          <p:nvPr/>
        </p:nvSpPr>
        <p:spPr>
          <a:xfrm>
            <a:off x="-1076673" y="3039412"/>
            <a:ext cx="1518533" cy="721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FA498B7-4260-4804-8429-17EAF750086D}"/>
              </a:ext>
            </a:extLst>
          </p:cNvPr>
          <p:cNvSpPr/>
          <p:nvPr/>
        </p:nvSpPr>
        <p:spPr>
          <a:xfrm>
            <a:off x="-1124155" y="5500457"/>
            <a:ext cx="1613499" cy="721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94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523C1F-7997-449E-9532-EC0851CD7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846" y="1109374"/>
            <a:ext cx="8035637" cy="2771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D39F72-2F35-4AF8-A2F1-F63C93974EFF}"/>
              </a:ext>
            </a:extLst>
          </p:cNvPr>
          <p:cNvSpPr txBox="1"/>
          <p:nvPr/>
        </p:nvSpPr>
        <p:spPr>
          <a:xfrm>
            <a:off x="3445665" y="4065815"/>
            <a:ext cx="6096000" cy="3231654"/>
          </a:xfrm>
          <a:prstGeom prst="rect">
            <a:avLst/>
          </a:prstGeom>
          <a:noFill/>
        </p:spPr>
        <p:txBody>
          <a:bodyPr wrap="square">
            <a:spAutoFit/>
          </a:bodyPr>
          <a:lstStyle/>
          <a:p>
            <a:pPr rtl="0">
              <a:spcBef>
                <a:spcPts val="0"/>
              </a:spcBef>
              <a:spcAft>
                <a:spcPts val="0"/>
              </a:spcAft>
            </a:pPr>
            <a:r>
              <a:rPr lang="en-US" sz="2400" b="1" i="0" u="none" strike="noStrike" dirty="0">
                <a:effectLst/>
                <a:latin typeface="Corbel" panose="020B0503020204020204" pitchFamily="34" charset="0"/>
              </a:rPr>
              <a:t>This requirement remains for the </a:t>
            </a:r>
            <a:r>
              <a:rPr lang="en-US" sz="2400" b="1" i="1" u="none" strike="noStrike" dirty="0">
                <a:effectLst/>
                <a:latin typeface="Corbel" panose="020B0503020204020204" pitchFamily="34" charset="0"/>
              </a:rPr>
              <a:t>LEA Plan for Use of Funds</a:t>
            </a:r>
            <a:r>
              <a:rPr lang="en-US" sz="2400" b="1" i="0" u="none" strike="noStrike" dirty="0">
                <a:effectLst/>
                <a:latin typeface="Corbel" panose="020B0503020204020204" pitchFamily="34" charset="0"/>
              </a:rPr>
              <a:t>.  It is not considered met based on previous submissions of COVID Learning Plans to CEPI</a:t>
            </a:r>
            <a:endParaRPr lang="en-US" sz="2400" b="0" dirty="0">
              <a:effectLst/>
            </a:endParaRPr>
          </a:p>
          <a:p>
            <a:pPr rtl="0">
              <a:spcBef>
                <a:spcPts val="0"/>
              </a:spcBef>
              <a:spcAft>
                <a:spcPts val="0"/>
              </a:spcAft>
            </a:pPr>
            <a:endParaRPr lang="en-US" sz="2400" b="0" dirty="0">
              <a:solidFill>
                <a:srgbClr val="7030A0"/>
              </a:solidFill>
              <a:effectLst/>
            </a:endParaRPr>
          </a:p>
          <a:p>
            <a:pPr rtl="0">
              <a:spcBef>
                <a:spcPts val="0"/>
              </a:spcBef>
              <a:spcAft>
                <a:spcPts val="0"/>
              </a:spcAft>
            </a:pPr>
            <a:r>
              <a:rPr lang="en-US" sz="2400" dirty="0">
                <a:solidFill>
                  <a:srgbClr val="7030A0"/>
                </a:solidFill>
              </a:rPr>
              <a:t>A separate LEA Plan for Use of Funds is required specific to Section 11t funds</a:t>
            </a:r>
            <a:endParaRPr lang="en-US" sz="2400" b="0" dirty="0">
              <a:solidFill>
                <a:srgbClr val="7030A0"/>
              </a:solidFill>
              <a:effectLst/>
            </a:endParaRPr>
          </a:p>
          <a:p>
            <a:r>
              <a:rPr lang="en-US" dirty="0"/>
              <a:t/>
            </a:r>
            <a:br>
              <a:rPr lang="en-US" dirty="0"/>
            </a:br>
            <a:endParaRPr lang="en-US" dirty="0"/>
          </a:p>
        </p:txBody>
      </p:sp>
      <p:sp>
        <p:nvSpPr>
          <p:cNvPr id="8" name="TextBox 7">
            <a:extLst>
              <a:ext uri="{FF2B5EF4-FFF2-40B4-BE49-F238E27FC236}">
                <a16:creationId xmlns:a16="http://schemas.microsoft.com/office/drawing/2014/main" id="{FBBE0943-F36B-40DE-A71B-E39762808418}"/>
              </a:ext>
            </a:extLst>
          </p:cNvPr>
          <p:cNvSpPr txBox="1"/>
          <p:nvPr/>
        </p:nvSpPr>
        <p:spPr>
          <a:xfrm>
            <a:off x="1680517" y="155267"/>
            <a:ext cx="10325216" cy="954107"/>
          </a:xfrm>
          <a:prstGeom prst="rect">
            <a:avLst/>
          </a:prstGeom>
          <a:noFill/>
        </p:spPr>
        <p:txBody>
          <a:bodyPr wrap="square">
            <a:spAutoFit/>
          </a:bodyPr>
          <a:lstStyle/>
          <a:p>
            <a:pPr lvl="0" algn="ctr"/>
            <a:r>
              <a:rPr lang="en-US" sz="2800" b="1" dirty="0">
                <a:solidFill>
                  <a:schemeClr val="accent1">
                    <a:lumMod val="75000"/>
                  </a:schemeClr>
                </a:solidFill>
              </a:rPr>
              <a:t>LEA Plan for Use of ARP ESSER Funds</a:t>
            </a:r>
          </a:p>
          <a:p>
            <a:pPr lvl="0" algn="ctr"/>
            <a:r>
              <a:rPr lang="en-US" sz="2800" b="1" dirty="0">
                <a:solidFill>
                  <a:schemeClr val="accent1">
                    <a:lumMod val="75000"/>
                  </a:schemeClr>
                </a:solidFill>
              </a:rPr>
              <a:t>Meaningful Consultation with Stakeholders</a:t>
            </a:r>
            <a:endParaRPr lang="en-US" sz="2800" dirty="0">
              <a:solidFill>
                <a:schemeClr val="accent1">
                  <a:lumMod val="75000"/>
                </a:schemeClr>
              </a:solidFill>
            </a:endParaRPr>
          </a:p>
        </p:txBody>
      </p:sp>
    </p:spTree>
    <p:extLst>
      <p:ext uri="{BB962C8B-B14F-4D97-AF65-F5344CB8AC3E}">
        <p14:creationId xmlns:p14="http://schemas.microsoft.com/office/powerpoint/2010/main" val="71208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48">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0">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LEA Plan for use of funds</a:t>
            </a:r>
            <a:br>
              <a:rPr lang="en-US" sz="3000" dirty="0">
                <a:solidFill>
                  <a:srgbClr val="FFFFFF"/>
                </a:solidFill>
              </a:rPr>
            </a:br>
            <a:r>
              <a:rPr lang="en-US" sz="3000" dirty="0">
                <a:solidFill>
                  <a:srgbClr val="FFFFFF"/>
                </a:solidFill>
              </a:rPr>
              <a:t>Hot Topic</a:t>
            </a:r>
          </a:p>
        </p:txBody>
      </p:sp>
      <p:sp>
        <p:nvSpPr>
          <p:cNvPr id="58" name="Rectangle 52">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Content Placeholder 2">
            <a:extLst>
              <a:ext uri="{FF2B5EF4-FFF2-40B4-BE49-F238E27FC236}">
                <a16:creationId xmlns:a16="http://schemas.microsoft.com/office/drawing/2014/main" id="{BE92EE47-1EEF-4D4D-86CD-A1D89F75FEDA}"/>
              </a:ext>
            </a:extLst>
          </p:cNvPr>
          <p:cNvGraphicFramePr>
            <a:graphicFrameLocks noGrp="1"/>
          </p:cNvGraphicFramePr>
          <p:nvPr>
            <p:ph idx="1"/>
            <p:extLst>
              <p:ext uri="{D42A27DB-BD31-4B8C-83A1-F6EECF244321}">
                <p14:modId xmlns:p14="http://schemas.microsoft.com/office/powerpoint/2010/main" val="1796329625"/>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7215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48">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0">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LEA Plan for use of funds</a:t>
            </a:r>
            <a:br>
              <a:rPr lang="en-US" sz="3000" dirty="0">
                <a:solidFill>
                  <a:srgbClr val="FFFFFF"/>
                </a:solidFill>
              </a:rPr>
            </a:br>
            <a:r>
              <a:rPr lang="en-US" sz="3000" dirty="0">
                <a:solidFill>
                  <a:srgbClr val="FFFFFF"/>
                </a:solidFill>
              </a:rPr>
              <a:t>Hot Topic</a:t>
            </a:r>
          </a:p>
        </p:txBody>
      </p:sp>
      <p:sp>
        <p:nvSpPr>
          <p:cNvPr id="58" name="Rectangle 52">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Content Placeholder 2">
            <a:extLst>
              <a:ext uri="{FF2B5EF4-FFF2-40B4-BE49-F238E27FC236}">
                <a16:creationId xmlns:a16="http://schemas.microsoft.com/office/drawing/2014/main" id="{BE92EE47-1EEF-4D4D-86CD-A1D89F75FEDA}"/>
              </a:ext>
            </a:extLst>
          </p:cNvPr>
          <p:cNvGraphicFramePr>
            <a:graphicFrameLocks noGrp="1"/>
          </p:cNvGraphicFramePr>
          <p:nvPr>
            <p:ph idx="1"/>
            <p:extLst>
              <p:ext uri="{D42A27DB-BD31-4B8C-83A1-F6EECF244321}">
                <p14:modId xmlns:p14="http://schemas.microsoft.com/office/powerpoint/2010/main" val="647985170"/>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9240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6">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48">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0">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4" y="2376861"/>
            <a:ext cx="2640646" cy="2104273"/>
          </a:xfrm>
          <a:noFill/>
        </p:spPr>
        <p:txBody>
          <a:bodyPr>
            <a:normAutofit/>
          </a:bodyPr>
          <a:lstStyle/>
          <a:p>
            <a:pPr algn="ctr"/>
            <a:r>
              <a:rPr lang="en-US" sz="9600" dirty="0">
                <a:solidFill>
                  <a:srgbClr val="FFFFFF"/>
                </a:solidFill>
              </a:rPr>
              <a:t>STOP</a:t>
            </a:r>
          </a:p>
        </p:txBody>
      </p:sp>
      <p:sp>
        <p:nvSpPr>
          <p:cNvPr id="58" name="Rectangle 52">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Yes, no, maybe | Spin The Wheel App">
            <a:extLst>
              <a:ext uri="{FF2B5EF4-FFF2-40B4-BE49-F238E27FC236}">
                <a16:creationId xmlns:a16="http://schemas.microsoft.com/office/drawing/2014/main" id="{561D63B6-81C7-4EBB-9490-2CFFCB53790F}"/>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617886" y="744261"/>
            <a:ext cx="5950090" cy="59500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4CFAAE-BCFB-4D18-993F-0B8FA0C9B23D}"/>
              </a:ext>
            </a:extLst>
          </p:cNvPr>
          <p:cNvSpPr txBox="1"/>
          <p:nvPr/>
        </p:nvSpPr>
        <p:spPr>
          <a:xfrm>
            <a:off x="318052" y="437322"/>
            <a:ext cx="11728173" cy="461665"/>
          </a:xfrm>
          <a:prstGeom prst="rect">
            <a:avLst/>
          </a:prstGeom>
          <a:noFill/>
        </p:spPr>
        <p:txBody>
          <a:bodyPr wrap="square" rtlCol="0">
            <a:spAutoFit/>
          </a:bodyPr>
          <a:lstStyle/>
          <a:p>
            <a:pPr algn="ctr"/>
            <a:r>
              <a:rPr lang="en-US" sz="2400" b="1" dirty="0">
                <a:solidFill>
                  <a:srgbClr val="FF0000"/>
                </a:solidFill>
              </a:rPr>
              <a:t>MEANINGFUL CONSULTATION:  PLEASE DO NOT SPIN THIS WHEEL</a:t>
            </a:r>
          </a:p>
        </p:txBody>
      </p:sp>
    </p:spTree>
    <p:extLst>
      <p:ext uri="{BB962C8B-B14F-4D97-AF65-F5344CB8AC3E}">
        <p14:creationId xmlns:p14="http://schemas.microsoft.com/office/powerpoint/2010/main" val="129150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269A4C-0C89-499F-9929-2441E1DF2DEB}"/>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LEA Plan for use of funds</a:t>
            </a:r>
            <a:br>
              <a:rPr lang="en-US" sz="3000" dirty="0">
                <a:solidFill>
                  <a:srgbClr val="FFFFFF"/>
                </a:solidFill>
              </a:rPr>
            </a:br>
            <a:r>
              <a:rPr lang="en-US" sz="3000" dirty="0">
                <a:solidFill>
                  <a:srgbClr val="FFFFFF"/>
                </a:solidFill>
              </a:rPr>
              <a:t>Meaningful consultation </a:t>
            </a:r>
          </a:p>
        </p:txBody>
      </p:sp>
      <p:sp>
        <p:nvSpPr>
          <p:cNvPr id="42" name="Rectangle 41">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4">
            <a:extLst>
              <a:ext uri="{FF2B5EF4-FFF2-40B4-BE49-F238E27FC236}">
                <a16:creationId xmlns:a16="http://schemas.microsoft.com/office/drawing/2014/main" id="{D0BE749C-A33C-4530-BF0B-BFEB97A65014}"/>
              </a:ext>
            </a:extLst>
          </p:cNvPr>
          <p:cNvGraphicFramePr>
            <a:graphicFrameLocks noGrp="1"/>
          </p:cNvGraphicFramePr>
          <p:nvPr>
            <p:ph idx="1"/>
          </p:nvPr>
        </p:nvGraphicFramePr>
        <p:xfrm>
          <a:off x="1626566" y="2376862"/>
          <a:ext cx="10058400" cy="4051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Diagram 6">
            <a:extLst>
              <a:ext uri="{FF2B5EF4-FFF2-40B4-BE49-F238E27FC236}">
                <a16:creationId xmlns:a16="http://schemas.microsoft.com/office/drawing/2014/main" id="{4E10D7A1-1542-481F-A26A-0AE70D1CA710}"/>
              </a:ext>
            </a:extLst>
          </p:cNvPr>
          <p:cNvGraphicFramePr/>
          <p:nvPr>
            <p:extLst>
              <p:ext uri="{D42A27DB-BD31-4B8C-83A1-F6EECF244321}">
                <p14:modId xmlns:p14="http://schemas.microsoft.com/office/powerpoint/2010/main" val="174109779"/>
              </p:ext>
            </p:extLst>
          </p:nvPr>
        </p:nvGraphicFramePr>
        <p:xfrm>
          <a:off x="5617886" y="1274212"/>
          <a:ext cx="6252244" cy="430957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Star: 5 Points 2">
            <a:extLst>
              <a:ext uri="{FF2B5EF4-FFF2-40B4-BE49-F238E27FC236}">
                <a16:creationId xmlns:a16="http://schemas.microsoft.com/office/drawing/2014/main" id="{92C05821-2B42-4491-B024-948F18B4AAB8}"/>
              </a:ext>
            </a:extLst>
          </p:cNvPr>
          <p:cNvSpPr/>
          <p:nvPr/>
        </p:nvSpPr>
        <p:spPr>
          <a:xfrm>
            <a:off x="8286808" y="16894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FEE6F4A1-6BE9-493E-BE38-1120B113D280}"/>
              </a:ext>
            </a:extLst>
          </p:cNvPr>
          <p:cNvSpPr/>
          <p:nvPr/>
        </p:nvSpPr>
        <p:spPr>
          <a:xfrm>
            <a:off x="10708801" y="16894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583605-9954-459C-B746-B90184C8853B}"/>
              </a:ext>
            </a:extLst>
          </p:cNvPr>
          <p:cNvSpPr txBox="1"/>
          <p:nvPr/>
        </p:nvSpPr>
        <p:spPr>
          <a:xfrm>
            <a:off x="8906272" y="1619199"/>
            <a:ext cx="2166731" cy="369332"/>
          </a:xfrm>
          <a:prstGeom prst="rect">
            <a:avLst/>
          </a:prstGeom>
          <a:noFill/>
        </p:spPr>
        <p:txBody>
          <a:bodyPr wrap="square" rtlCol="0">
            <a:spAutoFit/>
          </a:bodyPr>
          <a:lstStyle/>
          <a:p>
            <a:r>
              <a:rPr lang="en-US" dirty="0">
                <a:solidFill>
                  <a:schemeClr val="accent2"/>
                </a:solidFill>
              </a:rPr>
              <a:t>Submitted to MDE</a:t>
            </a:r>
          </a:p>
        </p:txBody>
      </p:sp>
      <p:sp>
        <p:nvSpPr>
          <p:cNvPr id="6" name="Arrow: Curved Left 5">
            <a:extLst>
              <a:ext uri="{FF2B5EF4-FFF2-40B4-BE49-F238E27FC236}">
                <a16:creationId xmlns:a16="http://schemas.microsoft.com/office/drawing/2014/main" id="{95DD4A40-16F1-4D04-B243-BE3B40D64ED8}"/>
              </a:ext>
            </a:extLst>
          </p:cNvPr>
          <p:cNvSpPr/>
          <p:nvPr/>
        </p:nvSpPr>
        <p:spPr>
          <a:xfrm rot="5400000">
            <a:off x="7651854" y="2972932"/>
            <a:ext cx="1026135" cy="38267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6C239A8-3F2B-4D04-BCDB-314623C41511}"/>
              </a:ext>
            </a:extLst>
          </p:cNvPr>
          <p:cNvSpPr txBox="1"/>
          <p:nvPr/>
        </p:nvSpPr>
        <p:spPr>
          <a:xfrm>
            <a:off x="5507840" y="2300114"/>
            <a:ext cx="2448697" cy="369332"/>
          </a:xfrm>
          <a:prstGeom prst="rect">
            <a:avLst/>
          </a:prstGeom>
          <a:noFill/>
        </p:spPr>
        <p:txBody>
          <a:bodyPr wrap="square" rtlCol="0">
            <a:spAutoFit/>
          </a:bodyPr>
          <a:lstStyle/>
          <a:p>
            <a:r>
              <a:rPr lang="en-US" dirty="0">
                <a:solidFill>
                  <a:schemeClr val="accent2"/>
                </a:solidFill>
              </a:rPr>
              <a:t>LEA Documentation</a:t>
            </a:r>
          </a:p>
        </p:txBody>
      </p:sp>
    </p:spTree>
    <p:extLst>
      <p:ext uri="{BB962C8B-B14F-4D97-AF65-F5344CB8AC3E}">
        <p14:creationId xmlns:p14="http://schemas.microsoft.com/office/powerpoint/2010/main" val="3438308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156968</TotalTime>
  <Words>1651</Words>
  <Application>Microsoft Office PowerPoint</Application>
  <PresentationFormat>Widescreen</PresentationFormat>
  <Paragraphs>104</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Corbel</vt:lpstr>
      <vt:lpstr>Rockwell</vt:lpstr>
      <vt:lpstr>Rockwell Condensed</vt:lpstr>
      <vt:lpstr>Rockwell Extra Bold</vt:lpstr>
      <vt:lpstr>Wingdings</vt:lpstr>
      <vt:lpstr>Wood Type</vt:lpstr>
      <vt:lpstr>ARP ESSER III update:  LEA Plan for use of funds  </vt:lpstr>
      <vt:lpstr>Timelines for ESSER formula funds</vt:lpstr>
      <vt:lpstr>comparison of ESSER formula and section 11t funds</vt:lpstr>
      <vt:lpstr>comparison of ESSER formula and section 11t funds</vt:lpstr>
      <vt:lpstr>PowerPoint Presentation</vt:lpstr>
      <vt:lpstr>LEA Plan for use of funds Hot Topic</vt:lpstr>
      <vt:lpstr>LEA Plan for use of funds Hot Topic</vt:lpstr>
      <vt:lpstr>STOP</vt:lpstr>
      <vt:lpstr>LEA Plan for use of funds Meaningful consultation </vt:lpstr>
      <vt:lpstr>Stop for Q&amp;A</vt:lpstr>
      <vt:lpstr>          Guidance for COVID-19 Prevention in K-12 Schools | CDC          ED COVID-19 Handbook, Volume 2 (PDF)       ESSER.GEER_.FAQs_5.26.21        ED COVID-19 Handbook, Volume 2 (PDF)        </vt:lpstr>
      <vt:lpstr>DEADLINES for amended submissions and other items</vt:lpstr>
      <vt:lpstr>Example funds to address mitigation of virus and cdc standards</vt:lpstr>
      <vt:lpstr>Example funds to address mitigation of virus and cdc standards</vt:lpstr>
      <vt:lpstr>Example funds to address 20% learning loss</vt:lpstr>
      <vt:lpstr>Example funds to address 20% learning loss</vt:lpstr>
      <vt:lpstr>Example funds to address use of non-learning loss funds</vt:lpstr>
      <vt:lpstr>Example funds to address use of non-learning loss funds</vt:lpstr>
      <vt:lpstr>Example funds to Implement interventions to address 20% learning loss</vt:lpstr>
      <vt:lpstr>Example funds to Implement interventions to address 20% learning loss</vt:lpstr>
      <vt:lpstr>Important link required between plan and budget</vt:lpstr>
      <vt:lpstr>STOP</vt:lpstr>
      <vt:lpstr>Stop for Q&amp;A</vt:lpstr>
      <vt:lpstr>ESSER III  Required  20% Set-Aside for Learning Loss</vt:lpstr>
      <vt:lpstr>ESSER III  Required  20% Set-Aside for Learning Loss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 and GEER II (EANS) FUND OVERVIEW</dc:title>
  <dc:creator>Walters, Kevin (MDE)</dc:creator>
  <cp:lastModifiedBy>Rebecca Clawson</cp:lastModifiedBy>
  <cp:revision>133</cp:revision>
  <cp:lastPrinted>2021-03-17T16:43:11Z</cp:lastPrinted>
  <dcterms:created xsi:type="dcterms:W3CDTF">2021-01-27T22:49:17Z</dcterms:created>
  <dcterms:modified xsi:type="dcterms:W3CDTF">2022-04-20T12:31:31Z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2021-04-14T18:15:03Z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d693bfba-63eb-4e13-bc71-5959e6eb045f</vt:lpwstr>
  </property>
  <property fmtid="{D5CDD505-2E9C-101B-9397-08002B2CF9AE}" pid="8" name="MSIP_Label_3a2fed65-62e7-46ea-af74-187e0c17143a_ContentBits">
    <vt:lpwstr>0</vt:lpwstr>
  </property>
</Properties>
</file>