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1" r:id="rId2"/>
    <p:sldId id="287" r:id="rId3"/>
    <p:sldId id="277" r:id="rId4"/>
    <p:sldId id="264" r:id="rId5"/>
    <p:sldId id="260" r:id="rId6"/>
    <p:sldId id="282" r:id="rId7"/>
    <p:sldId id="296" r:id="rId8"/>
    <p:sldId id="297" r:id="rId9"/>
    <p:sldId id="298" r:id="rId10"/>
    <p:sldId id="299" r:id="rId11"/>
    <p:sldId id="284" r:id="rId12"/>
    <p:sldId id="295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9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Art of Intentional Governance:  Creating a Governance </a:t>
            </a:r>
            <a:r>
              <a:rPr lang="en-US" b="1" dirty="0"/>
              <a:t>MODEL</a:t>
            </a:r>
            <a:r>
              <a:rPr lang="en-US" dirty="0"/>
              <a:t> That Ensures the Right Focus at the Right Time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5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23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6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September:  What’s New in 2022?  Governance Themes for year . . . ; November:  What’s to be in 2023?  Mid-term adjustments on any red-flag issues to ensure a strong finish to the year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0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WELL are we doing as a governing body . . . Our self-evaluation checkpoint</a:t>
            </a:r>
          </a:p>
          <a:p>
            <a:r>
              <a:rPr lang="en-US" dirty="0"/>
              <a:t>Red flag adjustments from November session – transfer to your effectuated governance role/work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1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3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13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6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5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5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0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8682" y="520807"/>
            <a:ext cx="5047130" cy="3611880"/>
          </a:xfrm>
        </p:spPr>
        <p:txBody>
          <a:bodyPr/>
          <a:lstStyle/>
          <a:p>
            <a:r>
              <a:rPr lang="en-US" dirty="0"/>
              <a:t>Assessing Your Governance Work</a:t>
            </a:r>
            <a:br>
              <a:rPr lang="en-US" dirty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4728" y="5305624"/>
            <a:ext cx="4178808" cy="119378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Webinar Series:  2022/2023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Presented by:  Angela L. Irwin, Owner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AirWin Educational Services, LLC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January 17, 2023</a:t>
            </a:r>
          </a:p>
          <a:p>
            <a:r>
              <a:rPr lang="en-US" dirty="0">
                <a:solidFill>
                  <a:schemeClr val="bg1"/>
                </a:solidFill>
              </a:rPr>
              <a:t>Presented b</a:t>
            </a:r>
          </a:p>
        </p:txBody>
      </p:sp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2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71" y="1999851"/>
            <a:ext cx="8729059" cy="3920181"/>
          </a:xfrm>
        </p:spPr>
        <p:txBody>
          <a:bodyPr/>
          <a:lstStyle/>
          <a:p>
            <a:r>
              <a:rPr lang="en-US" sz="1800" b="1" dirty="0"/>
              <a:t>REFLECTIVE QUESTIONS/ELEMENTS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Are we . . . compliant with the charter contract and all incorporated goals?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Do we . . . make decisions consistent with policy?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Do we . . . intentionally work toward forging relationships based on mutual trust and respect with all stakeholders?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Have we . . . established a culture that promotes collaborative dialogue between and among ALL stakeholders (including key community leaders)?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Do we . . . communicate decisions to all those stakeholders that are affected by them  effectively and timely?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Do we . . . handle conflict openly and constructively?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667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oup of students throwing their graduation caps in the air at sunset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40A7491-C312-4D36-BA63-6F859CD81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626"/>
            <a:ext cx="12191999" cy="6846748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slide 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FOCUS, ADJUST, EVALUATE . . .ADJUST</a:t>
            </a:r>
          </a:p>
        </p:txBody>
      </p:sp>
      <p:sp>
        <p:nvSpPr>
          <p:cNvPr id="87" name="Text Placeholder 86" descr="content block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847927"/>
            <a:ext cx="8696325" cy="1461613"/>
          </a:xfrm>
        </p:spPr>
        <p:txBody>
          <a:bodyPr/>
          <a:lstStyle/>
          <a:p>
            <a:r>
              <a:rPr lang="en-US" sz="2000" dirty="0"/>
              <a:t>Consider monthly governance focus</a:t>
            </a:r>
          </a:p>
          <a:p>
            <a:r>
              <a:rPr lang="en-US" sz="2000" dirty="0"/>
              <a:t>Discuss mid-year progress – identify red-flags and adjust</a:t>
            </a:r>
          </a:p>
          <a:p>
            <a:r>
              <a:rPr lang="en-US" sz="2000" dirty="0"/>
              <a:t>Evaluate/reflect on board impact on progress/change over first half of year and adjust where and as necessary</a:t>
            </a:r>
          </a:p>
        </p:txBody>
      </p:sp>
      <p:sp>
        <p:nvSpPr>
          <p:cNvPr id="18" name="Slide Number Placeholder 5" descr="Slide number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1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/>
              <a:t>THANK YOU</a:t>
            </a:r>
          </a:p>
        </p:txBody>
      </p: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/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Angela Irwin, President</a:t>
            </a:r>
          </a:p>
          <a:p>
            <a:pPr>
              <a:spcBef>
                <a:spcPts val="0"/>
              </a:spcBef>
            </a:pPr>
            <a:r>
              <a:rPr lang="en-US" dirty="0"/>
              <a:t>AirWin Educational Services, LLC.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/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(989) 239-7555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/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angela@arwinllc.com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079" y="458054"/>
            <a:ext cx="4379976" cy="3611880"/>
          </a:xfrm>
        </p:spPr>
        <p:txBody>
          <a:bodyPr/>
          <a:lstStyle/>
          <a:p>
            <a:r>
              <a:rPr lang="en-US" dirty="0"/>
              <a:t>A 2022 Review . . .</a:t>
            </a: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Refresher on Prior Sessions</a:t>
            </a:r>
          </a:p>
        </p:txBody>
      </p:sp>
      <p:pic>
        <p:nvPicPr>
          <p:cNvPr id="14" name="Picture Placeholder 13" descr="room of red chairs in front of a window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150737"/>
              <a:ext cx="6267450" cy="1190795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Self-Evaluation Checkpoint</a:t>
            </a:r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17" y="4150736"/>
            <a:ext cx="5920244" cy="8838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Where are WE with student learning?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Where are WE with fulfilling our fiscal responsibilities?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Where are WE in our “good-faith”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en book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2DDD60-EB1C-44D8-84E1-D86EB3558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21923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5" descr="Slide Number">
            <a:extLst>
              <a:ext uri="{FF2B5EF4-FFF2-40B4-BE49-F238E27FC236}">
                <a16:creationId xmlns:a16="http://schemas.microsoft.com/office/drawing/2014/main" id="{DB02A950-05E3-4691-9BC9-47B314EEA71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582EE7-AF65-6093-2CFE-FB083913CC9F}"/>
              </a:ext>
            </a:extLst>
          </p:cNvPr>
          <p:cNvGrpSpPr/>
          <p:nvPr/>
        </p:nvGrpSpPr>
        <p:grpSpPr>
          <a:xfrm>
            <a:off x="1188607" y="1907325"/>
            <a:ext cx="1811734" cy="1811734"/>
            <a:chOff x="1366" y="1803466"/>
            <a:chExt cx="1811734" cy="181173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E4FB7E-30BA-915B-FC90-E9664A703948}"/>
                </a:ext>
              </a:extLst>
            </p:cNvPr>
            <p:cNvSpPr/>
            <p:nvPr/>
          </p:nvSpPr>
          <p:spPr>
            <a:xfrm>
              <a:off x="1366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68282FC9-1C17-D81A-4828-5ABE83725C59}"/>
                </a:ext>
              </a:extLst>
            </p:cNvPr>
            <p:cNvSpPr txBox="1"/>
            <p:nvPr/>
          </p:nvSpPr>
          <p:spPr>
            <a:xfrm>
              <a:off x="266688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Inputs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(Academy Resources)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52F4FF-3584-CE40-2649-9340FEA1A8CE}"/>
              </a:ext>
            </a:extLst>
          </p:cNvPr>
          <p:cNvGrpSpPr/>
          <p:nvPr/>
        </p:nvGrpSpPr>
        <p:grpSpPr>
          <a:xfrm>
            <a:off x="3138142" y="2287789"/>
            <a:ext cx="1050805" cy="1050805"/>
            <a:chOff x="1960214" y="2183930"/>
            <a:chExt cx="1050805" cy="1050805"/>
          </a:xfrm>
        </p:grpSpPr>
        <p:sp>
          <p:nvSpPr>
            <p:cNvPr id="10" name="Plus Sign 9">
              <a:extLst>
                <a:ext uri="{FF2B5EF4-FFF2-40B4-BE49-F238E27FC236}">
                  <a16:creationId xmlns:a16="http://schemas.microsoft.com/office/drawing/2014/main" id="{568D2F1F-99EE-89E2-2BB5-976B109511F4}"/>
                </a:ext>
              </a:extLst>
            </p:cNvPr>
            <p:cNvSpPr/>
            <p:nvPr/>
          </p:nvSpPr>
          <p:spPr>
            <a:xfrm>
              <a:off x="1960214" y="2183930"/>
              <a:ext cx="1050805" cy="1050805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lus Sign 4">
              <a:extLst>
                <a:ext uri="{FF2B5EF4-FFF2-40B4-BE49-F238E27FC236}">
                  <a16:creationId xmlns:a16="http://schemas.microsoft.com/office/drawing/2014/main" id="{AD85D126-2A04-72C8-917D-6C80D93724B9}"/>
                </a:ext>
              </a:extLst>
            </p:cNvPr>
            <p:cNvSpPr txBox="1"/>
            <p:nvPr/>
          </p:nvSpPr>
          <p:spPr>
            <a:xfrm>
              <a:off x="2099498" y="2585758"/>
              <a:ext cx="772237" cy="247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7D5798-DC68-0FED-FA89-26042B76126B}"/>
              </a:ext>
            </a:extLst>
          </p:cNvPr>
          <p:cNvGrpSpPr/>
          <p:nvPr/>
        </p:nvGrpSpPr>
        <p:grpSpPr>
          <a:xfrm>
            <a:off x="4322375" y="1907324"/>
            <a:ext cx="1811734" cy="1811734"/>
            <a:chOff x="3158132" y="1803466"/>
            <a:chExt cx="1811734" cy="18117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62D195-AAA0-2E2F-8977-1972086974FF}"/>
                </a:ext>
              </a:extLst>
            </p:cNvPr>
            <p:cNvSpPr/>
            <p:nvPr/>
          </p:nvSpPr>
          <p:spPr>
            <a:xfrm>
              <a:off x="3158132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79E396B0-E076-2F24-B4F7-63B40EBEF1C9}"/>
                </a:ext>
              </a:extLst>
            </p:cNvPr>
            <p:cNvSpPr txBox="1"/>
            <p:nvPr/>
          </p:nvSpPr>
          <p:spPr>
            <a:xfrm>
              <a:off x="3423454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Outputs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(Delivery on Resources)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1E9376-4966-7C88-8A1A-25C1CE6E1695}"/>
              </a:ext>
            </a:extLst>
          </p:cNvPr>
          <p:cNvGrpSpPr/>
          <p:nvPr/>
        </p:nvGrpSpPr>
        <p:grpSpPr>
          <a:xfrm>
            <a:off x="6405338" y="2236121"/>
            <a:ext cx="1050805" cy="1050805"/>
            <a:chOff x="5116980" y="2183930"/>
            <a:chExt cx="1050805" cy="1050805"/>
          </a:xfrm>
        </p:grpSpPr>
        <p:sp>
          <p:nvSpPr>
            <p:cNvPr id="18" name="Equals 17">
              <a:extLst>
                <a:ext uri="{FF2B5EF4-FFF2-40B4-BE49-F238E27FC236}">
                  <a16:creationId xmlns:a16="http://schemas.microsoft.com/office/drawing/2014/main" id="{02CDF157-251F-84BE-CB3A-14DD262178E8}"/>
                </a:ext>
              </a:extLst>
            </p:cNvPr>
            <p:cNvSpPr/>
            <p:nvPr/>
          </p:nvSpPr>
          <p:spPr>
            <a:xfrm>
              <a:off x="5116980" y="2183930"/>
              <a:ext cx="1050805" cy="1050805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quals 4">
              <a:extLst>
                <a:ext uri="{FF2B5EF4-FFF2-40B4-BE49-F238E27FC236}">
                  <a16:creationId xmlns:a16="http://schemas.microsoft.com/office/drawing/2014/main" id="{AD55CF77-8F71-E695-E061-2171BC04C7CD}"/>
                </a:ext>
              </a:extLst>
            </p:cNvPr>
            <p:cNvSpPr txBox="1"/>
            <p:nvPr/>
          </p:nvSpPr>
          <p:spPr>
            <a:xfrm>
              <a:off x="5256264" y="2400396"/>
              <a:ext cx="772237" cy="617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5B8127-AD2B-5CC5-D542-52351FFCEF80}"/>
              </a:ext>
            </a:extLst>
          </p:cNvPr>
          <p:cNvGrpSpPr/>
          <p:nvPr/>
        </p:nvGrpSpPr>
        <p:grpSpPr>
          <a:xfrm>
            <a:off x="7844067" y="1907324"/>
            <a:ext cx="1895805" cy="1811734"/>
            <a:chOff x="6316265" y="1778138"/>
            <a:chExt cx="1811734" cy="181173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43D1E0-27F3-BCCB-0157-CA91BEE7E3CD}"/>
                </a:ext>
              </a:extLst>
            </p:cNvPr>
            <p:cNvSpPr/>
            <p:nvPr/>
          </p:nvSpPr>
          <p:spPr>
            <a:xfrm>
              <a:off x="6316265" y="1778138"/>
              <a:ext cx="1811734" cy="181173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699565BB-D0AF-0076-5824-E41CFA03FAB3}"/>
                </a:ext>
              </a:extLst>
            </p:cNvPr>
            <p:cNvSpPr txBox="1"/>
            <p:nvPr/>
          </p:nvSpPr>
          <p:spPr>
            <a:xfrm>
              <a:off x="6499691" y="2043460"/>
              <a:ext cx="1440426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OUTCOMES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(Impact/changes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/Effectiveness)</a:t>
              </a:r>
              <a:endParaRPr lang="en-US" sz="1600" kern="1200" dirty="0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1E120E-6B13-C637-5490-D921539F7464}"/>
              </a:ext>
            </a:extLst>
          </p:cNvPr>
          <p:cNvCxnSpPr/>
          <p:nvPr/>
        </p:nvCxnSpPr>
        <p:spPr>
          <a:xfrm>
            <a:off x="2251730" y="3788717"/>
            <a:ext cx="1228725" cy="1185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E77597-B879-D163-994B-1BDA781573FD}"/>
              </a:ext>
            </a:extLst>
          </p:cNvPr>
          <p:cNvCxnSpPr>
            <a:cxnSpLocks/>
          </p:cNvCxnSpPr>
          <p:nvPr/>
        </p:nvCxnSpPr>
        <p:spPr>
          <a:xfrm flipH="1">
            <a:off x="4013291" y="3774395"/>
            <a:ext cx="1042383" cy="1200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5B36391-AD35-0728-0B37-409ECE332333}"/>
              </a:ext>
            </a:extLst>
          </p:cNvPr>
          <p:cNvSpPr txBox="1"/>
          <p:nvPr/>
        </p:nvSpPr>
        <p:spPr>
          <a:xfrm>
            <a:off x="2670487" y="5026155"/>
            <a:ext cx="213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Academy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6EEA54-CC9A-5D71-EFD4-64A60FE0D969}"/>
              </a:ext>
            </a:extLst>
          </p:cNvPr>
          <p:cNvCxnSpPr/>
          <p:nvPr/>
        </p:nvCxnSpPr>
        <p:spPr>
          <a:xfrm>
            <a:off x="8789638" y="3788717"/>
            <a:ext cx="0" cy="123743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CB08FA4-7C09-F4A9-9A70-88692291FC59}"/>
              </a:ext>
            </a:extLst>
          </p:cNvPr>
          <p:cNvSpPr txBox="1"/>
          <p:nvPr/>
        </p:nvSpPr>
        <p:spPr>
          <a:xfrm>
            <a:off x="7711382" y="5007904"/>
            <a:ext cx="213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pages in a book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Learning?</a:t>
            </a:r>
          </a:p>
        </p:txBody>
      </p: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2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32" y="906342"/>
            <a:ext cx="10442968" cy="3920181"/>
          </a:xfrm>
        </p:spPr>
        <p:txBody>
          <a:bodyPr/>
          <a:lstStyle/>
          <a:p>
            <a:r>
              <a:rPr lang="en-US" sz="1800" b="1" dirty="0"/>
              <a:t>REFLECTIVE QUESTIONS/ELEMENTS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Do we have . . . a sufficient timeframe and format for reporting academic outcomes?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Are we . . . keeping informed about WHAT students are learning (through consistent reporting on academic achievement, programs and the impact of extra-curricular activities)?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Are we . . .spending “adequate” amounts of time discussing student learning at board meetings?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Do we have  . . . a clear system of follow-up on academic reporting?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Do we . . . compare reports on academic progress with established short-and long-term goals?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pages in a book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4268"/>
            <a:ext cx="12192001" cy="6858000"/>
          </a:xfr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513" y="1691263"/>
            <a:ext cx="7063599" cy="2852737"/>
          </a:xfrm>
        </p:spPr>
        <p:txBody>
          <a:bodyPr/>
          <a:lstStyle/>
          <a:p>
            <a:r>
              <a:rPr lang="en-US" dirty="0"/>
              <a:t>Fiscal Responsibility?</a:t>
            </a:r>
          </a:p>
        </p:txBody>
      </p:sp>
    </p:spTree>
    <p:extLst>
      <p:ext uri="{BB962C8B-B14F-4D97-AF65-F5344CB8AC3E}">
        <p14:creationId xmlns:p14="http://schemas.microsoft.com/office/powerpoint/2010/main" val="240692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2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32" y="906342"/>
            <a:ext cx="8729059" cy="3920181"/>
          </a:xfrm>
        </p:spPr>
        <p:txBody>
          <a:bodyPr/>
          <a:lstStyle/>
          <a:p>
            <a:r>
              <a:rPr lang="en-US" sz="1800" b="1" dirty="0"/>
              <a:t>REFLECTIVE QUESTIONS/ELEMENTS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Are we . . . comfortable exercising our legal authority over the budget?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Do we . . . understand all financial reports?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Are we .  . . comfortable tabling decisions until further information can be or is obtained?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Are we . . . meeting/exceeding fund balance goals?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Are we . . . ensuring key programs are adequately funded?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Are we . . . satisfied with the overall financial health of the academy?</a:t>
            </a:r>
          </a:p>
        </p:txBody>
      </p:sp>
    </p:spTree>
    <p:extLst>
      <p:ext uri="{BB962C8B-B14F-4D97-AF65-F5344CB8AC3E}">
        <p14:creationId xmlns:p14="http://schemas.microsoft.com/office/powerpoint/2010/main" val="148155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pages in a book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95" y="103694"/>
            <a:ext cx="12192001" cy="6858000"/>
          </a:xfr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89" y="1531007"/>
            <a:ext cx="8587818" cy="2852737"/>
          </a:xfrm>
        </p:spPr>
        <p:txBody>
          <a:bodyPr/>
          <a:lstStyle/>
          <a:p>
            <a:r>
              <a:rPr lang="en-US" dirty="0"/>
              <a:t>Good-faith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239955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win32_updated.potx" id="{A4A0EA2A-97B2-410A-8D7A-6FADB82D2E12}" vid="{BA420F86-D112-4462-A780-945ECA68E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194</TotalTime>
  <Words>265</Words>
  <Application>Microsoft Office PowerPoint</Application>
  <PresentationFormat>Widescreen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Office Theme</vt:lpstr>
      <vt:lpstr>Assessing Your Governance Work   </vt:lpstr>
      <vt:lpstr>A 2022 Review . . .</vt:lpstr>
      <vt:lpstr>Self-Evaluation Checkpoint</vt:lpstr>
      <vt:lpstr>PowerPoint Presentation</vt:lpstr>
      <vt:lpstr>Student Learning?</vt:lpstr>
      <vt:lpstr>REFLECTIVE QUESTIONS/ELEMENTS:    Do we have . . . a sufficient timeframe and format for reporting academic outcomes?  Are we . . . keeping informed about WHAT students are learning (through consistent reporting on academic achievement, programs and the impact of extra-curricular activities)?  Are we . . .spending “adequate” amounts of time discussing student learning at board meetings?  Do we have  . . . a clear system of follow-up on academic reporting?  Do we . . . compare reports on academic progress with established short-and long-term goals? </vt:lpstr>
      <vt:lpstr>Fiscal Responsibility?</vt:lpstr>
      <vt:lpstr>REFLECTIVE QUESTIONS/ELEMENTS:   Are we . . . comfortable exercising our legal authority over the budget?  Do we . . . understand all financial reports?  Are we .  . . comfortable tabling decisions until further information can be or is obtained?  Are we . . . meeting/exceeding fund balance goals?  Are we . . . ensuring key programs are adequately funded?  Are we . . . satisfied with the overall financial health of the academy?</vt:lpstr>
      <vt:lpstr>Good-faith Relationships?</vt:lpstr>
      <vt:lpstr>REFLECTIVE QUESTIONS/ELEMENTS:   Are we . . . compliant with the charter contract and all incorporated goals?  Do we . . . make decisions consistent with policy?  Do we . . . intentionally work toward forging relationships based on mutual trust and respect with all stakeholders?  Have we . . . established a culture that promotes collaborative dialogue between and among ALL stakeholders (including key community leaders)?  Do we . . . communicate decisions to all those stakeholders that are affected by them  effectively and timely?  Do we . . . handle conflict openly and constructively?    </vt:lpstr>
      <vt:lpstr>FOCUS, ADJUST, EVALUATE . . .ADJUST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2022? Using the “New” to Inform your Governance Practices</dc:title>
  <dc:creator>Angela Irwin</dc:creator>
  <cp:lastModifiedBy>Chris Oshelski</cp:lastModifiedBy>
  <cp:revision>10</cp:revision>
  <cp:lastPrinted>2023-01-16T20:28:59Z</cp:lastPrinted>
  <dcterms:created xsi:type="dcterms:W3CDTF">2022-08-11T13:13:56Z</dcterms:created>
  <dcterms:modified xsi:type="dcterms:W3CDTF">2023-01-18T15:10:49Z</dcterms:modified>
</cp:coreProperties>
</file>