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9" r:id="rId3"/>
    <p:sldId id="323" r:id="rId4"/>
    <p:sldId id="301" r:id="rId5"/>
    <p:sldId id="324" r:id="rId6"/>
    <p:sldId id="325" r:id="rId7"/>
    <p:sldId id="326" r:id="rId8"/>
    <p:sldId id="327" r:id="rId9"/>
    <p:sldId id="329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34" autoAdjust="0"/>
  </p:normalViewPr>
  <p:slideViewPr>
    <p:cSldViewPr snapToGrid="0">
      <p:cViewPr varScale="1">
        <p:scale>
          <a:sx n="115" d="100"/>
          <a:sy n="115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1</a:t>
          </a: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600" dirty="0"/>
            <a:t>Develop your “job description”	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2.</a:t>
          </a:r>
        </a:p>
        <a:p>
          <a:r>
            <a:rPr lang="en-US" sz="1600" baseline="0" dirty="0">
              <a:solidFill>
                <a:schemeClr val="tx1"/>
              </a:solidFill>
            </a:rPr>
            <a:t>Assess leadership skills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3.</a:t>
          </a:r>
        </a:p>
        <a:p>
          <a:r>
            <a:rPr lang="en-US" sz="1500" dirty="0"/>
            <a:t>Put in the time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4.</a:t>
          </a:r>
        </a:p>
        <a:p>
          <a:r>
            <a:rPr lang="en-US" sz="1500" baseline="0" dirty="0">
              <a:solidFill>
                <a:schemeClr val="tx1"/>
              </a:solidFill>
            </a:rPr>
            <a:t>Encourage Process/Systems Development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Step 5.</a:t>
          </a:r>
        </a:p>
        <a:p>
          <a:r>
            <a:rPr lang="en-US" sz="1500" dirty="0"/>
            <a:t>“Be the Guide on the Side”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 custLinFactNeighborX="-371" custLinFactNeighborY="214"/>
      <dgm:spPr/>
      <dgm:t>
        <a:bodyPr/>
        <a:lstStyle/>
        <a:p>
          <a:endParaRPr lang="en-US"/>
        </a:p>
      </dgm:t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  <dgm:t>
        <a:bodyPr/>
        <a:lstStyle/>
        <a:p>
          <a:endParaRPr lang="en-US"/>
        </a:p>
      </dgm:t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 custLinFactNeighborX="69"/>
      <dgm:spPr/>
      <dgm:t>
        <a:bodyPr/>
        <a:lstStyle/>
        <a:p>
          <a:endParaRPr lang="en-US"/>
        </a:p>
      </dgm:t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  <dgm:t>
        <a:bodyPr/>
        <a:lstStyle/>
        <a:p>
          <a:endParaRPr lang="en-US"/>
        </a:p>
      </dgm:t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/>
      <dgm:spPr/>
      <dgm:t>
        <a:bodyPr/>
        <a:lstStyle/>
        <a:p>
          <a:endParaRPr lang="en-US"/>
        </a:p>
      </dgm:t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524570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1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Develop your “job description”	</a:t>
          </a:r>
        </a:p>
      </dsp:txBody>
      <dsp:txXfrm>
        <a:off x="0" y="1635911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2.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tx1"/>
              </a:solidFill>
            </a:rPr>
            <a:t>Assess leadership skills</a:t>
          </a: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601069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3.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Put in the time</a:t>
          </a:r>
        </a:p>
      </dsp:txBody>
      <dsp:txXfrm>
        <a:off x="4601069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  <a:endParaRPr lang="en-US" sz="4800" kern="120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4.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>
              <a:solidFill>
                <a:schemeClr val="tx1"/>
              </a:solidFill>
            </a:rPr>
            <a:t>Encourage Process/Systems Development</a:t>
          </a: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4</a:t>
          </a:r>
          <a:endParaRPr lang="en-US" sz="4800" kern="120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Step 5.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“Be the Guide on the Side”</a:t>
          </a:r>
        </a:p>
      </dsp:txBody>
      <dsp:txXfrm>
        <a:off x="9195398" y="1629652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5</a:t>
          </a:r>
          <a:endParaRPr lang="en-US" sz="4800" kern="120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5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9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4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0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8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7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9/21/2023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9" r:id="rId13"/>
    <p:sldLayoutId id="214748374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oard%20President%20Practical%20and%20Leadership%20Skills%20-%20September%202023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oplematters.in/blog/life-at-work/how-to-write-flawless-job-descriptions-24532" TargetMode="External"/><Relationship Id="rId5" Type="http://schemas.openxmlformats.org/officeDocument/2006/relationships/image" Target="../media/image2.jpg"/><Relationship Id="rId4" Type="http://schemas.openxmlformats.org/officeDocument/2006/relationships/hyperlink" Target="sample-board-chair-role-description-chart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lresources.dpi.wi.gov/courseware/lesson/213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ko/photo/10063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assandrajohn.com/2014/10/29/make-your-meetings-immediately-more-productive-part-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ow%20to%20Be%20a%20Good%20Board%20Chair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xhere.com/en/photo/940036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onprofitnext.org/board-roles-and-responsibilities/ceo-evalu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4414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HOW TO . . .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Become an effective board president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62500" lnSpcReduction="20000"/>
          </a:bodyPr>
          <a:lstStyle/>
          <a:p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Live Webinar – 2023/2024:  9/20/23</a:t>
            </a:r>
          </a:p>
          <a:p>
            <a:r>
              <a:rPr lang="en-US" sz="1800" i="1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Presented by:  Angela Irwin, President, AirWin Educational Services, LLC</a:t>
            </a:r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82" y="462849"/>
            <a:ext cx="7588885" cy="589400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75AC38D-C4A8-D64D-B05F-1C373249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4813" y="369527"/>
            <a:ext cx="2930423" cy="14747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F2B4E25-5594-3AE9-DAE5-86F77AFA2AD5}"/>
              </a:ext>
            </a:extLst>
          </p:cNvPr>
          <p:cNvSpPr txBox="1">
            <a:spLocks/>
          </p:cNvSpPr>
          <p:nvPr/>
        </p:nvSpPr>
        <p:spPr>
          <a:xfrm>
            <a:off x="8119870" y="3991454"/>
            <a:ext cx="3454870" cy="874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Angela L. Irwin, President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Airwin educational services, llc.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4521 Henry Drive, Beaverton, MI  48612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Phone:  (989) 239-7555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1200" cap="all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angela@airwinllc.com</a:t>
            </a:r>
            <a:endParaRPr lang="en-US" sz="12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6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Five steps to Becoming an effective board president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6577694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4" y="777720"/>
            <a:ext cx="409420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1: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develop your job description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CCF2-EC32-B6A3-B767-A8F12D817484}"/>
              </a:ext>
            </a:extLst>
          </p:cNvPr>
          <p:cNvSpPr txBox="1"/>
          <p:nvPr/>
        </p:nvSpPr>
        <p:spPr>
          <a:xfrm>
            <a:off x="446534" y="2268071"/>
            <a:ext cx="39013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/>
              </a:rPr>
              <a:t>Identify both practical skills and leadership skills necessary for job/role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any unique and specific board/academy nuances</a:t>
            </a: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Sample job description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BFE96-FEA0-F8A4-ED11-CFF1FEDB9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973350" y="0"/>
            <a:ext cx="72186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83422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2: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assess leadership skills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CCF2-EC32-B6A3-B767-A8F12D817484}"/>
              </a:ext>
            </a:extLst>
          </p:cNvPr>
          <p:cNvSpPr txBox="1"/>
          <p:nvPr/>
        </p:nvSpPr>
        <p:spPr>
          <a:xfrm>
            <a:off x="446534" y="2268071"/>
            <a:ext cx="3901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thoughtful about your “board chair” skills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Differentiate “CEO” skills from board leadership skills</a:t>
            </a: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leader do I want to be for my board (and work toward becoming that leader)?  </a:t>
            </a:r>
            <a:r>
              <a:rPr lang="en-U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Hint:  Good board leaders are facilitators NOT commanders.</a:t>
            </a:r>
            <a:endParaRPr lang="en-US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8E90C-CE93-F32E-7357-32A5FCB4D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539968" y="0"/>
            <a:ext cx="765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22" y="666297"/>
            <a:ext cx="3987302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3: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put in time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C87DC-DE95-E142-FE90-7A91E1BB1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439858" y="0"/>
            <a:ext cx="775214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E1C5A0-CC9C-380F-B63B-503D6A5B695D}"/>
              </a:ext>
            </a:extLst>
          </p:cNvPr>
          <p:cNvSpPr txBox="1"/>
          <p:nvPr/>
        </p:nvSpPr>
        <p:spPr>
          <a:xfrm>
            <a:off x="477122" y="2097741"/>
            <a:ext cx="34314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Spend appropriate time with school leadership/management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leadership role in preparing for meetings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knowledgeable about agenda topics and contribute to its development</a:t>
            </a:r>
          </a:p>
        </p:txBody>
      </p:sp>
    </p:spTree>
    <p:extLst>
      <p:ext uri="{BB962C8B-B14F-4D97-AF65-F5344CB8AC3E}">
        <p14:creationId xmlns:p14="http://schemas.microsoft.com/office/powerpoint/2010/main" val="43789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908344"/>
            <a:ext cx="3834228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4: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encourage process/systems development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CCF2-EC32-B6A3-B767-A8F12D817484}"/>
              </a:ext>
            </a:extLst>
          </p:cNvPr>
          <p:cNvSpPr txBox="1"/>
          <p:nvPr/>
        </p:nvSpPr>
        <p:spPr>
          <a:xfrm>
            <a:off x="446534" y="2268071"/>
            <a:ext cx="4170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“Board chair interventions are focused on process and people rather than on content.”*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processes/systems to guide board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Processes predict results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processes/systems create conditions for board engagement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BE3E79-246C-4DF5-29B5-8EC033995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794416" y="0"/>
            <a:ext cx="739758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7A717-9311-80A4-9648-ACD302776780}"/>
              </a:ext>
            </a:extLst>
          </p:cNvPr>
          <p:cNvSpPr txBox="1"/>
          <p:nvPr/>
        </p:nvSpPr>
        <p:spPr>
          <a:xfrm>
            <a:off x="-1317989" y="522272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*Source:  How to be a Good Board Chair</a:t>
            </a:r>
          </a:p>
          <a:p>
            <a:pPr algn="r"/>
            <a:r>
              <a:rPr lang="en-US" sz="1200" dirty="0"/>
              <a:t>Harvard Business Review 2018</a:t>
            </a:r>
          </a:p>
          <a:p>
            <a:pPr algn="r"/>
            <a:r>
              <a:rPr lang="en-US" sz="1200" dirty="0"/>
              <a:t>By:  </a:t>
            </a:r>
            <a:r>
              <a:rPr lang="en-US" sz="1200" dirty="0" err="1"/>
              <a:t>Stanislay</a:t>
            </a:r>
            <a:r>
              <a:rPr lang="en-US" sz="1200" dirty="0"/>
              <a:t> </a:t>
            </a:r>
            <a:r>
              <a:rPr lang="en-US" sz="1200" dirty="0" err="1"/>
              <a:t>Shekshnia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685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908344"/>
            <a:ext cx="383422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Step 5: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be the “guide on the side”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CCCF2-EC32-B6A3-B767-A8F12D817484}"/>
              </a:ext>
            </a:extLst>
          </p:cNvPr>
          <p:cNvSpPr txBox="1"/>
          <p:nvPr/>
        </p:nvSpPr>
        <p:spPr>
          <a:xfrm>
            <a:off x="443562" y="2097064"/>
            <a:ext cx="3901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restrained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patient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1EEAF-813A-124C-EF22-B74696D8A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596388" y="-1"/>
            <a:ext cx="7595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8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20ED6-2C0F-0496-9C33-BD9AFBB453D9}"/>
              </a:ext>
            </a:extLst>
          </p:cNvPr>
          <p:cNvSpPr txBox="1"/>
          <p:nvPr/>
        </p:nvSpPr>
        <p:spPr>
          <a:xfrm>
            <a:off x="638620" y="1506071"/>
            <a:ext cx="3703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EVALUATING BOARD CHAIR?  SHOULD YOU?  DO YOU?</a:t>
            </a:r>
          </a:p>
          <a:p>
            <a:endParaRPr lang="en-US" sz="2400" dirty="0"/>
          </a:p>
          <a:p>
            <a:r>
              <a:rPr lang="en-US" sz="2400" i="1" dirty="0"/>
              <a:t>As your leadership goes, so goes your board . . .</a:t>
            </a:r>
          </a:p>
          <a:p>
            <a:endParaRPr lang="en-US" dirty="0"/>
          </a:p>
          <a:p>
            <a:pPr algn="r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3A9181-E3BF-AF8F-1C84-7665AF2B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325035" y="-2692"/>
            <a:ext cx="6866965" cy="68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20ED6-2C0F-0496-9C33-BD9AFBB453D9}"/>
              </a:ext>
            </a:extLst>
          </p:cNvPr>
          <p:cNvSpPr txBox="1"/>
          <p:nvPr/>
        </p:nvSpPr>
        <p:spPr>
          <a:xfrm>
            <a:off x="537882" y="1111624"/>
            <a:ext cx="3703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Great board chairs create conditions that allow other people to shine.”</a:t>
            </a:r>
            <a:endParaRPr lang="en-US" dirty="0"/>
          </a:p>
          <a:p>
            <a:endParaRPr lang="en-US" dirty="0"/>
          </a:p>
          <a:p>
            <a:pPr algn="r"/>
            <a:r>
              <a:rPr lang="en-US" sz="1400" dirty="0"/>
              <a:t>How to be a Good Chair</a:t>
            </a:r>
          </a:p>
          <a:p>
            <a:pPr algn="r"/>
            <a:r>
              <a:rPr lang="en-US" sz="1400" dirty="0"/>
              <a:t>Harvard Business Review 2018</a:t>
            </a:r>
          </a:p>
          <a:p>
            <a:pPr algn="r"/>
            <a:r>
              <a:rPr lang="en-US" sz="1400" dirty="0"/>
              <a:t>By:  Stanislav </a:t>
            </a:r>
            <a:r>
              <a:rPr lang="en-US" sz="1400" dirty="0" err="1"/>
              <a:t>Shekshnia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A93A2-4F51-9C28-2A07-9264B32C9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433288" y="0"/>
            <a:ext cx="7758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1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248</TotalTime>
  <Words>354</Words>
  <Application>Microsoft Office PowerPoint</Application>
  <PresentationFormat>Widescreen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Times New Roman</vt:lpstr>
      <vt:lpstr>Wingdings</vt:lpstr>
      <vt:lpstr>Wingdings 2</vt:lpstr>
      <vt:lpstr>DividendVTI</vt:lpstr>
      <vt:lpstr>HOW TO . . .  Become an effective board president  </vt:lpstr>
      <vt:lpstr>Five steps to Becoming an effective board president</vt:lpstr>
      <vt:lpstr>Step 1: develop your job description</vt:lpstr>
      <vt:lpstr>Step 2: assess leadership skills</vt:lpstr>
      <vt:lpstr>Step 3: put in time</vt:lpstr>
      <vt:lpstr>Step 4: encourage process/systems development</vt:lpstr>
      <vt:lpstr>Step 5: be the “guide on the side”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Transparency Requirements  How to Ensure your board is complying</dc:title>
  <dc:creator>Angela Irwin</dc:creator>
  <cp:lastModifiedBy>Chris Oshelski</cp:lastModifiedBy>
  <cp:revision>10</cp:revision>
  <dcterms:created xsi:type="dcterms:W3CDTF">2023-07-05T13:43:04Z</dcterms:created>
  <dcterms:modified xsi:type="dcterms:W3CDTF">2023-09-21T13:06:03Z</dcterms:modified>
</cp:coreProperties>
</file>