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283" r:id="rId6"/>
    <p:sldId id="293" r:id="rId7"/>
    <p:sldId id="265" r:id="rId8"/>
    <p:sldId id="264" r:id="rId9"/>
    <p:sldId id="276" r:id="rId10"/>
    <p:sldId id="281" r:id="rId11"/>
    <p:sldId id="286" r:id="rId12"/>
  </p:sldIdLst>
  <p:sldSz cx="12188825"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311" autoAdjust="0"/>
  </p:normalViewPr>
  <p:slideViewPr>
    <p:cSldViewPr>
      <p:cViewPr varScale="1">
        <p:scale>
          <a:sx n="109" d="100"/>
          <a:sy n="109" d="100"/>
        </p:scale>
        <p:origin x="666"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3" d="100"/>
          <a:sy n="63" d="100"/>
        </p:scale>
        <p:origin x="198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A5A207F-0F91-42F2-96D0-049C6003623B}" type="datetimeFigureOut">
              <a:rPr lang="en-US"/>
              <a:t>11/16/2023</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8CC13F5-F2B1-464B-BE8F-27ABFBD2FBDE}" type="datetimeFigureOut">
              <a:rPr lang="en-US"/>
              <a:t>11/16/2023</a:t>
            </a:fld>
            <a:endParaRPr/>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Breaker Questions:  One interesting fact about yourself; put it in the hat – pull out and read at end of session.  </a:t>
            </a:r>
            <a:r>
              <a:rPr lang="en-US"/>
              <a:t>Prize??</a:t>
            </a:r>
          </a:p>
        </p:txBody>
      </p:sp>
      <p:sp>
        <p:nvSpPr>
          <p:cNvPr id="4" name="Slide Number Placeholder 3"/>
          <p:cNvSpPr>
            <a:spLocks noGrp="1"/>
          </p:cNvSpPr>
          <p:nvPr>
            <p:ph type="sldNum" sz="quarter" idx="5"/>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382823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2</a:t>
            </a:fld>
            <a:endParaRPr lang="en-US" dirty="0"/>
          </a:p>
        </p:txBody>
      </p:sp>
    </p:spTree>
    <p:extLst>
      <p:ext uri="{BB962C8B-B14F-4D97-AF65-F5344CB8AC3E}">
        <p14:creationId xmlns:p14="http://schemas.microsoft.com/office/powerpoint/2010/main" val="204476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3</a:t>
            </a:fld>
            <a:endParaRPr lang="en-US" dirty="0"/>
          </a:p>
        </p:txBody>
      </p:sp>
    </p:spTree>
    <p:extLst>
      <p:ext uri="{BB962C8B-B14F-4D97-AF65-F5344CB8AC3E}">
        <p14:creationId xmlns:p14="http://schemas.microsoft.com/office/powerpoint/2010/main" val="103234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160525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 Not just about “showing up” and being present – attendance, alone, does not have an impact on governance success . . .(see HBR article)</a:t>
            </a:r>
          </a:p>
          <a:p>
            <a:r>
              <a:rPr lang="en-US" dirty="0"/>
              <a:t>What does/can these six healthy attributes result in?  TRUST!</a:t>
            </a:r>
          </a:p>
          <a:p>
            <a:r>
              <a:rPr lang="en-US" dirty="0"/>
              <a:t>Calm, Cool and Collected does not mean you cannot have “spirited” discussion among you – you should have that – another sign of a healthy board (and do not confuse dissent with disloyalty)</a:t>
            </a:r>
          </a:p>
        </p:txBody>
      </p:sp>
      <p:sp>
        <p:nvSpPr>
          <p:cNvPr id="4" name="Slide Number Placeholder 3"/>
          <p:cNvSpPr>
            <a:spLocks noGrp="1"/>
          </p:cNvSpPr>
          <p:nvPr>
            <p:ph type="sldNum" sz="quarter" idx="5"/>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361612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381493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7</a:t>
            </a:fld>
            <a:endParaRPr lang="en-US" dirty="0"/>
          </a:p>
        </p:txBody>
      </p:sp>
    </p:spTree>
    <p:extLst>
      <p:ext uri="{BB962C8B-B14F-4D97-AF65-F5344CB8AC3E}">
        <p14:creationId xmlns:p14="http://schemas.microsoft.com/office/powerpoint/2010/main" val="21543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8</a:t>
            </a:fld>
            <a:endParaRPr lang="en-US" dirty="0"/>
          </a:p>
        </p:txBody>
      </p:sp>
    </p:spTree>
    <p:extLst>
      <p:ext uri="{BB962C8B-B14F-4D97-AF65-F5344CB8AC3E}">
        <p14:creationId xmlns:p14="http://schemas.microsoft.com/office/powerpoint/2010/main" val="3179874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11/16/2023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11/16/2023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0"/>
            <a:ext cx="11125200" cy="3200400"/>
          </a:xfrm>
        </p:spPr>
        <p:txBody>
          <a:bodyPr/>
          <a:lstStyle/>
          <a:p>
            <a:pPr algn="ctr"/>
            <a:r>
              <a:rPr lang="en-US" dirty="0"/>
              <a:t>Assessing Health and Purpose</a:t>
            </a:r>
            <a:br>
              <a:rPr lang="en-US" dirty="0"/>
            </a:br>
            <a:r>
              <a:rPr lang="en-US"/>
              <a:t>Part II</a:t>
            </a:r>
            <a:endParaRPr lang="en-US" dirty="0"/>
          </a:p>
        </p:txBody>
      </p:sp>
      <p:sp>
        <p:nvSpPr>
          <p:cNvPr id="3" name="Subtitle 2"/>
          <p:cNvSpPr>
            <a:spLocks noGrp="1"/>
          </p:cNvSpPr>
          <p:nvPr>
            <p:ph type="subTitle" idx="1"/>
          </p:nvPr>
        </p:nvSpPr>
        <p:spPr>
          <a:xfrm>
            <a:off x="531812" y="4191000"/>
            <a:ext cx="9144000" cy="1828800"/>
          </a:xfrm>
        </p:spPr>
        <p:txBody>
          <a:bodyPr>
            <a:normAutofit/>
          </a:bodyPr>
          <a:lstStyle/>
          <a:p>
            <a:r>
              <a:rPr lang="en-US" dirty="0"/>
              <a:t>Presented by:  	Angela Irwin, President</a:t>
            </a:r>
          </a:p>
          <a:p>
            <a:r>
              <a:rPr lang="en-US" dirty="0"/>
              <a:t>			AirWin Educational Services, LLC</a:t>
            </a:r>
          </a:p>
          <a:p>
            <a:endParaRPr lang="en-US" dirty="0"/>
          </a:p>
          <a:p>
            <a:r>
              <a:rPr lang="en-US" dirty="0"/>
              <a:t>Brought to you by:  Lake Superior State University</a:t>
            </a:r>
          </a:p>
          <a:p>
            <a:r>
              <a:rPr lang="en-US" dirty="0"/>
              <a:t>			Saginaw Valley State University</a:t>
            </a:r>
          </a:p>
          <a:p>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94A780-8C2E-5711-4DDB-4F2DE381D308}"/>
              </a:ext>
            </a:extLst>
          </p:cNvPr>
          <p:cNvSpPr txBox="1"/>
          <p:nvPr/>
        </p:nvSpPr>
        <p:spPr>
          <a:xfrm>
            <a:off x="1065212" y="152400"/>
            <a:ext cx="10820400" cy="369332"/>
          </a:xfrm>
          <a:prstGeom prst="rect">
            <a:avLst/>
          </a:prstGeom>
          <a:noFill/>
        </p:spPr>
        <p:txBody>
          <a:bodyPr wrap="square" rtlCol="0">
            <a:spAutoFit/>
          </a:bodyPr>
          <a:lstStyle/>
          <a:p>
            <a:pPr>
              <a:lnSpc>
                <a:spcPct val="90000"/>
              </a:lnSpc>
            </a:pPr>
            <a:r>
              <a:rPr lang="en-US" sz="2000" dirty="0"/>
              <a:t>Assessing Health and Purpose</a:t>
            </a:r>
          </a:p>
        </p:txBody>
      </p:sp>
      <p:sp>
        <p:nvSpPr>
          <p:cNvPr id="7" name="Title 1">
            <a:extLst>
              <a:ext uri="{FF2B5EF4-FFF2-40B4-BE49-F238E27FC236}">
                <a16:creationId xmlns:a16="http://schemas.microsoft.com/office/drawing/2014/main" id="{DACBB768-FF23-B83D-E005-AD437736AB3F}"/>
              </a:ext>
            </a:extLst>
          </p:cNvPr>
          <p:cNvSpPr txBox="1">
            <a:spLocks/>
          </p:cNvSpPr>
          <p:nvPr/>
        </p:nvSpPr>
        <p:spPr>
          <a:xfrm>
            <a:off x="1598612" y="521732"/>
            <a:ext cx="9144000"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pPr algn="ctr"/>
            <a:r>
              <a:rPr lang="en-US" dirty="0"/>
              <a:t>Assessing the Board’s Purpose</a:t>
            </a:r>
          </a:p>
        </p:txBody>
      </p:sp>
    </p:spTree>
    <p:extLst>
      <p:ext uri="{BB962C8B-B14F-4D97-AF65-F5344CB8AC3E}">
        <p14:creationId xmlns:p14="http://schemas.microsoft.com/office/powerpoint/2010/main" val="54570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5FAF1F-6C10-B8EA-7BBD-D029BE1134C6}"/>
              </a:ext>
            </a:extLst>
          </p:cNvPr>
          <p:cNvSpPr txBox="1"/>
          <p:nvPr/>
        </p:nvSpPr>
        <p:spPr>
          <a:xfrm>
            <a:off x="1065212" y="152400"/>
            <a:ext cx="10820400" cy="369332"/>
          </a:xfrm>
          <a:prstGeom prst="rect">
            <a:avLst/>
          </a:prstGeom>
          <a:noFill/>
        </p:spPr>
        <p:txBody>
          <a:bodyPr wrap="square" rtlCol="0">
            <a:spAutoFit/>
          </a:bodyPr>
          <a:lstStyle/>
          <a:p>
            <a:pPr>
              <a:lnSpc>
                <a:spcPct val="90000"/>
              </a:lnSpc>
            </a:pPr>
            <a:r>
              <a:rPr lang="en-US" sz="2000" dirty="0"/>
              <a:t>Assessing Purpose and Health</a:t>
            </a:r>
          </a:p>
        </p:txBody>
      </p:sp>
      <p:sp>
        <p:nvSpPr>
          <p:cNvPr id="2" name="TextBox 1">
            <a:extLst>
              <a:ext uri="{FF2B5EF4-FFF2-40B4-BE49-F238E27FC236}">
                <a16:creationId xmlns:a16="http://schemas.microsoft.com/office/drawing/2014/main" id="{E668E6B6-56E1-A437-4A1F-396F080FBB63}"/>
              </a:ext>
            </a:extLst>
          </p:cNvPr>
          <p:cNvSpPr txBox="1"/>
          <p:nvPr/>
        </p:nvSpPr>
        <p:spPr>
          <a:xfrm>
            <a:off x="1065212" y="1371600"/>
            <a:ext cx="10668000" cy="674031"/>
          </a:xfrm>
          <a:prstGeom prst="rect">
            <a:avLst/>
          </a:prstGeom>
          <a:noFill/>
        </p:spPr>
        <p:txBody>
          <a:bodyPr wrap="square" rtlCol="0">
            <a:spAutoFit/>
          </a:bodyPr>
          <a:lstStyle/>
          <a:p>
            <a:pPr algn="ctr">
              <a:lnSpc>
                <a:spcPct val="90000"/>
              </a:lnSpc>
            </a:pPr>
            <a:r>
              <a:rPr lang="en-US" sz="2400" b="1" dirty="0"/>
              <a:t>Mini Case Study</a:t>
            </a:r>
            <a:endParaRPr lang="en-US" sz="2000" dirty="0"/>
          </a:p>
          <a:p>
            <a:pPr marL="342900" indent="-342900">
              <a:lnSpc>
                <a:spcPct val="90000"/>
              </a:lnSpc>
              <a:buAutoNum type="arabicPeriod"/>
            </a:pPr>
            <a:endParaRPr lang="en-US" dirty="0"/>
          </a:p>
        </p:txBody>
      </p:sp>
      <p:sp>
        <p:nvSpPr>
          <p:cNvPr id="3" name="TextBox 2">
            <a:extLst>
              <a:ext uri="{FF2B5EF4-FFF2-40B4-BE49-F238E27FC236}">
                <a16:creationId xmlns:a16="http://schemas.microsoft.com/office/drawing/2014/main" id="{6D6B7307-D17A-6F8A-E2BE-9AA3B30D3A76}"/>
              </a:ext>
            </a:extLst>
          </p:cNvPr>
          <p:cNvSpPr txBox="1"/>
          <p:nvPr/>
        </p:nvSpPr>
        <p:spPr>
          <a:xfrm>
            <a:off x="1522412" y="2133600"/>
            <a:ext cx="10210800" cy="2834622"/>
          </a:xfrm>
          <a:prstGeom prst="rect">
            <a:avLst/>
          </a:prstGeom>
          <a:noFill/>
        </p:spPr>
        <p:txBody>
          <a:bodyPr wrap="square" rtlCol="0">
            <a:spAutoFit/>
          </a:bodyPr>
          <a:lstStyle/>
          <a:p>
            <a:pPr>
              <a:lnSpc>
                <a:spcPct val="90000"/>
              </a:lnSpc>
            </a:pPr>
            <a:r>
              <a:rPr lang="en-US" dirty="0"/>
              <a:t>ABC Academy is governed by a seven-person board.  On its agenda of the August meeting  was an opportunity to partner with a community agency.  The board chair shared the idea, provided the details on what the engagement would entail, which included student participation in many aspects of the agency’s operations.  The partnership did not come with a cost and was proposed to be tried for one year.  All formal documents are proposed to be executed between the Board and the agency.</a:t>
            </a:r>
          </a:p>
          <a:p>
            <a:pPr>
              <a:lnSpc>
                <a:spcPct val="90000"/>
              </a:lnSpc>
            </a:pPr>
            <a:endParaRPr lang="en-US" dirty="0"/>
          </a:p>
          <a:p>
            <a:pPr marL="342900" indent="-342900">
              <a:lnSpc>
                <a:spcPct val="90000"/>
              </a:lnSpc>
              <a:buAutoNum type="arabicParenR"/>
            </a:pPr>
            <a:r>
              <a:rPr lang="en-US" dirty="0"/>
              <a:t>What is the first wise question you would consider asking as a board member?</a:t>
            </a:r>
          </a:p>
          <a:p>
            <a:pPr marL="342900" indent="-342900">
              <a:lnSpc>
                <a:spcPct val="90000"/>
              </a:lnSpc>
              <a:buAutoNum type="arabicParenR"/>
            </a:pPr>
            <a:r>
              <a:rPr lang="en-US" dirty="0"/>
              <a:t>What “purpose” questions might you consider asking as a board member?</a:t>
            </a:r>
          </a:p>
          <a:p>
            <a:pPr marL="342900" indent="-342900">
              <a:lnSpc>
                <a:spcPct val="90000"/>
              </a:lnSpc>
              <a:buAutoNum type="arabicParenR"/>
            </a:pPr>
            <a:r>
              <a:rPr lang="en-US" dirty="0"/>
              <a:t>How, as a board member, might you ensure this relationship aligns with the Academy’s vision/mission and core values?</a:t>
            </a:r>
          </a:p>
        </p:txBody>
      </p:sp>
    </p:spTree>
    <p:extLst>
      <p:ext uri="{BB962C8B-B14F-4D97-AF65-F5344CB8AC3E}">
        <p14:creationId xmlns:p14="http://schemas.microsoft.com/office/powerpoint/2010/main" val="130936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1371600"/>
            <a:ext cx="9601200" cy="1143000"/>
          </a:xfrm>
        </p:spPr>
        <p:txBody>
          <a:bodyPr/>
          <a:lstStyle/>
          <a:p>
            <a:pPr algn="ctr"/>
            <a:r>
              <a:rPr lang="en-US" dirty="0"/>
              <a:t>Assessing the Health of the Board</a:t>
            </a:r>
          </a:p>
        </p:txBody>
      </p:sp>
      <p:sp>
        <p:nvSpPr>
          <p:cNvPr id="5" name="TextBox 4">
            <a:extLst>
              <a:ext uri="{FF2B5EF4-FFF2-40B4-BE49-F238E27FC236}">
                <a16:creationId xmlns:a16="http://schemas.microsoft.com/office/drawing/2014/main" id="{31113DE6-8B64-B84F-6F27-D4A5BE5F5009}"/>
              </a:ext>
            </a:extLst>
          </p:cNvPr>
          <p:cNvSpPr txBox="1"/>
          <p:nvPr/>
        </p:nvSpPr>
        <p:spPr>
          <a:xfrm>
            <a:off x="989012" y="152400"/>
            <a:ext cx="10820400" cy="369332"/>
          </a:xfrm>
          <a:prstGeom prst="rect">
            <a:avLst/>
          </a:prstGeom>
          <a:noFill/>
        </p:spPr>
        <p:txBody>
          <a:bodyPr wrap="square" rtlCol="0">
            <a:spAutoFit/>
          </a:bodyPr>
          <a:lstStyle/>
          <a:p>
            <a:pPr>
              <a:lnSpc>
                <a:spcPct val="90000"/>
              </a:lnSpc>
            </a:pPr>
            <a:r>
              <a:rPr lang="en-US" sz="2000" dirty="0"/>
              <a:t>Assessing Health and Purpose</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860104-1D84-3A0C-AFEA-4740FD46CC79}"/>
              </a:ext>
            </a:extLst>
          </p:cNvPr>
          <p:cNvSpPr txBox="1"/>
          <p:nvPr/>
        </p:nvSpPr>
        <p:spPr>
          <a:xfrm>
            <a:off x="1065212" y="152400"/>
            <a:ext cx="10820400" cy="369332"/>
          </a:xfrm>
          <a:prstGeom prst="rect">
            <a:avLst/>
          </a:prstGeom>
          <a:noFill/>
        </p:spPr>
        <p:txBody>
          <a:bodyPr wrap="square" rtlCol="0">
            <a:spAutoFit/>
          </a:bodyPr>
          <a:lstStyle/>
          <a:p>
            <a:pPr>
              <a:lnSpc>
                <a:spcPct val="90000"/>
              </a:lnSpc>
            </a:pPr>
            <a:r>
              <a:rPr lang="en-US" sz="2000" dirty="0"/>
              <a:t>Assessing Health and Purpose</a:t>
            </a:r>
          </a:p>
        </p:txBody>
      </p:sp>
      <p:sp>
        <p:nvSpPr>
          <p:cNvPr id="6" name="Title 1">
            <a:extLst>
              <a:ext uri="{FF2B5EF4-FFF2-40B4-BE49-F238E27FC236}">
                <a16:creationId xmlns:a16="http://schemas.microsoft.com/office/drawing/2014/main" id="{D18063D4-24F0-8EF9-F54F-B79BEB535618}"/>
              </a:ext>
            </a:extLst>
          </p:cNvPr>
          <p:cNvSpPr txBox="1">
            <a:spLocks/>
          </p:cNvSpPr>
          <p:nvPr/>
        </p:nvSpPr>
        <p:spPr>
          <a:xfrm>
            <a:off x="1141412" y="174069"/>
            <a:ext cx="10515600" cy="13832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t>Grading Board Health</a:t>
            </a:r>
          </a:p>
        </p:txBody>
      </p:sp>
      <p:graphicFrame>
        <p:nvGraphicFramePr>
          <p:cNvPr id="7" name="Table 6">
            <a:extLst>
              <a:ext uri="{FF2B5EF4-FFF2-40B4-BE49-F238E27FC236}">
                <a16:creationId xmlns:a16="http://schemas.microsoft.com/office/drawing/2014/main" id="{9032D754-20D7-10E7-7F53-299DFC3D4571}"/>
              </a:ext>
            </a:extLst>
          </p:cNvPr>
          <p:cNvGraphicFramePr>
            <a:graphicFrameLocks noGrp="1"/>
          </p:cNvGraphicFramePr>
          <p:nvPr>
            <p:extLst>
              <p:ext uri="{D42A27DB-BD31-4B8C-83A1-F6EECF244321}">
                <p14:modId xmlns:p14="http://schemas.microsoft.com/office/powerpoint/2010/main" val="1385948562"/>
              </p:ext>
            </p:extLst>
          </p:nvPr>
        </p:nvGraphicFramePr>
        <p:xfrm>
          <a:off x="1293812" y="1579006"/>
          <a:ext cx="10363200" cy="4747416"/>
        </p:xfrm>
        <a:graphic>
          <a:graphicData uri="http://schemas.openxmlformats.org/drawingml/2006/table">
            <a:tbl>
              <a:tblPr firstRow="1" bandRow="1">
                <a:tableStyleId>{5C22544A-7EE6-4342-B048-85BDC9FD1C3A}</a:tableStyleId>
              </a:tblPr>
              <a:tblGrid>
                <a:gridCol w="3158489">
                  <a:extLst>
                    <a:ext uri="{9D8B030D-6E8A-4147-A177-3AD203B41FA5}">
                      <a16:colId xmlns:a16="http://schemas.microsoft.com/office/drawing/2014/main" val="2957876863"/>
                    </a:ext>
                  </a:extLst>
                </a:gridCol>
                <a:gridCol w="5692141">
                  <a:extLst>
                    <a:ext uri="{9D8B030D-6E8A-4147-A177-3AD203B41FA5}">
                      <a16:colId xmlns:a16="http://schemas.microsoft.com/office/drawing/2014/main" val="3278377130"/>
                    </a:ext>
                  </a:extLst>
                </a:gridCol>
                <a:gridCol w="1512570">
                  <a:extLst>
                    <a:ext uri="{9D8B030D-6E8A-4147-A177-3AD203B41FA5}">
                      <a16:colId xmlns:a16="http://schemas.microsoft.com/office/drawing/2014/main" val="1044637338"/>
                    </a:ext>
                  </a:extLst>
                </a:gridCol>
              </a:tblGrid>
              <a:tr h="638836">
                <a:tc>
                  <a:txBody>
                    <a:bodyPr/>
                    <a:lstStyle/>
                    <a:p>
                      <a:pPr algn="ctr"/>
                      <a:r>
                        <a:rPr lang="en-US" dirty="0"/>
                        <a:t>Health Attribute</a:t>
                      </a:r>
                    </a:p>
                  </a:txBody>
                  <a:tcPr/>
                </a:tc>
                <a:tc>
                  <a:txBody>
                    <a:bodyPr/>
                    <a:lstStyle/>
                    <a:p>
                      <a:pPr algn="ctr"/>
                      <a:r>
                        <a:rPr lang="en-US" dirty="0"/>
                        <a:t>Attribute Definition</a:t>
                      </a:r>
                    </a:p>
                  </a:txBody>
                  <a:tcPr/>
                </a:tc>
                <a:tc>
                  <a:txBody>
                    <a:bodyPr/>
                    <a:lstStyle/>
                    <a:p>
                      <a:pPr algn="ctr"/>
                      <a:r>
                        <a:rPr lang="en-US" dirty="0"/>
                        <a:t>Grade</a:t>
                      </a:r>
                    </a:p>
                  </a:txBody>
                  <a:tcPr/>
                </a:tc>
                <a:extLst>
                  <a:ext uri="{0D108BD9-81ED-4DB2-BD59-A6C34878D82A}">
                    <a16:rowId xmlns:a16="http://schemas.microsoft.com/office/drawing/2014/main" val="840112489"/>
                  </a:ext>
                </a:extLst>
              </a:tr>
              <a:tr h="638836">
                <a:tc>
                  <a:txBody>
                    <a:bodyPr/>
                    <a:lstStyle/>
                    <a:p>
                      <a:r>
                        <a:rPr lang="en-US" dirty="0"/>
                        <a:t>Open-minded</a:t>
                      </a:r>
                    </a:p>
                  </a:txBody>
                  <a:tcPr/>
                </a:tc>
                <a:tc>
                  <a:txBody>
                    <a:bodyPr/>
                    <a:lstStyle/>
                    <a:p>
                      <a:r>
                        <a:rPr lang="en-US" dirty="0"/>
                        <a:t>Listening to discussion, first</a:t>
                      </a:r>
                    </a:p>
                  </a:txBody>
                  <a:tcPr/>
                </a:tc>
                <a:tc>
                  <a:txBody>
                    <a:bodyPr/>
                    <a:lstStyle/>
                    <a:p>
                      <a:endParaRPr lang="en-US" dirty="0"/>
                    </a:p>
                  </a:txBody>
                  <a:tcPr/>
                </a:tc>
                <a:extLst>
                  <a:ext uri="{0D108BD9-81ED-4DB2-BD59-A6C34878D82A}">
                    <a16:rowId xmlns:a16="http://schemas.microsoft.com/office/drawing/2014/main" val="3281295645"/>
                  </a:ext>
                </a:extLst>
              </a:tr>
              <a:tr h="638836">
                <a:tc>
                  <a:txBody>
                    <a:bodyPr/>
                    <a:lstStyle/>
                    <a:p>
                      <a:r>
                        <a:rPr lang="en-US" dirty="0"/>
                        <a:t>Calm, cool and collected</a:t>
                      </a:r>
                    </a:p>
                  </a:txBody>
                  <a:tcPr/>
                </a:tc>
                <a:tc>
                  <a:txBody>
                    <a:bodyPr/>
                    <a:lstStyle/>
                    <a:p>
                      <a:r>
                        <a:rPr lang="en-US" dirty="0"/>
                        <a:t>Unflappable – “sound” in mind</a:t>
                      </a:r>
                    </a:p>
                  </a:txBody>
                  <a:tcPr/>
                </a:tc>
                <a:tc>
                  <a:txBody>
                    <a:bodyPr/>
                    <a:lstStyle/>
                    <a:p>
                      <a:endParaRPr lang="en-US" dirty="0"/>
                    </a:p>
                  </a:txBody>
                  <a:tcPr/>
                </a:tc>
                <a:extLst>
                  <a:ext uri="{0D108BD9-81ED-4DB2-BD59-A6C34878D82A}">
                    <a16:rowId xmlns:a16="http://schemas.microsoft.com/office/drawing/2014/main" val="4197866476"/>
                  </a:ext>
                </a:extLst>
              </a:tr>
              <a:tr h="638836">
                <a:tc>
                  <a:txBody>
                    <a:bodyPr/>
                    <a:lstStyle/>
                    <a:p>
                      <a:r>
                        <a:rPr lang="en-US" dirty="0"/>
                        <a:t>Passionate yet neutral</a:t>
                      </a:r>
                    </a:p>
                  </a:txBody>
                  <a:tcPr/>
                </a:tc>
                <a:tc>
                  <a:txBody>
                    <a:bodyPr/>
                    <a:lstStyle/>
                    <a:p>
                      <a:r>
                        <a:rPr lang="en-US" dirty="0"/>
                        <a:t>Balance emotion with governance responsibility</a:t>
                      </a:r>
                    </a:p>
                  </a:txBody>
                  <a:tcPr/>
                </a:tc>
                <a:tc>
                  <a:txBody>
                    <a:bodyPr/>
                    <a:lstStyle/>
                    <a:p>
                      <a:endParaRPr lang="en-US" dirty="0"/>
                    </a:p>
                  </a:txBody>
                  <a:tcPr/>
                </a:tc>
                <a:extLst>
                  <a:ext uri="{0D108BD9-81ED-4DB2-BD59-A6C34878D82A}">
                    <a16:rowId xmlns:a16="http://schemas.microsoft.com/office/drawing/2014/main" val="1831062732"/>
                  </a:ext>
                </a:extLst>
              </a:tr>
              <a:tr h="768582">
                <a:tc>
                  <a:txBody>
                    <a:bodyPr/>
                    <a:lstStyle/>
                    <a:p>
                      <a:r>
                        <a:rPr lang="en-US" dirty="0"/>
                        <a:t>Respectful</a:t>
                      </a:r>
                    </a:p>
                  </a:txBody>
                  <a:tcPr/>
                </a:tc>
                <a:tc>
                  <a:txBody>
                    <a:bodyPr/>
                    <a:lstStyle/>
                    <a:p>
                      <a:r>
                        <a:rPr lang="en-US" dirty="0"/>
                        <a:t>Recognition that, as a board, you are one voice and all board members are respected for/because of that</a:t>
                      </a:r>
                    </a:p>
                  </a:txBody>
                  <a:tcPr/>
                </a:tc>
                <a:tc>
                  <a:txBody>
                    <a:bodyPr/>
                    <a:lstStyle/>
                    <a:p>
                      <a:endParaRPr lang="en-US"/>
                    </a:p>
                  </a:txBody>
                  <a:tcPr/>
                </a:tc>
                <a:extLst>
                  <a:ext uri="{0D108BD9-81ED-4DB2-BD59-A6C34878D82A}">
                    <a16:rowId xmlns:a16="http://schemas.microsoft.com/office/drawing/2014/main" val="4271836839"/>
                  </a:ext>
                </a:extLst>
              </a:tr>
              <a:tr h="638836">
                <a:tc>
                  <a:txBody>
                    <a:bodyPr/>
                    <a:lstStyle/>
                    <a:p>
                      <a:r>
                        <a:rPr lang="en-US" dirty="0"/>
                        <a:t>Committed</a:t>
                      </a:r>
                    </a:p>
                  </a:txBody>
                  <a:tcPr/>
                </a:tc>
                <a:tc>
                  <a:txBody>
                    <a:bodyPr/>
                    <a:lstStyle/>
                    <a:p>
                      <a:r>
                        <a:rPr lang="en-US" dirty="0"/>
                        <a:t>Consistent attendance, prepared, attentive, etc.</a:t>
                      </a:r>
                    </a:p>
                  </a:txBody>
                  <a:tcPr/>
                </a:tc>
                <a:tc>
                  <a:txBody>
                    <a:bodyPr/>
                    <a:lstStyle/>
                    <a:p>
                      <a:endParaRPr lang="en-US" dirty="0"/>
                    </a:p>
                  </a:txBody>
                  <a:tcPr/>
                </a:tc>
                <a:extLst>
                  <a:ext uri="{0D108BD9-81ED-4DB2-BD59-A6C34878D82A}">
                    <a16:rowId xmlns:a16="http://schemas.microsoft.com/office/drawing/2014/main" val="493540264"/>
                  </a:ext>
                </a:extLst>
              </a:tr>
              <a:tr h="638836">
                <a:tc>
                  <a:txBody>
                    <a:bodyPr/>
                    <a:lstStyle/>
                    <a:p>
                      <a:r>
                        <a:rPr lang="en-US" dirty="0"/>
                        <a:t>Courageous</a:t>
                      </a:r>
                    </a:p>
                  </a:txBody>
                  <a:tcPr/>
                </a:tc>
                <a:tc>
                  <a:txBody>
                    <a:bodyPr/>
                    <a:lstStyle/>
                    <a:p>
                      <a:r>
                        <a:rPr lang="en-US" dirty="0"/>
                        <a:t>Responding/voting “no” when necessary</a:t>
                      </a:r>
                    </a:p>
                  </a:txBody>
                  <a:tcPr/>
                </a:tc>
                <a:tc>
                  <a:txBody>
                    <a:bodyPr/>
                    <a:lstStyle/>
                    <a:p>
                      <a:endParaRPr lang="en-US" dirty="0"/>
                    </a:p>
                  </a:txBody>
                  <a:tcPr/>
                </a:tc>
                <a:extLst>
                  <a:ext uri="{0D108BD9-81ED-4DB2-BD59-A6C34878D82A}">
                    <a16:rowId xmlns:a16="http://schemas.microsoft.com/office/drawing/2014/main" val="1028072204"/>
                  </a:ext>
                </a:extLst>
              </a:tr>
            </a:tbl>
          </a:graphicData>
        </a:graphic>
      </p:graphicFrame>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E3F6E-47DE-E5EA-A53C-589D75B927F8}"/>
              </a:ext>
            </a:extLst>
          </p:cNvPr>
          <p:cNvSpPr txBox="1">
            <a:spLocks/>
          </p:cNvSpPr>
          <p:nvPr/>
        </p:nvSpPr>
        <p:spPr>
          <a:xfrm>
            <a:off x="1827212" y="914400"/>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pPr algn="ctr"/>
            <a:r>
              <a:rPr lang="en-US" dirty="0"/>
              <a:t>Assessing the Health of your School</a:t>
            </a:r>
          </a:p>
        </p:txBody>
      </p:sp>
      <p:sp>
        <p:nvSpPr>
          <p:cNvPr id="8" name="TextBox 7">
            <a:extLst>
              <a:ext uri="{FF2B5EF4-FFF2-40B4-BE49-F238E27FC236}">
                <a16:creationId xmlns:a16="http://schemas.microsoft.com/office/drawing/2014/main" id="{55786344-35DF-9865-BBBF-778EA36E8E03}"/>
              </a:ext>
            </a:extLst>
          </p:cNvPr>
          <p:cNvSpPr txBox="1"/>
          <p:nvPr/>
        </p:nvSpPr>
        <p:spPr>
          <a:xfrm>
            <a:off x="1065212" y="152400"/>
            <a:ext cx="10820400" cy="369332"/>
          </a:xfrm>
          <a:prstGeom prst="rect">
            <a:avLst/>
          </a:prstGeom>
          <a:noFill/>
        </p:spPr>
        <p:txBody>
          <a:bodyPr wrap="square" rtlCol="0">
            <a:spAutoFit/>
          </a:bodyPr>
          <a:lstStyle/>
          <a:p>
            <a:pPr>
              <a:lnSpc>
                <a:spcPct val="90000"/>
              </a:lnSpc>
            </a:pPr>
            <a:r>
              <a:rPr lang="en-US" sz="2000" dirty="0"/>
              <a:t>Assessing Health and Purpose</a:t>
            </a: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7F10DDA-E51E-8CBE-9374-688576925597}"/>
              </a:ext>
            </a:extLst>
          </p:cNvPr>
          <p:cNvSpPr txBox="1"/>
          <p:nvPr/>
        </p:nvSpPr>
        <p:spPr>
          <a:xfrm>
            <a:off x="1065212" y="152400"/>
            <a:ext cx="10820400" cy="369332"/>
          </a:xfrm>
          <a:prstGeom prst="rect">
            <a:avLst/>
          </a:prstGeom>
          <a:noFill/>
        </p:spPr>
        <p:txBody>
          <a:bodyPr wrap="square" rtlCol="0">
            <a:spAutoFit/>
          </a:bodyPr>
          <a:lstStyle/>
          <a:p>
            <a:pPr>
              <a:lnSpc>
                <a:spcPct val="90000"/>
              </a:lnSpc>
            </a:pPr>
            <a:r>
              <a:rPr lang="en-US" sz="2000" dirty="0"/>
              <a:t>Assessing Health and Purpose</a:t>
            </a:r>
          </a:p>
        </p:txBody>
      </p:sp>
      <p:graphicFrame>
        <p:nvGraphicFramePr>
          <p:cNvPr id="2" name="Table 1">
            <a:extLst>
              <a:ext uri="{FF2B5EF4-FFF2-40B4-BE49-F238E27FC236}">
                <a16:creationId xmlns:a16="http://schemas.microsoft.com/office/drawing/2014/main" id="{4FC898C0-6251-521D-A4A3-DD3DED1BC331}"/>
              </a:ext>
            </a:extLst>
          </p:cNvPr>
          <p:cNvGraphicFramePr>
            <a:graphicFrameLocks noGrp="1"/>
          </p:cNvGraphicFramePr>
          <p:nvPr>
            <p:extLst>
              <p:ext uri="{D42A27DB-BD31-4B8C-83A1-F6EECF244321}">
                <p14:modId xmlns:p14="http://schemas.microsoft.com/office/powerpoint/2010/main" val="4138905415"/>
              </p:ext>
            </p:extLst>
          </p:nvPr>
        </p:nvGraphicFramePr>
        <p:xfrm>
          <a:off x="1141412" y="838200"/>
          <a:ext cx="10515600" cy="5645152"/>
        </p:xfrm>
        <a:graphic>
          <a:graphicData uri="http://schemas.openxmlformats.org/drawingml/2006/table">
            <a:tbl>
              <a:tblPr firstRow="1" firstCol="1" bandRow="1">
                <a:tableStyleId>{3B4B98B0-60AC-42C2-AFA5-B58CD77FA1E5}</a:tableStyleId>
              </a:tblPr>
              <a:tblGrid>
                <a:gridCol w="2325204">
                  <a:extLst>
                    <a:ext uri="{9D8B030D-6E8A-4147-A177-3AD203B41FA5}">
                      <a16:colId xmlns:a16="http://schemas.microsoft.com/office/drawing/2014/main" val="503515544"/>
                    </a:ext>
                  </a:extLst>
                </a:gridCol>
                <a:gridCol w="1427684">
                  <a:extLst>
                    <a:ext uri="{9D8B030D-6E8A-4147-A177-3AD203B41FA5}">
                      <a16:colId xmlns:a16="http://schemas.microsoft.com/office/drawing/2014/main" val="3528547983"/>
                    </a:ext>
                  </a:extLst>
                </a:gridCol>
                <a:gridCol w="3231073">
                  <a:extLst>
                    <a:ext uri="{9D8B030D-6E8A-4147-A177-3AD203B41FA5}">
                      <a16:colId xmlns:a16="http://schemas.microsoft.com/office/drawing/2014/main" val="4246836086"/>
                    </a:ext>
                  </a:extLst>
                </a:gridCol>
                <a:gridCol w="3531639">
                  <a:extLst>
                    <a:ext uri="{9D8B030D-6E8A-4147-A177-3AD203B41FA5}">
                      <a16:colId xmlns:a16="http://schemas.microsoft.com/office/drawing/2014/main" val="2025567385"/>
                    </a:ext>
                  </a:extLst>
                </a:gridCol>
              </a:tblGrid>
              <a:tr h="209843">
                <a:tc>
                  <a:txBody>
                    <a:bodyPr/>
                    <a:lstStyle/>
                    <a:p>
                      <a:pPr marL="0" marR="0" algn="ctr">
                        <a:lnSpc>
                          <a:spcPct val="107000"/>
                        </a:lnSpc>
                        <a:spcBef>
                          <a:spcPts val="0"/>
                        </a:spcBef>
                        <a:spcAft>
                          <a:spcPts val="0"/>
                        </a:spcAft>
                      </a:pPr>
                      <a:r>
                        <a:rPr lang="en-US" sz="1400" kern="100">
                          <a:effectLst/>
                        </a:rPr>
                        <a:t>Healthy School System</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Board Grade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Measure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How do we Use?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6121458"/>
                  </a:ext>
                </a:extLst>
              </a:tr>
              <a:tr h="1319139">
                <a:tc>
                  <a:txBody>
                    <a:bodyPr/>
                    <a:lstStyle/>
                    <a:p>
                      <a:pPr marL="0" marR="0">
                        <a:lnSpc>
                          <a:spcPct val="107000"/>
                        </a:lnSpc>
                        <a:spcBef>
                          <a:spcPts val="0"/>
                        </a:spcBef>
                        <a:spcAft>
                          <a:spcPts val="0"/>
                        </a:spcAft>
                      </a:pPr>
                      <a:r>
                        <a:rPr lang="en-US" sz="1400" kern="100" dirty="0">
                          <a:effectLst/>
                        </a:rPr>
                        <a:t>Academic Health</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Charter Contract</a:t>
                      </a:r>
                    </a:p>
                    <a:p>
                      <a:pPr marL="0" marR="0">
                        <a:lnSpc>
                          <a:spcPct val="107000"/>
                        </a:lnSpc>
                        <a:spcBef>
                          <a:spcPts val="0"/>
                        </a:spcBef>
                        <a:spcAft>
                          <a:spcPts val="0"/>
                        </a:spcAft>
                      </a:pPr>
                      <a:r>
                        <a:rPr lang="en-US" sz="1400" kern="100" dirty="0">
                          <a:effectLst/>
                        </a:rPr>
                        <a:t>Management Agreement</a:t>
                      </a:r>
                    </a:p>
                    <a:p>
                      <a:pPr marL="0" marR="0">
                        <a:lnSpc>
                          <a:spcPct val="107000"/>
                        </a:lnSpc>
                        <a:spcBef>
                          <a:spcPts val="0"/>
                        </a:spcBef>
                        <a:spcAft>
                          <a:spcPts val="0"/>
                        </a:spcAft>
                      </a:pPr>
                      <a:r>
                        <a:rPr lang="en-US" sz="1400" kern="100" dirty="0">
                          <a:effectLst/>
                        </a:rPr>
                        <a:t>Board-Established Goals</a:t>
                      </a:r>
                    </a:p>
                    <a:p>
                      <a:pPr marL="0" marR="0">
                        <a:lnSpc>
                          <a:spcPct val="107000"/>
                        </a:lnSpc>
                        <a:spcBef>
                          <a:spcPts val="0"/>
                        </a:spcBef>
                        <a:spcAft>
                          <a:spcPts val="0"/>
                        </a:spcAft>
                      </a:pPr>
                      <a:r>
                        <a:rPr lang="en-US" sz="1400" kern="100" dirty="0">
                          <a:effectLst/>
                        </a:rPr>
                        <a:t>Board Policy</a:t>
                      </a:r>
                    </a:p>
                    <a:p>
                      <a:pPr marL="0" marR="0">
                        <a:lnSpc>
                          <a:spcPct val="107000"/>
                        </a:lnSpc>
                        <a:spcBef>
                          <a:spcPts val="0"/>
                        </a:spcBef>
                        <a:spcAft>
                          <a:spcPts val="0"/>
                        </a:spcAft>
                      </a:pPr>
                      <a:r>
                        <a:rPr lang="en-US" sz="1400" kern="100" dirty="0">
                          <a:effectLst/>
                        </a:rPr>
                        <a:t>Monthly Targets</a:t>
                      </a:r>
                    </a:p>
                    <a:p>
                      <a:pPr marL="0" marR="0">
                        <a:lnSpc>
                          <a:spcPct val="107000"/>
                        </a:lnSpc>
                        <a:spcBef>
                          <a:spcPts val="0"/>
                        </a:spcBef>
                        <a:spcAft>
                          <a:spcPts val="0"/>
                        </a:spcAft>
                      </a:pPr>
                      <a:r>
                        <a:rPr lang="en-US" sz="1400" kern="100" dirty="0">
                          <a:effectLst/>
                        </a:rPr>
                        <a:t>School Mission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215459"/>
                  </a:ext>
                </a:extLst>
              </a:tr>
              <a:tr h="1319139">
                <a:tc>
                  <a:txBody>
                    <a:bodyPr/>
                    <a:lstStyle/>
                    <a:p>
                      <a:pPr marL="0" marR="0">
                        <a:lnSpc>
                          <a:spcPct val="107000"/>
                        </a:lnSpc>
                        <a:spcBef>
                          <a:spcPts val="0"/>
                        </a:spcBef>
                        <a:spcAft>
                          <a:spcPts val="0"/>
                        </a:spcAft>
                      </a:pPr>
                      <a:r>
                        <a:rPr lang="en-US" sz="1400" kern="100">
                          <a:effectLst/>
                        </a:rPr>
                        <a:t>Financial Health</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Charter Contract</a:t>
                      </a:r>
                    </a:p>
                    <a:p>
                      <a:pPr marL="0" marR="0">
                        <a:lnSpc>
                          <a:spcPct val="107000"/>
                        </a:lnSpc>
                        <a:spcBef>
                          <a:spcPts val="0"/>
                        </a:spcBef>
                        <a:spcAft>
                          <a:spcPts val="0"/>
                        </a:spcAft>
                      </a:pPr>
                      <a:r>
                        <a:rPr lang="en-US" sz="1400" kern="100" dirty="0">
                          <a:effectLst/>
                        </a:rPr>
                        <a:t>Management Agreement</a:t>
                      </a:r>
                    </a:p>
                    <a:p>
                      <a:pPr marL="0" marR="0">
                        <a:lnSpc>
                          <a:spcPct val="107000"/>
                        </a:lnSpc>
                        <a:spcBef>
                          <a:spcPts val="0"/>
                        </a:spcBef>
                        <a:spcAft>
                          <a:spcPts val="0"/>
                        </a:spcAft>
                      </a:pPr>
                      <a:r>
                        <a:rPr lang="en-US" sz="1400" kern="100" dirty="0">
                          <a:effectLst/>
                        </a:rPr>
                        <a:t>Board-Established Goals</a:t>
                      </a:r>
                    </a:p>
                    <a:p>
                      <a:pPr marL="0" marR="0">
                        <a:lnSpc>
                          <a:spcPct val="107000"/>
                        </a:lnSpc>
                        <a:spcBef>
                          <a:spcPts val="0"/>
                        </a:spcBef>
                        <a:spcAft>
                          <a:spcPts val="0"/>
                        </a:spcAft>
                      </a:pPr>
                      <a:r>
                        <a:rPr lang="en-US" sz="1400" kern="100" dirty="0">
                          <a:effectLst/>
                        </a:rPr>
                        <a:t>Board Policy</a:t>
                      </a:r>
                    </a:p>
                    <a:p>
                      <a:pPr marL="0" marR="0">
                        <a:lnSpc>
                          <a:spcPct val="107000"/>
                        </a:lnSpc>
                        <a:spcBef>
                          <a:spcPts val="0"/>
                        </a:spcBef>
                        <a:spcAft>
                          <a:spcPts val="0"/>
                        </a:spcAft>
                      </a:pPr>
                      <a:r>
                        <a:rPr lang="en-US" sz="1400" kern="100" dirty="0">
                          <a:effectLst/>
                        </a:rPr>
                        <a:t>Monthly Targets</a:t>
                      </a:r>
                    </a:p>
                    <a:p>
                      <a:pPr marL="0" marR="0">
                        <a:lnSpc>
                          <a:spcPct val="107000"/>
                        </a:lnSpc>
                        <a:spcBef>
                          <a:spcPts val="0"/>
                        </a:spcBef>
                        <a:spcAft>
                          <a:spcPts val="0"/>
                        </a:spcAft>
                      </a:pPr>
                      <a:r>
                        <a:rPr lang="en-US" sz="1400" kern="100" dirty="0">
                          <a:effectLst/>
                        </a:rPr>
                        <a:t>School Mission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727841"/>
                  </a:ext>
                </a:extLst>
              </a:tr>
              <a:tr h="1319139">
                <a:tc>
                  <a:txBody>
                    <a:bodyPr/>
                    <a:lstStyle/>
                    <a:p>
                      <a:pPr marL="0" marR="0">
                        <a:lnSpc>
                          <a:spcPct val="107000"/>
                        </a:lnSpc>
                        <a:spcBef>
                          <a:spcPts val="0"/>
                        </a:spcBef>
                        <a:spcAft>
                          <a:spcPts val="0"/>
                        </a:spcAft>
                      </a:pPr>
                      <a:r>
                        <a:rPr lang="en-US" sz="1400" kern="100">
                          <a:effectLst/>
                        </a:rPr>
                        <a:t>Operational Health</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Charter Contract</a:t>
                      </a:r>
                    </a:p>
                    <a:p>
                      <a:pPr marL="0" marR="0">
                        <a:lnSpc>
                          <a:spcPct val="107000"/>
                        </a:lnSpc>
                        <a:spcBef>
                          <a:spcPts val="0"/>
                        </a:spcBef>
                        <a:spcAft>
                          <a:spcPts val="0"/>
                        </a:spcAft>
                      </a:pPr>
                      <a:r>
                        <a:rPr lang="en-US" sz="1400" kern="100" dirty="0">
                          <a:effectLst/>
                        </a:rPr>
                        <a:t>Management Agreement</a:t>
                      </a:r>
                    </a:p>
                    <a:p>
                      <a:pPr marL="0" marR="0">
                        <a:lnSpc>
                          <a:spcPct val="107000"/>
                        </a:lnSpc>
                        <a:spcBef>
                          <a:spcPts val="0"/>
                        </a:spcBef>
                        <a:spcAft>
                          <a:spcPts val="0"/>
                        </a:spcAft>
                      </a:pPr>
                      <a:r>
                        <a:rPr lang="en-US" sz="1400" kern="100" dirty="0">
                          <a:effectLst/>
                        </a:rPr>
                        <a:t>Board-Established Goals</a:t>
                      </a:r>
                    </a:p>
                    <a:p>
                      <a:pPr marL="0" marR="0">
                        <a:lnSpc>
                          <a:spcPct val="107000"/>
                        </a:lnSpc>
                        <a:spcBef>
                          <a:spcPts val="0"/>
                        </a:spcBef>
                        <a:spcAft>
                          <a:spcPts val="0"/>
                        </a:spcAft>
                      </a:pPr>
                      <a:r>
                        <a:rPr lang="en-US" sz="1400" kern="100" dirty="0">
                          <a:effectLst/>
                        </a:rPr>
                        <a:t>Board Policy</a:t>
                      </a:r>
                    </a:p>
                    <a:p>
                      <a:pPr marL="0" marR="0">
                        <a:lnSpc>
                          <a:spcPct val="107000"/>
                        </a:lnSpc>
                        <a:spcBef>
                          <a:spcPts val="0"/>
                        </a:spcBef>
                        <a:spcAft>
                          <a:spcPts val="0"/>
                        </a:spcAft>
                      </a:pPr>
                      <a:r>
                        <a:rPr lang="en-US" sz="1400" kern="100" dirty="0">
                          <a:effectLst/>
                        </a:rPr>
                        <a:t>Monthly Targets</a:t>
                      </a:r>
                    </a:p>
                    <a:p>
                      <a:pPr marL="0" marR="0">
                        <a:lnSpc>
                          <a:spcPct val="107000"/>
                        </a:lnSpc>
                        <a:spcBef>
                          <a:spcPts val="0"/>
                        </a:spcBef>
                        <a:spcAft>
                          <a:spcPts val="0"/>
                        </a:spcAft>
                      </a:pPr>
                      <a:r>
                        <a:rPr lang="en-US" sz="1400" kern="100" dirty="0">
                          <a:effectLst/>
                        </a:rPr>
                        <a:t>School Mission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84151"/>
                  </a:ext>
                </a:extLst>
              </a:tr>
              <a:tr h="1319139">
                <a:tc>
                  <a:txBody>
                    <a:bodyPr/>
                    <a:lstStyle/>
                    <a:p>
                      <a:pPr marL="0" marR="0">
                        <a:lnSpc>
                          <a:spcPct val="107000"/>
                        </a:lnSpc>
                        <a:spcBef>
                          <a:spcPts val="0"/>
                        </a:spcBef>
                        <a:spcAft>
                          <a:spcPts val="0"/>
                        </a:spcAft>
                      </a:pPr>
                      <a:r>
                        <a:rPr lang="en-US" sz="1400" kern="100">
                          <a:effectLst/>
                        </a:rPr>
                        <a:t>Cultural Health</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Charter Contract</a:t>
                      </a:r>
                    </a:p>
                    <a:p>
                      <a:pPr marL="0" marR="0">
                        <a:lnSpc>
                          <a:spcPct val="107000"/>
                        </a:lnSpc>
                        <a:spcBef>
                          <a:spcPts val="0"/>
                        </a:spcBef>
                        <a:spcAft>
                          <a:spcPts val="0"/>
                        </a:spcAft>
                      </a:pPr>
                      <a:r>
                        <a:rPr lang="en-US" sz="1400" kern="100" dirty="0">
                          <a:effectLst/>
                        </a:rPr>
                        <a:t>Management Agreement</a:t>
                      </a:r>
                    </a:p>
                    <a:p>
                      <a:pPr marL="0" marR="0">
                        <a:lnSpc>
                          <a:spcPct val="107000"/>
                        </a:lnSpc>
                        <a:spcBef>
                          <a:spcPts val="0"/>
                        </a:spcBef>
                        <a:spcAft>
                          <a:spcPts val="0"/>
                        </a:spcAft>
                      </a:pPr>
                      <a:r>
                        <a:rPr lang="en-US" sz="1400" kern="100" dirty="0">
                          <a:effectLst/>
                        </a:rPr>
                        <a:t>Board-Established Goals</a:t>
                      </a:r>
                    </a:p>
                    <a:p>
                      <a:pPr marL="0" marR="0">
                        <a:lnSpc>
                          <a:spcPct val="107000"/>
                        </a:lnSpc>
                        <a:spcBef>
                          <a:spcPts val="0"/>
                        </a:spcBef>
                        <a:spcAft>
                          <a:spcPts val="0"/>
                        </a:spcAft>
                      </a:pPr>
                      <a:r>
                        <a:rPr lang="en-US" sz="1400" kern="100" dirty="0">
                          <a:effectLst/>
                        </a:rPr>
                        <a:t>Monthly Targets</a:t>
                      </a:r>
                    </a:p>
                    <a:p>
                      <a:pPr marL="0" marR="0">
                        <a:lnSpc>
                          <a:spcPct val="107000"/>
                        </a:lnSpc>
                        <a:spcBef>
                          <a:spcPts val="0"/>
                        </a:spcBef>
                        <a:spcAft>
                          <a:spcPts val="0"/>
                        </a:spcAft>
                      </a:pPr>
                      <a:r>
                        <a:rPr lang="en-US" sz="1400" kern="100" dirty="0">
                          <a:effectLst/>
                        </a:rPr>
                        <a:t>Board Policy</a:t>
                      </a:r>
                    </a:p>
                    <a:p>
                      <a:pPr marL="0" marR="0">
                        <a:lnSpc>
                          <a:spcPct val="107000"/>
                        </a:lnSpc>
                        <a:spcBef>
                          <a:spcPts val="0"/>
                        </a:spcBef>
                        <a:spcAft>
                          <a:spcPts val="0"/>
                        </a:spcAft>
                      </a:pPr>
                      <a:r>
                        <a:rPr lang="en-US" sz="1400" kern="100" dirty="0">
                          <a:effectLst/>
                        </a:rPr>
                        <a:t>School Mission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1209536"/>
                  </a:ext>
                </a:extLst>
              </a:tr>
            </a:tbl>
          </a:graphicData>
        </a:graphic>
      </p:graphicFrame>
    </p:spTree>
    <p:extLst>
      <p:ext uri="{BB962C8B-B14F-4D97-AF65-F5344CB8AC3E}">
        <p14:creationId xmlns:p14="http://schemas.microsoft.com/office/powerpoint/2010/main" val="348356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6EADE4-2523-793B-D7EC-F1CE22F9E9CF}"/>
              </a:ext>
            </a:extLst>
          </p:cNvPr>
          <p:cNvSpPr txBox="1">
            <a:spLocks/>
          </p:cNvSpPr>
          <p:nvPr/>
        </p:nvSpPr>
        <p:spPr>
          <a:xfrm>
            <a:off x="1598612" y="838200"/>
            <a:ext cx="9144000"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pPr algn="ctr"/>
            <a:r>
              <a:rPr lang="en-US" dirty="0"/>
              <a:t>Thank you!</a:t>
            </a:r>
          </a:p>
        </p:txBody>
      </p:sp>
      <p:sp>
        <p:nvSpPr>
          <p:cNvPr id="7" name="TextBox 6">
            <a:extLst>
              <a:ext uri="{FF2B5EF4-FFF2-40B4-BE49-F238E27FC236}">
                <a16:creationId xmlns:a16="http://schemas.microsoft.com/office/drawing/2014/main" id="{B6CDE252-F2C6-7AD5-D7A3-67BD6D8B17F2}"/>
              </a:ext>
            </a:extLst>
          </p:cNvPr>
          <p:cNvSpPr txBox="1"/>
          <p:nvPr/>
        </p:nvSpPr>
        <p:spPr>
          <a:xfrm>
            <a:off x="1065212" y="152400"/>
            <a:ext cx="10820400" cy="369332"/>
          </a:xfrm>
          <a:prstGeom prst="rect">
            <a:avLst/>
          </a:prstGeom>
          <a:noFill/>
        </p:spPr>
        <p:txBody>
          <a:bodyPr wrap="square" rtlCol="0">
            <a:spAutoFit/>
          </a:bodyPr>
          <a:lstStyle/>
          <a:p>
            <a:pPr>
              <a:lnSpc>
                <a:spcPct val="90000"/>
              </a:lnSpc>
            </a:pPr>
            <a:r>
              <a:rPr lang="en-US" sz="2000" dirty="0"/>
              <a:t>Assessing Health and Purpose</a:t>
            </a:r>
          </a:p>
        </p:txBody>
      </p:sp>
    </p:spTree>
    <p:extLst>
      <p:ext uri="{BB962C8B-B14F-4D97-AF65-F5344CB8AC3E}">
        <p14:creationId xmlns:p14="http://schemas.microsoft.com/office/powerpoint/2010/main" val="7512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4873beb7-5857-4685-be1f-d57550cc96cc"/>
    <ds:schemaRef ds:uri="http://purl.org/dc/dcmitype/"/>
    <ds:schemaRef ds:uri="http://purl.org/dc/terms/"/>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663</TotalTime>
  <Words>450</Words>
  <Application>Microsoft Office PowerPoint</Application>
  <PresentationFormat>Custom</PresentationFormat>
  <Paragraphs>91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Euphemia</vt:lpstr>
      <vt:lpstr>Times New Roman</vt:lpstr>
      <vt:lpstr>Serenity 16x9</vt:lpstr>
      <vt:lpstr>Assessing Health and Purpose Part II</vt:lpstr>
      <vt:lpstr>PowerPoint Presentation</vt:lpstr>
      <vt:lpstr>PowerPoint Presentation</vt:lpstr>
      <vt:lpstr>Assessing the Health of the Board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Health and Purpose</dc:title>
  <dc:creator>Angela Irwin</dc:creator>
  <cp:lastModifiedBy>Chris Oshelski</cp:lastModifiedBy>
  <cp:revision>22</cp:revision>
  <dcterms:created xsi:type="dcterms:W3CDTF">2023-08-14T16:05:42Z</dcterms:created>
  <dcterms:modified xsi:type="dcterms:W3CDTF">2023-11-16T14:29:36Z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