
<file path=[Content_Types].xml><?xml version="1.0" encoding="utf-8"?>
<Types xmlns="http://schemas.openxmlformats.org/package/2006/content-types">
  <Default Extension="rels" ContentType="application/vnd.openxmlformats-package.relationships+xml"/>
  <Default Extension="xml" ContentType="application/xml"/>
  <Default Extension="1"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Lst>
  <p:notesMasterIdLst>
    <p:notesMasterId r:id="rId11"/>
  </p:notesMasterIdLst>
  <p:handoutMasterIdLst>
    <p:handoutMasterId r:id="rId12"/>
  </p:handoutMasterIdLst>
  <p:sldIdLst>
    <p:sldId id="256" r:id="rId2"/>
    <p:sldId id="309" r:id="rId3"/>
    <p:sldId id="323" r:id="rId4"/>
    <p:sldId id="301" r:id="rId5"/>
    <p:sldId id="324" r:id="rId6"/>
    <p:sldId id="325" r:id="rId7"/>
    <p:sldId id="326" r:id="rId8"/>
    <p:sldId id="329"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94634" autoAdjust="0"/>
  </p:normalViewPr>
  <p:slideViewPr>
    <p:cSldViewPr snapToGrid="0">
      <p:cViewPr varScale="1">
        <p:scale>
          <a:sx n="115" d="100"/>
          <a:sy n="115" d="100"/>
        </p:scale>
        <p:origin x="504" y="108"/>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EE95FC5-CD6B-4A50-9262-DC414E16C3EA}">
      <dgm:prSet custT="1"/>
      <dgm:spPr/>
      <dgm:t>
        <a:bodyPr lIns="288000"/>
        <a:lstStyle/>
        <a:p>
          <a:r>
            <a:rPr lang="en-US" sz="2000" dirty="0">
              <a:solidFill>
                <a:schemeClr val="accent1">
                  <a:lumMod val="75000"/>
                </a:schemeClr>
              </a:solidFill>
            </a:rPr>
            <a:t>Step 1</a:t>
          </a:r>
          <a:r>
            <a:rPr lang="ru-RU" sz="2000" dirty="0">
              <a:solidFill>
                <a:schemeClr val="accent1">
                  <a:lumMod val="75000"/>
                </a:schemeClr>
              </a:solidFill>
            </a:rPr>
            <a:t>.</a:t>
          </a:r>
          <a:endParaRPr lang="en-US" sz="2000" dirty="0">
            <a:solidFill>
              <a:schemeClr val="accent1">
                <a:lumMod val="75000"/>
              </a:schemeClr>
            </a:solidFill>
          </a:endParaRPr>
        </a:p>
        <a:p>
          <a:r>
            <a:rPr lang="en-US" sz="1600" dirty="0"/>
            <a:t>Understand Political Landscape	</a:t>
          </a: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r>
            <a:rPr lang="en-US"/>
            <a:t>1</a:t>
          </a:r>
          <a:endParaRPr lang="en-US" dirty="0"/>
        </a:p>
      </dgm:t>
    </dgm:pt>
    <dgm:pt modelId="{F05611F0-8256-4954-B6CB-ED6B4F2DD397}">
      <dgm:prSet custT="1"/>
      <dgm:spPr/>
      <dgm:t>
        <a:bodyPr lIns="288000"/>
        <a:lstStyle/>
        <a:p>
          <a:r>
            <a:rPr lang="en-US" sz="2000" dirty="0">
              <a:solidFill>
                <a:schemeClr val="accent1">
                  <a:lumMod val="75000"/>
                </a:schemeClr>
              </a:solidFill>
            </a:rPr>
            <a:t>Step 2.</a:t>
          </a:r>
        </a:p>
        <a:p>
          <a:r>
            <a:rPr lang="en-US" sz="1600" baseline="0" dirty="0">
              <a:solidFill>
                <a:schemeClr val="tx1"/>
              </a:solidFill>
            </a:rPr>
            <a:t>Learn How to Connect with Elected Officials </a:t>
          </a:r>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r>
            <a:rPr lang="en-US"/>
            <a:t>2</a:t>
          </a:r>
          <a:endParaRPr lang="en-US" dirty="0"/>
        </a:p>
      </dgm:t>
    </dgm:pt>
    <dgm:pt modelId="{22625139-F93A-4F3F-A7AA-4923A01AEDF3}">
      <dgm:prSet custT="1"/>
      <dgm:spPr/>
      <dgm:t>
        <a:bodyPr lIns="288000"/>
        <a:lstStyle/>
        <a:p>
          <a:r>
            <a:rPr lang="en-US" sz="2000" dirty="0">
              <a:solidFill>
                <a:schemeClr val="accent1">
                  <a:lumMod val="75000"/>
                </a:schemeClr>
              </a:solidFill>
            </a:rPr>
            <a:t>Step 3.</a:t>
          </a:r>
        </a:p>
        <a:p>
          <a:r>
            <a:rPr lang="en-US" sz="1500" dirty="0"/>
            <a:t>Develop your Communication(s) Plan				</a:t>
          </a: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2000" dirty="0">
              <a:solidFill>
                <a:schemeClr val="accent1">
                  <a:lumMod val="75000"/>
                </a:schemeClr>
              </a:solidFill>
            </a:rPr>
            <a:t>Step 4.</a:t>
          </a:r>
        </a:p>
        <a:p>
          <a:r>
            <a:rPr lang="en-US" sz="1500" baseline="0" dirty="0">
              <a:solidFill>
                <a:schemeClr val="tx1"/>
              </a:solidFill>
            </a:rPr>
            <a:t>Write and Share your Story</a:t>
          </a: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C2F8C7F7-44C4-414A-BCCD-56E91DD0A777}">
      <dgm:prSet custT="1"/>
      <dgm:spPr/>
      <dgm:t>
        <a:bodyPr lIns="288000"/>
        <a:lstStyle/>
        <a:p>
          <a:r>
            <a:rPr lang="en-US" sz="2000" dirty="0">
              <a:solidFill>
                <a:schemeClr val="accent1">
                  <a:lumMod val="75000"/>
                </a:schemeClr>
              </a:solidFill>
            </a:rPr>
            <a:t>Step 5.</a:t>
          </a:r>
        </a:p>
        <a:p>
          <a:r>
            <a:rPr lang="en-US" sz="1500" dirty="0"/>
            <a:t>Engage your School Community</a:t>
          </a: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phldrT="5" phldr="0"/>
      <dgm:spPr/>
      <dgm:t>
        <a:bodyPr/>
        <a:lstStyle/>
        <a:p>
          <a:r>
            <a:rPr lang="en-US"/>
            <a:t>5</a:t>
          </a:r>
          <a:endParaRPr lang="en-US" dirty="0"/>
        </a:p>
      </dgm:t>
    </dgm:pt>
    <dgm:pt modelId="{C09B749D-9CF7-492C-B341-D9553818451B}" type="pres">
      <dgm:prSet presAssocID="{D0F07F19-1F50-4B42-A7A0-278DF9D25BB1}" presName="Name0" presStyleCnt="0">
        <dgm:presLayoutVars>
          <dgm:animLvl val="lvl"/>
          <dgm:resizeHandles val="exact"/>
        </dgm:presLayoutVars>
      </dgm:prSet>
      <dgm:spPr/>
      <dgm:t>
        <a:bodyPr/>
        <a:lstStyle/>
        <a:p>
          <a:endParaRPr lang="en-US"/>
        </a:p>
      </dgm:t>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5" custLinFactNeighborX="-371" custLinFactNeighborY="214"/>
      <dgm:spPr/>
      <dgm:t>
        <a:bodyPr/>
        <a:lstStyle/>
        <a:p>
          <a:endParaRPr lang="en-US"/>
        </a:p>
      </dgm:t>
    </dgm:pt>
    <dgm:pt modelId="{94E9EF1A-1D07-4210-9402-6C559E90358A}" type="pres">
      <dgm:prSet presAssocID="{C99EBBB1-E916-471C-83C9-ABE85B42AC26}" presName="sibTransNodeCircle" presStyleLbl="alignNode1" presStyleIdx="0" presStyleCnt="10">
        <dgm:presLayoutVars>
          <dgm:chMax val="0"/>
          <dgm:bulletEnabled/>
        </dgm:presLayoutVars>
      </dgm:prSet>
      <dgm:spPr>
        <a:prstGeom prst="rect">
          <a:avLst/>
        </a:prstGeom>
      </dgm:spPr>
      <dgm:t>
        <a:bodyPr/>
        <a:lstStyle/>
        <a:p>
          <a:endParaRPr lang="en-US"/>
        </a:p>
      </dgm:t>
    </dgm:pt>
    <dgm:pt modelId="{B9E74D06-8974-46A7-BDE8-CAC0846523DB}" type="pres">
      <dgm:prSet presAssocID="{2EE95FC5-CD6B-4A50-9262-DC414E16C3EA}" presName="bottomLine" presStyleLbl="alignNode1" presStyleIdx="1" presStyleCnt="10">
        <dgm:presLayoutVars/>
      </dgm:prSet>
      <dgm:spPr/>
    </dgm:pt>
    <dgm:pt modelId="{815671D8-22AE-4967-8461-EBC1C9F97F94}" type="pres">
      <dgm:prSet presAssocID="{2EE95FC5-CD6B-4A50-9262-DC414E16C3EA}" presName="nodeText" presStyleLbl="bgAccFollowNode1" presStyleIdx="0" presStyleCnt="5">
        <dgm:presLayoutVars>
          <dgm:bulletEnabled val="1"/>
        </dgm:presLayoutVars>
      </dgm:prSet>
      <dgm:spPr/>
      <dgm:t>
        <a:bodyPr/>
        <a:lstStyle/>
        <a:p>
          <a:endParaRPr lang="en-US"/>
        </a:p>
      </dgm:t>
    </dgm:pt>
    <dgm:pt modelId="{4345A606-3100-40DC-847D-F26F8DFFB0A4}" type="pres">
      <dgm:prSet presAssocID="{C99EBBB1-E916-471C-83C9-ABE85B42AC26}" presName="sibTrans" presStyleCnt="0"/>
      <dgm:spPr/>
    </dgm:pt>
    <dgm:pt modelId="{9D438F26-CD1B-4D67-AF02-B4D0BD99464E}" type="pres">
      <dgm:prSet presAssocID="{F05611F0-8256-4954-B6CB-ED6B4F2DD397}" presName="compositeNode" presStyleCnt="0">
        <dgm:presLayoutVars>
          <dgm:bulletEnabled val="1"/>
        </dgm:presLayoutVars>
      </dgm:prSet>
      <dgm:spPr/>
    </dgm:pt>
    <dgm:pt modelId="{5C8F9B26-840A-4F96-8D27-2D7E00511C9A}" type="pres">
      <dgm:prSet presAssocID="{F05611F0-8256-4954-B6CB-ED6B4F2DD397}" presName="bgRect" presStyleLbl="bgAccFollowNode1" presStyleIdx="1" presStyleCnt="5"/>
      <dgm:spPr/>
      <dgm:t>
        <a:bodyPr/>
        <a:lstStyle/>
        <a:p>
          <a:endParaRPr lang="en-US"/>
        </a:p>
      </dgm:t>
    </dgm:pt>
    <dgm:pt modelId="{DAC041B6-6570-477A-B4C1-5CB7E0EFE0DC}" type="pres">
      <dgm:prSet presAssocID="{6BD5265A-8333-420D-BDB2-65F10B3EBD76}" presName="sibTransNodeCircle" presStyleLbl="alignNode1" presStyleIdx="2" presStyleCnt="10">
        <dgm:presLayoutVars>
          <dgm:chMax val="0"/>
          <dgm:bulletEnabled/>
        </dgm:presLayoutVars>
      </dgm:prSet>
      <dgm:spPr>
        <a:prstGeom prst="rect">
          <a:avLst/>
        </a:prstGeom>
      </dgm:spPr>
      <dgm:t>
        <a:bodyPr/>
        <a:lstStyle/>
        <a:p>
          <a:endParaRPr lang="en-US"/>
        </a:p>
      </dgm:t>
    </dgm:pt>
    <dgm:pt modelId="{F8ADDB2A-2689-4ACF-8222-B372EB5C8D35}" type="pres">
      <dgm:prSet presAssocID="{F05611F0-8256-4954-B6CB-ED6B4F2DD397}" presName="bottomLine" presStyleLbl="alignNode1" presStyleIdx="3" presStyleCnt="10">
        <dgm:presLayoutVars/>
      </dgm:prSet>
      <dgm:spPr/>
    </dgm:pt>
    <dgm:pt modelId="{36EB2DDF-B510-4B3C-AF9A-757E14A78E4D}" type="pres">
      <dgm:prSet presAssocID="{F05611F0-8256-4954-B6CB-ED6B4F2DD397}" presName="nodeText" presStyleLbl="bgAccFollowNode1" presStyleIdx="1" presStyleCnt="5">
        <dgm:presLayoutVars>
          <dgm:bulletEnabled val="1"/>
        </dgm:presLayoutVars>
      </dgm:prSet>
      <dgm:spPr/>
      <dgm:t>
        <a:bodyPr/>
        <a:lstStyle/>
        <a:p>
          <a:endParaRPr lang="en-US"/>
        </a:p>
      </dgm:t>
    </dgm:pt>
    <dgm:pt modelId="{8BDDBF6E-ECE6-4E6A-B0D3-17197BA824D3}" type="pres">
      <dgm:prSet presAssocID="{6BD5265A-8333-420D-BDB2-65F10B3EBD76}"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5" custLinFactNeighborX="69"/>
      <dgm:spPr/>
      <dgm:t>
        <a:bodyPr/>
        <a:lstStyle/>
        <a:p>
          <a:endParaRPr lang="en-US"/>
        </a:p>
      </dgm:t>
    </dgm:pt>
    <dgm:pt modelId="{82EE2C17-F664-4616-8F76-97637F08E124}" type="pres">
      <dgm:prSet presAssocID="{A8E2FA08-4DD4-4654-A85D-9A99162D6201}" presName="sibTransNodeCircle" presStyleLbl="alignNode1" presStyleIdx="4" presStyleCnt="10">
        <dgm:presLayoutVars>
          <dgm:chMax val="0"/>
          <dgm:bulletEnabled/>
        </dgm:presLayoutVars>
      </dgm:prSet>
      <dgm:spPr>
        <a:prstGeom prst="rect">
          <a:avLst/>
        </a:prstGeom>
      </dgm:spPr>
      <dgm:t>
        <a:bodyPr/>
        <a:lstStyle/>
        <a:p>
          <a:endParaRPr lang="en-US"/>
        </a:p>
      </dgm:t>
    </dgm:pt>
    <dgm:pt modelId="{96383FDE-483E-4E6D-B151-4FC41C065094}" type="pres">
      <dgm:prSet presAssocID="{22625139-F93A-4F3F-A7AA-4923A01AEDF3}" presName="bottomLine" presStyleLbl="alignNode1" presStyleIdx="5" presStyleCnt="10">
        <dgm:presLayoutVars/>
      </dgm:prSet>
      <dgm:spPr/>
    </dgm:pt>
    <dgm:pt modelId="{BBF86657-8EAE-46E6-B25A-D2056AE50973}" type="pres">
      <dgm:prSet presAssocID="{22625139-F93A-4F3F-A7AA-4923A01AEDF3}" presName="nodeText" presStyleLbl="bgAccFollowNode1" presStyleIdx="2" presStyleCnt="5">
        <dgm:presLayoutVars>
          <dgm:bulletEnabled val="1"/>
        </dgm:presLayoutVars>
      </dgm:prSet>
      <dgm:spPr/>
      <dgm:t>
        <a:bodyPr/>
        <a:lstStyle/>
        <a:p>
          <a:endParaRPr lang="en-US"/>
        </a:p>
      </dgm:t>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5"/>
      <dgm:spPr/>
      <dgm:t>
        <a:bodyPr/>
        <a:lstStyle/>
        <a:p>
          <a:endParaRPr lang="en-US"/>
        </a:p>
      </dgm:t>
    </dgm:pt>
    <dgm:pt modelId="{3CBA3CC0-D70A-4B98-9329-64604EDF25F0}" type="pres">
      <dgm:prSet presAssocID="{2804F27C-9BA9-4D07-AB02-74BE7DFA2C0E}" presName="sibTransNodeCircle" presStyleLbl="alignNode1" presStyleIdx="6" presStyleCnt="10">
        <dgm:presLayoutVars>
          <dgm:chMax val="0"/>
          <dgm:bulletEnabled/>
        </dgm:presLayoutVars>
      </dgm:prSet>
      <dgm:spPr>
        <a:prstGeom prst="rect">
          <a:avLst/>
        </a:prstGeom>
      </dgm:spPr>
      <dgm:t>
        <a:bodyPr/>
        <a:lstStyle/>
        <a:p>
          <a:endParaRPr lang="en-US"/>
        </a:p>
      </dgm:t>
    </dgm:pt>
    <dgm:pt modelId="{5BE72261-3EB3-4585-8739-2FFBAED12B80}" type="pres">
      <dgm:prSet presAssocID="{140952D0-0E1D-4F48-9F16-53581487CFA0}" presName="bottomLine" presStyleLbl="alignNode1" presStyleIdx="7" presStyleCnt="10">
        <dgm:presLayoutVars/>
      </dgm:prSet>
      <dgm:spPr/>
    </dgm:pt>
    <dgm:pt modelId="{64EF213D-B16C-4AC2-8183-B62F7FC17277}" type="pres">
      <dgm:prSet presAssocID="{140952D0-0E1D-4F48-9F16-53581487CFA0}" presName="nodeText" presStyleLbl="bgAccFollowNode1" presStyleIdx="3" presStyleCnt="5">
        <dgm:presLayoutVars>
          <dgm:bulletEnabled val="1"/>
        </dgm:presLayoutVars>
      </dgm:prSet>
      <dgm:spPr/>
      <dgm:t>
        <a:bodyPr/>
        <a:lstStyle/>
        <a:p>
          <a:endParaRPr lang="en-US"/>
        </a:p>
      </dgm:t>
    </dgm:pt>
    <dgm:pt modelId="{5104EC6E-10DA-48BE-A121-0D66CB60A3C3}" type="pres">
      <dgm:prSet presAssocID="{2804F27C-9BA9-4D07-AB02-74BE7DFA2C0E}" presName="sibTrans" presStyleCnt="0"/>
      <dgm:spPr/>
    </dgm:pt>
    <dgm:pt modelId="{A0A34020-1B08-49AD-AD60-D2002D7C7E0A}" type="pres">
      <dgm:prSet presAssocID="{C2F8C7F7-44C4-414A-BCCD-56E91DD0A777}" presName="compositeNode" presStyleCnt="0">
        <dgm:presLayoutVars>
          <dgm:bulletEnabled val="1"/>
        </dgm:presLayoutVars>
      </dgm:prSet>
      <dgm:spPr/>
    </dgm:pt>
    <dgm:pt modelId="{5F8AA2D1-7ADE-4FAB-AB73-E999EB93EDA0}" type="pres">
      <dgm:prSet presAssocID="{C2F8C7F7-44C4-414A-BCCD-56E91DD0A777}" presName="bgRect" presStyleLbl="bgAccFollowNode1" presStyleIdx="4" presStyleCnt="5"/>
      <dgm:spPr/>
      <dgm:t>
        <a:bodyPr/>
        <a:lstStyle/>
        <a:p>
          <a:endParaRPr lang="en-US"/>
        </a:p>
      </dgm:t>
    </dgm:pt>
    <dgm:pt modelId="{FEC87D35-FF68-4830-9865-7026502B7734}" type="pres">
      <dgm:prSet presAssocID="{4E39967D-43EF-4F15-814A-2F491D900D43}" presName="sibTransNodeCircle" presStyleLbl="alignNode1" presStyleIdx="8" presStyleCnt="10">
        <dgm:presLayoutVars>
          <dgm:chMax val="0"/>
          <dgm:bulletEnabled/>
        </dgm:presLayoutVars>
      </dgm:prSet>
      <dgm:spPr>
        <a:prstGeom prst="rect">
          <a:avLst/>
        </a:prstGeom>
      </dgm:spPr>
      <dgm:t>
        <a:bodyPr/>
        <a:lstStyle/>
        <a:p>
          <a:endParaRPr lang="en-US"/>
        </a:p>
      </dgm:t>
    </dgm:pt>
    <dgm:pt modelId="{F57AF353-CCB4-4030-9EEE-1DC7B4B0CC7D}" type="pres">
      <dgm:prSet presAssocID="{C2F8C7F7-44C4-414A-BCCD-56E91DD0A777}" presName="bottomLine" presStyleLbl="alignNode1" presStyleIdx="9" presStyleCnt="10">
        <dgm:presLayoutVars/>
      </dgm:prSet>
      <dgm:spPr/>
    </dgm:pt>
    <dgm:pt modelId="{9CC4D03B-B44B-4A64-A041-4758701F1C59}" type="pres">
      <dgm:prSet presAssocID="{C2F8C7F7-44C4-414A-BCCD-56E91DD0A777}" presName="nodeText" presStyleLbl="bgAccFollowNode1" presStyleIdx="4" presStyleCnt="5">
        <dgm:presLayoutVars>
          <dgm:bulletEnabled val="1"/>
        </dgm:presLayoutVars>
      </dgm:prSet>
      <dgm:spPr/>
      <dgm:t>
        <a:bodyPr/>
        <a:lstStyle/>
        <a:p>
          <a:endParaRPr lang="en-US"/>
        </a:p>
      </dgm:t>
    </dgm:pt>
  </dgm:ptLst>
  <dgm:cxnLst>
    <dgm:cxn modelId="{40CAD671-AB1B-4EF2-BD4C-E4C43639C27E}" type="presOf" srcId="{2EE95FC5-CD6B-4A50-9262-DC414E16C3EA}" destId="{5947A689-FC4A-4FDF-BDDD-890A8474DEF9}" srcOrd="0" destOrd="0" presId="urn:microsoft.com/office/officeart/2016/7/layout/BasicLinearProcessNumbered#1"/>
    <dgm:cxn modelId="{7043076B-C1A0-4D82-B9C2-7389C21548EF}" type="presOf" srcId="{22625139-F93A-4F3F-A7AA-4923A01AEDF3}" destId="{BBF86657-8EAE-46E6-B25A-D2056AE50973}" srcOrd="1" destOrd="0" presId="urn:microsoft.com/office/officeart/2016/7/layout/BasicLinearProcessNumbered#1"/>
    <dgm:cxn modelId="{CBD31B8E-CB23-4FA8-93FE-5BB4814BBB0B}" type="presOf" srcId="{2804F27C-9BA9-4D07-AB02-74BE7DFA2C0E}" destId="{3CBA3CC0-D70A-4B98-9329-64604EDF25F0}" srcOrd="0"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A4B80D2D-7E35-421F-8BF9-55B39C33B9BE}" type="presOf" srcId="{A8E2FA08-4DD4-4654-A85D-9A99162D6201}" destId="{82EE2C17-F664-4616-8F76-97637F08E124}" srcOrd="0" destOrd="0" presId="urn:microsoft.com/office/officeart/2016/7/layout/BasicLinearProcessNumbered#1"/>
    <dgm:cxn modelId="{23907F3B-DE45-45CF-9707-5E4F6F6973DA}" type="presOf" srcId="{D0F07F19-1F50-4B42-A7A0-278DF9D25BB1}" destId="{C09B749D-9CF7-492C-B341-D9553818451B}" srcOrd="0" destOrd="0" presId="urn:microsoft.com/office/officeart/2016/7/layout/BasicLinearProcessNumbered#1"/>
    <dgm:cxn modelId="{9CDE7D88-716E-4C97-9A52-FF7131643C5F}" type="presOf" srcId="{F05611F0-8256-4954-B6CB-ED6B4F2DD397}" destId="{36EB2DDF-B510-4B3C-AF9A-757E14A78E4D}" srcOrd="1" destOrd="0" presId="urn:microsoft.com/office/officeart/2016/7/layout/BasicLinearProcessNumbered#1"/>
    <dgm:cxn modelId="{C0185933-A2E8-4CA8-BE2D-4651F528D2DE}" type="presOf" srcId="{2EE95FC5-CD6B-4A50-9262-DC414E16C3EA}" destId="{815671D8-22AE-4967-8461-EBC1C9F97F94}" srcOrd="1" destOrd="0" presId="urn:microsoft.com/office/officeart/2016/7/layout/BasicLinearProcessNumbered#1"/>
    <dgm:cxn modelId="{27E5EDFC-7359-48F6-8E3F-270CF15B8D2C}" type="presOf" srcId="{140952D0-0E1D-4F48-9F16-53581487CFA0}" destId="{64EF213D-B16C-4AC2-8183-B62F7FC17277}" srcOrd="1" destOrd="0" presId="urn:microsoft.com/office/officeart/2016/7/layout/BasicLinearProcessNumbered#1"/>
    <dgm:cxn modelId="{40F5D2CB-DECC-41AF-8388-AD6EA6907126}" type="presOf" srcId="{6BD5265A-8333-420D-BDB2-65F10B3EBD76}" destId="{DAC041B6-6570-477A-B4C1-5CB7E0EFE0DC}" srcOrd="0" destOrd="0" presId="urn:microsoft.com/office/officeart/2016/7/layout/BasicLinearProcessNumbered#1"/>
    <dgm:cxn modelId="{DD5C168A-90C7-41E2-9576-A79BBC6325CE}" type="presOf" srcId="{C99EBBB1-E916-471C-83C9-ABE85B42AC26}" destId="{94E9EF1A-1D07-4210-9402-6C559E90358A}" srcOrd="0" destOrd="0" presId="urn:microsoft.com/office/officeart/2016/7/layout/BasicLinearProcessNumbered#1"/>
    <dgm:cxn modelId="{2218E939-6CA8-4442-A4E7-EF92FEA01DDF}" type="presOf" srcId="{140952D0-0E1D-4F48-9F16-53581487CFA0}" destId="{7ACBA089-E576-4FF4-865F-C3BBF7659A23}" srcOrd="0" destOrd="0" presId="urn:microsoft.com/office/officeart/2016/7/layout/BasicLinearProcessNumbered#1"/>
    <dgm:cxn modelId="{6C312549-8F7E-4A80-AB71-9D3156BFBF4C}" type="presOf" srcId="{C2F8C7F7-44C4-414A-BCCD-56E91DD0A777}" destId="{5F8AA2D1-7ADE-4FAB-AB73-E999EB93EDA0}" srcOrd="0" destOrd="0" presId="urn:microsoft.com/office/officeart/2016/7/layout/BasicLinearProcessNumbered#1"/>
    <dgm:cxn modelId="{AFE8A667-BFCC-42CE-A7FE-3066C60B154E}" type="presOf" srcId="{F05611F0-8256-4954-B6CB-ED6B4F2DD397}" destId="{5C8F9B26-840A-4F96-8D27-2D7E00511C9A}"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40CCC9E3-44E6-462B-900C-44AC8FC352F3}" type="presOf" srcId="{4E39967D-43EF-4F15-814A-2F491D900D43}" destId="{FEC87D35-FF68-4830-9865-7026502B7734}" srcOrd="0"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14D43B81-F92D-4CD8-9D1E-78CBF092C750}" srcId="{D0F07F19-1F50-4B42-A7A0-278DF9D25BB1}" destId="{C2F8C7F7-44C4-414A-BCCD-56E91DD0A777}" srcOrd="4" destOrd="0" parTransId="{E6C6DF88-9436-40D7-BA84-18FE896A6151}" sibTransId="{4E39967D-43EF-4F15-814A-2F491D900D43}"/>
    <dgm:cxn modelId="{E061BDEB-384B-4165-AF47-0D2CE9C70384}" type="presOf" srcId="{C2F8C7F7-44C4-414A-BCCD-56E91DD0A777}" destId="{9CC4D03B-B44B-4A64-A041-4758701F1C59}" srcOrd="1" destOrd="0" presId="urn:microsoft.com/office/officeart/2016/7/layout/BasicLinearProcessNumbered#1"/>
    <dgm:cxn modelId="{914FACD2-336A-4471-9E99-312B3F8EAB04}" srcId="{D0F07F19-1F50-4B42-A7A0-278DF9D25BB1}" destId="{F05611F0-8256-4954-B6CB-ED6B4F2DD397}" srcOrd="1" destOrd="0" parTransId="{CD7328D6-9FAE-4506-9BDB-E06A571EC1D4}" sibTransId="{6BD5265A-8333-420D-BDB2-65F10B3EBD76}"/>
    <dgm:cxn modelId="{D0999FEB-3F13-4B99-8767-7340A2A83933}" type="presOf" srcId="{22625139-F93A-4F3F-A7AA-4923A01AEDF3}" destId="{83253AE2-89B5-4ADC-817A-FEF4E0BC4B49}" srcOrd="0" destOrd="0" presId="urn:microsoft.com/office/officeart/2016/7/layout/BasicLinearProcessNumbered#1"/>
    <dgm:cxn modelId="{B5FABEA6-FE83-4DC3-A3AB-25B621203785}" type="presParOf" srcId="{C09B749D-9CF7-492C-B341-D9553818451B}" destId="{8EEF3829-836D-4E60-A9BC-8F0AD18883EE}" srcOrd="0" destOrd="0" presId="urn:microsoft.com/office/officeart/2016/7/layout/BasicLinearProcessNumbered#1"/>
    <dgm:cxn modelId="{E8C71572-9F0A-4ED2-BA52-A961EB56A76C}" type="presParOf" srcId="{8EEF3829-836D-4E60-A9BC-8F0AD18883EE}" destId="{5947A689-FC4A-4FDF-BDDD-890A8474DEF9}" srcOrd="0" destOrd="0" presId="urn:microsoft.com/office/officeart/2016/7/layout/BasicLinearProcessNumbered#1"/>
    <dgm:cxn modelId="{67C04E6E-4316-4DC8-9615-DBC47E4DDF35}" type="presParOf" srcId="{8EEF3829-836D-4E60-A9BC-8F0AD18883EE}" destId="{94E9EF1A-1D07-4210-9402-6C559E90358A}" srcOrd="1" destOrd="0" presId="urn:microsoft.com/office/officeart/2016/7/layout/BasicLinearProcessNumbered#1"/>
    <dgm:cxn modelId="{003FA2D7-FBDD-45A5-BDB1-BBCD5557649A}" type="presParOf" srcId="{8EEF3829-836D-4E60-A9BC-8F0AD18883EE}" destId="{B9E74D06-8974-46A7-BDE8-CAC0846523DB}" srcOrd="2" destOrd="0" presId="urn:microsoft.com/office/officeart/2016/7/layout/BasicLinearProcessNumbered#1"/>
    <dgm:cxn modelId="{3E9A9986-48DD-4CC7-91FE-1707EBC7E65A}" type="presParOf" srcId="{8EEF3829-836D-4E60-A9BC-8F0AD18883EE}" destId="{815671D8-22AE-4967-8461-EBC1C9F97F94}" srcOrd="3" destOrd="0" presId="urn:microsoft.com/office/officeart/2016/7/layout/BasicLinearProcessNumbered#1"/>
    <dgm:cxn modelId="{2711AD4E-AE27-4FCF-8A6A-77C0EB08E796}" type="presParOf" srcId="{C09B749D-9CF7-492C-B341-D9553818451B}" destId="{4345A606-3100-40DC-847D-F26F8DFFB0A4}" srcOrd="1" destOrd="0" presId="urn:microsoft.com/office/officeart/2016/7/layout/BasicLinearProcessNumbered#1"/>
    <dgm:cxn modelId="{71DE8450-1714-444C-A82B-015776242CCF}" type="presParOf" srcId="{C09B749D-9CF7-492C-B341-D9553818451B}" destId="{9D438F26-CD1B-4D67-AF02-B4D0BD99464E}" srcOrd="2" destOrd="0" presId="urn:microsoft.com/office/officeart/2016/7/layout/BasicLinearProcessNumbered#1"/>
    <dgm:cxn modelId="{5C537732-B693-4D12-B5ED-85D7EFE25956}" type="presParOf" srcId="{9D438F26-CD1B-4D67-AF02-B4D0BD99464E}" destId="{5C8F9B26-840A-4F96-8D27-2D7E00511C9A}" srcOrd="0" destOrd="0" presId="urn:microsoft.com/office/officeart/2016/7/layout/BasicLinearProcessNumbered#1"/>
    <dgm:cxn modelId="{A7EE3BFC-F03A-45E6-B212-83404EE12240}" type="presParOf" srcId="{9D438F26-CD1B-4D67-AF02-B4D0BD99464E}" destId="{DAC041B6-6570-477A-B4C1-5CB7E0EFE0DC}" srcOrd="1" destOrd="0" presId="urn:microsoft.com/office/officeart/2016/7/layout/BasicLinearProcessNumbered#1"/>
    <dgm:cxn modelId="{5F897C40-4F74-425D-8ECE-E06A106892E5}" type="presParOf" srcId="{9D438F26-CD1B-4D67-AF02-B4D0BD99464E}" destId="{F8ADDB2A-2689-4ACF-8222-B372EB5C8D35}" srcOrd="2" destOrd="0" presId="urn:microsoft.com/office/officeart/2016/7/layout/BasicLinearProcessNumbered#1"/>
    <dgm:cxn modelId="{B161A182-985E-47E7-B65C-F6AD87BFA0F7}" type="presParOf" srcId="{9D438F26-CD1B-4D67-AF02-B4D0BD99464E}" destId="{36EB2DDF-B510-4B3C-AF9A-757E14A78E4D}" srcOrd="3" destOrd="0" presId="urn:microsoft.com/office/officeart/2016/7/layout/BasicLinearProcessNumbered#1"/>
    <dgm:cxn modelId="{FDEB4A67-6531-4467-87D6-1AE9F901F051}" type="presParOf" srcId="{C09B749D-9CF7-492C-B341-D9553818451B}" destId="{8BDDBF6E-ECE6-4E6A-B0D3-17197BA824D3}" srcOrd="3" destOrd="0" presId="urn:microsoft.com/office/officeart/2016/7/layout/BasicLinearProcessNumbered#1"/>
    <dgm:cxn modelId="{5792E72B-E132-444A-BAAD-0F2F78F0396C}" type="presParOf" srcId="{C09B749D-9CF7-492C-B341-D9553818451B}" destId="{5419C900-3474-4480-82CB-923AF8027A48}" srcOrd="4" destOrd="0" presId="urn:microsoft.com/office/officeart/2016/7/layout/BasicLinearProcessNumbered#1"/>
    <dgm:cxn modelId="{9985658F-827E-4C3E-901A-BB8B62931A97}" type="presParOf" srcId="{5419C900-3474-4480-82CB-923AF8027A48}" destId="{83253AE2-89B5-4ADC-817A-FEF4E0BC4B49}" srcOrd="0" destOrd="0" presId="urn:microsoft.com/office/officeart/2016/7/layout/BasicLinearProcessNumbered#1"/>
    <dgm:cxn modelId="{48A7D195-BEC4-4325-8BFF-25B8CA13DC53}" type="presParOf" srcId="{5419C900-3474-4480-82CB-923AF8027A48}" destId="{82EE2C17-F664-4616-8F76-97637F08E124}" srcOrd="1" destOrd="0" presId="urn:microsoft.com/office/officeart/2016/7/layout/BasicLinearProcessNumbered#1"/>
    <dgm:cxn modelId="{DFA21DE9-D23E-4AEC-984F-38954304B882}" type="presParOf" srcId="{5419C900-3474-4480-82CB-923AF8027A48}" destId="{96383FDE-483E-4E6D-B151-4FC41C065094}" srcOrd="2" destOrd="0" presId="urn:microsoft.com/office/officeart/2016/7/layout/BasicLinearProcessNumbered#1"/>
    <dgm:cxn modelId="{110189D1-9E6B-4E0C-8667-C0A3012E8A84}" type="presParOf" srcId="{5419C900-3474-4480-82CB-923AF8027A48}" destId="{BBF86657-8EAE-46E6-B25A-D2056AE50973}" srcOrd="3" destOrd="0" presId="urn:microsoft.com/office/officeart/2016/7/layout/BasicLinearProcessNumbered#1"/>
    <dgm:cxn modelId="{6F4652E6-670E-47E1-8BB6-F10FC0002FE5}" type="presParOf" srcId="{C09B749D-9CF7-492C-B341-D9553818451B}" destId="{8DC76FCE-F8A0-43BB-94B0-26867DA9F629}" srcOrd="5" destOrd="0" presId="urn:microsoft.com/office/officeart/2016/7/layout/BasicLinearProcessNumbered#1"/>
    <dgm:cxn modelId="{952C4F1E-455C-44B2-8633-E11FFDA1CF16}" type="presParOf" srcId="{C09B749D-9CF7-492C-B341-D9553818451B}" destId="{46746BF8-8C13-403D-B74A-6BA79A7FA811}" srcOrd="6" destOrd="0" presId="urn:microsoft.com/office/officeart/2016/7/layout/BasicLinearProcessNumbered#1"/>
    <dgm:cxn modelId="{199291F3-CB47-4BB7-8551-CC7D94A62A3D}" type="presParOf" srcId="{46746BF8-8C13-403D-B74A-6BA79A7FA811}" destId="{7ACBA089-E576-4FF4-865F-C3BBF7659A23}" srcOrd="0" destOrd="0" presId="urn:microsoft.com/office/officeart/2016/7/layout/BasicLinearProcessNumbered#1"/>
    <dgm:cxn modelId="{14456339-3232-4F27-8745-6AE7ED279122}" type="presParOf" srcId="{46746BF8-8C13-403D-B74A-6BA79A7FA811}" destId="{3CBA3CC0-D70A-4B98-9329-64604EDF25F0}" srcOrd="1" destOrd="0" presId="urn:microsoft.com/office/officeart/2016/7/layout/BasicLinearProcessNumbered#1"/>
    <dgm:cxn modelId="{A8938D10-3458-4190-A261-C341522970A2}" type="presParOf" srcId="{46746BF8-8C13-403D-B74A-6BA79A7FA811}" destId="{5BE72261-3EB3-4585-8739-2FFBAED12B80}" srcOrd="2" destOrd="0" presId="urn:microsoft.com/office/officeart/2016/7/layout/BasicLinearProcessNumbered#1"/>
    <dgm:cxn modelId="{C1F113A0-9F7B-4396-8E1F-EC384DF862FF}" type="presParOf" srcId="{46746BF8-8C13-403D-B74A-6BA79A7FA811}" destId="{64EF213D-B16C-4AC2-8183-B62F7FC17277}" srcOrd="3" destOrd="0" presId="urn:microsoft.com/office/officeart/2016/7/layout/BasicLinearProcessNumbered#1"/>
    <dgm:cxn modelId="{4131D598-AA25-4B7C-AFA7-9029885EA773}" type="presParOf" srcId="{C09B749D-9CF7-492C-B341-D9553818451B}" destId="{5104EC6E-10DA-48BE-A121-0D66CB60A3C3}" srcOrd="7" destOrd="0" presId="urn:microsoft.com/office/officeart/2016/7/layout/BasicLinearProcessNumbered#1"/>
    <dgm:cxn modelId="{BE67DCDF-2356-4D88-99B3-83434EDCF878}" type="presParOf" srcId="{C09B749D-9CF7-492C-B341-D9553818451B}" destId="{A0A34020-1B08-49AD-AD60-D2002D7C7E0A}" srcOrd="8" destOrd="0" presId="urn:microsoft.com/office/officeart/2016/7/layout/BasicLinearProcessNumbered#1"/>
    <dgm:cxn modelId="{7647E02E-AFDE-4458-BBF1-C11FE2DBD1C6}" type="presParOf" srcId="{A0A34020-1B08-49AD-AD60-D2002D7C7E0A}" destId="{5F8AA2D1-7ADE-4FAB-AB73-E999EB93EDA0}" srcOrd="0" destOrd="0" presId="urn:microsoft.com/office/officeart/2016/7/layout/BasicLinearProcessNumbered#1"/>
    <dgm:cxn modelId="{948C3455-F5CB-4096-AEED-6BBC191AA5B8}" type="presParOf" srcId="{A0A34020-1B08-49AD-AD60-D2002D7C7E0A}" destId="{FEC87D35-FF68-4830-9865-7026502B7734}" srcOrd="1" destOrd="0" presId="urn:microsoft.com/office/officeart/2016/7/layout/BasicLinearProcessNumbered#1"/>
    <dgm:cxn modelId="{012855BB-F5B9-4D56-90E8-9EFFB3D195DD}" type="presParOf" srcId="{A0A34020-1B08-49AD-AD60-D2002D7C7E0A}" destId="{F57AF353-CCB4-4030-9EEE-1DC7B4B0CC7D}" srcOrd="2" destOrd="0" presId="urn:microsoft.com/office/officeart/2016/7/layout/BasicLinearProcessNumbered#1"/>
    <dgm:cxn modelId="{4E5AA3F4-3105-458B-AFF9-4DE384A7EEAB}" type="presParOf" srcId="{A0A34020-1B08-49AD-AD60-D2002D7C7E0A}" destId="{9CC4D03B-B44B-4A64-A041-4758701F1C59}"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524570"/>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Step 1</a:t>
          </a:r>
          <a:r>
            <a:rPr lang="ru-RU" sz="2000" kern="1200" dirty="0">
              <a:solidFill>
                <a:schemeClr val="accent1">
                  <a:lumMod val="75000"/>
                </a:schemeClr>
              </a:solidFill>
            </a:rPr>
            <a:t>.</a:t>
          </a:r>
          <a:endParaRPr lang="en-US" sz="2000" kern="1200" dirty="0">
            <a:solidFill>
              <a:schemeClr val="accent1">
                <a:lumMod val="75000"/>
              </a:schemeClr>
            </a:solidFill>
          </a:endParaRPr>
        </a:p>
        <a:p>
          <a:pPr lvl="0" algn="l" defTabSz="889000">
            <a:lnSpc>
              <a:spcPct val="90000"/>
            </a:lnSpc>
            <a:spcBef>
              <a:spcPct val="0"/>
            </a:spcBef>
            <a:spcAft>
              <a:spcPct val="35000"/>
            </a:spcAft>
          </a:pPr>
          <a:r>
            <a:rPr lang="en-US" sz="1600" kern="1200" dirty="0"/>
            <a:t>Understand Political Landscape	</a:t>
          </a:r>
        </a:p>
      </dsp:txBody>
      <dsp:txXfrm>
        <a:off x="0" y="1635911"/>
        <a:ext cx="2088986" cy="1754748"/>
      </dsp:txXfrm>
    </dsp:sp>
    <dsp:sp modelId="{94E9EF1A-1D07-4210-9402-6C559E90358A}">
      <dsp:nvSpPr>
        <dsp:cNvPr id="0" name=""/>
        <dsp:cNvSpPr/>
      </dsp:nvSpPr>
      <dsp:spPr>
        <a:xfrm>
          <a:off x="609664"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a:t>1</a:t>
          </a:r>
          <a:endParaRPr lang="en-US" sz="4800" kern="1200" dirty="0"/>
        </a:p>
      </dsp:txBody>
      <dsp:txXfrm>
        <a:off x="609664" y="810770"/>
        <a:ext cx="877374" cy="877374"/>
      </dsp:txXfrm>
    </dsp:sp>
    <dsp:sp modelId="{B9E74D06-8974-46A7-BDE8-CAC0846523DB}">
      <dsp:nvSpPr>
        <dsp:cNvPr id="0" name=""/>
        <dsp:cNvSpPr/>
      </dsp:nvSpPr>
      <dsp:spPr>
        <a:xfrm>
          <a:off x="3858"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F9B26-840A-4F96-8D27-2D7E00511C9A}">
      <dsp:nvSpPr>
        <dsp:cNvPr id="0" name=""/>
        <dsp:cNvSpPr/>
      </dsp:nvSpPr>
      <dsp:spPr>
        <a:xfrm>
          <a:off x="2301743" y="518312"/>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Step 2.</a:t>
          </a:r>
        </a:p>
        <a:p>
          <a:pPr lvl="0" algn="l" defTabSz="889000">
            <a:lnSpc>
              <a:spcPct val="90000"/>
            </a:lnSpc>
            <a:spcBef>
              <a:spcPct val="0"/>
            </a:spcBef>
            <a:spcAft>
              <a:spcPct val="35000"/>
            </a:spcAft>
          </a:pPr>
          <a:r>
            <a:rPr lang="en-US" sz="1600" kern="1200" baseline="0" dirty="0">
              <a:solidFill>
                <a:schemeClr val="tx1"/>
              </a:solidFill>
            </a:rPr>
            <a:t>Learn How to Connect with Elected Officials </a:t>
          </a:r>
        </a:p>
      </dsp:txBody>
      <dsp:txXfrm>
        <a:off x="2301743" y="1629652"/>
        <a:ext cx="2088986" cy="1754748"/>
      </dsp:txXfrm>
    </dsp:sp>
    <dsp:sp modelId="{DAC041B6-6570-477A-B4C1-5CB7E0EFE0DC}">
      <dsp:nvSpPr>
        <dsp:cNvPr id="0" name=""/>
        <dsp:cNvSpPr/>
      </dsp:nvSpPr>
      <dsp:spPr>
        <a:xfrm>
          <a:off x="2907549"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a:t>2</a:t>
          </a:r>
          <a:endParaRPr lang="en-US" sz="4800" kern="1200" dirty="0"/>
        </a:p>
      </dsp:txBody>
      <dsp:txXfrm>
        <a:off x="2907549" y="810770"/>
        <a:ext cx="877374" cy="877374"/>
      </dsp:txXfrm>
    </dsp:sp>
    <dsp:sp modelId="{F8ADDB2A-2689-4ACF-8222-B372EB5C8D35}">
      <dsp:nvSpPr>
        <dsp:cNvPr id="0" name=""/>
        <dsp:cNvSpPr/>
      </dsp:nvSpPr>
      <dsp:spPr>
        <a:xfrm>
          <a:off x="2301743"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4601069" y="518312"/>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Step 3.</a:t>
          </a:r>
        </a:p>
        <a:p>
          <a:pPr lvl="0" algn="l" defTabSz="889000">
            <a:lnSpc>
              <a:spcPct val="90000"/>
            </a:lnSpc>
            <a:spcBef>
              <a:spcPct val="0"/>
            </a:spcBef>
            <a:spcAft>
              <a:spcPct val="35000"/>
            </a:spcAft>
          </a:pPr>
          <a:r>
            <a:rPr lang="en-US" sz="1500" kern="1200" dirty="0"/>
            <a:t>Develop your Communication(s) Plan				</a:t>
          </a:r>
        </a:p>
      </dsp:txBody>
      <dsp:txXfrm>
        <a:off x="4601069" y="1629652"/>
        <a:ext cx="2088986" cy="1754748"/>
      </dsp:txXfrm>
    </dsp:sp>
    <dsp:sp modelId="{82EE2C17-F664-4616-8F76-97637F08E124}">
      <dsp:nvSpPr>
        <dsp:cNvPr id="0" name=""/>
        <dsp:cNvSpPr/>
      </dsp:nvSpPr>
      <dsp:spPr>
        <a:xfrm>
          <a:off x="5205434"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a:t>3</a:t>
          </a:r>
          <a:endParaRPr lang="en-US" sz="4800" kern="1200" dirty="0"/>
        </a:p>
      </dsp:txBody>
      <dsp:txXfrm>
        <a:off x="5205434" y="810770"/>
        <a:ext cx="877374" cy="877374"/>
      </dsp:txXfrm>
    </dsp:sp>
    <dsp:sp modelId="{96383FDE-483E-4E6D-B151-4FC41C065094}">
      <dsp:nvSpPr>
        <dsp:cNvPr id="0" name=""/>
        <dsp:cNvSpPr/>
      </dsp:nvSpPr>
      <dsp:spPr>
        <a:xfrm>
          <a:off x="4599628"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6897513" y="518312"/>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Step 4.</a:t>
          </a:r>
        </a:p>
        <a:p>
          <a:pPr lvl="0" algn="l" defTabSz="889000">
            <a:lnSpc>
              <a:spcPct val="90000"/>
            </a:lnSpc>
            <a:spcBef>
              <a:spcPct val="0"/>
            </a:spcBef>
            <a:spcAft>
              <a:spcPct val="35000"/>
            </a:spcAft>
          </a:pPr>
          <a:r>
            <a:rPr lang="en-US" sz="1500" kern="1200" baseline="0" dirty="0">
              <a:solidFill>
                <a:schemeClr val="tx1"/>
              </a:solidFill>
            </a:rPr>
            <a:t>Write and Share your Story</a:t>
          </a:r>
        </a:p>
      </dsp:txBody>
      <dsp:txXfrm>
        <a:off x="6897513" y="1629652"/>
        <a:ext cx="2088986" cy="1754748"/>
      </dsp:txXfrm>
    </dsp:sp>
    <dsp:sp modelId="{3CBA3CC0-D70A-4B98-9329-64604EDF25F0}">
      <dsp:nvSpPr>
        <dsp:cNvPr id="0" name=""/>
        <dsp:cNvSpPr/>
      </dsp:nvSpPr>
      <dsp:spPr>
        <a:xfrm>
          <a:off x="7503319"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a:t>4</a:t>
          </a:r>
          <a:endParaRPr lang="en-US" sz="4800" kern="1200" dirty="0"/>
        </a:p>
      </dsp:txBody>
      <dsp:txXfrm>
        <a:off x="7503319" y="810770"/>
        <a:ext cx="877374" cy="877374"/>
      </dsp:txXfrm>
    </dsp:sp>
    <dsp:sp modelId="{5BE72261-3EB3-4585-8739-2FFBAED12B80}">
      <dsp:nvSpPr>
        <dsp:cNvPr id="0" name=""/>
        <dsp:cNvSpPr/>
      </dsp:nvSpPr>
      <dsp:spPr>
        <a:xfrm>
          <a:off x="6897513"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AA2D1-7ADE-4FAB-AB73-E999EB93EDA0}">
      <dsp:nvSpPr>
        <dsp:cNvPr id="0" name=""/>
        <dsp:cNvSpPr/>
      </dsp:nvSpPr>
      <dsp:spPr>
        <a:xfrm>
          <a:off x="9195398" y="518312"/>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Step 5.</a:t>
          </a:r>
        </a:p>
        <a:p>
          <a:pPr lvl="0" algn="l" defTabSz="889000">
            <a:lnSpc>
              <a:spcPct val="90000"/>
            </a:lnSpc>
            <a:spcBef>
              <a:spcPct val="0"/>
            </a:spcBef>
            <a:spcAft>
              <a:spcPct val="35000"/>
            </a:spcAft>
          </a:pPr>
          <a:r>
            <a:rPr lang="en-US" sz="1500" kern="1200" dirty="0"/>
            <a:t>Engage your School Community</a:t>
          </a:r>
        </a:p>
      </dsp:txBody>
      <dsp:txXfrm>
        <a:off x="9195398" y="1629652"/>
        <a:ext cx="2088986" cy="1754748"/>
      </dsp:txXfrm>
    </dsp:sp>
    <dsp:sp modelId="{FEC87D35-FF68-4830-9865-7026502B7734}">
      <dsp:nvSpPr>
        <dsp:cNvPr id="0" name=""/>
        <dsp:cNvSpPr/>
      </dsp:nvSpPr>
      <dsp:spPr>
        <a:xfrm>
          <a:off x="9801204"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a:t>5</a:t>
          </a:r>
          <a:endParaRPr lang="en-US" sz="4800" kern="1200" dirty="0"/>
        </a:p>
      </dsp:txBody>
      <dsp:txXfrm>
        <a:off x="9801204" y="810770"/>
        <a:ext cx="877374" cy="877374"/>
      </dsp:txXfrm>
    </dsp:sp>
    <dsp:sp modelId="{F57AF353-CCB4-4030-9EEE-1DC7B4B0CC7D}">
      <dsp:nvSpPr>
        <dsp:cNvPr id="0" name=""/>
        <dsp:cNvSpPr/>
      </dsp:nvSpPr>
      <dsp:spPr>
        <a:xfrm>
          <a:off x="9195398"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11/16/2023</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11/16/2023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a:t>
            </a:fld>
            <a:endParaRPr lang="en-US" dirty="0"/>
          </a:p>
        </p:txBody>
      </p:sp>
    </p:spTree>
    <p:extLst>
      <p:ext uri="{BB962C8B-B14F-4D97-AF65-F5344CB8AC3E}">
        <p14:creationId xmlns:p14="http://schemas.microsoft.com/office/powerpoint/2010/main" val="307824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a:t>
            </a:fld>
            <a:endParaRPr lang="en-US" dirty="0"/>
          </a:p>
        </p:txBody>
      </p:sp>
    </p:spTree>
    <p:extLst>
      <p:ext uri="{BB962C8B-B14F-4D97-AF65-F5344CB8AC3E}">
        <p14:creationId xmlns:p14="http://schemas.microsoft.com/office/powerpoint/2010/main" val="385049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4</a:t>
            </a:fld>
            <a:endParaRPr lang="en-US" dirty="0"/>
          </a:p>
        </p:txBody>
      </p:sp>
    </p:spTree>
    <p:extLst>
      <p:ext uri="{BB962C8B-B14F-4D97-AF65-F5344CB8AC3E}">
        <p14:creationId xmlns:p14="http://schemas.microsoft.com/office/powerpoint/2010/main" val="294492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5</a:t>
            </a:fld>
            <a:endParaRPr lang="en-US" dirty="0"/>
          </a:p>
        </p:txBody>
      </p:sp>
    </p:spTree>
    <p:extLst>
      <p:ext uri="{BB962C8B-B14F-4D97-AF65-F5344CB8AC3E}">
        <p14:creationId xmlns:p14="http://schemas.microsoft.com/office/powerpoint/2010/main" val="3945952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6</a:t>
            </a:fld>
            <a:endParaRPr lang="en-US" dirty="0"/>
          </a:p>
        </p:txBody>
      </p:sp>
    </p:spTree>
    <p:extLst>
      <p:ext uri="{BB962C8B-B14F-4D97-AF65-F5344CB8AC3E}">
        <p14:creationId xmlns:p14="http://schemas.microsoft.com/office/powerpoint/2010/main" val="337284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7</a:t>
            </a:fld>
            <a:endParaRPr lang="en-US" dirty="0"/>
          </a:p>
        </p:txBody>
      </p:sp>
    </p:spTree>
    <p:extLst>
      <p:ext uri="{BB962C8B-B14F-4D97-AF65-F5344CB8AC3E}">
        <p14:creationId xmlns:p14="http://schemas.microsoft.com/office/powerpoint/2010/main" val="65220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8</a:t>
            </a:fld>
            <a:endParaRPr lang="en-US" dirty="0"/>
          </a:p>
        </p:txBody>
      </p:sp>
    </p:spTree>
    <p:extLst>
      <p:ext uri="{BB962C8B-B14F-4D97-AF65-F5344CB8AC3E}">
        <p14:creationId xmlns:p14="http://schemas.microsoft.com/office/powerpoint/2010/main" val="390807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9</a:t>
            </a:fld>
            <a:endParaRPr lang="en-US" dirty="0"/>
          </a:p>
        </p:txBody>
      </p:sp>
    </p:spTree>
    <p:extLst>
      <p:ext uri="{BB962C8B-B14F-4D97-AF65-F5344CB8AC3E}">
        <p14:creationId xmlns:p14="http://schemas.microsoft.com/office/powerpoint/2010/main" val="424515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11/16/2023</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11/16/2023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11/16/2023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11/16/2023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11/16/2023</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11/16/2023</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6423914"/>
            <a:ext cx="2844799" cy="365125"/>
          </a:xfrm>
        </p:spPr>
        <p:txBody>
          <a:bodyPr/>
          <a:lstStyle/>
          <a:p>
            <a:fld id="{BC34B1AC-9A7E-4B2F-BE59-65E2DDF1D6F6}" type="datetime1">
              <a:rPr lang="en-US" smtClean="0"/>
              <a:t>11/16/2023</a:t>
            </a:fld>
            <a:endParaRPr lang="en-US" dirty="0"/>
          </a:p>
        </p:txBody>
      </p:sp>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dirty="0"/>
              <a:t>Teach a Course</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849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11/16/2023</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7605951" y="6423914"/>
            <a:ext cx="2844799" cy="365125"/>
          </a:xfrm>
        </p:spPr>
        <p:txBody>
          <a:bodyPr/>
          <a:lstStyle/>
          <a:p>
            <a:fld id="{AE95AE94-03D1-4FC2-903C-8511BF4E0409}" type="datetime1">
              <a:rPr lang="en-US" smtClean="0"/>
              <a:t>11/16/2023</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Teach a Course</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23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11/16/2023</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11/16/2023</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11/16/2023</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11/16/2023</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11/16/2023</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11/16/2023</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28" r:id="rId2"/>
    <p:sldLayoutId id="2147483743" r:id="rId3"/>
    <p:sldLayoutId id="2147483726" r:id="rId4"/>
    <p:sldLayoutId id="2147483734" r:id="rId5"/>
    <p:sldLayoutId id="2147483735" r:id="rId6"/>
    <p:sldLayoutId id="2147483736" r:id="rId7"/>
    <p:sldLayoutId id="2147483737" r:id="rId8"/>
    <p:sldLayoutId id="2147483738" r:id="rId9"/>
    <p:sldLayoutId id="2147483740" r:id="rId10"/>
    <p:sldLayoutId id="2147483741" r:id="rId11"/>
    <p:sldLayoutId id="2147483742" r:id="rId12"/>
    <p:sldLayoutId id="2147483739" r:id="rId13"/>
    <p:sldLayoutId id="2147483744" r:id="rId14"/>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jobsanger.blogspot.com/2011/08/difference-between-democrat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harterschools.org/find-your-mi-lawmaker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flickr.com/photos/phxwebguy/4888604662"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SAMPLE%20COMMUNICATIONS%20FRAMEWORK%20-%20Legislative%20Advocacy%20-%20November%202023.docx"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stileex.xyz/emploi-madagascar-charge-communication/"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1"/><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rawpixel.com/image/413942/free-photo-image-team-question-africa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stileex.xyz/food-store-oly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pxhere.com/en/photo/144148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sz="3200" dirty="0">
                <a:solidFill>
                  <a:srgbClr val="FFFFFF"/>
                </a:solidFill>
              </a:rPr>
              <a:t>HOW TO . . . </a:t>
            </a:r>
            <a:br>
              <a:rPr lang="en-US" sz="3200" dirty="0">
                <a:solidFill>
                  <a:srgbClr val="FFFFFF"/>
                </a:solidFill>
              </a:rPr>
            </a:br>
            <a:r>
              <a:rPr lang="en-US" sz="3200" dirty="0">
                <a:solidFill>
                  <a:srgbClr val="FFFFFF"/>
                </a:solidFill>
              </a:rPr>
              <a:t>ENGAGE IN LEGISLATIVE ADVOCACY</a:t>
            </a:r>
            <a:br>
              <a:rPr lang="en-US" sz="3200" dirty="0">
                <a:solidFill>
                  <a:srgbClr val="FFFFFF"/>
                </a:solidFill>
              </a:rPr>
            </a:br>
            <a:endParaRPr lang="en-US" sz="2000" i="1" dirty="0">
              <a:solidFill>
                <a:srgbClr val="FFFFFF"/>
              </a:solidFill>
            </a:endParaRP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fontScale="62500" lnSpcReduction="20000"/>
          </a:bodyPr>
          <a:lstStyle/>
          <a:p>
            <a:r>
              <a:rPr lang="en-US" sz="1800" i="1" dirty="0">
                <a:solidFill>
                  <a:schemeClr val="tx2">
                    <a:lumMod val="25000"/>
                    <a:lumOff val="75000"/>
                    <a:alpha val="75000"/>
                  </a:schemeClr>
                </a:solidFill>
              </a:rPr>
              <a:t>Live Webinar – 2023/2024:  11/15/23</a:t>
            </a:r>
          </a:p>
          <a:p>
            <a:r>
              <a:rPr lang="en-US" sz="1800" i="1" dirty="0">
                <a:solidFill>
                  <a:schemeClr val="tx2">
                    <a:lumMod val="25000"/>
                    <a:lumOff val="75000"/>
                    <a:alpha val="75000"/>
                  </a:schemeClr>
                </a:solidFill>
              </a:rPr>
              <a:t>Presented by:  Angela Irwin, President, AirWin Educational Services, LLC</a:t>
            </a:r>
          </a:p>
        </p:txBody>
      </p:sp>
      <p:pic>
        <p:nvPicPr>
          <p:cNvPr id="4" name="Picture 3" descr="people gathered around blueprints">
            <a:extLst>
              <a:ext uri="{FF2B5EF4-FFF2-40B4-BE49-F238E27FC236}">
                <a16:creationId xmlns:a16="http://schemas.microsoft.com/office/drawing/2014/main" id="{424717DA-0300-4297-B453-65314C5BEA09}"/>
              </a:ext>
            </a:extLst>
          </p:cNvPr>
          <p:cNvPicPr>
            <a:picLocks noChangeAspect="1"/>
          </p:cNvPicPr>
          <p:nvPr/>
        </p:nvPicPr>
        <p:blipFill>
          <a:blip r:embed="rId3"/>
          <a:srcRect/>
          <a:stretch/>
        </p:blipFill>
        <p:spPr>
          <a:xfrm>
            <a:off x="453302" y="458611"/>
            <a:ext cx="7588885" cy="5894002"/>
          </a:xfrm>
          <a:prstGeom prst="rect">
            <a:avLst/>
          </a:prstGeom>
        </p:spPr>
      </p:pic>
    </p:spTree>
    <p:extLst>
      <p:ext uri="{BB962C8B-B14F-4D97-AF65-F5344CB8AC3E}">
        <p14:creationId xmlns:p14="http://schemas.microsoft.com/office/powerpoint/2010/main" val="420971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69B35BB5-1630-45F0-B55C-B6847DF21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D3EF5146-0A37-42B3-AF51-CBFCE4002B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a:xfrm>
            <a:off x="581192" y="5264486"/>
            <a:ext cx="11029616" cy="958513"/>
          </a:xfrm>
        </p:spPr>
        <p:txBody>
          <a:bodyPr anchor="ctr">
            <a:normAutofit/>
          </a:bodyPr>
          <a:lstStyle/>
          <a:p>
            <a:r>
              <a:rPr lang="en-US" dirty="0">
                <a:solidFill>
                  <a:srgbClr val="FFFEFF"/>
                </a:solidFill>
              </a:rPr>
              <a:t>Five steps to ENGAGING IN LEGISLATIVE </a:t>
            </a:r>
            <a:r>
              <a:rPr lang="en-US" dirty="0" err="1">
                <a:solidFill>
                  <a:srgbClr val="FFFEFF"/>
                </a:solidFill>
              </a:rPr>
              <a:t>ADVOCACy</a:t>
            </a:r>
            <a:endParaRPr lang="en-US" dirty="0">
              <a:solidFill>
                <a:srgbClr val="FFFEFF"/>
              </a:solidFill>
            </a:endParaRPr>
          </a:p>
        </p:txBody>
      </p:sp>
      <p:sp>
        <p:nvSpPr>
          <p:cNvPr id="21" name="Rectangle 13">
            <a:extLst>
              <a:ext uri="{FF2B5EF4-FFF2-40B4-BE49-F238E27FC236}">
                <a16:creationId xmlns:a16="http://schemas.microsoft.com/office/drawing/2014/main" id="{DDED8BF8-49A0-47C5-84AB-93BBEEBCC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15">
            <a:extLst>
              <a:ext uri="{FF2B5EF4-FFF2-40B4-BE49-F238E27FC236}">
                <a16:creationId xmlns:a16="http://schemas.microsoft.com/office/drawing/2014/main" id="{E3609DE7-3DD1-4216-8540-70829BC88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07EA47CF-8CF4-49F8-B441-9678508C0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descr="SmartArt object">
            <a:extLst>
              <a:ext uri="{FF2B5EF4-FFF2-40B4-BE49-F238E27FC236}">
                <a16:creationId xmlns:a16="http://schemas.microsoft.com/office/drawing/2014/main" id="{59405A29-4A0F-429B-A6BA-2D3E9946C76A}"/>
              </a:ext>
            </a:extLst>
          </p:cNvPr>
          <p:cNvGraphicFramePr>
            <a:graphicFrameLocks noGrp="1"/>
          </p:cNvGraphicFramePr>
          <p:nvPr>
            <p:ph idx="4294967295"/>
            <p:extLst>
              <p:ext uri="{D42A27DB-BD31-4B8C-83A1-F6EECF244321}">
                <p14:modId xmlns:p14="http://schemas.microsoft.com/office/powerpoint/2010/main" val="76563985"/>
              </p:ext>
            </p:extLst>
          </p:nvPr>
        </p:nvGraphicFramePr>
        <p:xfrm>
          <a:off x="450434" y="858445"/>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46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62">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64">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476944" y="777720"/>
            <a:ext cx="4094205" cy="1188720"/>
          </a:xfrm>
        </p:spPr>
        <p:txBody>
          <a:bodyPr vert="horz" lIns="91440" tIns="45720" rIns="91440" bIns="45720" rtlCol="0" anchor="b">
            <a:normAutofit/>
          </a:bodyPr>
          <a:lstStyle/>
          <a:p>
            <a:r>
              <a:rPr lang="en-US" dirty="0">
                <a:solidFill>
                  <a:schemeClr val="accent1">
                    <a:lumMod val="75000"/>
                  </a:schemeClr>
                </a:solidFill>
              </a:rPr>
              <a:t>Step 1: </a:t>
            </a:r>
            <a:r>
              <a:rPr lang="en-US" sz="2700" dirty="0">
                <a:solidFill>
                  <a:schemeClr val="accent1">
                    <a:lumMod val="75000"/>
                  </a:schemeClr>
                </a:solidFill>
              </a:rPr>
              <a:t>understand political landscape</a:t>
            </a:r>
          </a:p>
        </p:txBody>
      </p:sp>
      <p:sp>
        <p:nvSpPr>
          <p:cNvPr id="67" name="Rectangle 66">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3</a:t>
            </a:fld>
            <a:endParaRPr lang="en-US" dirty="0">
              <a:solidFill>
                <a:srgbClr val="FFFFFF"/>
              </a:solidFill>
            </a:endParaRPr>
          </a:p>
        </p:txBody>
      </p:sp>
      <p:sp>
        <p:nvSpPr>
          <p:cNvPr id="7" name="TextBox 6">
            <a:extLst>
              <a:ext uri="{FF2B5EF4-FFF2-40B4-BE49-F238E27FC236}">
                <a16:creationId xmlns:a16="http://schemas.microsoft.com/office/drawing/2014/main" id="{5C6CCCF2-EC32-B6A3-B767-A8F12D817484}"/>
              </a:ext>
            </a:extLst>
          </p:cNvPr>
          <p:cNvSpPr txBox="1"/>
          <p:nvPr/>
        </p:nvSpPr>
        <p:spPr>
          <a:xfrm>
            <a:off x="476944" y="1948993"/>
            <a:ext cx="3901348" cy="2308324"/>
          </a:xfrm>
          <a:prstGeom prst="rect">
            <a:avLst/>
          </a:prstGeom>
          <a:noFill/>
        </p:spPr>
        <p:txBody>
          <a:bodyPr wrap="square" rtlCol="0">
            <a:spAutoFit/>
          </a:bodyPr>
          <a:lstStyle/>
          <a:p>
            <a:pPr marL="285750" indent="-285750">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t>Be aware but do not let actions or knowledge stifle your work!</a:t>
            </a:r>
          </a:p>
          <a:p>
            <a:endParaRPr lang="en-US" dirty="0"/>
          </a:p>
          <a:p>
            <a:pPr marL="285750" indent="-285750">
              <a:buFont typeface="Arial" panose="020B0604020202020204" pitchFamily="34" charset="0"/>
              <a:buChar char="•"/>
            </a:pPr>
            <a:r>
              <a:rPr lang="en-US" dirty="0"/>
              <a:t>Connect with MAPSA</a:t>
            </a:r>
          </a:p>
          <a:p>
            <a:endParaRPr lang="en-US" dirty="0"/>
          </a:p>
          <a:p>
            <a:pPr marL="285750" indent="-285750">
              <a:buFont typeface="Arial" panose="020B0604020202020204" pitchFamily="34" charset="0"/>
              <a:buChar char="•"/>
            </a:pPr>
            <a:r>
              <a:rPr lang="en-US" dirty="0"/>
              <a:t>Respond to relevant issues, intentionally and accordingly</a:t>
            </a:r>
          </a:p>
        </p:txBody>
      </p:sp>
      <p:pic>
        <p:nvPicPr>
          <p:cNvPr id="16" name="Picture 15">
            <a:extLst>
              <a:ext uri="{FF2B5EF4-FFF2-40B4-BE49-F238E27FC236}">
                <a16:creationId xmlns:a16="http://schemas.microsoft.com/office/drawing/2014/main" id="{3374B32C-8870-3500-8DD3-D4384A10857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930588" y="0"/>
            <a:ext cx="7189694" cy="6858000"/>
          </a:xfrm>
          <a:prstGeom prst="rect">
            <a:avLst/>
          </a:prstGeom>
        </p:spPr>
      </p:pic>
    </p:spTree>
    <p:extLst>
      <p:ext uri="{BB962C8B-B14F-4D97-AF65-F5344CB8AC3E}">
        <p14:creationId xmlns:p14="http://schemas.microsoft.com/office/powerpoint/2010/main" val="222061884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62">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64">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513654" y="702156"/>
            <a:ext cx="3834228" cy="1188720"/>
          </a:xfrm>
        </p:spPr>
        <p:txBody>
          <a:bodyPr vert="horz" lIns="91440" tIns="45720" rIns="91440" bIns="45720" rtlCol="0" anchor="b">
            <a:normAutofit fontScale="90000"/>
          </a:bodyPr>
          <a:lstStyle/>
          <a:p>
            <a:r>
              <a:rPr lang="en-US" dirty="0">
                <a:solidFill>
                  <a:schemeClr val="accent1">
                    <a:lumMod val="75000"/>
                  </a:schemeClr>
                </a:solidFill>
              </a:rPr>
              <a:t>Step 2: </a:t>
            </a:r>
            <a:r>
              <a:rPr lang="en-US" sz="2700" dirty="0">
                <a:solidFill>
                  <a:schemeClr val="accent1">
                    <a:lumMod val="75000"/>
                  </a:schemeClr>
                </a:solidFill>
              </a:rPr>
              <a:t>connect with elected </a:t>
            </a:r>
            <a:r>
              <a:rPr lang="en-US" sz="2700" dirty="0" err="1">
                <a:solidFill>
                  <a:schemeClr val="accent1">
                    <a:lumMod val="75000"/>
                  </a:schemeClr>
                </a:solidFill>
              </a:rPr>
              <a:t>officIals</a:t>
            </a:r>
            <a:endParaRPr lang="en-US" sz="2700" dirty="0">
              <a:solidFill>
                <a:schemeClr val="accent1">
                  <a:lumMod val="75000"/>
                </a:schemeClr>
              </a:solidFill>
            </a:endParaRPr>
          </a:p>
        </p:txBody>
      </p:sp>
      <p:sp>
        <p:nvSpPr>
          <p:cNvPr id="67" name="Rectangle 66">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4</a:t>
            </a:fld>
            <a:endParaRPr lang="en-US" dirty="0">
              <a:solidFill>
                <a:srgbClr val="FFFFFF"/>
              </a:solidFill>
            </a:endParaRPr>
          </a:p>
        </p:txBody>
      </p:sp>
      <p:sp>
        <p:nvSpPr>
          <p:cNvPr id="3" name="TextBox 2">
            <a:extLst>
              <a:ext uri="{FF2B5EF4-FFF2-40B4-BE49-F238E27FC236}">
                <a16:creationId xmlns:a16="http://schemas.microsoft.com/office/drawing/2014/main" id="{499D9C50-CC31-A839-B7E4-269C34BB74A8}"/>
              </a:ext>
            </a:extLst>
          </p:cNvPr>
          <p:cNvSpPr txBox="1"/>
          <p:nvPr/>
        </p:nvSpPr>
        <p:spPr>
          <a:xfrm>
            <a:off x="513654" y="2133600"/>
            <a:ext cx="3538393" cy="2308324"/>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Know who they are</a:t>
            </a:r>
            <a:endParaRPr lang="en-US" dirty="0"/>
          </a:p>
          <a:p>
            <a:endParaRPr lang="en-US" dirty="0"/>
          </a:p>
          <a:p>
            <a:pPr marL="285750" indent="-285750">
              <a:buFont typeface="Arial" panose="020B0604020202020204" pitchFamily="34" charset="0"/>
              <a:buChar char="•"/>
            </a:pPr>
            <a:r>
              <a:rPr lang="en-US" dirty="0"/>
              <a:t>Understand “position” on relevant education (charter education) issues</a:t>
            </a:r>
          </a:p>
          <a:p>
            <a:endParaRPr lang="en-US" dirty="0"/>
          </a:p>
          <a:p>
            <a:pPr marL="285750" indent="-285750">
              <a:buFont typeface="Arial" panose="020B0604020202020204" pitchFamily="34" charset="0"/>
              <a:buChar char="•"/>
            </a:pPr>
            <a:r>
              <a:rPr lang="en-US" dirty="0"/>
              <a:t>“Appoint” a board member to reach out, accordingly</a:t>
            </a:r>
          </a:p>
        </p:txBody>
      </p:sp>
      <p:pic>
        <p:nvPicPr>
          <p:cNvPr id="10" name="Picture 9">
            <a:extLst>
              <a:ext uri="{FF2B5EF4-FFF2-40B4-BE49-F238E27FC236}">
                <a16:creationId xmlns:a16="http://schemas.microsoft.com/office/drawing/2014/main" id="{EDA1D859-DBF8-85BC-FD1A-9A03E9533078}"/>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078370" y="0"/>
            <a:ext cx="7150474" cy="6858000"/>
          </a:xfrm>
          <a:prstGeom prst="rect">
            <a:avLst/>
          </a:prstGeom>
        </p:spPr>
      </p:pic>
    </p:spTree>
    <p:extLst>
      <p:ext uri="{BB962C8B-B14F-4D97-AF65-F5344CB8AC3E}">
        <p14:creationId xmlns:p14="http://schemas.microsoft.com/office/powerpoint/2010/main" val="178987338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62">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64">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477122" y="666297"/>
            <a:ext cx="3987302" cy="1188720"/>
          </a:xfrm>
        </p:spPr>
        <p:txBody>
          <a:bodyPr vert="horz" lIns="91440" tIns="45720" rIns="91440" bIns="45720" rtlCol="0" anchor="b">
            <a:normAutofit fontScale="90000"/>
          </a:bodyPr>
          <a:lstStyle/>
          <a:p>
            <a:r>
              <a:rPr lang="en-US" dirty="0">
                <a:solidFill>
                  <a:schemeClr val="accent1">
                    <a:lumMod val="75000"/>
                  </a:schemeClr>
                </a:solidFill>
              </a:rPr>
              <a:t>Step 3: </a:t>
            </a:r>
            <a:r>
              <a:rPr lang="en-US" sz="2700" dirty="0">
                <a:solidFill>
                  <a:schemeClr val="accent1">
                    <a:lumMod val="75000"/>
                  </a:schemeClr>
                </a:solidFill>
              </a:rPr>
              <a:t>DEVELOP COMMUNICATION(S) PLAN</a:t>
            </a:r>
          </a:p>
        </p:txBody>
      </p:sp>
      <p:sp>
        <p:nvSpPr>
          <p:cNvPr id="67" name="Rectangle 66">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5</a:t>
            </a:fld>
            <a:endParaRPr lang="en-US" dirty="0">
              <a:solidFill>
                <a:srgbClr val="FFFFFF"/>
              </a:solidFill>
            </a:endParaRPr>
          </a:p>
        </p:txBody>
      </p:sp>
      <p:sp>
        <p:nvSpPr>
          <p:cNvPr id="3" name="TextBox 2">
            <a:extLst>
              <a:ext uri="{FF2B5EF4-FFF2-40B4-BE49-F238E27FC236}">
                <a16:creationId xmlns:a16="http://schemas.microsoft.com/office/drawing/2014/main" id="{209679A1-32B6-7797-9F52-775DF31082EC}"/>
              </a:ext>
            </a:extLst>
          </p:cNvPr>
          <p:cNvSpPr txBox="1"/>
          <p:nvPr/>
        </p:nvSpPr>
        <p:spPr>
          <a:xfrm>
            <a:off x="477122" y="2259106"/>
            <a:ext cx="358389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Make legislative advocacy a “standard” part of </a:t>
            </a:r>
            <a:r>
              <a:rPr lang="en-US" dirty="0">
                <a:hlinkClick r:id="rId3" action="ppaction://hlinkfile"/>
              </a:rPr>
              <a:t>communications plan</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Ensure articulate and compelling messages</a:t>
            </a:r>
          </a:p>
          <a:p>
            <a:endParaRPr lang="en-US" dirty="0"/>
          </a:p>
          <a:p>
            <a:pPr marL="285750" indent="-285750">
              <a:buFont typeface="Arial" panose="020B0604020202020204" pitchFamily="34" charset="0"/>
              <a:buChar char="•"/>
            </a:pPr>
            <a:r>
              <a:rPr lang="en-US" dirty="0"/>
              <a:t>Include school visit opportunities</a:t>
            </a:r>
          </a:p>
        </p:txBody>
      </p:sp>
      <p:pic>
        <p:nvPicPr>
          <p:cNvPr id="7" name="Picture 6">
            <a:extLst>
              <a:ext uri="{FF2B5EF4-FFF2-40B4-BE49-F238E27FC236}">
                <a16:creationId xmlns:a16="http://schemas.microsoft.com/office/drawing/2014/main" id="{706F69C2-FE97-8EC2-8BBC-4B39D203D882}"/>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450541" y="0"/>
            <a:ext cx="6741459" cy="6789039"/>
          </a:xfrm>
          <a:prstGeom prst="rect">
            <a:avLst/>
          </a:prstGeom>
        </p:spPr>
      </p:pic>
    </p:spTree>
    <p:extLst>
      <p:ext uri="{BB962C8B-B14F-4D97-AF65-F5344CB8AC3E}">
        <p14:creationId xmlns:p14="http://schemas.microsoft.com/office/powerpoint/2010/main" val="43789410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62">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64">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513654" y="908344"/>
            <a:ext cx="3834228" cy="1188720"/>
          </a:xfrm>
        </p:spPr>
        <p:txBody>
          <a:bodyPr vert="horz" lIns="91440" tIns="45720" rIns="91440" bIns="45720" rtlCol="0" anchor="b">
            <a:normAutofit/>
          </a:bodyPr>
          <a:lstStyle/>
          <a:p>
            <a:r>
              <a:rPr lang="en-US" dirty="0">
                <a:solidFill>
                  <a:schemeClr val="accent1">
                    <a:lumMod val="75000"/>
                  </a:schemeClr>
                </a:solidFill>
              </a:rPr>
              <a:t>Step 4: </a:t>
            </a:r>
            <a:r>
              <a:rPr lang="en-US" sz="2700" dirty="0">
                <a:solidFill>
                  <a:schemeClr val="accent1">
                    <a:lumMod val="75000"/>
                  </a:schemeClr>
                </a:solidFill>
              </a:rPr>
              <a:t>WRITE AND SHARE YOUR STORY</a:t>
            </a:r>
          </a:p>
        </p:txBody>
      </p:sp>
      <p:sp>
        <p:nvSpPr>
          <p:cNvPr id="67" name="Rectangle 66">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6</a:t>
            </a:fld>
            <a:endParaRPr lang="en-US" dirty="0">
              <a:solidFill>
                <a:srgbClr val="FFFFFF"/>
              </a:solidFill>
            </a:endParaRPr>
          </a:p>
        </p:txBody>
      </p:sp>
      <p:sp>
        <p:nvSpPr>
          <p:cNvPr id="3" name="TextBox 2">
            <a:extLst>
              <a:ext uri="{FF2B5EF4-FFF2-40B4-BE49-F238E27FC236}">
                <a16:creationId xmlns:a16="http://schemas.microsoft.com/office/drawing/2014/main" id="{C2811B36-82B1-1910-FD1B-8EDC7D77225B}"/>
              </a:ext>
            </a:extLst>
          </p:cNvPr>
          <p:cNvSpPr txBox="1"/>
          <p:nvPr/>
        </p:nvSpPr>
        <p:spPr>
          <a:xfrm>
            <a:off x="638620" y="2402541"/>
            <a:ext cx="360321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What is your story?</a:t>
            </a:r>
          </a:p>
          <a:p>
            <a:endParaRPr lang="en-US" dirty="0"/>
          </a:p>
          <a:p>
            <a:pPr marL="285750" indent="-285750">
              <a:buFont typeface="Arial" panose="020B0604020202020204" pitchFamily="34" charset="0"/>
              <a:buChar char="•"/>
            </a:pPr>
            <a:r>
              <a:rPr lang="en-US" dirty="0"/>
              <a:t>Do not underestimate your value</a:t>
            </a:r>
          </a:p>
          <a:p>
            <a:endParaRPr lang="en-US" dirty="0"/>
          </a:p>
          <a:p>
            <a:pPr marL="285750" indent="-285750">
              <a:buFont typeface="Arial" panose="020B0604020202020204" pitchFamily="34" charset="0"/>
              <a:buChar char="•"/>
            </a:pPr>
            <a:r>
              <a:rPr lang="en-US" dirty="0"/>
              <a:t>Highlight significant accomplishments</a:t>
            </a:r>
          </a:p>
        </p:txBody>
      </p:sp>
      <p:pic>
        <p:nvPicPr>
          <p:cNvPr id="6" name="Picture 5">
            <a:extLst>
              <a:ext uri="{FF2B5EF4-FFF2-40B4-BE49-F238E27FC236}">
                <a16:creationId xmlns:a16="http://schemas.microsoft.com/office/drawing/2014/main" id="{3FC73330-86BB-D335-5773-9ADC215EE4C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861536" y="0"/>
            <a:ext cx="7330464" cy="6858000"/>
          </a:xfrm>
          <a:prstGeom prst="rect">
            <a:avLst/>
          </a:prstGeom>
        </p:spPr>
      </p:pic>
    </p:spTree>
    <p:extLst>
      <p:ext uri="{BB962C8B-B14F-4D97-AF65-F5344CB8AC3E}">
        <p14:creationId xmlns:p14="http://schemas.microsoft.com/office/powerpoint/2010/main" val="32768566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62">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64">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513654" y="908344"/>
            <a:ext cx="3834228" cy="1188720"/>
          </a:xfrm>
        </p:spPr>
        <p:txBody>
          <a:bodyPr vert="horz" lIns="91440" tIns="45720" rIns="91440" bIns="45720" rtlCol="0" anchor="b">
            <a:normAutofit/>
          </a:bodyPr>
          <a:lstStyle/>
          <a:p>
            <a:r>
              <a:rPr lang="en-US" dirty="0">
                <a:solidFill>
                  <a:schemeClr val="accent1">
                    <a:lumMod val="75000"/>
                  </a:schemeClr>
                </a:solidFill>
              </a:rPr>
              <a:t>Step 5: </a:t>
            </a:r>
            <a:r>
              <a:rPr lang="en-US" sz="2700" dirty="0">
                <a:solidFill>
                  <a:schemeClr val="accent1">
                    <a:lumMod val="75000"/>
                  </a:schemeClr>
                </a:solidFill>
              </a:rPr>
              <a:t>ENGAGE YOUR SCHOOL COMMUNITY</a:t>
            </a:r>
          </a:p>
        </p:txBody>
      </p:sp>
      <p:sp>
        <p:nvSpPr>
          <p:cNvPr id="67" name="Rectangle 66">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7</a:t>
            </a:fld>
            <a:endParaRPr lang="en-US" dirty="0">
              <a:solidFill>
                <a:srgbClr val="FFFFFF"/>
              </a:solidFill>
            </a:endParaRPr>
          </a:p>
        </p:txBody>
      </p:sp>
      <p:sp>
        <p:nvSpPr>
          <p:cNvPr id="3" name="TextBox 2">
            <a:extLst>
              <a:ext uri="{FF2B5EF4-FFF2-40B4-BE49-F238E27FC236}">
                <a16:creationId xmlns:a16="http://schemas.microsoft.com/office/drawing/2014/main" id="{91F731FF-25BA-53CD-7D83-A9E778F658BA}"/>
              </a:ext>
            </a:extLst>
          </p:cNvPr>
          <p:cNvSpPr txBox="1"/>
          <p:nvPr/>
        </p:nvSpPr>
        <p:spPr>
          <a:xfrm>
            <a:off x="638620" y="2456329"/>
            <a:ext cx="360321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Advocacy is not just the responsibility of the Board</a:t>
            </a:r>
          </a:p>
          <a:p>
            <a:endParaRPr lang="en-US" dirty="0"/>
          </a:p>
          <a:p>
            <a:pPr marL="285750" indent="-285750">
              <a:buFont typeface="Arial" panose="020B0604020202020204" pitchFamily="34" charset="0"/>
              <a:buChar char="•"/>
            </a:pPr>
            <a:r>
              <a:rPr lang="en-US" dirty="0"/>
              <a:t>How and when can or should you engage your school community in advocacy?</a:t>
            </a:r>
          </a:p>
          <a:p>
            <a:endParaRPr lang="en-US" dirty="0"/>
          </a:p>
          <a:p>
            <a:pPr marL="285750" indent="-285750">
              <a:buFont typeface="Arial" panose="020B0604020202020204" pitchFamily="34" charset="0"/>
              <a:buChar char="•"/>
            </a:pPr>
            <a:r>
              <a:rPr lang="en-US" dirty="0"/>
              <a:t>“Arm” community with right information and materials</a:t>
            </a:r>
          </a:p>
        </p:txBody>
      </p:sp>
      <p:pic>
        <p:nvPicPr>
          <p:cNvPr id="12" name="Picture 11">
            <a:extLst>
              <a:ext uri="{FF2B5EF4-FFF2-40B4-BE49-F238E27FC236}">
                <a16:creationId xmlns:a16="http://schemas.microsoft.com/office/drawing/2014/main" id="{4E508278-FF5D-F660-CD01-3DEE1A1F7A2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5065059" y="-1"/>
            <a:ext cx="7126941" cy="6857999"/>
          </a:xfrm>
          <a:prstGeom prst="rect">
            <a:avLst/>
          </a:prstGeom>
        </p:spPr>
      </p:pic>
    </p:spTree>
    <p:extLst>
      <p:ext uri="{BB962C8B-B14F-4D97-AF65-F5344CB8AC3E}">
        <p14:creationId xmlns:p14="http://schemas.microsoft.com/office/powerpoint/2010/main" val="115372878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62">
            <a:extLst>
              <a:ext uri="{FF2B5EF4-FFF2-40B4-BE49-F238E27FC236}">
                <a16:creationId xmlns:a16="http://schemas.microsoft.com/office/drawing/2014/main"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64">
            <a:extLst>
              <a:ext uri="{FF2B5EF4-FFF2-40B4-BE49-F238E27FC236}">
                <a16:creationId xmlns:a16="http://schemas.microsoft.com/office/drawing/2014/main"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8</a:t>
            </a:fld>
            <a:endParaRPr lang="en-US" dirty="0">
              <a:solidFill>
                <a:srgbClr val="FFFFFF"/>
              </a:solidFill>
            </a:endParaRPr>
          </a:p>
        </p:txBody>
      </p:sp>
      <p:pic>
        <p:nvPicPr>
          <p:cNvPr id="3" name="Picture 2">
            <a:extLst>
              <a:ext uri="{FF2B5EF4-FFF2-40B4-BE49-F238E27FC236}">
                <a16:creationId xmlns:a16="http://schemas.microsoft.com/office/drawing/2014/main" id="{7DDA93A2-4F51-9C28-2A07-9264B32C940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433288" y="0"/>
            <a:ext cx="7758712" cy="6858000"/>
          </a:xfrm>
          <a:prstGeom prst="rect">
            <a:avLst/>
          </a:prstGeom>
        </p:spPr>
      </p:pic>
      <p:sp>
        <p:nvSpPr>
          <p:cNvPr id="4" name="TextBox 3">
            <a:extLst>
              <a:ext uri="{FF2B5EF4-FFF2-40B4-BE49-F238E27FC236}">
                <a16:creationId xmlns:a16="http://schemas.microsoft.com/office/drawing/2014/main" id="{44BB70CE-2472-6BFF-0E36-0269B5E86C98}"/>
              </a:ext>
            </a:extLst>
          </p:cNvPr>
          <p:cNvSpPr txBox="1"/>
          <p:nvPr/>
        </p:nvSpPr>
        <p:spPr>
          <a:xfrm>
            <a:off x="446534" y="839578"/>
            <a:ext cx="3623442" cy="3785652"/>
          </a:xfrm>
          <a:prstGeom prst="rect">
            <a:avLst/>
          </a:prstGeom>
          <a:noFill/>
        </p:spPr>
        <p:txBody>
          <a:bodyPr wrap="square">
            <a:spAutoFit/>
          </a:bodyPr>
          <a:lstStyle/>
          <a:p>
            <a:r>
              <a:rPr lang="en-US" b="0" i="0" dirty="0">
                <a:solidFill>
                  <a:srgbClr val="333333"/>
                </a:solidFill>
                <a:effectLst/>
                <a:latin typeface="HCo Whitney"/>
              </a:rPr>
              <a:t>“</a:t>
            </a:r>
            <a:r>
              <a:rPr lang="en-US" b="0" i="1" dirty="0">
                <a:solidFill>
                  <a:srgbClr val="333333"/>
                </a:solidFill>
                <a:effectLst/>
                <a:latin typeface="HCo Whitney"/>
              </a:rPr>
              <a:t>Charter schools play an important role in our country's education system. Supporting some of our Nation's underserved communities, they can ignite imagination and nourish the minds of America's young people while finding new ways of educating them and equipping them with the knowledge they need to succeed</a:t>
            </a:r>
            <a:r>
              <a:rPr lang="en-US" i="1" dirty="0">
                <a:solidFill>
                  <a:srgbClr val="333333"/>
                </a:solidFill>
                <a:latin typeface="HCo Whitney"/>
              </a:rPr>
              <a:t> </a:t>
            </a:r>
            <a:r>
              <a:rPr lang="en-US" dirty="0">
                <a:solidFill>
                  <a:srgbClr val="333333"/>
                </a:solidFill>
                <a:latin typeface="HCo Whitney"/>
              </a:rPr>
              <a:t>. . .”</a:t>
            </a:r>
          </a:p>
          <a:p>
            <a:endParaRPr lang="en-US" dirty="0">
              <a:solidFill>
                <a:srgbClr val="333333"/>
              </a:solidFill>
              <a:latin typeface="HCo Whitney"/>
            </a:endParaRPr>
          </a:p>
          <a:p>
            <a:pPr algn="r"/>
            <a:r>
              <a:rPr lang="en-US" sz="1400" dirty="0">
                <a:solidFill>
                  <a:srgbClr val="333333"/>
                </a:solidFill>
                <a:latin typeface="HCo Whitney"/>
              </a:rPr>
              <a:t>Barack Obama</a:t>
            </a:r>
          </a:p>
          <a:p>
            <a:pPr algn="r"/>
            <a:r>
              <a:rPr lang="en-US" sz="1400" dirty="0">
                <a:solidFill>
                  <a:srgbClr val="333333"/>
                </a:solidFill>
                <a:latin typeface="HCo Whitney"/>
              </a:rPr>
              <a:t>Presidential Proclamation </a:t>
            </a:r>
          </a:p>
          <a:p>
            <a:pPr algn="r"/>
            <a:r>
              <a:rPr lang="en-US" sz="1400" dirty="0">
                <a:solidFill>
                  <a:srgbClr val="333333"/>
                </a:solidFill>
                <a:latin typeface="HCo Whitney"/>
              </a:rPr>
              <a:t> National Charter Schools Week - 2016</a:t>
            </a:r>
            <a:endParaRPr lang="en-US" sz="1400" dirty="0"/>
          </a:p>
        </p:txBody>
      </p:sp>
    </p:spTree>
    <p:extLst>
      <p:ext uri="{BB962C8B-B14F-4D97-AF65-F5344CB8AC3E}">
        <p14:creationId xmlns:p14="http://schemas.microsoft.com/office/powerpoint/2010/main" val="304196169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people gathered around blueprints">
            <a:extLst>
              <a:ext uri="{FF2B5EF4-FFF2-40B4-BE49-F238E27FC236}">
                <a16:creationId xmlns:a16="http://schemas.microsoft.com/office/drawing/2014/main" id="{424717DA-0300-4297-B453-65314C5BEA09}"/>
              </a:ext>
            </a:extLst>
          </p:cNvPr>
          <p:cNvPicPr>
            <a:picLocks noChangeAspect="1"/>
          </p:cNvPicPr>
          <p:nvPr/>
        </p:nvPicPr>
        <p:blipFill>
          <a:blip r:embed="rId3"/>
          <a:srcRect/>
          <a:stretch/>
        </p:blipFill>
        <p:spPr>
          <a:xfrm>
            <a:off x="77682" y="462849"/>
            <a:ext cx="7588885" cy="5894002"/>
          </a:xfrm>
          <a:prstGeom prst="rect">
            <a:avLst/>
          </a:prstGeom>
        </p:spPr>
      </p:pic>
      <p:sp>
        <p:nvSpPr>
          <p:cNvPr id="7" name="Title 6">
            <a:extLst>
              <a:ext uri="{FF2B5EF4-FFF2-40B4-BE49-F238E27FC236}">
                <a16:creationId xmlns:a16="http://schemas.microsoft.com/office/drawing/2014/main" id="{E75AC38D-C4A8-D64D-B05F-1C373249E7F2}"/>
              </a:ext>
            </a:extLst>
          </p:cNvPr>
          <p:cNvSpPr>
            <a:spLocks noGrp="1"/>
          </p:cNvSpPr>
          <p:nvPr>
            <p:ph type="ctrTitle"/>
          </p:nvPr>
        </p:nvSpPr>
        <p:spPr>
          <a:xfrm>
            <a:off x="8254813" y="369527"/>
            <a:ext cx="2930423" cy="1474787"/>
          </a:xfrm>
        </p:spPr>
        <p:txBody>
          <a:bodyPr>
            <a:normAutofit/>
          </a:bodyPr>
          <a:lstStyle/>
          <a:p>
            <a:r>
              <a:rPr lang="en-US" dirty="0">
                <a:solidFill>
                  <a:schemeClr val="tx1"/>
                </a:solidFill>
              </a:rPr>
              <a:t>THANK YOU!</a:t>
            </a:r>
            <a:endParaRPr lang="ru-RU" dirty="0">
              <a:solidFill>
                <a:schemeClr val="tx1"/>
              </a:solidFill>
            </a:endParaRPr>
          </a:p>
        </p:txBody>
      </p:sp>
      <p:sp>
        <p:nvSpPr>
          <p:cNvPr id="10" name="Text Placeholder 3">
            <a:extLst>
              <a:ext uri="{FF2B5EF4-FFF2-40B4-BE49-F238E27FC236}">
                <a16:creationId xmlns:a16="http://schemas.microsoft.com/office/drawing/2014/main" id="{6F2B4E25-5594-3AE9-DAE5-86F77AFA2AD5}"/>
              </a:ext>
            </a:extLst>
          </p:cNvPr>
          <p:cNvSpPr txBox="1">
            <a:spLocks/>
          </p:cNvSpPr>
          <p:nvPr/>
        </p:nvSpPr>
        <p:spPr>
          <a:xfrm>
            <a:off x="8119870" y="3991454"/>
            <a:ext cx="3454870" cy="874735"/>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spcBef>
                <a:spcPts val="0"/>
              </a:spcBef>
              <a:spcAft>
                <a:spcPts val="0"/>
              </a:spcAft>
              <a:buFont typeface="Wingdings 2" panose="05020102010507070707" pitchFamily="18" charset="2"/>
              <a:buNone/>
            </a:pPr>
            <a:r>
              <a:rPr lang="en-US" sz="1200" cap="all">
                <a:solidFill>
                  <a:schemeClr val="tx2">
                    <a:lumMod val="10000"/>
                    <a:lumOff val="90000"/>
                    <a:alpha val="75000"/>
                  </a:schemeClr>
                </a:solidFill>
              </a:rPr>
              <a:t>Angela L. Irwin, President</a:t>
            </a:r>
          </a:p>
          <a:p>
            <a:pPr marL="0" indent="0">
              <a:lnSpc>
                <a:spcPct val="120000"/>
              </a:lnSpc>
              <a:spcBef>
                <a:spcPts val="0"/>
              </a:spcBef>
              <a:spcAft>
                <a:spcPts val="0"/>
              </a:spcAft>
              <a:buFont typeface="Wingdings 2" panose="05020102010507070707" pitchFamily="18" charset="2"/>
              <a:buNone/>
            </a:pPr>
            <a:r>
              <a:rPr lang="en-US" sz="1200" cap="all">
                <a:solidFill>
                  <a:schemeClr val="tx2">
                    <a:lumMod val="10000"/>
                    <a:lumOff val="90000"/>
                    <a:alpha val="75000"/>
                  </a:schemeClr>
                </a:solidFill>
              </a:rPr>
              <a:t>Airwin educational services, llc.</a:t>
            </a:r>
          </a:p>
          <a:p>
            <a:pPr marL="0" indent="0">
              <a:lnSpc>
                <a:spcPct val="120000"/>
              </a:lnSpc>
              <a:spcBef>
                <a:spcPts val="0"/>
              </a:spcBef>
              <a:spcAft>
                <a:spcPts val="0"/>
              </a:spcAft>
              <a:buFont typeface="Wingdings 2" panose="05020102010507070707" pitchFamily="18" charset="2"/>
              <a:buNone/>
            </a:pPr>
            <a:r>
              <a:rPr lang="en-US" sz="1200" cap="all">
                <a:solidFill>
                  <a:schemeClr val="tx2">
                    <a:lumMod val="10000"/>
                    <a:lumOff val="90000"/>
                    <a:alpha val="75000"/>
                  </a:schemeClr>
                </a:solidFill>
              </a:rPr>
              <a:t>4521 Henry Drive, Beaverton, MI  48612</a:t>
            </a:r>
          </a:p>
          <a:p>
            <a:pPr marL="0" indent="0">
              <a:lnSpc>
                <a:spcPct val="120000"/>
              </a:lnSpc>
              <a:spcBef>
                <a:spcPts val="0"/>
              </a:spcBef>
              <a:spcAft>
                <a:spcPts val="0"/>
              </a:spcAft>
              <a:buFont typeface="Wingdings 2" panose="05020102010507070707" pitchFamily="18" charset="2"/>
              <a:buNone/>
            </a:pPr>
            <a:r>
              <a:rPr lang="en-US" sz="1200" cap="all">
                <a:solidFill>
                  <a:schemeClr val="tx2">
                    <a:lumMod val="10000"/>
                    <a:lumOff val="90000"/>
                    <a:alpha val="75000"/>
                  </a:schemeClr>
                </a:solidFill>
              </a:rPr>
              <a:t>Phone:  (989) 239-7555</a:t>
            </a:r>
          </a:p>
          <a:p>
            <a:pPr marL="0" indent="0">
              <a:lnSpc>
                <a:spcPct val="120000"/>
              </a:lnSpc>
              <a:spcBef>
                <a:spcPts val="0"/>
              </a:spcBef>
              <a:spcAft>
                <a:spcPts val="0"/>
              </a:spcAft>
              <a:buFont typeface="Wingdings 2" panose="05020102010507070707" pitchFamily="18" charset="2"/>
              <a:buNone/>
            </a:pPr>
            <a:r>
              <a:rPr lang="en-US" sz="1200" cap="all">
                <a:solidFill>
                  <a:schemeClr val="tx2">
                    <a:lumMod val="10000"/>
                    <a:lumOff val="90000"/>
                    <a:alpha val="75000"/>
                  </a:schemeClr>
                </a:solidFill>
              </a:rPr>
              <a:t>angela@airwinllc.com</a:t>
            </a:r>
            <a:endParaRPr lang="en-US" sz="1200" cap="all" dirty="0">
              <a:solidFill>
                <a:schemeClr val="tx2">
                  <a:lumMod val="10000"/>
                  <a:lumOff val="90000"/>
                  <a:alpha val="75000"/>
                </a:schemeClr>
              </a:solidFill>
            </a:endParaRPr>
          </a:p>
        </p:txBody>
      </p:sp>
    </p:spTree>
    <p:extLst>
      <p:ext uri="{BB962C8B-B14F-4D97-AF65-F5344CB8AC3E}">
        <p14:creationId xmlns:p14="http://schemas.microsoft.com/office/powerpoint/2010/main" val="3721261886"/>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corporate teach a course</Template>
  <TotalTime>331</TotalTime>
  <Words>335</Words>
  <Application>Microsoft Office PowerPoint</Application>
  <PresentationFormat>Widescreen</PresentationFormat>
  <Paragraphs>76</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Corbel</vt:lpstr>
      <vt:lpstr>Gill Sans MT</vt:lpstr>
      <vt:lpstr>HCo Whitney</vt:lpstr>
      <vt:lpstr>Times New Roman</vt:lpstr>
      <vt:lpstr>Wingdings</vt:lpstr>
      <vt:lpstr>Wingdings 2</vt:lpstr>
      <vt:lpstr>DividendVTI</vt:lpstr>
      <vt:lpstr>HOW TO . . .  ENGAGE IN LEGISLATIVE ADVOCACY </vt:lpstr>
      <vt:lpstr>Five steps to ENGAGING IN LEGISLATIVE ADVOCACy</vt:lpstr>
      <vt:lpstr>Step 1: understand political landscape</vt:lpstr>
      <vt:lpstr>Step 2: connect with elected officIals</vt:lpstr>
      <vt:lpstr>Step 3: DEVELOP COMMUNICATION(S) PLAN</vt:lpstr>
      <vt:lpstr>Step 4: WRITE AND SHARE YOUR STORY</vt:lpstr>
      <vt:lpstr>Step 5: ENGAGE YOUR SCHOOL COMMUNITY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Requirements  How to Ensure your board is complying</dc:title>
  <dc:creator>Angela Irwin</dc:creator>
  <cp:lastModifiedBy>Chris Oshelski</cp:lastModifiedBy>
  <cp:revision>15</cp:revision>
  <dcterms:created xsi:type="dcterms:W3CDTF">2023-07-05T13:43:04Z</dcterms:created>
  <dcterms:modified xsi:type="dcterms:W3CDTF">2023-11-16T14:33:06Z</dcterms:modified>
</cp:coreProperties>
</file>