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9" r:id="rId3"/>
    <p:sldId id="323" r:id="rId4"/>
    <p:sldId id="301" r:id="rId5"/>
    <p:sldId id="331" r:id="rId6"/>
    <p:sldId id="330" r:id="rId7"/>
    <p:sldId id="324" r:id="rId8"/>
    <p:sldId id="328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34" autoAdjust="0"/>
  </p:normalViewPr>
  <p:slideViewPr>
    <p:cSldViewPr snapToGrid="0">
      <p:cViewPr varScale="1">
        <p:scale>
          <a:sx n="109" d="100"/>
          <a:sy n="109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1</a:t>
          </a: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600" dirty="0"/>
            <a:t>Know your Charter Contract	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2.</a:t>
          </a:r>
        </a:p>
        <a:p>
          <a:r>
            <a:rPr lang="en-US" sz="1600" baseline="0" dirty="0">
              <a:solidFill>
                <a:schemeClr val="tx1"/>
              </a:solidFill>
            </a:rPr>
            <a:t>Ensure Relevant and Aligned Reporting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3.</a:t>
          </a:r>
        </a:p>
        <a:p>
          <a:r>
            <a:rPr lang="en-US" sz="1500" dirty="0"/>
            <a:t>Be Vigilant in Governance Role					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4.</a:t>
          </a:r>
        </a:p>
        <a:p>
          <a:r>
            <a:rPr lang="en-US" sz="1500" baseline="0" dirty="0">
              <a:solidFill>
                <a:schemeClr val="tx1"/>
              </a:solidFill>
            </a:rPr>
            <a:t>Be Attentive to Early “Warning Signs”	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5.</a:t>
          </a:r>
        </a:p>
        <a:p>
          <a:r>
            <a:rPr lang="en-US" sz="1500" dirty="0"/>
            <a:t>Be Transparent and Communicative with Authorizer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LinFactNeighborX="-371" custLinFactNeighborY="214"/>
      <dgm:spPr/>
      <dgm:t>
        <a:bodyPr/>
        <a:lstStyle/>
        <a:p>
          <a:endParaRPr lang="en-US"/>
        </a:p>
      </dgm:t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  <dgm:t>
        <a:bodyPr/>
        <a:lstStyle/>
        <a:p>
          <a:endParaRPr lang="en-US"/>
        </a:p>
      </dgm:t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 custLinFactNeighborX="69"/>
      <dgm:spPr/>
      <dgm:t>
        <a:bodyPr/>
        <a:lstStyle/>
        <a:p>
          <a:endParaRPr lang="en-US"/>
        </a:p>
      </dgm:t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  <dgm:t>
        <a:bodyPr/>
        <a:lstStyle/>
        <a:p>
          <a:endParaRPr lang="en-US"/>
        </a:p>
      </dgm:t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  <dgm:t>
        <a:bodyPr/>
        <a:lstStyle/>
        <a:p>
          <a:endParaRPr lang="en-US"/>
        </a:p>
      </dgm:t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524570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1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Know your Charter Contract	</a:t>
          </a:r>
        </a:p>
      </dsp:txBody>
      <dsp:txXfrm>
        <a:off x="0" y="1635911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2.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tx1"/>
              </a:solidFill>
            </a:rPr>
            <a:t>Ensure Relevant and Aligned Reporting</a:t>
          </a: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601069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3.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Be Vigilant in Governance Role					</a:t>
          </a:r>
        </a:p>
      </dsp:txBody>
      <dsp:txXfrm>
        <a:off x="4601069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4.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>
              <a:solidFill>
                <a:schemeClr val="tx1"/>
              </a:solidFill>
            </a:rPr>
            <a:t>Be Attentive to Early “Warning Signs”	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5.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Be Transparent and Communicative with Authorizer</a:t>
          </a: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Welcome, introductions, Jenny P., housekeeping (i.e. recorded, chatting/participating, etc.)</a:t>
            </a:r>
          </a:p>
          <a:p>
            <a:r>
              <a:rPr lang="en-US" dirty="0"/>
              <a:t>Prior webinars:  “How To” series – How to Become an Effective Board President (September 2023); How to Engage in Legislative Advocacy (November 2023)</a:t>
            </a:r>
          </a:p>
          <a:p>
            <a:r>
              <a:rPr lang="en-US" dirty="0"/>
              <a:t>Tonight . . .charter school closure numbers in MI . . . NCES 755, nationally . </a:t>
            </a:r>
            <a:r>
              <a:rPr lang="en-US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handout – be succinct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9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inputs and outputs to determine effective outcomes – management:  resources the Academy; delivers upon those resources – Board = impacts/changes based on effectiveness of inputs and outputs; reporting should align with contract expectations, along with management agreement services (and deliverables, if identified), board goals,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have taken everything I have shared over the past 12 plus years of delivering webinars and included it here – four critical roles on which board can focus .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7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5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2/14/2024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9" r:id="rId13"/>
    <p:sldLayoutId id="214748374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xfuel.com/en/free-photo-epwx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hebluediamondgallery.com/wooden-tile/r/reporting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blackboard-board-school-font-39845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wiki.kr/w/%EC%82%AC%ED%9A%8C%EC%A3%BC%EC%9D%9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ileex.xyz/emploi-madagascar-charge-communica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870" y="850791"/>
            <a:ext cx="3454869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HOW TO . . .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PROTECT AGAINST CHARTER SCHOOL CLOSURE</a:t>
            </a:r>
            <a:endParaRPr lang="en-US" sz="2800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62500" lnSpcReduction="20000"/>
          </a:bodyPr>
          <a:lstStyle/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Live Webinar – 2023/2024:  1/16/24</a:t>
            </a:r>
          </a:p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Presented by:  Angela Irwin, President, AirWin Educational Services, LLC</a:t>
            </a:r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Five steps to PROTECTING AGAINST CHARTER SCHOOL CLOSURE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8030364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4" y="777720"/>
            <a:ext cx="409420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1: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know  your charter contract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76944" y="1948993"/>
            <a:ext cx="3901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Relevant Provisions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Contract Schedules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 and Expectations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5CC00-A83D-9EA2-B5B2-B03932CDB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63672" y="0"/>
            <a:ext cx="70283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834228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2: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ensure relevant and aligned reporting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1094F1-60D4-3028-509D-BF74D880C9F2}"/>
              </a:ext>
            </a:extLst>
          </p:cNvPr>
          <p:cNvGrpSpPr/>
          <p:nvPr/>
        </p:nvGrpSpPr>
        <p:grpSpPr>
          <a:xfrm>
            <a:off x="326285" y="2156908"/>
            <a:ext cx="1579373" cy="1540174"/>
            <a:chOff x="1366" y="1803466"/>
            <a:chExt cx="1811734" cy="181173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02C920-884D-789F-2C77-66DC39084C24}"/>
                </a:ext>
              </a:extLst>
            </p:cNvPr>
            <p:cNvSpPr/>
            <p:nvPr/>
          </p:nvSpPr>
          <p:spPr>
            <a:xfrm>
              <a:off x="1366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6276D4D6-DE85-32BA-6DF8-595C10453EE9}"/>
                </a:ext>
              </a:extLst>
            </p:cNvPr>
            <p:cNvSpPr txBox="1"/>
            <p:nvPr/>
          </p:nvSpPr>
          <p:spPr>
            <a:xfrm>
              <a:off x="266688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(Academy Resources)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141DF9-9606-9BEB-B7BB-81169A170CBF}"/>
              </a:ext>
            </a:extLst>
          </p:cNvPr>
          <p:cNvGrpSpPr/>
          <p:nvPr/>
        </p:nvGrpSpPr>
        <p:grpSpPr>
          <a:xfrm>
            <a:off x="1808005" y="2378143"/>
            <a:ext cx="1061721" cy="1050805"/>
            <a:chOff x="1960214" y="2183930"/>
            <a:chExt cx="1050805" cy="1050805"/>
          </a:xfrm>
        </p:grpSpPr>
        <p:sp>
          <p:nvSpPr>
            <p:cNvPr id="11" name="Plus Sign 10">
              <a:extLst>
                <a:ext uri="{FF2B5EF4-FFF2-40B4-BE49-F238E27FC236}">
                  <a16:creationId xmlns:a16="http://schemas.microsoft.com/office/drawing/2014/main" id="{78508E7F-3D4A-6CE7-37AF-5FEFC64B52DE}"/>
                </a:ext>
              </a:extLst>
            </p:cNvPr>
            <p:cNvSpPr/>
            <p:nvPr/>
          </p:nvSpPr>
          <p:spPr>
            <a:xfrm>
              <a:off x="1960214" y="2183930"/>
              <a:ext cx="1050805" cy="1050805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lus Sign 4">
              <a:extLst>
                <a:ext uri="{FF2B5EF4-FFF2-40B4-BE49-F238E27FC236}">
                  <a16:creationId xmlns:a16="http://schemas.microsoft.com/office/drawing/2014/main" id="{CAC42D67-35BE-FE57-1387-01A198CA84B4}"/>
                </a:ext>
              </a:extLst>
            </p:cNvPr>
            <p:cNvSpPr txBox="1"/>
            <p:nvPr/>
          </p:nvSpPr>
          <p:spPr>
            <a:xfrm>
              <a:off x="2099498" y="2585758"/>
              <a:ext cx="772237" cy="24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82C50D-21D0-5A48-931E-FD6ECBCC792A}"/>
              </a:ext>
            </a:extLst>
          </p:cNvPr>
          <p:cNvGrpSpPr/>
          <p:nvPr/>
        </p:nvGrpSpPr>
        <p:grpSpPr>
          <a:xfrm>
            <a:off x="2835882" y="2156908"/>
            <a:ext cx="1563735" cy="1540174"/>
            <a:chOff x="3158132" y="1803466"/>
            <a:chExt cx="1811734" cy="1811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7B54F2-88DE-DC6B-44EF-EAE2AE01A62C}"/>
                </a:ext>
              </a:extLst>
            </p:cNvPr>
            <p:cNvSpPr/>
            <p:nvPr/>
          </p:nvSpPr>
          <p:spPr>
            <a:xfrm>
              <a:off x="3158132" y="1803466"/>
              <a:ext cx="1811734" cy="18117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E4685D2F-7E91-CD8D-EB78-CF0A4A8DB772}"/>
                </a:ext>
              </a:extLst>
            </p:cNvPr>
            <p:cNvSpPr txBox="1"/>
            <p:nvPr/>
          </p:nvSpPr>
          <p:spPr>
            <a:xfrm>
              <a:off x="3423454" y="2068788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Outputs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(Delivery on Resources)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65E0B5-B0C9-B398-FD19-655E2343EE11}"/>
              </a:ext>
            </a:extLst>
          </p:cNvPr>
          <p:cNvGrpSpPr/>
          <p:nvPr/>
        </p:nvGrpSpPr>
        <p:grpSpPr>
          <a:xfrm>
            <a:off x="4347882" y="2448340"/>
            <a:ext cx="815789" cy="1023190"/>
            <a:chOff x="5116980" y="2183930"/>
            <a:chExt cx="1050805" cy="1050805"/>
          </a:xfrm>
        </p:grpSpPr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1169D343-CC2D-DEFD-0360-633AEDC48770}"/>
                </a:ext>
              </a:extLst>
            </p:cNvPr>
            <p:cNvSpPr/>
            <p:nvPr/>
          </p:nvSpPr>
          <p:spPr>
            <a:xfrm>
              <a:off x="5116980" y="2183930"/>
              <a:ext cx="1050805" cy="1050805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quals 4">
              <a:extLst>
                <a:ext uri="{FF2B5EF4-FFF2-40B4-BE49-F238E27FC236}">
                  <a16:creationId xmlns:a16="http://schemas.microsoft.com/office/drawing/2014/main" id="{481DDAA1-451D-B2E3-A9C7-3A31D59C4F57}"/>
                </a:ext>
              </a:extLst>
            </p:cNvPr>
            <p:cNvSpPr txBox="1"/>
            <p:nvPr/>
          </p:nvSpPr>
          <p:spPr>
            <a:xfrm>
              <a:off x="5256264" y="2400396"/>
              <a:ext cx="772237" cy="617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7660A2-248B-AC02-AC3C-7653EC45D3F8}"/>
              </a:ext>
            </a:extLst>
          </p:cNvPr>
          <p:cNvGrpSpPr/>
          <p:nvPr/>
        </p:nvGrpSpPr>
        <p:grpSpPr>
          <a:xfrm>
            <a:off x="5091868" y="2138302"/>
            <a:ext cx="1563735" cy="1659720"/>
            <a:chOff x="6316265" y="1778138"/>
            <a:chExt cx="1811734" cy="181173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31F745F-DB1D-8CBB-9965-C9047BCE7789}"/>
                </a:ext>
              </a:extLst>
            </p:cNvPr>
            <p:cNvSpPr/>
            <p:nvPr/>
          </p:nvSpPr>
          <p:spPr>
            <a:xfrm>
              <a:off x="6316265" y="1778138"/>
              <a:ext cx="1811734" cy="181173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8F62C998-5372-C395-217E-54FA26DDF3FD}"/>
                </a:ext>
              </a:extLst>
            </p:cNvPr>
            <p:cNvSpPr txBox="1"/>
            <p:nvPr/>
          </p:nvSpPr>
          <p:spPr>
            <a:xfrm>
              <a:off x="6581587" y="2043460"/>
              <a:ext cx="1281090" cy="1281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Outcomes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FD5C63E-F10F-80FD-1CC1-EF7D75D486C0}"/>
              </a:ext>
            </a:extLst>
          </p:cNvPr>
          <p:cNvSpPr txBox="1"/>
          <p:nvPr/>
        </p:nvSpPr>
        <p:spPr>
          <a:xfrm>
            <a:off x="5397277" y="4967574"/>
            <a:ext cx="13924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Impacts/changes based on effectiveness of inputs and outputs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5E5B29A-4EBB-E7F2-5445-453F8EF2EEA0}"/>
              </a:ext>
            </a:extLst>
          </p:cNvPr>
          <p:cNvSpPr/>
          <p:nvPr/>
        </p:nvSpPr>
        <p:spPr>
          <a:xfrm rot="5400000">
            <a:off x="5288959" y="4119994"/>
            <a:ext cx="1169552" cy="525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A384817-0FAA-3D82-1D0D-A13E3A44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66233" y="0"/>
            <a:ext cx="5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4" y="777720"/>
            <a:ext cx="409420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3: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be vigilant in governance role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76944" y="1948993"/>
            <a:ext cx="39013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 Goals and Monitor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Wise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Performance to Charter Contract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 in Accordance with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243CC-87FE-8B0C-398E-DF3093164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90564" y="0"/>
            <a:ext cx="7047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834228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4:  be attentive to early “warning signs”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E1AD9D8-CEC2-EA03-C07F-558E99955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84694" y="0"/>
            <a:ext cx="6907306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45C82AE-91BB-C97B-55AE-881580221910}"/>
              </a:ext>
            </a:extLst>
          </p:cNvPr>
          <p:cNvSpPr txBox="1"/>
          <p:nvPr/>
        </p:nvSpPr>
        <p:spPr>
          <a:xfrm>
            <a:off x="443562" y="1981887"/>
            <a:ext cx="39013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Much or Too Little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Reactive vs. Proactive Culture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Deteriorating Outcomes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“Changes”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 YOUR INSTINCTS!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3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22" y="666297"/>
            <a:ext cx="3987302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5: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be transparent and communicative with authorizer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F69C2-FE97-8EC2-8BBC-4B39D203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450541" y="0"/>
            <a:ext cx="6741459" cy="6789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7FBEC6-4416-F5F9-8F7D-0533B6D683E8}"/>
              </a:ext>
            </a:extLst>
          </p:cNvPr>
          <p:cNvSpPr txBox="1"/>
          <p:nvPr/>
        </p:nvSpPr>
        <p:spPr>
          <a:xfrm>
            <a:off x="340939" y="2140517"/>
            <a:ext cx="4795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“The single biggest problem in communicating is the illusion that it has taken place.”</a:t>
            </a:r>
          </a:p>
          <a:p>
            <a:pPr algn="r"/>
            <a:r>
              <a:rPr lang="en-US" dirty="0"/>
              <a:t>George Bernard Shaw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79D4A-78EA-AA89-9546-404F38EA7D19}"/>
              </a:ext>
            </a:extLst>
          </p:cNvPr>
          <p:cNvSpPr txBox="1"/>
          <p:nvPr/>
        </p:nvSpPr>
        <p:spPr>
          <a:xfrm>
            <a:off x="477122" y="3751729"/>
            <a:ext cx="4457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no Communication Assumptions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 Proactive Communicator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Trust and Respect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 on Side of “Over Sharing”</a:t>
            </a:r>
          </a:p>
        </p:txBody>
      </p:sp>
    </p:spTree>
    <p:extLst>
      <p:ext uri="{BB962C8B-B14F-4D97-AF65-F5344CB8AC3E}">
        <p14:creationId xmlns:p14="http://schemas.microsoft.com/office/powerpoint/2010/main" val="43789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82" y="462849"/>
            <a:ext cx="7588885" cy="589400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75AC38D-C4A8-D64D-B05F-1C373249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4813" y="369527"/>
            <a:ext cx="2930423" cy="1474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F2B4E25-5594-3AE9-DAE5-86F77AFA2AD5}"/>
              </a:ext>
            </a:extLst>
          </p:cNvPr>
          <p:cNvSpPr txBox="1">
            <a:spLocks/>
          </p:cNvSpPr>
          <p:nvPr/>
        </p:nvSpPr>
        <p:spPr>
          <a:xfrm>
            <a:off x="8119870" y="3991454"/>
            <a:ext cx="3454870" cy="874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Angela L. Irwin, President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Airwin educational services, llc.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4521 Henry Drive, Beaverton, MI  48612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Phone:  (989) 239-7555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angela@airwinllc.com</a:t>
            </a:r>
            <a:endParaRPr lang="en-US" sz="12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618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467</TotalTime>
  <Words>431</Words>
  <Application>Microsoft Office PowerPoint</Application>
  <PresentationFormat>Widescreen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DividendVTI</vt:lpstr>
      <vt:lpstr>HOW TO . . .  PROTECT AGAINST CHARTER SCHOOL CLOSURE</vt:lpstr>
      <vt:lpstr>Five steps to PROTECTING AGAINST CHARTER SCHOOL CLOSURE</vt:lpstr>
      <vt:lpstr>Step 1: know  your charter contract</vt:lpstr>
      <vt:lpstr>Step 2: ensure relevant and aligned reporting</vt:lpstr>
      <vt:lpstr>Step 3: be vigilant in governance role</vt:lpstr>
      <vt:lpstr>Step 4:  be attentive to early “warning signs”</vt:lpstr>
      <vt:lpstr>Step 5: be transparent and communicative with authorizer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Transparency Requirements  How to Ensure your board is complying</dc:title>
  <dc:creator>Angela Irwin</dc:creator>
  <cp:lastModifiedBy>Chris Oshelski</cp:lastModifiedBy>
  <cp:revision>21</cp:revision>
  <cp:lastPrinted>2024-01-15T19:40:13Z</cp:lastPrinted>
  <dcterms:created xsi:type="dcterms:W3CDTF">2023-07-05T13:43:04Z</dcterms:created>
  <dcterms:modified xsi:type="dcterms:W3CDTF">2024-02-14T13:29:46Z</dcterms:modified>
</cp:coreProperties>
</file>