
<file path=[Content_Types].xml><?xml version="1.0" encoding="utf-8"?>
<Types xmlns="http://schemas.openxmlformats.org/package/2006/content-types">
  <Default Extension="2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9" r:id="rId3"/>
    <p:sldId id="323" r:id="rId4"/>
    <p:sldId id="301" r:id="rId5"/>
    <p:sldId id="331" r:id="rId6"/>
    <p:sldId id="330" r:id="rId7"/>
    <p:sldId id="324" r:id="rId8"/>
    <p:sldId id="328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34" autoAdjust="0"/>
  </p:normalViewPr>
  <p:slideViewPr>
    <p:cSldViewPr snapToGrid="0">
      <p:cViewPr varScale="1">
        <p:scale>
          <a:sx n="109" d="100"/>
          <a:sy n="109" d="100"/>
        </p:scale>
        <p:origin x="7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1</a:t>
          </a:r>
          <a:r>
            <a:rPr lang="ru-RU" sz="2000" dirty="0">
              <a:solidFill>
                <a:schemeClr val="accent1">
                  <a:lumMod val="75000"/>
                </a:schemeClr>
              </a:solidFill>
            </a:rPr>
            <a:t>.</a:t>
          </a:r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 Assess Safety and Security </a:t>
          </a:r>
        </a:p>
        <a:p>
          <a:endParaRPr lang="en-US" sz="2000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600" dirty="0"/>
            <a:t>	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05611F0-8256-4954-B6CB-ED6B4F2DD397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2.  Plan to Mitigate Threats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2625139-F93A-4F3F-A7AA-4923A01AEDF3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3.  Develop Emergency Management Plan</a:t>
          </a:r>
        </a:p>
        <a:p>
          <a:r>
            <a:rPr lang="en-US" sz="1500" dirty="0"/>
            <a:t>					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140952D0-0E1D-4F48-9F16-53581487CFA0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4.  Communicate Emergency Management Plan</a:t>
          </a:r>
        </a:p>
        <a:p>
          <a:r>
            <a:rPr lang="en-US" sz="1500" baseline="0" dirty="0">
              <a:solidFill>
                <a:schemeClr val="tx1"/>
              </a:solidFill>
            </a:rPr>
            <a:t>	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C2F8C7F7-44C4-414A-BCCD-56E91DD0A777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5.  Recover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5" custLinFactNeighborX="-371" custLinFactNeighborY="214"/>
      <dgm:spPr/>
      <dgm:t>
        <a:bodyPr/>
        <a:lstStyle/>
        <a:p>
          <a:endParaRPr lang="en-US"/>
        </a:p>
      </dgm:t>
    </dgm:pt>
    <dgm:pt modelId="{94E9EF1A-1D07-4210-9402-6C559E90358A}" type="pres">
      <dgm:prSet presAssocID="{C99EBBB1-E916-471C-83C9-ABE85B42AC26}" presName="sibTransNodeCircle" presStyleLbl="alignNode1" presStyleIdx="0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E74D06-8974-46A7-BDE8-CAC0846523DB}" type="pres">
      <dgm:prSet presAssocID="{2EE95FC5-CD6B-4A50-9262-DC414E16C3EA}" presName="bottomLine" presStyleLbl="alignNode1" presStyleIdx="1" presStyleCnt="10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5"/>
      <dgm:spPr/>
      <dgm:t>
        <a:bodyPr/>
        <a:lstStyle/>
        <a:p>
          <a:endParaRPr lang="en-US"/>
        </a:p>
      </dgm:t>
    </dgm:pt>
    <dgm:pt modelId="{DAC041B6-6570-477A-B4C1-5CB7E0EFE0DC}" type="pres">
      <dgm:prSet presAssocID="{6BD5265A-8333-420D-BDB2-65F10B3EBD76}" presName="sibTransNodeCircle" presStyleLbl="alignNode1" presStyleIdx="2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8ADDB2A-2689-4ACF-8222-B372EB5C8D35}" type="pres">
      <dgm:prSet presAssocID="{F05611F0-8256-4954-B6CB-ED6B4F2DD397}" presName="bottomLine" presStyleLbl="alignNode1" presStyleIdx="3" presStyleCnt="10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5" custLinFactNeighborX="69"/>
      <dgm:spPr/>
      <dgm:t>
        <a:bodyPr/>
        <a:lstStyle/>
        <a:p>
          <a:endParaRPr lang="en-US"/>
        </a:p>
      </dgm:t>
    </dgm:pt>
    <dgm:pt modelId="{82EE2C17-F664-4616-8F76-97637F08E124}" type="pres">
      <dgm:prSet presAssocID="{A8E2FA08-4DD4-4654-A85D-9A99162D6201}" presName="sibTransNodeCircle" presStyleLbl="alignNode1" presStyleIdx="4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383FDE-483E-4E6D-B151-4FC41C065094}" type="pres">
      <dgm:prSet presAssocID="{22625139-F93A-4F3F-A7AA-4923A01AEDF3}" presName="bottomLine" presStyleLbl="alignNode1" presStyleIdx="5" presStyleCnt="10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5"/>
      <dgm:spPr/>
      <dgm:t>
        <a:bodyPr/>
        <a:lstStyle/>
        <a:p>
          <a:endParaRPr lang="en-US"/>
        </a:p>
      </dgm:t>
    </dgm:pt>
    <dgm:pt modelId="{3CBA3CC0-D70A-4B98-9329-64604EDF25F0}" type="pres">
      <dgm:prSet presAssocID="{2804F27C-9BA9-4D07-AB02-74BE7DFA2C0E}" presName="sibTransNodeCircle" presStyleLbl="alignNode1" presStyleIdx="6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BE72261-3EB3-4585-8739-2FFBAED12B80}" type="pres">
      <dgm:prSet presAssocID="{140952D0-0E1D-4F48-9F16-53581487CFA0}" presName="bottomLine" presStyleLbl="alignNode1" presStyleIdx="7" presStyleCnt="10">
        <dgm:presLayoutVars/>
      </dgm:prSet>
      <dgm:spPr/>
    </dgm:pt>
    <dgm:pt modelId="{64EF213D-B16C-4AC2-8183-B62F7FC17277}" type="pres">
      <dgm:prSet presAssocID="{140952D0-0E1D-4F48-9F16-53581487CFA0}" presName="nodeText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4EC6E-10DA-48BE-A121-0D66CB60A3C3}" type="pres">
      <dgm:prSet presAssocID="{2804F27C-9BA9-4D07-AB02-74BE7DFA2C0E}" presName="sibTrans" presStyleCnt="0"/>
      <dgm:spPr/>
    </dgm:pt>
    <dgm:pt modelId="{A0A34020-1B08-49AD-AD60-D2002D7C7E0A}" type="pres">
      <dgm:prSet presAssocID="{C2F8C7F7-44C4-414A-BCCD-56E91DD0A777}" presName="compositeNode" presStyleCnt="0">
        <dgm:presLayoutVars>
          <dgm:bulletEnabled val="1"/>
        </dgm:presLayoutVars>
      </dgm:prSet>
      <dgm:spPr/>
    </dgm:pt>
    <dgm:pt modelId="{5F8AA2D1-7ADE-4FAB-AB73-E999EB93EDA0}" type="pres">
      <dgm:prSet presAssocID="{C2F8C7F7-44C4-414A-BCCD-56E91DD0A777}" presName="bgRect" presStyleLbl="bgAccFollowNode1" presStyleIdx="4" presStyleCnt="5"/>
      <dgm:spPr/>
      <dgm:t>
        <a:bodyPr/>
        <a:lstStyle/>
        <a:p>
          <a:endParaRPr lang="en-US"/>
        </a:p>
      </dgm:t>
    </dgm:pt>
    <dgm:pt modelId="{FEC87D35-FF68-4830-9865-7026502B7734}" type="pres">
      <dgm:prSet presAssocID="{4E39967D-43EF-4F15-814A-2F491D900D43}" presName="sibTransNodeCircle" presStyleLbl="alignNode1" presStyleIdx="8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7AF353-CCB4-4030-9EEE-1DC7B4B0CC7D}" type="pres">
      <dgm:prSet presAssocID="{C2F8C7F7-44C4-414A-BCCD-56E91DD0A777}" presName="bottomLine" presStyleLbl="alignNode1" presStyleIdx="9" presStyleCnt="10">
        <dgm:presLayoutVars/>
      </dgm:prSet>
      <dgm:spPr/>
    </dgm:pt>
    <dgm:pt modelId="{9CC4D03B-B44B-4A64-A041-4758701F1C59}" type="pres">
      <dgm:prSet presAssocID="{C2F8C7F7-44C4-414A-BCCD-56E91DD0A777}" presName="nodeText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CBD31B8E-CB23-4FA8-93FE-5BB4814BBB0B}" type="presOf" srcId="{2804F27C-9BA9-4D07-AB02-74BE7DFA2C0E}" destId="{3CBA3CC0-D70A-4B98-9329-64604EDF25F0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7E5EDFC-7359-48F6-8E3F-270CF15B8D2C}" type="presOf" srcId="{140952D0-0E1D-4F48-9F16-53581487CFA0}" destId="{64EF213D-B16C-4AC2-8183-B62F7FC17277}" srcOrd="1" destOrd="0" presId="urn:microsoft.com/office/officeart/2016/7/layout/BasicLinearProcessNumbered#1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2218E939-6CA8-4442-A4E7-EF92FEA01DDF}" type="presOf" srcId="{140952D0-0E1D-4F48-9F16-53581487CFA0}" destId="{7ACBA089-E576-4FF4-865F-C3BBF7659A23}" srcOrd="0" destOrd="0" presId="urn:microsoft.com/office/officeart/2016/7/layout/BasicLinearProcessNumbered#1"/>
    <dgm:cxn modelId="{6C312549-8F7E-4A80-AB71-9D3156BFBF4C}" type="presOf" srcId="{C2F8C7F7-44C4-414A-BCCD-56E91DD0A777}" destId="{5F8AA2D1-7ADE-4FAB-AB73-E999EB93EDA0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40CCC9E3-44E6-462B-900C-44AC8FC352F3}" type="presOf" srcId="{4E39967D-43EF-4F15-814A-2F491D900D43}" destId="{FEC87D35-FF68-4830-9865-7026502B7734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E061BDEB-384B-4165-AF47-0D2CE9C70384}" type="presOf" srcId="{C2F8C7F7-44C4-414A-BCCD-56E91DD0A777}" destId="{9CC4D03B-B44B-4A64-A041-4758701F1C59}" srcOrd="1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5" destOrd="0" presId="urn:microsoft.com/office/officeart/2016/7/layout/BasicLinearProcessNumbered#1"/>
    <dgm:cxn modelId="{952C4F1E-455C-44B2-8633-E11FFDA1CF16}" type="presParOf" srcId="{C09B749D-9CF7-492C-B341-D9553818451B}" destId="{46746BF8-8C13-403D-B74A-6BA79A7FA811}" srcOrd="6" destOrd="0" presId="urn:microsoft.com/office/officeart/2016/7/layout/BasicLinearProcessNumbered#1"/>
    <dgm:cxn modelId="{199291F3-CB47-4BB7-8551-CC7D94A62A3D}" type="presParOf" srcId="{46746BF8-8C13-403D-B74A-6BA79A7FA811}" destId="{7ACBA089-E576-4FF4-865F-C3BBF7659A23}" srcOrd="0" destOrd="0" presId="urn:microsoft.com/office/officeart/2016/7/layout/BasicLinearProcessNumbered#1"/>
    <dgm:cxn modelId="{14456339-3232-4F27-8745-6AE7ED279122}" type="presParOf" srcId="{46746BF8-8C13-403D-B74A-6BA79A7FA811}" destId="{3CBA3CC0-D70A-4B98-9329-64604EDF25F0}" srcOrd="1" destOrd="0" presId="urn:microsoft.com/office/officeart/2016/7/layout/BasicLinearProcessNumbered#1"/>
    <dgm:cxn modelId="{A8938D10-3458-4190-A261-C341522970A2}" type="presParOf" srcId="{46746BF8-8C13-403D-B74A-6BA79A7FA811}" destId="{5BE72261-3EB3-4585-8739-2FFBAED12B80}" srcOrd="2" destOrd="0" presId="urn:microsoft.com/office/officeart/2016/7/layout/BasicLinearProcessNumbered#1"/>
    <dgm:cxn modelId="{C1F113A0-9F7B-4396-8E1F-EC384DF862FF}" type="presParOf" srcId="{46746BF8-8C13-403D-B74A-6BA79A7FA811}" destId="{64EF213D-B16C-4AC2-8183-B62F7FC17277}" srcOrd="3" destOrd="0" presId="urn:microsoft.com/office/officeart/2016/7/layout/BasicLinearProcessNumbered#1"/>
    <dgm:cxn modelId="{4131D598-AA25-4B7C-AFA7-9029885EA773}" type="presParOf" srcId="{C09B749D-9CF7-492C-B341-D9553818451B}" destId="{5104EC6E-10DA-48BE-A121-0D66CB60A3C3}" srcOrd="7" destOrd="0" presId="urn:microsoft.com/office/officeart/2016/7/layout/BasicLinearProcessNumbered#1"/>
    <dgm:cxn modelId="{BE67DCDF-2356-4D88-99B3-83434EDCF878}" type="presParOf" srcId="{C09B749D-9CF7-492C-B341-D9553818451B}" destId="{A0A34020-1B08-49AD-AD60-D2002D7C7E0A}" srcOrd="8" destOrd="0" presId="urn:microsoft.com/office/officeart/2016/7/layout/BasicLinearProcessNumbered#1"/>
    <dgm:cxn modelId="{7647E02E-AFDE-4458-BBF1-C11FE2DBD1C6}" type="presParOf" srcId="{A0A34020-1B08-49AD-AD60-D2002D7C7E0A}" destId="{5F8AA2D1-7ADE-4FAB-AB73-E999EB93EDA0}" srcOrd="0" destOrd="0" presId="urn:microsoft.com/office/officeart/2016/7/layout/BasicLinearProcessNumbered#1"/>
    <dgm:cxn modelId="{948C3455-F5CB-4096-AEED-6BBC191AA5B8}" type="presParOf" srcId="{A0A34020-1B08-49AD-AD60-D2002D7C7E0A}" destId="{FEC87D35-FF68-4830-9865-7026502B7734}" srcOrd="1" destOrd="0" presId="urn:microsoft.com/office/officeart/2016/7/layout/BasicLinearProcessNumbered#1"/>
    <dgm:cxn modelId="{012855BB-F5B9-4D56-90E8-9EFFB3D195DD}" type="presParOf" srcId="{A0A34020-1B08-49AD-AD60-D2002D7C7E0A}" destId="{F57AF353-CCB4-4030-9EEE-1DC7B4B0CC7D}" srcOrd="2" destOrd="0" presId="urn:microsoft.com/office/officeart/2016/7/layout/BasicLinearProcessNumbered#1"/>
    <dgm:cxn modelId="{4E5AA3F4-3105-458B-AFF9-4DE384A7EEAB}" type="presParOf" srcId="{A0A34020-1B08-49AD-AD60-D2002D7C7E0A}" destId="{9CC4D03B-B44B-4A64-A041-4758701F1C59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524570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1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</a:rPr>
            <a:t>.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 Assess Safety and Security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	</a:t>
          </a:r>
        </a:p>
      </dsp:txBody>
      <dsp:txXfrm>
        <a:off x="0" y="1635911"/>
        <a:ext cx="2088986" cy="1754748"/>
      </dsp:txXfrm>
    </dsp:sp>
    <dsp:sp modelId="{94E9EF1A-1D07-4210-9402-6C559E90358A}">
      <dsp:nvSpPr>
        <dsp:cNvPr id="0" name=""/>
        <dsp:cNvSpPr/>
      </dsp:nvSpPr>
      <dsp:spPr>
        <a:xfrm>
          <a:off x="60966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  <a:endParaRPr lang="en-US" sz="4800" kern="1200" dirty="0"/>
        </a:p>
      </dsp:txBody>
      <dsp:txXfrm>
        <a:off x="609664" y="810770"/>
        <a:ext cx="877374" cy="877374"/>
      </dsp:txXfrm>
    </dsp:sp>
    <dsp:sp modelId="{B9E74D06-8974-46A7-BDE8-CAC0846523DB}">
      <dsp:nvSpPr>
        <dsp:cNvPr id="0" name=""/>
        <dsp:cNvSpPr/>
      </dsp:nvSpPr>
      <dsp:spPr>
        <a:xfrm>
          <a:off x="385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230174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2.  Plan to Mitigate Threats</a:t>
          </a:r>
        </a:p>
      </dsp:txBody>
      <dsp:txXfrm>
        <a:off x="2301743" y="1629652"/>
        <a:ext cx="2088986" cy="1754748"/>
      </dsp:txXfrm>
    </dsp:sp>
    <dsp:sp modelId="{DAC041B6-6570-477A-B4C1-5CB7E0EFE0DC}">
      <dsp:nvSpPr>
        <dsp:cNvPr id="0" name=""/>
        <dsp:cNvSpPr/>
      </dsp:nvSpPr>
      <dsp:spPr>
        <a:xfrm>
          <a:off x="290754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  <a:endParaRPr lang="en-US" sz="4800" kern="1200" dirty="0"/>
        </a:p>
      </dsp:txBody>
      <dsp:txXfrm>
        <a:off x="2907549" y="810770"/>
        <a:ext cx="877374" cy="877374"/>
      </dsp:txXfrm>
    </dsp:sp>
    <dsp:sp modelId="{F8ADDB2A-2689-4ACF-8222-B372EB5C8D35}">
      <dsp:nvSpPr>
        <dsp:cNvPr id="0" name=""/>
        <dsp:cNvSpPr/>
      </dsp:nvSpPr>
      <dsp:spPr>
        <a:xfrm>
          <a:off x="230174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4601069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3.  Develop Emergency Management Plan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					</a:t>
          </a:r>
        </a:p>
      </dsp:txBody>
      <dsp:txXfrm>
        <a:off x="4601069" y="1629652"/>
        <a:ext cx="2088986" cy="1754748"/>
      </dsp:txXfrm>
    </dsp:sp>
    <dsp:sp modelId="{82EE2C17-F664-4616-8F76-97637F08E124}">
      <dsp:nvSpPr>
        <dsp:cNvPr id="0" name=""/>
        <dsp:cNvSpPr/>
      </dsp:nvSpPr>
      <dsp:spPr>
        <a:xfrm>
          <a:off x="520543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  <a:endParaRPr lang="en-US" sz="4800" kern="1200" dirty="0"/>
        </a:p>
      </dsp:txBody>
      <dsp:txXfrm>
        <a:off x="5205434" y="810770"/>
        <a:ext cx="877374" cy="877374"/>
      </dsp:txXfrm>
    </dsp:sp>
    <dsp:sp modelId="{96383FDE-483E-4E6D-B151-4FC41C065094}">
      <dsp:nvSpPr>
        <dsp:cNvPr id="0" name=""/>
        <dsp:cNvSpPr/>
      </dsp:nvSpPr>
      <dsp:spPr>
        <a:xfrm>
          <a:off x="459962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689751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4.  Communicate Emergency Management Plan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>
              <a:solidFill>
                <a:schemeClr val="tx1"/>
              </a:solidFill>
            </a:rPr>
            <a:t>	</a:t>
          </a:r>
        </a:p>
      </dsp:txBody>
      <dsp:txXfrm>
        <a:off x="6897513" y="1629652"/>
        <a:ext cx="2088986" cy="1754748"/>
      </dsp:txXfrm>
    </dsp:sp>
    <dsp:sp modelId="{3CBA3CC0-D70A-4B98-9329-64604EDF25F0}">
      <dsp:nvSpPr>
        <dsp:cNvPr id="0" name=""/>
        <dsp:cNvSpPr/>
      </dsp:nvSpPr>
      <dsp:spPr>
        <a:xfrm>
          <a:off x="750331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4</a:t>
          </a:r>
          <a:endParaRPr lang="en-US" sz="4800" kern="1200" dirty="0"/>
        </a:p>
      </dsp:txBody>
      <dsp:txXfrm>
        <a:off x="7503319" y="810770"/>
        <a:ext cx="877374" cy="877374"/>
      </dsp:txXfrm>
    </dsp:sp>
    <dsp:sp modelId="{5BE72261-3EB3-4585-8739-2FFBAED12B80}">
      <dsp:nvSpPr>
        <dsp:cNvPr id="0" name=""/>
        <dsp:cNvSpPr/>
      </dsp:nvSpPr>
      <dsp:spPr>
        <a:xfrm>
          <a:off x="689751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2D1-7ADE-4FAB-AB73-E999EB93EDA0}">
      <dsp:nvSpPr>
        <dsp:cNvPr id="0" name=""/>
        <dsp:cNvSpPr/>
      </dsp:nvSpPr>
      <dsp:spPr>
        <a:xfrm>
          <a:off x="919539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5.  Recover</a:t>
          </a:r>
        </a:p>
      </dsp:txBody>
      <dsp:txXfrm>
        <a:off x="9195398" y="1629652"/>
        <a:ext cx="2088986" cy="1754748"/>
      </dsp:txXfrm>
    </dsp:sp>
    <dsp:sp modelId="{FEC87D35-FF68-4830-9865-7026502B7734}">
      <dsp:nvSpPr>
        <dsp:cNvPr id="0" name=""/>
        <dsp:cNvSpPr/>
      </dsp:nvSpPr>
      <dsp:spPr>
        <a:xfrm>
          <a:off x="980120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5</a:t>
          </a:r>
          <a:endParaRPr lang="en-US" sz="4800" kern="1200" dirty="0"/>
        </a:p>
      </dsp:txBody>
      <dsp:txXfrm>
        <a:off x="9801204" y="810770"/>
        <a:ext cx="877374" cy="877374"/>
      </dsp:txXfrm>
    </dsp:sp>
    <dsp:sp modelId="{F57AF353-CCB4-4030-9EEE-1DC7B4B0CC7D}">
      <dsp:nvSpPr>
        <dsp:cNvPr id="0" name=""/>
        <dsp:cNvSpPr/>
      </dsp:nvSpPr>
      <dsp:spPr>
        <a:xfrm>
          <a:off x="919539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Welcome, introductions, Jenny P., housekeeping (i.e. recorded, chatting/participating, etc.)</a:t>
            </a:r>
          </a:p>
          <a:p>
            <a:r>
              <a:rPr lang="en-US" dirty="0"/>
              <a:t>Prior webinars:  “How To” series – How to Become an Effective Board President (September 2023); How to Engage in Legislative Advocacy (November 2023)</a:t>
            </a:r>
          </a:p>
          <a:p>
            <a:r>
              <a:rPr lang="en-US" dirty="0"/>
              <a:t>Tonight . . .charter school closure numbers in MI . . . NCES 755, nationally . </a:t>
            </a:r>
            <a:r>
              <a:rPr lang="en-US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handout – be succinct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9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inputs and outputs to determine effective outcomes – management:  resources the Academy; delivers upon those resources – Board = impacts/changes based on effectiveness of inputs and outputs; reporting should align with contract expectations, along with management agreement services (and deliverables, if identified), board goals,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have taken everything I have shared over the past 12 plus years of delivering webinars and included it here – four critical roles on which board can focus . 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73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5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5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C34B1AC-9A7E-4B2F-BE59-65E2DDF1D6F6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AE95AE94-03D1-4FC2-903C-8511BF4E0409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9" r:id="rId13"/>
    <p:sldLayoutId id="2147483744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ft.vanderbilt.edu/assessing-student-learn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2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awpixel.com/search/financial%20secur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hebluediamondgallery.com/tablet-dictionary/e/emergency-pla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tileex.xyz/communication-interne-entrepri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ublicdomainpictures.net/en/view-image.php?image=237715&amp;picture=emergency-evacuation-route-signpos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gela@airwinll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870" y="850791"/>
            <a:ext cx="3618827" cy="419828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HOW TO . . .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ENSURE  THE SAFETY AND WELFARE OF STUDENTS</a:t>
            </a:r>
            <a:endParaRPr lang="en-US" sz="2800" i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8275" y="5367338"/>
            <a:ext cx="3202016" cy="1159246"/>
          </a:xfrm>
          <a:noFill/>
        </p:spPr>
        <p:txBody>
          <a:bodyPr anchor="ctr">
            <a:normAutofit fontScale="62500" lnSpcReduction="20000"/>
          </a:bodyPr>
          <a:lstStyle/>
          <a:p>
            <a:r>
              <a:rPr lang="en-US" sz="1800" i="1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Live Webinar – 2023/2024:   February 27, 2024</a:t>
            </a:r>
          </a:p>
          <a:p>
            <a:r>
              <a:rPr lang="en-US" sz="1800" i="1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Presented by:  Angela Irwin, President, AirWin Educational Services, LLC </a:t>
            </a:r>
          </a:p>
          <a:p>
            <a:r>
              <a:rPr lang="en-US" sz="1800" i="1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Mark </a:t>
            </a:r>
            <a:r>
              <a:rPr lang="en-US" sz="1800" i="1" dirty="0" err="1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Paliszewski</a:t>
            </a:r>
            <a:r>
              <a:rPr lang="en-US" sz="1800" i="1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,, recon management group</a:t>
            </a:r>
          </a:p>
          <a:p>
            <a:endParaRPr lang="en-US" sz="1800" i="1" dirty="0">
              <a:solidFill>
                <a:schemeClr val="tx2">
                  <a:lumMod val="25000"/>
                  <a:lumOff val="75000"/>
                  <a:alpha val="75000"/>
                </a:schemeClr>
              </a:solidFill>
            </a:endParaRPr>
          </a:p>
        </p:txBody>
      </p:sp>
      <p:pic>
        <p:nvPicPr>
          <p:cNvPr id="4" name="Picture 3" descr="people gathered around blueprints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3302" y="458611"/>
            <a:ext cx="7588885" cy="58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Five steps to ensuring the safety and welfare of students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8286510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44" y="777720"/>
            <a:ext cx="4094205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1:  Assess safety and security</a:t>
            </a:r>
            <a:endParaRPr 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CCCF2-EC32-B6A3-B767-A8F12D817484}"/>
              </a:ext>
            </a:extLst>
          </p:cNvPr>
          <p:cNvSpPr txBox="1"/>
          <p:nvPr/>
        </p:nvSpPr>
        <p:spPr>
          <a:xfrm>
            <a:off x="476944" y="1948993"/>
            <a:ext cx="3901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Safety and Security Measures in Place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 Gaps in Measures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Written Comprehensive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4E95F7-A212-24D6-285B-E48A48270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048093" y="0"/>
            <a:ext cx="7143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383422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2:  PLAN TO MITIGATE THREATS</a:t>
            </a:r>
            <a:endParaRPr 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813C2-5CBD-D085-8FF3-DC0CEDCB891B}"/>
              </a:ext>
            </a:extLst>
          </p:cNvPr>
          <p:cNvSpPr txBox="1"/>
          <p:nvPr/>
        </p:nvSpPr>
        <p:spPr>
          <a:xfrm>
            <a:off x="638620" y="2187019"/>
            <a:ext cx="4866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Construct Team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 Perimeter Control/Visitor Management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 Appropriate Use of Technology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 Anonymous Reporting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50311-59ED-AF4F-3A24-7343BB2E8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44" y="777720"/>
            <a:ext cx="4094205" cy="11887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3:  Develop emergency management plan</a:t>
            </a:r>
            <a:endParaRPr 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2ADE0-39F2-E110-B429-D5DC578EB3E0}"/>
              </a:ext>
            </a:extLst>
          </p:cNvPr>
          <p:cNvSpPr txBox="1"/>
          <p:nvPr/>
        </p:nvSpPr>
        <p:spPr>
          <a:xfrm>
            <a:off x="476944" y="2139885"/>
            <a:ext cx="4094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Comprehensive Assessment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Mitigation Threats/Ideas from Prior Step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Various Emergency Scenarios, Including Various Duties of Team Members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Consistent Policy Language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B24BF-DC3A-011A-AA6D-AA39D4DB6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735194" y="1"/>
            <a:ext cx="6456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0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3834228" cy="11887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4:  COMMUNICATE EMERGENCY MANAGEMENT PLAN</a:t>
            </a:r>
            <a:endParaRPr 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ED333-0803-96D8-992B-E3E99E80315E}"/>
              </a:ext>
            </a:extLst>
          </p:cNvPr>
          <p:cNvSpPr txBox="1"/>
          <p:nvPr/>
        </p:nvSpPr>
        <p:spPr>
          <a:xfrm>
            <a:off x="513654" y="2177592"/>
            <a:ext cx="4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School Community is Aware of Emergency Management Plan and its Content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Emergency Management Pan, Conduct Drills/Tabletop Exercises with Team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Team Trains Staff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78DA6-F870-3975-614C-6BDF483D4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472113" y="0"/>
            <a:ext cx="671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3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22" y="666297"/>
            <a:ext cx="3987302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5:  Recover</a:t>
            </a:r>
            <a:endParaRPr 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053D6-4600-18D0-0BCB-80E0F3DD8A7E}"/>
              </a:ext>
            </a:extLst>
          </p:cNvPr>
          <p:cNvSpPr txBox="1"/>
          <p:nvPr/>
        </p:nvSpPr>
        <p:spPr>
          <a:xfrm>
            <a:off x="477122" y="2064470"/>
            <a:ext cx="4339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Emergency Management Plan Provides for the Reuniting of Evacuees/Families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Through Authorized Personnel Only, Offer Statements, as Identified through the Board’s Developed and Adopted Communications’ Plan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Debrief on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0A9BD-F444-F215-BC5A-E3EEDC1A6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261773" y="0"/>
            <a:ext cx="6930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4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people gathered around blueprints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82" y="462849"/>
            <a:ext cx="7588885" cy="589400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75AC38D-C4A8-D64D-B05F-1C373249E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4813" y="369527"/>
            <a:ext cx="2930423" cy="14747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F2B4E25-5594-3AE9-DAE5-86F77AFA2AD5}"/>
              </a:ext>
            </a:extLst>
          </p:cNvPr>
          <p:cNvSpPr txBox="1">
            <a:spLocks/>
          </p:cNvSpPr>
          <p:nvPr/>
        </p:nvSpPr>
        <p:spPr>
          <a:xfrm>
            <a:off x="8283827" y="1993697"/>
            <a:ext cx="3454870" cy="874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Angela L. Irwin, President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 dirty="0" err="1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Airwin</a:t>
            </a: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 educational services, </a:t>
            </a:r>
            <a:r>
              <a:rPr lang="en-US" sz="1200" cap="all" dirty="0" err="1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llc</a:t>
            </a: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4521 Henry Drive, Beaverton, MI  48612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Phone:  (989) 239-7555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  <a:hlinkClick r:id="rId4"/>
              </a:rPr>
              <a:t>angela@airwinllc.com</a:t>
            </a:r>
            <a:endParaRPr lang="en-US" sz="1200" cap="all" dirty="0">
              <a:solidFill>
                <a:schemeClr val="tx2">
                  <a:lumMod val="10000"/>
                  <a:lumOff val="90000"/>
                  <a:alpha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endParaRPr lang="en-US" sz="1200" cap="all" dirty="0">
              <a:solidFill>
                <a:schemeClr val="tx2">
                  <a:lumMod val="10000"/>
                  <a:lumOff val="90000"/>
                  <a:alpha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Mark </a:t>
            </a:r>
            <a:r>
              <a:rPr lang="en-US" sz="1200" cap="all" dirty="0" err="1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paliszewski</a:t>
            </a: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, director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Consulting and investigative group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Recon management group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30400 Telegraph road, suite 375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Bingham farms, mi  48025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Phone:  (248) 540-0160; Extension 207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mark@reconmgmt.com</a:t>
            </a:r>
          </a:p>
        </p:txBody>
      </p:sp>
    </p:spTree>
    <p:extLst>
      <p:ext uri="{BB962C8B-B14F-4D97-AF65-F5344CB8AC3E}">
        <p14:creationId xmlns:p14="http://schemas.microsoft.com/office/powerpoint/2010/main" val="372126188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496</TotalTime>
  <Words>458</Words>
  <Application>Microsoft Office PowerPoint</Application>
  <PresentationFormat>Widescreen</PresentationFormat>
  <Paragraphs>87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Times New Roman</vt:lpstr>
      <vt:lpstr>Wingdings</vt:lpstr>
      <vt:lpstr>Wingdings 2</vt:lpstr>
      <vt:lpstr>DividendVTI</vt:lpstr>
      <vt:lpstr>HOW TO . . .  ENSURE  THE SAFETY AND WELFARE OF STUDENTS</vt:lpstr>
      <vt:lpstr>Five steps to ensuring the safety and welfare of students</vt:lpstr>
      <vt:lpstr>Step 1:  Assess safety and security</vt:lpstr>
      <vt:lpstr>Step 2:  PLAN TO MITIGATE THREATS</vt:lpstr>
      <vt:lpstr>Step 3:  Develop emergency management plan</vt:lpstr>
      <vt:lpstr>Step 4:  COMMUNICATE EMERGENCY MANAGEMENT PLAN</vt:lpstr>
      <vt:lpstr>Step 5:  Recover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Transparency Requirements  How to Ensure your board is complying</dc:title>
  <dc:creator>Angela Irwin</dc:creator>
  <cp:lastModifiedBy>Chris Oshelski</cp:lastModifiedBy>
  <cp:revision>24</cp:revision>
  <cp:lastPrinted>2024-01-15T19:40:13Z</cp:lastPrinted>
  <dcterms:created xsi:type="dcterms:W3CDTF">2023-07-05T13:43:04Z</dcterms:created>
  <dcterms:modified xsi:type="dcterms:W3CDTF">2024-03-05T15:24:51Z</dcterms:modified>
</cp:coreProperties>
</file>