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embeddedFontLst>
    <p:embeddedFont>
      <p:font typeface="Short Stack"/>
      <p:regular r:id="rId34"/>
    </p:embeddedFont>
    <p:embeddedFont>
      <p:font typeface="Libre Baskerville"/>
      <p:regular r:id="rId35"/>
      <p:bold r:id="rId36"/>
      <p: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ipJGRfSKYEU5C2mggSUidXyDis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ibreBaskerville-regular.fntdata"/><Relationship Id="rId12" Type="http://schemas.openxmlformats.org/officeDocument/2006/relationships/slide" Target="slides/slide7.xml"/><Relationship Id="rId34" Type="http://schemas.openxmlformats.org/officeDocument/2006/relationships/font" Target="fonts/ShortStack-regular.fntdata"/><Relationship Id="rId15" Type="http://schemas.openxmlformats.org/officeDocument/2006/relationships/slide" Target="slides/slide10.xml"/><Relationship Id="rId37" Type="http://schemas.openxmlformats.org/officeDocument/2006/relationships/font" Target="fonts/LibreBaskerville-italic.fntdata"/><Relationship Id="rId14" Type="http://schemas.openxmlformats.org/officeDocument/2006/relationships/slide" Target="slides/slide9.xml"/><Relationship Id="rId36" Type="http://schemas.openxmlformats.org/officeDocument/2006/relationships/font" Target="fonts/LibreBaskerville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This is a Pear Deck Multiple Choice Slide. Your current options are: A: 1, B: 2,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This is a Pear Deck Multiple Choice Slide. Your current options are: A: 1, B: 2,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This is a Pear Deck Multiple Choice Slide. Your current options are: A: 1, B: 2,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This is a Pear Deck Multiple Choice Slide. Your current options are: A: 1, B: 2,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Brazilian Elodea Generally has 4 leaves per whorl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American Waterweed Generally has 3 leaves per whorl</a:t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This is a Pear Deck Multiple Choice Slide. Your current options are: A: 1, B: 2,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Brazilian Elodea Generally has 4 leaves per whorl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American Waterweed Generally has 3 leaves per whorl</a:t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This is a Pear Deck Multiple Choice Slide. Your current options are: A: 1, B: 2,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This is a Pear Deck Multiple Choice Slide. Your current options are: A: 1, B: 2,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5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" name="Google Shape;25;p5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5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5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3B3D7">
                <a:alpha val="56862"/>
              </a:srgbClr>
            </a:gs>
            <a:gs pos="69000">
              <a:srgbClr val="93B3D7">
                <a:alpha val="56862"/>
              </a:srgbClr>
            </a:gs>
            <a:gs pos="100000">
              <a:srgbClr val="FFFFFF">
                <a:alpha val="56862"/>
              </a:srgbClr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hyperlink" Target="http://dontchangethislink.peardeckmagic.zone?eyJ0eXBlIjoiZ29vZ2xlLXNsaWRlcy1hZGRvbi1yZXNwb25zZS1mb290ZXIiLCJsYXN0RWRpdGVkQnkiOiIxMTgwNzQ1MzQ3Mzg2MzQzNDk4NDIiLCJwcmVzZW50YXRpb25JZCI6IjE5NXFnU0ZOc1RSYXB4cjdSWkNoWWVEak9tNmhYNDNXalQtU1EzV0NMcDNJIiwiY29udGVudElkIjoiY3VzdG9tLXJlc3BvbnNlLW11bHRpcGxlQ2hvaWNlIiwic2xpZGVJZCI6Imc4MGYwZjVjNDFmXzFfNTMiLCJjb250ZW50SW5zdGFuY2VJZCI6IjE5NXFnU0ZOc1RSYXB4cjdSWkNoWWVEak9tNmhYNDNXalQtU1EzV0NMcDNJLzA0NzMwZGUwLWM0MTctNGNlYy05NDQzLTlmNTA2ZDZmMTg4ZCJ9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hyperlink" Target="http://dontchangethislink.peardeckmagic.zone?eyJ0eXBlIjoiZ29vZ2xlLXNsaWRlcy1hZGRvbi1yZXNwb25zZS1mb290ZXIiLCJsYXN0RWRpdGVkQnkiOiIxMTgwNzQ1MzQ3Mzg2MzQzNDk4NDIiLCJwcmVzZW50YXRpb25JZCI6IjE5NXFnU0ZOc1RSYXB4cjdSWkNoWWVEak9tNmhYNDNXalQtU1EzV0NMcDNJIiwiY29udGVudElkIjoiY3VzdG9tLXJlc3BvbnNlLW11bHRpcGxlQ2hvaWNlIiwic2xpZGVJZCI6Imc3MGU4MjM1ZTBkXzBfMCIsImNvbnRlbnRJbnN0YW5jZUlkIjoiMTk1cWdTRk5zVFJhcHhyN1JaQ2hZZURqT202aFg0M1dqVC1TUTNXQ0xwM0kvYTQyYmMxMzQtYjYyNS00YmM5LTg3ZDUtZTExYmFmYjkzOTc5In0=pearId=magic-pear-metadata-identifi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ontchangethislink.peardeckmagic.zone?eyJ0eXBlIjoiZ29vZ2xlLXNsaWRlcy1hZGRvbi1yZXNwb25zZS1mb290ZXIiLCJsYXN0RWRpdGVkQnkiOiIxMTgwNzQ1MzQ3Mzg2MzQzNDk4NDIiLCJwcmVzZW50YXRpb25JZCI6IjE5NXFnU0ZOc1RSYXB4cjdSWkNoWWVEak9tNmhYNDNXalQtU1EzV0NMcDNJIiwiY29udGVudElkIjoiY3VzdG9tLXJlc3BvbnNlLW11bHRpcGxlQ2hvaWNlIiwic2xpZGVJZCI6Imc3MGU4MjM1ZTBkXzBfMCIsImNvbnRlbnRJbnN0YW5jZUlkIjoiMTk1cWdTRk5zVFJhcHhyN1JaQ2hZZURqT202aFg0M1dqVC1TUTNXQ0xwM0kvYTQyYmMxMzQtYjYyNS00YmM5LTg3ZDUtZTExYmFmYjkzOTc5In0=pearId=magic-pear-metadata-identifier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ontchangethislink.peardeckmagic.zone?eyJ0eXBlIjoiZ29vZ2xlLXNsaWRlcy1hZGRvbi1yZXNwb25zZS1mb290ZXIiLCJsYXN0RWRpdGVkQnkiOiIxMTgwNzQ1MzQ3Mzg2MzQzNDk4NDIiLCJwcmVzZW50YXRpb25JZCI6IjE5NXFnU0ZOc1RSYXB4cjdSWkNoWWVEak9tNmhYNDNXalQtU1EzV0NMcDNJIiwiY29udGVudElkIjoiY3VzdG9tLXJlc3BvbnNlLW11bHRpcGxlQ2hvaWNlIiwic2xpZGVJZCI6Imc3MGU4MjM1ZTBkXzBfMCIsImNvbnRlbnRJbnN0YW5jZUlkIjoiMTk1cWdTRk5zVFJhcHhyN1JaQ2hZZURqT202aFg0M1dqVC1TUTNXQ0xwM0kvYTQyYmMxMzQtYjYyNS00YmM5LTg3ZDUtZTExYmFmYjkzOTc5In0=pearId=magic-pear-metadata-identifier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ommons.wikimedia.org/wiki/File:Elodea_canadensis.jpeg" TargetMode="External"/><Relationship Id="rId4" Type="http://schemas.openxmlformats.org/officeDocument/2006/relationships/hyperlink" Target="https://www.opwg.ca/phragmites/native-vs-invasive/" TargetMode="External"/><Relationship Id="rId5" Type="http://schemas.openxmlformats.org/officeDocument/2006/relationships/hyperlink" Target="https://www.nasa.gov/SpaceforUS/stories/greatlakes.html" TargetMode="External"/><Relationship Id="rId6" Type="http://schemas.openxmlformats.org/officeDocument/2006/relationships/hyperlink" Target="https://www.greatlakesphragmites.net/blog/native-vs-invasive-phragmites/" TargetMode="External"/><Relationship Id="rId7" Type="http://schemas.openxmlformats.org/officeDocument/2006/relationships/hyperlink" Target="https://nas.er.usgs.gov/queries/FactSheet.aspx?SpeciesID=2249" TargetMode="External"/><Relationship Id="rId8" Type="http://schemas.openxmlformats.org/officeDocument/2006/relationships/hyperlink" Target="https://www.michigan.gov/invasives/0,5664,7-324-68002_73847-368768--,00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bit.ly/getmiripple" TargetMode="External"/><Relationship Id="rId4" Type="http://schemas.openxmlformats.org/officeDocument/2006/relationships/hyperlink" Target="https://www.habitattitude.net/" TargetMode="External"/><Relationship Id="rId11" Type="http://schemas.openxmlformats.org/officeDocument/2006/relationships/hyperlink" Target="https://www.glerl.noaa.gov/glansis/" TargetMode="External"/><Relationship Id="rId10" Type="http://schemas.openxmlformats.org/officeDocument/2006/relationships/hyperlink" Target="https://macd.org/local-districts/" TargetMode="External"/><Relationship Id="rId9" Type="http://schemas.openxmlformats.org/officeDocument/2006/relationships/hyperlink" Target="https://www.michiganinvasives.org/managementareas/" TargetMode="External"/><Relationship Id="rId5" Type="http://schemas.openxmlformats.org/officeDocument/2006/relationships/hyperlink" Target="https://www.mipn.org/" TargetMode="External"/><Relationship Id="rId6" Type="http://schemas.openxmlformats.org/officeDocument/2006/relationships/hyperlink" Target="http://michigan.gov/invasives" TargetMode="External"/><Relationship Id="rId7" Type="http://schemas.openxmlformats.org/officeDocument/2006/relationships/hyperlink" Target="http://michigan.gov/invasives" TargetMode="External"/><Relationship Id="rId8" Type="http://schemas.openxmlformats.org/officeDocument/2006/relationships/hyperlink" Target="https://www.michiganinvasives.org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michigan.gov/invasives/0,5664,7-324-68002_74282---,00.html" TargetMode="External"/><Relationship Id="rId4" Type="http://schemas.openxmlformats.org/officeDocument/2006/relationships/hyperlink" Target="https://www.animallaw.info/statute/us-lacey-act-chapter-53-control-illegally-taken-fish-and-wildlife" TargetMode="External"/><Relationship Id="rId5" Type="http://schemas.openxmlformats.org/officeDocument/2006/relationships/hyperlink" Target="https://www.fws.gov/injuriouswildlife/pdf_files/Current_Listed_IW.pdf" TargetMode="External"/><Relationship Id="rId6" Type="http://schemas.openxmlformats.org/officeDocument/2006/relationships/hyperlink" Target="https://www.law.cornell.edu/uscode/text/7/chapter-10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hyperlink" Target="http://dontchangethislink.peardeckmagic.zone?eyJ0eXBlIjoiZ29vZ2xlLXNsaWRlcy1hZGRvbi1yZXNwb25zZS1mb290ZXIiLCJsYXN0RWRpdGVkQnkiOiIxMTgwNzQ1MzQ3Mzg2MzQzNDk4NDIiLCJwcmVzZW50YXRpb25JZCI6IjE5NXFnU0ZOc1RSYXB4cjdSWkNoWWVEak9tNmhYNDNXalQtU1EzV0NMcDNJIiwiY29udGVudElkIjoiY3VzdG9tLXJlc3BvbnNlLW11bHRpcGxlQ2hvaWNlIiwic2xpZGVJZCI6Imc4MGYwZjVjNDFmXzBfMCIsImNvbnRlbnRJbnN0YW5jZUlkIjoiMTk1cWdTRk5zVFJhcHhyN1JaQ2hZZURqT202aFg0M1dqVC1TUTNXQ0xwM0kvMzY3ZTBkM2QtYzFiMy00MGE3LTg0ZTgtMGRmNTk0NGJkNDlkIn0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hyperlink" Target="http://dontchangethislink.peardeckmagic.zone?eyJ0eXBlIjoiZ29vZ2xlLXNsaWRlcy1hZGRvbi1yZXNwb25zZS1mb290ZXIiLCJsYXN0RWRpdGVkQnkiOiIxMTgwNzQ1MzQ3Mzg2MzQzNDk4NDIiLCJwcmVzZW50YXRpb25JZCI6IjE5NXFnU0ZOc1RSYXB4cjdSWkNoWWVEak9tNmhYNDNXalQtU1EzV0NMcDNJIiwiY29udGVudElkIjoiY3VzdG9tLXJlc3BvbnNlLW11bHRpcGxlQ2hvaWNlIiwic2xpZGVJZCI6Imc4MGYwZjVjNDFmXzFfNzIiLCJjb250ZW50SW5zdGFuY2VJZCI6IjE5NXFnU0ZOc1RSYXB4cjdSWkNoWWVEak9tNmhYNDNXalQtU1EzV0NMcDNJLzUyNGY0MzE5LTg5YTMtNDgzMS1iYWViLTkyMWZhMDA5YTFkMSJ9pearId=magic-pear-metadata-identifie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hyperlink" Target="http://dontchangethislink.peardeckmagic.zone?eyJ0eXBlIjoiZ29vZ2xlLXNsaWRlcy1hZGRvbi1yZXNwb25zZS1mb290ZXIiLCJsYXN0RWRpdGVkQnkiOiIxMTgwNzQ1MzQ3Mzg2MzQzNDk4NDIiLCJwcmVzZW50YXRpb25JZCI6IjE5NXFnU0ZOc1RSYXB4cjdSWkNoWWVEak9tNmhYNDNXalQtU1EzV0NMcDNJIiwiY29udGVudElkIjoiY3VzdG9tLXJlc3BvbnNlLW11bHRpcGxlQ2hvaWNlIiwic2xpZGVJZCI6Imc4MGYwZjVjNDFmXzFfMTQiLCJjb250ZW50SW5zdGFuY2VJZCI6IjE5NXFnU0ZOc1RSYXB4cjdSWkNoWWVEak9tNmhYNDNXalQtU1EzV0NMcDNJLzRlOGUxY2VlLWM3MjYtNGU5Ni1hYmRlLWI2ZjgwZjliNWY4YiJ9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178833" y="274650"/>
            <a:ext cx="411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200"/>
              <a:t>Activity Example: </a:t>
            </a:r>
            <a:endParaRPr sz="3200"/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3384761" y="1979493"/>
            <a:ext cx="5965000" cy="148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200"/>
              <a:t>Photos of native vs. non-native plants/animals</a:t>
            </a:r>
            <a:endParaRPr sz="2200"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000"/>
              <a:t>Given one clue</a:t>
            </a:r>
            <a:endParaRPr sz="2000"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000"/>
              <a:t>Choose which is invasive (left or right image)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000"/>
              <a:t>Move to the “invasive” side of the screen</a:t>
            </a:r>
            <a:endParaRPr sz="200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011" y="1183143"/>
            <a:ext cx="3265750" cy="24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6406" y="3874376"/>
            <a:ext cx="3546050" cy="26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>
            <p:ph idx="1" type="body"/>
          </p:nvPr>
        </p:nvSpPr>
        <p:spPr>
          <a:xfrm>
            <a:off x="3029921" y="690097"/>
            <a:ext cx="5693612" cy="1617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Adapted from </a:t>
            </a:r>
            <a:r>
              <a:rPr i="1" lang="en-US" sz="2400"/>
              <a:t>First Impressions </a:t>
            </a:r>
            <a:r>
              <a:rPr lang="en-US" sz="2400"/>
              <a:t>(</a:t>
            </a:r>
            <a:r>
              <a:rPr lang="en-US" sz="2400" u="sng"/>
              <a:t>Project Wild</a:t>
            </a:r>
            <a:r>
              <a:rPr lang="en-US" sz="2400"/>
              <a:t>, Association of Fish and Wildlife Agencies, Copyright 2018 p. 278-279)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78833" y="4213075"/>
            <a:ext cx="2562644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Mute Swan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Cygnus olor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Orange bill, black knob at forehead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931207" y="4197560"/>
            <a:ext cx="260519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Trumpeter Swan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Cygnus buccinator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bill comes to a peak/V-shape on forehead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Choose the Image (1 or 2) that matches the invasive fish</a:t>
            </a:r>
            <a:endParaRPr sz="3200"/>
          </a:p>
        </p:txBody>
      </p:sp>
      <p:sp>
        <p:nvSpPr>
          <p:cNvPr id="179" name="Google Shape;179;p10"/>
          <p:cNvSpPr txBox="1"/>
          <p:nvPr/>
        </p:nvSpPr>
        <p:spPr>
          <a:xfrm>
            <a:off x="3218330" y="5304346"/>
            <a:ext cx="43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10"/>
          <p:cNvGrpSpPr/>
          <p:nvPr/>
        </p:nvGrpSpPr>
        <p:grpSpPr>
          <a:xfrm>
            <a:off x="0" y="2687526"/>
            <a:ext cx="4670117" cy="3306738"/>
            <a:chOff x="-7" y="2849804"/>
            <a:chExt cx="4528379" cy="3144184"/>
          </a:xfrm>
        </p:grpSpPr>
        <p:pic>
          <p:nvPicPr>
            <p:cNvPr descr="A hand holding a fish&#10;&#10;Description generated with very high confidence" id="181" name="Google Shape;18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7" y="2849804"/>
              <a:ext cx="4528379" cy="3144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0"/>
            <p:cNvSpPr txBox="1"/>
            <p:nvPr/>
          </p:nvSpPr>
          <p:spPr>
            <a:xfrm>
              <a:off x="3010475" y="5304352"/>
              <a:ext cx="573000" cy="4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0"/>
          <p:cNvGrpSpPr/>
          <p:nvPr/>
        </p:nvGrpSpPr>
        <p:grpSpPr>
          <a:xfrm>
            <a:off x="4751834" y="2687280"/>
            <a:ext cx="4390934" cy="3306563"/>
            <a:chOff x="4778188" y="3249707"/>
            <a:chExt cx="3908612" cy="2608728"/>
          </a:xfrm>
        </p:grpSpPr>
        <p:pic>
          <p:nvPicPr>
            <p:cNvPr descr="A close up of a fish&#10;&#10;Description generated with high confidence" id="184" name="Google Shape;18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78188" y="3249707"/>
              <a:ext cx="3908612" cy="2608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0"/>
            <p:cNvSpPr txBox="1"/>
            <p:nvPr/>
          </p:nvSpPr>
          <p:spPr>
            <a:xfrm>
              <a:off x="5199530" y="5307105"/>
              <a:ext cx="43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>
            <p:ph type="title"/>
          </p:nvPr>
        </p:nvSpPr>
        <p:spPr>
          <a:xfrm>
            <a:off x="457200" y="274638"/>
            <a:ext cx="83322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700"/>
              <a:t>Choose the Image (1 or 2) that matches the invasive plant</a:t>
            </a:r>
            <a:endParaRPr sz="2700"/>
          </a:p>
        </p:txBody>
      </p: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5103900" y="1526291"/>
            <a:ext cx="4040100" cy="12982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Broad-leaf Cattail (Common cattail)</a:t>
            </a:r>
            <a:endParaRPr sz="2800"/>
          </a:p>
          <a:p>
            <a: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/>
              <a:t>(</a:t>
            </a:r>
            <a:r>
              <a:rPr b="0" i="1" lang="en-US"/>
              <a:t>Typha latifolia</a:t>
            </a:r>
            <a:r>
              <a:rPr i="1" lang="en-US" sz="2800"/>
              <a:t>)</a:t>
            </a:r>
            <a:endParaRPr sz="2800"/>
          </a:p>
        </p:txBody>
      </p:sp>
      <p:sp>
        <p:nvSpPr>
          <p:cNvPr id="193" name="Google Shape;193;p11"/>
          <p:cNvSpPr txBox="1"/>
          <p:nvPr>
            <p:ph idx="2" type="body"/>
          </p:nvPr>
        </p:nvSpPr>
        <p:spPr>
          <a:xfrm>
            <a:off x="5160506" y="3095136"/>
            <a:ext cx="3743706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Broad leaves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Connected male and female cluster</a:t>
            </a:r>
            <a:endParaRPr sz="2600"/>
          </a:p>
        </p:txBody>
      </p:sp>
      <p:sp>
        <p:nvSpPr>
          <p:cNvPr id="194" name="Google Shape;194;p11"/>
          <p:cNvSpPr txBox="1"/>
          <p:nvPr>
            <p:ph idx="3" type="body"/>
          </p:nvPr>
        </p:nvSpPr>
        <p:spPr>
          <a:xfrm>
            <a:off x="581419" y="1526291"/>
            <a:ext cx="4041900" cy="978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Narrow-leaf Cattail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860"/>
              <a:buNone/>
            </a:pPr>
            <a:r>
              <a:rPr lang="en-US" sz="2800"/>
              <a:t>(</a:t>
            </a:r>
            <a:r>
              <a:rPr b="0" i="1" lang="en-US"/>
              <a:t>Typha angustifolia</a:t>
            </a:r>
            <a:r>
              <a:rPr i="1" lang="en-US" sz="2800"/>
              <a:t>)</a:t>
            </a:r>
            <a:endParaRPr sz="2800"/>
          </a:p>
        </p:txBody>
      </p:sp>
      <p:sp>
        <p:nvSpPr>
          <p:cNvPr id="195" name="Google Shape;195;p11"/>
          <p:cNvSpPr txBox="1"/>
          <p:nvPr>
            <p:ph idx="4" type="body"/>
          </p:nvPr>
        </p:nvSpPr>
        <p:spPr>
          <a:xfrm>
            <a:off x="581419" y="3228917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Narrow leaves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Separate male and female clusters</a:t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101" y="1161456"/>
            <a:ext cx="3067300" cy="5316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>
            <p:ph idx="1" type="body"/>
          </p:nvPr>
        </p:nvSpPr>
        <p:spPr>
          <a:xfrm>
            <a:off x="666207" y="565239"/>
            <a:ext cx="786819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Choose the Image (1 or 2) that matches the invasive plant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683" y="844157"/>
            <a:ext cx="3380014" cy="338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64" y="3750116"/>
            <a:ext cx="3946070" cy="295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idx="1" type="body"/>
          </p:nvPr>
        </p:nvSpPr>
        <p:spPr>
          <a:xfrm>
            <a:off x="399900" y="23636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Rusty Crayfish 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(</a:t>
            </a:r>
            <a:r>
              <a:rPr i="1" lang="en-US" sz="2800"/>
              <a:t>Orconectes rusticus</a:t>
            </a:r>
            <a:r>
              <a:rPr lang="en-US" sz="2800"/>
              <a:t>)</a:t>
            </a:r>
            <a:endParaRPr sz="2800"/>
          </a:p>
        </p:txBody>
      </p:sp>
      <p:sp>
        <p:nvSpPr>
          <p:cNvPr id="209" name="Google Shape;209;p13"/>
          <p:cNvSpPr txBox="1"/>
          <p:nvPr>
            <p:ph idx="2" type="body"/>
          </p:nvPr>
        </p:nvSpPr>
        <p:spPr>
          <a:xfrm>
            <a:off x="333900" y="3429000"/>
            <a:ext cx="4172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Black tips on ends of pincers</a:t>
            </a:r>
            <a:endParaRPr sz="2600"/>
          </a:p>
        </p:txBody>
      </p:sp>
      <p:sp>
        <p:nvSpPr>
          <p:cNvPr id="210" name="Google Shape;210;p13"/>
          <p:cNvSpPr txBox="1"/>
          <p:nvPr>
            <p:ph idx="3" type="body"/>
          </p:nvPr>
        </p:nvSpPr>
        <p:spPr>
          <a:xfrm>
            <a:off x="4587725" y="228743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Clearwater Crayfish 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i="1" lang="en-US" sz="2800"/>
              <a:t>(Orconectes propinquus)</a:t>
            </a:r>
            <a:endParaRPr sz="2800"/>
          </a:p>
        </p:txBody>
      </p:sp>
      <p:sp>
        <p:nvSpPr>
          <p:cNvPr id="211" name="Google Shape;211;p13"/>
          <p:cNvSpPr txBox="1"/>
          <p:nvPr>
            <p:ph idx="4" type="body"/>
          </p:nvPr>
        </p:nvSpPr>
        <p:spPr>
          <a:xfrm>
            <a:off x="4572000" y="3429000"/>
            <a:ext cx="45720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Orange tips on ends of pincers</a:t>
            </a:r>
            <a:endParaRPr sz="2600"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>
            <a:off x="110890" y="75922"/>
            <a:ext cx="90331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crayfish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4"/>
          <p:cNvGrpSpPr/>
          <p:nvPr/>
        </p:nvGrpSpPr>
        <p:grpSpPr>
          <a:xfrm>
            <a:off x="4573376" y="2353358"/>
            <a:ext cx="4428839" cy="3105596"/>
            <a:chOff x="4645025" y="3282471"/>
            <a:chExt cx="4073994" cy="2843692"/>
          </a:xfrm>
        </p:grpSpPr>
        <p:pic>
          <p:nvPicPr>
            <p:cNvPr descr="A lobster on a table&#10;&#10;Description generated with high confidence" id="218" name="Google Shape;218;p14"/>
            <p:cNvPicPr preferRelativeResize="0"/>
            <p:nvPr/>
          </p:nvPicPr>
          <p:blipFill rotWithShape="1">
            <a:blip r:embed="rId3">
              <a:alphaModFix/>
            </a:blip>
            <a:srcRect b="8038" l="239" r="0" t="-147"/>
            <a:stretch/>
          </p:blipFill>
          <p:spPr>
            <a:xfrm>
              <a:off x="4645025" y="3282471"/>
              <a:ext cx="4073994" cy="2843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14"/>
            <p:cNvSpPr txBox="1"/>
            <p:nvPr/>
          </p:nvSpPr>
          <p:spPr>
            <a:xfrm>
              <a:off x="4876800" y="5527964"/>
              <a:ext cx="45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4"/>
          <p:cNvGrpSpPr/>
          <p:nvPr/>
        </p:nvGrpSpPr>
        <p:grpSpPr>
          <a:xfrm>
            <a:off x="110889" y="2321374"/>
            <a:ext cx="4343809" cy="3094948"/>
            <a:chOff x="309563" y="3282471"/>
            <a:chExt cx="4126743" cy="2848811"/>
          </a:xfrm>
        </p:grpSpPr>
        <p:pic>
          <p:nvPicPr>
            <p:cNvPr descr="A close up of an insect on a white surface&#10;&#10;Description generated with high confidence" id="221" name="Google Shape;22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9563" y="3282471"/>
              <a:ext cx="4126743" cy="2848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4"/>
            <p:cNvSpPr txBox="1"/>
            <p:nvPr/>
          </p:nvSpPr>
          <p:spPr>
            <a:xfrm>
              <a:off x="581891" y="5523224"/>
              <a:ext cx="498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14"/>
          <p:cNvSpPr txBox="1"/>
          <p:nvPr>
            <p:ph type="title"/>
          </p:nvPr>
        </p:nvSpPr>
        <p:spPr>
          <a:xfrm>
            <a:off x="110890" y="176846"/>
            <a:ext cx="90331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Choose the Image (1 or 2) that matches the invasive crayfish</a:t>
            </a:r>
            <a:endParaRPr sz="2800"/>
          </a:p>
        </p:txBody>
      </p:sp>
      <p:sp>
        <p:nvSpPr>
          <p:cNvPr id="224" name="Google Shape;224;p1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idx="1" type="body"/>
          </p:nvPr>
        </p:nvSpPr>
        <p:spPr>
          <a:xfrm>
            <a:off x="399900" y="23636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Purple loosestrife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860"/>
              <a:buNone/>
            </a:pPr>
            <a:r>
              <a:rPr lang="en-US" sz="2800"/>
              <a:t>(</a:t>
            </a:r>
            <a:r>
              <a:rPr i="1" lang="en-US"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Lythrum salicaria</a:t>
            </a:r>
            <a:r>
              <a:rPr lang="en-US" sz="2800"/>
              <a:t>)</a:t>
            </a:r>
            <a:endParaRPr sz="2800"/>
          </a:p>
        </p:txBody>
      </p:sp>
      <p:sp>
        <p:nvSpPr>
          <p:cNvPr id="230" name="Google Shape;230;p15"/>
          <p:cNvSpPr txBox="1"/>
          <p:nvPr>
            <p:ph idx="2" type="body"/>
          </p:nvPr>
        </p:nvSpPr>
        <p:spPr>
          <a:xfrm>
            <a:off x="171300" y="3181336"/>
            <a:ext cx="4172100" cy="1743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Magenta flower spikes with 5-7 purple petals surrounding small, yellow centers.</a:t>
            </a:r>
            <a:endParaRPr/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sp>
        <p:nvSpPr>
          <p:cNvPr id="231" name="Google Shape;231;p15"/>
          <p:cNvSpPr txBox="1"/>
          <p:nvPr>
            <p:ph idx="3" type="body"/>
          </p:nvPr>
        </p:nvSpPr>
        <p:spPr>
          <a:xfrm>
            <a:off x="4572000" y="236363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Fireweed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860"/>
              <a:buNone/>
            </a:pPr>
            <a:r>
              <a:rPr i="1" lang="en-US" sz="2800"/>
              <a:t>(Epilobium angustifolium)</a:t>
            </a:r>
            <a:endParaRPr sz="2800"/>
          </a:p>
        </p:txBody>
      </p:sp>
      <p:sp>
        <p:nvSpPr>
          <p:cNvPr id="232" name="Google Shape;232;p15"/>
          <p:cNvSpPr txBox="1"/>
          <p:nvPr>
            <p:ph idx="4" type="body"/>
          </p:nvPr>
        </p:nvSpPr>
        <p:spPr>
          <a:xfrm>
            <a:off x="4469448" y="3177905"/>
            <a:ext cx="4572000" cy="241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Flowers have 4 broad petals and 4 narrower, darker sepals; 8 large pollen sacks and a 4-pronged stigma projecting from the center. </a:t>
            </a:r>
            <a:br>
              <a:rPr lang="en-US"/>
            </a:br>
            <a:endParaRPr/>
          </a:p>
        </p:txBody>
      </p:sp>
      <p:sp>
        <p:nvSpPr>
          <p:cNvPr id="233" name="Google Shape;233;p15"/>
          <p:cNvSpPr txBox="1"/>
          <p:nvPr>
            <p:ph type="title"/>
          </p:nvPr>
        </p:nvSpPr>
        <p:spPr>
          <a:xfrm>
            <a:off x="399900" y="320159"/>
            <a:ext cx="85506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Choose the Image (1 or 2) that matches the invasive plant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6"/>
          <p:cNvPicPr preferRelativeResize="0"/>
          <p:nvPr/>
        </p:nvPicPr>
        <p:blipFill rotWithShape="1">
          <a:blip r:embed="rId4">
            <a:alphaModFix/>
          </a:blip>
          <a:srcRect b="13454" l="0" r="0" t="0"/>
          <a:stretch/>
        </p:blipFill>
        <p:spPr>
          <a:xfrm>
            <a:off x="5494454" y="633046"/>
            <a:ext cx="2980003" cy="574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153" y="704592"/>
            <a:ext cx="3353002" cy="567103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 txBox="1"/>
          <p:nvPr/>
        </p:nvSpPr>
        <p:spPr>
          <a:xfrm>
            <a:off x="296666" y="0"/>
            <a:ext cx="8550668" cy="758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plant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/>
          <p:nvPr>
            <p:ph idx="1" type="body"/>
          </p:nvPr>
        </p:nvSpPr>
        <p:spPr>
          <a:xfrm>
            <a:off x="399900" y="23636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European frog-bit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860"/>
              <a:buNone/>
            </a:pPr>
            <a:r>
              <a:rPr lang="en-US" sz="2800"/>
              <a:t>(</a:t>
            </a:r>
            <a:r>
              <a:rPr i="1" lang="en-US"/>
              <a:t>Hydrocharis morsus-ranae</a:t>
            </a:r>
            <a:r>
              <a:rPr lang="en-US" sz="2800"/>
              <a:t>)</a:t>
            </a:r>
            <a:endParaRPr sz="2800"/>
          </a:p>
        </p:txBody>
      </p:sp>
      <p:sp>
        <p:nvSpPr>
          <p:cNvPr id="247" name="Google Shape;247;p17"/>
          <p:cNvSpPr txBox="1"/>
          <p:nvPr>
            <p:ph idx="2" type="body"/>
          </p:nvPr>
        </p:nvSpPr>
        <p:spPr>
          <a:xfrm>
            <a:off x="171300" y="3181336"/>
            <a:ext cx="4172100" cy="1743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Leaves are small, 0.5-2.5 inches, round to heart-shaped.</a:t>
            </a:r>
            <a:endParaRPr/>
          </a:p>
          <a:p>
            <a:pPr indent="-1778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sp>
        <p:nvSpPr>
          <p:cNvPr id="248" name="Google Shape;248;p17"/>
          <p:cNvSpPr txBox="1"/>
          <p:nvPr>
            <p:ph idx="3" type="body"/>
          </p:nvPr>
        </p:nvSpPr>
        <p:spPr>
          <a:xfrm>
            <a:off x="4572000" y="236363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American Waterlily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860"/>
              <a:buNone/>
            </a:pPr>
            <a:r>
              <a:rPr i="1" lang="en-US" sz="2800"/>
              <a:t>(</a:t>
            </a:r>
            <a:r>
              <a:rPr i="1" lang="en-US"/>
              <a:t>Nymphaea odorata</a:t>
            </a:r>
            <a:r>
              <a:rPr i="1" lang="en-US" sz="2800"/>
              <a:t>)</a:t>
            </a:r>
            <a:endParaRPr sz="2800"/>
          </a:p>
        </p:txBody>
      </p:sp>
      <p:sp>
        <p:nvSpPr>
          <p:cNvPr id="249" name="Google Shape;249;p17"/>
          <p:cNvSpPr txBox="1"/>
          <p:nvPr>
            <p:ph idx="4" type="body"/>
          </p:nvPr>
        </p:nvSpPr>
        <p:spPr>
          <a:xfrm>
            <a:off x="4469448" y="3177905"/>
            <a:ext cx="4572000" cy="241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Leaves are narrowly and deeply cut almost to the center, where the stem is attached</a:t>
            </a:r>
            <a:br>
              <a:rPr lang="en-US"/>
            </a:br>
            <a:endParaRPr/>
          </a:p>
        </p:txBody>
      </p:sp>
      <p:sp>
        <p:nvSpPr>
          <p:cNvPr id="250" name="Google Shape;250;p17"/>
          <p:cNvSpPr txBox="1"/>
          <p:nvPr>
            <p:ph type="title"/>
          </p:nvPr>
        </p:nvSpPr>
        <p:spPr>
          <a:xfrm>
            <a:off x="399900" y="320159"/>
            <a:ext cx="85506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Choose the Image (1 or 2) that matches the invasive plant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296666" y="0"/>
            <a:ext cx="8550668" cy="758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plant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385" y="1418603"/>
            <a:ext cx="3601305" cy="3516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erican Water-lily - Montana Field Guide" id="258" name="Google Shape;2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304" y="1418603"/>
            <a:ext cx="4729098" cy="31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does is all mean?</a:t>
            </a:r>
            <a:endParaRPr/>
          </a:p>
        </p:txBody>
      </p:sp>
      <p:sp>
        <p:nvSpPr>
          <p:cNvPr id="264" name="Google Shape;264;p19"/>
          <p:cNvSpPr txBox="1"/>
          <p:nvPr/>
        </p:nvSpPr>
        <p:spPr>
          <a:xfrm>
            <a:off x="1423402" y="4563200"/>
            <a:ext cx="2728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008000"/>
                </a:solidFill>
                <a:latin typeface="Short Stack"/>
                <a:ea typeface="Short Stack"/>
                <a:cs typeface="Short Stack"/>
                <a:sym typeface="Short Stack"/>
              </a:rPr>
              <a:t>Native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 txBox="1"/>
          <p:nvPr>
            <p:ph idx="1" type="body"/>
          </p:nvPr>
        </p:nvSpPr>
        <p:spPr>
          <a:xfrm>
            <a:off x="884503" y="1657220"/>
            <a:ext cx="37090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000"/>
              <a:buNone/>
            </a:pPr>
            <a:r>
              <a:rPr b="1" lang="en-US" sz="4000">
                <a:solidFill>
                  <a:srgbClr val="E36C09"/>
                </a:solidFill>
                <a:latin typeface="Ayuthaya"/>
                <a:ea typeface="Ayuthaya"/>
                <a:cs typeface="Ayuthaya"/>
                <a:sym typeface="Ayuthaya"/>
              </a:rPr>
              <a:t>Non-Native</a:t>
            </a: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6004284" y="4366788"/>
            <a:ext cx="305047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49442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Exotic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3636112" y="5408979"/>
            <a:ext cx="2583529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Endemic</a:t>
            </a:r>
            <a:endParaRPr b="0" i="0" sz="14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3203790" y="2440076"/>
            <a:ext cx="494512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INVASIVE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5161348" y="1257111"/>
            <a:ext cx="3369045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5F497A"/>
                </a:solidFill>
                <a:latin typeface="Avenir"/>
                <a:ea typeface="Avenir"/>
                <a:cs typeface="Avenir"/>
                <a:sym typeface="Avenir"/>
              </a:rPr>
              <a:t>Introduced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564026" y="3505987"/>
            <a:ext cx="20235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Alien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idx="1" type="body"/>
          </p:nvPr>
        </p:nvSpPr>
        <p:spPr>
          <a:xfrm>
            <a:off x="431925" y="23426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Brazilian Elodea 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(</a:t>
            </a:r>
            <a:r>
              <a:rPr i="1" lang="en-US" sz="2800"/>
              <a:t>Egeria densa</a:t>
            </a:r>
            <a:r>
              <a:rPr lang="en-US" sz="2800"/>
              <a:t>)</a:t>
            </a:r>
            <a:endParaRPr sz="2800"/>
          </a:p>
        </p:txBody>
      </p:sp>
      <p:sp>
        <p:nvSpPr>
          <p:cNvPr id="100" name="Google Shape;100;p2"/>
          <p:cNvSpPr txBox="1"/>
          <p:nvPr>
            <p:ph idx="2" type="body"/>
          </p:nvPr>
        </p:nvSpPr>
        <p:spPr>
          <a:xfrm>
            <a:off x="230325" y="3376400"/>
            <a:ext cx="4241700" cy="2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Generally 4 leaves per whorl</a:t>
            </a:r>
            <a:endParaRPr sz="2600"/>
          </a:p>
        </p:txBody>
      </p:sp>
      <p:sp>
        <p:nvSpPr>
          <p:cNvPr id="101" name="Google Shape;101;p2"/>
          <p:cNvSpPr txBox="1"/>
          <p:nvPr>
            <p:ph idx="3" type="body"/>
          </p:nvPr>
        </p:nvSpPr>
        <p:spPr>
          <a:xfrm>
            <a:off x="4671963" y="23426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American Waterweed 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(</a:t>
            </a:r>
            <a:r>
              <a:rPr i="1" lang="en-US" sz="2800"/>
              <a:t>Elodea canadensis</a:t>
            </a:r>
            <a:r>
              <a:rPr lang="en-US" sz="2800"/>
              <a:t>)</a:t>
            </a:r>
            <a:endParaRPr sz="2800"/>
          </a:p>
        </p:txBody>
      </p:sp>
      <p:sp>
        <p:nvSpPr>
          <p:cNvPr id="102" name="Google Shape;102;p2"/>
          <p:cNvSpPr txBox="1"/>
          <p:nvPr>
            <p:ph idx="4" type="body"/>
          </p:nvPr>
        </p:nvSpPr>
        <p:spPr>
          <a:xfrm>
            <a:off x="4671975" y="3376400"/>
            <a:ext cx="4241700" cy="19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Generally 3 leaves per whorl</a:t>
            </a:r>
            <a:endParaRPr sz="2600"/>
          </a:p>
        </p:txBody>
      </p:sp>
      <p:sp>
        <p:nvSpPr>
          <p:cNvPr id="103" name="Google Shape;103;p2"/>
          <p:cNvSpPr txBox="1"/>
          <p:nvPr/>
        </p:nvSpPr>
        <p:spPr>
          <a:xfrm>
            <a:off x="396900" y="0"/>
            <a:ext cx="862698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plant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Difference?</a:t>
            </a:r>
            <a:endParaRPr/>
          </a:p>
        </p:txBody>
      </p:sp>
      <p:sp>
        <p:nvSpPr>
          <p:cNvPr id="276" name="Google Shape;276;p20"/>
          <p:cNvSpPr txBox="1"/>
          <p:nvPr>
            <p:ph idx="1" type="body"/>
          </p:nvPr>
        </p:nvSpPr>
        <p:spPr>
          <a:xfrm>
            <a:off x="457200" y="1251665"/>
            <a:ext cx="8499178" cy="4867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Native, endemic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Part of a balanced ecosystem (niche)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Co-evolution with other organisms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Difference?</a:t>
            </a:r>
            <a:endParaRPr/>
          </a:p>
        </p:txBody>
      </p:sp>
      <p:pic>
        <p:nvPicPr>
          <p:cNvPr id="282" name="Google Shape;282;p21"/>
          <p:cNvPicPr preferRelativeResize="0"/>
          <p:nvPr/>
        </p:nvPicPr>
        <p:blipFill rotWithShape="1">
          <a:blip r:embed="rId3">
            <a:alphaModFix/>
          </a:blip>
          <a:srcRect b="0" l="10617" r="19024" t="0"/>
          <a:stretch/>
        </p:blipFill>
        <p:spPr>
          <a:xfrm rot="5400000">
            <a:off x="374548" y="-226235"/>
            <a:ext cx="6858000" cy="731047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1"/>
          <p:cNvSpPr txBox="1"/>
          <p:nvPr/>
        </p:nvSpPr>
        <p:spPr>
          <a:xfrm>
            <a:off x="5760075" y="3575875"/>
            <a:ext cx="18714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Lake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Sturgeon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/>
          <p:nvPr>
            <p:ph type="title"/>
          </p:nvPr>
        </p:nvSpPr>
        <p:spPr>
          <a:xfrm>
            <a:off x="457200" y="57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Difference?</a:t>
            </a:r>
            <a:endParaRPr/>
          </a:p>
        </p:txBody>
      </p:sp>
      <p:sp>
        <p:nvSpPr>
          <p:cNvPr id="289" name="Google Shape;289;p22"/>
          <p:cNvSpPr txBox="1"/>
          <p:nvPr>
            <p:ph idx="1" type="body"/>
          </p:nvPr>
        </p:nvSpPr>
        <p:spPr>
          <a:xfrm>
            <a:off x="457200" y="1251665"/>
            <a:ext cx="8499178" cy="4867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>
                <a:solidFill>
                  <a:srgbClr val="7F7F7F"/>
                </a:solidFill>
              </a:rPr>
              <a:t>Native, endemic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Part of a balanced ecosystem (niche)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Co-evolution with other organisms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Introduced, non-native, exotic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Usually human introduction (exceptions)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May not impact an ecosystem (held in check)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/>
          <p:nvPr>
            <p:ph type="title"/>
          </p:nvPr>
        </p:nvSpPr>
        <p:spPr>
          <a:xfrm>
            <a:off x="457200" y="57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Difference?</a:t>
            </a:r>
            <a:endParaRPr/>
          </a:p>
        </p:txBody>
      </p:sp>
      <p:sp>
        <p:nvSpPr>
          <p:cNvPr id="295" name="Google Shape;295;p23"/>
          <p:cNvSpPr txBox="1"/>
          <p:nvPr>
            <p:ph idx="1" type="body"/>
          </p:nvPr>
        </p:nvSpPr>
        <p:spPr>
          <a:xfrm>
            <a:off x="457200" y="1251665"/>
            <a:ext cx="8499300" cy="4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>
                <a:solidFill>
                  <a:srgbClr val="7F7F7F"/>
                </a:solidFill>
              </a:rPr>
              <a:t>Native, endemic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Part of a balanced ecosystem (niche)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Co-evolution with other organisms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Introduced, non-native, exotic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Usually human introduction (exceptions)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May not impact an ecosystem (held in check)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96" name="Google Shape;2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6103"/>
            <a:ext cx="9144000" cy="59657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3"/>
          <p:cNvSpPr txBox="1"/>
          <p:nvPr/>
        </p:nvSpPr>
        <p:spPr>
          <a:xfrm>
            <a:off x="407175" y="5512875"/>
            <a:ext cx="35469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Atlantic salmon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/>
          <p:nvPr>
            <p:ph type="title"/>
          </p:nvPr>
        </p:nvSpPr>
        <p:spPr>
          <a:xfrm>
            <a:off x="457200" y="72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Difference?</a:t>
            </a:r>
            <a:endParaRPr/>
          </a:p>
        </p:txBody>
      </p:sp>
      <p:sp>
        <p:nvSpPr>
          <p:cNvPr id="303" name="Google Shape;303;p24"/>
          <p:cNvSpPr txBox="1"/>
          <p:nvPr>
            <p:ph idx="1" type="body"/>
          </p:nvPr>
        </p:nvSpPr>
        <p:spPr>
          <a:xfrm>
            <a:off x="457200" y="1251665"/>
            <a:ext cx="8499178" cy="4867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>
                <a:solidFill>
                  <a:srgbClr val="7F7F7F"/>
                </a:solidFill>
              </a:rPr>
              <a:t>Native, endemic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Part of a balanced ecosystem (niche)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Co-evolution with other organisms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>
                <a:solidFill>
                  <a:srgbClr val="7F7F7F"/>
                </a:solidFill>
              </a:rPr>
              <a:t>Introduced, non-native, exotic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Usually human introduction (exceptions)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May not impact an ecosystem (held in check)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Invasive</a:t>
            </a:r>
            <a:r>
              <a:rPr lang="en-US"/>
              <a:t>:  </a:t>
            </a:r>
            <a:r>
              <a:rPr b="1" lang="en-US"/>
              <a:t>introduced and causes economic, ecological, or human, animal, or plant harm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/>
          <p:nvPr>
            <p:ph type="title"/>
          </p:nvPr>
        </p:nvSpPr>
        <p:spPr>
          <a:xfrm>
            <a:off x="457200" y="72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Difference?</a:t>
            </a:r>
            <a:endParaRPr/>
          </a:p>
        </p:txBody>
      </p:sp>
      <p:sp>
        <p:nvSpPr>
          <p:cNvPr id="309" name="Google Shape;309;p25"/>
          <p:cNvSpPr txBox="1"/>
          <p:nvPr>
            <p:ph idx="1" type="body"/>
          </p:nvPr>
        </p:nvSpPr>
        <p:spPr>
          <a:xfrm>
            <a:off x="457200" y="1251665"/>
            <a:ext cx="8499300" cy="48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>
                <a:solidFill>
                  <a:srgbClr val="7F7F7F"/>
                </a:solidFill>
              </a:rPr>
              <a:t>Native, endemic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Part of a balanced ecosystem (niche)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Co-evolution with other organisms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>
                <a:solidFill>
                  <a:srgbClr val="7F7F7F"/>
                </a:solidFill>
              </a:rPr>
              <a:t>Introduced, non-native, exotic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Usually human introduction (exceptions)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–"/>
            </a:pPr>
            <a:r>
              <a:rPr lang="en-US">
                <a:solidFill>
                  <a:srgbClr val="7F7F7F"/>
                </a:solidFill>
              </a:rPr>
              <a:t>May not impact an ecosystem (held in check)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Invasive</a:t>
            </a:r>
            <a:r>
              <a:rPr lang="en-US"/>
              <a:t>:  </a:t>
            </a:r>
            <a:r>
              <a:rPr b="1" lang="en-US"/>
              <a:t>introduced and causes economic, ecological, or human, animal, or plant harm</a:t>
            </a:r>
            <a:endParaRPr/>
          </a:p>
          <a:p>
            <a:pPr indent="-1079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10" name="Google Shape;3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 txBox="1"/>
          <p:nvPr/>
        </p:nvSpPr>
        <p:spPr>
          <a:xfrm>
            <a:off x="237050" y="5342700"/>
            <a:ext cx="42012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Silver Carp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(an Asian carp species)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258800" y="483575"/>
            <a:ext cx="8427900" cy="6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/>
              <a:t>Photo resources:</a:t>
            </a:r>
            <a:endParaRPr b="1" sz="1600"/>
          </a:p>
          <a:p>
            <a:pPr indent="-260350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400"/>
              <a:buFont typeface="Calibri"/>
              <a:buChar char="–"/>
            </a:pPr>
            <a:r>
              <a:rPr lang="en-US" sz="1400"/>
              <a:t>Trumpeter and mute swans (slide 1) from allaboutbirds.org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Brazilian Elodea (</a:t>
            </a:r>
            <a:r>
              <a:rPr i="1" lang="en-US" sz="1400"/>
              <a:t>Egeria densa) </a:t>
            </a:r>
            <a:r>
              <a:rPr lang="en-US" sz="1400"/>
              <a:t>(slide 3):  VA Tech Weed ID Guide, VA Tech, Bugwood.org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American Waterweed (</a:t>
            </a:r>
            <a:r>
              <a:rPr i="1" lang="en-US" sz="1400"/>
              <a:t>Elodea canadensis) </a:t>
            </a:r>
            <a:r>
              <a:rPr lang="en-US" sz="1400"/>
              <a:t>(slide 3): Kristian Peters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https://commons.wikimedia.org/wiki/File:Elodea_canadensis.jpeg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Northern Watermilfoil (</a:t>
            </a:r>
            <a:r>
              <a:rPr i="1" lang="en-US" sz="1400"/>
              <a:t>Myriophyllum sibiricum</a:t>
            </a:r>
            <a:r>
              <a:rPr lang="en-US" sz="1400"/>
              <a:t>) (slide 5): By Donald Cameron. Copyright © 2020 Donald Cameron.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Eurasian Watermilfoil (</a:t>
            </a:r>
            <a:r>
              <a:rPr i="1" lang="en-US" sz="1400"/>
              <a:t>Myriophyllum spicatum</a:t>
            </a:r>
            <a:r>
              <a:rPr lang="en-US" sz="1400"/>
              <a:t>) (slide 5): John Halpop - Montana State Univ. Extension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Phragmites </a:t>
            </a:r>
            <a:r>
              <a:rPr i="1" lang="en-US" sz="1400"/>
              <a:t>(Phragmites australis australis </a:t>
            </a:r>
            <a:r>
              <a:rPr lang="en-US" sz="1400"/>
              <a:t>and </a:t>
            </a:r>
            <a:r>
              <a:rPr i="1" lang="en-US" sz="1400"/>
              <a:t>Phragmites australis americanus) </a:t>
            </a:r>
            <a:r>
              <a:rPr lang="en-US" sz="1400"/>
              <a:t>(slide 7)</a:t>
            </a:r>
            <a:r>
              <a:rPr i="1" lang="en-US" sz="1400"/>
              <a:t>:</a:t>
            </a:r>
            <a:r>
              <a:rPr lang="en-US" sz="1400"/>
              <a:t> Ontario Phragmites Working Group 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https://www.opwg.ca/phragmites/native-vs-invasive/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sz="1400"/>
              <a:t>Phragmites (slide 8):  Elizabeth Banda/NASA (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https://www.nasa.gov/SpaceforUS/stories/greatlakes.html</a:t>
            </a:r>
            <a:r>
              <a:rPr lang="en-US" sz="1400"/>
              <a:t>)  and Great Lakes phragmites collaborative: 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https://www.greatlakesphragmites.net/blog/native-vs-invasive-phragmites/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Silver Lamprey (</a:t>
            </a:r>
            <a:r>
              <a:rPr i="1" lang="en-US" sz="1400"/>
              <a:t>Ichthyomyzon unicuspis)</a:t>
            </a:r>
            <a:r>
              <a:rPr lang="en-US" sz="1400"/>
              <a:t> and Sea lamprey </a:t>
            </a:r>
            <a:r>
              <a:rPr i="1" lang="en-US" sz="1400"/>
              <a:t>(Petromyzon marinus) </a:t>
            </a:r>
            <a:r>
              <a:rPr lang="en-US" sz="1400"/>
              <a:t>(Slide 10): John Lyons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Northern Clearwater Crayfish (</a:t>
            </a:r>
            <a:r>
              <a:rPr i="1" lang="en-US" sz="1400"/>
              <a:t>Orconectes propinquus) </a:t>
            </a:r>
            <a:r>
              <a:rPr lang="en-US" sz="1400"/>
              <a:t>(Slide 14): USGS </a:t>
            </a:r>
            <a:r>
              <a:rPr lang="en-US" sz="1400" u="sng">
                <a:solidFill>
                  <a:schemeClr val="hlink"/>
                </a:solidFill>
                <a:hlinkClick r:id="rId7"/>
              </a:rPr>
              <a:t>https://nas.er.usgs.gov/queries/FactSheet.aspx?SpeciesID=2249</a:t>
            </a:r>
            <a:r>
              <a:rPr lang="en-US" sz="1400"/>
              <a:t> </a:t>
            </a:r>
            <a:endParaRPr sz="1400"/>
          </a:p>
          <a:p>
            <a:pPr indent="-245108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</a:pPr>
            <a:r>
              <a:rPr lang="en-US" sz="1400"/>
              <a:t>Rusty Crayfish ((</a:t>
            </a:r>
            <a:r>
              <a:rPr i="1" lang="en-US" sz="1400"/>
              <a:t>Orconectes rusticus</a:t>
            </a:r>
            <a:r>
              <a:rPr lang="en-US" sz="1400"/>
              <a:t>) (Slide 14): USGS </a:t>
            </a:r>
            <a:r>
              <a:rPr lang="en-US" sz="1400" u="sng">
                <a:solidFill>
                  <a:schemeClr val="hlink"/>
                </a:solidFill>
                <a:hlinkClick r:id="rId8"/>
              </a:rPr>
              <a:t>https://www.michigan.gov/invasives/0,5664,7-324-68002_73847-368768--,00.html</a:t>
            </a:r>
            <a:endParaRPr sz="1400"/>
          </a:p>
          <a:p>
            <a:pPr indent="-245108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400"/>
              <a:buFont typeface="Calibri"/>
              <a:buChar char="–"/>
            </a:pPr>
            <a:r>
              <a:rPr lang="en-US" sz="1400"/>
              <a:t>photos from slides 12, 16, 18, 25 are available through the michigan.gov/invasives website</a:t>
            </a:r>
            <a:endParaRPr sz="1400"/>
          </a:p>
          <a:p>
            <a:pPr indent="-245109" lvl="1" marL="74295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Other photos provided by Lake Superior State University Center for Freshwater Research and Education</a:t>
            </a:r>
            <a:endParaRPr sz="1400"/>
          </a:p>
          <a:p>
            <a:pPr indent="-134619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134619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134619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/>
          <p:nvPr>
            <p:ph type="title"/>
          </p:nvPr>
        </p:nvSpPr>
        <p:spPr>
          <a:xfrm>
            <a:off x="457200" y="-11550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322" name="Google Shape;322;p48"/>
          <p:cNvSpPr txBox="1"/>
          <p:nvPr>
            <p:ph idx="1" type="body"/>
          </p:nvPr>
        </p:nvSpPr>
        <p:spPr>
          <a:xfrm>
            <a:off x="457200" y="1060704"/>
            <a:ext cx="8229600" cy="5644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RIPPLE: </a:t>
            </a:r>
            <a:r>
              <a:rPr lang="en-US" sz="2480" u="sng">
                <a:solidFill>
                  <a:schemeClr val="hlink"/>
                </a:solidFill>
                <a:hlinkClick r:id="rId3"/>
              </a:rPr>
              <a:t>www.bit.ly/getmiripple</a:t>
            </a:r>
            <a:r>
              <a:rPr lang="en-US" sz="2480"/>
              <a:t> </a:t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Habitatitude: </a:t>
            </a:r>
            <a:r>
              <a:rPr lang="en-US" sz="2480" u="sng">
                <a:solidFill>
                  <a:schemeClr val="hlink"/>
                </a:solidFill>
                <a:hlinkClick r:id="rId4"/>
              </a:rPr>
              <a:t>https://www.habitattitude.net/</a:t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MN, WI, and MI Sea Grant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MISIN--MSU Extension (APP)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MIPN </a:t>
            </a:r>
            <a:r>
              <a:rPr lang="en-US" sz="2480" u="sng">
                <a:solidFill>
                  <a:schemeClr val="hlink"/>
                </a:solidFill>
                <a:hlinkClick r:id="rId5"/>
              </a:rPr>
              <a:t>https://www.mipn.org/</a:t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 u="sng">
                <a:solidFill>
                  <a:schemeClr val="hlink"/>
                </a:solidFill>
                <a:hlinkClick r:id="rId6"/>
              </a:rPr>
              <a:t>Michigan.gov/invasives</a:t>
            </a:r>
            <a:endParaRPr sz="2480" u="sng">
              <a:solidFill>
                <a:schemeClr val="hlink"/>
              </a:solidFill>
              <a:hlinkClick r:id="rId7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MI Invasive Species Coalition: </a:t>
            </a:r>
            <a:r>
              <a:rPr lang="en-US" sz="2480" u="sng">
                <a:solidFill>
                  <a:schemeClr val="hlink"/>
                </a:solidFill>
                <a:hlinkClick r:id="rId8"/>
              </a:rPr>
              <a:t>https://www.michiganinvasives.org/</a:t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Local CISMA office: </a:t>
            </a:r>
            <a:r>
              <a:rPr lang="en-US" sz="2480" u="sng">
                <a:solidFill>
                  <a:schemeClr val="hlink"/>
                </a:solidFill>
                <a:hlinkClick r:id="rId9"/>
              </a:rPr>
              <a:t>https://www.michiganinvasives.org/managementareas/</a:t>
            </a:r>
            <a:r>
              <a:rPr lang="en-US" sz="2480"/>
              <a:t> (3 shores CISMA—EUP)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Michigan Conservation Districts: </a:t>
            </a:r>
            <a:r>
              <a:rPr lang="en-US" sz="2480" u="sng">
                <a:solidFill>
                  <a:schemeClr val="hlink"/>
                </a:solidFill>
                <a:hlinkClick r:id="rId10"/>
              </a:rPr>
              <a:t>https://macd.org/local-districts/</a:t>
            </a:r>
            <a:endParaRPr sz="2480"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Great Lakes Aquatic Nonindigenous Species Information System (GLANSIS): </a:t>
            </a:r>
            <a:r>
              <a:rPr lang="en-US" sz="2480" u="sng">
                <a:solidFill>
                  <a:schemeClr val="hlink"/>
                </a:solidFill>
                <a:hlinkClick r:id="rId11"/>
              </a:rPr>
              <a:t>https://www.glerl.noaa.gov/glansis/</a:t>
            </a:r>
            <a:endParaRPr sz="248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/>
          <p:nvPr>
            <p:ph type="title"/>
          </p:nvPr>
        </p:nvSpPr>
        <p:spPr>
          <a:xfrm>
            <a:off x="297990" y="109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Additional Information</a:t>
            </a:r>
            <a:endParaRPr/>
          </a:p>
        </p:txBody>
      </p:sp>
      <p:sp>
        <p:nvSpPr>
          <p:cNvPr id="328" name="Google Shape;328;p50"/>
          <p:cNvSpPr txBox="1"/>
          <p:nvPr>
            <p:ph idx="1" type="body"/>
          </p:nvPr>
        </p:nvSpPr>
        <p:spPr>
          <a:xfrm>
            <a:off x="195072" y="1039686"/>
            <a:ext cx="8948928" cy="573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Nonindigenous Aquatic Nuisance Prevention and Control Act of 1990 (USFWS)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MI Natural Resources and Environmental Protection Act 451 of 1994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Michigan laws limit the import, sale and possession of </a:t>
            </a:r>
            <a:r>
              <a:rPr i="1" lang="en-US" sz="1800"/>
              <a:t>prohibited and restricted species </a:t>
            </a:r>
            <a:r>
              <a:rPr lang="en-US" sz="1800"/>
              <a:t>including plants, animals, fish, mollusks and crayfish.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Michigan laws regulate the possession and sale of certain plant species which are considered undesirable from agricultural as well as environmental viewpoints.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i="1" lang="en-US" sz="1800"/>
              <a:t>prohibited and restricted species</a:t>
            </a:r>
            <a:r>
              <a:rPr lang="en-US" sz="1800"/>
              <a:t>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https://www.michigan.gov/invasives/0,5664,7-324-68002_74282---,00.html</a:t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It is illegal to import or move species listed as “injurious to wildlife” except with a federal permit (Lacey Act: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https://www.animallaw.info/statute/us-lacey-act-chapter-53-control-illegally-taken-fish-and-wildlife</a:t>
            </a:r>
            <a:r>
              <a:rPr lang="en-US" sz="1800"/>
              <a:t>).  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Species injurious to wildlife: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https://www.fws.gov/injuriouswildlife/pdf_files/Current_Listed_IW.pdf</a:t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Noxious weeds cannot be brought into the United States or moved from state to state.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Plant protection Act: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https://www.law.cornell.edu/uscode/text/7/chapter-104</a:t>
            </a:r>
            <a:endParaRPr sz="1800"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 Federal law prohibits the interstate transportation, delivery, receipt or sales of alligator grass, water chestnut plants or water hyacinth plants or their </a:t>
            </a:r>
            <a:r>
              <a:rPr lang="en-US" sz="1600"/>
              <a:t>seeds.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3"/>
          <p:cNvGrpSpPr/>
          <p:nvPr/>
        </p:nvGrpSpPr>
        <p:grpSpPr>
          <a:xfrm>
            <a:off x="140494" y="2569449"/>
            <a:ext cx="4554525" cy="3530803"/>
            <a:chOff x="284053" y="1417638"/>
            <a:chExt cx="4064000" cy="3048000"/>
          </a:xfrm>
        </p:grpSpPr>
        <p:pic>
          <p:nvPicPr>
            <p:cNvPr descr="Elodea_canadensis photo.jpeg" id="109" name="Google Shape;10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4053" y="1417638"/>
              <a:ext cx="4064000" cy="30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3"/>
            <p:cNvSpPr txBox="1"/>
            <p:nvPr/>
          </p:nvSpPr>
          <p:spPr>
            <a:xfrm>
              <a:off x="3492181" y="3902693"/>
              <a:ext cx="5721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4886991" y="2569455"/>
            <a:ext cx="4257002" cy="4288542"/>
            <a:chOff x="4849555" y="1398470"/>
            <a:chExt cx="3830306" cy="3872273"/>
          </a:xfrm>
        </p:grpSpPr>
        <p:pic>
          <p:nvPicPr>
            <p:cNvPr descr="Egeria densa.png" id="112" name="Google Shape;112;p3"/>
            <p:cNvPicPr preferRelativeResize="0"/>
            <p:nvPr/>
          </p:nvPicPr>
          <p:blipFill rotWithShape="1">
            <a:blip r:embed="rId4">
              <a:alphaModFix/>
            </a:blip>
            <a:srcRect b="0" l="34054" r="0" t="0"/>
            <a:stretch/>
          </p:blipFill>
          <p:spPr>
            <a:xfrm>
              <a:off x="4849555" y="1398470"/>
              <a:ext cx="3830306" cy="3872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3"/>
            <p:cNvSpPr txBox="1"/>
            <p:nvPr/>
          </p:nvSpPr>
          <p:spPr>
            <a:xfrm>
              <a:off x="7938794" y="4409391"/>
              <a:ext cx="5721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96900" y="0"/>
            <a:ext cx="862698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plant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09063" y="22745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800"/>
              <a:t>Eurasian Watermilfoil (</a:t>
            </a:r>
            <a:r>
              <a:rPr i="1" lang="en-US" sz="2800"/>
              <a:t>Myriophyllum sibiricum</a:t>
            </a:r>
            <a:r>
              <a:rPr lang="en-US" sz="2800"/>
              <a:t>)</a:t>
            </a:r>
            <a:endParaRPr sz="2800"/>
          </a:p>
        </p:txBody>
      </p:sp>
      <p:sp>
        <p:nvSpPr>
          <p:cNvPr id="121" name="Google Shape;121;p4"/>
          <p:cNvSpPr txBox="1"/>
          <p:nvPr>
            <p:ph idx="2" type="body"/>
          </p:nvPr>
        </p:nvSpPr>
        <p:spPr>
          <a:xfrm>
            <a:off x="327063" y="34427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Typically 14 or more leaflets on each leaf</a:t>
            </a:r>
            <a:endParaRPr sz="2600"/>
          </a:p>
        </p:txBody>
      </p:sp>
      <p:sp>
        <p:nvSpPr>
          <p:cNvPr id="122" name="Google Shape;122;p4"/>
          <p:cNvSpPr txBox="1"/>
          <p:nvPr>
            <p:ph idx="3" type="body"/>
          </p:nvPr>
        </p:nvSpPr>
        <p:spPr>
          <a:xfrm>
            <a:off x="4895823" y="22745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800"/>
              <a:t>Northern Watermilfoil (</a:t>
            </a:r>
            <a:r>
              <a:rPr i="1" lang="en-US" sz="2800"/>
              <a:t>Myriophyllum spicatum</a:t>
            </a:r>
            <a:r>
              <a:rPr lang="en-US" sz="2800"/>
              <a:t>) </a:t>
            </a:r>
            <a:endParaRPr sz="2800"/>
          </a:p>
        </p:txBody>
      </p:sp>
      <p:sp>
        <p:nvSpPr>
          <p:cNvPr id="123" name="Google Shape;123;p4"/>
          <p:cNvSpPr txBox="1"/>
          <p:nvPr>
            <p:ph idx="4" type="body"/>
          </p:nvPr>
        </p:nvSpPr>
        <p:spPr>
          <a:xfrm>
            <a:off x="4907659" y="3442775"/>
            <a:ext cx="3865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Typically 5-10 leaflets on each leaf</a:t>
            </a:r>
            <a:endParaRPr sz="2600"/>
          </a:p>
        </p:txBody>
      </p:sp>
      <p:sp>
        <p:nvSpPr>
          <p:cNvPr id="124" name="Google Shape;124;p4"/>
          <p:cNvSpPr txBox="1"/>
          <p:nvPr/>
        </p:nvSpPr>
        <p:spPr>
          <a:xfrm>
            <a:off x="396900" y="0"/>
            <a:ext cx="862698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plant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5"/>
          <p:cNvGrpSpPr/>
          <p:nvPr/>
        </p:nvGrpSpPr>
        <p:grpSpPr>
          <a:xfrm>
            <a:off x="5418918" y="1563038"/>
            <a:ext cx="3579662" cy="4695345"/>
            <a:chOff x="5646171" y="2163499"/>
            <a:chExt cx="3380867" cy="4507820"/>
          </a:xfrm>
        </p:grpSpPr>
        <p:pic>
          <p:nvPicPr>
            <p:cNvPr descr="myriophyllum-sibiricum-le-dcameron-a.jpg" id="130" name="Google Shape;13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46171" y="2163499"/>
              <a:ext cx="3380867" cy="4507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5"/>
            <p:cNvSpPr txBox="1"/>
            <p:nvPr/>
          </p:nvSpPr>
          <p:spPr>
            <a:xfrm>
              <a:off x="5902150" y="2564879"/>
              <a:ext cx="5721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>
            <a:off x="102769" y="1735805"/>
            <a:ext cx="5172135" cy="3571759"/>
            <a:chOff x="135706" y="1750568"/>
            <a:chExt cx="5036649" cy="3498980"/>
          </a:xfrm>
        </p:grpSpPr>
        <p:pic>
          <p:nvPicPr>
            <p:cNvPr descr="Eurasian Watermilfoil.jpeg" id="133" name="Google Shape;133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5706" y="1750568"/>
              <a:ext cx="5036649" cy="3498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5"/>
            <p:cNvSpPr txBox="1"/>
            <p:nvPr/>
          </p:nvSpPr>
          <p:spPr>
            <a:xfrm>
              <a:off x="4331684" y="2000543"/>
              <a:ext cx="572100" cy="4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5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396900" y="0"/>
            <a:ext cx="862698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plant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396900" y="0"/>
            <a:ext cx="862698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Choose the Image (1 or 2) that matches the invasive plant</a:t>
            </a:r>
            <a:endParaRPr sz="2800"/>
          </a:p>
        </p:txBody>
      </p:sp>
      <p:sp>
        <p:nvSpPr>
          <p:cNvPr id="142" name="Google Shape;142;p6"/>
          <p:cNvSpPr txBox="1"/>
          <p:nvPr>
            <p:ph idx="1" type="body"/>
          </p:nvPr>
        </p:nvSpPr>
        <p:spPr>
          <a:xfrm>
            <a:off x="452551" y="2480188"/>
            <a:ext cx="4233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800"/>
              <a:t>Non-native Phragmites (</a:t>
            </a:r>
            <a:r>
              <a:rPr i="1" lang="en-US" sz="2800"/>
              <a:t>Phragmites australis </a:t>
            </a:r>
            <a:endParaRPr i="1" sz="2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i="1" lang="en-US" sz="2800"/>
              <a:t>australis)</a:t>
            </a:r>
            <a:endParaRPr sz="2800"/>
          </a:p>
        </p:txBody>
      </p:sp>
      <p:sp>
        <p:nvSpPr>
          <p:cNvPr id="143" name="Google Shape;143;p6"/>
          <p:cNvSpPr txBox="1"/>
          <p:nvPr>
            <p:ph idx="2" type="body"/>
          </p:nvPr>
        </p:nvSpPr>
        <p:spPr>
          <a:xfrm>
            <a:off x="396900" y="376172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Stems at base are typically tan/green</a:t>
            </a:r>
            <a:endParaRPr sz="2600"/>
          </a:p>
        </p:txBody>
      </p:sp>
      <p:sp>
        <p:nvSpPr>
          <p:cNvPr id="144" name="Google Shape;144;p6"/>
          <p:cNvSpPr txBox="1"/>
          <p:nvPr>
            <p:ph idx="3" type="body"/>
          </p:nvPr>
        </p:nvSpPr>
        <p:spPr>
          <a:xfrm>
            <a:off x="4910400" y="2088100"/>
            <a:ext cx="42336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Native Phragmites 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(</a:t>
            </a:r>
            <a:r>
              <a:rPr i="1" lang="en-US" sz="2800"/>
              <a:t>Phragmites australis americanus)</a:t>
            </a:r>
            <a:endParaRPr sz="2800"/>
          </a:p>
        </p:txBody>
      </p:sp>
      <p:sp>
        <p:nvSpPr>
          <p:cNvPr id="145" name="Google Shape;145;p6"/>
          <p:cNvSpPr txBox="1"/>
          <p:nvPr>
            <p:ph idx="4" type="body"/>
          </p:nvPr>
        </p:nvSpPr>
        <p:spPr>
          <a:xfrm>
            <a:off x="4910400" y="37902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Stems at base are typically red/chestnut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"/>
          <p:cNvGrpSpPr/>
          <p:nvPr/>
        </p:nvGrpSpPr>
        <p:grpSpPr>
          <a:xfrm>
            <a:off x="165200" y="1567950"/>
            <a:ext cx="4040300" cy="4234775"/>
            <a:chOff x="-240943" y="2995585"/>
            <a:chExt cx="3583097" cy="4005652"/>
          </a:xfrm>
        </p:grpSpPr>
        <p:pic>
          <p:nvPicPr>
            <p:cNvPr descr="A close up of a tree&#10;&#10;Description generated with high confidence" id="151" name="Google Shape;15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40943" y="2995585"/>
              <a:ext cx="3583097" cy="4005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7"/>
            <p:cNvSpPr txBox="1"/>
            <p:nvPr/>
          </p:nvSpPr>
          <p:spPr>
            <a:xfrm>
              <a:off x="2586005" y="3421940"/>
              <a:ext cx="39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7"/>
          <p:cNvGrpSpPr/>
          <p:nvPr/>
        </p:nvGrpSpPr>
        <p:grpSpPr>
          <a:xfrm>
            <a:off x="4469410" y="1710872"/>
            <a:ext cx="4603924" cy="3725957"/>
            <a:chOff x="5467059" y="3734246"/>
            <a:chExt cx="3591485" cy="2693333"/>
          </a:xfrm>
        </p:grpSpPr>
        <p:pic>
          <p:nvPicPr>
            <p:cNvPr descr="A close up of a tree&#10;&#10;Description generated with high confidence" id="154" name="Google Shape;15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67059" y="3734246"/>
              <a:ext cx="3591485" cy="2693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7"/>
            <p:cNvSpPr txBox="1"/>
            <p:nvPr/>
          </p:nvSpPr>
          <p:spPr>
            <a:xfrm>
              <a:off x="8502742" y="3834460"/>
              <a:ext cx="331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396900" y="0"/>
            <a:ext cx="862698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Image (1 or 2) that matches the invasive plant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296000" y="328625"/>
            <a:ext cx="5171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800"/>
              <a:t>Non-native Phragmites (</a:t>
            </a:r>
            <a:r>
              <a:rPr i="1" lang="en-US" sz="2800"/>
              <a:t>Phragmites australis australis)</a:t>
            </a:r>
            <a:endParaRPr sz="2800"/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908" y="891613"/>
            <a:ext cx="6245922" cy="58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457200" y="274638"/>
            <a:ext cx="83322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800"/>
              <a:t>Choose the Image (1 or 2) that matches the invasive fish</a:t>
            </a:r>
            <a:endParaRPr sz="2800"/>
          </a:p>
        </p:txBody>
      </p:sp>
      <p:sp>
        <p:nvSpPr>
          <p:cNvPr id="169" name="Google Shape;169;p9"/>
          <p:cNvSpPr txBox="1"/>
          <p:nvPr>
            <p:ph idx="1" type="body"/>
          </p:nvPr>
        </p:nvSpPr>
        <p:spPr>
          <a:xfrm>
            <a:off x="486438" y="20453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Sea Lamprey 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(</a:t>
            </a:r>
            <a:r>
              <a:rPr i="1" lang="en-US" sz="2800"/>
              <a:t>Petromyzon marinus)</a:t>
            </a:r>
            <a:endParaRPr sz="2800"/>
          </a:p>
        </p:txBody>
      </p:sp>
      <p:sp>
        <p:nvSpPr>
          <p:cNvPr id="170" name="Google Shape;170;p9"/>
          <p:cNvSpPr txBox="1"/>
          <p:nvPr>
            <p:ph idx="2" type="body"/>
          </p:nvPr>
        </p:nvSpPr>
        <p:spPr>
          <a:xfrm>
            <a:off x="427700" y="331285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About 24 inches long with dark coloration</a:t>
            </a:r>
            <a:endParaRPr sz="2600"/>
          </a:p>
        </p:txBody>
      </p:sp>
      <p:sp>
        <p:nvSpPr>
          <p:cNvPr id="171" name="Google Shape;171;p9"/>
          <p:cNvSpPr txBox="1"/>
          <p:nvPr>
            <p:ph idx="3" type="body"/>
          </p:nvPr>
        </p:nvSpPr>
        <p:spPr>
          <a:xfrm>
            <a:off x="4747538" y="20453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Silver Lamprey 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-US" sz="2800"/>
              <a:t>(</a:t>
            </a:r>
            <a:r>
              <a:rPr i="1" lang="en-US" sz="2800"/>
              <a:t>Icthyomyzon unicuspis)</a:t>
            </a:r>
            <a:endParaRPr sz="2800"/>
          </a:p>
        </p:txBody>
      </p:sp>
      <p:sp>
        <p:nvSpPr>
          <p:cNvPr id="172" name="Google Shape;172;p9"/>
          <p:cNvSpPr txBox="1"/>
          <p:nvPr>
            <p:ph idx="4" type="body"/>
          </p:nvPr>
        </p:nvSpPr>
        <p:spPr>
          <a:xfrm>
            <a:off x="4674375" y="33128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About 12 inches long with light grey coloration</a:t>
            </a:r>
            <a:endParaRPr sz="2600"/>
          </a:p>
        </p:txBody>
      </p:sp>
      <p:sp>
        <p:nvSpPr>
          <p:cNvPr id="173" name="Google Shape;173;p9"/>
          <p:cNvSpPr txBox="1"/>
          <p:nvPr/>
        </p:nvSpPr>
        <p:spPr>
          <a:xfrm>
            <a:off x="5199530" y="5307105"/>
            <a:ext cx="4303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Elizabeth A. Christiansen</dc:creator>
</cp:coreProperties>
</file>