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81" r:id="rId3"/>
    <p:sldId id="284" r:id="rId4"/>
    <p:sldId id="277" r:id="rId5"/>
    <p:sldId id="265" r:id="rId6"/>
    <p:sldId id="293" r:id="rId7"/>
    <p:sldId id="294" r:id="rId8"/>
    <p:sldId id="278" r:id="rId9"/>
    <p:sldId id="295" r:id="rId10"/>
    <p:sldId id="29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Irwin" userId="436ca7a587d9bf06" providerId="LiveId" clId="{2BD5FA28-28E3-450C-90E4-F19B74289E8C}"/>
    <pc:docChg chg="custSel addSld modSld">
      <pc:chgData name="Angela Irwin" userId="436ca7a587d9bf06" providerId="LiveId" clId="{2BD5FA28-28E3-450C-90E4-F19B74289E8C}" dt="2025-10-10T15:08:32.173" v="219" actId="478"/>
      <pc:docMkLst>
        <pc:docMk/>
      </pc:docMkLst>
      <pc:sldChg chg="delSp modSp mod">
        <pc:chgData name="Angela Irwin" userId="436ca7a587d9bf06" providerId="LiveId" clId="{2BD5FA28-28E3-450C-90E4-F19B74289E8C}" dt="2025-10-10T15:08:32.173" v="219" actId="478"/>
        <pc:sldMkLst>
          <pc:docMk/>
          <pc:sldMk cId="2942236708" sldId="278"/>
        </pc:sldMkLst>
        <pc:spChg chg="mod">
          <ac:chgData name="Angela Irwin" userId="436ca7a587d9bf06" providerId="LiveId" clId="{2BD5FA28-28E3-450C-90E4-F19B74289E8C}" dt="2025-10-10T15:08:27.674" v="218" actId="20577"/>
          <ac:spMkLst>
            <pc:docMk/>
            <pc:sldMk cId="2942236708" sldId="278"/>
            <ac:spMk id="2" creationId="{28620B7B-8EBE-1DA8-C490-B71E85734A9F}"/>
          </ac:spMkLst>
        </pc:spChg>
        <pc:spChg chg="del">
          <ac:chgData name="Angela Irwin" userId="436ca7a587d9bf06" providerId="LiveId" clId="{2BD5FA28-28E3-450C-90E4-F19B74289E8C}" dt="2025-10-10T15:08:32.173" v="219" actId="478"/>
          <ac:spMkLst>
            <pc:docMk/>
            <pc:sldMk cId="2942236708" sldId="278"/>
            <ac:spMk id="3" creationId="{CBBE04EA-4C2B-109C-AF42-63D93E3CEAB3}"/>
          </ac:spMkLst>
        </pc:spChg>
        <pc:spChg chg="mod">
          <ac:chgData name="Angela Irwin" userId="436ca7a587d9bf06" providerId="LiveId" clId="{2BD5FA28-28E3-450C-90E4-F19B74289E8C}" dt="2025-10-10T15:07:43.301" v="36" actId="20577"/>
          <ac:spMkLst>
            <pc:docMk/>
            <pc:sldMk cId="2942236708" sldId="278"/>
            <ac:spMk id="18" creationId="{551C18DA-692C-57A3-8391-50E0F601F0B0}"/>
          </ac:spMkLst>
        </pc:spChg>
      </pc:sldChg>
      <pc:sldChg chg="add">
        <pc:chgData name="Angela Irwin" userId="436ca7a587d9bf06" providerId="LiveId" clId="{2BD5FA28-28E3-450C-90E4-F19B74289E8C}" dt="2025-10-10T15:07:26.054" v="0" actId="2890"/>
        <pc:sldMkLst>
          <pc:docMk/>
          <pc:sldMk cId="3698710063"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E2711-BFBD-447B-9D58-E3B25379BC2D}" type="datetimeFigureOut">
              <a:rPr lang="en-US" smtClean="0"/>
              <a:t>10/17/2025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6FE4E-F5C6-4D1C-AD71-57B9B3458374}" type="slidenum">
              <a:rPr lang="en-US" smtClean="0"/>
              <a:t>‹#›</a:t>
            </a:fld>
            <a:endParaRPr lang="en-US"/>
          </a:p>
        </p:txBody>
      </p:sp>
    </p:spTree>
    <p:extLst>
      <p:ext uri="{BB962C8B-B14F-4D97-AF65-F5344CB8AC3E}">
        <p14:creationId xmlns:p14="http://schemas.microsoft.com/office/powerpoint/2010/main" val="4131783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offers a helpful reminder of the broader system in which we operate.  Every decision made as a Board, must consider not only YOUR internal priorities but also how you align with and are accountable to key external entities like your authorizer and the State.  The structure highlights how governance, leadership and oversight interact.</a:t>
            </a:r>
          </a:p>
          <a:p>
            <a:r>
              <a:rPr lang="en-US" dirty="0"/>
              <a:t># of schools operating in State:  363; # of students served:  150,000 – 155,000 – about 11% of Michigan’s public school enrollment</a:t>
            </a:r>
          </a:p>
        </p:txBody>
      </p:sp>
      <p:sp>
        <p:nvSpPr>
          <p:cNvPr id="4" name="Slide Number Placeholder 3"/>
          <p:cNvSpPr>
            <a:spLocks noGrp="1"/>
          </p:cNvSpPr>
          <p:nvPr>
            <p:ph type="sldNum" sz="quarter" idx="5"/>
          </p:nvPr>
        </p:nvSpPr>
        <p:spPr/>
        <p:txBody>
          <a:bodyPr/>
          <a:lstStyle/>
          <a:p>
            <a:fld id="{FA79C6FA-B4E5-4BFB-A5A5-A1B9012FF547}" type="slidenum">
              <a:rPr lang="en-US" smtClean="0"/>
              <a:t>2</a:t>
            </a:fld>
            <a:endParaRPr lang="en-US" dirty="0"/>
          </a:p>
        </p:txBody>
      </p:sp>
    </p:spTree>
    <p:extLst>
      <p:ext uri="{BB962C8B-B14F-4D97-AF65-F5344CB8AC3E}">
        <p14:creationId xmlns:p14="http://schemas.microsoft.com/office/powerpoint/2010/main" val="175482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Charter contract:  Standard legal documents:  terms and conditions language, bylaws, articles of incorporation, oversight agreement, fiscal agent agreement, etc.  Certain schedules that are specific to school:  physical facility, governance structure, ed program, ed goals, days and hours of operation (schedule), etc.</a:t>
            </a:r>
          </a:p>
        </p:txBody>
      </p:sp>
      <p:sp>
        <p:nvSpPr>
          <p:cNvPr id="4" name="Slide Number Placeholder 3"/>
          <p:cNvSpPr>
            <a:spLocks noGrp="1"/>
          </p:cNvSpPr>
          <p:nvPr>
            <p:ph type="sldNum" sz="quarter" idx="5"/>
          </p:nvPr>
        </p:nvSpPr>
        <p:spPr/>
        <p:txBody>
          <a:bodyPr/>
          <a:lstStyle/>
          <a:p>
            <a:fld id="{FA79C6FA-B4E5-4BFB-A5A5-A1B9012FF547}" type="slidenum">
              <a:rPr lang="en-US" smtClean="0"/>
              <a:t>3</a:t>
            </a:fld>
            <a:endParaRPr lang="en-US" dirty="0"/>
          </a:p>
        </p:txBody>
      </p:sp>
    </p:spTree>
    <p:extLst>
      <p:ext uri="{BB962C8B-B14F-4D97-AF65-F5344CB8AC3E}">
        <p14:creationId xmlns:p14="http://schemas.microsoft.com/office/powerpoint/2010/main" val="347365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4F26A-91CB-D850-F1EA-BE9085864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0B2A8-698A-4DB3-DE5B-4D709B743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E0E18-51D3-CFBF-F383-6FBCCD175CF5}"/>
              </a:ext>
            </a:extLst>
          </p:cNvPr>
          <p:cNvSpPr>
            <a:spLocks noGrp="1"/>
          </p:cNvSpPr>
          <p:nvPr>
            <p:ph type="body" idx="1"/>
          </p:nvPr>
        </p:nvSpPr>
        <p:spPr/>
        <p:txBody>
          <a:bodyPr/>
          <a:lstStyle/>
          <a:p>
            <a:r>
              <a:rPr lang="en-US" dirty="0"/>
              <a:t>Review teacher’s first agreement . . .</a:t>
            </a:r>
          </a:p>
          <a:p>
            <a:r>
              <a:rPr lang="en-US" dirty="0"/>
              <a:t>Business, Finance, and Accounting and worksite employees</a:t>
            </a:r>
          </a:p>
        </p:txBody>
      </p:sp>
      <p:sp>
        <p:nvSpPr>
          <p:cNvPr id="4" name="Slide Number Placeholder 3">
            <a:extLst>
              <a:ext uri="{FF2B5EF4-FFF2-40B4-BE49-F238E27FC236}">
                <a16:creationId xmlns:a16="http://schemas.microsoft.com/office/drawing/2014/main" id="{3D22AA45-1D91-8FC5-6E6B-9C234CA1792D}"/>
              </a:ext>
            </a:extLst>
          </p:cNvPr>
          <p:cNvSpPr>
            <a:spLocks noGrp="1"/>
          </p:cNvSpPr>
          <p:nvPr>
            <p:ph type="sldNum" sz="quarter" idx="5"/>
          </p:nvPr>
        </p:nvSpPr>
        <p:spPr/>
        <p:txBody>
          <a:bodyPr/>
          <a:lstStyle/>
          <a:p>
            <a:fld id="{FA79C6FA-B4E5-4BFB-A5A5-A1B9012FF547}" type="slidenum">
              <a:rPr lang="en-US" smtClean="0"/>
              <a:t>4</a:t>
            </a:fld>
            <a:endParaRPr lang="en-US" dirty="0"/>
          </a:p>
        </p:txBody>
      </p:sp>
    </p:spTree>
    <p:extLst>
      <p:ext uri="{BB962C8B-B14F-4D97-AF65-F5344CB8AC3E}">
        <p14:creationId xmlns:p14="http://schemas.microsoft.com/office/powerpoint/2010/main" val="180882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B9480-D0F3-3884-DD7B-3B4CA73AB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B3C8B-5177-5CC2-3C3E-A143BE18F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0DBE7E-7132-DDC9-A276-0FF71DF8AEF9}"/>
              </a:ext>
            </a:extLst>
          </p:cNvPr>
          <p:cNvSpPr>
            <a:spLocks noGrp="1"/>
          </p:cNvSpPr>
          <p:nvPr>
            <p:ph type="body" idx="1"/>
          </p:nvPr>
        </p:nvSpPr>
        <p:spPr/>
        <p:txBody>
          <a:bodyPr/>
          <a:lstStyle/>
          <a:p>
            <a:r>
              <a:rPr lang="en-US" dirty="0"/>
              <a:t>Through which understood lens should you operate?  GET EXAMPLES . . See handout – have handout available</a:t>
            </a:r>
          </a:p>
          <a:p>
            <a:r>
              <a:rPr lang="en-US" dirty="0"/>
              <a:t>.</a:t>
            </a:r>
          </a:p>
        </p:txBody>
      </p:sp>
      <p:sp>
        <p:nvSpPr>
          <p:cNvPr id="4" name="Slide Number Placeholder 3">
            <a:extLst>
              <a:ext uri="{FF2B5EF4-FFF2-40B4-BE49-F238E27FC236}">
                <a16:creationId xmlns:a16="http://schemas.microsoft.com/office/drawing/2014/main" id="{96F5CD61-8F0A-697C-8F23-E4D142AF6FB0}"/>
              </a:ext>
            </a:extLst>
          </p:cNvPr>
          <p:cNvSpPr>
            <a:spLocks noGrp="1"/>
          </p:cNvSpPr>
          <p:nvPr>
            <p:ph type="sldNum" sz="quarter" idx="5"/>
          </p:nvPr>
        </p:nvSpPr>
        <p:spPr/>
        <p:txBody>
          <a:bodyPr/>
          <a:lstStyle/>
          <a:p>
            <a:fld id="{FA79C6FA-B4E5-4BFB-A5A5-A1B9012FF547}" type="slidenum">
              <a:rPr lang="en-US" smtClean="0"/>
              <a:t>5</a:t>
            </a:fld>
            <a:endParaRPr lang="en-US" dirty="0"/>
          </a:p>
        </p:txBody>
      </p:sp>
    </p:spTree>
    <p:extLst>
      <p:ext uri="{BB962C8B-B14F-4D97-AF65-F5344CB8AC3E}">
        <p14:creationId xmlns:p14="http://schemas.microsoft.com/office/powerpoint/2010/main" val="65779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05F1B-9EE9-0704-3697-6CCF64AB1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8B592E-39ED-8ABB-DC57-0EB8659C9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3AC403-BDCB-F3BC-C590-BE662E51AB4D}"/>
              </a:ext>
            </a:extLst>
          </p:cNvPr>
          <p:cNvSpPr>
            <a:spLocks noGrp="1"/>
          </p:cNvSpPr>
          <p:nvPr>
            <p:ph type="body" idx="1"/>
          </p:nvPr>
        </p:nvSpPr>
        <p:spPr/>
        <p:txBody>
          <a:bodyPr/>
          <a:lstStyle/>
          <a:p>
            <a:r>
              <a:rPr lang="en-US" dirty="0"/>
              <a:t>Through which understood lens should you operate?  GET EXAMPLES . . See handout – have handout available</a:t>
            </a:r>
          </a:p>
          <a:p>
            <a:r>
              <a:rPr lang="en-US" dirty="0"/>
              <a:t>.</a:t>
            </a:r>
          </a:p>
        </p:txBody>
      </p:sp>
      <p:sp>
        <p:nvSpPr>
          <p:cNvPr id="4" name="Slide Number Placeholder 3">
            <a:extLst>
              <a:ext uri="{FF2B5EF4-FFF2-40B4-BE49-F238E27FC236}">
                <a16:creationId xmlns:a16="http://schemas.microsoft.com/office/drawing/2014/main" id="{00C8A2B0-9274-8377-D9B7-80961421702C}"/>
              </a:ext>
            </a:extLst>
          </p:cNvPr>
          <p:cNvSpPr>
            <a:spLocks noGrp="1"/>
          </p:cNvSpPr>
          <p:nvPr>
            <p:ph type="sldNum" sz="quarter" idx="5"/>
          </p:nvPr>
        </p:nvSpPr>
        <p:spPr/>
        <p:txBody>
          <a:bodyPr/>
          <a:lstStyle/>
          <a:p>
            <a:fld id="{FA79C6FA-B4E5-4BFB-A5A5-A1B9012FF547}" type="slidenum">
              <a:rPr lang="en-US" smtClean="0"/>
              <a:t>6</a:t>
            </a:fld>
            <a:endParaRPr lang="en-US" dirty="0"/>
          </a:p>
        </p:txBody>
      </p:sp>
    </p:spTree>
    <p:extLst>
      <p:ext uri="{BB962C8B-B14F-4D97-AF65-F5344CB8AC3E}">
        <p14:creationId xmlns:p14="http://schemas.microsoft.com/office/powerpoint/2010/main" val="300774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0B9E0-8DD5-2214-DD1A-255C9CBA3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B39B4-0190-F477-FB90-ACAC72D5D3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B5E1A-7036-05C2-0C24-AF7450A04384}"/>
              </a:ext>
            </a:extLst>
          </p:cNvPr>
          <p:cNvSpPr>
            <a:spLocks noGrp="1"/>
          </p:cNvSpPr>
          <p:nvPr>
            <p:ph type="body" idx="1"/>
          </p:nvPr>
        </p:nvSpPr>
        <p:spPr/>
        <p:txBody>
          <a:bodyPr/>
          <a:lstStyle/>
          <a:p>
            <a:r>
              <a:rPr lang="en-US" dirty="0"/>
              <a:t>Through which understood lens should you operate?  GET EXAMPLES . . See handout – have handout available</a:t>
            </a:r>
          </a:p>
          <a:p>
            <a:r>
              <a:rPr lang="en-US" dirty="0"/>
              <a:t>.</a:t>
            </a:r>
          </a:p>
        </p:txBody>
      </p:sp>
      <p:sp>
        <p:nvSpPr>
          <p:cNvPr id="4" name="Slide Number Placeholder 3">
            <a:extLst>
              <a:ext uri="{FF2B5EF4-FFF2-40B4-BE49-F238E27FC236}">
                <a16:creationId xmlns:a16="http://schemas.microsoft.com/office/drawing/2014/main" id="{51E1D12A-9A72-C007-8480-B875FDAF9A32}"/>
              </a:ext>
            </a:extLst>
          </p:cNvPr>
          <p:cNvSpPr>
            <a:spLocks noGrp="1"/>
          </p:cNvSpPr>
          <p:nvPr>
            <p:ph type="sldNum" sz="quarter" idx="5"/>
          </p:nvPr>
        </p:nvSpPr>
        <p:spPr/>
        <p:txBody>
          <a:bodyPr/>
          <a:lstStyle/>
          <a:p>
            <a:fld id="{FA79C6FA-B4E5-4BFB-A5A5-A1B9012FF547}" type="slidenum">
              <a:rPr lang="en-US" smtClean="0"/>
              <a:t>7</a:t>
            </a:fld>
            <a:endParaRPr lang="en-US" dirty="0"/>
          </a:p>
        </p:txBody>
      </p:sp>
    </p:spTree>
    <p:extLst>
      <p:ext uri="{BB962C8B-B14F-4D97-AF65-F5344CB8AC3E}">
        <p14:creationId xmlns:p14="http://schemas.microsoft.com/office/powerpoint/2010/main" val="295784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B4ED4-9B27-E748-4311-0CA46C476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5EBF33-1E01-75A5-FF24-F6973137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DBA0A-554F-6EE8-6F71-64D52190E5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333009-C527-AEC3-67CB-EC1787EF0DAD}"/>
              </a:ext>
            </a:extLst>
          </p:cNvPr>
          <p:cNvSpPr>
            <a:spLocks noGrp="1"/>
          </p:cNvSpPr>
          <p:nvPr>
            <p:ph type="sldNum" sz="quarter" idx="5"/>
          </p:nvPr>
        </p:nvSpPr>
        <p:spPr/>
        <p:txBody>
          <a:bodyPr/>
          <a:lstStyle/>
          <a:p>
            <a:fld id="{FA79C6FA-B4E5-4BFB-A5A5-A1B9012FF547}" type="slidenum">
              <a:rPr lang="en-US" smtClean="0"/>
              <a:t>8</a:t>
            </a:fld>
            <a:endParaRPr lang="en-US" dirty="0"/>
          </a:p>
        </p:txBody>
      </p:sp>
    </p:spTree>
    <p:extLst>
      <p:ext uri="{BB962C8B-B14F-4D97-AF65-F5344CB8AC3E}">
        <p14:creationId xmlns:p14="http://schemas.microsoft.com/office/powerpoint/2010/main" val="975066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22310-32B1-5401-B13E-04A9570D8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6271B-41CF-CA3C-9B1D-E851FB2BD0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1C7E3B-0E9E-5929-FD86-3375CDB522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24B245-12C7-D1F1-8F25-F50366A21182}"/>
              </a:ext>
            </a:extLst>
          </p:cNvPr>
          <p:cNvSpPr>
            <a:spLocks noGrp="1"/>
          </p:cNvSpPr>
          <p:nvPr>
            <p:ph type="sldNum" sz="quarter" idx="5"/>
          </p:nvPr>
        </p:nvSpPr>
        <p:spPr/>
        <p:txBody>
          <a:bodyPr/>
          <a:lstStyle/>
          <a:p>
            <a:fld id="{FA79C6FA-B4E5-4BFB-A5A5-A1B9012FF547}" type="slidenum">
              <a:rPr lang="en-US" smtClean="0"/>
              <a:t>9</a:t>
            </a:fld>
            <a:endParaRPr lang="en-US" dirty="0"/>
          </a:p>
        </p:txBody>
      </p:sp>
    </p:spTree>
    <p:extLst>
      <p:ext uri="{BB962C8B-B14F-4D97-AF65-F5344CB8AC3E}">
        <p14:creationId xmlns:p14="http://schemas.microsoft.com/office/powerpoint/2010/main" val="30236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9C6FA-B4E5-4BFB-A5A5-A1B9012FF547}" type="slidenum">
              <a:rPr lang="en-US" smtClean="0"/>
              <a:t>10</a:t>
            </a:fld>
            <a:endParaRPr lang="en-US" dirty="0"/>
          </a:p>
        </p:txBody>
      </p:sp>
    </p:spTree>
    <p:extLst>
      <p:ext uri="{BB962C8B-B14F-4D97-AF65-F5344CB8AC3E}">
        <p14:creationId xmlns:p14="http://schemas.microsoft.com/office/powerpoint/2010/main" val="181702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6355-D184-3043-4CB6-F5BE0121DA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18FC3E-A47C-8FA1-42A5-CED5B6A6B3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82F13E-946E-BE5F-DC87-F49C198D4FF1}"/>
              </a:ext>
            </a:extLst>
          </p:cNvPr>
          <p:cNvSpPr>
            <a:spLocks noGrp="1"/>
          </p:cNvSpPr>
          <p:nvPr>
            <p:ph type="dt" sz="half" idx="10"/>
          </p:nvPr>
        </p:nvSpPr>
        <p:spPr/>
        <p:txBody>
          <a:bodyPr/>
          <a:lstStyle/>
          <a:p>
            <a:fld id="{B51834F4-54AC-4C90-A8E3-F29E984F5F35}" type="datetimeFigureOut">
              <a:rPr lang="en-US" smtClean="0"/>
              <a:t>10/17/2025</a:t>
            </a:fld>
            <a:endParaRPr lang="en-US"/>
          </a:p>
        </p:txBody>
      </p:sp>
      <p:sp>
        <p:nvSpPr>
          <p:cNvPr id="5" name="Footer Placeholder 4">
            <a:extLst>
              <a:ext uri="{FF2B5EF4-FFF2-40B4-BE49-F238E27FC236}">
                <a16:creationId xmlns:a16="http://schemas.microsoft.com/office/drawing/2014/main" id="{D3EC4F2B-C186-07AC-F62D-DAB4B79C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F11064-0663-5F15-6227-2E7A95F76A56}"/>
              </a:ext>
            </a:extLst>
          </p:cNvPr>
          <p:cNvSpPr>
            <a:spLocks noGrp="1"/>
          </p:cNvSpPr>
          <p:nvPr>
            <p:ph type="sldNum" sz="quarter" idx="12"/>
          </p:nvPr>
        </p:nvSpPr>
        <p:spPr/>
        <p:txBody>
          <a:bodyPr/>
          <a:lstStyle/>
          <a:p>
            <a:fld id="{7AA7A17B-8306-450C-B818-548D80428887}" type="slidenum">
              <a:rPr lang="en-US" smtClean="0"/>
              <a:t>‹#›</a:t>
            </a:fld>
            <a:endParaRPr lang="en-US"/>
          </a:p>
        </p:txBody>
      </p:sp>
    </p:spTree>
    <p:extLst>
      <p:ext uri="{BB962C8B-B14F-4D97-AF65-F5344CB8AC3E}">
        <p14:creationId xmlns:p14="http://schemas.microsoft.com/office/powerpoint/2010/main" val="50777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5DE3-F2BD-D2BF-5006-C0C37E1489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DE5F73-739B-5807-C269-492BA2EA3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71327-1A33-2229-2495-468519AF9730}"/>
              </a:ext>
            </a:extLst>
          </p:cNvPr>
          <p:cNvSpPr>
            <a:spLocks noGrp="1"/>
          </p:cNvSpPr>
          <p:nvPr>
            <p:ph type="dt" sz="half" idx="10"/>
          </p:nvPr>
        </p:nvSpPr>
        <p:spPr/>
        <p:txBody>
          <a:bodyPr/>
          <a:lstStyle/>
          <a:p>
            <a:fld id="{B51834F4-54AC-4C90-A8E3-F29E984F5F35}" type="datetimeFigureOut">
              <a:rPr lang="en-US" smtClean="0"/>
              <a:t>10/17/2025</a:t>
            </a:fld>
            <a:endParaRPr lang="en-US"/>
          </a:p>
        </p:txBody>
      </p:sp>
      <p:sp>
        <p:nvSpPr>
          <p:cNvPr id="5" name="Footer Placeholder 4">
            <a:extLst>
              <a:ext uri="{FF2B5EF4-FFF2-40B4-BE49-F238E27FC236}">
                <a16:creationId xmlns:a16="http://schemas.microsoft.com/office/drawing/2014/main" id="{C5E54AA8-D2F0-C73B-C354-F52B09F56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8CEE1-69E3-BF4E-EFBD-D01927C764B4}"/>
              </a:ext>
            </a:extLst>
          </p:cNvPr>
          <p:cNvSpPr>
            <a:spLocks noGrp="1"/>
          </p:cNvSpPr>
          <p:nvPr>
            <p:ph type="sldNum" sz="quarter" idx="12"/>
          </p:nvPr>
        </p:nvSpPr>
        <p:spPr/>
        <p:txBody>
          <a:bodyPr/>
          <a:lstStyle/>
          <a:p>
            <a:fld id="{7AA7A17B-8306-450C-B818-548D80428887}" type="slidenum">
              <a:rPr lang="en-US" smtClean="0"/>
              <a:t>‹#›</a:t>
            </a:fld>
            <a:endParaRPr lang="en-US"/>
          </a:p>
        </p:txBody>
      </p:sp>
    </p:spTree>
    <p:extLst>
      <p:ext uri="{BB962C8B-B14F-4D97-AF65-F5344CB8AC3E}">
        <p14:creationId xmlns:p14="http://schemas.microsoft.com/office/powerpoint/2010/main" val="102191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E1913F-CC41-E779-4A2A-CCEC8B79E6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10D52A-BFA5-1F65-45F7-A140ED5B82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8544A-8754-BE05-7FC3-50FB73366427}"/>
              </a:ext>
            </a:extLst>
          </p:cNvPr>
          <p:cNvSpPr>
            <a:spLocks noGrp="1"/>
          </p:cNvSpPr>
          <p:nvPr>
            <p:ph type="dt" sz="half" idx="10"/>
          </p:nvPr>
        </p:nvSpPr>
        <p:spPr/>
        <p:txBody>
          <a:bodyPr/>
          <a:lstStyle/>
          <a:p>
            <a:fld id="{B51834F4-54AC-4C90-A8E3-F29E984F5F35}" type="datetimeFigureOut">
              <a:rPr lang="en-US" smtClean="0"/>
              <a:t>10/17/2025</a:t>
            </a:fld>
            <a:endParaRPr lang="en-US"/>
          </a:p>
        </p:txBody>
      </p:sp>
      <p:sp>
        <p:nvSpPr>
          <p:cNvPr id="5" name="Footer Placeholder 4">
            <a:extLst>
              <a:ext uri="{FF2B5EF4-FFF2-40B4-BE49-F238E27FC236}">
                <a16:creationId xmlns:a16="http://schemas.microsoft.com/office/drawing/2014/main" id="{B4E778AE-CF4C-7B61-2E15-0B68EFD0B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DBD99-A4EA-E425-35D0-A6537F9B1780}"/>
              </a:ext>
            </a:extLst>
          </p:cNvPr>
          <p:cNvSpPr>
            <a:spLocks noGrp="1"/>
          </p:cNvSpPr>
          <p:nvPr>
            <p:ph type="sldNum" sz="quarter" idx="12"/>
          </p:nvPr>
        </p:nvSpPr>
        <p:spPr/>
        <p:txBody>
          <a:bodyPr/>
          <a:lstStyle/>
          <a:p>
            <a:fld id="{7AA7A17B-8306-450C-B818-548D80428887}" type="slidenum">
              <a:rPr lang="en-US" smtClean="0"/>
              <a:t>‹#›</a:t>
            </a:fld>
            <a:endParaRPr lang="en-US"/>
          </a:p>
        </p:txBody>
      </p:sp>
    </p:spTree>
    <p:extLst>
      <p:ext uri="{BB962C8B-B14F-4D97-AF65-F5344CB8AC3E}">
        <p14:creationId xmlns:p14="http://schemas.microsoft.com/office/powerpoint/2010/main" val="1100141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5FD2-DF1C-9CB0-BAD8-C6CC6E1AF4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899DD-E86C-82B1-89AD-9165F08E13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CE030-1396-7C71-8547-D20611DBD698}"/>
              </a:ext>
            </a:extLst>
          </p:cNvPr>
          <p:cNvSpPr>
            <a:spLocks noGrp="1"/>
          </p:cNvSpPr>
          <p:nvPr>
            <p:ph type="dt" sz="half" idx="10"/>
          </p:nvPr>
        </p:nvSpPr>
        <p:spPr/>
        <p:txBody>
          <a:bodyPr/>
          <a:lstStyle/>
          <a:p>
            <a:fld id="{B51834F4-54AC-4C90-A8E3-F29E984F5F35}" type="datetimeFigureOut">
              <a:rPr lang="en-US" smtClean="0"/>
              <a:t>10/17/2025</a:t>
            </a:fld>
            <a:endParaRPr lang="en-US"/>
          </a:p>
        </p:txBody>
      </p:sp>
      <p:sp>
        <p:nvSpPr>
          <p:cNvPr id="5" name="Footer Placeholder 4">
            <a:extLst>
              <a:ext uri="{FF2B5EF4-FFF2-40B4-BE49-F238E27FC236}">
                <a16:creationId xmlns:a16="http://schemas.microsoft.com/office/drawing/2014/main" id="{5F53D117-8795-FA73-9E88-9FCB7401D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0767D-FFDB-E2B8-537B-F23F3E538259}"/>
              </a:ext>
            </a:extLst>
          </p:cNvPr>
          <p:cNvSpPr>
            <a:spLocks noGrp="1"/>
          </p:cNvSpPr>
          <p:nvPr>
            <p:ph type="sldNum" sz="quarter" idx="12"/>
          </p:nvPr>
        </p:nvSpPr>
        <p:spPr/>
        <p:txBody>
          <a:bodyPr/>
          <a:lstStyle/>
          <a:p>
            <a:fld id="{7AA7A17B-8306-450C-B818-548D80428887}" type="slidenum">
              <a:rPr lang="en-US" smtClean="0"/>
              <a:t>‹#›</a:t>
            </a:fld>
            <a:endParaRPr lang="en-US"/>
          </a:p>
        </p:txBody>
      </p:sp>
    </p:spTree>
    <p:extLst>
      <p:ext uri="{BB962C8B-B14F-4D97-AF65-F5344CB8AC3E}">
        <p14:creationId xmlns:p14="http://schemas.microsoft.com/office/powerpoint/2010/main" val="285701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7320-1D86-A98F-D45C-02FF4FE80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FF3DB8-8CBC-368C-02C9-E6E4FCE430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336501-5E93-3E7D-FF09-2DE856D14F52}"/>
              </a:ext>
            </a:extLst>
          </p:cNvPr>
          <p:cNvSpPr>
            <a:spLocks noGrp="1"/>
          </p:cNvSpPr>
          <p:nvPr>
            <p:ph type="dt" sz="half" idx="10"/>
          </p:nvPr>
        </p:nvSpPr>
        <p:spPr/>
        <p:txBody>
          <a:bodyPr/>
          <a:lstStyle/>
          <a:p>
            <a:fld id="{B51834F4-54AC-4C90-A8E3-F29E984F5F35}" type="datetimeFigureOut">
              <a:rPr lang="en-US" smtClean="0"/>
              <a:t>10/17/2025</a:t>
            </a:fld>
            <a:endParaRPr lang="en-US"/>
          </a:p>
        </p:txBody>
      </p:sp>
      <p:sp>
        <p:nvSpPr>
          <p:cNvPr id="5" name="Footer Placeholder 4">
            <a:extLst>
              <a:ext uri="{FF2B5EF4-FFF2-40B4-BE49-F238E27FC236}">
                <a16:creationId xmlns:a16="http://schemas.microsoft.com/office/drawing/2014/main" id="{97A6F93E-C558-CBDB-DE4D-4C5F93B71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89D3A-1C85-109E-E5E9-240962E9B7CA}"/>
              </a:ext>
            </a:extLst>
          </p:cNvPr>
          <p:cNvSpPr>
            <a:spLocks noGrp="1"/>
          </p:cNvSpPr>
          <p:nvPr>
            <p:ph type="sldNum" sz="quarter" idx="12"/>
          </p:nvPr>
        </p:nvSpPr>
        <p:spPr/>
        <p:txBody>
          <a:bodyPr/>
          <a:lstStyle/>
          <a:p>
            <a:fld id="{7AA7A17B-8306-450C-B818-548D80428887}" type="slidenum">
              <a:rPr lang="en-US" smtClean="0"/>
              <a:t>‹#›</a:t>
            </a:fld>
            <a:endParaRPr lang="en-US"/>
          </a:p>
        </p:txBody>
      </p:sp>
    </p:spTree>
    <p:extLst>
      <p:ext uri="{BB962C8B-B14F-4D97-AF65-F5344CB8AC3E}">
        <p14:creationId xmlns:p14="http://schemas.microsoft.com/office/powerpoint/2010/main" val="269055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4340-5B7B-A909-1C42-5F8E17D6B6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10CA9D-C387-F83F-32DB-DA908EF97A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EFE437-7321-AE87-89A1-951E76245C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6FDFD4-7635-AC74-3F46-C4D66DEB2192}"/>
              </a:ext>
            </a:extLst>
          </p:cNvPr>
          <p:cNvSpPr>
            <a:spLocks noGrp="1"/>
          </p:cNvSpPr>
          <p:nvPr>
            <p:ph type="dt" sz="half" idx="10"/>
          </p:nvPr>
        </p:nvSpPr>
        <p:spPr/>
        <p:txBody>
          <a:bodyPr/>
          <a:lstStyle/>
          <a:p>
            <a:fld id="{B51834F4-54AC-4C90-A8E3-F29E984F5F35}" type="datetimeFigureOut">
              <a:rPr lang="en-US" smtClean="0"/>
              <a:t>10/17/2025</a:t>
            </a:fld>
            <a:endParaRPr lang="en-US"/>
          </a:p>
        </p:txBody>
      </p:sp>
      <p:sp>
        <p:nvSpPr>
          <p:cNvPr id="6" name="Footer Placeholder 5">
            <a:extLst>
              <a:ext uri="{FF2B5EF4-FFF2-40B4-BE49-F238E27FC236}">
                <a16:creationId xmlns:a16="http://schemas.microsoft.com/office/drawing/2014/main" id="{EF31277C-17F5-23B2-859B-B46400EA7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66211-6BC7-73DA-1517-98054A6718A4}"/>
              </a:ext>
            </a:extLst>
          </p:cNvPr>
          <p:cNvSpPr>
            <a:spLocks noGrp="1"/>
          </p:cNvSpPr>
          <p:nvPr>
            <p:ph type="sldNum" sz="quarter" idx="12"/>
          </p:nvPr>
        </p:nvSpPr>
        <p:spPr/>
        <p:txBody>
          <a:bodyPr/>
          <a:lstStyle/>
          <a:p>
            <a:fld id="{7AA7A17B-8306-450C-B818-548D80428887}" type="slidenum">
              <a:rPr lang="en-US" smtClean="0"/>
              <a:t>‹#›</a:t>
            </a:fld>
            <a:endParaRPr lang="en-US"/>
          </a:p>
        </p:txBody>
      </p:sp>
    </p:spTree>
    <p:extLst>
      <p:ext uri="{BB962C8B-B14F-4D97-AF65-F5344CB8AC3E}">
        <p14:creationId xmlns:p14="http://schemas.microsoft.com/office/powerpoint/2010/main" val="267541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CA0F-2565-889F-9469-22E83D0A65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6031E0-FBCD-B43D-C2EA-A5A60CBB4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EC35A-757F-E874-F525-B9A48D4D4F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6E1223-B178-F810-F862-1F5B546C33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F07A88-6B16-8FD1-C34C-D83C167486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339CF2-40C0-9D15-0C3F-CB735B6CC54B}"/>
              </a:ext>
            </a:extLst>
          </p:cNvPr>
          <p:cNvSpPr>
            <a:spLocks noGrp="1"/>
          </p:cNvSpPr>
          <p:nvPr>
            <p:ph type="dt" sz="half" idx="10"/>
          </p:nvPr>
        </p:nvSpPr>
        <p:spPr/>
        <p:txBody>
          <a:bodyPr/>
          <a:lstStyle/>
          <a:p>
            <a:fld id="{B51834F4-54AC-4C90-A8E3-F29E984F5F35}" type="datetimeFigureOut">
              <a:rPr lang="en-US" smtClean="0"/>
              <a:t>10/17/2025</a:t>
            </a:fld>
            <a:endParaRPr lang="en-US"/>
          </a:p>
        </p:txBody>
      </p:sp>
      <p:sp>
        <p:nvSpPr>
          <p:cNvPr id="8" name="Footer Placeholder 7">
            <a:extLst>
              <a:ext uri="{FF2B5EF4-FFF2-40B4-BE49-F238E27FC236}">
                <a16:creationId xmlns:a16="http://schemas.microsoft.com/office/drawing/2014/main" id="{AAE23B39-2032-C966-047D-E264FADDCE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F0A4FF-F9C3-D3AA-ABF5-8D664CF9FBCF}"/>
              </a:ext>
            </a:extLst>
          </p:cNvPr>
          <p:cNvSpPr>
            <a:spLocks noGrp="1"/>
          </p:cNvSpPr>
          <p:nvPr>
            <p:ph type="sldNum" sz="quarter" idx="12"/>
          </p:nvPr>
        </p:nvSpPr>
        <p:spPr/>
        <p:txBody>
          <a:bodyPr/>
          <a:lstStyle/>
          <a:p>
            <a:fld id="{7AA7A17B-8306-450C-B818-548D80428887}" type="slidenum">
              <a:rPr lang="en-US" smtClean="0"/>
              <a:t>‹#›</a:t>
            </a:fld>
            <a:endParaRPr lang="en-US"/>
          </a:p>
        </p:txBody>
      </p:sp>
    </p:spTree>
    <p:extLst>
      <p:ext uri="{BB962C8B-B14F-4D97-AF65-F5344CB8AC3E}">
        <p14:creationId xmlns:p14="http://schemas.microsoft.com/office/powerpoint/2010/main" val="176796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2157-5F9B-2957-99BF-20AD66D0E2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DFE17E-AE48-93AB-6B79-BE17B8BDE51A}"/>
              </a:ext>
            </a:extLst>
          </p:cNvPr>
          <p:cNvSpPr>
            <a:spLocks noGrp="1"/>
          </p:cNvSpPr>
          <p:nvPr>
            <p:ph type="dt" sz="half" idx="10"/>
          </p:nvPr>
        </p:nvSpPr>
        <p:spPr/>
        <p:txBody>
          <a:bodyPr/>
          <a:lstStyle/>
          <a:p>
            <a:fld id="{B51834F4-54AC-4C90-A8E3-F29E984F5F35}" type="datetimeFigureOut">
              <a:rPr lang="en-US" smtClean="0"/>
              <a:t>10/17/2025</a:t>
            </a:fld>
            <a:endParaRPr lang="en-US"/>
          </a:p>
        </p:txBody>
      </p:sp>
      <p:sp>
        <p:nvSpPr>
          <p:cNvPr id="4" name="Footer Placeholder 3">
            <a:extLst>
              <a:ext uri="{FF2B5EF4-FFF2-40B4-BE49-F238E27FC236}">
                <a16:creationId xmlns:a16="http://schemas.microsoft.com/office/drawing/2014/main" id="{0086B1E7-0D4D-BD65-FB86-A8A1140DAD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5FB772-357C-2D85-B588-AFADE87E1298}"/>
              </a:ext>
            </a:extLst>
          </p:cNvPr>
          <p:cNvSpPr>
            <a:spLocks noGrp="1"/>
          </p:cNvSpPr>
          <p:nvPr>
            <p:ph type="sldNum" sz="quarter" idx="12"/>
          </p:nvPr>
        </p:nvSpPr>
        <p:spPr/>
        <p:txBody>
          <a:bodyPr/>
          <a:lstStyle/>
          <a:p>
            <a:fld id="{7AA7A17B-8306-450C-B818-548D80428887}" type="slidenum">
              <a:rPr lang="en-US" smtClean="0"/>
              <a:t>‹#›</a:t>
            </a:fld>
            <a:endParaRPr lang="en-US"/>
          </a:p>
        </p:txBody>
      </p:sp>
    </p:spTree>
    <p:extLst>
      <p:ext uri="{BB962C8B-B14F-4D97-AF65-F5344CB8AC3E}">
        <p14:creationId xmlns:p14="http://schemas.microsoft.com/office/powerpoint/2010/main" val="352470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E4662-1EC1-4206-2836-CF7555F951CC}"/>
              </a:ext>
            </a:extLst>
          </p:cNvPr>
          <p:cNvSpPr>
            <a:spLocks noGrp="1"/>
          </p:cNvSpPr>
          <p:nvPr>
            <p:ph type="dt" sz="half" idx="10"/>
          </p:nvPr>
        </p:nvSpPr>
        <p:spPr/>
        <p:txBody>
          <a:bodyPr/>
          <a:lstStyle/>
          <a:p>
            <a:fld id="{B51834F4-54AC-4C90-A8E3-F29E984F5F35}" type="datetimeFigureOut">
              <a:rPr lang="en-US" smtClean="0"/>
              <a:t>10/17/2025</a:t>
            </a:fld>
            <a:endParaRPr lang="en-US"/>
          </a:p>
        </p:txBody>
      </p:sp>
      <p:sp>
        <p:nvSpPr>
          <p:cNvPr id="3" name="Footer Placeholder 2">
            <a:extLst>
              <a:ext uri="{FF2B5EF4-FFF2-40B4-BE49-F238E27FC236}">
                <a16:creationId xmlns:a16="http://schemas.microsoft.com/office/drawing/2014/main" id="{40547248-A8FB-D0C6-6327-A22C0379D5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E4ED94-D89C-DD0A-8DDA-391FC951E12F}"/>
              </a:ext>
            </a:extLst>
          </p:cNvPr>
          <p:cNvSpPr>
            <a:spLocks noGrp="1"/>
          </p:cNvSpPr>
          <p:nvPr>
            <p:ph type="sldNum" sz="quarter" idx="12"/>
          </p:nvPr>
        </p:nvSpPr>
        <p:spPr/>
        <p:txBody>
          <a:bodyPr/>
          <a:lstStyle/>
          <a:p>
            <a:fld id="{7AA7A17B-8306-450C-B818-548D80428887}" type="slidenum">
              <a:rPr lang="en-US" smtClean="0"/>
              <a:t>‹#›</a:t>
            </a:fld>
            <a:endParaRPr lang="en-US"/>
          </a:p>
        </p:txBody>
      </p:sp>
    </p:spTree>
    <p:extLst>
      <p:ext uri="{BB962C8B-B14F-4D97-AF65-F5344CB8AC3E}">
        <p14:creationId xmlns:p14="http://schemas.microsoft.com/office/powerpoint/2010/main" val="332987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8646-694B-93D6-2352-626BC496BB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0E1B2B-0E46-FC03-9D8D-50A7602C1C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E11487-6727-C2E2-3967-EA2E5DFC1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C3F2DC-FA8F-43E3-D36A-DFBB98D3DE70}"/>
              </a:ext>
            </a:extLst>
          </p:cNvPr>
          <p:cNvSpPr>
            <a:spLocks noGrp="1"/>
          </p:cNvSpPr>
          <p:nvPr>
            <p:ph type="dt" sz="half" idx="10"/>
          </p:nvPr>
        </p:nvSpPr>
        <p:spPr/>
        <p:txBody>
          <a:bodyPr/>
          <a:lstStyle/>
          <a:p>
            <a:fld id="{B51834F4-54AC-4C90-A8E3-F29E984F5F35}" type="datetimeFigureOut">
              <a:rPr lang="en-US" smtClean="0"/>
              <a:t>10/17/2025</a:t>
            </a:fld>
            <a:endParaRPr lang="en-US"/>
          </a:p>
        </p:txBody>
      </p:sp>
      <p:sp>
        <p:nvSpPr>
          <p:cNvPr id="6" name="Footer Placeholder 5">
            <a:extLst>
              <a:ext uri="{FF2B5EF4-FFF2-40B4-BE49-F238E27FC236}">
                <a16:creationId xmlns:a16="http://schemas.microsoft.com/office/drawing/2014/main" id="{6E6C5E40-5921-C546-2258-2BFE27CBC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E72CE2-2812-0D23-79BC-26C9DC71FDAB}"/>
              </a:ext>
            </a:extLst>
          </p:cNvPr>
          <p:cNvSpPr>
            <a:spLocks noGrp="1"/>
          </p:cNvSpPr>
          <p:nvPr>
            <p:ph type="sldNum" sz="quarter" idx="12"/>
          </p:nvPr>
        </p:nvSpPr>
        <p:spPr/>
        <p:txBody>
          <a:bodyPr/>
          <a:lstStyle/>
          <a:p>
            <a:fld id="{7AA7A17B-8306-450C-B818-548D80428887}" type="slidenum">
              <a:rPr lang="en-US" smtClean="0"/>
              <a:t>‹#›</a:t>
            </a:fld>
            <a:endParaRPr lang="en-US"/>
          </a:p>
        </p:txBody>
      </p:sp>
    </p:spTree>
    <p:extLst>
      <p:ext uri="{BB962C8B-B14F-4D97-AF65-F5344CB8AC3E}">
        <p14:creationId xmlns:p14="http://schemas.microsoft.com/office/powerpoint/2010/main" val="21938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1433-3367-0354-BB07-8E13434B3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9443AD-D054-DAAE-8A9E-DBB2085F4B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B6AD87-0F1F-4989-6B04-C67524E54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B1DDC3-765F-7A86-6AF6-8BBE2270BBC5}"/>
              </a:ext>
            </a:extLst>
          </p:cNvPr>
          <p:cNvSpPr>
            <a:spLocks noGrp="1"/>
          </p:cNvSpPr>
          <p:nvPr>
            <p:ph type="dt" sz="half" idx="10"/>
          </p:nvPr>
        </p:nvSpPr>
        <p:spPr/>
        <p:txBody>
          <a:bodyPr/>
          <a:lstStyle/>
          <a:p>
            <a:fld id="{B51834F4-54AC-4C90-A8E3-F29E984F5F35}" type="datetimeFigureOut">
              <a:rPr lang="en-US" smtClean="0"/>
              <a:t>10/17/2025</a:t>
            </a:fld>
            <a:endParaRPr lang="en-US"/>
          </a:p>
        </p:txBody>
      </p:sp>
      <p:sp>
        <p:nvSpPr>
          <p:cNvPr id="6" name="Footer Placeholder 5">
            <a:extLst>
              <a:ext uri="{FF2B5EF4-FFF2-40B4-BE49-F238E27FC236}">
                <a16:creationId xmlns:a16="http://schemas.microsoft.com/office/drawing/2014/main" id="{41F423EC-64F1-36A8-247A-E66BF6DD46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A630C-F8EA-C257-7C5E-630214989A99}"/>
              </a:ext>
            </a:extLst>
          </p:cNvPr>
          <p:cNvSpPr>
            <a:spLocks noGrp="1"/>
          </p:cNvSpPr>
          <p:nvPr>
            <p:ph type="sldNum" sz="quarter" idx="12"/>
          </p:nvPr>
        </p:nvSpPr>
        <p:spPr/>
        <p:txBody>
          <a:bodyPr/>
          <a:lstStyle/>
          <a:p>
            <a:fld id="{7AA7A17B-8306-450C-B818-548D80428887}" type="slidenum">
              <a:rPr lang="en-US" smtClean="0"/>
              <a:t>‹#›</a:t>
            </a:fld>
            <a:endParaRPr lang="en-US"/>
          </a:p>
        </p:txBody>
      </p:sp>
    </p:spTree>
    <p:extLst>
      <p:ext uri="{BB962C8B-B14F-4D97-AF65-F5344CB8AC3E}">
        <p14:creationId xmlns:p14="http://schemas.microsoft.com/office/powerpoint/2010/main" val="418190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0804D-121E-2383-7671-43703A21AA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C3847F-A5C8-4C41-D9EC-94AEF6C265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87E72-35CA-97D9-3701-42F9D2AB57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834F4-54AC-4C90-A8E3-F29E984F5F35}" type="datetimeFigureOut">
              <a:rPr lang="en-US" smtClean="0"/>
              <a:t>10/17/2025</a:t>
            </a:fld>
            <a:endParaRPr lang="en-US"/>
          </a:p>
        </p:txBody>
      </p:sp>
      <p:sp>
        <p:nvSpPr>
          <p:cNvPr id="5" name="Footer Placeholder 4">
            <a:extLst>
              <a:ext uri="{FF2B5EF4-FFF2-40B4-BE49-F238E27FC236}">
                <a16:creationId xmlns:a16="http://schemas.microsoft.com/office/drawing/2014/main" id="{8C492268-EECC-264C-E46A-99D95F809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E5B7F0-EC4A-6E6B-E168-8CE15628BA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7A17B-8306-450C-B818-548D80428887}" type="slidenum">
              <a:rPr lang="en-US" smtClean="0"/>
              <a:t>‹#›</a:t>
            </a:fld>
            <a:endParaRPr lang="en-US"/>
          </a:p>
        </p:txBody>
      </p:sp>
    </p:spTree>
    <p:extLst>
      <p:ext uri="{BB962C8B-B14F-4D97-AF65-F5344CB8AC3E}">
        <p14:creationId xmlns:p14="http://schemas.microsoft.com/office/powerpoint/2010/main" val="4043162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hoardersson.com/2017/01/course-correction.html" TargetMode="External"/><Relationship Id="rId5" Type="http://schemas.openxmlformats.org/officeDocument/2006/relationships/image" Target="../media/image8.jp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A7C2BF-A539-2547-9E6A-183A0DBC0E5B}"/>
              </a:ext>
            </a:extLst>
          </p:cNvPr>
          <p:cNvSpPr/>
          <p:nvPr/>
        </p:nvSpPr>
        <p:spPr>
          <a:xfrm>
            <a:off x="334135" y="4078696"/>
            <a:ext cx="6096000" cy="923330"/>
          </a:xfrm>
          <a:prstGeom prst="rect">
            <a:avLst/>
          </a:prstGeom>
        </p:spPr>
        <p:txBody>
          <a:bodyPr>
            <a:spAutoFit/>
          </a:bodyPr>
          <a:lstStyle/>
          <a:p>
            <a:r>
              <a:rPr lang="en-US" b="1" spc="300" dirty="0">
                <a:latin typeface="Agenda" panose="02000603040000020004" pitchFamily="2" charset="77"/>
              </a:rPr>
              <a:t>Presented by:</a:t>
            </a:r>
          </a:p>
          <a:p>
            <a:r>
              <a:rPr lang="en-US" dirty="0">
                <a:latin typeface="Agenda" panose="02000603040000020004" pitchFamily="2" charset="77"/>
              </a:rPr>
              <a:t>Angela L. Irwin, Owner</a:t>
            </a:r>
          </a:p>
          <a:p>
            <a:r>
              <a:rPr lang="en-US" dirty="0" err="1">
                <a:latin typeface="Agenda" panose="02000603040000020004" pitchFamily="2" charset="77"/>
              </a:rPr>
              <a:t>AirWin</a:t>
            </a:r>
            <a:r>
              <a:rPr lang="en-US" dirty="0">
                <a:latin typeface="Agenda" panose="02000603040000020004" pitchFamily="2" charset="77"/>
              </a:rPr>
              <a:t> Educational Services, LLC</a:t>
            </a:r>
          </a:p>
        </p:txBody>
      </p:sp>
      <p:pic>
        <p:nvPicPr>
          <p:cNvPr id="13" name="Picture 12">
            <a:extLst>
              <a:ext uri="{FF2B5EF4-FFF2-40B4-BE49-F238E27FC236}">
                <a16:creationId xmlns:a16="http://schemas.microsoft.com/office/drawing/2014/main" id="{7E673A5B-1724-724D-93B6-AEC172E308D4}"/>
              </a:ext>
            </a:extLst>
          </p:cNvPr>
          <p:cNvPicPr>
            <a:picLocks noChangeAspect="1"/>
          </p:cNvPicPr>
          <p:nvPr/>
        </p:nvPicPr>
        <p:blipFill>
          <a:blip r:embed="rId2"/>
          <a:stretch>
            <a:fillRect/>
          </a:stretch>
        </p:blipFill>
        <p:spPr>
          <a:xfrm>
            <a:off x="334135" y="0"/>
            <a:ext cx="987974" cy="1715956"/>
          </a:xfrm>
          <a:prstGeom prst="rect">
            <a:avLst/>
          </a:prstGeom>
        </p:spPr>
      </p:pic>
      <p:pic>
        <p:nvPicPr>
          <p:cNvPr id="15" name="Picture 14">
            <a:extLst>
              <a:ext uri="{FF2B5EF4-FFF2-40B4-BE49-F238E27FC236}">
                <a16:creationId xmlns:a16="http://schemas.microsoft.com/office/drawing/2014/main" id="{1EF6B19F-DD0F-5C4E-9A93-D9A69E070DC0}"/>
              </a:ext>
            </a:extLst>
          </p:cNvPr>
          <p:cNvPicPr>
            <a:picLocks noChangeAspect="1"/>
          </p:cNvPicPr>
          <p:nvPr/>
        </p:nvPicPr>
        <p:blipFill>
          <a:blip r:embed="rId3"/>
          <a:stretch>
            <a:fillRect/>
          </a:stretch>
        </p:blipFill>
        <p:spPr>
          <a:xfrm>
            <a:off x="3751385" y="0"/>
            <a:ext cx="8440615" cy="6858000"/>
          </a:xfrm>
          <a:prstGeom prst="rect">
            <a:avLst/>
          </a:prstGeom>
        </p:spPr>
      </p:pic>
      <p:pic>
        <p:nvPicPr>
          <p:cNvPr id="17" name="Picture 16">
            <a:extLst>
              <a:ext uri="{FF2B5EF4-FFF2-40B4-BE49-F238E27FC236}">
                <a16:creationId xmlns:a16="http://schemas.microsoft.com/office/drawing/2014/main" id="{CDC25523-99AB-BA44-8B53-A933BEA910B1}"/>
              </a:ext>
            </a:extLst>
          </p:cNvPr>
          <p:cNvPicPr>
            <a:picLocks noChangeAspect="1"/>
          </p:cNvPicPr>
          <p:nvPr/>
        </p:nvPicPr>
        <p:blipFill>
          <a:blip r:embed="rId4"/>
          <a:stretch>
            <a:fillRect/>
          </a:stretch>
        </p:blipFill>
        <p:spPr>
          <a:xfrm>
            <a:off x="0" y="1606540"/>
            <a:ext cx="6642539" cy="2193291"/>
          </a:xfrm>
          <a:prstGeom prst="rect">
            <a:avLst/>
          </a:prstGeom>
        </p:spPr>
      </p:pic>
      <p:sp>
        <p:nvSpPr>
          <p:cNvPr id="12" name="Rectangle 11">
            <a:extLst>
              <a:ext uri="{FF2B5EF4-FFF2-40B4-BE49-F238E27FC236}">
                <a16:creationId xmlns:a16="http://schemas.microsoft.com/office/drawing/2014/main" id="{6371D914-65E7-204B-A06B-A45D882B879E}"/>
              </a:ext>
            </a:extLst>
          </p:cNvPr>
          <p:cNvSpPr/>
          <p:nvPr/>
        </p:nvSpPr>
        <p:spPr>
          <a:xfrm>
            <a:off x="420415" y="3037490"/>
            <a:ext cx="126124" cy="483476"/>
          </a:xfrm>
          <a:prstGeom prst="rect">
            <a:avLst/>
          </a:prstGeom>
          <a:solidFill>
            <a:srgbClr val="9CB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4DF9FA5-7996-5E49-A60E-1D3170E33C97}"/>
              </a:ext>
            </a:extLst>
          </p:cNvPr>
          <p:cNvPicPr>
            <a:picLocks noChangeAspect="1"/>
          </p:cNvPicPr>
          <p:nvPr/>
        </p:nvPicPr>
        <p:blipFill>
          <a:blip r:embed="rId5"/>
          <a:stretch>
            <a:fillRect/>
          </a:stretch>
        </p:blipFill>
        <p:spPr>
          <a:xfrm>
            <a:off x="278478" y="5555990"/>
            <a:ext cx="536122" cy="1302010"/>
          </a:xfrm>
          <a:prstGeom prst="rect">
            <a:avLst/>
          </a:prstGeom>
        </p:spPr>
      </p:pic>
      <p:pic>
        <p:nvPicPr>
          <p:cNvPr id="3" name="Picture 2">
            <a:extLst>
              <a:ext uri="{FF2B5EF4-FFF2-40B4-BE49-F238E27FC236}">
                <a16:creationId xmlns:a16="http://schemas.microsoft.com/office/drawing/2014/main" id="{36F66F38-205C-8143-96FF-6FB0D6258367}"/>
              </a:ext>
            </a:extLst>
          </p:cNvPr>
          <p:cNvPicPr>
            <a:picLocks noChangeAspect="1"/>
          </p:cNvPicPr>
          <p:nvPr/>
        </p:nvPicPr>
        <p:blipFill>
          <a:blip r:embed="rId6"/>
          <a:stretch>
            <a:fillRect/>
          </a:stretch>
        </p:blipFill>
        <p:spPr>
          <a:xfrm>
            <a:off x="6564698" y="0"/>
            <a:ext cx="5627301" cy="5775388"/>
          </a:xfrm>
          <a:prstGeom prst="rect">
            <a:avLst/>
          </a:prstGeom>
        </p:spPr>
      </p:pic>
      <p:sp>
        <p:nvSpPr>
          <p:cNvPr id="2" name="TextBox 1">
            <a:extLst>
              <a:ext uri="{FF2B5EF4-FFF2-40B4-BE49-F238E27FC236}">
                <a16:creationId xmlns:a16="http://schemas.microsoft.com/office/drawing/2014/main" id="{8A3AFBD6-0E2E-BC02-FA37-37563F1378A1}"/>
              </a:ext>
            </a:extLst>
          </p:cNvPr>
          <p:cNvSpPr txBox="1"/>
          <p:nvPr/>
        </p:nvSpPr>
        <p:spPr>
          <a:xfrm>
            <a:off x="343562" y="1974745"/>
            <a:ext cx="4889159" cy="954107"/>
          </a:xfrm>
          <a:prstGeom prst="rect">
            <a:avLst/>
          </a:prstGeom>
          <a:noFill/>
        </p:spPr>
        <p:txBody>
          <a:bodyPr wrap="none" rtlCol="0">
            <a:spAutoFit/>
          </a:bodyPr>
          <a:lstStyle/>
          <a:p>
            <a:r>
              <a:rPr lang="en-US" sz="2800" dirty="0">
                <a:solidFill>
                  <a:schemeClr val="bg1"/>
                </a:solidFill>
              </a:rPr>
              <a:t>Leading with Purpose:  </a:t>
            </a:r>
          </a:p>
          <a:p>
            <a:r>
              <a:rPr lang="en-US" sz="2800" dirty="0">
                <a:solidFill>
                  <a:schemeClr val="bg1"/>
                </a:solidFill>
              </a:rPr>
              <a:t>Mission-Driven Decision-Making</a:t>
            </a:r>
          </a:p>
        </p:txBody>
      </p:sp>
      <p:sp>
        <p:nvSpPr>
          <p:cNvPr id="4" name="TextBox 3">
            <a:extLst>
              <a:ext uri="{FF2B5EF4-FFF2-40B4-BE49-F238E27FC236}">
                <a16:creationId xmlns:a16="http://schemas.microsoft.com/office/drawing/2014/main" id="{8532C841-FC64-189D-364A-60B005C6F7D4}"/>
              </a:ext>
            </a:extLst>
          </p:cNvPr>
          <p:cNvSpPr txBox="1"/>
          <p:nvPr/>
        </p:nvSpPr>
        <p:spPr>
          <a:xfrm>
            <a:off x="814600" y="3037490"/>
            <a:ext cx="4418121" cy="646331"/>
          </a:xfrm>
          <a:prstGeom prst="rect">
            <a:avLst/>
          </a:prstGeom>
          <a:noFill/>
        </p:spPr>
        <p:txBody>
          <a:bodyPr wrap="square" rtlCol="0">
            <a:spAutoFit/>
          </a:bodyPr>
          <a:lstStyle/>
          <a:p>
            <a:r>
              <a:rPr lang="en-US" dirty="0">
                <a:solidFill>
                  <a:schemeClr val="bg1"/>
                </a:solidFill>
              </a:rPr>
              <a:t>2025/2026 Webinar Series</a:t>
            </a:r>
          </a:p>
          <a:p>
            <a:r>
              <a:rPr lang="en-US" dirty="0">
                <a:solidFill>
                  <a:schemeClr val="bg1"/>
                </a:solidFill>
              </a:rPr>
              <a:t>October 14, 2025</a:t>
            </a:r>
          </a:p>
        </p:txBody>
      </p:sp>
    </p:spTree>
    <p:extLst>
      <p:ext uri="{BB962C8B-B14F-4D97-AF65-F5344CB8AC3E}">
        <p14:creationId xmlns:p14="http://schemas.microsoft.com/office/powerpoint/2010/main" val="33237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DE55BE-E7E6-3B4E-9909-698E9E90753D}"/>
              </a:ext>
            </a:extLst>
          </p:cNvPr>
          <p:cNvSpPr/>
          <p:nvPr/>
        </p:nvSpPr>
        <p:spPr>
          <a:xfrm>
            <a:off x="651536" y="4886476"/>
            <a:ext cx="6096000" cy="1754326"/>
          </a:xfrm>
          <a:prstGeom prst="rect">
            <a:avLst/>
          </a:prstGeom>
        </p:spPr>
        <p:txBody>
          <a:bodyPr>
            <a:spAutoFit/>
          </a:bodyPr>
          <a:lstStyle/>
          <a:p>
            <a:r>
              <a:rPr lang="en-US" dirty="0">
                <a:latin typeface="Agenda" panose="02000603040000020004" pitchFamily="2" charset="77"/>
              </a:rPr>
              <a:t>4521 Henry Drive</a:t>
            </a:r>
          </a:p>
          <a:p>
            <a:r>
              <a:rPr lang="en-US" dirty="0">
                <a:latin typeface="Agenda" panose="02000603040000020004" pitchFamily="2" charset="77"/>
              </a:rPr>
              <a:t>Beaverton, MI  48612</a:t>
            </a:r>
          </a:p>
          <a:p>
            <a:endParaRPr lang="en-US" dirty="0">
              <a:latin typeface="Agenda" panose="02000603040000020004" pitchFamily="2" charset="77"/>
            </a:endParaRPr>
          </a:p>
          <a:p>
            <a:r>
              <a:rPr lang="en-US" dirty="0">
                <a:latin typeface="Agenda" panose="02000603040000020004" pitchFamily="2" charset="77"/>
              </a:rPr>
              <a:t>989.239.7555</a:t>
            </a:r>
          </a:p>
          <a:p>
            <a:endParaRPr lang="en-US" dirty="0">
              <a:latin typeface="Agenda" panose="02000603040000020004" pitchFamily="2" charset="77"/>
            </a:endParaRPr>
          </a:p>
          <a:p>
            <a:r>
              <a:rPr lang="en-US" b="1" spc="300" dirty="0">
                <a:latin typeface="Agenda" panose="02000603040000020004" pitchFamily="2" charset="77"/>
              </a:rPr>
              <a:t>ANGELA@AIRWINLLC.COM</a:t>
            </a:r>
          </a:p>
        </p:txBody>
      </p:sp>
      <p:sp>
        <p:nvSpPr>
          <p:cNvPr id="4" name="Rectangle 3">
            <a:extLst>
              <a:ext uri="{FF2B5EF4-FFF2-40B4-BE49-F238E27FC236}">
                <a16:creationId xmlns:a16="http://schemas.microsoft.com/office/drawing/2014/main" id="{75814521-B223-C742-8697-9E316D7F60A1}"/>
              </a:ext>
            </a:extLst>
          </p:cNvPr>
          <p:cNvSpPr/>
          <p:nvPr/>
        </p:nvSpPr>
        <p:spPr>
          <a:xfrm>
            <a:off x="546087" y="471872"/>
            <a:ext cx="5653496" cy="2800767"/>
          </a:xfrm>
          <a:prstGeom prst="rect">
            <a:avLst/>
          </a:prstGeom>
        </p:spPr>
        <p:txBody>
          <a:bodyPr wrap="square">
            <a:spAutoFit/>
          </a:bodyPr>
          <a:lstStyle/>
          <a:p>
            <a:r>
              <a:rPr lang="en-US" sz="8800" b="1" dirty="0">
                <a:solidFill>
                  <a:srgbClr val="0C57A2"/>
                </a:solidFill>
                <a:latin typeface="Montserrat SemiBold" pitchFamily="2" charset="77"/>
              </a:rPr>
              <a:t>THANK YOU!</a:t>
            </a:r>
          </a:p>
        </p:txBody>
      </p:sp>
      <p:pic>
        <p:nvPicPr>
          <p:cNvPr id="2" name="Picture 1">
            <a:extLst>
              <a:ext uri="{FF2B5EF4-FFF2-40B4-BE49-F238E27FC236}">
                <a16:creationId xmlns:a16="http://schemas.microsoft.com/office/drawing/2014/main" id="{B3206562-5A0B-5B4F-B772-8AE3BE442533}"/>
              </a:ext>
            </a:extLst>
          </p:cNvPr>
          <p:cNvPicPr>
            <a:picLocks noChangeAspect="1"/>
          </p:cNvPicPr>
          <p:nvPr/>
        </p:nvPicPr>
        <p:blipFill>
          <a:blip r:embed="rId3"/>
          <a:stretch>
            <a:fillRect/>
          </a:stretch>
        </p:blipFill>
        <p:spPr>
          <a:xfrm>
            <a:off x="546087" y="3365845"/>
            <a:ext cx="3153449" cy="1093723"/>
          </a:xfrm>
          <a:prstGeom prst="rect">
            <a:avLst/>
          </a:prstGeom>
        </p:spPr>
      </p:pic>
      <p:pic>
        <p:nvPicPr>
          <p:cNvPr id="6" name="Picture 5">
            <a:extLst>
              <a:ext uri="{FF2B5EF4-FFF2-40B4-BE49-F238E27FC236}">
                <a16:creationId xmlns:a16="http://schemas.microsoft.com/office/drawing/2014/main" id="{E0D440BF-8AE1-CA4B-A932-A8955F4FAD4D}"/>
              </a:ext>
            </a:extLst>
          </p:cNvPr>
          <p:cNvPicPr>
            <a:picLocks noChangeAspect="1"/>
          </p:cNvPicPr>
          <p:nvPr/>
        </p:nvPicPr>
        <p:blipFill>
          <a:blip r:embed="rId4"/>
          <a:stretch>
            <a:fillRect/>
          </a:stretch>
        </p:blipFill>
        <p:spPr>
          <a:xfrm>
            <a:off x="5509847" y="0"/>
            <a:ext cx="6682154" cy="6858000"/>
          </a:xfrm>
          <a:prstGeom prst="rect">
            <a:avLst/>
          </a:prstGeom>
        </p:spPr>
      </p:pic>
    </p:spTree>
    <p:extLst>
      <p:ext uri="{BB962C8B-B14F-4D97-AF65-F5344CB8AC3E}">
        <p14:creationId xmlns:p14="http://schemas.microsoft.com/office/powerpoint/2010/main" val="415591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410F803-74CA-0345-8116-FE8BA2CF74F0}"/>
              </a:ext>
            </a:extLst>
          </p:cNvPr>
          <p:cNvPicPr>
            <a:picLocks noChangeAspect="1"/>
          </p:cNvPicPr>
          <p:nvPr/>
        </p:nvPicPr>
        <p:blipFill>
          <a:blip r:embed="rId3"/>
          <a:stretch>
            <a:fillRect/>
          </a:stretch>
        </p:blipFill>
        <p:spPr>
          <a:xfrm>
            <a:off x="334135" y="0"/>
            <a:ext cx="987974" cy="1715956"/>
          </a:xfrm>
          <a:prstGeom prst="rect">
            <a:avLst/>
          </a:prstGeom>
        </p:spPr>
      </p:pic>
      <p:sp>
        <p:nvSpPr>
          <p:cNvPr id="2" name="TextBox 1">
            <a:extLst>
              <a:ext uri="{FF2B5EF4-FFF2-40B4-BE49-F238E27FC236}">
                <a16:creationId xmlns:a16="http://schemas.microsoft.com/office/drawing/2014/main" id="{DFDDECC9-BB73-5676-25B3-815CD3F8F5C7}"/>
              </a:ext>
            </a:extLst>
          </p:cNvPr>
          <p:cNvSpPr txBox="1"/>
          <p:nvPr/>
        </p:nvSpPr>
        <p:spPr>
          <a:xfrm>
            <a:off x="828122" y="464261"/>
            <a:ext cx="10642294" cy="1200329"/>
          </a:xfrm>
          <a:prstGeom prst="rect">
            <a:avLst/>
          </a:prstGeom>
          <a:noFill/>
        </p:spPr>
        <p:txBody>
          <a:bodyPr wrap="square" rtlCol="0">
            <a:spAutoFit/>
          </a:bodyPr>
          <a:lstStyle/>
          <a:p>
            <a:pPr algn="ctr"/>
            <a:r>
              <a:rPr lang="en-US" sz="3600" dirty="0">
                <a:latin typeface="Montserrat Medium" panose="00000600000000000000" pitchFamily="2" charset="0"/>
              </a:rPr>
              <a:t>Session Overview</a:t>
            </a:r>
            <a:endParaRPr lang="en-US" sz="2800" dirty="0"/>
          </a:p>
          <a:p>
            <a:endParaRPr lang="en-US" dirty="0"/>
          </a:p>
          <a:p>
            <a:pPr lvl="1"/>
            <a:endParaRPr lang="en-US" dirty="0"/>
          </a:p>
        </p:txBody>
      </p:sp>
      <p:sp>
        <p:nvSpPr>
          <p:cNvPr id="13" name="TextBox 12">
            <a:extLst>
              <a:ext uri="{FF2B5EF4-FFF2-40B4-BE49-F238E27FC236}">
                <a16:creationId xmlns:a16="http://schemas.microsoft.com/office/drawing/2014/main" id="{A483D107-99B8-F79A-DE6C-3F5017CFD68E}"/>
              </a:ext>
            </a:extLst>
          </p:cNvPr>
          <p:cNvSpPr txBox="1"/>
          <p:nvPr/>
        </p:nvSpPr>
        <p:spPr>
          <a:xfrm>
            <a:off x="1055802" y="1715956"/>
            <a:ext cx="9860437" cy="2308324"/>
          </a:xfrm>
          <a:prstGeom prst="rect">
            <a:avLst/>
          </a:prstGeom>
          <a:noFill/>
        </p:spPr>
        <p:txBody>
          <a:bodyPr wrap="square" rtlCol="0">
            <a:spAutoFit/>
          </a:bodyPr>
          <a:lstStyle/>
          <a:p>
            <a:pPr marL="285750" indent="-285750">
              <a:buFont typeface="Wingdings" panose="05000000000000000000" pitchFamily="2" charset="2"/>
              <a:buChar char="v"/>
            </a:pPr>
            <a:r>
              <a:rPr lang="en-US" sz="3600" dirty="0"/>
              <a:t>Why mission matters</a:t>
            </a:r>
          </a:p>
          <a:p>
            <a:pPr marL="285750" indent="-285750">
              <a:buFont typeface="Wingdings" panose="05000000000000000000" pitchFamily="2" charset="2"/>
              <a:buChar char="v"/>
            </a:pPr>
            <a:r>
              <a:rPr lang="en-US" sz="3600" dirty="0"/>
              <a:t>Revisiting and realigning mission</a:t>
            </a:r>
          </a:p>
          <a:p>
            <a:pPr marL="285750" indent="-285750">
              <a:buFont typeface="Wingdings" panose="05000000000000000000" pitchFamily="2" charset="2"/>
              <a:buChar char="v"/>
            </a:pPr>
            <a:r>
              <a:rPr lang="en-US" sz="3600" dirty="0"/>
              <a:t>Recognizing and addressing mission draft</a:t>
            </a:r>
          </a:p>
          <a:p>
            <a:pPr marL="285750" indent="-285750">
              <a:buFont typeface="Wingdings" panose="05000000000000000000" pitchFamily="2" charset="2"/>
              <a:buChar char="v"/>
            </a:pPr>
            <a:r>
              <a:rPr lang="en-US" sz="3600" dirty="0"/>
              <a:t>Takeaways</a:t>
            </a:r>
          </a:p>
        </p:txBody>
      </p:sp>
    </p:spTree>
    <p:extLst>
      <p:ext uri="{BB962C8B-B14F-4D97-AF65-F5344CB8AC3E}">
        <p14:creationId xmlns:p14="http://schemas.microsoft.com/office/powerpoint/2010/main" val="3987086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37ED00-299F-4542-B775-70EC50DCFAC6}"/>
              </a:ext>
            </a:extLst>
          </p:cNvPr>
          <p:cNvSpPr/>
          <p:nvPr/>
        </p:nvSpPr>
        <p:spPr>
          <a:xfrm>
            <a:off x="5152571" y="0"/>
            <a:ext cx="703943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99D25AC-B9EC-FE42-A3A5-FEAF2B412CE0}"/>
              </a:ext>
            </a:extLst>
          </p:cNvPr>
          <p:cNvPicPr>
            <a:picLocks noChangeAspect="1"/>
          </p:cNvPicPr>
          <p:nvPr/>
        </p:nvPicPr>
        <p:blipFill>
          <a:blip r:embed="rId3"/>
          <a:stretch>
            <a:fillRect/>
          </a:stretch>
        </p:blipFill>
        <p:spPr>
          <a:xfrm>
            <a:off x="0" y="1958258"/>
            <a:ext cx="8292353" cy="4899742"/>
          </a:xfrm>
          <a:prstGeom prst="rect">
            <a:avLst/>
          </a:prstGeom>
        </p:spPr>
      </p:pic>
      <p:pic>
        <p:nvPicPr>
          <p:cNvPr id="15" name="Picture 14">
            <a:extLst>
              <a:ext uri="{FF2B5EF4-FFF2-40B4-BE49-F238E27FC236}">
                <a16:creationId xmlns:a16="http://schemas.microsoft.com/office/drawing/2014/main" id="{2B73B54C-23D8-3541-B5A8-166CB45FEC54}"/>
              </a:ext>
            </a:extLst>
          </p:cNvPr>
          <p:cNvPicPr>
            <a:picLocks noChangeAspect="1"/>
          </p:cNvPicPr>
          <p:nvPr/>
        </p:nvPicPr>
        <p:blipFill>
          <a:blip r:embed="rId4"/>
          <a:stretch>
            <a:fillRect/>
          </a:stretch>
        </p:blipFill>
        <p:spPr>
          <a:xfrm>
            <a:off x="334135" y="0"/>
            <a:ext cx="987974" cy="1715956"/>
          </a:xfrm>
          <a:prstGeom prst="rect">
            <a:avLst/>
          </a:prstGeom>
        </p:spPr>
      </p:pic>
      <p:sp>
        <p:nvSpPr>
          <p:cNvPr id="4" name="TextBox 3">
            <a:extLst>
              <a:ext uri="{FF2B5EF4-FFF2-40B4-BE49-F238E27FC236}">
                <a16:creationId xmlns:a16="http://schemas.microsoft.com/office/drawing/2014/main" id="{F0BC6DDA-7F95-B0DA-D657-DD28330EB402}"/>
              </a:ext>
            </a:extLst>
          </p:cNvPr>
          <p:cNvSpPr txBox="1"/>
          <p:nvPr/>
        </p:nvSpPr>
        <p:spPr>
          <a:xfrm>
            <a:off x="-164890" y="4490717"/>
            <a:ext cx="6371465" cy="1200329"/>
          </a:xfrm>
          <a:prstGeom prst="rect">
            <a:avLst/>
          </a:prstGeom>
          <a:noFill/>
        </p:spPr>
        <p:txBody>
          <a:bodyPr wrap="square" rtlCol="0">
            <a:spAutoFit/>
          </a:bodyPr>
          <a:lstStyle/>
          <a:p>
            <a:pPr lvl="1"/>
            <a:r>
              <a:rPr lang="en-US" sz="2400" dirty="0">
                <a:solidFill>
                  <a:schemeClr val="bg1"/>
                </a:solidFill>
              </a:rPr>
              <a:t>Definitions:</a:t>
            </a:r>
          </a:p>
          <a:p>
            <a:pPr lvl="1"/>
            <a:r>
              <a:rPr lang="en-US" sz="2400" dirty="0">
                <a:solidFill>
                  <a:schemeClr val="bg1"/>
                </a:solidFill>
              </a:rPr>
              <a:t>Mission = Purpose and reason for being</a:t>
            </a:r>
          </a:p>
          <a:p>
            <a:pPr lvl="1"/>
            <a:r>
              <a:rPr lang="en-US" sz="2400" dirty="0">
                <a:solidFill>
                  <a:schemeClr val="bg1"/>
                </a:solidFill>
              </a:rPr>
              <a:t>Vision = Desired future state</a:t>
            </a:r>
          </a:p>
        </p:txBody>
      </p:sp>
      <p:sp>
        <p:nvSpPr>
          <p:cNvPr id="2" name="TextBox 1">
            <a:extLst>
              <a:ext uri="{FF2B5EF4-FFF2-40B4-BE49-F238E27FC236}">
                <a16:creationId xmlns:a16="http://schemas.microsoft.com/office/drawing/2014/main" id="{CFB71751-1BA7-8DDA-CA18-23FE11DACAA1}"/>
              </a:ext>
            </a:extLst>
          </p:cNvPr>
          <p:cNvSpPr txBox="1"/>
          <p:nvPr/>
        </p:nvSpPr>
        <p:spPr>
          <a:xfrm>
            <a:off x="1896035" y="685800"/>
            <a:ext cx="8807824" cy="646331"/>
          </a:xfrm>
          <a:prstGeom prst="rect">
            <a:avLst/>
          </a:prstGeom>
          <a:noFill/>
        </p:spPr>
        <p:txBody>
          <a:bodyPr wrap="square" rtlCol="0">
            <a:spAutoFit/>
          </a:bodyPr>
          <a:lstStyle/>
          <a:p>
            <a:pPr algn="ctr"/>
            <a:r>
              <a:rPr lang="en-US" sz="3600" dirty="0">
                <a:latin typeface="Montserrat Medium" panose="00000600000000000000" pitchFamily="2" charset="0"/>
              </a:rPr>
              <a:t>Why Mission Matters</a:t>
            </a:r>
          </a:p>
        </p:txBody>
      </p:sp>
      <p:sp>
        <p:nvSpPr>
          <p:cNvPr id="3" name="TextBox 2">
            <a:extLst>
              <a:ext uri="{FF2B5EF4-FFF2-40B4-BE49-F238E27FC236}">
                <a16:creationId xmlns:a16="http://schemas.microsoft.com/office/drawing/2014/main" id="{5304246B-E3E5-FEA9-BD9A-A1D7E1AC3DD2}"/>
              </a:ext>
            </a:extLst>
          </p:cNvPr>
          <p:cNvSpPr txBox="1"/>
          <p:nvPr/>
        </p:nvSpPr>
        <p:spPr>
          <a:xfrm>
            <a:off x="287068" y="2154212"/>
            <a:ext cx="5467547" cy="2339102"/>
          </a:xfrm>
          <a:prstGeom prst="rect">
            <a:avLst/>
          </a:prstGeom>
          <a:noFill/>
        </p:spPr>
        <p:txBody>
          <a:bodyPr wrap="square" rtlCol="0">
            <a:spAutoFit/>
          </a:bodyPr>
          <a:lstStyle/>
          <a:p>
            <a:pPr marL="342900" indent="-342900">
              <a:buFont typeface="Wingdings" panose="05000000000000000000" pitchFamily="2" charset="2"/>
              <a:buChar char="ü"/>
            </a:pPr>
            <a:r>
              <a:rPr lang="en-US" sz="3200" dirty="0">
                <a:solidFill>
                  <a:schemeClr val="bg1"/>
                </a:solidFill>
              </a:rPr>
              <a:t>Anchors board priorities and decisions</a:t>
            </a:r>
          </a:p>
          <a:p>
            <a:pPr marL="342900" indent="-342900">
              <a:buFont typeface="Wingdings" panose="05000000000000000000" pitchFamily="2" charset="2"/>
              <a:buChar char="ü"/>
            </a:pPr>
            <a:r>
              <a:rPr lang="en-US" sz="3200" dirty="0">
                <a:solidFill>
                  <a:schemeClr val="bg1"/>
                </a:solidFill>
              </a:rPr>
              <a:t>Builds stakeholder trust</a:t>
            </a:r>
          </a:p>
          <a:p>
            <a:pPr marL="342900" indent="-342900">
              <a:buFont typeface="Wingdings" panose="05000000000000000000" pitchFamily="2" charset="2"/>
              <a:buChar char="ü"/>
            </a:pPr>
            <a:r>
              <a:rPr lang="en-US" sz="3200" dirty="0">
                <a:solidFill>
                  <a:schemeClr val="bg1"/>
                </a:solidFill>
              </a:rPr>
              <a:t>Represents “your why”</a:t>
            </a:r>
          </a:p>
          <a:p>
            <a:endParaRPr lang="en-US" dirty="0"/>
          </a:p>
        </p:txBody>
      </p:sp>
      <p:pic>
        <p:nvPicPr>
          <p:cNvPr id="7" name="Picture 6">
            <a:extLst>
              <a:ext uri="{FF2B5EF4-FFF2-40B4-BE49-F238E27FC236}">
                <a16:creationId xmlns:a16="http://schemas.microsoft.com/office/drawing/2014/main" id="{0D3C8D53-DC21-5642-F073-C104737DA3F7}"/>
              </a:ext>
            </a:extLst>
          </p:cNvPr>
          <p:cNvPicPr>
            <a:picLocks noChangeAspect="1"/>
          </p:cNvPicPr>
          <p:nvPr/>
        </p:nvPicPr>
        <p:blipFill>
          <a:blip r:embed="rId5"/>
          <a:stretch>
            <a:fillRect/>
          </a:stretch>
        </p:blipFill>
        <p:spPr>
          <a:xfrm>
            <a:off x="6855376" y="1958257"/>
            <a:ext cx="5336624" cy="4899741"/>
          </a:xfrm>
          <a:prstGeom prst="rect">
            <a:avLst/>
          </a:prstGeom>
        </p:spPr>
      </p:pic>
      <p:cxnSp>
        <p:nvCxnSpPr>
          <p:cNvPr id="9" name="Straight Arrow Connector 8">
            <a:extLst>
              <a:ext uri="{FF2B5EF4-FFF2-40B4-BE49-F238E27FC236}">
                <a16:creationId xmlns:a16="http://schemas.microsoft.com/office/drawing/2014/main" id="{BC5964A3-254A-F56E-17A6-57387BA7F9C0}"/>
              </a:ext>
            </a:extLst>
          </p:cNvPr>
          <p:cNvCxnSpPr/>
          <p:nvPr/>
        </p:nvCxnSpPr>
        <p:spPr>
          <a:xfrm>
            <a:off x="4643438" y="3871913"/>
            <a:ext cx="4586287" cy="328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18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74BFA-88BA-88EB-E7D3-A55292DBF59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F558A86E-62B1-A3BD-B192-687476D3534B}"/>
              </a:ext>
            </a:extLst>
          </p:cNvPr>
          <p:cNvSpPr/>
          <p:nvPr/>
        </p:nvSpPr>
        <p:spPr>
          <a:xfrm>
            <a:off x="5152571" y="0"/>
            <a:ext cx="703943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578D8D5-9EE4-E0DB-BF3D-82D3F3871F9D}"/>
              </a:ext>
            </a:extLst>
          </p:cNvPr>
          <p:cNvPicPr>
            <a:picLocks noChangeAspect="1"/>
          </p:cNvPicPr>
          <p:nvPr/>
        </p:nvPicPr>
        <p:blipFill>
          <a:blip r:embed="rId3"/>
          <a:stretch>
            <a:fillRect/>
          </a:stretch>
        </p:blipFill>
        <p:spPr>
          <a:xfrm>
            <a:off x="13447" y="1958258"/>
            <a:ext cx="8292353" cy="4899742"/>
          </a:xfrm>
          <a:prstGeom prst="rect">
            <a:avLst/>
          </a:prstGeom>
        </p:spPr>
      </p:pic>
      <p:pic>
        <p:nvPicPr>
          <p:cNvPr id="15" name="Picture 14">
            <a:extLst>
              <a:ext uri="{FF2B5EF4-FFF2-40B4-BE49-F238E27FC236}">
                <a16:creationId xmlns:a16="http://schemas.microsoft.com/office/drawing/2014/main" id="{08AC5C04-17A6-2430-B30B-99394FE7DF7C}"/>
              </a:ext>
            </a:extLst>
          </p:cNvPr>
          <p:cNvPicPr>
            <a:picLocks noChangeAspect="1"/>
          </p:cNvPicPr>
          <p:nvPr/>
        </p:nvPicPr>
        <p:blipFill>
          <a:blip r:embed="rId4"/>
          <a:stretch>
            <a:fillRect/>
          </a:stretch>
        </p:blipFill>
        <p:spPr>
          <a:xfrm>
            <a:off x="334135" y="0"/>
            <a:ext cx="987974" cy="1715956"/>
          </a:xfrm>
          <a:prstGeom prst="rect">
            <a:avLst/>
          </a:prstGeom>
        </p:spPr>
      </p:pic>
      <p:sp>
        <p:nvSpPr>
          <p:cNvPr id="4" name="TextBox 3">
            <a:extLst>
              <a:ext uri="{FF2B5EF4-FFF2-40B4-BE49-F238E27FC236}">
                <a16:creationId xmlns:a16="http://schemas.microsoft.com/office/drawing/2014/main" id="{7E404705-093F-1072-9419-19F050BA9ACF}"/>
              </a:ext>
            </a:extLst>
          </p:cNvPr>
          <p:cNvSpPr txBox="1"/>
          <p:nvPr/>
        </p:nvSpPr>
        <p:spPr>
          <a:xfrm>
            <a:off x="394893" y="1964353"/>
            <a:ext cx="6371465" cy="5139869"/>
          </a:xfrm>
          <a:prstGeom prst="rect">
            <a:avLst/>
          </a:prstGeom>
          <a:noFill/>
        </p:spPr>
        <p:txBody>
          <a:bodyPr wrap="square" rtlCol="0">
            <a:spAutoFit/>
          </a:bodyPr>
          <a:lstStyle/>
          <a:p>
            <a:pPr marL="457200" indent="-457200">
              <a:buFont typeface="Wingdings" panose="05000000000000000000" pitchFamily="2" charset="2"/>
              <a:buChar char="Ø"/>
            </a:pPr>
            <a:r>
              <a:rPr lang="en-US" sz="2400" dirty="0">
                <a:solidFill>
                  <a:schemeClr val="bg1"/>
                </a:solidFill>
              </a:rPr>
              <a:t>Revisit during annual retreat or strategic planning cycle</a:t>
            </a:r>
          </a:p>
          <a:p>
            <a:pPr marL="457200" indent="-457200">
              <a:buFont typeface="Wingdings" panose="05000000000000000000" pitchFamily="2" charset="2"/>
              <a:buChar char="Ø"/>
            </a:pPr>
            <a:r>
              <a:rPr lang="en-US" sz="2400" dirty="0">
                <a:solidFill>
                  <a:schemeClr val="bg1"/>
                </a:solidFill>
              </a:rPr>
              <a:t>Keep vision and mission “front and center” during board meetings</a:t>
            </a:r>
          </a:p>
          <a:p>
            <a:pPr marL="457200" indent="-457200">
              <a:buFont typeface="Wingdings" panose="05000000000000000000" pitchFamily="2" charset="2"/>
              <a:buChar char="Ø"/>
            </a:pPr>
            <a:r>
              <a:rPr lang="en-US" sz="2400" dirty="0">
                <a:solidFill>
                  <a:schemeClr val="bg1"/>
                </a:solidFill>
              </a:rPr>
              <a:t>Ensure entire school community knows and lives the mission (and vision)</a:t>
            </a:r>
          </a:p>
          <a:p>
            <a:endParaRPr lang="en-US" sz="3200" dirty="0">
              <a:solidFill>
                <a:schemeClr val="bg1"/>
              </a:solidFill>
            </a:endParaRPr>
          </a:p>
          <a:p>
            <a:r>
              <a:rPr lang="en-US" sz="3200" i="1" dirty="0">
                <a:solidFill>
                  <a:schemeClr val="bg1"/>
                </a:solidFill>
              </a:rPr>
              <a:t>For every proposed board decision, thought question:  “How does this decision align with our mission?</a:t>
            </a:r>
            <a:r>
              <a:rPr lang="en-US" sz="3200" dirty="0">
                <a:solidFill>
                  <a:schemeClr val="bg1"/>
                </a:solidFill>
              </a:rPr>
              <a:t>”</a:t>
            </a:r>
          </a:p>
          <a:p>
            <a:endParaRPr lang="en-US" sz="3200" dirty="0">
              <a:solidFill>
                <a:schemeClr val="bg1"/>
              </a:solidFill>
            </a:endParaRPr>
          </a:p>
          <a:p>
            <a:pPr lvl="1"/>
            <a:endParaRPr lang="en-US" sz="2400" dirty="0">
              <a:solidFill>
                <a:schemeClr val="bg1"/>
              </a:solidFill>
            </a:endParaRPr>
          </a:p>
        </p:txBody>
      </p:sp>
      <p:sp>
        <p:nvSpPr>
          <p:cNvPr id="2" name="TextBox 1">
            <a:extLst>
              <a:ext uri="{FF2B5EF4-FFF2-40B4-BE49-F238E27FC236}">
                <a16:creationId xmlns:a16="http://schemas.microsoft.com/office/drawing/2014/main" id="{27A2EF0B-0443-A15F-38F1-39F894DD8CC3}"/>
              </a:ext>
            </a:extLst>
          </p:cNvPr>
          <p:cNvSpPr txBox="1"/>
          <p:nvPr/>
        </p:nvSpPr>
        <p:spPr>
          <a:xfrm>
            <a:off x="1896035" y="685800"/>
            <a:ext cx="8807824" cy="646331"/>
          </a:xfrm>
          <a:prstGeom prst="rect">
            <a:avLst/>
          </a:prstGeom>
          <a:noFill/>
        </p:spPr>
        <p:txBody>
          <a:bodyPr wrap="square" rtlCol="0">
            <a:spAutoFit/>
          </a:bodyPr>
          <a:lstStyle/>
          <a:p>
            <a:pPr algn="ctr"/>
            <a:r>
              <a:rPr lang="en-US" sz="3600" dirty="0">
                <a:latin typeface="Montserrat Medium" panose="00000600000000000000" pitchFamily="2" charset="0"/>
              </a:rPr>
              <a:t>Revisiting Mission and Vision</a:t>
            </a:r>
          </a:p>
        </p:txBody>
      </p:sp>
      <p:sp>
        <p:nvSpPr>
          <p:cNvPr id="3" name="TextBox 2">
            <a:extLst>
              <a:ext uri="{FF2B5EF4-FFF2-40B4-BE49-F238E27FC236}">
                <a16:creationId xmlns:a16="http://schemas.microsoft.com/office/drawing/2014/main" id="{09AA2793-3C0B-953B-BBA4-CAEEA75B3B53}"/>
              </a:ext>
            </a:extLst>
          </p:cNvPr>
          <p:cNvSpPr txBox="1"/>
          <p:nvPr/>
        </p:nvSpPr>
        <p:spPr>
          <a:xfrm>
            <a:off x="7400040" y="4124076"/>
            <a:ext cx="4647415" cy="1754326"/>
          </a:xfrm>
          <a:prstGeom prst="rect">
            <a:avLst/>
          </a:prstGeom>
          <a:noFill/>
        </p:spPr>
        <p:txBody>
          <a:bodyPr wrap="square" rtlCol="0">
            <a:spAutoFit/>
          </a:bodyPr>
          <a:lstStyle/>
          <a:p>
            <a:r>
              <a:rPr lang="en-US" i="1" dirty="0"/>
              <a:t>The mission of the Signature School is to meet the needs of self-motivated learners in a progressive environment driven by global concerns.  We emphasize rigor and excellence in academics, the arts, integrated technologies and community service.</a:t>
            </a:r>
          </a:p>
        </p:txBody>
      </p:sp>
      <p:sp>
        <p:nvSpPr>
          <p:cNvPr id="5" name="TextBox 4">
            <a:extLst>
              <a:ext uri="{FF2B5EF4-FFF2-40B4-BE49-F238E27FC236}">
                <a16:creationId xmlns:a16="http://schemas.microsoft.com/office/drawing/2014/main" id="{B9FF069F-9D59-57A4-4A14-6A7222D97414}"/>
              </a:ext>
            </a:extLst>
          </p:cNvPr>
          <p:cNvSpPr txBox="1"/>
          <p:nvPr/>
        </p:nvSpPr>
        <p:spPr>
          <a:xfrm>
            <a:off x="8277240" y="2677525"/>
            <a:ext cx="3491307" cy="1200329"/>
          </a:xfrm>
          <a:prstGeom prst="rect">
            <a:avLst/>
          </a:prstGeom>
          <a:noFill/>
        </p:spPr>
        <p:txBody>
          <a:bodyPr wrap="square" rtlCol="0">
            <a:spAutoFit/>
          </a:bodyPr>
          <a:lstStyle/>
          <a:p>
            <a:r>
              <a:rPr lang="en-US" dirty="0"/>
              <a:t>Signature School:  Consistently ranked as the nation’s top charter high school  by U.S. News and World Report!</a:t>
            </a:r>
          </a:p>
        </p:txBody>
      </p:sp>
    </p:spTree>
    <p:extLst>
      <p:ext uri="{BB962C8B-B14F-4D97-AF65-F5344CB8AC3E}">
        <p14:creationId xmlns:p14="http://schemas.microsoft.com/office/powerpoint/2010/main" val="2443861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A9EA5-3E14-2B00-3FAB-FD515F6844F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5B652380-4133-50FB-C634-AEBCA18FD0BF}"/>
              </a:ext>
            </a:extLst>
          </p:cNvPr>
          <p:cNvSpPr/>
          <p:nvPr/>
        </p:nvSpPr>
        <p:spPr>
          <a:xfrm>
            <a:off x="5152571" y="425796"/>
            <a:ext cx="703943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8039881-931D-2E79-891E-B795AC1A98B7}"/>
              </a:ext>
            </a:extLst>
          </p:cNvPr>
          <p:cNvPicPr>
            <a:picLocks noChangeAspect="1"/>
          </p:cNvPicPr>
          <p:nvPr/>
        </p:nvPicPr>
        <p:blipFill>
          <a:blip r:embed="rId3"/>
          <a:stretch>
            <a:fillRect/>
          </a:stretch>
        </p:blipFill>
        <p:spPr>
          <a:xfrm>
            <a:off x="29029" y="1276737"/>
            <a:ext cx="7493561" cy="5581263"/>
          </a:xfrm>
          <a:prstGeom prst="rect">
            <a:avLst/>
          </a:prstGeom>
        </p:spPr>
      </p:pic>
      <p:pic>
        <p:nvPicPr>
          <p:cNvPr id="15" name="Picture 14">
            <a:extLst>
              <a:ext uri="{FF2B5EF4-FFF2-40B4-BE49-F238E27FC236}">
                <a16:creationId xmlns:a16="http://schemas.microsoft.com/office/drawing/2014/main" id="{A02C3FAA-9BDE-009F-15FF-AE8EA8E39222}"/>
              </a:ext>
            </a:extLst>
          </p:cNvPr>
          <p:cNvPicPr>
            <a:picLocks noChangeAspect="1"/>
          </p:cNvPicPr>
          <p:nvPr/>
        </p:nvPicPr>
        <p:blipFill>
          <a:blip r:embed="rId4"/>
          <a:stretch>
            <a:fillRect/>
          </a:stretch>
        </p:blipFill>
        <p:spPr>
          <a:xfrm>
            <a:off x="334135" y="0"/>
            <a:ext cx="987974" cy="1715956"/>
          </a:xfrm>
          <a:prstGeom prst="rect">
            <a:avLst/>
          </a:prstGeom>
        </p:spPr>
      </p:pic>
      <p:sp>
        <p:nvSpPr>
          <p:cNvPr id="4" name="TextBox 3">
            <a:extLst>
              <a:ext uri="{FF2B5EF4-FFF2-40B4-BE49-F238E27FC236}">
                <a16:creationId xmlns:a16="http://schemas.microsoft.com/office/drawing/2014/main" id="{4BCDB6D0-A085-EDD7-6DC6-E0A59B8446DB}"/>
              </a:ext>
            </a:extLst>
          </p:cNvPr>
          <p:cNvSpPr txBox="1"/>
          <p:nvPr/>
        </p:nvSpPr>
        <p:spPr>
          <a:xfrm>
            <a:off x="29029" y="1715957"/>
            <a:ext cx="5571671" cy="4462760"/>
          </a:xfrm>
          <a:prstGeom prst="rect">
            <a:avLst/>
          </a:prstGeom>
          <a:noFill/>
        </p:spPr>
        <p:txBody>
          <a:bodyPr wrap="square" rtlCol="0">
            <a:spAutoFit/>
          </a:bodyPr>
          <a:lstStyle/>
          <a:p>
            <a:r>
              <a:rPr lang="en-US" sz="2800" dirty="0">
                <a:solidFill>
                  <a:schemeClr val="bg1"/>
                </a:solidFill>
              </a:rPr>
              <a:t>How to align governance and mission . . . </a:t>
            </a:r>
          </a:p>
          <a:p>
            <a:endParaRPr lang="en-US" sz="2800" dirty="0">
              <a:solidFill>
                <a:schemeClr val="bg1"/>
              </a:solidFill>
            </a:endParaRPr>
          </a:p>
          <a:p>
            <a:r>
              <a:rPr lang="en-US" sz="2400" dirty="0">
                <a:solidFill>
                  <a:schemeClr val="bg1"/>
                </a:solidFill>
              </a:rPr>
              <a:t>Embed mission in:  </a:t>
            </a:r>
          </a:p>
          <a:p>
            <a:pPr marL="914400" lvl="1" indent="-457200">
              <a:buFont typeface="Wingdings" panose="05000000000000000000" pitchFamily="2" charset="2"/>
              <a:buChar char="Ø"/>
            </a:pPr>
            <a:r>
              <a:rPr lang="en-US" sz="2400" dirty="0">
                <a:solidFill>
                  <a:schemeClr val="bg1"/>
                </a:solidFill>
              </a:rPr>
              <a:t>Policies</a:t>
            </a:r>
          </a:p>
          <a:p>
            <a:pPr marL="914400" lvl="1" indent="-457200">
              <a:buFont typeface="Wingdings" panose="05000000000000000000" pitchFamily="2" charset="2"/>
              <a:buChar char="Ø"/>
            </a:pPr>
            <a:r>
              <a:rPr lang="en-US" sz="2400" dirty="0">
                <a:solidFill>
                  <a:schemeClr val="bg1"/>
                </a:solidFill>
              </a:rPr>
              <a:t>Budget decisions</a:t>
            </a:r>
          </a:p>
          <a:p>
            <a:pPr marL="914400" lvl="1" indent="-457200">
              <a:buFont typeface="Wingdings" panose="05000000000000000000" pitchFamily="2" charset="2"/>
              <a:buChar char="Ø"/>
            </a:pPr>
            <a:r>
              <a:rPr lang="en-US" sz="2400" dirty="0">
                <a:solidFill>
                  <a:schemeClr val="bg1"/>
                </a:solidFill>
              </a:rPr>
              <a:t>Program approval/review</a:t>
            </a:r>
          </a:p>
          <a:p>
            <a:pPr marL="914400" lvl="1" indent="-457200">
              <a:buFont typeface="Wingdings" panose="05000000000000000000" pitchFamily="2" charset="2"/>
              <a:buChar char="Ø"/>
            </a:pPr>
            <a:r>
              <a:rPr lang="en-US" sz="2400" dirty="0">
                <a:solidFill>
                  <a:schemeClr val="bg1"/>
                </a:solidFill>
              </a:rPr>
              <a:t>Board evaluations</a:t>
            </a:r>
          </a:p>
          <a:p>
            <a:pPr marL="914400" lvl="1" indent="-457200">
              <a:buFont typeface="Wingdings" panose="05000000000000000000" pitchFamily="2" charset="2"/>
              <a:buChar char="Ø"/>
            </a:pPr>
            <a:r>
              <a:rPr lang="en-US" sz="2400" dirty="0">
                <a:solidFill>
                  <a:schemeClr val="bg1"/>
                </a:solidFill>
              </a:rPr>
              <a:t>Management evaluations</a:t>
            </a:r>
          </a:p>
          <a:p>
            <a:pPr lvl="1"/>
            <a:endParaRPr lang="en-US" sz="2400" dirty="0">
              <a:solidFill>
                <a:schemeClr val="bg1"/>
              </a:solidFill>
            </a:endParaRPr>
          </a:p>
          <a:p>
            <a:pPr lvl="1"/>
            <a:endParaRPr lang="en-US" sz="3200" dirty="0">
              <a:solidFill>
                <a:schemeClr val="bg1"/>
              </a:solidFill>
            </a:endParaRPr>
          </a:p>
        </p:txBody>
      </p:sp>
      <p:sp>
        <p:nvSpPr>
          <p:cNvPr id="2" name="TextBox 1">
            <a:extLst>
              <a:ext uri="{FF2B5EF4-FFF2-40B4-BE49-F238E27FC236}">
                <a16:creationId xmlns:a16="http://schemas.microsoft.com/office/drawing/2014/main" id="{85CF5F8B-21A8-3964-C22A-536C8FDCDF15}"/>
              </a:ext>
            </a:extLst>
          </p:cNvPr>
          <p:cNvSpPr txBox="1"/>
          <p:nvPr/>
        </p:nvSpPr>
        <p:spPr>
          <a:xfrm>
            <a:off x="1210235" y="29828"/>
            <a:ext cx="10647630" cy="707886"/>
          </a:xfrm>
          <a:prstGeom prst="rect">
            <a:avLst/>
          </a:prstGeom>
          <a:noFill/>
        </p:spPr>
        <p:txBody>
          <a:bodyPr wrap="square" rtlCol="0">
            <a:spAutoFit/>
          </a:bodyPr>
          <a:lstStyle/>
          <a:p>
            <a:pPr algn="ctr"/>
            <a:r>
              <a:rPr lang="en-US" sz="4000" dirty="0">
                <a:latin typeface="Montserrat Medium" panose="00000600000000000000" pitchFamily="2" charset="0"/>
              </a:rPr>
              <a:t>Aligning Governance with Mission</a:t>
            </a:r>
          </a:p>
        </p:txBody>
      </p:sp>
      <p:sp>
        <p:nvSpPr>
          <p:cNvPr id="3" name="TextBox 2">
            <a:extLst>
              <a:ext uri="{FF2B5EF4-FFF2-40B4-BE49-F238E27FC236}">
                <a16:creationId xmlns:a16="http://schemas.microsoft.com/office/drawing/2014/main" id="{5AC17706-1479-1A2D-A4BC-5CF30C1AA222}"/>
              </a:ext>
            </a:extLst>
          </p:cNvPr>
          <p:cNvSpPr txBox="1"/>
          <p:nvPr/>
        </p:nvSpPr>
        <p:spPr>
          <a:xfrm>
            <a:off x="6975835" y="3139126"/>
            <a:ext cx="4751109" cy="1815882"/>
          </a:xfrm>
          <a:prstGeom prst="rect">
            <a:avLst/>
          </a:prstGeom>
          <a:noFill/>
        </p:spPr>
        <p:txBody>
          <a:bodyPr wrap="square" rtlCol="0">
            <a:spAutoFit/>
          </a:bodyPr>
          <a:lstStyle/>
          <a:p>
            <a:r>
              <a:rPr lang="en-US" sz="2800" i="1" dirty="0"/>
              <a:t>Thought Question:  What tools do we use to ensure mission-alignment and mission-focused practices?</a:t>
            </a:r>
          </a:p>
        </p:txBody>
      </p:sp>
    </p:spTree>
    <p:extLst>
      <p:ext uri="{BB962C8B-B14F-4D97-AF65-F5344CB8AC3E}">
        <p14:creationId xmlns:p14="http://schemas.microsoft.com/office/powerpoint/2010/main" val="123920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06D1B-C73C-B35E-798E-5A9CCA9EB04E}"/>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5E2C9051-BC96-648F-0DA6-F345320A6BE0}"/>
              </a:ext>
            </a:extLst>
          </p:cNvPr>
          <p:cNvSpPr/>
          <p:nvPr/>
        </p:nvSpPr>
        <p:spPr>
          <a:xfrm>
            <a:off x="5152571" y="425796"/>
            <a:ext cx="703943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E58C6E2-67D6-0A6F-8E6E-C88FE4C6F018}"/>
              </a:ext>
            </a:extLst>
          </p:cNvPr>
          <p:cNvPicPr>
            <a:picLocks noChangeAspect="1"/>
          </p:cNvPicPr>
          <p:nvPr/>
        </p:nvPicPr>
        <p:blipFill>
          <a:blip r:embed="rId3"/>
          <a:stretch>
            <a:fillRect/>
          </a:stretch>
        </p:blipFill>
        <p:spPr>
          <a:xfrm>
            <a:off x="29030" y="1276737"/>
            <a:ext cx="7010400" cy="5581263"/>
          </a:xfrm>
          <a:prstGeom prst="rect">
            <a:avLst/>
          </a:prstGeom>
        </p:spPr>
      </p:pic>
      <p:pic>
        <p:nvPicPr>
          <p:cNvPr id="15" name="Picture 14">
            <a:extLst>
              <a:ext uri="{FF2B5EF4-FFF2-40B4-BE49-F238E27FC236}">
                <a16:creationId xmlns:a16="http://schemas.microsoft.com/office/drawing/2014/main" id="{9B4E0AA5-9DC0-1475-B24F-D54AF27C6ED8}"/>
              </a:ext>
            </a:extLst>
          </p:cNvPr>
          <p:cNvPicPr>
            <a:picLocks noChangeAspect="1"/>
          </p:cNvPicPr>
          <p:nvPr/>
        </p:nvPicPr>
        <p:blipFill>
          <a:blip r:embed="rId4"/>
          <a:stretch>
            <a:fillRect/>
          </a:stretch>
        </p:blipFill>
        <p:spPr>
          <a:xfrm>
            <a:off x="334135" y="0"/>
            <a:ext cx="987974" cy="1715956"/>
          </a:xfrm>
          <a:prstGeom prst="rect">
            <a:avLst/>
          </a:prstGeom>
        </p:spPr>
      </p:pic>
      <p:sp>
        <p:nvSpPr>
          <p:cNvPr id="4" name="TextBox 3">
            <a:extLst>
              <a:ext uri="{FF2B5EF4-FFF2-40B4-BE49-F238E27FC236}">
                <a16:creationId xmlns:a16="http://schemas.microsoft.com/office/drawing/2014/main" id="{EB819BCA-A183-5D54-6147-49A2500282B1}"/>
              </a:ext>
            </a:extLst>
          </p:cNvPr>
          <p:cNvSpPr txBox="1"/>
          <p:nvPr/>
        </p:nvSpPr>
        <p:spPr>
          <a:xfrm>
            <a:off x="116444" y="1659285"/>
            <a:ext cx="5527120" cy="5816977"/>
          </a:xfrm>
          <a:prstGeom prst="rect">
            <a:avLst/>
          </a:prstGeom>
          <a:noFill/>
        </p:spPr>
        <p:txBody>
          <a:bodyPr wrap="square" rtlCol="0">
            <a:spAutoFit/>
          </a:bodyPr>
          <a:lstStyle/>
          <a:p>
            <a:r>
              <a:rPr lang="en-US" sz="3200" dirty="0">
                <a:solidFill>
                  <a:schemeClr val="bg1"/>
                </a:solidFill>
              </a:rPr>
              <a:t>Signs of mission drift:</a:t>
            </a:r>
          </a:p>
          <a:p>
            <a:pPr marL="914400" lvl="1" indent="-457200">
              <a:buFont typeface="Wingdings" panose="05000000000000000000" pitchFamily="2" charset="2"/>
              <a:buChar char="v"/>
            </a:pPr>
            <a:r>
              <a:rPr lang="en-US" sz="3200" dirty="0">
                <a:solidFill>
                  <a:schemeClr val="bg1"/>
                </a:solidFill>
              </a:rPr>
              <a:t>Program choices inconsistent with mission</a:t>
            </a:r>
          </a:p>
          <a:p>
            <a:pPr marL="914400" lvl="1" indent="-457200">
              <a:buFont typeface="Wingdings" panose="05000000000000000000" pitchFamily="2" charset="2"/>
              <a:buChar char="v"/>
            </a:pPr>
            <a:r>
              <a:rPr lang="en-US" sz="3200" dirty="0">
                <a:solidFill>
                  <a:schemeClr val="bg1"/>
                </a:solidFill>
              </a:rPr>
              <a:t>Budget not funding mission priorities</a:t>
            </a:r>
          </a:p>
          <a:p>
            <a:pPr marL="914400" lvl="1" indent="-457200">
              <a:buFont typeface="Wingdings" panose="05000000000000000000" pitchFamily="2" charset="2"/>
              <a:buChar char="v"/>
            </a:pPr>
            <a:r>
              <a:rPr lang="en-US" sz="3200" dirty="0">
                <a:solidFill>
                  <a:schemeClr val="bg1"/>
                </a:solidFill>
              </a:rPr>
              <a:t>Partnerships are diluting mission focus</a:t>
            </a:r>
          </a:p>
          <a:p>
            <a:pPr lvl="1"/>
            <a:endParaRPr lang="en-US" sz="3200" i="1" dirty="0">
              <a:solidFill>
                <a:schemeClr val="bg1"/>
              </a:solidFill>
            </a:endParaRPr>
          </a:p>
          <a:p>
            <a:pPr lvl="1"/>
            <a:r>
              <a:rPr lang="en-US" sz="2800" i="1" dirty="0">
                <a:solidFill>
                  <a:schemeClr val="bg1"/>
                </a:solidFill>
              </a:rPr>
              <a:t>Thought Question:  Where might drift appear in your board/school?</a:t>
            </a:r>
          </a:p>
          <a:p>
            <a:pPr lvl="1"/>
            <a:endParaRPr lang="en-US" sz="3200" dirty="0">
              <a:solidFill>
                <a:schemeClr val="bg1"/>
              </a:solidFill>
            </a:endParaRPr>
          </a:p>
        </p:txBody>
      </p:sp>
      <p:sp>
        <p:nvSpPr>
          <p:cNvPr id="2" name="TextBox 1">
            <a:extLst>
              <a:ext uri="{FF2B5EF4-FFF2-40B4-BE49-F238E27FC236}">
                <a16:creationId xmlns:a16="http://schemas.microsoft.com/office/drawing/2014/main" id="{A931BD33-D773-AAA6-C798-9AC91A76B187}"/>
              </a:ext>
            </a:extLst>
          </p:cNvPr>
          <p:cNvSpPr txBox="1"/>
          <p:nvPr/>
        </p:nvSpPr>
        <p:spPr>
          <a:xfrm>
            <a:off x="1210235" y="29828"/>
            <a:ext cx="10647630" cy="707886"/>
          </a:xfrm>
          <a:prstGeom prst="rect">
            <a:avLst/>
          </a:prstGeom>
          <a:noFill/>
        </p:spPr>
        <p:txBody>
          <a:bodyPr wrap="square" rtlCol="0">
            <a:spAutoFit/>
          </a:bodyPr>
          <a:lstStyle/>
          <a:p>
            <a:pPr algn="ctr"/>
            <a:r>
              <a:rPr lang="en-US" sz="4000" dirty="0">
                <a:latin typeface="Montserrat Medium" panose="00000600000000000000" pitchFamily="2" charset="0"/>
              </a:rPr>
              <a:t>Recognizing Mission Drift</a:t>
            </a:r>
          </a:p>
        </p:txBody>
      </p:sp>
      <p:sp>
        <p:nvSpPr>
          <p:cNvPr id="8" name="TextBox 7">
            <a:extLst>
              <a:ext uri="{FF2B5EF4-FFF2-40B4-BE49-F238E27FC236}">
                <a16:creationId xmlns:a16="http://schemas.microsoft.com/office/drawing/2014/main" id="{1346277D-6CCA-CED0-D95D-006A9A5A73B3}"/>
              </a:ext>
            </a:extLst>
          </p:cNvPr>
          <p:cNvSpPr txBox="1"/>
          <p:nvPr/>
        </p:nvSpPr>
        <p:spPr>
          <a:xfrm>
            <a:off x="6815581" y="2705493"/>
            <a:ext cx="4854804" cy="3046988"/>
          </a:xfrm>
          <a:prstGeom prst="rect">
            <a:avLst/>
          </a:prstGeom>
          <a:noFill/>
        </p:spPr>
        <p:txBody>
          <a:bodyPr wrap="square" rtlCol="0">
            <a:spAutoFit/>
          </a:bodyPr>
          <a:lstStyle/>
          <a:p>
            <a:r>
              <a:rPr lang="en-US" sz="3200" i="1" dirty="0"/>
              <a:t>“Mission Drift is the natural course for organizations, and it takes focused attention to safeguard against it.”  </a:t>
            </a:r>
          </a:p>
          <a:p>
            <a:pPr algn="r"/>
            <a:r>
              <a:rPr lang="en-US" sz="1600" dirty="0"/>
              <a:t>Peter Greer and Chris Horst</a:t>
            </a:r>
          </a:p>
          <a:p>
            <a:pPr algn="r"/>
            <a:r>
              <a:rPr lang="en-US" sz="1600" dirty="0"/>
              <a:t>Center for Congressional Health</a:t>
            </a:r>
          </a:p>
        </p:txBody>
      </p:sp>
    </p:spTree>
    <p:extLst>
      <p:ext uri="{BB962C8B-B14F-4D97-AF65-F5344CB8AC3E}">
        <p14:creationId xmlns:p14="http://schemas.microsoft.com/office/powerpoint/2010/main" val="1864564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2462A-30F6-F00B-2FDC-AB67ABB21749}"/>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1F68F9E-E905-60DE-ED62-AD0304FAB81C}"/>
              </a:ext>
            </a:extLst>
          </p:cNvPr>
          <p:cNvSpPr/>
          <p:nvPr/>
        </p:nvSpPr>
        <p:spPr>
          <a:xfrm>
            <a:off x="5152571" y="425796"/>
            <a:ext cx="703943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8F3E71F-DCFB-CCE5-A390-F6B712DB922E}"/>
              </a:ext>
            </a:extLst>
          </p:cNvPr>
          <p:cNvPicPr>
            <a:picLocks noChangeAspect="1"/>
          </p:cNvPicPr>
          <p:nvPr/>
        </p:nvPicPr>
        <p:blipFill>
          <a:blip r:embed="rId3"/>
          <a:stretch>
            <a:fillRect/>
          </a:stretch>
        </p:blipFill>
        <p:spPr>
          <a:xfrm>
            <a:off x="29030" y="1276737"/>
            <a:ext cx="7010400" cy="5581263"/>
          </a:xfrm>
          <a:prstGeom prst="rect">
            <a:avLst/>
          </a:prstGeom>
        </p:spPr>
      </p:pic>
      <p:pic>
        <p:nvPicPr>
          <p:cNvPr id="15" name="Picture 14">
            <a:extLst>
              <a:ext uri="{FF2B5EF4-FFF2-40B4-BE49-F238E27FC236}">
                <a16:creationId xmlns:a16="http://schemas.microsoft.com/office/drawing/2014/main" id="{0C9F0CEE-D4E1-2F94-326C-E4E8A3B34A8F}"/>
              </a:ext>
            </a:extLst>
          </p:cNvPr>
          <p:cNvPicPr>
            <a:picLocks noChangeAspect="1"/>
          </p:cNvPicPr>
          <p:nvPr/>
        </p:nvPicPr>
        <p:blipFill>
          <a:blip r:embed="rId4"/>
          <a:stretch>
            <a:fillRect/>
          </a:stretch>
        </p:blipFill>
        <p:spPr>
          <a:xfrm>
            <a:off x="334135" y="0"/>
            <a:ext cx="987974" cy="1715956"/>
          </a:xfrm>
          <a:prstGeom prst="rect">
            <a:avLst/>
          </a:prstGeom>
        </p:spPr>
      </p:pic>
      <p:sp>
        <p:nvSpPr>
          <p:cNvPr id="4" name="TextBox 3">
            <a:extLst>
              <a:ext uri="{FF2B5EF4-FFF2-40B4-BE49-F238E27FC236}">
                <a16:creationId xmlns:a16="http://schemas.microsoft.com/office/drawing/2014/main" id="{718EA73D-4EBA-2FA5-3B1A-DBB6ABB457E1}"/>
              </a:ext>
            </a:extLst>
          </p:cNvPr>
          <p:cNvSpPr txBox="1"/>
          <p:nvPr/>
        </p:nvSpPr>
        <p:spPr>
          <a:xfrm>
            <a:off x="116443" y="1659285"/>
            <a:ext cx="5746350" cy="4770537"/>
          </a:xfrm>
          <a:prstGeom prst="rect">
            <a:avLst/>
          </a:prstGeom>
          <a:noFill/>
        </p:spPr>
        <p:txBody>
          <a:bodyPr wrap="square" rtlCol="0">
            <a:spAutoFit/>
          </a:bodyPr>
          <a:lstStyle/>
          <a:p>
            <a:pPr marL="285750" indent="-285750">
              <a:buFont typeface="Wingdings" panose="05000000000000000000" pitchFamily="2" charset="2"/>
              <a:buChar char="ü"/>
            </a:pPr>
            <a:r>
              <a:rPr lang="en-US" sz="3200" dirty="0">
                <a:solidFill>
                  <a:schemeClr val="bg1"/>
                </a:solidFill>
              </a:rPr>
              <a:t>Policy review for alignment</a:t>
            </a:r>
          </a:p>
          <a:p>
            <a:pPr marL="285750" indent="-285750">
              <a:buFont typeface="Wingdings" panose="05000000000000000000" pitchFamily="2" charset="2"/>
              <a:buChar char="ü"/>
            </a:pPr>
            <a:r>
              <a:rPr lang="en-US" sz="3200" dirty="0">
                <a:solidFill>
                  <a:schemeClr val="bg1"/>
                </a:solidFill>
              </a:rPr>
              <a:t>Board retreats solely focused on mission</a:t>
            </a:r>
          </a:p>
          <a:p>
            <a:pPr marL="285750" indent="-285750">
              <a:buFont typeface="Wingdings" panose="05000000000000000000" pitchFamily="2" charset="2"/>
              <a:buChar char="ü"/>
            </a:pPr>
            <a:r>
              <a:rPr lang="en-US" sz="3200" dirty="0">
                <a:solidFill>
                  <a:schemeClr val="bg1"/>
                </a:solidFill>
              </a:rPr>
              <a:t>Data-based reflection</a:t>
            </a:r>
          </a:p>
          <a:p>
            <a:pPr marL="285750" indent="-285750">
              <a:buFont typeface="Wingdings" panose="05000000000000000000" pitchFamily="2" charset="2"/>
              <a:buChar char="ü"/>
            </a:pPr>
            <a:endParaRPr lang="en-US" sz="3200" dirty="0">
              <a:solidFill>
                <a:schemeClr val="bg1"/>
              </a:solidFill>
            </a:endParaRPr>
          </a:p>
          <a:p>
            <a:r>
              <a:rPr lang="en-US" sz="2800" i="1" dirty="0">
                <a:solidFill>
                  <a:schemeClr val="bg1"/>
                </a:solidFill>
              </a:rPr>
              <a:t>Thought Question: Do our stakeholders know and understand our mission?  Are we modeling mission-focused leadership?</a:t>
            </a:r>
          </a:p>
          <a:p>
            <a:pPr lvl="1"/>
            <a:endParaRPr lang="en-US" sz="3200" dirty="0">
              <a:solidFill>
                <a:schemeClr val="bg1"/>
              </a:solidFill>
            </a:endParaRPr>
          </a:p>
        </p:txBody>
      </p:sp>
      <p:sp>
        <p:nvSpPr>
          <p:cNvPr id="2" name="TextBox 1">
            <a:extLst>
              <a:ext uri="{FF2B5EF4-FFF2-40B4-BE49-F238E27FC236}">
                <a16:creationId xmlns:a16="http://schemas.microsoft.com/office/drawing/2014/main" id="{88E38C42-F9E0-B6E2-4AD5-09B25E677B76}"/>
              </a:ext>
            </a:extLst>
          </p:cNvPr>
          <p:cNvSpPr txBox="1"/>
          <p:nvPr/>
        </p:nvSpPr>
        <p:spPr>
          <a:xfrm>
            <a:off x="1210235" y="29828"/>
            <a:ext cx="10647630" cy="707886"/>
          </a:xfrm>
          <a:prstGeom prst="rect">
            <a:avLst/>
          </a:prstGeom>
          <a:noFill/>
        </p:spPr>
        <p:txBody>
          <a:bodyPr wrap="square" rtlCol="0">
            <a:spAutoFit/>
          </a:bodyPr>
          <a:lstStyle/>
          <a:p>
            <a:pPr algn="ctr"/>
            <a:r>
              <a:rPr lang="en-US" sz="4000" dirty="0">
                <a:latin typeface="Montserrat Medium" panose="00000600000000000000" pitchFamily="2" charset="0"/>
              </a:rPr>
              <a:t>Course-Correction Strategies</a:t>
            </a:r>
          </a:p>
        </p:txBody>
      </p:sp>
      <p:pic>
        <p:nvPicPr>
          <p:cNvPr id="6" name="Picture 5">
            <a:extLst>
              <a:ext uri="{FF2B5EF4-FFF2-40B4-BE49-F238E27FC236}">
                <a16:creationId xmlns:a16="http://schemas.microsoft.com/office/drawing/2014/main" id="{1B3AA1C4-0D1D-6E46-BAAA-62B77EAD8A3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950206" y="1276736"/>
            <a:ext cx="6212764" cy="6007060"/>
          </a:xfrm>
          <a:prstGeom prst="rect">
            <a:avLst/>
          </a:prstGeom>
        </p:spPr>
      </p:pic>
    </p:spTree>
    <p:extLst>
      <p:ext uri="{BB962C8B-B14F-4D97-AF65-F5344CB8AC3E}">
        <p14:creationId xmlns:p14="http://schemas.microsoft.com/office/powerpoint/2010/main" val="256565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E0755-3AF6-3390-88AE-461CA9025C1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2D508F7-DC71-07F5-B46F-7FA22F57115F}"/>
              </a:ext>
            </a:extLst>
          </p:cNvPr>
          <p:cNvSpPr/>
          <p:nvPr/>
        </p:nvSpPr>
        <p:spPr>
          <a:xfrm>
            <a:off x="0" y="-27160"/>
            <a:ext cx="12192000" cy="1715956"/>
          </a:xfrm>
          <a:prstGeom prst="rect">
            <a:avLst/>
          </a:prstGeom>
          <a:solidFill>
            <a:srgbClr val="0C57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51C18DA-692C-57A3-8391-50E0F601F0B0}"/>
              </a:ext>
            </a:extLst>
          </p:cNvPr>
          <p:cNvSpPr txBox="1"/>
          <p:nvPr/>
        </p:nvSpPr>
        <p:spPr>
          <a:xfrm>
            <a:off x="195072" y="27291"/>
            <a:ext cx="10040766" cy="1446550"/>
          </a:xfrm>
          <a:prstGeom prst="rect">
            <a:avLst/>
          </a:prstGeom>
          <a:noFill/>
        </p:spPr>
        <p:txBody>
          <a:bodyPr wrap="square" rtlCol="0">
            <a:spAutoFit/>
          </a:bodyPr>
          <a:lstStyle/>
          <a:p>
            <a:r>
              <a:rPr lang="en-US" sz="4400" dirty="0">
                <a:solidFill>
                  <a:schemeClr val="bg1"/>
                </a:solidFill>
                <a:latin typeface="Montserrat Medium" pitchFamily="2" charset="77"/>
              </a:rPr>
              <a:t>Applying Mission-Driven Strategies</a:t>
            </a:r>
            <a:endParaRPr lang="en-US" sz="5400" dirty="0">
              <a:solidFill>
                <a:schemeClr val="bg1"/>
              </a:solidFill>
              <a:latin typeface="Montserrat Medium" pitchFamily="2" charset="77"/>
            </a:endParaRPr>
          </a:p>
        </p:txBody>
      </p:sp>
      <p:pic>
        <p:nvPicPr>
          <p:cNvPr id="21" name="Picture 20">
            <a:extLst>
              <a:ext uri="{FF2B5EF4-FFF2-40B4-BE49-F238E27FC236}">
                <a16:creationId xmlns:a16="http://schemas.microsoft.com/office/drawing/2014/main" id="{F549DE73-A225-241C-12DB-E9172D9C1A86}"/>
              </a:ext>
            </a:extLst>
          </p:cNvPr>
          <p:cNvPicPr>
            <a:picLocks noChangeAspect="1"/>
          </p:cNvPicPr>
          <p:nvPr/>
        </p:nvPicPr>
        <p:blipFill>
          <a:blip r:embed="rId3"/>
          <a:stretch>
            <a:fillRect/>
          </a:stretch>
        </p:blipFill>
        <p:spPr>
          <a:xfrm>
            <a:off x="10223293" y="-27160"/>
            <a:ext cx="987974" cy="1715956"/>
          </a:xfrm>
          <a:prstGeom prst="rect">
            <a:avLst/>
          </a:prstGeom>
        </p:spPr>
      </p:pic>
      <p:sp>
        <p:nvSpPr>
          <p:cNvPr id="2" name="TextBox 1">
            <a:extLst>
              <a:ext uri="{FF2B5EF4-FFF2-40B4-BE49-F238E27FC236}">
                <a16:creationId xmlns:a16="http://schemas.microsoft.com/office/drawing/2014/main" id="{28620B7B-8EBE-1DA8-C490-B71E85734A9F}"/>
              </a:ext>
            </a:extLst>
          </p:cNvPr>
          <p:cNvSpPr txBox="1"/>
          <p:nvPr/>
        </p:nvSpPr>
        <p:spPr>
          <a:xfrm>
            <a:off x="0" y="2311385"/>
            <a:ext cx="11887200" cy="1569660"/>
          </a:xfrm>
          <a:prstGeom prst="rect">
            <a:avLst/>
          </a:prstGeom>
          <a:noFill/>
        </p:spPr>
        <p:txBody>
          <a:bodyPr wrap="square" rtlCol="0">
            <a:spAutoFit/>
          </a:bodyPr>
          <a:lstStyle/>
          <a:p>
            <a:pPr marL="514350" indent="-514350">
              <a:buFont typeface="+mj-lt"/>
              <a:buAutoNum type="arabicPeriod"/>
            </a:pPr>
            <a:r>
              <a:rPr lang="en-US" sz="3200" b="1" i="1" dirty="0"/>
              <a:t>Embed Mission Alignment in Every Decision Process</a:t>
            </a:r>
          </a:p>
          <a:p>
            <a:pPr marL="514350" indent="-514350">
              <a:buFont typeface="+mj-lt"/>
              <a:buAutoNum type="arabicPeriod"/>
            </a:pPr>
            <a:r>
              <a:rPr lang="en-US" sz="3200" b="1" i="1" dirty="0"/>
              <a:t>Integrate Mission Metrics into Board Dashboards and Evaluations</a:t>
            </a:r>
          </a:p>
          <a:p>
            <a:pPr marL="514350" indent="-514350">
              <a:buFont typeface="+mj-lt"/>
              <a:buAutoNum type="arabicPeriod"/>
            </a:pPr>
            <a:r>
              <a:rPr lang="en-US" sz="3200" b="1" i="1" dirty="0"/>
              <a:t>Use Annual Retreats for Mission Reflection and Renewal</a:t>
            </a:r>
          </a:p>
        </p:txBody>
      </p:sp>
    </p:spTree>
    <p:extLst>
      <p:ext uri="{BB962C8B-B14F-4D97-AF65-F5344CB8AC3E}">
        <p14:creationId xmlns:p14="http://schemas.microsoft.com/office/powerpoint/2010/main" val="294223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0F93C-5191-67ED-A1CA-B126C7ED908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DF79391-7C93-A8EC-4AB2-363E21E8006E}"/>
              </a:ext>
            </a:extLst>
          </p:cNvPr>
          <p:cNvSpPr/>
          <p:nvPr/>
        </p:nvSpPr>
        <p:spPr>
          <a:xfrm>
            <a:off x="0" y="-27160"/>
            <a:ext cx="12192000" cy="1715956"/>
          </a:xfrm>
          <a:prstGeom prst="rect">
            <a:avLst/>
          </a:prstGeom>
          <a:solidFill>
            <a:srgbClr val="0C57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252FFC0-C87A-1DB6-EC6E-68A76D809DC3}"/>
              </a:ext>
            </a:extLst>
          </p:cNvPr>
          <p:cNvSpPr txBox="1"/>
          <p:nvPr/>
        </p:nvSpPr>
        <p:spPr>
          <a:xfrm>
            <a:off x="195072" y="27291"/>
            <a:ext cx="10040766" cy="769441"/>
          </a:xfrm>
          <a:prstGeom prst="rect">
            <a:avLst/>
          </a:prstGeom>
          <a:noFill/>
        </p:spPr>
        <p:txBody>
          <a:bodyPr wrap="square" rtlCol="0">
            <a:spAutoFit/>
          </a:bodyPr>
          <a:lstStyle/>
          <a:p>
            <a:r>
              <a:rPr lang="en-US" sz="4400" dirty="0">
                <a:solidFill>
                  <a:schemeClr val="bg1"/>
                </a:solidFill>
                <a:latin typeface="Montserrat Medium" pitchFamily="2" charset="77"/>
              </a:rPr>
              <a:t>Key Takeaways</a:t>
            </a:r>
            <a:endParaRPr lang="en-US" sz="5400" dirty="0">
              <a:solidFill>
                <a:schemeClr val="bg1"/>
              </a:solidFill>
              <a:latin typeface="Montserrat Medium" pitchFamily="2" charset="77"/>
            </a:endParaRPr>
          </a:p>
        </p:txBody>
      </p:sp>
      <p:pic>
        <p:nvPicPr>
          <p:cNvPr id="21" name="Picture 20">
            <a:extLst>
              <a:ext uri="{FF2B5EF4-FFF2-40B4-BE49-F238E27FC236}">
                <a16:creationId xmlns:a16="http://schemas.microsoft.com/office/drawing/2014/main" id="{339B4404-F5CE-8A51-143A-897A5EFE7014}"/>
              </a:ext>
            </a:extLst>
          </p:cNvPr>
          <p:cNvPicPr>
            <a:picLocks noChangeAspect="1"/>
          </p:cNvPicPr>
          <p:nvPr/>
        </p:nvPicPr>
        <p:blipFill>
          <a:blip r:embed="rId3"/>
          <a:stretch>
            <a:fillRect/>
          </a:stretch>
        </p:blipFill>
        <p:spPr>
          <a:xfrm>
            <a:off x="10223293" y="-27160"/>
            <a:ext cx="987974" cy="1715956"/>
          </a:xfrm>
          <a:prstGeom prst="rect">
            <a:avLst/>
          </a:prstGeom>
        </p:spPr>
      </p:pic>
      <p:sp>
        <p:nvSpPr>
          <p:cNvPr id="2" name="TextBox 1">
            <a:extLst>
              <a:ext uri="{FF2B5EF4-FFF2-40B4-BE49-F238E27FC236}">
                <a16:creationId xmlns:a16="http://schemas.microsoft.com/office/drawing/2014/main" id="{51F55802-2FF7-1096-41D7-C3B9926C2846}"/>
              </a:ext>
            </a:extLst>
          </p:cNvPr>
          <p:cNvSpPr txBox="1"/>
          <p:nvPr/>
        </p:nvSpPr>
        <p:spPr>
          <a:xfrm>
            <a:off x="0" y="2311385"/>
            <a:ext cx="11887200" cy="1569660"/>
          </a:xfrm>
          <a:prstGeom prst="rect">
            <a:avLst/>
          </a:prstGeom>
          <a:noFill/>
        </p:spPr>
        <p:txBody>
          <a:bodyPr wrap="square" rtlCol="0">
            <a:spAutoFit/>
          </a:bodyPr>
          <a:lstStyle/>
          <a:p>
            <a:pPr marL="514350" indent="-514350">
              <a:buFont typeface="+mj-lt"/>
              <a:buAutoNum type="arabicPeriod"/>
            </a:pPr>
            <a:r>
              <a:rPr lang="en-US" sz="3200" b="1" i="1" dirty="0"/>
              <a:t>Mission is the foundation of governance</a:t>
            </a:r>
          </a:p>
          <a:p>
            <a:pPr marL="514350" indent="-514350">
              <a:buFont typeface="+mj-lt"/>
              <a:buAutoNum type="arabicPeriod"/>
            </a:pPr>
            <a:r>
              <a:rPr lang="en-US" sz="3200" b="1" i="1" dirty="0"/>
              <a:t>Alignment ensures consistent, student-centered decisions</a:t>
            </a:r>
          </a:p>
          <a:p>
            <a:pPr marL="514350" indent="-514350">
              <a:buFont typeface="+mj-lt"/>
              <a:buAutoNum type="arabicPeriod"/>
            </a:pPr>
            <a:r>
              <a:rPr lang="en-US" sz="3200" b="1" i="1" dirty="0"/>
              <a:t>Drift can be addressed with intentional, transparent actions</a:t>
            </a:r>
          </a:p>
        </p:txBody>
      </p:sp>
      <p:sp>
        <p:nvSpPr>
          <p:cNvPr id="3" name="TextBox 2">
            <a:extLst>
              <a:ext uri="{FF2B5EF4-FFF2-40B4-BE49-F238E27FC236}">
                <a16:creationId xmlns:a16="http://schemas.microsoft.com/office/drawing/2014/main" id="{769F43C9-07A6-ADC1-CF55-334A59E73438}"/>
              </a:ext>
            </a:extLst>
          </p:cNvPr>
          <p:cNvSpPr txBox="1"/>
          <p:nvPr/>
        </p:nvSpPr>
        <p:spPr>
          <a:xfrm>
            <a:off x="1466639" y="4261154"/>
            <a:ext cx="9250641" cy="1077218"/>
          </a:xfrm>
          <a:prstGeom prst="rect">
            <a:avLst/>
          </a:prstGeom>
          <a:noFill/>
        </p:spPr>
        <p:txBody>
          <a:bodyPr wrap="square" rtlCol="0">
            <a:spAutoFit/>
          </a:bodyPr>
          <a:lstStyle/>
          <a:p>
            <a:r>
              <a:rPr lang="en-US" sz="3200" i="1" dirty="0"/>
              <a:t>Purpose is the reason you journey; passion is the fire that lights the way.</a:t>
            </a:r>
          </a:p>
        </p:txBody>
      </p:sp>
    </p:spTree>
    <p:extLst>
      <p:ext uri="{BB962C8B-B14F-4D97-AF65-F5344CB8AC3E}">
        <p14:creationId xmlns:p14="http://schemas.microsoft.com/office/powerpoint/2010/main" val="3698710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625</Words>
  <Application>Microsoft Office PowerPoint</Application>
  <PresentationFormat>Widescreen</PresentationFormat>
  <Paragraphs>89</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Agenda</vt:lpstr>
      <vt:lpstr>Arial</vt:lpstr>
      <vt:lpstr>Calibri</vt:lpstr>
      <vt:lpstr>Calibri Light</vt:lpstr>
      <vt:lpstr>Montserrat Medium</vt:lpstr>
      <vt:lpstr>Montserrat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Irwin</dc:creator>
  <cp:lastModifiedBy>Chris Oshelski</cp:lastModifiedBy>
  <cp:revision>3</cp:revision>
  <dcterms:created xsi:type="dcterms:W3CDTF">2025-08-18T19:45:00Z</dcterms:created>
  <dcterms:modified xsi:type="dcterms:W3CDTF">2025-10-17T12:52:34Z</dcterms:modified>
</cp:coreProperties>
</file>