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81" r:id="rId3"/>
    <p:sldId id="296" r:id="rId4"/>
    <p:sldId id="306" r:id="rId5"/>
    <p:sldId id="299" r:id="rId6"/>
    <p:sldId id="302" r:id="rId7"/>
    <p:sldId id="277" r:id="rId8"/>
    <p:sldId id="265" r:id="rId9"/>
    <p:sldId id="305" r:id="rId10"/>
    <p:sldId id="293" r:id="rId11"/>
    <p:sldId id="295" r:id="rId12"/>
    <p:sldId id="297" r:id="rId13"/>
    <p:sldId id="292" r:id="rId1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Irwin" userId="436ca7a587d9bf06" providerId="LiveId" clId="{2BD5FA28-28E3-450C-90E4-F19B74289E8C}"/>
    <pc:docChg chg="undo custSel addSld delSld modSld sldOrd modNotesMaster">
      <pc:chgData name="Angela Irwin" userId="436ca7a587d9bf06" providerId="LiveId" clId="{2BD5FA28-28E3-450C-90E4-F19B74289E8C}" dt="2025-11-11T21:18:30.088" v="11409" actId="20577"/>
      <pc:docMkLst>
        <pc:docMk/>
      </pc:docMkLst>
      <pc:sldChg chg="addSp delSp modSp mod modNotesTx">
        <pc:chgData name="Angela Irwin" userId="436ca7a587d9bf06" providerId="LiveId" clId="{2BD5FA28-28E3-450C-90E4-F19B74289E8C}" dt="2025-11-10T16:09:17.626" v="8848" actId="20577"/>
        <pc:sldMkLst>
          <pc:docMk/>
          <pc:sldMk cId="332374116" sldId="257"/>
        </pc:sldMkLst>
        <pc:picChg chg="add mod ord">
          <ac:chgData name="Angela Irwin" userId="436ca7a587d9bf06" providerId="LiveId" clId="{2BD5FA28-28E3-450C-90E4-F19B74289E8C}" dt="2025-11-06T13:47:19.946" v="1447"/>
          <ac:picMkLst>
            <pc:docMk/>
            <pc:sldMk cId="332374116" sldId="257"/>
            <ac:picMk id="5" creationId="{B67E1316-0CDE-B403-18AA-6FCAD79156CD}"/>
          </ac:picMkLst>
        </pc:picChg>
      </pc:sldChg>
      <pc:sldChg chg="addSp delSp modSp add del mod ord modNotesTx">
        <pc:chgData name="Angela Irwin" userId="436ca7a587d9bf06" providerId="LiveId" clId="{2BD5FA28-28E3-450C-90E4-F19B74289E8C}" dt="2025-11-11T15:33:25.468" v="10784" actId="6549"/>
        <pc:sldMkLst>
          <pc:docMk/>
          <pc:sldMk cId="1239202810" sldId="265"/>
        </pc:sldMkLst>
        <pc:spChg chg="mod">
          <ac:chgData name="Angela Irwin" userId="436ca7a587d9bf06" providerId="LiveId" clId="{2BD5FA28-28E3-450C-90E4-F19B74289E8C}" dt="2025-11-05T16:20:27.121" v="1413" actId="6549"/>
          <ac:spMkLst>
            <pc:docMk/>
            <pc:sldMk cId="1239202810" sldId="265"/>
            <ac:spMk id="4" creationId="{4BCDB6D0-A085-EDD7-6DC6-E0A59B8446DB}"/>
          </ac:spMkLst>
        </pc:spChg>
        <pc:picChg chg="add mod">
          <ac:chgData name="Angela Irwin" userId="436ca7a587d9bf06" providerId="LiveId" clId="{2BD5FA28-28E3-450C-90E4-F19B74289E8C}" dt="2025-11-06T15:29:46.168" v="1781"/>
          <ac:picMkLst>
            <pc:docMk/>
            <pc:sldMk cId="1239202810" sldId="265"/>
            <ac:picMk id="8" creationId="{D7515976-071A-A2E7-74E7-0950CB65EB8E}"/>
          </ac:picMkLst>
        </pc:picChg>
      </pc:sldChg>
      <pc:sldChg chg="addSp delSp modSp mod ord modNotesTx">
        <pc:chgData name="Angela Irwin" userId="436ca7a587d9bf06" providerId="LiveId" clId="{2BD5FA28-28E3-450C-90E4-F19B74289E8C}" dt="2025-11-11T15:31:05.081" v="10547" actId="6549"/>
        <pc:sldMkLst>
          <pc:docMk/>
          <pc:sldMk cId="2443861758" sldId="277"/>
        </pc:sldMkLst>
        <pc:spChg chg="mod">
          <ac:chgData name="Angela Irwin" userId="436ca7a587d9bf06" providerId="LiveId" clId="{2BD5FA28-28E3-450C-90E4-F19B74289E8C}" dt="2025-11-06T14:54:55.311" v="1679" actId="1076"/>
          <ac:spMkLst>
            <pc:docMk/>
            <pc:sldMk cId="2443861758" sldId="277"/>
            <ac:spMk id="2" creationId="{27A2EF0B-0443-A15F-38F1-39F894DD8CC3}"/>
          </ac:spMkLst>
        </pc:spChg>
        <pc:spChg chg="mod">
          <ac:chgData name="Angela Irwin" userId="436ca7a587d9bf06" providerId="LiveId" clId="{2BD5FA28-28E3-450C-90E4-F19B74289E8C}" dt="2025-11-05T15:06:28.756" v="11" actId="20577"/>
          <ac:spMkLst>
            <pc:docMk/>
            <pc:sldMk cId="2443861758" sldId="277"/>
            <ac:spMk id="6" creationId="{4D194E6F-5A87-4AAA-0315-101AA0B590EF}"/>
          </ac:spMkLst>
        </pc:spChg>
        <pc:picChg chg="add mod">
          <ac:chgData name="Angela Irwin" userId="436ca7a587d9bf06" providerId="LiveId" clId="{2BD5FA28-28E3-450C-90E4-F19B74289E8C}" dt="2025-11-06T15:29:25.604" v="1779"/>
          <ac:picMkLst>
            <pc:docMk/>
            <pc:sldMk cId="2443861758" sldId="277"/>
            <ac:picMk id="10" creationId="{893D11E2-D68C-3F7D-27DC-8D59E93A805D}"/>
          </ac:picMkLst>
        </pc:picChg>
      </pc:sldChg>
      <pc:sldChg chg="addSp modSp mod modNotesTx">
        <pc:chgData name="Angela Irwin" userId="436ca7a587d9bf06" providerId="LiveId" clId="{2BD5FA28-28E3-450C-90E4-F19B74289E8C}" dt="2025-11-11T14:34:44.737" v="9288" actId="20577"/>
        <pc:sldMkLst>
          <pc:docMk/>
          <pc:sldMk cId="3987086568" sldId="281"/>
        </pc:sldMkLst>
        <pc:spChg chg="mod">
          <ac:chgData name="Angela Irwin" userId="436ca7a587d9bf06" providerId="LiveId" clId="{2BD5FA28-28E3-450C-90E4-F19B74289E8C}" dt="2025-11-06T14:56:15.070" v="1682" actId="113"/>
          <ac:spMkLst>
            <pc:docMk/>
            <pc:sldMk cId="3987086568" sldId="281"/>
            <ac:spMk id="13" creationId="{A483D107-99B8-F79A-DE6C-3F5017CFD68E}"/>
          </ac:spMkLst>
        </pc:spChg>
        <pc:picChg chg="add mod ord">
          <ac:chgData name="Angela Irwin" userId="436ca7a587d9bf06" providerId="LiveId" clId="{2BD5FA28-28E3-450C-90E4-F19B74289E8C}" dt="2025-11-06T13:37:19.826" v="1433" actId="167"/>
          <ac:picMkLst>
            <pc:docMk/>
            <pc:sldMk cId="3987086568" sldId="281"/>
            <ac:picMk id="2" creationId="{A4E14AE7-8752-BA92-BFB9-57098ABF52EB}"/>
          </ac:picMkLst>
        </pc:picChg>
      </pc:sldChg>
      <pc:sldChg chg="addSp delSp modSp mod modAnim modNotesTx">
        <pc:chgData name="Angela Irwin" userId="436ca7a587d9bf06" providerId="LiveId" clId="{2BD5FA28-28E3-450C-90E4-F19B74289E8C}" dt="2025-11-11T15:37:28.563" v="11362" actId="20577"/>
        <pc:sldMkLst>
          <pc:docMk/>
          <pc:sldMk cId="1864564786" sldId="293"/>
        </pc:sldMkLst>
        <pc:spChg chg="add del mod">
          <ac:chgData name="Angela Irwin" userId="436ca7a587d9bf06" providerId="LiveId" clId="{2BD5FA28-28E3-450C-90E4-F19B74289E8C}" dt="2025-11-10T15:58:22.098" v="6531" actId="1076"/>
          <ac:spMkLst>
            <pc:docMk/>
            <pc:sldMk cId="1864564786" sldId="293"/>
            <ac:spMk id="2" creationId="{A931BD33-D773-AAA6-C798-9AC91A76B187}"/>
          </ac:spMkLst>
        </pc:spChg>
        <pc:spChg chg="add mod">
          <ac:chgData name="Angela Irwin" userId="436ca7a587d9bf06" providerId="LiveId" clId="{2BD5FA28-28E3-450C-90E4-F19B74289E8C}" dt="2025-11-10T15:58:39.637" v="6535" actId="255"/>
          <ac:spMkLst>
            <pc:docMk/>
            <pc:sldMk cId="1864564786" sldId="293"/>
            <ac:spMk id="4" creationId="{E40872CD-F39F-C5FF-7F89-46F5F7A61F5C}"/>
          </ac:spMkLst>
        </pc:spChg>
        <pc:spChg chg="add mod">
          <ac:chgData name="Angela Irwin" userId="436ca7a587d9bf06" providerId="LiveId" clId="{2BD5FA28-28E3-450C-90E4-F19B74289E8C}" dt="2025-11-10T15:58:50.918" v="6537" actId="1076"/>
          <ac:spMkLst>
            <pc:docMk/>
            <pc:sldMk cId="1864564786" sldId="293"/>
            <ac:spMk id="5" creationId="{3542351D-6605-8BC9-1332-290E1CA6A9BA}"/>
          </ac:spMkLst>
        </pc:spChg>
        <pc:picChg chg="add mod">
          <ac:chgData name="Angela Irwin" userId="436ca7a587d9bf06" providerId="LiveId" clId="{2BD5FA28-28E3-450C-90E4-F19B74289E8C}" dt="2025-11-10T15:56:56.076" v="6516" actId="14100"/>
          <ac:picMkLst>
            <pc:docMk/>
            <pc:sldMk cId="1864564786" sldId="293"/>
            <ac:picMk id="3" creationId="{25B3644A-014D-8DF9-ACE2-C54D82BCEC91}"/>
          </ac:picMkLst>
        </pc:picChg>
        <pc:picChg chg="add mod">
          <ac:chgData name="Angela Irwin" userId="436ca7a587d9bf06" providerId="LiveId" clId="{2BD5FA28-28E3-450C-90E4-F19B74289E8C}" dt="2025-11-10T15:56:44.545" v="6513" actId="1076"/>
          <ac:picMkLst>
            <pc:docMk/>
            <pc:sldMk cId="1864564786" sldId="293"/>
            <ac:picMk id="7" creationId="{06FE485C-D0DC-B76E-B545-5958CD097831}"/>
          </ac:picMkLst>
        </pc:picChg>
      </pc:sldChg>
      <pc:sldChg chg="modSp mod modNotesTx">
        <pc:chgData name="Angela Irwin" userId="436ca7a587d9bf06" providerId="LiveId" clId="{2BD5FA28-28E3-450C-90E4-F19B74289E8C}" dt="2025-11-11T21:18:30.088" v="11409" actId="20577"/>
        <pc:sldMkLst>
          <pc:docMk/>
          <pc:sldMk cId="3698710063" sldId="295"/>
        </pc:sldMkLst>
        <pc:spChg chg="mod">
          <ac:chgData name="Angela Irwin" userId="436ca7a587d9bf06" providerId="LiveId" clId="{2BD5FA28-28E3-450C-90E4-F19B74289E8C}" dt="2025-11-06T15:42:47.328" v="1784" actId="20577"/>
          <ac:spMkLst>
            <pc:docMk/>
            <pc:sldMk cId="3698710063" sldId="295"/>
            <ac:spMk id="2" creationId="{51F55802-2FF7-1096-41D7-C3B9926C2846}"/>
          </ac:spMkLst>
        </pc:spChg>
        <pc:spChg chg="mod">
          <ac:chgData name="Angela Irwin" userId="436ca7a587d9bf06" providerId="LiveId" clId="{2BD5FA28-28E3-450C-90E4-F19B74289E8C}" dt="2025-11-11T21:18:30.088" v="11409" actId="20577"/>
          <ac:spMkLst>
            <pc:docMk/>
            <pc:sldMk cId="3698710063" sldId="295"/>
            <ac:spMk id="3" creationId="{769F43C9-07A6-ADC1-CF55-334A59E73438}"/>
          </ac:spMkLst>
        </pc:spChg>
        <pc:spChg chg="mod">
          <ac:chgData name="Angela Irwin" userId="436ca7a587d9bf06" providerId="LiveId" clId="{2BD5FA28-28E3-450C-90E4-F19B74289E8C}" dt="2025-11-05T15:10:56.435" v="507" actId="20577"/>
          <ac:spMkLst>
            <pc:docMk/>
            <pc:sldMk cId="3698710063" sldId="295"/>
            <ac:spMk id="18" creationId="{A252FFC0-C87A-1DB6-EC6E-68A76D809DC3}"/>
          </ac:spMkLst>
        </pc:spChg>
      </pc:sldChg>
      <pc:sldChg chg="addSp modSp mod modAnim modNotesTx">
        <pc:chgData name="Angela Irwin" userId="436ca7a587d9bf06" providerId="LiveId" clId="{2BD5FA28-28E3-450C-90E4-F19B74289E8C}" dt="2025-11-11T14:36:51.775" v="9575" actId="6549"/>
        <pc:sldMkLst>
          <pc:docMk/>
          <pc:sldMk cId="2258094855" sldId="296"/>
        </pc:sldMkLst>
        <pc:spChg chg="add mod">
          <ac:chgData name="Angela Irwin" userId="436ca7a587d9bf06" providerId="LiveId" clId="{2BD5FA28-28E3-450C-90E4-F19B74289E8C}" dt="2025-11-06T15:57:54.123" v="2139" actId="14100"/>
          <ac:spMkLst>
            <pc:docMk/>
            <pc:sldMk cId="2258094855" sldId="296"/>
            <ac:spMk id="2" creationId="{030DA18F-251D-AC1C-0A0E-BDF55580B756}"/>
          </ac:spMkLst>
        </pc:spChg>
        <pc:spChg chg="add mod">
          <ac:chgData name="Angela Irwin" userId="436ca7a587d9bf06" providerId="LiveId" clId="{2BD5FA28-28E3-450C-90E4-F19B74289E8C}" dt="2025-11-10T15:33:57.222" v="2331" actId="1076"/>
          <ac:spMkLst>
            <pc:docMk/>
            <pc:sldMk cId="2258094855" sldId="296"/>
            <ac:spMk id="3" creationId="{7BDA536A-A79F-C883-636A-5F1CD7C50A8E}"/>
          </ac:spMkLst>
        </pc:spChg>
        <pc:spChg chg="add mod">
          <ac:chgData name="Angela Irwin" userId="436ca7a587d9bf06" providerId="LiveId" clId="{2BD5FA28-28E3-450C-90E4-F19B74289E8C}" dt="2025-11-10T15:35:05.588" v="2371" actId="255"/>
          <ac:spMkLst>
            <pc:docMk/>
            <pc:sldMk cId="2258094855" sldId="296"/>
            <ac:spMk id="4" creationId="{300B6E7C-E39A-75DB-05FF-AFD27D987639}"/>
          </ac:spMkLst>
        </pc:spChg>
        <pc:spChg chg="mod">
          <ac:chgData name="Angela Irwin" userId="436ca7a587d9bf06" providerId="LiveId" clId="{2BD5FA28-28E3-450C-90E4-F19B74289E8C}" dt="2025-11-10T15:34:44.142" v="2369" actId="6549"/>
          <ac:spMkLst>
            <pc:docMk/>
            <pc:sldMk cId="2258094855" sldId="296"/>
            <ac:spMk id="13" creationId="{873C43D2-501C-7FBF-1F5C-BBAA36559486}"/>
          </ac:spMkLst>
        </pc:spChg>
      </pc:sldChg>
      <pc:sldChg chg="addSp delSp modSp add mod ord modNotesTx">
        <pc:chgData name="Angela Irwin" userId="436ca7a587d9bf06" providerId="LiveId" clId="{2BD5FA28-28E3-450C-90E4-F19B74289E8C}" dt="2025-11-10T16:05:08.333" v="7920" actId="6549"/>
        <pc:sldMkLst>
          <pc:docMk/>
          <pc:sldMk cId="3912168577" sldId="297"/>
        </pc:sldMkLst>
        <pc:picChg chg="add mod">
          <ac:chgData name="Angela Irwin" userId="436ca7a587d9bf06" providerId="LiveId" clId="{2BD5FA28-28E3-450C-90E4-F19B74289E8C}" dt="2025-11-06T15:16:14.374" v="1726" actId="14100"/>
          <ac:picMkLst>
            <pc:docMk/>
            <pc:sldMk cId="3912168577" sldId="297"/>
            <ac:picMk id="3" creationId="{71F4956D-D862-FA53-147D-09BEA7E1D3C4}"/>
          </ac:picMkLst>
        </pc:picChg>
      </pc:sldChg>
      <pc:sldChg chg="addSp delSp modSp add mod modNotesTx">
        <pc:chgData name="Angela Irwin" userId="436ca7a587d9bf06" providerId="LiveId" clId="{2BD5FA28-28E3-450C-90E4-F19B74289E8C}" dt="2025-11-11T15:24:48.119" v="9824" actId="20577"/>
        <pc:sldMkLst>
          <pc:docMk/>
          <pc:sldMk cId="1515303222" sldId="299"/>
        </pc:sldMkLst>
        <pc:spChg chg="mod">
          <ac:chgData name="Angela Irwin" userId="436ca7a587d9bf06" providerId="LiveId" clId="{2BD5FA28-28E3-450C-90E4-F19B74289E8C}" dt="2025-11-06T13:48:21.725" v="1450" actId="1076"/>
          <ac:spMkLst>
            <pc:docMk/>
            <pc:sldMk cId="1515303222" sldId="299"/>
            <ac:spMk id="6" creationId="{CDDAC335-7920-8653-6696-1AA97BD0EF09}"/>
          </ac:spMkLst>
        </pc:spChg>
        <pc:picChg chg="add mod">
          <ac:chgData name="Angela Irwin" userId="436ca7a587d9bf06" providerId="LiveId" clId="{2BD5FA28-28E3-450C-90E4-F19B74289E8C}" dt="2025-11-06T15:30:30.690" v="1783"/>
          <ac:picMkLst>
            <pc:docMk/>
            <pc:sldMk cId="1515303222" sldId="299"/>
            <ac:picMk id="10" creationId="{5239F332-315F-8540-6645-1C0E9DEF8B2C}"/>
          </ac:picMkLst>
        </pc:picChg>
      </pc:sldChg>
      <pc:sldChg chg="addSp delSp modSp add mod modNotesTx">
        <pc:chgData name="Angela Irwin" userId="436ca7a587d9bf06" providerId="LiveId" clId="{2BD5FA28-28E3-450C-90E4-F19B74289E8C}" dt="2025-11-11T15:27:23.602" v="10086" actId="20577"/>
        <pc:sldMkLst>
          <pc:docMk/>
          <pc:sldMk cId="241739128" sldId="302"/>
        </pc:sldMkLst>
        <pc:spChg chg="add mod">
          <ac:chgData name="Angela Irwin" userId="436ca7a587d9bf06" providerId="LiveId" clId="{2BD5FA28-28E3-450C-90E4-F19B74289E8C}" dt="2025-11-06T14:00:22.889" v="1641" actId="1076"/>
          <ac:spMkLst>
            <pc:docMk/>
            <pc:sldMk cId="241739128" sldId="302"/>
            <ac:spMk id="5" creationId="{A48D1B5D-FA69-3441-4F6B-69EFBEDA280E}"/>
          </ac:spMkLst>
        </pc:spChg>
        <pc:spChg chg="mod">
          <ac:chgData name="Angela Irwin" userId="436ca7a587d9bf06" providerId="LiveId" clId="{2BD5FA28-28E3-450C-90E4-F19B74289E8C}" dt="2025-11-06T14:55:20.138" v="1680" actId="1076"/>
          <ac:spMkLst>
            <pc:docMk/>
            <pc:sldMk cId="241739128" sldId="302"/>
            <ac:spMk id="6" creationId="{7AFC58E0-054B-2604-F301-4EE427B9F889}"/>
          </ac:spMkLst>
        </pc:spChg>
        <pc:picChg chg="add mod">
          <ac:chgData name="Angela Irwin" userId="436ca7a587d9bf06" providerId="LiveId" clId="{2BD5FA28-28E3-450C-90E4-F19B74289E8C}" dt="2025-11-06T15:30:13.009" v="1782"/>
          <ac:picMkLst>
            <pc:docMk/>
            <pc:sldMk cId="241739128" sldId="302"/>
            <ac:picMk id="4" creationId="{18780530-E0D6-F367-92A4-38D18772A958}"/>
          </ac:picMkLst>
        </pc:picChg>
      </pc:sldChg>
      <pc:sldChg chg="addSp delSp modSp add del mod">
        <pc:chgData name="Angela Irwin" userId="436ca7a587d9bf06" providerId="LiveId" clId="{2BD5FA28-28E3-450C-90E4-F19B74289E8C}" dt="2025-11-10T15:59:20.792" v="6540" actId="47"/>
        <pc:sldMkLst>
          <pc:docMk/>
          <pc:sldMk cId="483555837" sldId="304"/>
        </pc:sldMkLst>
        <pc:picChg chg="add mod modCrop">
          <ac:chgData name="Angela Irwin" userId="436ca7a587d9bf06" providerId="LiveId" clId="{2BD5FA28-28E3-450C-90E4-F19B74289E8C}" dt="2025-11-10T15:56:10.390" v="6507" actId="14100"/>
          <ac:picMkLst>
            <pc:docMk/>
            <pc:sldMk cId="483555837" sldId="304"/>
            <ac:picMk id="5" creationId="{B945D0AF-4695-F1FA-C748-C9CA40C9A33C}"/>
          </ac:picMkLst>
        </pc:picChg>
      </pc:sldChg>
      <pc:sldChg chg="addSp delSp modSp add mod modNotesTx">
        <pc:chgData name="Angela Irwin" userId="436ca7a587d9bf06" providerId="LiveId" clId="{2BD5FA28-28E3-450C-90E4-F19B74289E8C}" dt="2025-11-11T15:36:52.267" v="11349" actId="20577"/>
        <pc:sldMkLst>
          <pc:docMk/>
          <pc:sldMk cId="2300745247" sldId="305"/>
        </pc:sldMkLst>
        <pc:picChg chg="add mod modCrop">
          <ac:chgData name="Angela Irwin" userId="436ca7a587d9bf06" providerId="LiveId" clId="{2BD5FA28-28E3-450C-90E4-F19B74289E8C}" dt="2025-11-06T15:26:20.658" v="1771" actId="1076"/>
          <ac:picMkLst>
            <pc:docMk/>
            <pc:sldMk cId="2300745247" sldId="305"/>
            <ac:picMk id="5" creationId="{0E450F1B-FDE2-7B78-ED7B-8AEC0E7EA1AA}"/>
          </ac:picMkLst>
        </pc:picChg>
      </pc:sldChg>
      <pc:sldChg chg="modSp add mod modNotesTx">
        <pc:chgData name="Angela Irwin" userId="436ca7a587d9bf06" providerId="LiveId" clId="{2BD5FA28-28E3-450C-90E4-F19B74289E8C}" dt="2025-11-11T21:09:35.463" v="11394" actId="20577"/>
        <pc:sldMkLst>
          <pc:docMk/>
          <pc:sldMk cId="1957612659" sldId="306"/>
        </pc:sldMkLst>
        <pc:spChg chg="mod">
          <ac:chgData name="Angela Irwin" userId="436ca7a587d9bf06" providerId="LiveId" clId="{2BD5FA28-28E3-450C-90E4-F19B74289E8C}" dt="2025-11-11T21:09:35.463" v="11394" actId="20577"/>
          <ac:spMkLst>
            <pc:docMk/>
            <pc:sldMk cId="1957612659" sldId="306"/>
            <ac:spMk id="13" creationId="{9283A9E4-8989-A8D4-5C36-F20CDA8972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F3E2711-BFBD-447B-9D58-E3B25379BC2D}" type="datetimeFigureOut">
              <a:rPr lang="en-US" smtClean="0"/>
              <a:t>11/11/2025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616FE4E-F5C6-4D1C-AD71-57B9B3458374}" type="slidenum">
              <a:rPr lang="en-US" smtClean="0"/>
              <a:t>‹#›</a:t>
            </a:fld>
            <a:endParaRPr lang="en-US"/>
          </a:p>
        </p:txBody>
      </p:sp>
    </p:spTree>
    <p:extLst>
      <p:ext uri="{BB962C8B-B14F-4D97-AF65-F5344CB8AC3E}">
        <p14:creationId xmlns:p14="http://schemas.microsoft.com/office/powerpoint/2010/main" val="4131783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everyone!  Welcome to our session!  I am Angie, the proud owner of AirWin Educational Services, LLC, and I am thrilled to be here with you this evening!  In customary fashion, before we begin tonight’s presentation, I will share my traditional housekeeping notes:  please participate with questions, comments, thoughts, etc., in a manner that works best for you, Jenny, my co-organizer, will be helping me monitor your input; this session is being recorded and the link will be shared with you either by me or your authorizer</a:t>
            </a:r>
          </a:p>
          <a:p>
            <a:endParaRPr lang="en-US" dirty="0"/>
          </a:p>
          <a:p>
            <a:r>
              <a:rPr lang="en-US" dirty="0"/>
              <a:t>This evening we will be exploring one of the most important – and sometimes tricky – aspects of board governance:  understanding the difference between </a:t>
            </a:r>
            <a:r>
              <a:rPr lang="en-US" dirty="0" err="1"/>
              <a:t>strageic</a:t>
            </a:r>
            <a:r>
              <a:rPr lang="en-US" dirty="0"/>
              <a:t> oversight and micromanagement.</a:t>
            </a:r>
          </a:p>
        </p:txBody>
      </p:sp>
      <p:sp>
        <p:nvSpPr>
          <p:cNvPr id="4" name="Slide Number Placeholder 3"/>
          <p:cNvSpPr>
            <a:spLocks noGrp="1"/>
          </p:cNvSpPr>
          <p:nvPr>
            <p:ph type="sldNum" sz="quarter" idx="5"/>
          </p:nvPr>
        </p:nvSpPr>
        <p:spPr/>
        <p:txBody>
          <a:bodyPr/>
          <a:lstStyle/>
          <a:p>
            <a:fld id="{1616FE4E-F5C6-4D1C-AD71-57B9B3458374}" type="slidenum">
              <a:rPr lang="en-US" smtClean="0"/>
              <a:t>1</a:t>
            </a:fld>
            <a:endParaRPr lang="en-US"/>
          </a:p>
        </p:txBody>
      </p:sp>
    </p:spTree>
    <p:extLst>
      <p:ext uri="{BB962C8B-B14F-4D97-AF65-F5344CB8AC3E}">
        <p14:creationId xmlns:p14="http://schemas.microsoft.com/office/powerpoint/2010/main" val="296376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05F1B-9EE9-0704-3697-6CCF64AB1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B592E-39ED-8ABB-DC57-0EB8659C9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AC403-BDCB-F3BC-C590-BE662E51AB4D}"/>
              </a:ext>
            </a:extLst>
          </p:cNvPr>
          <p:cNvSpPr>
            <a:spLocks noGrp="1"/>
          </p:cNvSpPr>
          <p:nvPr>
            <p:ph type="body" idx="1"/>
          </p:nvPr>
        </p:nvSpPr>
        <p:spPr/>
        <p:txBody>
          <a:bodyPr/>
          <a:lstStyle/>
          <a:p>
            <a:r>
              <a:rPr lang="en-US" dirty="0"/>
              <a:t>So how do we make the shift??  Here is how it happens in practice: </a:t>
            </a:r>
          </a:p>
          <a:p>
            <a:r>
              <a:rPr lang="en-US" dirty="0"/>
              <a:t>Before:  Boards ask operational questions, like:  “Who did you hire for that position?”  </a:t>
            </a:r>
          </a:p>
          <a:p>
            <a:r>
              <a:rPr lang="en-US" dirty="0"/>
              <a:t>After: Boards ask strategic questions like, “How does our staffing structure support our academic goals?”</a:t>
            </a:r>
          </a:p>
          <a:p>
            <a:endParaRPr lang="en-US" dirty="0"/>
          </a:p>
          <a:p>
            <a:r>
              <a:rPr lang="en-US" dirty="0"/>
              <a:t>Before:  Boards react to problems as they arise.</a:t>
            </a:r>
          </a:p>
          <a:p>
            <a:r>
              <a:rPr lang="en-US" dirty="0"/>
              <a:t>After:  Boards use policies and performance measures as </a:t>
            </a:r>
            <a:r>
              <a:rPr lang="en-US" dirty="0" err="1"/>
              <a:t>guardrais</a:t>
            </a:r>
            <a:r>
              <a:rPr lang="en-US" dirty="0"/>
              <a:t>.</a:t>
            </a:r>
          </a:p>
          <a:p>
            <a:endParaRPr lang="en-US" dirty="0"/>
          </a:p>
          <a:p>
            <a:r>
              <a:rPr lang="en-US" dirty="0"/>
              <a:t>Before:  Boards rely on anecdotal updates</a:t>
            </a:r>
          </a:p>
          <a:p>
            <a:r>
              <a:rPr lang="en-US" dirty="0"/>
              <a:t>After:  Boards use dashboards and reports to monitor results.</a:t>
            </a:r>
          </a:p>
          <a:p>
            <a:r>
              <a:rPr lang="en-US" dirty="0"/>
              <a:t>.</a:t>
            </a:r>
          </a:p>
        </p:txBody>
      </p:sp>
      <p:sp>
        <p:nvSpPr>
          <p:cNvPr id="4" name="Slide Number Placeholder 3">
            <a:extLst>
              <a:ext uri="{FF2B5EF4-FFF2-40B4-BE49-F238E27FC236}">
                <a16:creationId xmlns:a16="http://schemas.microsoft.com/office/drawing/2014/main" id="{00C8A2B0-9274-8377-D9B7-80961421702C}"/>
              </a:ext>
            </a:extLst>
          </p:cNvPr>
          <p:cNvSpPr>
            <a:spLocks noGrp="1"/>
          </p:cNvSpPr>
          <p:nvPr>
            <p:ph type="sldNum" sz="quarter" idx="5"/>
          </p:nvPr>
        </p:nvSpPr>
        <p:spPr/>
        <p:txBody>
          <a:bodyPr/>
          <a:lstStyle/>
          <a:p>
            <a:fld id="{FA79C6FA-B4E5-4BFB-A5A5-A1B9012FF547}" type="slidenum">
              <a:rPr lang="en-US" smtClean="0"/>
              <a:t>10</a:t>
            </a:fld>
            <a:endParaRPr lang="en-US" dirty="0"/>
          </a:p>
        </p:txBody>
      </p:sp>
    </p:spTree>
    <p:extLst>
      <p:ext uri="{BB962C8B-B14F-4D97-AF65-F5344CB8AC3E}">
        <p14:creationId xmlns:p14="http://schemas.microsoft.com/office/powerpoint/2010/main" val="300774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22310-32B1-5401-B13E-04A9570D8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6271B-41CF-CA3C-9B1D-E851FB2BD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C7E3B-0E9E-5929-FD86-3375CDB52275}"/>
              </a:ext>
            </a:extLst>
          </p:cNvPr>
          <p:cNvSpPr>
            <a:spLocks noGrp="1"/>
          </p:cNvSpPr>
          <p:nvPr>
            <p:ph type="body" idx="1"/>
          </p:nvPr>
        </p:nvSpPr>
        <p:spPr/>
        <p:txBody>
          <a:bodyPr/>
          <a:lstStyle/>
          <a:p>
            <a:r>
              <a:rPr lang="en-US" dirty="0"/>
              <a:t>Strategic oversight checklist (pull it up):  a quick self-assessment to keep your focus where it belongs</a:t>
            </a:r>
          </a:p>
          <a:p>
            <a:r>
              <a:rPr lang="en-US" dirty="0"/>
              <a:t>A governance-management decision matrix (pull it up):  help you determine what’s a board decision versus a leadership </a:t>
            </a:r>
            <a:r>
              <a:rPr lang="en-US" dirty="0" err="1"/>
              <a:t>responsibilitiy</a:t>
            </a:r>
            <a:endParaRPr lang="en-US" dirty="0"/>
          </a:p>
          <a:p>
            <a:r>
              <a:rPr lang="en-US" dirty="0"/>
              <a:t>Mission-drive agenda template (pull it up):  to ensure every meeting reinforces the mission, not the </a:t>
            </a:r>
            <a:r>
              <a:rPr lang="en-US" dirty="0" err="1"/>
              <a:t>minutae</a:t>
            </a:r>
            <a:endParaRPr lang="en-US" dirty="0"/>
          </a:p>
          <a:p>
            <a:endParaRPr lang="en-US" dirty="0"/>
          </a:p>
          <a:p>
            <a:r>
              <a:rPr lang="en-US" dirty="0"/>
              <a:t>Reflective Question:  Review with them . . . This isn’t about blame; it’s about awareness.  Every board – even strong ones – drafts at times.  The goal is to catch it early and refocus on the mission.</a:t>
            </a:r>
          </a:p>
        </p:txBody>
      </p:sp>
      <p:sp>
        <p:nvSpPr>
          <p:cNvPr id="4" name="Slide Number Placeholder 3">
            <a:extLst>
              <a:ext uri="{FF2B5EF4-FFF2-40B4-BE49-F238E27FC236}">
                <a16:creationId xmlns:a16="http://schemas.microsoft.com/office/drawing/2014/main" id="{BC24B245-12C7-D1F1-8F25-F50366A21182}"/>
              </a:ext>
            </a:extLst>
          </p:cNvPr>
          <p:cNvSpPr>
            <a:spLocks noGrp="1"/>
          </p:cNvSpPr>
          <p:nvPr>
            <p:ph type="sldNum" sz="quarter" idx="5"/>
          </p:nvPr>
        </p:nvSpPr>
        <p:spPr/>
        <p:txBody>
          <a:bodyPr/>
          <a:lstStyle/>
          <a:p>
            <a:fld id="{FA79C6FA-B4E5-4BFB-A5A5-A1B9012FF547}" type="slidenum">
              <a:rPr lang="en-US" smtClean="0"/>
              <a:t>11</a:t>
            </a:fld>
            <a:endParaRPr lang="en-US" dirty="0"/>
          </a:p>
        </p:txBody>
      </p:sp>
    </p:spTree>
    <p:extLst>
      <p:ext uri="{BB962C8B-B14F-4D97-AF65-F5344CB8AC3E}">
        <p14:creationId xmlns:p14="http://schemas.microsoft.com/office/powerpoint/2010/main" val="302368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6EF01-7CF4-74A8-408B-3B03BD427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E88E9-3509-9677-66F0-441FCBF70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EC10A-6429-3EBF-584F-A2AB23536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B31FD7-1888-BBEE-9F81-CDF4985F5E3E}"/>
              </a:ext>
            </a:extLst>
          </p:cNvPr>
          <p:cNvSpPr>
            <a:spLocks noGrp="1"/>
          </p:cNvSpPr>
          <p:nvPr>
            <p:ph type="sldNum" sz="quarter" idx="5"/>
          </p:nvPr>
        </p:nvSpPr>
        <p:spPr/>
        <p:txBody>
          <a:bodyPr/>
          <a:lstStyle/>
          <a:p>
            <a:fld id="{FA79C6FA-B4E5-4BFB-A5A5-A1B9012FF547}" type="slidenum">
              <a:rPr lang="en-US" smtClean="0"/>
              <a:t>12</a:t>
            </a:fld>
            <a:endParaRPr lang="en-US" dirty="0"/>
          </a:p>
        </p:txBody>
      </p:sp>
    </p:spTree>
    <p:extLst>
      <p:ext uri="{BB962C8B-B14F-4D97-AF65-F5344CB8AC3E}">
        <p14:creationId xmlns:p14="http://schemas.microsoft.com/office/powerpoint/2010/main" val="14989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9C6FA-B4E5-4BFB-A5A5-A1B9012FF547}" type="slidenum">
              <a:rPr lang="en-US" smtClean="0"/>
              <a:t>13</a:t>
            </a:fld>
            <a:endParaRPr lang="en-US" dirty="0"/>
          </a:p>
        </p:txBody>
      </p:sp>
    </p:spTree>
    <p:extLst>
      <p:ext uri="{BB962C8B-B14F-4D97-AF65-F5344CB8AC3E}">
        <p14:creationId xmlns:p14="http://schemas.microsoft.com/office/powerpoint/2010/main" val="181702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through this evening’ session, I want you to focus on, what I liked to call, this mental backdrop slide – “the board’s role is to see the forest, not count the trees” – meaning, do not venture into the detail -  keep this phrase in mind, as it captures the spirit of this evening’s conversation . . . </a:t>
            </a:r>
          </a:p>
        </p:txBody>
      </p:sp>
      <p:sp>
        <p:nvSpPr>
          <p:cNvPr id="4" name="Slide Number Placeholder 3"/>
          <p:cNvSpPr>
            <a:spLocks noGrp="1"/>
          </p:cNvSpPr>
          <p:nvPr>
            <p:ph type="sldNum" sz="quarter" idx="5"/>
          </p:nvPr>
        </p:nvSpPr>
        <p:spPr/>
        <p:txBody>
          <a:bodyPr/>
          <a:lstStyle/>
          <a:p>
            <a:fld id="{FA79C6FA-B4E5-4BFB-A5A5-A1B9012FF547}" type="slidenum">
              <a:rPr lang="en-US" smtClean="0"/>
              <a:t>2</a:t>
            </a:fld>
            <a:endParaRPr lang="en-US" dirty="0"/>
          </a:p>
        </p:txBody>
      </p:sp>
    </p:spTree>
    <p:extLst>
      <p:ext uri="{BB962C8B-B14F-4D97-AF65-F5344CB8AC3E}">
        <p14:creationId xmlns:p14="http://schemas.microsoft.com/office/powerpoint/2010/main" val="175482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A8000-B376-6B25-F18B-CC8280067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107D2-8654-4113-0DD3-8FFEFA3B3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F91D4-C58B-5730-97A7-3B6E6307EA8C}"/>
              </a:ext>
            </a:extLst>
          </p:cNvPr>
          <p:cNvSpPr>
            <a:spLocks noGrp="1"/>
          </p:cNvSpPr>
          <p:nvPr>
            <p:ph type="body" idx="1"/>
          </p:nvPr>
        </p:nvSpPr>
        <p:spPr/>
        <p:txBody>
          <a:bodyPr/>
          <a:lstStyle/>
          <a:p>
            <a:r>
              <a:rPr lang="en-US" dirty="0"/>
              <a:t>What I want to make clear is strategic oversight is not suggesting an ABANDONMENT of your traditional oversight responsibilities but, rather, designed to enhance oversight by GOVERNING THROUGH VISION, ACCOUNTABILITY AND RESULTS – NOT CONTROL – in strategic oversight we align vision and results . . .</a:t>
            </a:r>
          </a:p>
        </p:txBody>
      </p:sp>
      <p:sp>
        <p:nvSpPr>
          <p:cNvPr id="4" name="Slide Number Placeholder 3">
            <a:extLst>
              <a:ext uri="{FF2B5EF4-FFF2-40B4-BE49-F238E27FC236}">
                <a16:creationId xmlns:a16="http://schemas.microsoft.com/office/drawing/2014/main" id="{8AB9D8F1-D140-8801-8E52-547F95071161}"/>
              </a:ext>
            </a:extLst>
          </p:cNvPr>
          <p:cNvSpPr>
            <a:spLocks noGrp="1"/>
          </p:cNvSpPr>
          <p:nvPr>
            <p:ph type="sldNum" sz="quarter" idx="5"/>
          </p:nvPr>
        </p:nvSpPr>
        <p:spPr/>
        <p:txBody>
          <a:bodyPr/>
          <a:lstStyle/>
          <a:p>
            <a:fld id="{FA79C6FA-B4E5-4BFB-A5A5-A1B9012FF547}" type="slidenum">
              <a:rPr lang="en-US" smtClean="0"/>
              <a:t>3</a:t>
            </a:fld>
            <a:endParaRPr lang="en-US" dirty="0"/>
          </a:p>
        </p:txBody>
      </p:sp>
    </p:spTree>
    <p:extLst>
      <p:ext uri="{BB962C8B-B14F-4D97-AF65-F5344CB8AC3E}">
        <p14:creationId xmlns:p14="http://schemas.microsoft.com/office/powerpoint/2010/main" val="44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4190C-AC64-BF74-45A6-4DB799915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D60E3-640B-674B-5268-59E6A1A4C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18F9D-7172-BCE5-9FFE-E05F85843857}"/>
              </a:ext>
            </a:extLst>
          </p:cNvPr>
          <p:cNvSpPr>
            <a:spLocks noGrp="1"/>
          </p:cNvSpPr>
          <p:nvPr>
            <p:ph type="body" idx="1"/>
          </p:nvPr>
        </p:nvSpPr>
        <p:spPr/>
        <p:txBody>
          <a:bodyPr/>
          <a:lstStyle/>
          <a:p>
            <a:r>
              <a:rPr lang="en-US" dirty="0"/>
              <a:t>3.  And to protect the balance between accountability and autonomy – ensuring that your board leads with vision and trust – not control!</a:t>
            </a:r>
          </a:p>
        </p:txBody>
      </p:sp>
      <p:sp>
        <p:nvSpPr>
          <p:cNvPr id="4" name="Slide Number Placeholder 3">
            <a:extLst>
              <a:ext uri="{FF2B5EF4-FFF2-40B4-BE49-F238E27FC236}">
                <a16:creationId xmlns:a16="http://schemas.microsoft.com/office/drawing/2014/main" id="{E2005711-1022-0B9E-5A20-07915FBB70BD}"/>
              </a:ext>
            </a:extLst>
          </p:cNvPr>
          <p:cNvSpPr>
            <a:spLocks noGrp="1"/>
          </p:cNvSpPr>
          <p:nvPr>
            <p:ph type="sldNum" sz="quarter" idx="5"/>
          </p:nvPr>
        </p:nvSpPr>
        <p:spPr/>
        <p:txBody>
          <a:bodyPr/>
          <a:lstStyle/>
          <a:p>
            <a:fld id="{FA79C6FA-B4E5-4BFB-A5A5-A1B9012FF547}" type="slidenum">
              <a:rPr lang="en-US" smtClean="0"/>
              <a:t>4</a:t>
            </a:fld>
            <a:endParaRPr lang="en-US" dirty="0"/>
          </a:p>
        </p:txBody>
      </p:sp>
    </p:spTree>
    <p:extLst>
      <p:ext uri="{BB962C8B-B14F-4D97-AF65-F5344CB8AC3E}">
        <p14:creationId xmlns:p14="http://schemas.microsoft.com/office/powerpoint/2010/main" val="406945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BA051-127B-D2A0-4D89-D4548B90D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496A5-2B2F-44B0-ADF4-3E489694A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F2384-F6ED-B7BB-8B19-A916E734B795}"/>
              </a:ext>
            </a:extLst>
          </p:cNvPr>
          <p:cNvSpPr>
            <a:spLocks noGrp="1"/>
          </p:cNvSpPr>
          <p:nvPr>
            <p:ph type="body" idx="1"/>
          </p:nvPr>
        </p:nvSpPr>
        <p:spPr/>
        <p:txBody>
          <a:bodyPr/>
          <a:lstStyle/>
          <a:p>
            <a:r>
              <a:rPr lang="en-US" dirty="0"/>
              <a:t>Let’s start by defining our roles  In a charter school setting, the board governs; the school leader or management, “manages.”  The board’s responsibility is to define what success looks like – through goals, policies and oversight systems.  The leader’s role is to determine how to achieve that success – through day-to-day operations, staff leadership, program implementation, etc. So, what does this look like . . .</a:t>
            </a:r>
          </a:p>
          <a:p>
            <a:r>
              <a:rPr lang="en-US" dirty="0"/>
              <a:t>EXECUTION:  CARRYING OUT THE TASK (WITHIN THE PLAN)</a:t>
            </a:r>
          </a:p>
          <a:p>
            <a:r>
              <a:rPr lang="en-US" dirty="0"/>
              <a:t>IMPLEMENTATION:  PUTTING A PLAN OR IDEA INTO PLACE (SETTING UP THE STRUCTURE, PROCESS OR SYSTEM)</a:t>
            </a:r>
          </a:p>
          <a:p>
            <a:endParaRPr lang="en-US" dirty="0"/>
          </a:p>
          <a:p>
            <a:r>
              <a:rPr lang="en-US" dirty="0"/>
              <a:t>The healthiest governance relationships happen when both sides stay in their lane but, yet, drive in the same direction!</a:t>
            </a:r>
          </a:p>
        </p:txBody>
      </p:sp>
      <p:sp>
        <p:nvSpPr>
          <p:cNvPr id="4" name="Slide Number Placeholder 3">
            <a:extLst>
              <a:ext uri="{FF2B5EF4-FFF2-40B4-BE49-F238E27FC236}">
                <a16:creationId xmlns:a16="http://schemas.microsoft.com/office/drawing/2014/main" id="{0676EE0F-8020-0B38-DA94-5753A097804B}"/>
              </a:ext>
            </a:extLst>
          </p:cNvPr>
          <p:cNvSpPr>
            <a:spLocks noGrp="1"/>
          </p:cNvSpPr>
          <p:nvPr>
            <p:ph type="sldNum" sz="quarter" idx="5"/>
          </p:nvPr>
        </p:nvSpPr>
        <p:spPr/>
        <p:txBody>
          <a:bodyPr/>
          <a:lstStyle/>
          <a:p>
            <a:fld id="{FA79C6FA-B4E5-4BFB-A5A5-A1B9012FF547}" type="slidenum">
              <a:rPr lang="en-US" smtClean="0"/>
              <a:t>5</a:t>
            </a:fld>
            <a:endParaRPr lang="en-US" dirty="0"/>
          </a:p>
        </p:txBody>
      </p:sp>
    </p:spTree>
    <p:extLst>
      <p:ext uri="{BB962C8B-B14F-4D97-AF65-F5344CB8AC3E}">
        <p14:creationId xmlns:p14="http://schemas.microsoft.com/office/powerpoint/2010/main" val="240905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5DB6E-7B36-C30C-5284-3A83EFAC9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5E20D-F8CA-A16A-1DB7-FA2A32756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F0F19-6B61-892C-8267-3124219AEC1B}"/>
              </a:ext>
            </a:extLst>
          </p:cNvPr>
          <p:cNvSpPr>
            <a:spLocks noGrp="1"/>
          </p:cNvSpPr>
          <p:nvPr>
            <p:ph type="body" idx="1"/>
          </p:nvPr>
        </p:nvSpPr>
        <p:spPr/>
        <p:txBody>
          <a:bodyPr/>
          <a:lstStyle/>
          <a:p>
            <a:r>
              <a:rPr lang="en-US" dirty="0"/>
              <a:t>What is the Charter School Context of all of this?</a:t>
            </a:r>
          </a:p>
          <a:p>
            <a:r>
              <a:rPr lang="en-US" dirty="0"/>
              <a:t>In our charter school world, governance is a unique balancing act.  Boards are both autonomous and accountable – you have the freedom to innovate but also the responsibility to deliver results.  Your authorizer grants that autonomy but expects evidence that the school is fulfilling its mission and meeting performance targets.  So the real question becomes:  How do we provide strong oversight without crossing into management.</a:t>
            </a:r>
          </a:p>
          <a:p>
            <a:endParaRPr lang="en-US" dirty="0"/>
          </a:p>
          <a:p>
            <a:r>
              <a:rPr lang="en-US" dirty="0"/>
              <a:t>Think of the accountability relationship as a chain of trust.  The authorizer holds the board accountable for the schools results.  The board, in turn, holds the school leader/management accountable for performance and compliance.  And the leader/management holds staff accountable for implementation.  If that chain is disrupted – if the board starts managing or the leader/management stops reporting – governance breaks down student performance suffers and the authorizer may be forced to enforce its accountability role, unfavorably.  This structure then collapses!</a:t>
            </a:r>
          </a:p>
        </p:txBody>
      </p:sp>
      <p:sp>
        <p:nvSpPr>
          <p:cNvPr id="4" name="Slide Number Placeholder 3">
            <a:extLst>
              <a:ext uri="{FF2B5EF4-FFF2-40B4-BE49-F238E27FC236}">
                <a16:creationId xmlns:a16="http://schemas.microsoft.com/office/drawing/2014/main" id="{E6274F13-9140-3FFB-4B38-9199A38FA66F}"/>
              </a:ext>
            </a:extLst>
          </p:cNvPr>
          <p:cNvSpPr>
            <a:spLocks noGrp="1"/>
          </p:cNvSpPr>
          <p:nvPr>
            <p:ph type="sldNum" sz="quarter" idx="5"/>
          </p:nvPr>
        </p:nvSpPr>
        <p:spPr/>
        <p:txBody>
          <a:bodyPr/>
          <a:lstStyle/>
          <a:p>
            <a:fld id="{FA79C6FA-B4E5-4BFB-A5A5-A1B9012FF547}" type="slidenum">
              <a:rPr lang="en-US" smtClean="0"/>
              <a:t>6</a:t>
            </a:fld>
            <a:endParaRPr lang="en-US" dirty="0"/>
          </a:p>
        </p:txBody>
      </p:sp>
    </p:spTree>
    <p:extLst>
      <p:ext uri="{BB962C8B-B14F-4D97-AF65-F5344CB8AC3E}">
        <p14:creationId xmlns:p14="http://schemas.microsoft.com/office/powerpoint/2010/main" val="599796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F26A-91CB-D850-F1EA-BE9085864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0B2A8-698A-4DB3-DE5B-4D709B743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E0E18-51D3-CFBF-F383-6FBCCD175CF5}"/>
              </a:ext>
            </a:extLst>
          </p:cNvPr>
          <p:cNvSpPr>
            <a:spLocks noGrp="1"/>
          </p:cNvSpPr>
          <p:nvPr>
            <p:ph type="body" idx="1"/>
          </p:nvPr>
        </p:nvSpPr>
        <p:spPr/>
        <p:txBody>
          <a:bodyPr/>
          <a:lstStyle/>
          <a:p>
            <a:r>
              <a:rPr lang="en-US" dirty="0"/>
              <a:t>When boards operate with strategic oversight, they stay focused on the “big picture.”  You are still performance standard oversight functions; however, in strategic oversight board agendas are aligned to strategic priorities and mission; the board has a firm understanding of key issues and is exercising its accountability role for outcomes, while focusing on long-term success; dashboards and annual reports are used to monitor progress and questions are framed around alignment – “how does this decision advance our mission and goals?”</a:t>
            </a:r>
          </a:p>
          <a:p>
            <a:endParaRPr lang="en-US" dirty="0"/>
          </a:p>
          <a:p>
            <a:r>
              <a:rPr lang="en-US" dirty="0"/>
              <a:t>Strong oversight is about staying informed, asking the right questions, and holding leadership accountable for results, not routines!</a:t>
            </a:r>
          </a:p>
        </p:txBody>
      </p:sp>
      <p:sp>
        <p:nvSpPr>
          <p:cNvPr id="4" name="Slide Number Placeholder 3">
            <a:extLst>
              <a:ext uri="{FF2B5EF4-FFF2-40B4-BE49-F238E27FC236}">
                <a16:creationId xmlns:a16="http://schemas.microsoft.com/office/drawing/2014/main" id="{3D22AA45-1D91-8FC5-6E6B-9C234CA1792D}"/>
              </a:ext>
            </a:extLst>
          </p:cNvPr>
          <p:cNvSpPr>
            <a:spLocks noGrp="1"/>
          </p:cNvSpPr>
          <p:nvPr>
            <p:ph type="sldNum" sz="quarter" idx="5"/>
          </p:nvPr>
        </p:nvSpPr>
        <p:spPr/>
        <p:txBody>
          <a:bodyPr/>
          <a:lstStyle/>
          <a:p>
            <a:fld id="{FA79C6FA-B4E5-4BFB-A5A5-A1B9012FF547}" type="slidenum">
              <a:rPr lang="en-US" smtClean="0"/>
              <a:t>7</a:t>
            </a:fld>
            <a:endParaRPr lang="en-US" dirty="0"/>
          </a:p>
        </p:txBody>
      </p:sp>
    </p:spTree>
    <p:extLst>
      <p:ext uri="{BB962C8B-B14F-4D97-AF65-F5344CB8AC3E}">
        <p14:creationId xmlns:p14="http://schemas.microsoft.com/office/powerpoint/2010/main" val="180882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9480-D0F3-3884-DD7B-3B4CA73AB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B3C8B-5177-5CC2-3C3E-A143BE18F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DBE7E-7132-DDC9-A276-0FF71DF8AEF9}"/>
              </a:ext>
            </a:extLst>
          </p:cNvPr>
          <p:cNvSpPr>
            <a:spLocks noGrp="1"/>
          </p:cNvSpPr>
          <p:nvPr>
            <p:ph type="body" idx="1"/>
          </p:nvPr>
        </p:nvSpPr>
        <p:spPr/>
        <p:txBody>
          <a:bodyPr/>
          <a:lstStyle/>
          <a:p>
            <a:r>
              <a:rPr lang="en-US" dirty="0"/>
              <a:t>Micromanagement, on the other hand, often comes from good intentions because boards, generally, want to help; to fix problems; to be supportive – but those interests and efforts can easily cross into interference.</a:t>
            </a:r>
          </a:p>
          <a:p>
            <a:endParaRPr lang="en-US" dirty="0"/>
          </a:p>
          <a:p>
            <a:r>
              <a:rPr lang="en-US" dirty="0"/>
              <a:t>Here are a few examples:</a:t>
            </a:r>
          </a:p>
          <a:p>
            <a:r>
              <a:rPr lang="en-US" dirty="0"/>
              <a:t>*Overstepping during meetings or site visits</a:t>
            </a:r>
          </a:p>
          <a:p>
            <a:r>
              <a:rPr lang="en-US" dirty="0"/>
              <a:t>*Directing staff instead of setting expectations for management/school leader</a:t>
            </a:r>
          </a:p>
          <a:p>
            <a:r>
              <a:rPr lang="en-US" dirty="0"/>
              <a:t>*Getting involved in operational details like discipline, hiring, or curriculum choices</a:t>
            </a:r>
          </a:p>
          <a:p>
            <a:r>
              <a:rPr lang="en-US" dirty="0"/>
              <a:t>*Focusing on details rather than trends and outcomes – counting the trees!</a:t>
            </a:r>
          </a:p>
          <a:p>
            <a:endParaRPr lang="en-US" dirty="0"/>
          </a:p>
          <a:p>
            <a:r>
              <a:rPr lang="en-US" dirty="0"/>
              <a:t>Why does this happen . . . And what are the consequences???</a:t>
            </a:r>
          </a:p>
          <a:p>
            <a:endParaRPr lang="en-US" dirty="0"/>
          </a:p>
          <a:p>
            <a:r>
              <a:rPr lang="en-US" dirty="0"/>
              <a:t>When micromanagement happens, it shifts responsibility away from leadership AND weakens accountability.</a:t>
            </a:r>
          </a:p>
          <a:p>
            <a:endParaRPr lang="en-US" dirty="0"/>
          </a:p>
          <a:p>
            <a:endParaRPr lang="en-US" dirty="0"/>
          </a:p>
        </p:txBody>
      </p:sp>
      <p:sp>
        <p:nvSpPr>
          <p:cNvPr id="4" name="Slide Number Placeholder 3">
            <a:extLst>
              <a:ext uri="{FF2B5EF4-FFF2-40B4-BE49-F238E27FC236}">
                <a16:creationId xmlns:a16="http://schemas.microsoft.com/office/drawing/2014/main" id="{96F5CD61-8F0A-697C-8F23-E4D142AF6FB0}"/>
              </a:ext>
            </a:extLst>
          </p:cNvPr>
          <p:cNvSpPr>
            <a:spLocks noGrp="1"/>
          </p:cNvSpPr>
          <p:nvPr>
            <p:ph type="sldNum" sz="quarter" idx="5"/>
          </p:nvPr>
        </p:nvSpPr>
        <p:spPr/>
        <p:txBody>
          <a:bodyPr/>
          <a:lstStyle/>
          <a:p>
            <a:fld id="{FA79C6FA-B4E5-4BFB-A5A5-A1B9012FF547}" type="slidenum">
              <a:rPr lang="en-US" smtClean="0"/>
              <a:t>8</a:t>
            </a:fld>
            <a:endParaRPr lang="en-US" dirty="0"/>
          </a:p>
        </p:txBody>
      </p:sp>
    </p:spTree>
    <p:extLst>
      <p:ext uri="{BB962C8B-B14F-4D97-AF65-F5344CB8AC3E}">
        <p14:creationId xmlns:p14="http://schemas.microsoft.com/office/powerpoint/2010/main" val="657794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0E6A-A03B-2A48-B0AD-865BA5360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96C82-B00E-261F-8639-12181BE2F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4A6C9-E314-9F37-8A34-27CA3349AAAF}"/>
              </a:ext>
            </a:extLst>
          </p:cNvPr>
          <p:cNvSpPr>
            <a:spLocks noGrp="1"/>
          </p:cNvSpPr>
          <p:nvPr>
            <p:ph type="body" idx="1"/>
          </p:nvPr>
        </p:nvSpPr>
        <p:spPr/>
        <p:txBody>
          <a:bodyPr/>
          <a:lstStyle/>
          <a:p>
            <a:r>
              <a:rPr lang="en-US" dirty="0"/>
              <a:t>So, in all of this, we should think of governance as a continuum – from micromanagement on one end to neglect on the other.  </a:t>
            </a:r>
          </a:p>
          <a:p>
            <a:r>
              <a:rPr lang="en-US" dirty="0"/>
              <a:t>MICROMANAGEMENT:  DIVING TOO DEEPLY INTO OPERATIONS, DIRECTING INSTEAD OF OVERSEEING, FOCUSING ON DETAILS</a:t>
            </a:r>
          </a:p>
          <a:p>
            <a:r>
              <a:rPr lang="en-US" dirty="0"/>
              <a:t>STRATEGIC OVERSIGHT:  SETTING DIRECTION AND OVERSEEING IN INTENTIONAL, NOT ROUTINE, WAYS</a:t>
            </a:r>
          </a:p>
          <a:p>
            <a:r>
              <a:rPr lang="en-US" dirty="0"/>
              <a:t>NEGLECT:  STEPPPING TOO FAR BACK, FAILING TO FOLLOW-UP ON DATA, BECOMING PASSIVE</a:t>
            </a:r>
          </a:p>
          <a:p>
            <a:endParaRPr lang="en-US" dirty="0"/>
          </a:p>
          <a:p>
            <a:r>
              <a:rPr lang="en-US" dirty="0"/>
              <a:t>Our goal is to live in the center – where oversight is balanced, data-driven, and strategic.  Too much control stifles leadership; too little oversight leads to risk.  The sweet spot is strategic oversight – where boards use data, dashboards, and policy to guide decisions rather than dictate them!</a:t>
            </a:r>
          </a:p>
        </p:txBody>
      </p:sp>
      <p:sp>
        <p:nvSpPr>
          <p:cNvPr id="4" name="Slide Number Placeholder 3">
            <a:extLst>
              <a:ext uri="{FF2B5EF4-FFF2-40B4-BE49-F238E27FC236}">
                <a16:creationId xmlns:a16="http://schemas.microsoft.com/office/drawing/2014/main" id="{BF3782B4-97A4-0910-67C8-9EDA25E37444}"/>
              </a:ext>
            </a:extLst>
          </p:cNvPr>
          <p:cNvSpPr>
            <a:spLocks noGrp="1"/>
          </p:cNvSpPr>
          <p:nvPr>
            <p:ph type="sldNum" sz="quarter" idx="5"/>
          </p:nvPr>
        </p:nvSpPr>
        <p:spPr/>
        <p:txBody>
          <a:bodyPr/>
          <a:lstStyle/>
          <a:p>
            <a:fld id="{FA79C6FA-B4E5-4BFB-A5A5-A1B9012FF547}" type="slidenum">
              <a:rPr lang="en-US" smtClean="0"/>
              <a:t>9</a:t>
            </a:fld>
            <a:endParaRPr lang="en-US" dirty="0"/>
          </a:p>
        </p:txBody>
      </p:sp>
    </p:spTree>
    <p:extLst>
      <p:ext uri="{BB962C8B-B14F-4D97-AF65-F5344CB8AC3E}">
        <p14:creationId xmlns:p14="http://schemas.microsoft.com/office/powerpoint/2010/main" val="340484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6355-D184-3043-4CB6-F5BE0121D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8FC3E-A47C-8FA1-42A5-CED5B6A6B3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82F13E-946E-BE5F-DC87-F49C198D4FF1}"/>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5" name="Footer Placeholder 4">
            <a:extLst>
              <a:ext uri="{FF2B5EF4-FFF2-40B4-BE49-F238E27FC236}">
                <a16:creationId xmlns:a16="http://schemas.microsoft.com/office/drawing/2014/main" id="{D3EC4F2B-C186-07AC-F62D-DAB4B79CE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11064-0663-5F15-6227-2E7A95F76A56}"/>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507774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5DE3-F2BD-D2BF-5006-C0C37E1489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DE5F73-739B-5807-C269-492BA2EA3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71327-1A33-2229-2495-468519AF9730}"/>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5" name="Footer Placeholder 4">
            <a:extLst>
              <a:ext uri="{FF2B5EF4-FFF2-40B4-BE49-F238E27FC236}">
                <a16:creationId xmlns:a16="http://schemas.microsoft.com/office/drawing/2014/main" id="{C5E54AA8-D2F0-C73B-C354-F52B09F56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8CEE1-69E3-BF4E-EFBD-D01927C764B4}"/>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1021918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1913F-CC41-E779-4A2A-CCEC8B79E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10D52A-BFA5-1F65-45F7-A140ED5B82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8544A-8754-BE05-7FC3-50FB73366427}"/>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5" name="Footer Placeholder 4">
            <a:extLst>
              <a:ext uri="{FF2B5EF4-FFF2-40B4-BE49-F238E27FC236}">
                <a16:creationId xmlns:a16="http://schemas.microsoft.com/office/drawing/2014/main" id="{B4E778AE-CF4C-7B61-2E15-0B68EFD0B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DBD99-A4EA-E425-35D0-A6537F9B1780}"/>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1100141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5FD2-DF1C-9CB0-BAD8-C6CC6E1AF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899DD-E86C-82B1-89AD-9165F08E1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CE030-1396-7C71-8547-D20611DBD698}"/>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5" name="Footer Placeholder 4">
            <a:extLst>
              <a:ext uri="{FF2B5EF4-FFF2-40B4-BE49-F238E27FC236}">
                <a16:creationId xmlns:a16="http://schemas.microsoft.com/office/drawing/2014/main" id="{5F53D117-8795-FA73-9E88-9FCB7401D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0767D-FFDB-E2B8-537B-F23F3E538259}"/>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285701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7320-1D86-A98F-D45C-02FF4FE80D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FF3DB8-8CBC-368C-02C9-E6E4FCE430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336501-5E93-3E7D-FF09-2DE856D14F52}"/>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5" name="Footer Placeholder 4">
            <a:extLst>
              <a:ext uri="{FF2B5EF4-FFF2-40B4-BE49-F238E27FC236}">
                <a16:creationId xmlns:a16="http://schemas.microsoft.com/office/drawing/2014/main" id="{97A6F93E-C558-CBDB-DE4D-4C5F93B71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89D3A-1C85-109E-E5E9-240962E9B7CA}"/>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269055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4340-5B7B-A909-1C42-5F8E17D6B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10CA9D-C387-F83F-32DB-DA908EF97A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EFE437-7321-AE87-89A1-951E76245C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6FDFD4-7635-AC74-3F46-C4D66DEB2192}"/>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6" name="Footer Placeholder 5">
            <a:extLst>
              <a:ext uri="{FF2B5EF4-FFF2-40B4-BE49-F238E27FC236}">
                <a16:creationId xmlns:a16="http://schemas.microsoft.com/office/drawing/2014/main" id="{EF31277C-17F5-23B2-859B-B46400EA7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66211-6BC7-73DA-1517-98054A6718A4}"/>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267541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CA0F-2565-889F-9469-22E83D0A65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6031E0-FBCD-B43D-C2EA-A5A60CBB4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EC35A-757F-E874-F525-B9A48D4D4F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6E1223-B178-F810-F862-1F5B546C3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07A88-6B16-8FD1-C34C-D83C167486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39CF2-40C0-9D15-0C3F-CB735B6CC54B}"/>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8" name="Footer Placeholder 7">
            <a:extLst>
              <a:ext uri="{FF2B5EF4-FFF2-40B4-BE49-F238E27FC236}">
                <a16:creationId xmlns:a16="http://schemas.microsoft.com/office/drawing/2014/main" id="{AAE23B39-2032-C966-047D-E264FADDCE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F0A4FF-F9C3-D3AA-ABF5-8D664CF9FBCF}"/>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176796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A2157-5F9B-2957-99BF-20AD66D0E2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DFE17E-AE48-93AB-6B79-BE17B8BDE51A}"/>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4" name="Footer Placeholder 3">
            <a:extLst>
              <a:ext uri="{FF2B5EF4-FFF2-40B4-BE49-F238E27FC236}">
                <a16:creationId xmlns:a16="http://schemas.microsoft.com/office/drawing/2014/main" id="{0086B1E7-0D4D-BD65-FB86-A8A1140DAD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5FB772-357C-2D85-B588-AFADE87E1298}"/>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352470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E4662-1EC1-4206-2836-CF7555F951CC}"/>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3" name="Footer Placeholder 2">
            <a:extLst>
              <a:ext uri="{FF2B5EF4-FFF2-40B4-BE49-F238E27FC236}">
                <a16:creationId xmlns:a16="http://schemas.microsoft.com/office/drawing/2014/main" id="{40547248-A8FB-D0C6-6327-A22C0379D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E4ED94-D89C-DD0A-8DDA-391FC951E12F}"/>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332987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8646-694B-93D6-2352-626BC496B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E1B2B-0E46-FC03-9D8D-50A7602C1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E11487-6727-C2E2-3967-EA2E5DFC1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C3F2DC-FA8F-43E3-D36A-DFBB98D3DE70}"/>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6" name="Footer Placeholder 5">
            <a:extLst>
              <a:ext uri="{FF2B5EF4-FFF2-40B4-BE49-F238E27FC236}">
                <a16:creationId xmlns:a16="http://schemas.microsoft.com/office/drawing/2014/main" id="{6E6C5E40-5921-C546-2258-2BFE27CBC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72CE2-2812-0D23-79BC-26C9DC71FDAB}"/>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21938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61433-3367-0354-BB07-8E13434B3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443AD-D054-DAAE-8A9E-DBB2085F4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B6AD87-0F1F-4989-6B04-C67524E54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DDC3-765F-7A86-6AF6-8BBE2270BBC5}"/>
              </a:ext>
            </a:extLst>
          </p:cNvPr>
          <p:cNvSpPr>
            <a:spLocks noGrp="1"/>
          </p:cNvSpPr>
          <p:nvPr>
            <p:ph type="dt" sz="half" idx="10"/>
          </p:nvPr>
        </p:nvSpPr>
        <p:spPr/>
        <p:txBody>
          <a:bodyPr/>
          <a:lstStyle/>
          <a:p>
            <a:fld id="{B51834F4-54AC-4C90-A8E3-F29E984F5F35}" type="datetimeFigureOut">
              <a:rPr lang="en-US" smtClean="0"/>
              <a:t>11/11/2025</a:t>
            </a:fld>
            <a:endParaRPr lang="en-US"/>
          </a:p>
        </p:txBody>
      </p:sp>
      <p:sp>
        <p:nvSpPr>
          <p:cNvPr id="6" name="Footer Placeholder 5">
            <a:extLst>
              <a:ext uri="{FF2B5EF4-FFF2-40B4-BE49-F238E27FC236}">
                <a16:creationId xmlns:a16="http://schemas.microsoft.com/office/drawing/2014/main" id="{41F423EC-64F1-36A8-247A-E66BF6DD4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A630C-F8EA-C257-7C5E-630214989A99}"/>
              </a:ext>
            </a:extLst>
          </p:cNvPr>
          <p:cNvSpPr>
            <a:spLocks noGrp="1"/>
          </p:cNvSpPr>
          <p:nvPr>
            <p:ph type="sldNum" sz="quarter" idx="12"/>
          </p:nvPr>
        </p:nvSpPr>
        <p:spPr/>
        <p:txBody>
          <a:bodyPr/>
          <a:lstStyle/>
          <a:p>
            <a:fld id="{7AA7A17B-8306-450C-B818-548D80428887}" type="slidenum">
              <a:rPr lang="en-US" smtClean="0"/>
              <a:t>‹#›</a:t>
            </a:fld>
            <a:endParaRPr lang="en-US"/>
          </a:p>
        </p:txBody>
      </p:sp>
    </p:spTree>
    <p:extLst>
      <p:ext uri="{BB962C8B-B14F-4D97-AF65-F5344CB8AC3E}">
        <p14:creationId xmlns:p14="http://schemas.microsoft.com/office/powerpoint/2010/main" val="4181907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0804D-121E-2383-7671-43703A21AA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C3847F-A5C8-4C41-D9EC-94AEF6C26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87E72-35CA-97D9-3701-42F9D2AB57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834F4-54AC-4C90-A8E3-F29E984F5F35}" type="datetimeFigureOut">
              <a:rPr lang="en-US" smtClean="0"/>
              <a:t>11/11/2025</a:t>
            </a:fld>
            <a:endParaRPr lang="en-US"/>
          </a:p>
        </p:txBody>
      </p:sp>
      <p:sp>
        <p:nvSpPr>
          <p:cNvPr id="5" name="Footer Placeholder 4">
            <a:extLst>
              <a:ext uri="{FF2B5EF4-FFF2-40B4-BE49-F238E27FC236}">
                <a16:creationId xmlns:a16="http://schemas.microsoft.com/office/drawing/2014/main" id="{8C492268-EECC-264C-E46A-99D95F809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E5B7F0-EC4A-6E6B-E168-8CE15628B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7A17B-8306-450C-B818-548D80428887}" type="slidenum">
              <a:rPr lang="en-US" smtClean="0"/>
              <a:t>‹#›</a:t>
            </a:fld>
            <a:endParaRPr lang="en-US"/>
          </a:p>
        </p:txBody>
      </p:sp>
    </p:spTree>
    <p:extLst>
      <p:ext uri="{BB962C8B-B14F-4D97-AF65-F5344CB8AC3E}">
        <p14:creationId xmlns:p14="http://schemas.microsoft.com/office/powerpoint/2010/main" val="4043162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hyperlink" Target="http://www.pixnio.com/nature-landscapes/forest/aerial-photography-of-forest-habita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E1316-0CDE-B403-18AA-6FCAD79156C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9A7C2BF-A539-2547-9E6A-183A0DBC0E5B}"/>
              </a:ext>
            </a:extLst>
          </p:cNvPr>
          <p:cNvSpPr/>
          <p:nvPr/>
        </p:nvSpPr>
        <p:spPr>
          <a:xfrm>
            <a:off x="334135" y="4078696"/>
            <a:ext cx="6096000" cy="923330"/>
          </a:xfrm>
          <a:prstGeom prst="rect">
            <a:avLst/>
          </a:prstGeom>
        </p:spPr>
        <p:txBody>
          <a:bodyPr>
            <a:spAutoFit/>
          </a:bodyPr>
          <a:lstStyle/>
          <a:p>
            <a:r>
              <a:rPr lang="en-US" b="1" spc="300" dirty="0">
                <a:latin typeface="Agenda" panose="02000603040000020004" pitchFamily="2" charset="77"/>
              </a:rPr>
              <a:t>Presented by:</a:t>
            </a:r>
          </a:p>
          <a:p>
            <a:r>
              <a:rPr lang="en-US" dirty="0">
                <a:latin typeface="Agenda" panose="02000603040000020004" pitchFamily="2" charset="77"/>
              </a:rPr>
              <a:t>Angela L. Irwin, Owner</a:t>
            </a:r>
          </a:p>
          <a:p>
            <a:r>
              <a:rPr lang="en-US" dirty="0" err="1">
                <a:latin typeface="Agenda" panose="02000603040000020004" pitchFamily="2" charset="77"/>
              </a:rPr>
              <a:t>AirWin</a:t>
            </a:r>
            <a:r>
              <a:rPr lang="en-US" dirty="0">
                <a:latin typeface="Agenda" panose="02000603040000020004" pitchFamily="2" charset="77"/>
              </a:rPr>
              <a:t> Educational Services, LLC</a:t>
            </a:r>
          </a:p>
        </p:txBody>
      </p:sp>
      <p:pic>
        <p:nvPicPr>
          <p:cNvPr id="13" name="Picture 12">
            <a:extLst>
              <a:ext uri="{FF2B5EF4-FFF2-40B4-BE49-F238E27FC236}">
                <a16:creationId xmlns:a16="http://schemas.microsoft.com/office/drawing/2014/main" id="{7E673A5B-1724-724D-93B6-AEC172E308D4}"/>
              </a:ext>
            </a:extLst>
          </p:cNvPr>
          <p:cNvPicPr>
            <a:picLocks noChangeAspect="1"/>
          </p:cNvPicPr>
          <p:nvPr/>
        </p:nvPicPr>
        <p:blipFill>
          <a:blip r:embed="rId5"/>
          <a:stretch>
            <a:fillRect/>
          </a:stretch>
        </p:blipFill>
        <p:spPr>
          <a:xfrm>
            <a:off x="334135" y="0"/>
            <a:ext cx="987974" cy="1715956"/>
          </a:xfrm>
          <a:prstGeom prst="rect">
            <a:avLst/>
          </a:prstGeom>
        </p:spPr>
      </p:pic>
      <p:pic>
        <p:nvPicPr>
          <p:cNvPr id="17" name="Picture 16">
            <a:extLst>
              <a:ext uri="{FF2B5EF4-FFF2-40B4-BE49-F238E27FC236}">
                <a16:creationId xmlns:a16="http://schemas.microsoft.com/office/drawing/2014/main" id="{CDC25523-99AB-BA44-8B53-A933BEA910B1}"/>
              </a:ext>
            </a:extLst>
          </p:cNvPr>
          <p:cNvPicPr>
            <a:picLocks noChangeAspect="1"/>
          </p:cNvPicPr>
          <p:nvPr/>
        </p:nvPicPr>
        <p:blipFill>
          <a:blip r:embed="rId6"/>
          <a:stretch>
            <a:fillRect/>
          </a:stretch>
        </p:blipFill>
        <p:spPr>
          <a:xfrm>
            <a:off x="0" y="1606540"/>
            <a:ext cx="6642539" cy="2193291"/>
          </a:xfrm>
          <a:prstGeom prst="rect">
            <a:avLst/>
          </a:prstGeom>
        </p:spPr>
      </p:pic>
      <p:sp>
        <p:nvSpPr>
          <p:cNvPr id="12" name="Rectangle 11">
            <a:extLst>
              <a:ext uri="{FF2B5EF4-FFF2-40B4-BE49-F238E27FC236}">
                <a16:creationId xmlns:a16="http://schemas.microsoft.com/office/drawing/2014/main" id="{6371D914-65E7-204B-A06B-A45D882B879E}"/>
              </a:ext>
            </a:extLst>
          </p:cNvPr>
          <p:cNvSpPr/>
          <p:nvPr/>
        </p:nvSpPr>
        <p:spPr>
          <a:xfrm>
            <a:off x="420415" y="3037490"/>
            <a:ext cx="126124" cy="483476"/>
          </a:xfrm>
          <a:prstGeom prst="rect">
            <a:avLst/>
          </a:prstGeom>
          <a:solidFill>
            <a:srgbClr val="9CB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4DF9FA5-7996-5E49-A60E-1D3170E33C97}"/>
              </a:ext>
            </a:extLst>
          </p:cNvPr>
          <p:cNvPicPr>
            <a:picLocks noChangeAspect="1"/>
          </p:cNvPicPr>
          <p:nvPr/>
        </p:nvPicPr>
        <p:blipFill>
          <a:blip r:embed="rId7"/>
          <a:stretch>
            <a:fillRect/>
          </a:stretch>
        </p:blipFill>
        <p:spPr>
          <a:xfrm>
            <a:off x="278478" y="5555990"/>
            <a:ext cx="536122" cy="1302010"/>
          </a:xfrm>
          <a:prstGeom prst="rect">
            <a:avLst/>
          </a:prstGeom>
        </p:spPr>
      </p:pic>
      <p:sp>
        <p:nvSpPr>
          <p:cNvPr id="2" name="TextBox 1">
            <a:extLst>
              <a:ext uri="{FF2B5EF4-FFF2-40B4-BE49-F238E27FC236}">
                <a16:creationId xmlns:a16="http://schemas.microsoft.com/office/drawing/2014/main" id="{8A3AFBD6-0E2E-BC02-FA37-37563F1378A1}"/>
              </a:ext>
            </a:extLst>
          </p:cNvPr>
          <p:cNvSpPr txBox="1"/>
          <p:nvPr/>
        </p:nvSpPr>
        <p:spPr>
          <a:xfrm>
            <a:off x="189418" y="1918904"/>
            <a:ext cx="6263702" cy="523220"/>
          </a:xfrm>
          <a:prstGeom prst="rect">
            <a:avLst/>
          </a:prstGeom>
          <a:noFill/>
        </p:spPr>
        <p:txBody>
          <a:bodyPr wrap="none" rtlCol="0">
            <a:spAutoFit/>
          </a:bodyPr>
          <a:lstStyle/>
          <a:p>
            <a:r>
              <a:rPr lang="en-US" sz="2800" dirty="0">
                <a:solidFill>
                  <a:schemeClr val="bg1"/>
                </a:solidFill>
              </a:rPr>
              <a:t>Strategic Oversight vs. Micromanagement</a:t>
            </a:r>
          </a:p>
        </p:txBody>
      </p:sp>
      <p:sp>
        <p:nvSpPr>
          <p:cNvPr id="4" name="TextBox 3">
            <a:extLst>
              <a:ext uri="{FF2B5EF4-FFF2-40B4-BE49-F238E27FC236}">
                <a16:creationId xmlns:a16="http://schemas.microsoft.com/office/drawing/2014/main" id="{8532C841-FC64-189D-364A-60B005C6F7D4}"/>
              </a:ext>
            </a:extLst>
          </p:cNvPr>
          <p:cNvSpPr txBox="1"/>
          <p:nvPr/>
        </p:nvSpPr>
        <p:spPr>
          <a:xfrm>
            <a:off x="814600" y="3037490"/>
            <a:ext cx="4418121" cy="646331"/>
          </a:xfrm>
          <a:prstGeom prst="rect">
            <a:avLst/>
          </a:prstGeom>
          <a:noFill/>
        </p:spPr>
        <p:txBody>
          <a:bodyPr wrap="square" rtlCol="0">
            <a:spAutoFit/>
          </a:bodyPr>
          <a:lstStyle/>
          <a:p>
            <a:r>
              <a:rPr lang="en-US" dirty="0">
                <a:solidFill>
                  <a:schemeClr val="bg1"/>
                </a:solidFill>
              </a:rPr>
              <a:t>2025/2026 Webinar Series</a:t>
            </a:r>
          </a:p>
          <a:p>
            <a:r>
              <a:rPr lang="en-US" dirty="0">
                <a:solidFill>
                  <a:schemeClr val="bg1"/>
                </a:solidFill>
              </a:rPr>
              <a:t>November 11, 2025</a:t>
            </a:r>
          </a:p>
        </p:txBody>
      </p:sp>
    </p:spTree>
    <p:extLst>
      <p:ext uri="{BB962C8B-B14F-4D97-AF65-F5344CB8AC3E}">
        <p14:creationId xmlns:p14="http://schemas.microsoft.com/office/powerpoint/2010/main" val="332374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6D1B-C73C-B35E-798E-5A9CCA9EB04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B4E0AA5-9DC0-1475-B24F-D54AF27C6ED8}"/>
              </a:ext>
            </a:extLst>
          </p:cNvPr>
          <p:cNvPicPr>
            <a:picLocks noChangeAspect="1"/>
          </p:cNvPicPr>
          <p:nvPr/>
        </p:nvPicPr>
        <p:blipFill>
          <a:blip r:embed="rId3"/>
          <a:stretch>
            <a:fillRect/>
          </a:stretch>
        </p:blipFill>
        <p:spPr>
          <a:xfrm>
            <a:off x="334135" y="0"/>
            <a:ext cx="987974" cy="1715956"/>
          </a:xfrm>
          <a:prstGeom prst="rect">
            <a:avLst/>
          </a:prstGeom>
        </p:spPr>
      </p:pic>
      <p:sp>
        <p:nvSpPr>
          <p:cNvPr id="2" name="TextBox 1">
            <a:extLst>
              <a:ext uri="{FF2B5EF4-FFF2-40B4-BE49-F238E27FC236}">
                <a16:creationId xmlns:a16="http://schemas.microsoft.com/office/drawing/2014/main" id="{A931BD33-D773-AAA6-C798-9AC91A76B187}"/>
              </a:ext>
            </a:extLst>
          </p:cNvPr>
          <p:cNvSpPr txBox="1"/>
          <p:nvPr/>
        </p:nvSpPr>
        <p:spPr>
          <a:xfrm>
            <a:off x="600075" y="274151"/>
            <a:ext cx="11591925" cy="523220"/>
          </a:xfrm>
          <a:prstGeom prst="rect">
            <a:avLst/>
          </a:prstGeom>
          <a:noFill/>
        </p:spPr>
        <p:txBody>
          <a:bodyPr wrap="square" rtlCol="0">
            <a:spAutoFit/>
          </a:bodyPr>
          <a:lstStyle/>
          <a:p>
            <a:pPr algn="ctr"/>
            <a:r>
              <a:rPr lang="en-US" sz="2800" dirty="0">
                <a:latin typeface="Montserrat Medium" panose="00000600000000000000" pitchFamily="2" charset="0"/>
              </a:rPr>
              <a:t>Shifting from Micromanagement to Strategic Oversight</a:t>
            </a:r>
          </a:p>
        </p:txBody>
      </p:sp>
      <p:pic>
        <p:nvPicPr>
          <p:cNvPr id="7" name="Picture 6">
            <a:extLst>
              <a:ext uri="{FF2B5EF4-FFF2-40B4-BE49-F238E27FC236}">
                <a16:creationId xmlns:a16="http://schemas.microsoft.com/office/drawing/2014/main" id="{06FE485C-D0DC-B76E-B545-5958CD097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3724" y="1774562"/>
            <a:ext cx="5248276" cy="5020472"/>
          </a:xfrm>
          <a:prstGeom prst="rect">
            <a:avLst/>
          </a:prstGeom>
        </p:spPr>
      </p:pic>
      <p:pic>
        <p:nvPicPr>
          <p:cNvPr id="3" name="Picture 2">
            <a:extLst>
              <a:ext uri="{FF2B5EF4-FFF2-40B4-BE49-F238E27FC236}">
                <a16:creationId xmlns:a16="http://schemas.microsoft.com/office/drawing/2014/main" id="{25B3644A-014D-8DF9-ACE2-C54D82BCEC91}"/>
              </a:ext>
            </a:extLst>
          </p:cNvPr>
          <p:cNvPicPr>
            <a:picLocks noChangeAspect="1"/>
          </p:cNvPicPr>
          <p:nvPr/>
        </p:nvPicPr>
        <p:blipFill>
          <a:blip r:embed="rId5">
            <a:extLst>
              <a:ext uri="{28A0092B-C50C-407E-A947-70E740481C1C}">
                <a14:useLocalDpi xmlns:a14="http://schemas.microsoft.com/office/drawing/2010/main" val="0"/>
              </a:ext>
            </a:extLst>
          </a:blip>
          <a:srcRect b="26325"/>
          <a:stretch>
            <a:fillRect/>
          </a:stretch>
        </p:blipFill>
        <p:spPr>
          <a:xfrm>
            <a:off x="195262" y="1917886"/>
            <a:ext cx="6334126" cy="4611502"/>
          </a:xfrm>
          <a:prstGeom prst="rect">
            <a:avLst/>
          </a:prstGeom>
        </p:spPr>
      </p:pic>
      <p:sp>
        <p:nvSpPr>
          <p:cNvPr id="4" name="TextBox 3">
            <a:extLst>
              <a:ext uri="{FF2B5EF4-FFF2-40B4-BE49-F238E27FC236}">
                <a16:creationId xmlns:a16="http://schemas.microsoft.com/office/drawing/2014/main" id="{E40872CD-F39F-C5FF-7F89-46F5F7A61F5C}"/>
              </a:ext>
            </a:extLst>
          </p:cNvPr>
          <p:cNvSpPr txBox="1"/>
          <p:nvPr/>
        </p:nvSpPr>
        <p:spPr>
          <a:xfrm>
            <a:off x="0" y="1078143"/>
            <a:ext cx="3595688" cy="830997"/>
          </a:xfrm>
          <a:prstGeom prst="rect">
            <a:avLst/>
          </a:prstGeom>
          <a:noFill/>
        </p:spPr>
        <p:txBody>
          <a:bodyPr wrap="square" rtlCol="0">
            <a:spAutoFit/>
          </a:bodyPr>
          <a:lstStyle/>
          <a:p>
            <a:pPr algn="ctr"/>
            <a:r>
              <a:rPr lang="en-US" sz="2400" b="1" dirty="0"/>
              <a:t>BEFORE:  MICROMANAGEMENT</a:t>
            </a:r>
          </a:p>
        </p:txBody>
      </p:sp>
      <p:sp>
        <p:nvSpPr>
          <p:cNvPr id="5" name="TextBox 4">
            <a:extLst>
              <a:ext uri="{FF2B5EF4-FFF2-40B4-BE49-F238E27FC236}">
                <a16:creationId xmlns:a16="http://schemas.microsoft.com/office/drawing/2014/main" id="{3542351D-6605-8BC9-1332-290E1CA6A9BA}"/>
              </a:ext>
            </a:extLst>
          </p:cNvPr>
          <p:cNvSpPr txBox="1"/>
          <p:nvPr/>
        </p:nvSpPr>
        <p:spPr>
          <a:xfrm>
            <a:off x="3133724" y="1086889"/>
            <a:ext cx="3810000" cy="830997"/>
          </a:xfrm>
          <a:prstGeom prst="rect">
            <a:avLst/>
          </a:prstGeom>
          <a:noFill/>
        </p:spPr>
        <p:txBody>
          <a:bodyPr wrap="square" rtlCol="0">
            <a:spAutoFit/>
          </a:bodyPr>
          <a:lstStyle/>
          <a:p>
            <a:pPr algn="ctr"/>
            <a:r>
              <a:rPr lang="en-US" sz="2400" b="1" dirty="0"/>
              <a:t>AFTER:  </a:t>
            </a:r>
          </a:p>
          <a:p>
            <a:pPr algn="ctr"/>
            <a:r>
              <a:rPr lang="en-US" sz="2400" b="1" dirty="0"/>
              <a:t>STRATEGIC OVERSIGHT</a:t>
            </a:r>
          </a:p>
        </p:txBody>
      </p:sp>
    </p:spTree>
    <p:extLst>
      <p:ext uri="{BB962C8B-B14F-4D97-AF65-F5344CB8AC3E}">
        <p14:creationId xmlns:p14="http://schemas.microsoft.com/office/powerpoint/2010/main" val="18645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0F93C-5191-67ED-A1CA-B126C7ED908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DF79391-7C93-A8EC-4AB2-363E21E8006E}"/>
              </a:ext>
            </a:extLst>
          </p:cNvPr>
          <p:cNvSpPr/>
          <p:nvPr/>
        </p:nvSpPr>
        <p:spPr>
          <a:xfrm>
            <a:off x="0" y="-27160"/>
            <a:ext cx="12192000" cy="1715956"/>
          </a:xfrm>
          <a:prstGeom prst="rect">
            <a:avLst/>
          </a:prstGeom>
          <a:solidFill>
            <a:srgbClr val="0C57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252FFC0-C87A-1DB6-EC6E-68A76D809DC3}"/>
              </a:ext>
            </a:extLst>
          </p:cNvPr>
          <p:cNvSpPr txBox="1"/>
          <p:nvPr/>
        </p:nvSpPr>
        <p:spPr>
          <a:xfrm>
            <a:off x="195072" y="27291"/>
            <a:ext cx="10040766" cy="769441"/>
          </a:xfrm>
          <a:prstGeom prst="rect">
            <a:avLst/>
          </a:prstGeom>
          <a:noFill/>
        </p:spPr>
        <p:txBody>
          <a:bodyPr wrap="square" rtlCol="0">
            <a:spAutoFit/>
          </a:bodyPr>
          <a:lstStyle/>
          <a:p>
            <a:r>
              <a:rPr lang="en-US" sz="4400" dirty="0">
                <a:solidFill>
                  <a:schemeClr val="bg1"/>
                </a:solidFill>
                <a:latin typeface="Montserrat Medium" pitchFamily="2" charset="77"/>
              </a:rPr>
              <a:t>Practical Tools</a:t>
            </a:r>
            <a:endParaRPr lang="en-US" sz="5400" dirty="0">
              <a:solidFill>
                <a:schemeClr val="bg1"/>
              </a:solidFill>
              <a:latin typeface="Montserrat Medium" pitchFamily="2" charset="77"/>
            </a:endParaRPr>
          </a:p>
        </p:txBody>
      </p:sp>
      <p:pic>
        <p:nvPicPr>
          <p:cNvPr id="21" name="Picture 20">
            <a:extLst>
              <a:ext uri="{FF2B5EF4-FFF2-40B4-BE49-F238E27FC236}">
                <a16:creationId xmlns:a16="http://schemas.microsoft.com/office/drawing/2014/main" id="{339B4404-F5CE-8A51-143A-897A5EFE7014}"/>
              </a:ext>
            </a:extLst>
          </p:cNvPr>
          <p:cNvPicPr>
            <a:picLocks noChangeAspect="1"/>
          </p:cNvPicPr>
          <p:nvPr/>
        </p:nvPicPr>
        <p:blipFill>
          <a:blip r:embed="rId3"/>
          <a:stretch>
            <a:fillRect/>
          </a:stretch>
        </p:blipFill>
        <p:spPr>
          <a:xfrm>
            <a:off x="10223293" y="-27160"/>
            <a:ext cx="987974" cy="1715956"/>
          </a:xfrm>
          <a:prstGeom prst="rect">
            <a:avLst/>
          </a:prstGeom>
        </p:spPr>
      </p:pic>
      <p:sp>
        <p:nvSpPr>
          <p:cNvPr id="2" name="TextBox 1">
            <a:extLst>
              <a:ext uri="{FF2B5EF4-FFF2-40B4-BE49-F238E27FC236}">
                <a16:creationId xmlns:a16="http://schemas.microsoft.com/office/drawing/2014/main" id="{51F55802-2FF7-1096-41D7-C3B9926C2846}"/>
              </a:ext>
            </a:extLst>
          </p:cNvPr>
          <p:cNvSpPr txBox="1"/>
          <p:nvPr/>
        </p:nvSpPr>
        <p:spPr>
          <a:xfrm>
            <a:off x="0" y="2311385"/>
            <a:ext cx="11887200" cy="1569660"/>
          </a:xfrm>
          <a:prstGeom prst="rect">
            <a:avLst/>
          </a:prstGeom>
          <a:noFill/>
        </p:spPr>
        <p:txBody>
          <a:bodyPr wrap="square" rtlCol="0">
            <a:spAutoFit/>
          </a:bodyPr>
          <a:lstStyle/>
          <a:p>
            <a:pPr marL="514350" indent="-514350">
              <a:buFont typeface="+mj-lt"/>
              <a:buAutoNum type="arabicPeriod"/>
            </a:pPr>
            <a:r>
              <a:rPr lang="en-US" sz="3200" b="1" i="1" dirty="0"/>
              <a:t>Strategic oversight checklist</a:t>
            </a:r>
          </a:p>
          <a:p>
            <a:pPr marL="514350" indent="-514350">
              <a:buFont typeface="+mj-lt"/>
              <a:buAutoNum type="arabicPeriod"/>
            </a:pPr>
            <a:r>
              <a:rPr lang="en-US" sz="3200" b="1" i="1" dirty="0"/>
              <a:t>Governance-management decision matrix</a:t>
            </a:r>
          </a:p>
          <a:p>
            <a:pPr marL="514350" indent="-514350">
              <a:buFont typeface="+mj-lt"/>
              <a:buAutoNum type="arabicPeriod"/>
            </a:pPr>
            <a:r>
              <a:rPr lang="en-US" sz="3200" b="1" i="1" dirty="0"/>
              <a:t>Mission-driven agenda template</a:t>
            </a:r>
          </a:p>
        </p:txBody>
      </p:sp>
      <p:sp>
        <p:nvSpPr>
          <p:cNvPr id="3" name="TextBox 2">
            <a:extLst>
              <a:ext uri="{FF2B5EF4-FFF2-40B4-BE49-F238E27FC236}">
                <a16:creationId xmlns:a16="http://schemas.microsoft.com/office/drawing/2014/main" id="{769F43C9-07A6-ADC1-CF55-334A59E73438}"/>
              </a:ext>
            </a:extLst>
          </p:cNvPr>
          <p:cNvSpPr txBox="1"/>
          <p:nvPr/>
        </p:nvSpPr>
        <p:spPr>
          <a:xfrm>
            <a:off x="1062338" y="4166886"/>
            <a:ext cx="9250641" cy="1569660"/>
          </a:xfrm>
          <a:prstGeom prst="rect">
            <a:avLst/>
          </a:prstGeom>
          <a:noFill/>
        </p:spPr>
        <p:txBody>
          <a:bodyPr wrap="square" rtlCol="0">
            <a:spAutoFit/>
          </a:bodyPr>
          <a:lstStyle/>
          <a:p>
            <a:pPr algn="ctr"/>
            <a:r>
              <a:rPr lang="en-US" sz="3200" i="1" dirty="0"/>
              <a:t>Reflection Prompt:  Where might our board, unintentionally, slip into micromanagement – and how can we shift toward strategic oversight?</a:t>
            </a:r>
          </a:p>
        </p:txBody>
      </p:sp>
    </p:spTree>
    <p:extLst>
      <p:ext uri="{BB962C8B-B14F-4D97-AF65-F5344CB8AC3E}">
        <p14:creationId xmlns:p14="http://schemas.microsoft.com/office/powerpoint/2010/main" val="3698710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F8661-C12B-743D-8B56-241BF451F5B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473C016E-7C65-83AC-742E-CECC23154D3E}"/>
              </a:ext>
            </a:extLst>
          </p:cNvPr>
          <p:cNvPicPr>
            <a:picLocks noChangeAspect="1"/>
          </p:cNvPicPr>
          <p:nvPr/>
        </p:nvPicPr>
        <p:blipFill>
          <a:blip r:embed="rId3"/>
          <a:stretch>
            <a:fillRect/>
          </a:stretch>
        </p:blipFill>
        <p:spPr>
          <a:xfrm>
            <a:off x="334135" y="0"/>
            <a:ext cx="987974" cy="1715956"/>
          </a:xfrm>
          <a:prstGeom prst="rect">
            <a:avLst/>
          </a:prstGeom>
        </p:spPr>
      </p:pic>
      <p:pic>
        <p:nvPicPr>
          <p:cNvPr id="3" name="Picture 2">
            <a:extLst>
              <a:ext uri="{FF2B5EF4-FFF2-40B4-BE49-F238E27FC236}">
                <a16:creationId xmlns:a16="http://schemas.microsoft.com/office/drawing/2014/main" id="{71F4956D-D862-FA53-147D-09BEA7E1D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844" y="421568"/>
            <a:ext cx="9823655" cy="6436431"/>
          </a:xfrm>
          <a:prstGeom prst="rect">
            <a:avLst/>
          </a:prstGeom>
        </p:spPr>
      </p:pic>
    </p:spTree>
    <p:extLst>
      <p:ext uri="{BB962C8B-B14F-4D97-AF65-F5344CB8AC3E}">
        <p14:creationId xmlns:p14="http://schemas.microsoft.com/office/powerpoint/2010/main" val="391216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DE55BE-E7E6-3B4E-9909-698E9E90753D}"/>
              </a:ext>
            </a:extLst>
          </p:cNvPr>
          <p:cNvSpPr/>
          <p:nvPr/>
        </p:nvSpPr>
        <p:spPr>
          <a:xfrm>
            <a:off x="651536" y="4886476"/>
            <a:ext cx="6096000" cy="1754326"/>
          </a:xfrm>
          <a:prstGeom prst="rect">
            <a:avLst/>
          </a:prstGeom>
        </p:spPr>
        <p:txBody>
          <a:bodyPr>
            <a:spAutoFit/>
          </a:bodyPr>
          <a:lstStyle/>
          <a:p>
            <a:r>
              <a:rPr lang="en-US" dirty="0">
                <a:latin typeface="Agenda" panose="02000603040000020004" pitchFamily="2" charset="77"/>
              </a:rPr>
              <a:t>4521 Henry Drive</a:t>
            </a:r>
          </a:p>
          <a:p>
            <a:r>
              <a:rPr lang="en-US" dirty="0">
                <a:latin typeface="Agenda" panose="02000603040000020004" pitchFamily="2" charset="77"/>
              </a:rPr>
              <a:t>Beaverton, MI  48612</a:t>
            </a:r>
          </a:p>
          <a:p>
            <a:endParaRPr lang="en-US" dirty="0">
              <a:latin typeface="Agenda" panose="02000603040000020004" pitchFamily="2" charset="77"/>
            </a:endParaRPr>
          </a:p>
          <a:p>
            <a:r>
              <a:rPr lang="en-US" dirty="0">
                <a:latin typeface="Agenda" panose="02000603040000020004" pitchFamily="2" charset="77"/>
              </a:rPr>
              <a:t>989.239.7555</a:t>
            </a:r>
          </a:p>
          <a:p>
            <a:endParaRPr lang="en-US" dirty="0">
              <a:latin typeface="Agenda" panose="02000603040000020004" pitchFamily="2" charset="77"/>
            </a:endParaRPr>
          </a:p>
          <a:p>
            <a:r>
              <a:rPr lang="en-US" b="1" spc="300" dirty="0">
                <a:latin typeface="Agenda" panose="02000603040000020004" pitchFamily="2" charset="77"/>
              </a:rPr>
              <a:t>ANGELA@AIRWINLLC.COM</a:t>
            </a:r>
          </a:p>
        </p:txBody>
      </p:sp>
      <p:sp>
        <p:nvSpPr>
          <p:cNvPr id="4" name="Rectangle 3">
            <a:extLst>
              <a:ext uri="{FF2B5EF4-FFF2-40B4-BE49-F238E27FC236}">
                <a16:creationId xmlns:a16="http://schemas.microsoft.com/office/drawing/2014/main" id="{75814521-B223-C742-8697-9E316D7F60A1}"/>
              </a:ext>
            </a:extLst>
          </p:cNvPr>
          <p:cNvSpPr/>
          <p:nvPr/>
        </p:nvSpPr>
        <p:spPr>
          <a:xfrm>
            <a:off x="546087" y="471872"/>
            <a:ext cx="5653496" cy="2800767"/>
          </a:xfrm>
          <a:prstGeom prst="rect">
            <a:avLst/>
          </a:prstGeom>
        </p:spPr>
        <p:txBody>
          <a:bodyPr wrap="square">
            <a:spAutoFit/>
          </a:bodyPr>
          <a:lstStyle/>
          <a:p>
            <a:r>
              <a:rPr lang="en-US" sz="8800" b="1" dirty="0">
                <a:solidFill>
                  <a:srgbClr val="0C57A2"/>
                </a:solidFill>
                <a:latin typeface="Montserrat SemiBold" pitchFamily="2" charset="77"/>
              </a:rPr>
              <a:t>THANK YOU!</a:t>
            </a:r>
          </a:p>
        </p:txBody>
      </p:sp>
      <p:pic>
        <p:nvPicPr>
          <p:cNvPr id="2" name="Picture 1">
            <a:extLst>
              <a:ext uri="{FF2B5EF4-FFF2-40B4-BE49-F238E27FC236}">
                <a16:creationId xmlns:a16="http://schemas.microsoft.com/office/drawing/2014/main" id="{B3206562-5A0B-5B4F-B772-8AE3BE442533}"/>
              </a:ext>
            </a:extLst>
          </p:cNvPr>
          <p:cNvPicPr>
            <a:picLocks noChangeAspect="1"/>
          </p:cNvPicPr>
          <p:nvPr/>
        </p:nvPicPr>
        <p:blipFill>
          <a:blip r:embed="rId3"/>
          <a:stretch>
            <a:fillRect/>
          </a:stretch>
        </p:blipFill>
        <p:spPr>
          <a:xfrm>
            <a:off x="546087" y="3365845"/>
            <a:ext cx="3153449" cy="1093723"/>
          </a:xfrm>
          <a:prstGeom prst="rect">
            <a:avLst/>
          </a:prstGeom>
        </p:spPr>
      </p:pic>
      <p:pic>
        <p:nvPicPr>
          <p:cNvPr id="6" name="Picture 5">
            <a:extLst>
              <a:ext uri="{FF2B5EF4-FFF2-40B4-BE49-F238E27FC236}">
                <a16:creationId xmlns:a16="http://schemas.microsoft.com/office/drawing/2014/main" id="{E0D440BF-8AE1-CA4B-A932-A8955F4FAD4D}"/>
              </a:ext>
            </a:extLst>
          </p:cNvPr>
          <p:cNvPicPr>
            <a:picLocks noChangeAspect="1"/>
          </p:cNvPicPr>
          <p:nvPr/>
        </p:nvPicPr>
        <p:blipFill>
          <a:blip r:embed="rId4"/>
          <a:stretch>
            <a:fillRect/>
          </a:stretch>
        </p:blipFill>
        <p:spPr>
          <a:xfrm>
            <a:off x="5509847" y="0"/>
            <a:ext cx="6682154" cy="6858000"/>
          </a:xfrm>
          <a:prstGeom prst="rect">
            <a:avLst/>
          </a:prstGeom>
        </p:spPr>
      </p:pic>
    </p:spTree>
    <p:extLst>
      <p:ext uri="{BB962C8B-B14F-4D97-AF65-F5344CB8AC3E}">
        <p14:creationId xmlns:p14="http://schemas.microsoft.com/office/powerpoint/2010/main" val="415591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14AE7-8752-BA92-BFB9-57098ABF52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0"/>
            <a:ext cx="12192000" cy="6858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1410F803-74CA-0345-8116-FE8BA2CF74F0}"/>
              </a:ext>
            </a:extLst>
          </p:cNvPr>
          <p:cNvPicPr>
            <a:picLocks noChangeAspect="1"/>
          </p:cNvPicPr>
          <p:nvPr/>
        </p:nvPicPr>
        <p:blipFill>
          <a:blip r:embed="rId5"/>
          <a:stretch>
            <a:fillRect/>
          </a:stretch>
        </p:blipFill>
        <p:spPr>
          <a:xfrm>
            <a:off x="334135" y="0"/>
            <a:ext cx="987974" cy="1715956"/>
          </a:xfrm>
          <a:prstGeom prst="rect">
            <a:avLst/>
          </a:prstGeom>
        </p:spPr>
      </p:pic>
      <p:sp>
        <p:nvSpPr>
          <p:cNvPr id="13" name="TextBox 12">
            <a:extLst>
              <a:ext uri="{FF2B5EF4-FFF2-40B4-BE49-F238E27FC236}">
                <a16:creationId xmlns:a16="http://schemas.microsoft.com/office/drawing/2014/main" id="{A483D107-99B8-F79A-DE6C-3F5017CFD68E}"/>
              </a:ext>
            </a:extLst>
          </p:cNvPr>
          <p:cNvSpPr txBox="1"/>
          <p:nvPr/>
        </p:nvSpPr>
        <p:spPr>
          <a:xfrm>
            <a:off x="804948" y="1744514"/>
            <a:ext cx="10582104" cy="1569660"/>
          </a:xfrm>
          <a:prstGeom prst="rect">
            <a:avLst/>
          </a:prstGeom>
          <a:noFill/>
        </p:spPr>
        <p:txBody>
          <a:bodyPr wrap="square" rtlCol="0">
            <a:spAutoFit/>
          </a:bodyPr>
          <a:lstStyle/>
          <a:p>
            <a:pPr algn="ctr"/>
            <a:r>
              <a:rPr lang="en-US" sz="4800" b="1" i="1" dirty="0">
                <a:solidFill>
                  <a:schemeClr val="bg1"/>
                </a:solidFill>
              </a:rPr>
              <a:t>The board’s role is to see the forest, not count the trees!</a:t>
            </a:r>
          </a:p>
        </p:txBody>
      </p:sp>
    </p:spTree>
    <p:extLst>
      <p:ext uri="{BB962C8B-B14F-4D97-AF65-F5344CB8AC3E}">
        <p14:creationId xmlns:p14="http://schemas.microsoft.com/office/powerpoint/2010/main" val="3987086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A679C-3B74-8804-52F6-AA74F2DBEDF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FE9153C-A0C0-FD79-73CD-ADCD17A7C5F4}"/>
              </a:ext>
            </a:extLst>
          </p:cNvPr>
          <p:cNvPicPr>
            <a:picLocks noChangeAspect="1"/>
          </p:cNvPicPr>
          <p:nvPr/>
        </p:nvPicPr>
        <p:blipFill>
          <a:blip r:embed="rId3"/>
          <a:stretch>
            <a:fillRect/>
          </a:stretch>
        </p:blipFill>
        <p:spPr>
          <a:xfrm>
            <a:off x="334135" y="0"/>
            <a:ext cx="987974" cy="1715956"/>
          </a:xfrm>
          <a:prstGeom prst="rect">
            <a:avLst/>
          </a:prstGeom>
        </p:spPr>
      </p:pic>
      <p:sp>
        <p:nvSpPr>
          <p:cNvPr id="13" name="TextBox 12">
            <a:extLst>
              <a:ext uri="{FF2B5EF4-FFF2-40B4-BE49-F238E27FC236}">
                <a16:creationId xmlns:a16="http://schemas.microsoft.com/office/drawing/2014/main" id="{873C43D2-501C-7FBF-1F5C-BBAA36559486}"/>
              </a:ext>
            </a:extLst>
          </p:cNvPr>
          <p:cNvSpPr txBox="1"/>
          <p:nvPr/>
        </p:nvSpPr>
        <p:spPr>
          <a:xfrm>
            <a:off x="310041" y="1858436"/>
            <a:ext cx="11232554" cy="2554545"/>
          </a:xfrm>
          <a:prstGeom prst="rect">
            <a:avLst/>
          </a:prstGeom>
          <a:noFill/>
        </p:spPr>
        <p:txBody>
          <a:bodyPr wrap="square" rtlCol="0">
            <a:spAutoFit/>
          </a:bodyPr>
          <a:lstStyle/>
          <a:p>
            <a:pPr algn="ctr"/>
            <a:endParaRPr lang="en-US" sz="3200" dirty="0"/>
          </a:p>
          <a:p>
            <a:endParaRPr lang="en-US" sz="3200" i="1" dirty="0"/>
          </a:p>
          <a:p>
            <a:r>
              <a:rPr lang="en-US" sz="3200" b="1" i="1" dirty="0"/>
              <a:t>Strategic Oversight:  The practice of governing through vision, accountability, and results – not control. </a:t>
            </a:r>
          </a:p>
          <a:p>
            <a:endParaRPr lang="en-US" sz="3200" b="1" i="1" dirty="0"/>
          </a:p>
        </p:txBody>
      </p:sp>
      <p:sp>
        <p:nvSpPr>
          <p:cNvPr id="2" name="TextBox 1">
            <a:extLst>
              <a:ext uri="{FF2B5EF4-FFF2-40B4-BE49-F238E27FC236}">
                <a16:creationId xmlns:a16="http://schemas.microsoft.com/office/drawing/2014/main" id="{030DA18F-251D-AC1C-0A0E-BDF55580B756}"/>
              </a:ext>
            </a:extLst>
          </p:cNvPr>
          <p:cNvSpPr txBox="1"/>
          <p:nvPr/>
        </p:nvSpPr>
        <p:spPr>
          <a:xfrm>
            <a:off x="1178352" y="565608"/>
            <a:ext cx="9982984" cy="584775"/>
          </a:xfrm>
          <a:prstGeom prst="rect">
            <a:avLst/>
          </a:prstGeom>
          <a:noFill/>
        </p:spPr>
        <p:txBody>
          <a:bodyPr wrap="square" rtlCol="0">
            <a:spAutoFit/>
          </a:bodyPr>
          <a:lstStyle/>
          <a:p>
            <a:pPr algn="ctr"/>
            <a:r>
              <a:rPr lang="en-US" sz="3200" dirty="0">
                <a:latin typeface="Montserrat Medium" panose="00000600000000000000" pitchFamily="2" charset="0"/>
              </a:rPr>
              <a:t>Definitions:  Oversight vs. Strategic Oversight</a:t>
            </a:r>
          </a:p>
        </p:txBody>
      </p:sp>
      <p:sp>
        <p:nvSpPr>
          <p:cNvPr id="3" name="TextBox 2">
            <a:extLst>
              <a:ext uri="{FF2B5EF4-FFF2-40B4-BE49-F238E27FC236}">
                <a16:creationId xmlns:a16="http://schemas.microsoft.com/office/drawing/2014/main" id="{7BDA536A-A79F-C883-636A-5F1CD7C50A8E}"/>
              </a:ext>
            </a:extLst>
          </p:cNvPr>
          <p:cNvSpPr txBox="1"/>
          <p:nvPr/>
        </p:nvSpPr>
        <p:spPr>
          <a:xfrm>
            <a:off x="310041" y="1460134"/>
            <a:ext cx="11571918" cy="1077218"/>
          </a:xfrm>
          <a:prstGeom prst="rect">
            <a:avLst/>
          </a:prstGeom>
          <a:noFill/>
        </p:spPr>
        <p:txBody>
          <a:bodyPr wrap="square" rtlCol="0">
            <a:spAutoFit/>
          </a:bodyPr>
          <a:lstStyle/>
          <a:p>
            <a:r>
              <a:rPr lang="en-US" sz="3200" b="1" i="1" dirty="0"/>
              <a:t>Oversight:  Ensures that what is supposed to happen, actually happens!</a:t>
            </a:r>
          </a:p>
        </p:txBody>
      </p:sp>
      <p:sp>
        <p:nvSpPr>
          <p:cNvPr id="4" name="TextBox 3">
            <a:extLst>
              <a:ext uri="{FF2B5EF4-FFF2-40B4-BE49-F238E27FC236}">
                <a16:creationId xmlns:a16="http://schemas.microsoft.com/office/drawing/2014/main" id="{300B6E7C-E39A-75DB-05FF-AFD27D987639}"/>
              </a:ext>
            </a:extLst>
          </p:cNvPr>
          <p:cNvSpPr txBox="1"/>
          <p:nvPr/>
        </p:nvSpPr>
        <p:spPr>
          <a:xfrm>
            <a:off x="310041" y="4135983"/>
            <a:ext cx="11191397" cy="1077218"/>
          </a:xfrm>
          <a:prstGeom prst="rect">
            <a:avLst/>
          </a:prstGeom>
          <a:noFill/>
        </p:spPr>
        <p:txBody>
          <a:bodyPr wrap="square" rtlCol="0">
            <a:spAutoFit/>
          </a:bodyPr>
          <a:lstStyle/>
          <a:p>
            <a:r>
              <a:rPr lang="en-US" sz="3200" b="1" i="1" dirty="0"/>
              <a:t>Strategic oversight = outcomes over activities; trends over details; and governance over management!</a:t>
            </a:r>
          </a:p>
        </p:txBody>
      </p:sp>
    </p:spTree>
    <p:extLst>
      <p:ext uri="{BB962C8B-B14F-4D97-AF65-F5344CB8AC3E}">
        <p14:creationId xmlns:p14="http://schemas.microsoft.com/office/powerpoint/2010/main" val="22580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33BF6-F382-7BB3-3572-699C56219B3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4642890-408A-CA78-6702-1CEC9275DC4E}"/>
              </a:ext>
            </a:extLst>
          </p:cNvPr>
          <p:cNvPicPr>
            <a:picLocks noChangeAspect="1"/>
          </p:cNvPicPr>
          <p:nvPr/>
        </p:nvPicPr>
        <p:blipFill>
          <a:blip r:embed="rId3"/>
          <a:stretch>
            <a:fillRect/>
          </a:stretch>
        </p:blipFill>
        <p:spPr>
          <a:xfrm>
            <a:off x="334135" y="0"/>
            <a:ext cx="987974" cy="1715956"/>
          </a:xfrm>
          <a:prstGeom prst="rect">
            <a:avLst/>
          </a:prstGeom>
        </p:spPr>
      </p:pic>
      <p:sp>
        <p:nvSpPr>
          <p:cNvPr id="13" name="TextBox 12">
            <a:extLst>
              <a:ext uri="{FF2B5EF4-FFF2-40B4-BE49-F238E27FC236}">
                <a16:creationId xmlns:a16="http://schemas.microsoft.com/office/drawing/2014/main" id="{9283A9E4-8989-A8D4-5C36-F20CDA89723D}"/>
              </a:ext>
            </a:extLst>
          </p:cNvPr>
          <p:cNvSpPr txBox="1"/>
          <p:nvPr/>
        </p:nvSpPr>
        <p:spPr>
          <a:xfrm>
            <a:off x="447256" y="1489989"/>
            <a:ext cx="11232554" cy="3170099"/>
          </a:xfrm>
          <a:prstGeom prst="rect">
            <a:avLst/>
          </a:prstGeom>
          <a:noFill/>
        </p:spPr>
        <p:txBody>
          <a:bodyPr wrap="square" rtlCol="0">
            <a:spAutoFit/>
          </a:bodyPr>
          <a:lstStyle/>
          <a:p>
            <a:r>
              <a:rPr lang="en-US" sz="3600" dirty="0"/>
              <a:t>Our Purpose for this Evening’s Session:</a:t>
            </a:r>
          </a:p>
          <a:p>
            <a:endParaRPr lang="en-US" sz="3600" dirty="0"/>
          </a:p>
          <a:p>
            <a:pPr marL="571500" indent="-571500">
              <a:buFont typeface="Wingdings" panose="05000000000000000000" pitchFamily="2" charset="2"/>
              <a:buChar char="Ø"/>
            </a:pPr>
            <a:r>
              <a:rPr lang="en-US" sz="3200" i="1" dirty="0"/>
              <a:t>Clarify the difference between strategic oversight and micromanagement</a:t>
            </a:r>
          </a:p>
          <a:p>
            <a:pPr marL="571500" indent="-571500">
              <a:buFont typeface="Wingdings" panose="05000000000000000000" pitchFamily="2" charset="2"/>
              <a:buChar char="Ø"/>
            </a:pPr>
            <a:r>
              <a:rPr lang="en-US" sz="3200" i="1" dirty="0"/>
              <a:t>Strengthen board capacity to govern effectively and confidently</a:t>
            </a:r>
          </a:p>
          <a:p>
            <a:pPr marL="571500" indent="-571500">
              <a:buFont typeface="Wingdings" panose="05000000000000000000" pitchFamily="2" charset="2"/>
              <a:buChar char="Ø"/>
            </a:pPr>
            <a:r>
              <a:rPr lang="en-US" sz="3200" i="1" dirty="0"/>
              <a:t>Protect the balance between accountability and autonomy</a:t>
            </a:r>
          </a:p>
        </p:txBody>
      </p:sp>
    </p:spTree>
    <p:extLst>
      <p:ext uri="{BB962C8B-B14F-4D97-AF65-F5344CB8AC3E}">
        <p14:creationId xmlns:p14="http://schemas.microsoft.com/office/powerpoint/2010/main" val="19576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E5958-11F4-7EE3-5ADB-9795ED8E088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57C62DA-B532-536C-B52F-5344D0D6DB1B}"/>
              </a:ext>
            </a:extLst>
          </p:cNvPr>
          <p:cNvPicPr>
            <a:picLocks noChangeAspect="1"/>
          </p:cNvPicPr>
          <p:nvPr/>
        </p:nvPicPr>
        <p:blipFill>
          <a:blip r:embed="rId3"/>
          <a:stretch>
            <a:fillRect/>
          </a:stretch>
        </p:blipFill>
        <p:spPr>
          <a:xfrm>
            <a:off x="334135" y="0"/>
            <a:ext cx="987974" cy="1715956"/>
          </a:xfrm>
          <a:prstGeom prst="rect">
            <a:avLst/>
          </a:prstGeom>
        </p:spPr>
      </p:pic>
      <p:sp>
        <p:nvSpPr>
          <p:cNvPr id="6" name="TextBox 5">
            <a:extLst>
              <a:ext uri="{FF2B5EF4-FFF2-40B4-BE49-F238E27FC236}">
                <a16:creationId xmlns:a16="http://schemas.microsoft.com/office/drawing/2014/main" id="{CDDAC335-7920-8653-6696-1AA97BD0EF09}"/>
              </a:ext>
            </a:extLst>
          </p:cNvPr>
          <p:cNvSpPr txBox="1"/>
          <p:nvPr/>
        </p:nvSpPr>
        <p:spPr>
          <a:xfrm>
            <a:off x="473630" y="279459"/>
            <a:ext cx="10878531" cy="646331"/>
          </a:xfrm>
          <a:prstGeom prst="rect">
            <a:avLst/>
          </a:prstGeom>
          <a:noFill/>
        </p:spPr>
        <p:txBody>
          <a:bodyPr wrap="square" rtlCol="0">
            <a:spAutoFit/>
          </a:bodyPr>
          <a:lstStyle/>
          <a:p>
            <a:pPr algn="ctr"/>
            <a:r>
              <a:rPr lang="en-US" sz="3600" dirty="0">
                <a:latin typeface="Montserrat Medium" panose="00000600000000000000" pitchFamily="2" charset="0"/>
              </a:rPr>
              <a:t>Defining the Roles</a:t>
            </a:r>
          </a:p>
        </p:txBody>
      </p:sp>
      <p:pic>
        <p:nvPicPr>
          <p:cNvPr id="10" name="Picture 9">
            <a:extLst>
              <a:ext uri="{FF2B5EF4-FFF2-40B4-BE49-F238E27FC236}">
                <a16:creationId xmlns:a16="http://schemas.microsoft.com/office/drawing/2014/main" id="{5239F332-315F-8540-6645-1C0E9DEF8B2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810747"/>
            <a:ext cx="12192000" cy="5672017"/>
          </a:xfrm>
          <a:prstGeom prst="rect">
            <a:avLst/>
          </a:prstGeom>
        </p:spPr>
      </p:pic>
    </p:spTree>
    <p:extLst>
      <p:ext uri="{BB962C8B-B14F-4D97-AF65-F5344CB8AC3E}">
        <p14:creationId xmlns:p14="http://schemas.microsoft.com/office/powerpoint/2010/main" val="151530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2E06-E1F5-AA78-8A6F-868B2906E8F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FC4A591-177D-978A-F242-875F5BBBCAFE}"/>
              </a:ext>
            </a:extLst>
          </p:cNvPr>
          <p:cNvPicPr>
            <a:picLocks noChangeAspect="1"/>
          </p:cNvPicPr>
          <p:nvPr/>
        </p:nvPicPr>
        <p:blipFill>
          <a:blip r:embed="rId3"/>
          <a:stretch>
            <a:fillRect/>
          </a:stretch>
        </p:blipFill>
        <p:spPr>
          <a:xfrm>
            <a:off x="334135" y="0"/>
            <a:ext cx="987974" cy="1715956"/>
          </a:xfrm>
          <a:prstGeom prst="rect">
            <a:avLst/>
          </a:prstGeom>
        </p:spPr>
      </p:pic>
      <p:sp>
        <p:nvSpPr>
          <p:cNvPr id="6" name="TextBox 5">
            <a:extLst>
              <a:ext uri="{FF2B5EF4-FFF2-40B4-BE49-F238E27FC236}">
                <a16:creationId xmlns:a16="http://schemas.microsoft.com/office/drawing/2014/main" id="{7AFC58E0-054B-2604-F301-4EE427B9F889}"/>
              </a:ext>
            </a:extLst>
          </p:cNvPr>
          <p:cNvSpPr txBox="1"/>
          <p:nvPr/>
        </p:nvSpPr>
        <p:spPr>
          <a:xfrm>
            <a:off x="155909" y="127675"/>
            <a:ext cx="10878531" cy="646331"/>
          </a:xfrm>
          <a:prstGeom prst="rect">
            <a:avLst/>
          </a:prstGeom>
          <a:noFill/>
        </p:spPr>
        <p:txBody>
          <a:bodyPr wrap="square" rtlCol="0">
            <a:spAutoFit/>
          </a:bodyPr>
          <a:lstStyle/>
          <a:p>
            <a:pPr algn="ctr"/>
            <a:r>
              <a:rPr lang="en-US" sz="3600" dirty="0">
                <a:latin typeface="Montserrat Medium" panose="00000600000000000000" pitchFamily="2" charset="0"/>
              </a:rPr>
              <a:t>Charter School Context</a:t>
            </a:r>
          </a:p>
        </p:txBody>
      </p:sp>
      <p:pic>
        <p:nvPicPr>
          <p:cNvPr id="4" name="Picture 3">
            <a:extLst>
              <a:ext uri="{FF2B5EF4-FFF2-40B4-BE49-F238E27FC236}">
                <a16:creationId xmlns:a16="http://schemas.microsoft.com/office/drawing/2014/main" id="{18780530-E0D6-F367-92A4-38D18772A95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35839" y="946945"/>
            <a:ext cx="7039430" cy="5911055"/>
          </a:xfrm>
          <a:prstGeom prst="rect">
            <a:avLst/>
          </a:prstGeom>
        </p:spPr>
      </p:pic>
      <p:sp>
        <p:nvSpPr>
          <p:cNvPr id="5" name="TextBox 4">
            <a:extLst>
              <a:ext uri="{FF2B5EF4-FFF2-40B4-BE49-F238E27FC236}">
                <a16:creationId xmlns:a16="http://schemas.microsoft.com/office/drawing/2014/main" id="{A48D1B5D-FA69-3441-4F6B-69EFBEDA280E}"/>
              </a:ext>
            </a:extLst>
          </p:cNvPr>
          <p:cNvSpPr txBox="1"/>
          <p:nvPr/>
        </p:nvSpPr>
        <p:spPr>
          <a:xfrm>
            <a:off x="452122" y="2202426"/>
            <a:ext cx="4198536" cy="2308324"/>
          </a:xfrm>
          <a:prstGeom prst="rect">
            <a:avLst/>
          </a:prstGeom>
          <a:noFill/>
        </p:spPr>
        <p:txBody>
          <a:bodyPr wrap="square" rtlCol="0">
            <a:spAutoFit/>
          </a:bodyPr>
          <a:lstStyle/>
          <a:p>
            <a:pPr algn="ctr"/>
            <a:r>
              <a:rPr lang="en-US" sz="4800" dirty="0"/>
              <a:t>The Accountability Relationship</a:t>
            </a:r>
          </a:p>
        </p:txBody>
      </p:sp>
    </p:spTree>
    <p:extLst>
      <p:ext uri="{BB962C8B-B14F-4D97-AF65-F5344CB8AC3E}">
        <p14:creationId xmlns:p14="http://schemas.microsoft.com/office/powerpoint/2010/main" val="241739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74BFA-88BA-88EB-E7D3-A55292DBF59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8AC5C04-17A6-2430-B30B-99394FE7DF7C}"/>
              </a:ext>
            </a:extLst>
          </p:cNvPr>
          <p:cNvPicPr>
            <a:picLocks noChangeAspect="1"/>
          </p:cNvPicPr>
          <p:nvPr/>
        </p:nvPicPr>
        <p:blipFill>
          <a:blip r:embed="rId3"/>
          <a:stretch>
            <a:fillRect/>
          </a:stretch>
        </p:blipFill>
        <p:spPr>
          <a:xfrm>
            <a:off x="334135" y="0"/>
            <a:ext cx="987974" cy="1715956"/>
          </a:xfrm>
          <a:prstGeom prst="rect">
            <a:avLst/>
          </a:prstGeom>
        </p:spPr>
      </p:pic>
      <p:sp>
        <p:nvSpPr>
          <p:cNvPr id="2" name="TextBox 1">
            <a:extLst>
              <a:ext uri="{FF2B5EF4-FFF2-40B4-BE49-F238E27FC236}">
                <a16:creationId xmlns:a16="http://schemas.microsoft.com/office/drawing/2014/main" id="{27A2EF0B-0443-A15F-38F1-39F894DD8CC3}"/>
              </a:ext>
            </a:extLst>
          </p:cNvPr>
          <p:cNvSpPr txBox="1"/>
          <p:nvPr/>
        </p:nvSpPr>
        <p:spPr>
          <a:xfrm>
            <a:off x="681037" y="297204"/>
            <a:ext cx="10829925" cy="707886"/>
          </a:xfrm>
          <a:prstGeom prst="rect">
            <a:avLst/>
          </a:prstGeom>
          <a:noFill/>
        </p:spPr>
        <p:txBody>
          <a:bodyPr wrap="square" rtlCol="0">
            <a:spAutoFit/>
          </a:bodyPr>
          <a:lstStyle/>
          <a:p>
            <a:pPr algn="ctr"/>
            <a:r>
              <a:rPr lang="en-US" sz="4000" dirty="0">
                <a:latin typeface="Montserrat Medium" panose="00000600000000000000" pitchFamily="2" charset="0"/>
              </a:rPr>
              <a:t>What Strategic Oversight Looks Like</a:t>
            </a:r>
          </a:p>
        </p:txBody>
      </p:sp>
      <p:sp>
        <p:nvSpPr>
          <p:cNvPr id="6" name="TextBox 5">
            <a:extLst>
              <a:ext uri="{FF2B5EF4-FFF2-40B4-BE49-F238E27FC236}">
                <a16:creationId xmlns:a16="http://schemas.microsoft.com/office/drawing/2014/main" id="{4D194E6F-5A87-4AAA-0315-101AA0B590EF}"/>
              </a:ext>
            </a:extLst>
          </p:cNvPr>
          <p:cNvSpPr txBox="1"/>
          <p:nvPr/>
        </p:nvSpPr>
        <p:spPr>
          <a:xfrm>
            <a:off x="245097" y="4637988"/>
            <a:ext cx="6108569" cy="1815882"/>
          </a:xfrm>
          <a:prstGeom prst="rect">
            <a:avLst/>
          </a:prstGeom>
          <a:noFill/>
        </p:spPr>
        <p:txBody>
          <a:bodyPr wrap="square" rtlCol="0">
            <a:spAutoFit/>
          </a:bodyPr>
          <a:lstStyle/>
          <a:p>
            <a:r>
              <a:rPr lang="en-US" sz="3200" dirty="0">
                <a:solidFill>
                  <a:schemeClr val="bg1"/>
                </a:solidFill>
              </a:rPr>
              <a:t>Indicators of Effective Oversight:</a:t>
            </a:r>
          </a:p>
          <a:p>
            <a:pPr marL="457200" indent="-457200">
              <a:buFont typeface="Wingdings" panose="05000000000000000000" pitchFamily="2" charset="2"/>
              <a:buChar char="ü"/>
            </a:pPr>
            <a:r>
              <a:rPr lang="en-US" sz="2000" dirty="0">
                <a:solidFill>
                  <a:schemeClr val="bg1"/>
                </a:solidFill>
              </a:rPr>
              <a:t>Board agendas aligned to strategic priorities</a:t>
            </a:r>
          </a:p>
          <a:p>
            <a:pPr marL="457200" indent="-457200">
              <a:buFont typeface="Wingdings" panose="05000000000000000000" pitchFamily="2" charset="2"/>
              <a:buChar char="ü"/>
            </a:pPr>
            <a:r>
              <a:rPr lang="en-US" sz="2000" dirty="0">
                <a:solidFill>
                  <a:schemeClr val="bg1"/>
                </a:solidFill>
              </a:rPr>
              <a:t>Use of dashboards and annual reports</a:t>
            </a:r>
          </a:p>
          <a:p>
            <a:pPr marL="457200" indent="-457200">
              <a:buFont typeface="Wingdings" panose="05000000000000000000" pitchFamily="2" charset="2"/>
              <a:buChar char="ü"/>
            </a:pPr>
            <a:r>
              <a:rPr lang="en-US" sz="2000" dirty="0">
                <a:solidFill>
                  <a:schemeClr val="bg1"/>
                </a:solidFill>
              </a:rPr>
              <a:t>Governance questions framed as “how does this align with our mission and goals?”</a:t>
            </a:r>
          </a:p>
        </p:txBody>
      </p:sp>
      <p:pic>
        <p:nvPicPr>
          <p:cNvPr id="10" name="Picture 9">
            <a:extLst>
              <a:ext uri="{FF2B5EF4-FFF2-40B4-BE49-F238E27FC236}">
                <a16:creationId xmlns:a16="http://schemas.microsoft.com/office/drawing/2014/main" id="{893D11E2-D68C-3F7D-27DC-8D59E93A805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302294"/>
            <a:ext cx="12192000" cy="5555705"/>
          </a:xfrm>
          <a:prstGeom prst="rect">
            <a:avLst/>
          </a:prstGeom>
        </p:spPr>
      </p:pic>
    </p:spTree>
    <p:extLst>
      <p:ext uri="{BB962C8B-B14F-4D97-AF65-F5344CB8AC3E}">
        <p14:creationId xmlns:p14="http://schemas.microsoft.com/office/powerpoint/2010/main" val="2443861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A9EA5-3E14-2B00-3FAB-FD515F6844F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02C3FAA-9BDE-009F-15FF-AE8EA8E39222}"/>
              </a:ext>
            </a:extLst>
          </p:cNvPr>
          <p:cNvPicPr>
            <a:picLocks noChangeAspect="1"/>
          </p:cNvPicPr>
          <p:nvPr/>
        </p:nvPicPr>
        <p:blipFill>
          <a:blip r:embed="rId3"/>
          <a:stretch>
            <a:fillRect/>
          </a:stretch>
        </p:blipFill>
        <p:spPr>
          <a:xfrm>
            <a:off x="334135" y="0"/>
            <a:ext cx="987974" cy="1715956"/>
          </a:xfrm>
          <a:prstGeom prst="rect">
            <a:avLst/>
          </a:prstGeom>
        </p:spPr>
      </p:pic>
      <p:sp>
        <p:nvSpPr>
          <p:cNvPr id="4" name="TextBox 3">
            <a:extLst>
              <a:ext uri="{FF2B5EF4-FFF2-40B4-BE49-F238E27FC236}">
                <a16:creationId xmlns:a16="http://schemas.microsoft.com/office/drawing/2014/main" id="{4BCDB6D0-A085-EDD7-6DC6-E0A59B8446DB}"/>
              </a:ext>
            </a:extLst>
          </p:cNvPr>
          <p:cNvSpPr txBox="1"/>
          <p:nvPr/>
        </p:nvSpPr>
        <p:spPr>
          <a:xfrm>
            <a:off x="0" y="1376591"/>
            <a:ext cx="6343491" cy="3108543"/>
          </a:xfrm>
          <a:prstGeom prst="rect">
            <a:avLst/>
          </a:prstGeom>
          <a:noFill/>
        </p:spPr>
        <p:txBody>
          <a:bodyPr wrap="square" rtlCol="0">
            <a:spAutoFit/>
          </a:bodyPr>
          <a:lstStyle/>
          <a:p>
            <a:r>
              <a:rPr lang="en-US" sz="2000" dirty="0">
                <a:solidFill>
                  <a:schemeClr val="bg1"/>
                </a:solidFill>
              </a:rPr>
              <a:t>Common Examples:</a:t>
            </a:r>
          </a:p>
          <a:p>
            <a:pPr marL="457200" indent="-457200">
              <a:buFont typeface="Wingdings" panose="05000000000000000000" pitchFamily="2" charset="2"/>
              <a:buChar char="ü"/>
            </a:pPr>
            <a:r>
              <a:rPr lang="en-US" dirty="0">
                <a:solidFill>
                  <a:schemeClr val="bg1"/>
                </a:solidFill>
              </a:rPr>
              <a:t>Directing staff instead of setting expectations for the school leader</a:t>
            </a:r>
          </a:p>
          <a:p>
            <a:pPr marL="457200" indent="-457200">
              <a:buFont typeface="Wingdings" panose="05000000000000000000" pitchFamily="2" charset="2"/>
              <a:buChar char="ü"/>
            </a:pPr>
            <a:r>
              <a:rPr lang="en-US" dirty="0">
                <a:solidFill>
                  <a:schemeClr val="bg1"/>
                </a:solidFill>
              </a:rPr>
              <a:t>Interfering with day-to-day operations (discipline, hiring, curriculum)</a:t>
            </a:r>
          </a:p>
          <a:p>
            <a:pPr marL="457200" indent="-457200">
              <a:buFont typeface="Wingdings" panose="05000000000000000000" pitchFamily="2" charset="2"/>
              <a:buChar char="ü"/>
            </a:pPr>
            <a:r>
              <a:rPr lang="en-US" dirty="0">
                <a:solidFill>
                  <a:schemeClr val="bg1"/>
                </a:solidFill>
              </a:rPr>
              <a:t>Overstepping roles during board meetings or site visits</a:t>
            </a:r>
          </a:p>
          <a:p>
            <a:pPr marL="457200" indent="-457200">
              <a:buFont typeface="Wingdings" panose="05000000000000000000" pitchFamily="2" charset="2"/>
              <a:buChar char="ü"/>
            </a:pPr>
            <a:r>
              <a:rPr lang="en-US" dirty="0">
                <a:solidFill>
                  <a:schemeClr val="bg1"/>
                </a:solidFill>
              </a:rPr>
              <a:t>Focusing on details rather than trends and outcomes</a:t>
            </a:r>
          </a:p>
          <a:p>
            <a:endParaRPr lang="en-US" dirty="0">
              <a:solidFill>
                <a:schemeClr val="bg1"/>
              </a:solidFill>
            </a:endParaRPr>
          </a:p>
          <a:p>
            <a:endParaRPr lang="en-US" dirty="0">
              <a:solidFill>
                <a:schemeClr val="bg1"/>
              </a:solidFill>
            </a:endParaRPr>
          </a:p>
          <a:p>
            <a:pPr lvl="1"/>
            <a:endParaRPr lang="en-US" sz="3200" dirty="0">
              <a:solidFill>
                <a:schemeClr val="bg1"/>
              </a:solidFill>
            </a:endParaRPr>
          </a:p>
        </p:txBody>
      </p:sp>
      <p:sp>
        <p:nvSpPr>
          <p:cNvPr id="2" name="TextBox 1">
            <a:extLst>
              <a:ext uri="{FF2B5EF4-FFF2-40B4-BE49-F238E27FC236}">
                <a16:creationId xmlns:a16="http://schemas.microsoft.com/office/drawing/2014/main" id="{85CF5F8B-21A8-3964-C22A-536C8FDCDF15}"/>
              </a:ext>
            </a:extLst>
          </p:cNvPr>
          <p:cNvSpPr txBox="1"/>
          <p:nvPr/>
        </p:nvSpPr>
        <p:spPr>
          <a:xfrm>
            <a:off x="1149783" y="177201"/>
            <a:ext cx="10647630" cy="707886"/>
          </a:xfrm>
          <a:prstGeom prst="rect">
            <a:avLst/>
          </a:prstGeom>
          <a:noFill/>
        </p:spPr>
        <p:txBody>
          <a:bodyPr wrap="square" rtlCol="0">
            <a:spAutoFit/>
          </a:bodyPr>
          <a:lstStyle/>
          <a:p>
            <a:pPr algn="ctr"/>
            <a:r>
              <a:rPr lang="en-US" sz="4000" dirty="0">
                <a:latin typeface="Montserrat Medium" panose="00000600000000000000" pitchFamily="2" charset="0"/>
              </a:rPr>
              <a:t>What Micromanagement Looks Like</a:t>
            </a:r>
          </a:p>
        </p:txBody>
      </p:sp>
      <p:pic>
        <p:nvPicPr>
          <p:cNvPr id="8" name="Picture 7">
            <a:extLst>
              <a:ext uri="{FF2B5EF4-FFF2-40B4-BE49-F238E27FC236}">
                <a16:creationId xmlns:a16="http://schemas.microsoft.com/office/drawing/2014/main" id="{D7515976-071A-A2E7-74E7-0950CB65EB8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062288"/>
            <a:ext cx="12192000" cy="5795712"/>
          </a:xfrm>
          <a:prstGeom prst="rect">
            <a:avLst/>
          </a:prstGeom>
        </p:spPr>
      </p:pic>
    </p:spTree>
    <p:extLst>
      <p:ext uri="{BB962C8B-B14F-4D97-AF65-F5344CB8AC3E}">
        <p14:creationId xmlns:p14="http://schemas.microsoft.com/office/powerpoint/2010/main" val="1239202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D350E-DB33-61D4-6C8B-EF29816397B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F330E75-1968-2875-E222-3C70463F3F7B}"/>
              </a:ext>
            </a:extLst>
          </p:cNvPr>
          <p:cNvPicPr>
            <a:picLocks noChangeAspect="1"/>
          </p:cNvPicPr>
          <p:nvPr/>
        </p:nvPicPr>
        <p:blipFill>
          <a:blip r:embed="rId3"/>
          <a:stretch>
            <a:fillRect/>
          </a:stretch>
        </p:blipFill>
        <p:spPr>
          <a:xfrm>
            <a:off x="334135" y="0"/>
            <a:ext cx="987974" cy="1715956"/>
          </a:xfrm>
          <a:prstGeom prst="rect">
            <a:avLst/>
          </a:prstGeom>
        </p:spPr>
      </p:pic>
      <p:sp>
        <p:nvSpPr>
          <p:cNvPr id="2" name="TextBox 1">
            <a:extLst>
              <a:ext uri="{FF2B5EF4-FFF2-40B4-BE49-F238E27FC236}">
                <a16:creationId xmlns:a16="http://schemas.microsoft.com/office/drawing/2014/main" id="{488C2964-A97A-B21C-A1D2-532142174E3B}"/>
              </a:ext>
            </a:extLst>
          </p:cNvPr>
          <p:cNvSpPr txBox="1"/>
          <p:nvPr/>
        </p:nvSpPr>
        <p:spPr>
          <a:xfrm>
            <a:off x="2227006" y="488646"/>
            <a:ext cx="8150942" cy="707886"/>
          </a:xfrm>
          <a:prstGeom prst="rect">
            <a:avLst/>
          </a:prstGeom>
          <a:noFill/>
        </p:spPr>
        <p:txBody>
          <a:bodyPr wrap="square" rtlCol="0">
            <a:spAutoFit/>
          </a:bodyPr>
          <a:lstStyle/>
          <a:p>
            <a:pPr algn="ctr"/>
            <a:r>
              <a:rPr lang="en-US" sz="4000" dirty="0">
                <a:latin typeface="Montserrat Medium" panose="00000600000000000000" pitchFamily="2" charset="0"/>
              </a:rPr>
              <a:t>The Governance Continuum</a:t>
            </a:r>
          </a:p>
        </p:txBody>
      </p:sp>
      <p:pic>
        <p:nvPicPr>
          <p:cNvPr id="5" name="Picture 4">
            <a:extLst>
              <a:ext uri="{FF2B5EF4-FFF2-40B4-BE49-F238E27FC236}">
                <a16:creationId xmlns:a16="http://schemas.microsoft.com/office/drawing/2014/main" id="{0E450F1B-FDE2-7B78-ED7B-8AEC0E7EA1AA}"/>
              </a:ext>
            </a:extLst>
          </p:cNvPr>
          <p:cNvPicPr>
            <a:picLocks noChangeAspect="1"/>
          </p:cNvPicPr>
          <p:nvPr/>
        </p:nvPicPr>
        <p:blipFill>
          <a:blip r:embed="rId4">
            <a:extLst>
              <a:ext uri="{28A0092B-C50C-407E-A947-70E740481C1C}">
                <a14:useLocalDpi xmlns:a14="http://schemas.microsoft.com/office/drawing/2010/main" val="0"/>
              </a:ext>
            </a:extLst>
          </a:blip>
          <a:srcRect t="29438"/>
          <a:stretch>
            <a:fillRect/>
          </a:stretch>
        </p:blipFill>
        <p:spPr>
          <a:xfrm>
            <a:off x="658762" y="1995948"/>
            <a:ext cx="11061289" cy="3888657"/>
          </a:xfrm>
          <a:prstGeom prst="rect">
            <a:avLst/>
          </a:prstGeom>
        </p:spPr>
      </p:pic>
    </p:spTree>
    <p:extLst>
      <p:ext uri="{BB962C8B-B14F-4D97-AF65-F5344CB8AC3E}">
        <p14:creationId xmlns:p14="http://schemas.microsoft.com/office/powerpoint/2010/main" val="2300745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1433</Words>
  <Application>Microsoft Office PowerPoint</Application>
  <PresentationFormat>Widescreen</PresentationFormat>
  <Paragraphs>113</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Agenda</vt:lpstr>
      <vt:lpstr>Arial</vt:lpstr>
      <vt:lpstr>Calibri</vt:lpstr>
      <vt:lpstr>Calibri Light</vt:lpstr>
      <vt:lpstr>Montserrat Medium</vt:lpstr>
      <vt:lpstr>Montserrat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Irwin</dc:creator>
  <cp:lastModifiedBy>Angela Irwin</cp:lastModifiedBy>
  <cp:revision>3</cp:revision>
  <cp:lastPrinted>2025-11-11T15:38:07Z</cp:lastPrinted>
  <dcterms:created xsi:type="dcterms:W3CDTF">2025-08-18T19:45:00Z</dcterms:created>
  <dcterms:modified xsi:type="dcterms:W3CDTF">2025-11-11T21:18:40Z</dcterms:modified>
</cp:coreProperties>
</file>