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81" r:id="rId3"/>
    <p:sldId id="296" r:id="rId4"/>
    <p:sldId id="328" r:id="rId5"/>
    <p:sldId id="323" r:id="rId6"/>
    <p:sldId id="324" r:id="rId7"/>
    <p:sldId id="325" r:id="rId8"/>
    <p:sldId id="326" r:id="rId9"/>
    <p:sldId id="329" r:id="rId10"/>
    <p:sldId id="312" r:id="rId11"/>
    <p:sldId id="330" r:id="rId12"/>
    <p:sldId id="327" r:id="rId13"/>
    <p:sldId id="292" r:id="rId1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 snapToGrid="0">
      <p:cViewPr varScale="1">
        <p:scale>
          <a:sx n="81" d="100"/>
          <a:sy n="81" d="100"/>
        </p:scale>
        <p:origin x="76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Irwin" userId="436ca7a587d9bf06" providerId="LiveId" clId="{2BD5FA28-28E3-450C-90E4-F19B74289E8C}"/>
    <pc:docChg chg="undo custSel addSld delSld modSld sldOrd">
      <pc:chgData name="Angela Irwin" userId="436ca7a587d9bf06" providerId="LiveId" clId="{2BD5FA28-28E3-450C-90E4-F19B74289E8C}" dt="2025-12-09T21:14:45.632" v="24817" actId="20577"/>
      <pc:docMkLst>
        <pc:docMk/>
      </pc:docMkLst>
      <pc:sldChg chg="modSp mod modNotesTx">
        <pc:chgData name="Angela Irwin" userId="436ca7a587d9bf06" providerId="LiveId" clId="{2BD5FA28-28E3-450C-90E4-F19B74289E8C}" dt="2025-12-08T20:55:37.226" v="23620" actId="6549"/>
        <pc:sldMkLst>
          <pc:docMk/>
          <pc:sldMk cId="332374116" sldId="257"/>
        </pc:sldMkLst>
        <pc:spChg chg="mod">
          <ac:chgData name="Angela Irwin" userId="436ca7a587d9bf06" providerId="LiveId" clId="{2BD5FA28-28E3-450C-90E4-F19B74289E8C}" dt="2025-12-08T20:46:15.318" v="23115" actId="20577"/>
          <ac:spMkLst>
            <pc:docMk/>
            <pc:sldMk cId="332374116" sldId="257"/>
            <ac:spMk id="4" creationId="{8532C841-FC64-189D-364A-60B005C6F7D4}"/>
          </ac:spMkLst>
        </pc:spChg>
      </pc:sldChg>
      <pc:sldChg chg="addSp delSp modSp del mod modNotesTx">
        <pc:chgData name="Angela Irwin" userId="436ca7a587d9bf06" providerId="LiveId" clId="{2BD5FA28-28E3-450C-90E4-F19B74289E8C}" dt="2025-12-08T18:56:40.189" v="21021" actId="47"/>
        <pc:sldMkLst>
          <pc:docMk/>
          <pc:sldMk cId="1239202810" sldId="265"/>
        </pc:sldMkLst>
      </pc:sldChg>
      <pc:sldChg chg="modNotesTx">
        <pc:chgData name="Angela Irwin" userId="436ca7a587d9bf06" providerId="LiveId" clId="{2BD5FA28-28E3-450C-90E4-F19B74289E8C}" dt="2025-12-04T18:58:43.705" v="15078" actId="20577"/>
        <pc:sldMkLst>
          <pc:docMk/>
          <pc:sldMk cId="3987086568" sldId="281"/>
        </pc:sldMkLst>
      </pc:sldChg>
      <pc:sldChg chg="modNotesTx">
        <pc:chgData name="Angela Irwin" userId="436ca7a587d9bf06" providerId="LiveId" clId="{2BD5FA28-28E3-450C-90E4-F19B74289E8C}" dt="2025-12-04T19:15:18.645" v="19881" actId="20577"/>
        <pc:sldMkLst>
          <pc:docMk/>
          <pc:sldMk cId="4155916615" sldId="292"/>
        </pc:sldMkLst>
      </pc:sldChg>
      <pc:sldChg chg="modSp mod modNotesTx">
        <pc:chgData name="Angela Irwin" userId="436ca7a587d9bf06" providerId="LiveId" clId="{2BD5FA28-28E3-450C-90E4-F19B74289E8C}" dt="2025-12-08T20:55:57.171" v="23623" actId="20577"/>
        <pc:sldMkLst>
          <pc:docMk/>
          <pc:sldMk cId="2258094855" sldId="296"/>
        </pc:sldMkLst>
        <pc:spChg chg="mod">
          <ac:chgData name="Angela Irwin" userId="436ca7a587d9bf06" providerId="LiveId" clId="{2BD5FA28-28E3-450C-90E4-F19B74289E8C}" dt="2025-12-04T19:23:55.527" v="21016" actId="255"/>
          <ac:spMkLst>
            <pc:docMk/>
            <pc:sldMk cId="2258094855" sldId="296"/>
            <ac:spMk id="2" creationId="{030DA18F-251D-AC1C-0A0E-BDF55580B756}"/>
          </ac:spMkLst>
        </pc:spChg>
        <pc:spChg chg="mod">
          <ac:chgData name="Angela Irwin" userId="436ca7a587d9bf06" providerId="LiveId" clId="{2BD5FA28-28E3-450C-90E4-F19B74289E8C}" dt="2025-11-25T18:28:20.094" v="417" actId="20577"/>
          <ac:spMkLst>
            <pc:docMk/>
            <pc:sldMk cId="2258094855" sldId="296"/>
            <ac:spMk id="3" creationId="{7BDA536A-A79F-C883-636A-5F1CD7C50A8E}"/>
          </ac:spMkLst>
        </pc:spChg>
      </pc:sldChg>
      <pc:sldChg chg="addSp delSp modSp add del mod ord modNotesTx">
        <pc:chgData name="Angela Irwin" userId="436ca7a587d9bf06" providerId="LiveId" clId="{2BD5FA28-28E3-450C-90E4-F19B74289E8C}" dt="2025-12-08T18:56:29.920" v="21018" actId="47"/>
        <pc:sldMkLst>
          <pc:docMk/>
          <pc:sldMk cId="2097462930" sldId="308"/>
        </pc:sldMkLst>
      </pc:sldChg>
      <pc:sldChg chg="addSp delSp modSp add mod modAnim modNotesTx">
        <pc:chgData name="Angela Irwin" userId="436ca7a587d9bf06" providerId="LiveId" clId="{2BD5FA28-28E3-450C-90E4-F19B74289E8C}" dt="2025-12-08T20:50:49.716" v="23476" actId="20577"/>
        <pc:sldMkLst>
          <pc:docMk/>
          <pc:sldMk cId="3018290004" sldId="312"/>
        </pc:sldMkLst>
        <pc:spChg chg="mod">
          <ac:chgData name="Angela Irwin" userId="436ca7a587d9bf06" providerId="LiveId" clId="{2BD5FA28-28E3-450C-90E4-F19B74289E8C}" dt="2025-12-01T19:39:19.498" v="9814" actId="20577"/>
          <ac:spMkLst>
            <pc:docMk/>
            <pc:sldMk cId="3018290004" sldId="312"/>
            <ac:spMk id="2" creationId="{D46DA5BD-82E0-BB50-251E-FD2109B3901C}"/>
          </ac:spMkLst>
        </pc:spChg>
        <pc:spChg chg="add mod">
          <ac:chgData name="Angela Irwin" userId="436ca7a587d9bf06" providerId="LiveId" clId="{2BD5FA28-28E3-450C-90E4-F19B74289E8C}" dt="2025-12-08T20:48:45.927" v="23134" actId="1076"/>
          <ac:spMkLst>
            <pc:docMk/>
            <pc:sldMk cId="3018290004" sldId="312"/>
            <ac:spMk id="3" creationId="{B4223C40-1309-3EEB-2223-5F63504C49B4}"/>
          </ac:spMkLst>
        </pc:spChg>
        <pc:spChg chg="mod">
          <ac:chgData name="Angela Irwin" userId="436ca7a587d9bf06" providerId="LiveId" clId="{2BD5FA28-28E3-450C-90E4-F19B74289E8C}" dt="2025-12-08T20:48:38.894" v="23133" actId="6549"/>
          <ac:spMkLst>
            <pc:docMk/>
            <pc:sldMk cId="3018290004" sldId="312"/>
            <ac:spMk id="13" creationId="{5D27FC60-551C-B41D-6EBD-F3733868AD2C}"/>
          </ac:spMkLst>
        </pc:spChg>
      </pc:sldChg>
      <pc:sldChg chg="addSp delSp modSp add del mod modNotesTx">
        <pc:chgData name="Angela Irwin" userId="436ca7a587d9bf06" providerId="LiveId" clId="{2BD5FA28-28E3-450C-90E4-F19B74289E8C}" dt="2025-12-08T18:56:28.181" v="21017" actId="47"/>
        <pc:sldMkLst>
          <pc:docMk/>
          <pc:sldMk cId="4081162994" sldId="321"/>
        </pc:sldMkLst>
      </pc:sldChg>
      <pc:sldChg chg="addSp delSp modSp add del mod modNotesTx">
        <pc:chgData name="Angela Irwin" userId="436ca7a587d9bf06" providerId="LiveId" clId="{2BD5FA28-28E3-450C-90E4-F19B74289E8C}" dt="2025-12-08T20:07:23.307" v="21832" actId="47"/>
        <pc:sldMkLst>
          <pc:docMk/>
          <pc:sldMk cId="1777574164" sldId="322"/>
        </pc:sldMkLst>
        <pc:graphicFrameChg chg="add mod modGraphic">
          <ac:chgData name="Angela Irwin" userId="436ca7a587d9bf06" providerId="LiveId" clId="{2BD5FA28-28E3-450C-90E4-F19B74289E8C}" dt="2025-12-08T19:38:04.050" v="21662" actId="20577"/>
          <ac:graphicFrameMkLst>
            <pc:docMk/>
            <pc:sldMk cId="1777574164" sldId="322"/>
            <ac:graphicFrameMk id="6" creationId="{E16923E6-A4C4-D31C-C433-3B01D8DE582E}"/>
          </ac:graphicFrameMkLst>
        </pc:graphicFrameChg>
      </pc:sldChg>
      <pc:sldChg chg="addSp delSp modSp add mod modAnim modNotesTx">
        <pc:chgData name="Angela Irwin" userId="436ca7a587d9bf06" providerId="LiveId" clId="{2BD5FA28-28E3-450C-90E4-F19B74289E8C}" dt="2025-12-09T17:14:11.222" v="24132" actId="20577"/>
        <pc:sldMkLst>
          <pc:docMk/>
          <pc:sldMk cId="2444530765" sldId="323"/>
        </pc:sldMkLst>
        <pc:spChg chg="mod">
          <ac:chgData name="Angela Irwin" userId="436ca7a587d9bf06" providerId="LiveId" clId="{2BD5FA28-28E3-450C-90E4-F19B74289E8C}" dt="2025-12-02T16:08:48.777" v="14270" actId="207"/>
          <ac:spMkLst>
            <pc:docMk/>
            <pc:sldMk cId="2444530765" sldId="323"/>
            <ac:spMk id="2" creationId="{B007E9BE-1C9A-3817-1721-C29B66902C2E}"/>
          </ac:spMkLst>
        </pc:spChg>
        <pc:graphicFrameChg chg="add mod modGraphic">
          <ac:chgData name="Angela Irwin" userId="436ca7a587d9bf06" providerId="LiveId" clId="{2BD5FA28-28E3-450C-90E4-F19B74289E8C}" dt="2025-12-09T17:14:11.222" v="24132" actId="20577"/>
          <ac:graphicFrameMkLst>
            <pc:docMk/>
            <pc:sldMk cId="2444530765" sldId="323"/>
            <ac:graphicFrameMk id="3" creationId="{3FB7A22C-D4AD-E380-8E11-A54BC4BC9F45}"/>
          </ac:graphicFrameMkLst>
        </pc:graphicFrameChg>
      </pc:sldChg>
      <pc:sldChg chg="addSp delSp modSp add mod modAnim modNotesTx">
        <pc:chgData name="Angela Irwin" userId="436ca7a587d9bf06" providerId="LiveId" clId="{2BD5FA28-28E3-450C-90E4-F19B74289E8C}" dt="2025-12-09T17:15:01.890" v="24190" actId="14734"/>
        <pc:sldMkLst>
          <pc:docMk/>
          <pc:sldMk cId="33142211" sldId="324"/>
        </pc:sldMkLst>
        <pc:spChg chg="mod">
          <ac:chgData name="Angela Irwin" userId="436ca7a587d9bf06" providerId="LiveId" clId="{2BD5FA28-28E3-450C-90E4-F19B74289E8C}" dt="2025-12-02T16:09:00.334" v="14271" actId="207"/>
          <ac:spMkLst>
            <pc:docMk/>
            <pc:sldMk cId="33142211" sldId="324"/>
            <ac:spMk id="2" creationId="{A1E29AAC-2F87-0CFE-983E-0AD24A1DF83D}"/>
          </ac:spMkLst>
        </pc:spChg>
        <pc:spChg chg="mod">
          <ac:chgData name="Angela Irwin" userId="436ca7a587d9bf06" providerId="LiveId" clId="{2BD5FA28-28E3-450C-90E4-F19B74289E8C}" dt="2025-12-09T17:14:54.497" v="24189" actId="1076"/>
          <ac:spMkLst>
            <pc:docMk/>
            <pc:sldMk cId="33142211" sldId="324"/>
            <ac:spMk id="3" creationId="{69DAFC4A-07B6-7AB7-1808-F62BEB9065B8}"/>
          </ac:spMkLst>
        </pc:spChg>
        <pc:spChg chg="add mod">
          <ac:chgData name="Angela Irwin" userId="436ca7a587d9bf06" providerId="LiveId" clId="{2BD5FA28-28E3-450C-90E4-F19B74289E8C}" dt="2025-12-08T20:51:59.127" v="23485" actId="1076"/>
          <ac:spMkLst>
            <pc:docMk/>
            <pc:sldMk cId="33142211" sldId="324"/>
            <ac:spMk id="5" creationId="{AB26E3C4-0BE5-2674-582E-54D4DAEE20D5}"/>
          </ac:spMkLst>
        </pc:spChg>
        <pc:graphicFrameChg chg="add mod modGraphic">
          <ac:chgData name="Angela Irwin" userId="436ca7a587d9bf06" providerId="LiveId" clId="{2BD5FA28-28E3-450C-90E4-F19B74289E8C}" dt="2025-12-09T17:15:01.890" v="24190" actId="14734"/>
          <ac:graphicFrameMkLst>
            <pc:docMk/>
            <pc:sldMk cId="33142211" sldId="324"/>
            <ac:graphicFrameMk id="4" creationId="{978AE19A-8769-3A48-65EF-69289D5CD936}"/>
          </ac:graphicFrameMkLst>
        </pc:graphicFrameChg>
      </pc:sldChg>
      <pc:sldChg chg="addSp delSp modSp add mod modNotesTx">
        <pc:chgData name="Angela Irwin" userId="436ca7a587d9bf06" providerId="LiveId" clId="{2BD5FA28-28E3-450C-90E4-F19B74289E8C}" dt="2025-12-09T21:14:45.632" v="24817" actId="20577"/>
        <pc:sldMkLst>
          <pc:docMk/>
          <pc:sldMk cId="2631150159" sldId="325"/>
        </pc:sldMkLst>
        <pc:spChg chg="mod">
          <ac:chgData name="Angela Irwin" userId="436ca7a587d9bf06" providerId="LiveId" clId="{2BD5FA28-28E3-450C-90E4-F19B74289E8C}" dt="2025-12-08T20:07:39.896" v="21835" actId="20577"/>
          <ac:spMkLst>
            <pc:docMk/>
            <pc:sldMk cId="2631150159" sldId="325"/>
            <ac:spMk id="2" creationId="{1CE33639-A38C-5CBF-EDBB-3B5D0EE47034}"/>
          </ac:spMkLst>
        </pc:spChg>
        <pc:spChg chg="mod">
          <ac:chgData name="Angela Irwin" userId="436ca7a587d9bf06" providerId="LiveId" clId="{2BD5FA28-28E3-450C-90E4-F19B74289E8C}" dt="2025-12-08T20:52:11.310" v="23487" actId="1076"/>
          <ac:spMkLst>
            <pc:docMk/>
            <pc:sldMk cId="2631150159" sldId="325"/>
            <ac:spMk id="4" creationId="{AE42F75E-8693-B1DC-07E0-6AB3AC645862}"/>
          </ac:spMkLst>
        </pc:spChg>
        <pc:graphicFrameChg chg="add mod modGraphic">
          <ac:chgData name="Angela Irwin" userId="436ca7a587d9bf06" providerId="LiveId" clId="{2BD5FA28-28E3-450C-90E4-F19B74289E8C}" dt="2025-12-09T21:14:45.632" v="24817" actId="20577"/>
          <ac:graphicFrameMkLst>
            <pc:docMk/>
            <pc:sldMk cId="2631150159" sldId="325"/>
            <ac:graphicFrameMk id="3" creationId="{51BF1DD2-76D7-EE9A-C116-ED4F40BC5697}"/>
          </ac:graphicFrameMkLst>
        </pc:graphicFrameChg>
        <pc:cxnChg chg="mod">
          <ac:chgData name="Angela Irwin" userId="436ca7a587d9bf06" providerId="LiveId" clId="{2BD5FA28-28E3-450C-90E4-F19B74289E8C}" dt="2025-12-08T20:52:17.031" v="23488" actId="1076"/>
          <ac:cxnSpMkLst>
            <pc:docMk/>
            <pc:sldMk cId="2631150159" sldId="325"/>
            <ac:cxnSpMk id="6" creationId="{D9939B13-A7FB-551D-E45A-12D7D58E0C5B}"/>
          </ac:cxnSpMkLst>
        </pc:cxnChg>
      </pc:sldChg>
      <pc:sldChg chg="addSp delSp modSp add mod modAnim modNotesTx">
        <pc:chgData name="Angela Irwin" userId="436ca7a587d9bf06" providerId="LiveId" clId="{2BD5FA28-28E3-450C-90E4-F19B74289E8C}" dt="2025-12-09T17:19:15.007" v="24289" actId="1076"/>
        <pc:sldMkLst>
          <pc:docMk/>
          <pc:sldMk cId="1082363070" sldId="326"/>
        </pc:sldMkLst>
        <pc:spChg chg="mod">
          <ac:chgData name="Angela Irwin" userId="436ca7a587d9bf06" providerId="LiveId" clId="{2BD5FA28-28E3-450C-90E4-F19B74289E8C}" dt="2025-12-02T16:09:41.937" v="14273" actId="207"/>
          <ac:spMkLst>
            <pc:docMk/>
            <pc:sldMk cId="1082363070" sldId="326"/>
            <ac:spMk id="2" creationId="{ABDBDAAF-A448-F205-401C-8FE06F34AF01}"/>
          </ac:spMkLst>
        </pc:spChg>
        <pc:spChg chg="add mod">
          <ac:chgData name="Angela Irwin" userId="436ca7a587d9bf06" providerId="LiveId" clId="{2BD5FA28-28E3-450C-90E4-F19B74289E8C}" dt="2025-12-09T17:19:15.007" v="24289" actId="1076"/>
          <ac:spMkLst>
            <pc:docMk/>
            <pc:sldMk cId="1082363070" sldId="326"/>
            <ac:spMk id="4" creationId="{7905FC63-EEAD-A8E9-E5A6-7A6F127F1B83}"/>
          </ac:spMkLst>
        </pc:spChg>
        <pc:spChg chg="add mod">
          <ac:chgData name="Angela Irwin" userId="436ca7a587d9bf06" providerId="LiveId" clId="{2BD5FA28-28E3-450C-90E4-F19B74289E8C}" dt="2025-12-08T20:51:27.208" v="23481" actId="1076"/>
          <ac:spMkLst>
            <pc:docMk/>
            <pc:sldMk cId="1082363070" sldId="326"/>
            <ac:spMk id="5" creationId="{F4ACFC32-ED7E-5A44-4E3E-CB8B429F0EF5}"/>
          </ac:spMkLst>
        </pc:spChg>
        <pc:graphicFrameChg chg="add mod modGraphic">
          <ac:chgData name="Angela Irwin" userId="436ca7a587d9bf06" providerId="LiveId" clId="{2BD5FA28-28E3-450C-90E4-F19B74289E8C}" dt="2025-12-09T17:19:08.322" v="24288" actId="20577"/>
          <ac:graphicFrameMkLst>
            <pc:docMk/>
            <pc:sldMk cId="1082363070" sldId="326"/>
            <ac:graphicFrameMk id="3" creationId="{D3D66038-8A55-89E5-6F95-7CD7C76E2A7B}"/>
          </ac:graphicFrameMkLst>
        </pc:graphicFrameChg>
      </pc:sldChg>
      <pc:sldChg chg="modSp add mod modNotesTx">
        <pc:chgData name="Angela Irwin" userId="436ca7a587d9bf06" providerId="LiveId" clId="{2BD5FA28-28E3-450C-90E4-F19B74289E8C}" dt="2025-12-08T20:50:21.646" v="23386" actId="6549"/>
        <pc:sldMkLst>
          <pc:docMk/>
          <pc:sldMk cId="1784194356" sldId="327"/>
        </pc:sldMkLst>
        <pc:spChg chg="mod">
          <ac:chgData name="Angela Irwin" userId="436ca7a587d9bf06" providerId="LiveId" clId="{2BD5FA28-28E3-450C-90E4-F19B74289E8C}" dt="2025-12-08T18:58:01.370" v="21066" actId="20577"/>
          <ac:spMkLst>
            <pc:docMk/>
            <pc:sldMk cId="1784194356" sldId="327"/>
            <ac:spMk id="2" creationId="{39D1BABF-1D46-8B76-4747-7126ED6B89A9}"/>
          </ac:spMkLst>
        </pc:spChg>
        <pc:spChg chg="mod">
          <ac:chgData name="Angela Irwin" userId="436ca7a587d9bf06" providerId="LiveId" clId="{2BD5FA28-28E3-450C-90E4-F19B74289E8C}" dt="2025-12-08T20:42:46.777" v="22861" actId="6549"/>
          <ac:spMkLst>
            <pc:docMk/>
            <pc:sldMk cId="1784194356" sldId="327"/>
            <ac:spMk id="13" creationId="{E4992D19-0AE2-3B0D-354D-760F28DA7BE9}"/>
          </ac:spMkLst>
        </pc:spChg>
      </pc:sldChg>
      <pc:sldChg chg="addSp delSp modSp add del mod modNotesTx">
        <pc:chgData name="Angela Irwin" userId="436ca7a587d9bf06" providerId="LiveId" clId="{2BD5FA28-28E3-450C-90E4-F19B74289E8C}" dt="2025-12-08T18:56:37.625" v="21019" actId="47"/>
        <pc:sldMkLst>
          <pc:docMk/>
          <pc:sldMk cId="3390808544" sldId="327"/>
        </pc:sldMkLst>
      </pc:sldChg>
      <pc:sldChg chg="addSp delSp modSp add mod delAnim modAnim modNotesTx">
        <pc:chgData name="Angela Irwin" userId="436ca7a587d9bf06" providerId="LiveId" clId="{2BD5FA28-28E3-450C-90E4-F19B74289E8C}" dt="2025-12-08T20:57:38.356" v="23845" actId="20577"/>
        <pc:sldMkLst>
          <pc:docMk/>
          <pc:sldMk cId="3943281071" sldId="328"/>
        </pc:sldMkLst>
        <pc:spChg chg="del mod">
          <ac:chgData name="Angela Irwin" userId="436ca7a587d9bf06" providerId="LiveId" clId="{2BD5FA28-28E3-450C-90E4-F19B74289E8C}" dt="2025-12-08T20:57:12.575" v="23733" actId="478"/>
          <ac:spMkLst>
            <pc:docMk/>
            <pc:sldMk cId="3943281071" sldId="328"/>
            <ac:spMk id="4" creationId="{09019B46-78DD-7868-6717-8623F68E26AF}"/>
          </ac:spMkLst>
        </pc:spChg>
        <pc:graphicFrameChg chg="add del mod modGraphic">
          <ac:chgData name="Angela Irwin" userId="436ca7a587d9bf06" providerId="LiveId" clId="{2BD5FA28-28E3-450C-90E4-F19B74289E8C}" dt="2025-12-08T19:41:44.384" v="21813" actId="478"/>
          <ac:graphicFrameMkLst>
            <pc:docMk/>
            <pc:sldMk cId="3943281071" sldId="328"/>
            <ac:graphicFrameMk id="3" creationId="{493FF712-E1A9-E3B5-CBB7-1E285D00924A}"/>
          </ac:graphicFrameMkLst>
        </pc:graphicFrameChg>
        <pc:graphicFrameChg chg="add del mod modGraphic">
          <ac:chgData name="Angela Irwin" userId="436ca7a587d9bf06" providerId="LiveId" clId="{2BD5FA28-28E3-450C-90E4-F19B74289E8C}" dt="2025-12-08T19:42:32.176" v="21816" actId="478"/>
          <ac:graphicFrameMkLst>
            <pc:docMk/>
            <pc:sldMk cId="3943281071" sldId="328"/>
            <ac:graphicFrameMk id="5" creationId="{C67DD557-0549-1816-0367-263C7742B5AC}"/>
          </ac:graphicFrameMkLst>
        </pc:graphicFrameChg>
        <pc:graphicFrameChg chg="mod modGraphic">
          <ac:chgData name="Angela Irwin" userId="436ca7a587d9bf06" providerId="LiveId" clId="{2BD5FA28-28E3-450C-90E4-F19B74289E8C}" dt="2025-12-08T19:40:41.057" v="21723" actId="478"/>
          <ac:graphicFrameMkLst>
            <pc:docMk/>
            <pc:sldMk cId="3943281071" sldId="328"/>
            <ac:graphicFrameMk id="6" creationId="{D496A08E-8A96-DF33-44D8-BA2E2C6A01E0}"/>
          </ac:graphicFrameMkLst>
        </pc:graphicFrameChg>
        <pc:picChg chg="add mod">
          <ac:chgData name="Angela Irwin" userId="436ca7a587d9bf06" providerId="LiveId" clId="{2BD5FA28-28E3-450C-90E4-F19B74289E8C}" dt="2025-12-08T20:08:24.006" v="21859" actId="1076"/>
          <ac:picMkLst>
            <pc:docMk/>
            <pc:sldMk cId="3943281071" sldId="328"/>
            <ac:picMk id="8" creationId="{92A72A12-8FE6-06C8-4F50-01916B5E9CB8}"/>
          </ac:picMkLst>
        </pc:picChg>
      </pc:sldChg>
      <pc:sldChg chg="addSp delSp modSp add del mod modNotesTx">
        <pc:chgData name="Angela Irwin" userId="436ca7a587d9bf06" providerId="LiveId" clId="{2BD5FA28-28E3-450C-90E4-F19B74289E8C}" dt="2025-12-08T18:56:38.888" v="21020" actId="47"/>
        <pc:sldMkLst>
          <pc:docMk/>
          <pc:sldMk cId="4172233256" sldId="328"/>
        </pc:sldMkLst>
      </pc:sldChg>
      <pc:sldChg chg="delSp modSp add mod modNotesTx">
        <pc:chgData name="Angela Irwin" userId="436ca7a587d9bf06" providerId="LiveId" clId="{2BD5FA28-28E3-450C-90E4-F19B74289E8C}" dt="2025-12-09T17:42:47.055" v="24806" actId="6549"/>
        <pc:sldMkLst>
          <pc:docMk/>
          <pc:sldMk cId="3738307659" sldId="329"/>
        </pc:sldMkLst>
        <pc:spChg chg="mod">
          <ac:chgData name="Angela Irwin" userId="436ca7a587d9bf06" providerId="LiveId" clId="{2BD5FA28-28E3-450C-90E4-F19B74289E8C}" dt="2025-12-08T20:40:58.124" v="22451" actId="20577"/>
          <ac:spMkLst>
            <pc:docMk/>
            <pc:sldMk cId="3738307659" sldId="329"/>
            <ac:spMk id="2" creationId="{79C8522F-706A-4405-1A26-26B331AAF283}"/>
          </ac:spMkLst>
        </pc:spChg>
        <pc:spChg chg="del">
          <ac:chgData name="Angela Irwin" userId="436ca7a587d9bf06" providerId="LiveId" clId="{2BD5FA28-28E3-450C-90E4-F19B74289E8C}" dt="2025-12-08T20:39:33.725" v="22433" actId="478"/>
          <ac:spMkLst>
            <pc:docMk/>
            <pc:sldMk cId="3738307659" sldId="329"/>
            <ac:spMk id="4" creationId="{0AD0EFA9-6D7F-7616-8905-D341C6A3B820}"/>
          </ac:spMkLst>
        </pc:spChg>
        <pc:spChg chg="del">
          <ac:chgData name="Angela Irwin" userId="436ca7a587d9bf06" providerId="LiveId" clId="{2BD5FA28-28E3-450C-90E4-F19B74289E8C}" dt="2025-12-08T20:39:35.271" v="22434" actId="478"/>
          <ac:spMkLst>
            <pc:docMk/>
            <pc:sldMk cId="3738307659" sldId="329"/>
            <ac:spMk id="5" creationId="{FAF9F332-EF02-A30F-BA0C-C3571D92DF5E}"/>
          </ac:spMkLst>
        </pc:spChg>
        <pc:graphicFrameChg chg="mod modGraphic">
          <ac:chgData name="Angela Irwin" userId="436ca7a587d9bf06" providerId="LiveId" clId="{2BD5FA28-28E3-450C-90E4-F19B74289E8C}" dt="2025-12-08T20:52:52.805" v="23503" actId="20577"/>
          <ac:graphicFrameMkLst>
            <pc:docMk/>
            <pc:sldMk cId="3738307659" sldId="329"/>
            <ac:graphicFrameMk id="3" creationId="{3D63E4E9-C55D-E670-2832-499DCB1B7DBB}"/>
          </ac:graphicFrameMkLst>
        </pc:graphicFrameChg>
      </pc:sldChg>
      <pc:sldChg chg="add del">
        <pc:chgData name="Angela Irwin" userId="436ca7a587d9bf06" providerId="LiveId" clId="{2BD5FA28-28E3-450C-90E4-F19B74289E8C}" dt="2025-12-08T18:56:40.890" v="21022" actId="47"/>
        <pc:sldMkLst>
          <pc:docMk/>
          <pc:sldMk cId="3975439321" sldId="329"/>
        </pc:sldMkLst>
      </pc:sldChg>
      <pc:sldChg chg="addSp delSp modSp add mod ord modNotesTx">
        <pc:chgData name="Angela Irwin" userId="436ca7a587d9bf06" providerId="LiveId" clId="{2BD5FA28-28E3-450C-90E4-F19B74289E8C}" dt="2025-12-08T20:59:33.088" v="24041" actId="20577"/>
        <pc:sldMkLst>
          <pc:docMk/>
          <pc:sldMk cId="745570400" sldId="330"/>
        </pc:sldMkLst>
        <pc:spChg chg="add del mod">
          <ac:chgData name="Angela Irwin" userId="436ca7a587d9bf06" providerId="LiveId" clId="{2BD5FA28-28E3-450C-90E4-F19B74289E8C}" dt="2025-12-08T20:49:26.958" v="23153" actId="20577"/>
          <ac:spMkLst>
            <pc:docMk/>
            <pc:sldMk cId="745570400" sldId="330"/>
            <ac:spMk id="2" creationId="{F0094CBF-22D3-65E3-602D-CA470C938F15}"/>
          </ac:spMkLst>
        </pc:spChg>
        <pc:spChg chg="add mod">
          <ac:chgData name="Angela Irwin" userId="436ca7a587d9bf06" providerId="LiveId" clId="{2BD5FA28-28E3-450C-90E4-F19B74289E8C}" dt="2025-12-08T20:49:10.816" v="23138" actId="255"/>
          <ac:spMkLst>
            <pc:docMk/>
            <pc:sldMk cId="745570400" sldId="330"/>
            <ac:spMk id="3" creationId="{E9710DF2-CA56-EF25-0615-311E3072C114}"/>
          </ac:spMkLst>
        </pc:spChg>
        <pc:spChg chg="del mod">
          <ac:chgData name="Angela Irwin" userId="436ca7a587d9bf06" providerId="LiveId" clId="{2BD5FA28-28E3-450C-90E4-F19B74289E8C}" dt="2025-12-08T20:49:00.070" v="23136" actId="478"/>
          <ac:spMkLst>
            <pc:docMk/>
            <pc:sldMk cId="745570400" sldId="330"/>
            <ac:spMk id="13" creationId="{DACA0D63-A9F4-29EC-0024-4DAADD49352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FBFA8F-EC72-4609-BFF2-177F3492EE1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D74E11-3788-4F6F-A3BF-02D1D1F3C4B8}" type="pres">
      <dgm:prSet presAssocID="{4CFBFA8F-EC72-4609-BFF2-177F3492EE18}" presName="composite" presStyleCnt="0">
        <dgm:presLayoutVars>
          <dgm:chMax val="1"/>
          <dgm:dir/>
          <dgm:resizeHandles val="exact"/>
        </dgm:presLayoutVars>
      </dgm:prSet>
      <dgm:spPr/>
    </dgm:pt>
    <dgm:pt modelId="{837AB3C1-E9A4-4F88-BB99-DDFA8205AA4E}" type="pres">
      <dgm:prSet presAssocID="{4CFBFA8F-EC72-4609-BFF2-177F3492EE18}" presName="radial" presStyleCnt="0">
        <dgm:presLayoutVars>
          <dgm:animLvl val="ctr"/>
        </dgm:presLayoutVars>
      </dgm:prSet>
      <dgm:spPr/>
    </dgm:pt>
  </dgm:ptLst>
  <dgm:cxnLst>
    <dgm:cxn modelId="{236298CB-BC60-4089-9429-EE20AAFA7E0F}" type="presOf" srcId="{4CFBFA8F-EC72-4609-BFF2-177F3492EE18}" destId="{09D74E11-3788-4F6F-A3BF-02D1D1F3C4B8}" srcOrd="0" destOrd="0" presId="urn:microsoft.com/office/officeart/2005/8/layout/radial3"/>
    <dgm:cxn modelId="{C55F184E-300B-4B84-8A9F-466495542E71}" type="presParOf" srcId="{09D74E11-3788-4F6F-A3BF-02D1D1F3C4B8}" destId="{837AB3C1-E9A4-4F88-BB99-DDFA8205AA4E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F3E2711-BFBD-447B-9D58-E3B25379BC2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616FE4E-F5C6-4D1C-AD71-57B9B3458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8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evening, everyone, and welcome.  I’m Angela Irwin, Owner of </a:t>
            </a:r>
            <a:r>
              <a:rPr lang="en-US" dirty="0" err="1"/>
              <a:t>Airwin</a:t>
            </a:r>
            <a:r>
              <a:rPr lang="en-US" dirty="0"/>
              <a:t> Educational Services.  Thank  you for taking time out of your very busy schedules (during this time of year) to join out Data-Driven Governance for Student Achievement Zoom session.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 a reminder, this session is part of our 25/26 governance series designed to help you strengthen oversight, sharpen decision-making, and ultimately improve outcomes for students.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6FE4E-F5C6-4D1C-AD71-57B9B34583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67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BC632-289A-4E0A-AB50-2F1A12BD9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078C59-8C55-13D6-BB96-44DE8871F2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7D2ED4-53CB-0F03-810C-3181AA389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where the work of the Board becomes powerful:  your role, then, is to look for patterns across these domains; and if done right, this is what you will experience!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142AB-DB92-535F-D6FE-D7F36C0A1E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9C6FA-B4E5-4BFB-A5A5-A1B9012FF54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72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73428-88AA-A901-53F8-D84A29F2F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DB9242-1665-9EDC-1708-42A37DD32F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A2B2FD-4DE9-6E95-3039-7C85E1EA1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let me leave you with this statement before we enter into our reflective questions . . 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F8E81-C1E7-44DE-2836-2021B11CD2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9C6FA-B4E5-4BFB-A5A5-A1B9012FF54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79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9B34F-AD61-1274-E52D-09E600B8E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AAFBE2-7680-9BF9-6495-D900CA825E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DDF807-1965-5FB2-4F6C-F34F43CCD6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50453-BD1C-792B-AF3B-8B88A946E1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9C6FA-B4E5-4BFB-A5A5-A1B9012FF54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52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you, again, for being here this evening.  Your commitment to governance is a direct investment in your students’ futures.  Happy holidays to all of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9C6FA-B4E5-4BFB-A5A5-A1B9012FF54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2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focus tonight is quite simple:  strong boards drive student success – and they do it by using data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9C6FA-B4E5-4BFB-A5A5-A1B9012FF54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823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A8000-B376-6B25-F18B-CC8280067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1107D2-8654-4113-0DD3-8FFEFA3B3D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CF91D4-C58B-5730-97A7-3B6E6307EA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start by grounding ourselves in what we mean by data-driven governance.</a:t>
            </a:r>
          </a:p>
          <a:p>
            <a:endParaRPr lang="en-US" dirty="0"/>
          </a:p>
          <a:p>
            <a:r>
              <a:rPr lang="en-US" dirty="0"/>
              <a:t>At its core, data-driven governance means using evidence to guide board discussions and decisions.  It helps ensure you are not relying on anecdotes, assumptions, or incomplete information.</a:t>
            </a:r>
          </a:p>
          <a:p>
            <a:endParaRPr lang="en-US" dirty="0"/>
          </a:p>
          <a:p>
            <a:r>
              <a:rPr lang="en-US" dirty="0"/>
              <a:t>It also reinforces the difference between governance and management.  Boards use data to set expectations, hold leadership accountable, and monitor outcomes – not to manage the day-to-day operations.</a:t>
            </a:r>
          </a:p>
          <a:p>
            <a:endParaRPr lang="en-US" dirty="0"/>
          </a:p>
          <a:p>
            <a:r>
              <a:rPr lang="en-US" dirty="0"/>
              <a:t>And, finally, data-driven boards focus on the vital few. You do not need 50 charts – you need the right handful of measures that tell the true story of student success!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9D8F1-D140-8801-8E52-547F950711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9C6FA-B4E5-4BFB-A5A5-A1B9012FF54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87AD1-5229-AD7C-D8CB-FC63652CE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EE00C4-25AB-2645-CE4B-504BA914CF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6D8D21-43B7-F1C2-6362-1152C996DC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most important ideas in this entire series is that student achievement does not happen in isolation – it emerges from an ecosystem made up of four interconnected domains – when all four of the domains you see before you are working together!  Let’s walk through them (ADDRESS SYSTEM)</a:t>
            </a:r>
          </a:p>
          <a:p>
            <a:endParaRPr lang="en-US" dirty="0"/>
          </a:p>
          <a:p>
            <a:r>
              <a:rPr lang="en-US" dirty="0"/>
              <a:t>All four create the conditions, supports and drivers that enable student achievement.</a:t>
            </a:r>
          </a:p>
          <a:p>
            <a:endParaRPr lang="en-US" dirty="0"/>
          </a:p>
          <a:p>
            <a:r>
              <a:rPr lang="en-US" dirty="0"/>
              <a:t>Discuss the role of financial data in the ecosystem . . .</a:t>
            </a:r>
          </a:p>
          <a:p>
            <a:endParaRPr lang="en-US" dirty="0"/>
          </a:p>
          <a:p>
            <a:r>
              <a:rPr lang="en-US" dirty="0"/>
              <a:t>Your task:  think about/identify how each of these domains influence the other to, ultimately, influence student achievement . . 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EDE71-53D1-C9BA-B717-4E270468ED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9C6FA-B4E5-4BFB-A5A5-A1B9012FF54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3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C1807-B569-CF34-C7CD-F5A53EDD2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17908E-645E-366B-4811-14E86CCCE3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3D4832-0754-64F8-39AB-9E4988CDAF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Academic performance is the primary indicator.  It tell us whether students are learning the knowledge and skills we expect. But as we’ll see, academics alone do not provide a full explanation when results rise . . . Or whey they fall.</a:t>
            </a:r>
          </a:p>
          <a:p>
            <a:endParaRPr lang="en-US" dirty="0"/>
          </a:p>
          <a:p>
            <a:r>
              <a:rPr lang="en-US" dirty="0"/>
              <a:t>POWER QUESTIONS HANDOUT . . 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CF891-C58E-AC65-8CCC-040B963EA7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9C6FA-B4E5-4BFB-A5A5-A1B9012FF54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437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C6A68-296C-92C0-C81B-91FCAE9CF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B12B2D-5D29-BD96-15D7-B72267C2DC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54FE4B-444A-8EB0-0955-390C2FC176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Climate and culture are the conditions for learning.  When climate strengthens, we see predictable improvements . . . </a:t>
            </a:r>
          </a:p>
          <a:p>
            <a:r>
              <a:rPr lang="en-US" dirty="0"/>
              <a:t>Boards should see these not as separate issues by as drivers of academic success.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710BC-2DDF-14EA-A412-CB6925ABCA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9C6FA-B4E5-4BFB-A5A5-A1B9012FF54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117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D9BE6-A063-D664-769C-18DAE6715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09339C-D726-2281-E69C-33502DB839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532D68-32C6-BE5F-EC47-31B0E8A31A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is the operational and compliance domain – the infrastructure of achievement.</a:t>
            </a:r>
          </a:p>
          <a:p>
            <a:r>
              <a:rPr lang="en-US" dirty="0"/>
              <a:t>When operations are strong, leadership has:</a:t>
            </a:r>
          </a:p>
          <a:p>
            <a:r>
              <a:rPr lang="en-US" dirty="0"/>
              <a:t>*more time to focus on teaching and learning; fewer crisis to manage; and better stability and resource allocation.  If operations are strained, academic performance almost always reflects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28299-BCA8-E890-ACF7-5500D9E5A1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9C6FA-B4E5-4BFB-A5A5-A1B9012FF54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32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56174-86B4-78B8-690B-21E98B81F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0AA3EA-69F0-595D-F29A-CE26D87B4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1511E0-7B0B-F545-79BF-62CA60303C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And, finally, mission-aligned outcomes – your compass.</a:t>
            </a:r>
          </a:p>
          <a:p>
            <a:endParaRPr lang="en-US" dirty="0"/>
          </a:p>
          <a:p>
            <a:r>
              <a:rPr lang="en-US" dirty="0"/>
              <a:t>Every board decision, every resource allocation, every priority should reinforce the mission.  This domain helps you answer:  Are we preparing students in the way our mission intended/intends?  Are we staying true to our purpose?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05BB1-AEF9-FD91-F34D-CDA89D72B7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9C6FA-B4E5-4BFB-A5A5-A1B9012FF54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79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26A47-7C72-8DAF-FF4D-A5B5F3203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AA6DDC-D688-9E34-152F-7A8C6C7698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228409-A32B-7528-67A1-6B3978957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Leading indicator ask example:  “What early signs – such as weekly formative assessment trends, attendance patterns or student engagement data – signal whether we are on-track to meet our quarterly academic goals?”</a:t>
            </a:r>
          </a:p>
          <a:p>
            <a:endParaRPr lang="en-US" dirty="0"/>
          </a:p>
          <a:p>
            <a:r>
              <a:rPr lang="en-US" dirty="0"/>
              <a:t>Mission-aligned measures question example:  “What is the percentage of students competing community-based projects that demonstrate real-world application of learning, as defined in the school’s mission?”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4D409-CC0C-6CA4-8EE6-AB8F7EFB4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9C6FA-B4E5-4BFB-A5A5-A1B9012FF54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57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A6355-D184-3043-4CB6-F5BE0121D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8FC3E-A47C-8FA1-42A5-CED5B6A6B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2F13E-946E-BE5F-DC87-F49C198D4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34F4-54AC-4C90-A8E3-F29E984F5F3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C4F2B-C186-07AC-F62D-DAB4B79C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11064-0663-5F15-6227-2E7A95F76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A17B-8306-450C-B818-548D8042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7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45DE3-F2BD-D2BF-5006-C0C37E14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E5F73-739B-5807-C269-492BA2EA3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71327-1A33-2229-2495-468519AF9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34F4-54AC-4C90-A8E3-F29E984F5F3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54AA8-D2F0-C73B-C354-F52B09F56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8CEE1-69E3-BF4E-EFBD-D01927C7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A17B-8306-450C-B818-548D8042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1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E1913F-CC41-E779-4A2A-CCEC8B79E6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0D52A-BFA5-1F65-45F7-A140ED5B8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8544A-8754-BE05-7FC3-50FB7336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34F4-54AC-4C90-A8E3-F29E984F5F3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778AE-CF4C-7B61-2E15-0B68EFD0B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DBD99-A4EA-E425-35D0-A6537F9B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A17B-8306-450C-B818-548D8042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4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25FD2-DF1C-9CB0-BAD8-C6CC6E1AF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899DD-E86C-82B1-89AD-9165F08E1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CE030-1396-7C71-8547-D20611DBD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34F4-54AC-4C90-A8E3-F29E984F5F3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3D117-8795-FA73-9E88-9FCB7401D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0767D-FFDB-E2B8-537B-F23F3E538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A17B-8306-450C-B818-548D8042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1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7320-1D86-A98F-D45C-02FF4FE8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F3DB8-8CBC-368C-02C9-E6E4FCE43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36501-5E93-3E7D-FF09-2DE856D1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34F4-54AC-4C90-A8E3-F29E984F5F3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6F93E-C558-CBDB-DE4D-4C5F93B7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89D3A-1C85-109E-E5E9-240962E9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A17B-8306-450C-B818-548D8042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5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44340-5B7B-A909-1C42-5F8E17D6B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0CA9D-C387-F83F-32DB-DA908EF97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EFE437-7321-AE87-89A1-951E76245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FDFD4-7635-AC74-3F46-C4D66DEB2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34F4-54AC-4C90-A8E3-F29E984F5F3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1277C-17F5-23B2-859B-B46400EA7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66211-6BC7-73DA-1517-98054A67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A17B-8306-450C-B818-548D8042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1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CA0F-2565-889F-9469-22E83D0A6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31E0-FBCD-B43D-C2EA-A5A60CBB4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EC35A-757F-E874-F525-B9A48D4D4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6E1223-B178-F810-F862-1F5B546C3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F07A88-6B16-8FD1-C34C-D83C16748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339CF2-40C0-9D15-0C3F-CB735B6C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34F4-54AC-4C90-A8E3-F29E984F5F3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E23B39-2032-C966-047D-E264FADD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F0A4FF-F9C3-D3AA-ABF5-8D664CF9F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A17B-8306-450C-B818-548D8042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6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A2157-5F9B-2957-99BF-20AD66D0E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DFE17E-AE48-93AB-6B79-BE17B8BD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34F4-54AC-4C90-A8E3-F29E984F5F3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6B1E7-0D4D-BD65-FB86-A8A1140DA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FB772-357C-2D85-B588-AFADE87E1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A17B-8306-450C-B818-548D8042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0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CE4662-1EC1-4206-2836-CF7555F95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34F4-54AC-4C90-A8E3-F29E984F5F3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547248-A8FB-D0C6-6327-A22C0379D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4ED94-D89C-DD0A-8DDA-391FC951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A17B-8306-450C-B818-548D8042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7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E8646-694B-93D6-2352-626BC496B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E1B2B-0E46-FC03-9D8D-50A7602C1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11487-6727-C2E2-3967-EA2E5DFC1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3F2DC-FA8F-43E3-D36A-DFBB98D3D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34F4-54AC-4C90-A8E3-F29E984F5F3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C5E40-5921-C546-2258-2BFE27CBC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72CE2-2812-0D23-79BC-26C9DC71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A17B-8306-450C-B818-548D8042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7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61433-3367-0354-BB07-8E13434B3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9443AD-D054-DAAE-8A9E-DBB2085F4B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6AD87-0F1F-4989-6B04-C67524E54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1DDC3-765F-7A86-6AF6-8BBE2270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34F4-54AC-4C90-A8E3-F29E984F5F3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423EC-64F1-36A8-247A-E66BF6DD4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A630C-F8EA-C257-7C5E-630214989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A17B-8306-450C-B818-548D8042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0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F0804D-121E-2383-7671-43703A21A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3847F-A5C8-4C41-D9EC-94AEF6C26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87E72-35CA-97D9-3701-42F9D2AB5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834F4-54AC-4C90-A8E3-F29E984F5F3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92268-EECC-264C-E46A-99D95F809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5B7F0-EC4A-6E6B-E168-8CE15628B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7A17B-8306-450C-B818-548D8042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6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hyperlink" Target="http://thechoice.escp.eu/choose-to-lead/harnessing-ai-to-accelerate-digital-transformatio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7E645D-5562-24E0-CCAF-77A2517D8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1999" cy="68287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A7C2BF-A539-2547-9E6A-183A0DBC0E5B}"/>
              </a:ext>
            </a:extLst>
          </p:cNvPr>
          <p:cNvSpPr/>
          <p:nvPr/>
        </p:nvSpPr>
        <p:spPr>
          <a:xfrm>
            <a:off x="334135" y="407869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spc="300" dirty="0">
                <a:solidFill>
                  <a:schemeClr val="bg1"/>
                </a:solidFill>
                <a:latin typeface="Agenda" panose="02000603040000020004" pitchFamily="2" charset="77"/>
              </a:rPr>
              <a:t>Presented by:</a:t>
            </a:r>
          </a:p>
          <a:p>
            <a:r>
              <a:rPr lang="en-US" dirty="0">
                <a:solidFill>
                  <a:schemeClr val="bg1"/>
                </a:solidFill>
                <a:latin typeface="Agenda" panose="02000603040000020004" pitchFamily="2" charset="77"/>
              </a:rPr>
              <a:t>Angela L. Irwin, Owner</a:t>
            </a:r>
          </a:p>
          <a:p>
            <a:r>
              <a:rPr lang="en-US" dirty="0" err="1">
                <a:solidFill>
                  <a:schemeClr val="bg1"/>
                </a:solidFill>
                <a:latin typeface="Agenda" panose="02000603040000020004" pitchFamily="2" charset="77"/>
              </a:rPr>
              <a:t>AirWin</a:t>
            </a:r>
            <a:r>
              <a:rPr lang="en-US" dirty="0">
                <a:solidFill>
                  <a:schemeClr val="bg1"/>
                </a:solidFill>
                <a:latin typeface="Agenda" panose="02000603040000020004" pitchFamily="2" charset="77"/>
              </a:rPr>
              <a:t> Educational Services, LLC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673A5B-1724-724D-93B6-AEC172E30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C25523-99AB-BA44-8B53-A933BEA910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06540"/>
            <a:ext cx="6642539" cy="21932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371D914-65E7-204B-A06B-A45D882B879E}"/>
              </a:ext>
            </a:extLst>
          </p:cNvPr>
          <p:cNvSpPr/>
          <p:nvPr/>
        </p:nvSpPr>
        <p:spPr>
          <a:xfrm>
            <a:off x="420415" y="3037490"/>
            <a:ext cx="126124" cy="483476"/>
          </a:xfrm>
          <a:prstGeom prst="rect">
            <a:avLst/>
          </a:prstGeom>
          <a:solidFill>
            <a:srgbClr val="9CB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4DF9FA5-7996-5E49-A60E-1D3170E33C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478" y="5555990"/>
            <a:ext cx="536122" cy="13020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3AFBD6-0E2E-BC02-FA37-37563F1378A1}"/>
              </a:ext>
            </a:extLst>
          </p:cNvPr>
          <p:cNvSpPr txBox="1"/>
          <p:nvPr/>
        </p:nvSpPr>
        <p:spPr>
          <a:xfrm>
            <a:off x="132268" y="1682357"/>
            <a:ext cx="43413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Data-Driven Governance for </a:t>
            </a:r>
          </a:p>
          <a:p>
            <a:r>
              <a:rPr lang="en-US" sz="2800" dirty="0">
                <a:solidFill>
                  <a:schemeClr val="bg1"/>
                </a:solidFill>
              </a:rPr>
              <a:t>Student Achievement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32C841-FC64-189D-364A-60B005C6F7D4}"/>
              </a:ext>
            </a:extLst>
          </p:cNvPr>
          <p:cNvSpPr txBox="1"/>
          <p:nvPr/>
        </p:nvSpPr>
        <p:spPr>
          <a:xfrm>
            <a:off x="814600" y="3037490"/>
            <a:ext cx="4418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2025/2026 Professional Development Series</a:t>
            </a:r>
          </a:p>
          <a:p>
            <a:r>
              <a:rPr lang="en-US" dirty="0">
                <a:solidFill>
                  <a:schemeClr val="bg1"/>
                </a:solidFill>
              </a:rPr>
              <a:t>December 9, 2025</a:t>
            </a:r>
          </a:p>
        </p:txBody>
      </p:sp>
    </p:spTree>
    <p:extLst>
      <p:ext uri="{BB962C8B-B14F-4D97-AF65-F5344CB8AC3E}">
        <p14:creationId xmlns:p14="http://schemas.microsoft.com/office/powerpoint/2010/main" val="332374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A2626-32C7-0EAE-A338-25BE0043E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92BA137-1726-CD83-16D3-6F40EC53A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27FC60-551C-B41D-6EBD-F3733868AD2C}"/>
              </a:ext>
            </a:extLst>
          </p:cNvPr>
          <p:cNvSpPr txBox="1"/>
          <p:nvPr/>
        </p:nvSpPr>
        <p:spPr>
          <a:xfrm>
            <a:off x="479723" y="2293139"/>
            <a:ext cx="112325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Academic Data </a:t>
            </a:r>
            <a:r>
              <a:rPr lang="en-US" sz="3200" b="1" dirty="0"/>
              <a:t>⇆ </a:t>
            </a:r>
            <a:r>
              <a:rPr lang="en-US" sz="3200" b="1" dirty="0">
                <a:solidFill>
                  <a:srgbClr val="00B050"/>
                </a:solidFill>
              </a:rPr>
              <a:t>Climate and Culture</a:t>
            </a:r>
            <a:r>
              <a:rPr lang="en-US" sz="3200" b="1" dirty="0"/>
              <a:t> ⇆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Operations and Compliance</a:t>
            </a:r>
            <a:r>
              <a:rPr lang="en-US" sz="3200" b="1" dirty="0"/>
              <a:t> ⇆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Mission-Aligned Outcomes</a:t>
            </a:r>
          </a:p>
          <a:p>
            <a:pPr algn="ctr"/>
            <a:br>
              <a:rPr lang="en-US" sz="3200" dirty="0"/>
            </a:b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6DA5BD-82E0-BB50-251E-FD2109B3901C}"/>
              </a:ext>
            </a:extLst>
          </p:cNvPr>
          <p:cNvSpPr txBox="1"/>
          <p:nvPr/>
        </p:nvSpPr>
        <p:spPr>
          <a:xfrm>
            <a:off x="334135" y="577183"/>
            <a:ext cx="116816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/>
              <a:t>THE BOARD’S JOB:  </a:t>
            </a:r>
          </a:p>
          <a:p>
            <a:pPr algn="ctr"/>
            <a:r>
              <a:rPr lang="en-US" sz="3400" b="1" dirty="0"/>
              <a:t>LOOK FOR PATTERNS ACROSS THE FOUR DOMAINS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223C40-1309-3EEB-2223-5F63504C49B4}"/>
              </a:ext>
            </a:extLst>
          </p:cNvPr>
          <p:cNvSpPr txBox="1"/>
          <p:nvPr/>
        </p:nvSpPr>
        <p:spPr>
          <a:xfrm>
            <a:off x="393029" y="4364727"/>
            <a:ext cx="11798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b="1" dirty="0"/>
              <a:t>Data→ Patterns → Root Causes → Board Action →Improved Student Achievement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829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D5296-C491-2F1D-3989-69F5965DC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B1C39C8-0075-23C6-67AB-49FB1201D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94CBF-22D3-65E3-602D-CA470C938F15}"/>
              </a:ext>
            </a:extLst>
          </p:cNvPr>
          <p:cNvSpPr txBox="1"/>
          <p:nvPr/>
        </p:nvSpPr>
        <p:spPr>
          <a:xfrm>
            <a:off x="334135" y="577183"/>
            <a:ext cx="116816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/>
              <a:t>TAKEAWAY STATEMENT: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710DF2-CA56-EF25-0615-311E3072C114}"/>
              </a:ext>
            </a:extLst>
          </p:cNvPr>
          <p:cNvSpPr txBox="1"/>
          <p:nvPr/>
        </p:nvSpPr>
        <p:spPr>
          <a:xfrm>
            <a:off x="201107" y="2598003"/>
            <a:ext cx="11638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Boards do not need more dashboards to be data-driven; typically, they need better questions rooted in evidence!</a:t>
            </a:r>
          </a:p>
        </p:txBody>
      </p:sp>
    </p:spTree>
    <p:extLst>
      <p:ext uri="{BB962C8B-B14F-4D97-AF65-F5344CB8AC3E}">
        <p14:creationId xmlns:p14="http://schemas.microsoft.com/office/powerpoint/2010/main" val="745570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19915-0DB8-1CF4-645F-5A2076F7E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8F2E04D-3EFB-C38E-B6B0-A16C8A629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992D19-0AE2-3B0D-354D-760F28DA7BE9}"/>
              </a:ext>
            </a:extLst>
          </p:cNvPr>
          <p:cNvSpPr txBox="1"/>
          <p:nvPr/>
        </p:nvSpPr>
        <p:spPr>
          <a:xfrm>
            <a:off x="625311" y="1493039"/>
            <a:ext cx="1123255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Reflect on your own board work over the last 6-12 months and answer the following questions:</a:t>
            </a:r>
          </a:p>
          <a:p>
            <a:endParaRPr lang="en-US" sz="3200" dirty="0"/>
          </a:p>
          <a:p>
            <a:pPr marL="514350" indent="-514350">
              <a:buAutoNum type="arabicPeriod"/>
            </a:pPr>
            <a:r>
              <a:rPr lang="en-US" sz="2800" dirty="0"/>
              <a:t>Where have we made decisions without sufficient data?</a:t>
            </a:r>
          </a:p>
          <a:p>
            <a:pPr marL="514350" indent="-514350">
              <a:buAutoNum type="arabicPeriod"/>
            </a:pPr>
            <a:r>
              <a:rPr lang="en-US" sz="2800" dirty="0"/>
              <a:t>Which domain has dominated most of our board conversations?</a:t>
            </a:r>
          </a:p>
          <a:p>
            <a:pPr marL="514350" indent="-514350">
              <a:buAutoNum type="arabicPeriod"/>
            </a:pPr>
            <a:r>
              <a:rPr lang="en-US" sz="2800" dirty="0"/>
              <a:t>Which domain received the least attention?</a:t>
            </a:r>
          </a:p>
          <a:p>
            <a:pPr marL="514350" indent="-514350">
              <a:buAutoNum type="arabicPeriod"/>
            </a:pPr>
            <a:r>
              <a:rPr lang="en-US" sz="2800" dirty="0"/>
              <a:t>Are there warning signs in any domain that deserves deeper monitoring?</a:t>
            </a:r>
          </a:p>
          <a:p>
            <a:pPr marL="514350" indent="-514350">
              <a:buAutoNum type="arabicPeriod"/>
            </a:pPr>
            <a:r>
              <a:rPr lang="en-US" sz="2800" dirty="0"/>
              <a:t>Where could your board add the most value in the next 90 days?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D1BABF-1D46-8B76-4747-7126ED6B89A9}"/>
              </a:ext>
            </a:extLst>
          </p:cNvPr>
          <p:cNvSpPr txBox="1"/>
          <p:nvPr/>
        </p:nvSpPr>
        <p:spPr>
          <a:xfrm>
            <a:off x="334135" y="577183"/>
            <a:ext cx="116816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/>
              <a:t>APPLYING THE ECOSYSTEM TO YOUR BOARD WORK</a:t>
            </a:r>
          </a:p>
        </p:txBody>
      </p:sp>
    </p:spTree>
    <p:extLst>
      <p:ext uri="{BB962C8B-B14F-4D97-AF65-F5344CB8AC3E}">
        <p14:creationId xmlns:p14="http://schemas.microsoft.com/office/powerpoint/2010/main" val="1784194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DE55BE-E7E6-3B4E-9909-698E9E90753D}"/>
              </a:ext>
            </a:extLst>
          </p:cNvPr>
          <p:cNvSpPr/>
          <p:nvPr/>
        </p:nvSpPr>
        <p:spPr>
          <a:xfrm>
            <a:off x="651536" y="488647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genda" panose="02000603040000020004" pitchFamily="2" charset="77"/>
              </a:rPr>
              <a:t>4521 Henry Drive</a:t>
            </a:r>
          </a:p>
          <a:p>
            <a:r>
              <a:rPr lang="en-US" dirty="0">
                <a:latin typeface="Agenda" panose="02000603040000020004" pitchFamily="2" charset="77"/>
              </a:rPr>
              <a:t>Beaverton, MI  48612</a:t>
            </a:r>
          </a:p>
          <a:p>
            <a:endParaRPr lang="en-US" dirty="0">
              <a:latin typeface="Agenda" panose="02000603040000020004" pitchFamily="2" charset="77"/>
            </a:endParaRPr>
          </a:p>
          <a:p>
            <a:r>
              <a:rPr lang="en-US" dirty="0">
                <a:latin typeface="Agenda" panose="02000603040000020004" pitchFamily="2" charset="77"/>
              </a:rPr>
              <a:t>989.239.7555</a:t>
            </a:r>
          </a:p>
          <a:p>
            <a:endParaRPr lang="en-US" dirty="0">
              <a:latin typeface="Agenda" panose="02000603040000020004" pitchFamily="2" charset="77"/>
            </a:endParaRPr>
          </a:p>
          <a:p>
            <a:r>
              <a:rPr lang="en-US" b="1" spc="300" dirty="0">
                <a:latin typeface="Agenda" panose="02000603040000020004" pitchFamily="2" charset="77"/>
              </a:rPr>
              <a:t>ANGELA@AIRWINLLC.COM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814521-B223-C742-8697-9E316D7F60A1}"/>
              </a:ext>
            </a:extLst>
          </p:cNvPr>
          <p:cNvSpPr/>
          <p:nvPr/>
        </p:nvSpPr>
        <p:spPr>
          <a:xfrm>
            <a:off x="546087" y="471872"/>
            <a:ext cx="56534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rgbClr val="0C57A2"/>
                </a:solidFill>
                <a:latin typeface="Montserrat SemiBold" pitchFamily="2" charset="77"/>
              </a:rPr>
              <a:t>THANK YOU!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206562-5A0B-5B4F-B772-8AE3BE442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87" y="3365845"/>
            <a:ext cx="3153449" cy="1093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D440BF-8AE1-CA4B-A932-A8955F4FA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847" y="0"/>
            <a:ext cx="6682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1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410F803-74CA-0345-8116-FE8BA2CF7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83D107-99B8-F79A-DE6C-3F5017CFD68E}"/>
              </a:ext>
            </a:extLst>
          </p:cNvPr>
          <p:cNvSpPr txBox="1"/>
          <p:nvPr/>
        </p:nvSpPr>
        <p:spPr>
          <a:xfrm>
            <a:off x="828122" y="2363951"/>
            <a:ext cx="10582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/>
              <a:t>Strong boards drive student success by using data to guide decisions </a:t>
            </a:r>
            <a:r>
              <a:rPr lang="en-US" sz="4800" b="1" i="1" dirty="0">
                <a:solidFill>
                  <a:schemeClr val="bg1"/>
                </a:solidFill>
              </a:rPr>
              <a:t>. .</a:t>
            </a:r>
          </a:p>
        </p:txBody>
      </p:sp>
    </p:spTree>
    <p:extLst>
      <p:ext uri="{BB962C8B-B14F-4D97-AF65-F5344CB8AC3E}">
        <p14:creationId xmlns:p14="http://schemas.microsoft.com/office/powerpoint/2010/main" val="398708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A679C-3B74-8804-52F6-AA74F2DBE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FE9153C-A0C0-FD79-73CD-ADCD17A7C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0DA18F-251D-AC1C-0A0E-BDF55580B756}"/>
              </a:ext>
            </a:extLst>
          </p:cNvPr>
          <p:cNvSpPr txBox="1"/>
          <p:nvPr/>
        </p:nvSpPr>
        <p:spPr>
          <a:xfrm>
            <a:off x="1178352" y="565608"/>
            <a:ext cx="99829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DATA-DRIVEN GOVERNANCE . . 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DA536A-A79F-C883-636A-5F1CD7C50A8E}"/>
              </a:ext>
            </a:extLst>
          </p:cNvPr>
          <p:cNvSpPr txBox="1"/>
          <p:nvPr/>
        </p:nvSpPr>
        <p:spPr>
          <a:xfrm>
            <a:off x="285947" y="1715956"/>
            <a:ext cx="115719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/>
              <a:t>Uses evidence to guide board discussions and decisions and monitor outcomes</a:t>
            </a:r>
          </a:p>
          <a:p>
            <a:endParaRPr lang="en-US" sz="32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/>
              <a:t>Distinguishes between governance and management in a data context</a:t>
            </a:r>
          </a:p>
          <a:p>
            <a:endParaRPr lang="en-US" sz="32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/>
              <a:t>Focuses on the vital few (avoiding data overload)</a:t>
            </a:r>
          </a:p>
        </p:txBody>
      </p:sp>
    </p:spTree>
    <p:extLst>
      <p:ext uri="{BB962C8B-B14F-4D97-AF65-F5344CB8AC3E}">
        <p14:creationId xmlns:p14="http://schemas.microsoft.com/office/powerpoint/2010/main" val="225809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04B2D-FE0E-9C00-B47D-D9C3FC976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0DA9813-B63A-0F9C-236D-8ED426929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2491D9-D0DE-041E-4D3D-10B6F6B4BEBC}"/>
              </a:ext>
            </a:extLst>
          </p:cNvPr>
          <p:cNvSpPr txBox="1"/>
          <p:nvPr/>
        </p:nvSpPr>
        <p:spPr>
          <a:xfrm>
            <a:off x="334135" y="577183"/>
            <a:ext cx="116816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/>
              <a:t>FOUR DOMAINS OF DATA-DRIVEN GOVERNANCE: </a:t>
            </a:r>
          </a:p>
          <a:p>
            <a:pPr algn="ctr"/>
            <a:r>
              <a:rPr lang="en-US" sz="3400" b="1" dirty="0"/>
              <a:t>THE ECOSYSTEM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496A08E-8A96-DF33-44D8-BA2E2C6A01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3301811"/>
              </p:ext>
            </p:extLst>
          </p:nvPr>
        </p:nvGraphicFramePr>
        <p:xfrm>
          <a:off x="1313075" y="1715956"/>
          <a:ext cx="9565850" cy="4845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 descr="A diagram of a student achievement&#10;&#10;AI-generated content may be incorrect.">
            <a:extLst>
              <a:ext uri="{FF2B5EF4-FFF2-40B4-BE49-F238E27FC236}">
                <a16:creationId xmlns:a16="http://schemas.microsoft.com/office/drawing/2014/main" id="{92A72A12-8FE6-06C8-4F50-01916B5E9C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0362" y="1715956"/>
            <a:ext cx="6053984" cy="507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81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6D2EB-9FBF-5282-CC26-512A0440D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FFF16D7-0891-538F-7FE6-474AC9235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07E9BE-1C9A-3817-1721-C29B66902C2E}"/>
              </a:ext>
            </a:extLst>
          </p:cNvPr>
          <p:cNvSpPr txBox="1"/>
          <p:nvPr/>
        </p:nvSpPr>
        <p:spPr>
          <a:xfrm>
            <a:off x="334135" y="577183"/>
            <a:ext cx="116816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ACADEMIC PERFORMANCE:  </a:t>
            </a:r>
          </a:p>
          <a:p>
            <a:pPr algn="ctr"/>
            <a:r>
              <a:rPr lang="en-US" sz="3400" b="1" dirty="0">
                <a:solidFill>
                  <a:srgbClr val="FF0000"/>
                </a:solidFill>
              </a:rPr>
              <a:t>THE PRIMARY INDICATOR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FB7A22C-D4AD-E380-8E11-A54BC4BC9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817400"/>
              </p:ext>
            </p:extLst>
          </p:nvPr>
        </p:nvGraphicFramePr>
        <p:xfrm>
          <a:off x="452488" y="1964004"/>
          <a:ext cx="11425284" cy="2881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3586">
                  <a:extLst>
                    <a:ext uri="{9D8B030D-6E8A-4147-A177-3AD203B41FA5}">
                      <a16:colId xmlns:a16="http://schemas.microsoft.com/office/drawing/2014/main" val="3012750023"/>
                    </a:ext>
                  </a:extLst>
                </a:gridCol>
                <a:gridCol w="3044858">
                  <a:extLst>
                    <a:ext uri="{9D8B030D-6E8A-4147-A177-3AD203B41FA5}">
                      <a16:colId xmlns:a16="http://schemas.microsoft.com/office/drawing/2014/main" val="922843020"/>
                    </a:ext>
                  </a:extLst>
                </a:gridCol>
                <a:gridCol w="4656840">
                  <a:extLst>
                    <a:ext uri="{9D8B030D-6E8A-4147-A177-3AD203B41FA5}">
                      <a16:colId xmlns:a16="http://schemas.microsoft.com/office/drawing/2014/main" val="1401433642"/>
                    </a:ext>
                  </a:extLst>
                </a:gridCol>
              </a:tblGrid>
              <a:tr h="432818">
                <a:tc>
                  <a:txBody>
                    <a:bodyPr/>
                    <a:lstStyle/>
                    <a:p>
                      <a:r>
                        <a:rPr lang="en-US" dirty="0"/>
                        <a:t>Academic Data </a:t>
                      </a:r>
                      <a:r>
                        <a:rPr lang="en-US" i="1" dirty="0"/>
                        <a:t>SHOULD </a:t>
                      </a:r>
                      <a:r>
                        <a:rPr lang="en-US" dirty="0"/>
                        <a:t>Answer:</a:t>
                      </a:r>
                    </a:p>
                    <a:p>
                      <a:r>
                        <a:rPr lang="en-US" dirty="0"/>
                        <a:t>(the BIG questions)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Boards Should Ask About: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Power Questions to Ask: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983866"/>
                  </a:ext>
                </a:extLst>
              </a:tr>
              <a:tr h="747055">
                <a:tc>
                  <a:txBody>
                    <a:bodyPr/>
                    <a:lstStyle/>
                    <a:p>
                      <a:r>
                        <a:rPr lang="en-US" i="1" dirty="0"/>
                        <a:t>Are students learning?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Learning and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do our data tell us about whether students are learning and progressing?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518879"/>
                  </a:ext>
                </a:extLst>
              </a:tr>
              <a:tr h="747055">
                <a:tc>
                  <a:txBody>
                    <a:bodyPr/>
                    <a:lstStyle/>
                    <a:p>
                      <a:r>
                        <a:rPr lang="en-US" i="1" dirty="0"/>
                        <a:t>Are they progressing?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Instructional effectiveness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Are all student groups showing equitable progress?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99704"/>
                  </a:ext>
                </a:extLst>
              </a:tr>
              <a:tr h="747055">
                <a:tc>
                  <a:txBody>
                    <a:bodyPr/>
                    <a:lstStyle/>
                    <a:p>
                      <a:r>
                        <a:rPr lang="en-US" i="1" dirty="0"/>
                        <a:t>Are instructional strategies effective?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Responsiveness and alignment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evidence shows that curriculum is being implemented with fidelity?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032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530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4AEF3-115F-28A9-1BE5-508C1E7D0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03985DD-08C3-FF03-C216-0959CCFB0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E29AAC-2F87-0CFE-983E-0AD24A1DF83D}"/>
              </a:ext>
            </a:extLst>
          </p:cNvPr>
          <p:cNvSpPr txBox="1"/>
          <p:nvPr/>
        </p:nvSpPr>
        <p:spPr>
          <a:xfrm>
            <a:off x="334135" y="577183"/>
            <a:ext cx="116816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B050"/>
                </a:solidFill>
              </a:rPr>
              <a:t>CLIMATE AND CULTURE:  </a:t>
            </a:r>
          </a:p>
          <a:p>
            <a:pPr algn="ctr"/>
            <a:r>
              <a:rPr lang="en-US" sz="3400" b="1" dirty="0">
                <a:solidFill>
                  <a:srgbClr val="00B050"/>
                </a:solidFill>
              </a:rPr>
              <a:t>THE CONDITIONS FOR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DAFC4A-07B6-7AB7-1808-F62BEB9065B8}"/>
              </a:ext>
            </a:extLst>
          </p:cNvPr>
          <p:cNvSpPr txBox="1"/>
          <p:nvPr/>
        </p:nvSpPr>
        <p:spPr>
          <a:xfrm>
            <a:off x="436775" y="5058333"/>
            <a:ext cx="11166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When climate strengthens</a:t>
            </a:r>
            <a:r>
              <a:rPr lang="en-US" dirty="0"/>
              <a:t>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Attendance increases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Behavior improves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Instructional time grows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Teachers stay, improving instructional consistency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78AE19A-8769-3A48-65EF-69289D5CD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505729"/>
              </p:ext>
            </p:extLst>
          </p:nvPr>
        </p:nvGraphicFramePr>
        <p:xfrm>
          <a:off x="452488" y="1715956"/>
          <a:ext cx="11425284" cy="3322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854">
                  <a:extLst>
                    <a:ext uri="{9D8B030D-6E8A-4147-A177-3AD203B41FA5}">
                      <a16:colId xmlns:a16="http://schemas.microsoft.com/office/drawing/2014/main" val="3012750023"/>
                    </a:ext>
                  </a:extLst>
                </a:gridCol>
                <a:gridCol w="2950590">
                  <a:extLst>
                    <a:ext uri="{9D8B030D-6E8A-4147-A177-3AD203B41FA5}">
                      <a16:colId xmlns:a16="http://schemas.microsoft.com/office/drawing/2014/main" val="922843020"/>
                    </a:ext>
                  </a:extLst>
                </a:gridCol>
                <a:gridCol w="4656840">
                  <a:extLst>
                    <a:ext uri="{9D8B030D-6E8A-4147-A177-3AD203B41FA5}">
                      <a16:colId xmlns:a16="http://schemas.microsoft.com/office/drawing/2014/main" val="1401433642"/>
                    </a:ext>
                  </a:extLst>
                </a:gridCol>
              </a:tblGrid>
              <a:tr h="432818">
                <a:tc>
                  <a:txBody>
                    <a:bodyPr/>
                    <a:lstStyle/>
                    <a:p>
                      <a:r>
                        <a:rPr lang="en-US" dirty="0"/>
                        <a:t>Climate and Culture Data  </a:t>
                      </a:r>
                      <a:r>
                        <a:rPr lang="en-US" i="1" dirty="0"/>
                        <a:t>SHOULD </a:t>
                      </a:r>
                      <a:r>
                        <a:rPr lang="en-US" dirty="0"/>
                        <a:t>Answer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:</a:t>
                      </a:r>
                    </a:p>
                    <a:p>
                      <a:r>
                        <a:rPr lang="en-US" dirty="0">
                          <a:sym typeface="Wingdings" panose="05000000000000000000" pitchFamily="2" charset="2"/>
                        </a:rPr>
                        <a:t>(the BIG questions)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Boards Should Ask About: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Power Questions to Ask: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983866"/>
                  </a:ext>
                </a:extLst>
              </a:tr>
              <a:tr h="747055">
                <a:tc>
                  <a:txBody>
                    <a:bodyPr/>
                    <a:lstStyle/>
                    <a:p>
                      <a:r>
                        <a:rPr lang="en-US" i="1" dirty="0"/>
                        <a:t>Are classrooms safe and supportive?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Physical environment/safety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Are classrooms consistently safe, orderly, and conducive to learning?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518879"/>
                  </a:ext>
                </a:extLst>
              </a:tr>
              <a:tr h="747055">
                <a:tc>
                  <a:txBody>
                    <a:bodyPr/>
                    <a:lstStyle/>
                    <a:p>
                      <a:r>
                        <a:rPr lang="en-US" i="1" dirty="0"/>
                        <a:t>Is teaching retention strong?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Teacher attrition/mobility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are our retention rates – and what influences retention?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99704"/>
                  </a:ext>
                </a:extLst>
              </a:tr>
              <a:tr h="747055">
                <a:tc>
                  <a:txBody>
                    <a:bodyPr/>
                    <a:lstStyle/>
                    <a:p>
                      <a:r>
                        <a:rPr lang="en-US" i="1" dirty="0"/>
                        <a:t>Do students feel connected and engaged?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Academic environment (including social-emotional support)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early warning indicators signal student disconnection?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03271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B26E3C4-0BE5-2674-582E-54D4DAEE20D5}"/>
              </a:ext>
            </a:extLst>
          </p:cNvPr>
          <p:cNvSpPr txBox="1"/>
          <p:nvPr/>
        </p:nvSpPr>
        <p:spPr>
          <a:xfrm>
            <a:off x="5062194" y="5223063"/>
            <a:ext cx="6693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Every discussion, no matter the domain, comes back to evidence!</a:t>
            </a:r>
          </a:p>
        </p:txBody>
      </p:sp>
    </p:spTree>
    <p:extLst>
      <p:ext uri="{BB962C8B-B14F-4D97-AF65-F5344CB8AC3E}">
        <p14:creationId xmlns:p14="http://schemas.microsoft.com/office/powerpoint/2010/main" val="3314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3AB4A-D771-6967-1312-5CC630C3A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87FF211-A653-6C90-0928-6F0385D2D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E33639-A38C-5CBF-EDBB-3B5D0EE47034}"/>
              </a:ext>
            </a:extLst>
          </p:cNvPr>
          <p:cNvSpPr txBox="1"/>
          <p:nvPr/>
        </p:nvSpPr>
        <p:spPr>
          <a:xfrm>
            <a:off x="334135" y="577183"/>
            <a:ext cx="116816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OPERATIONS AND COMPLIANCE:  </a:t>
            </a:r>
          </a:p>
          <a:p>
            <a:pPr algn="ctr"/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THE INFRASTRUCTURE OF ACHIEVEMENT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42F75E-8693-B1DC-07E0-6AB3AC645862}"/>
              </a:ext>
            </a:extLst>
          </p:cNvPr>
          <p:cNvSpPr txBox="1"/>
          <p:nvPr/>
        </p:nvSpPr>
        <p:spPr>
          <a:xfrm>
            <a:off x="2168166" y="5726819"/>
            <a:ext cx="1083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Strong operations 		more time, stability, and resources devoted to learning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939B13-A7FB-551D-E45A-12D7D58E0C5B}"/>
              </a:ext>
            </a:extLst>
          </p:cNvPr>
          <p:cNvCxnSpPr>
            <a:cxnSpLocks/>
          </p:cNvCxnSpPr>
          <p:nvPr/>
        </p:nvCxnSpPr>
        <p:spPr>
          <a:xfrm>
            <a:off x="4025245" y="5911485"/>
            <a:ext cx="8578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1BF1DD2-76D7-EE9A-C116-ED4F40BC5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19823"/>
              </p:ext>
            </p:extLst>
          </p:nvPr>
        </p:nvGraphicFramePr>
        <p:xfrm>
          <a:off x="452488" y="1964004"/>
          <a:ext cx="11425284" cy="376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3586">
                  <a:extLst>
                    <a:ext uri="{9D8B030D-6E8A-4147-A177-3AD203B41FA5}">
                      <a16:colId xmlns:a16="http://schemas.microsoft.com/office/drawing/2014/main" val="3012750023"/>
                    </a:ext>
                  </a:extLst>
                </a:gridCol>
                <a:gridCol w="3044858">
                  <a:extLst>
                    <a:ext uri="{9D8B030D-6E8A-4147-A177-3AD203B41FA5}">
                      <a16:colId xmlns:a16="http://schemas.microsoft.com/office/drawing/2014/main" val="922843020"/>
                    </a:ext>
                  </a:extLst>
                </a:gridCol>
                <a:gridCol w="4656840">
                  <a:extLst>
                    <a:ext uri="{9D8B030D-6E8A-4147-A177-3AD203B41FA5}">
                      <a16:colId xmlns:a16="http://schemas.microsoft.com/office/drawing/2014/main" val="1401433642"/>
                    </a:ext>
                  </a:extLst>
                </a:gridCol>
              </a:tblGrid>
              <a:tr h="432818">
                <a:tc>
                  <a:txBody>
                    <a:bodyPr/>
                    <a:lstStyle/>
                    <a:p>
                      <a:r>
                        <a:rPr lang="en-US" i="0" dirty="0"/>
                        <a:t>Operational and Compliance Data SHOULD Determine:</a:t>
                      </a:r>
                    </a:p>
                    <a:p>
                      <a:r>
                        <a:rPr lang="en-US" i="0" dirty="0"/>
                        <a:t>(the BIG questions)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Boards Should Ask About: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Power Questions to Ask: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983866"/>
                  </a:ext>
                </a:extLst>
              </a:tr>
              <a:tr h="747055">
                <a:tc>
                  <a:txBody>
                    <a:bodyPr/>
                    <a:lstStyle/>
                    <a:p>
                      <a:r>
                        <a:rPr lang="en-US" i="1" dirty="0"/>
                        <a:t>Are teachers fully staffed and supported?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Teacher capacity and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What evidence demonstrates that teachers feel supported and are able to deliver high-quality instruction, daily?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518879"/>
                  </a:ext>
                </a:extLst>
              </a:tr>
              <a:tr h="747055">
                <a:tc>
                  <a:txBody>
                    <a:bodyPr/>
                    <a:lstStyle/>
                    <a:p>
                      <a:r>
                        <a:rPr lang="en-US" i="1" dirty="0"/>
                        <a:t>Are resources (curriculum, technology, interventions) available?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Teacher effectiveness (relative to resources or lack, thereof)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Do teachers have all curriculum, materials and technology necessary to teach most effectively?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99704"/>
                  </a:ext>
                </a:extLst>
              </a:tr>
              <a:tr h="747055">
                <a:tc>
                  <a:txBody>
                    <a:bodyPr/>
                    <a:lstStyle/>
                    <a:p>
                      <a:r>
                        <a:rPr lang="en-US" i="1" dirty="0"/>
                        <a:t>Are compliance requirements met so leadership is not pulled away from instruction?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School leadership effectiveness (relative to time spent on instructional leadership)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To what extent are compliance tasks pulling leaders from instructional leadership?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032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150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7A916-D93E-E17B-B8C3-05D4B3190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49B842B-9C27-C262-682D-FC857B8D7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DBDAAF-A448-F205-401C-8FE06F34AF01}"/>
              </a:ext>
            </a:extLst>
          </p:cNvPr>
          <p:cNvSpPr txBox="1"/>
          <p:nvPr/>
        </p:nvSpPr>
        <p:spPr>
          <a:xfrm>
            <a:off x="334135" y="577183"/>
            <a:ext cx="116816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accent4">
                    <a:lumMod val="75000"/>
                  </a:schemeClr>
                </a:solidFill>
              </a:rPr>
              <a:t>MISSION-ALIGNED OUTCOMES: </a:t>
            </a:r>
          </a:p>
          <a:p>
            <a:pPr algn="ctr"/>
            <a:r>
              <a:rPr lang="en-US" sz="3400" b="1" dirty="0">
                <a:solidFill>
                  <a:schemeClr val="accent4">
                    <a:lumMod val="75000"/>
                  </a:schemeClr>
                </a:solidFill>
              </a:rPr>
              <a:t>THE COMPASS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3D66038-8A55-89E5-6F95-7CD7C76E2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425787"/>
              </p:ext>
            </p:extLst>
          </p:nvPr>
        </p:nvGraphicFramePr>
        <p:xfrm>
          <a:off x="452488" y="1964004"/>
          <a:ext cx="11425284" cy="3490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3586">
                  <a:extLst>
                    <a:ext uri="{9D8B030D-6E8A-4147-A177-3AD203B41FA5}">
                      <a16:colId xmlns:a16="http://schemas.microsoft.com/office/drawing/2014/main" val="3012750023"/>
                    </a:ext>
                  </a:extLst>
                </a:gridCol>
                <a:gridCol w="3044858">
                  <a:extLst>
                    <a:ext uri="{9D8B030D-6E8A-4147-A177-3AD203B41FA5}">
                      <a16:colId xmlns:a16="http://schemas.microsoft.com/office/drawing/2014/main" val="922843020"/>
                    </a:ext>
                  </a:extLst>
                </a:gridCol>
                <a:gridCol w="4656840">
                  <a:extLst>
                    <a:ext uri="{9D8B030D-6E8A-4147-A177-3AD203B41FA5}">
                      <a16:colId xmlns:a16="http://schemas.microsoft.com/office/drawing/2014/main" val="1401433642"/>
                    </a:ext>
                  </a:extLst>
                </a:gridCol>
              </a:tblGrid>
              <a:tr h="432818">
                <a:tc>
                  <a:txBody>
                    <a:bodyPr/>
                    <a:lstStyle/>
                    <a:p>
                      <a:r>
                        <a:rPr lang="en-US" dirty="0"/>
                        <a:t>Mission Outcomes </a:t>
                      </a:r>
                      <a:r>
                        <a:rPr lang="en-US" i="1" dirty="0"/>
                        <a:t>SHOULD </a:t>
                      </a:r>
                      <a:r>
                        <a:rPr lang="en-US" dirty="0"/>
                        <a:t>Determine:</a:t>
                      </a:r>
                    </a:p>
                    <a:p>
                      <a:r>
                        <a:rPr lang="en-US" dirty="0"/>
                        <a:t>(the BIG questions)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Boards Should Ask About: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Power Questions to Ask: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983866"/>
                  </a:ext>
                </a:extLst>
              </a:tr>
              <a:tr h="747055">
                <a:tc>
                  <a:txBody>
                    <a:bodyPr/>
                    <a:lstStyle/>
                    <a:p>
                      <a:r>
                        <a:rPr lang="en-US" i="1" dirty="0"/>
                        <a:t>Are we preparing students in accordance with the vision and mission?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Mission-driven competencies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evidence shows students are developing mission-driven competencies?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518879"/>
                  </a:ext>
                </a:extLst>
              </a:tr>
              <a:tr h="747055">
                <a:tc>
                  <a:txBody>
                    <a:bodyPr/>
                    <a:lstStyle/>
                    <a:p>
                      <a:r>
                        <a:rPr lang="en-US" i="1" dirty="0"/>
                        <a:t>Are we remaining focused on programs and priorities?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Funding key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our budget preparation, are we ensuring our “mission” is being funded through financially supporting our key programs and priorities?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99704"/>
                  </a:ext>
                </a:extLst>
              </a:tr>
              <a:tr h="747055">
                <a:tc>
                  <a:txBody>
                    <a:bodyPr/>
                    <a:lstStyle/>
                    <a:p>
                      <a:r>
                        <a:rPr lang="en-US" i="1" dirty="0"/>
                        <a:t>Are we, as a board, evaluating  success beyond test scores?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Impactful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Which mission-specific programs show impact?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03271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905FC63-EEAD-A8E9-E5A6-7A6F127F1B83}"/>
              </a:ext>
            </a:extLst>
          </p:cNvPr>
          <p:cNvSpPr txBox="1"/>
          <p:nvPr/>
        </p:nvSpPr>
        <p:spPr>
          <a:xfrm>
            <a:off x="1980033" y="5454259"/>
            <a:ext cx="838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The mission must guide decisions, priorities, and resource allocation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CFC32-ED7E-5A44-4E3E-CB8B429F0EF5}"/>
              </a:ext>
            </a:extLst>
          </p:cNvPr>
          <p:cNvSpPr txBox="1"/>
          <p:nvPr/>
        </p:nvSpPr>
        <p:spPr>
          <a:xfrm>
            <a:off x="2749482" y="5803763"/>
            <a:ext cx="6693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Every discussion, no matter the domain, comes back to evidence!</a:t>
            </a:r>
          </a:p>
        </p:txBody>
      </p:sp>
    </p:spTree>
    <p:extLst>
      <p:ext uri="{BB962C8B-B14F-4D97-AF65-F5344CB8AC3E}">
        <p14:creationId xmlns:p14="http://schemas.microsoft.com/office/powerpoint/2010/main" val="108236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6EB4C-93F8-E64A-C243-2731F2937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A6C962B-F607-A5E3-33F0-E258154E9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C8522F-706A-4405-1A26-26B331AAF283}"/>
              </a:ext>
            </a:extLst>
          </p:cNvPr>
          <p:cNvSpPr txBox="1"/>
          <p:nvPr/>
        </p:nvSpPr>
        <p:spPr>
          <a:xfrm>
            <a:off x="334135" y="577183"/>
            <a:ext cx="116816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/>
              <a:t>DATA STANDARDS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D63E4E9-C55D-E670-2832-499DCB1B7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41252"/>
              </p:ext>
            </p:extLst>
          </p:nvPr>
        </p:nvGraphicFramePr>
        <p:xfrm>
          <a:off x="1074656" y="1569709"/>
          <a:ext cx="9926424" cy="3087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0914">
                  <a:extLst>
                    <a:ext uri="{9D8B030D-6E8A-4147-A177-3AD203B41FA5}">
                      <a16:colId xmlns:a16="http://schemas.microsoft.com/office/drawing/2014/main" val="3012750023"/>
                    </a:ext>
                  </a:extLst>
                </a:gridCol>
                <a:gridCol w="4465510">
                  <a:extLst>
                    <a:ext uri="{9D8B030D-6E8A-4147-A177-3AD203B41FA5}">
                      <a16:colId xmlns:a16="http://schemas.microsoft.com/office/drawing/2014/main" val="922843020"/>
                    </a:ext>
                  </a:extLst>
                </a:gridCol>
              </a:tblGrid>
              <a:tr h="615694">
                <a:tc>
                  <a:txBody>
                    <a:bodyPr/>
                    <a:lstStyle/>
                    <a:p>
                      <a:r>
                        <a:rPr lang="en-US" sz="2800" dirty="0"/>
                        <a:t>Boards Typically See: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Boards Need to Ask For: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983866"/>
                  </a:ext>
                </a:extLst>
              </a:tr>
              <a:tr h="247143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400" i="0" dirty="0"/>
                        <a:t>State and NWEA test scores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400" i="0" dirty="0"/>
                        <a:t>Finance reports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400" i="0" dirty="0"/>
                        <a:t>Enrollment and attendance data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400" i="0" dirty="0"/>
                        <a:t>Behavior data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400" i="0" dirty="0"/>
                        <a:t>Compliance updates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2400" i="0" dirty="0"/>
                        <a:t>Trends across domains (not isolated metrics)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2400" i="0" dirty="0"/>
                        <a:t>Growth </a:t>
                      </a:r>
                      <a:r>
                        <a:rPr lang="en-US" sz="2400" i="1" dirty="0"/>
                        <a:t>and</a:t>
                      </a:r>
                      <a:r>
                        <a:rPr lang="en-US" sz="2400" i="0" dirty="0"/>
                        <a:t> proficiency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2400" i="0" dirty="0"/>
                        <a:t>Leading indicators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2400" i="0" dirty="0"/>
                        <a:t>Root-cause hypotheses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2400" i="0" dirty="0"/>
                        <a:t>Mission-aligned measures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518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307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</TotalTime>
  <Words>1433</Words>
  <Application>Microsoft Office PowerPoint</Application>
  <PresentationFormat>Widescreen</PresentationFormat>
  <Paragraphs>169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Agenda</vt:lpstr>
      <vt:lpstr>Arial</vt:lpstr>
      <vt:lpstr>Calibri</vt:lpstr>
      <vt:lpstr>Calibri Light</vt:lpstr>
      <vt:lpstr>Montserrat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Angela Irwin</dc:creator>
  <cp:lastModifiedBy>Angela Irwin</cp:lastModifiedBy>
  <cp:revision>4</cp:revision>
  <cp:lastPrinted>2025-12-09T17:43:05Z</cp:lastPrinted>
  <dcterms:created xsi:type="dcterms:W3CDTF">2025-08-18T19:45:00Z</dcterms:created>
  <dcterms:modified xsi:type="dcterms:W3CDTF">2025-12-09T21:28:41Z</dcterms:modified>
</cp:coreProperties>
</file>