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99" r:id="rId4"/>
    <p:sldId id="286" r:id="rId5"/>
    <p:sldId id="301" r:id="rId6"/>
    <p:sldId id="300" r:id="rId7"/>
    <p:sldId id="305" r:id="rId8"/>
    <p:sldId id="302" r:id="rId9"/>
    <p:sldId id="304" r:id="rId10"/>
    <p:sldId id="303" r:id="rId11"/>
    <p:sldId id="263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AA8"/>
    <a:srgbClr val="0C57A2"/>
    <a:srgbClr val="9CBDD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7"/>
    <p:restoredTop sz="97460"/>
  </p:normalViewPr>
  <p:slideViewPr>
    <p:cSldViewPr snapToGrid="0" snapToObjects="1">
      <p:cViewPr varScale="1">
        <p:scale>
          <a:sx n="79" d="100"/>
          <a:sy n="79" d="100"/>
        </p:scale>
        <p:origin x="132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Irwin" userId="436ca7a587d9bf06" providerId="LiveId" clId="{2BD5FA28-28E3-450C-90E4-F19B74289E8C}"/>
    <pc:docChg chg="undo custSel addSld delSld modSld">
      <pc:chgData name="Angela Irwin" userId="436ca7a587d9bf06" providerId="LiveId" clId="{2BD5FA28-28E3-450C-90E4-F19B74289E8C}" dt="2026-03-10T20:58:06.828" v="13796" actId="20577"/>
      <pc:docMkLst>
        <pc:docMk/>
      </pc:docMkLst>
      <pc:sldChg chg="modSp mod modNotesTx">
        <pc:chgData name="Angela Irwin" userId="436ca7a587d9bf06" providerId="LiveId" clId="{2BD5FA28-28E3-450C-90E4-F19B74289E8C}" dt="2026-03-06T14:10:50.186" v="3570" actId="20577"/>
        <pc:sldMkLst>
          <pc:docMk/>
          <pc:sldMk cId="332374116" sldId="256"/>
        </pc:sldMkLst>
      </pc:sldChg>
      <pc:sldChg chg="addSp modSp mod modNotesTx">
        <pc:chgData name="Angela Irwin" userId="436ca7a587d9bf06" providerId="LiveId" clId="{2BD5FA28-28E3-450C-90E4-F19B74289E8C}" dt="2026-03-06T14:15:10.506" v="4445" actId="20577"/>
        <pc:sldMkLst>
          <pc:docMk/>
          <pc:sldMk cId="3061176779" sldId="258"/>
        </pc:sldMkLst>
      </pc:sldChg>
      <pc:sldChg chg="modNotesTx">
        <pc:chgData name="Angela Irwin" userId="436ca7a587d9bf06" providerId="LiveId" clId="{2BD5FA28-28E3-450C-90E4-F19B74289E8C}" dt="2026-03-06T14:40:24.436" v="11088" actId="20577"/>
        <pc:sldMkLst>
          <pc:docMk/>
          <pc:sldMk cId="224420142" sldId="263"/>
        </pc:sldMkLst>
      </pc:sldChg>
      <pc:sldChg chg="modSp mod modAnim modNotesTx">
        <pc:chgData name="Angela Irwin" userId="436ca7a587d9bf06" providerId="LiveId" clId="{2BD5FA28-28E3-450C-90E4-F19B74289E8C}" dt="2026-03-06T14:22:29.510" v="6521" actId="20577"/>
        <pc:sldMkLst>
          <pc:docMk/>
          <pc:sldMk cId="2094850327" sldId="286"/>
        </pc:sldMkLst>
      </pc:sldChg>
      <pc:sldChg chg="modSp mod modNotesTx">
        <pc:chgData name="Angela Irwin" userId="436ca7a587d9bf06" providerId="LiveId" clId="{2BD5FA28-28E3-450C-90E4-F19B74289E8C}" dt="2026-03-10T20:58:06.828" v="13796" actId="20577"/>
        <pc:sldMkLst>
          <pc:docMk/>
          <pc:sldMk cId="3855364444" sldId="299"/>
        </pc:sldMkLst>
        <pc:graphicFrameChg chg="modGraphic">
          <ac:chgData name="Angela Irwin" userId="436ca7a587d9bf06" providerId="LiveId" clId="{2BD5FA28-28E3-450C-90E4-F19B74289E8C}" dt="2026-03-10T20:55:15.425" v="12973" actId="20577"/>
          <ac:graphicFrameMkLst>
            <pc:docMk/>
            <pc:sldMk cId="3855364444" sldId="299"/>
            <ac:graphicFrameMk id="4" creationId="{37B77C2C-1AC9-B2D7-53D6-547958F0F3DE}"/>
          </ac:graphicFrameMkLst>
        </pc:graphicFrameChg>
      </pc:sldChg>
      <pc:sldChg chg="modNotesTx">
        <pc:chgData name="Angela Irwin" userId="436ca7a587d9bf06" providerId="LiveId" clId="{2BD5FA28-28E3-450C-90E4-F19B74289E8C}" dt="2026-03-06T14:30:08.531" v="8402" actId="20577"/>
        <pc:sldMkLst>
          <pc:docMk/>
          <pc:sldMk cId="2992330552" sldId="300"/>
        </pc:sldMkLst>
      </pc:sldChg>
      <pc:sldChg chg="modNotesTx">
        <pc:chgData name="Angela Irwin" userId="436ca7a587d9bf06" providerId="LiveId" clId="{2BD5FA28-28E3-450C-90E4-F19B74289E8C}" dt="2026-03-10T20:48:04.187" v="12200" actId="6549"/>
        <pc:sldMkLst>
          <pc:docMk/>
          <pc:sldMk cId="603346901" sldId="301"/>
        </pc:sldMkLst>
      </pc:sldChg>
      <pc:sldChg chg="modSp mod modNotesTx">
        <pc:chgData name="Angela Irwin" userId="436ca7a587d9bf06" providerId="LiveId" clId="{2BD5FA28-28E3-450C-90E4-F19B74289E8C}" dt="2026-03-09T13:50:32.432" v="11368" actId="20577"/>
        <pc:sldMkLst>
          <pc:docMk/>
          <pc:sldMk cId="942949281" sldId="302"/>
        </pc:sldMkLst>
        <pc:graphicFrameChg chg="mod modGraphic">
          <ac:chgData name="Angela Irwin" userId="436ca7a587d9bf06" providerId="LiveId" clId="{2BD5FA28-28E3-450C-90E4-F19B74289E8C}" dt="2026-03-09T13:50:32.432" v="11368" actId="20577"/>
          <ac:graphicFrameMkLst>
            <pc:docMk/>
            <pc:sldMk cId="942949281" sldId="302"/>
            <ac:graphicFrameMk id="3" creationId="{F05ADB4E-9C00-5040-FD9B-C6C741AAC4E5}"/>
          </ac:graphicFrameMkLst>
        </pc:graphicFrameChg>
      </pc:sldChg>
      <pc:sldChg chg="modSp mod modAnim modNotesTx">
        <pc:chgData name="Angela Irwin" userId="436ca7a587d9bf06" providerId="LiveId" clId="{2BD5FA28-28E3-450C-90E4-F19B74289E8C}" dt="2026-03-06T14:38:30.068" v="10787" actId="20577"/>
        <pc:sldMkLst>
          <pc:docMk/>
          <pc:sldMk cId="3011845621" sldId="303"/>
        </pc:sldMkLst>
        <pc:spChg chg="mod">
          <ac:chgData name="Angela Irwin" userId="436ca7a587d9bf06" providerId="LiveId" clId="{2BD5FA28-28E3-450C-90E4-F19B74289E8C}" dt="2026-03-06T14:06:39.195" v="2420" actId="20577"/>
          <ac:spMkLst>
            <pc:docMk/>
            <pc:sldMk cId="3011845621" sldId="303"/>
            <ac:spMk id="2" creationId="{A6864198-FC46-78A7-A472-D9CF06CD438A}"/>
          </ac:spMkLst>
        </pc:spChg>
      </pc:sldChg>
      <pc:sldChg chg="modSp mod modNotesTx">
        <pc:chgData name="Angela Irwin" userId="436ca7a587d9bf06" providerId="LiveId" clId="{2BD5FA28-28E3-450C-90E4-F19B74289E8C}" dt="2026-03-06T14:36:49.146" v="10256" actId="20577"/>
        <pc:sldMkLst>
          <pc:docMk/>
          <pc:sldMk cId="3161706484" sldId="304"/>
        </pc:sldMkLst>
      </pc:sldChg>
      <pc:sldChg chg="addSp delSp modSp add mod modAnim modNotesTx">
        <pc:chgData name="Angela Irwin" userId="436ca7a587d9bf06" providerId="LiveId" clId="{2BD5FA28-28E3-450C-90E4-F19B74289E8C}" dt="2026-03-06T14:33:29.987" v="9367" actId="20577"/>
        <pc:sldMkLst>
          <pc:docMk/>
          <pc:sldMk cId="1194250014" sldId="3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D9AFE-EE78-40F9-A695-9DEF25C9B3E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6D0830-75F3-442E-9B2C-FEB8C1182C51}">
      <dgm:prSet phldrT="[Text]" phldr="0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Management Summary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Memo </a:t>
          </a:r>
        </a:p>
      </dgm:t>
    </dgm:pt>
    <dgm:pt modelId="{D7CD4876-B80C-42F1-A6F5-AD6A9BB1AA4C}" type="parTrans" cxnId="{DE56709B-DDB9-4DF9-94DE-797CB2476144}">
      <dgm:prSet/>
      <dgm:spPr/>
      <dgm:t>
        <a:bodyPr/>
        <a:lstStyle/>
        <a:p>
          <a:endParaRPr lang="en-US"/>
        </a:p>
      </dgm:t>
    </dgm:pt>
    <dgm:pt modelId="{32BB5F71-6115-49E2-B04E-F265A10307B3}" type="sibTrans" cxnId="{DE56709B-DDB9-4DF9-94DE-797CB2476144}">
      <dgm:prSet/>
      <dgm:spPr/>
      <dgm:t>
        <a:bodyPr/>
        <a:lstStyle/>
        <a:p>
          <a:endParaRPr lang="en-US"/>
        </a:p>
      </dgm:t>
    </dgm:pt>
    <dgm:pt modelId="{0FAD3F04-6406-4413-B2C0-025B2AE990C3}">
      <dgm:prSet phldrT="[Text]" phldr="0"/>
      <dgm:spPr/>
      <dgm:t>
        <a:bodyPr/>
        <a:lstStyle/>
        <a:p>
          <a:r>
            <a:rPr lang="en-US" dirty="0"/>
            <a:t>Purpose vendor, cost, risks, due diligence</a:t>
          </a:r>
        </a:p>
      </dgm:t>
    </dgm:pt>
    <dgm:pt modelId="{485B9DBA-A183-4FCE-BD57-8704F7F3CBD2}" type="parTrans" cxnId="{800859DF-F41B-4330-BB75-CF5D64245301}">
      <dgm:prSet/>
      <dgm:spPr/>
      <dgm:t>
        <a:bodyPr/>
        <a:lstStyle/>
        <a:p>
          <a:endParaRPr lang="en-US"/>
        </a:p>
      </dgm:t>
    </dgm:pt>
    <dgm:pt modelId="{B24B61CE-BACD-48FB-9A74-B40719AFCD2A}" type="sibTrans" cxnId="{800859DF-F41B-4330-BB75-CF5D64245301}">
      <dgm:prSet/>
      <dgm:spPr/>
      <dgm:t>
        <a:bodyPr/>
        <a:lstStyle/>
        <a:p>
          <a:endParaRPr lang="en-US"/>
        </a:p>
      </dgm:t>
    </dgm:pt>
    <dgm:pt modelId="{558933DE-E026-4E92-9FD0-73BA03E1BC1E}">
      <dgm:prSet phldrT="[Text]" phldr="0"/>
      <dgm:spPr/>
      <dgm:t>
        <a:bodyPr/>
        <a:lstStyle/>
        <a:p>
          <a:r>
            <a:rPr lang="en-US" dirty="0"/>
            <a:t>Legal Review</a:t>
          </a:r>
        </a:p>
      </dgm:t>
    </dgm:pt>
    <dgm:pt modelId="{7A4E1843-149D-4E42-86C1-C50E2CCD3FF2}" type="parTrans" cxnId="{FB791464-6DAA-4313-8810-75133FEBA6BE}">
      <dgm:prSet/>
      <dgm:spPr/>
      <dgm:t>
        <a:bodyPr/>
        <a:lstStyle/>
        <a:p>
          <a:endParaRPr lang="en-US"/>
        </a:p>
      </dgm:t>
    </dgm:pt>
    <dgm:pt modelId="{C2E34DD1-C5A0-4826-B272-4C6BA28B9F88}" type="sibTrans" cxnId="{FB791464-6DAA-4313-8810-75133FEBA6BE}">
      <dgm:prSet/>
      <dgm:spPr/>
      <dgm:t>
        <a:bodyPr/>
        <a:lstStyle/>
        <a:p>
          <a:endParaRPr lang="en-US"/>
        </a:p>
      </dgm:t>
    </dgm:pt>
    <dgm:pt modelId="{4021F7B1-7F95-44C6-B2E9-382C8CE95E97}">
      <dgm:prSet phldrT="[Text]" phldr="0"/>
      <dgm:spPr/>
      <dgm:t>
        <a:bodyPr/>
        <a:lstStyle/>
        <a:p>
          <a:r>
            <a:rPr lang="en-US" dirty="0"/>
            <a:t>Triggered for complex, high-value, or long-term contracts</a:t>
          </a:r>
        </a:p>
      </dgm:t>
    </dgm:pt>
    <dgm:pt modelId="{3C29F8D4-D9C4-4EC2-8618-FB46385001C3}" type="parTrans" cxnId="{EAFFC162-013A-455F-853C-28F76A3D472E}">
      <dgm:prSet/>
      <dgm:spPr/>
      <dgm:t>
        <a:bodyPr/>
        <a:lstStyle/>
        <a:p>
          <a:endParaRPr lang="en-US"/>
        </a:p>
      </dgm:t>
    </dgm:pt>
    <dgm:pt modelId="{A9E72E5F-283F-4291-8197-055A2269942A}" type="sibTrans" cxnId="{EAFFC162-013A-455F-853C-28F76A3D472E}">
      <dgm:prSet/>
      <dgm:spPr/>
      <dgm:t>
        <a:bodyPr/>
        <a:lstStyle/>
        <a:p>
          <a:endParaRPr lang="en-US"/>
        </a:p>
      </dgm:t>
    </dgm:pt>
    <dgm:pt modelId="{A6975F70-258F-4C0B-BADB-D2624680DFA6}">
      <dgm:prSet phldrT="[Text]" phldr="0"/>
      <dgm:spPr/>
      <dgm:t>
        <a:bodyPr/>
        <a:lstStyle/>
        <a:p>
          <a:r>
            <a:rPr lang="en-US" dirty="0"/>
            <a:t>Finance Committee Preview</a:t>
          </a:r>
        </a:p>
      </dgm:t>
    </dgm:pt>
    <dgm:pt modelId="{09DA08EB-19C5-44A5-B16A-DC44C3065773}" type="parTrans" cxnId="{8AC1A440-D35B-45CE-A5A6-649E36372211}">
      <dgm:prSet/>
      <dgm:spPr/>
      <dgm:t>
        <a:bodyPr/>
        <a:lstStyle/>
        <a:p>
          <a:endParaRPr lang="en-US"/>
        </a:p>
      </dgm:t>
    </dgm:pt>
    <dgm:pt modelId="{5CC959F4-CAFC-4A13-AA26-4B565378AA02}" type="sibTrans" cxnId="{8AC1A440-D35B-45CE-A5A6-649E36372211}">
      <dgm:prSet/>
      <dgm:spPr/>
      <dgm:t>
        <a:bodyPr/>
        <a:lstStyle/>
        <a:p>
          <a:endParaRPr lang="en-US"/>
        </a:p>
      </dgm:t>
    </dgm:pt>
    <dgm:pt modelId="{93039F03-5653-4761-92D6-A7AF5FDECF09}">
      <dgm:prSet phldrT="[Text]" phldr="0"/>
      <dgm:spPr/>
      <dgm:t>
        <a:bodyPr/>
        <a:lstStyle/>
        <a:p>
          <a:r>
            <a:rPr lang="en-US" dirty="0"/>
            <a:t>Recommended for high-cost, high-impact contracts</a:t>
          </a:r>
        </a:p>
      </dgm:t>
    </dgm:pt>
    <dgm:pt modelId="{F0B61574-C849-43DE-BFE4-2F217F46F4D3}" type="parTrans" cxnId="{438F2800-E1FD-4ECC-8966-708E1FA08075}">
      <dgm:prSet/>
      <dgm:spPr/>
      <dgm:t>
        <a:bodyPr/>
        <a:lstStyle/>
        <a:p>
          <a:endParaRPr lang="en-US"/>
        </a:p>
      </dgm:t>
    </dgm:pt>
    <dgm:pt modelId="{1A5CC2CF-21FA-4EAC-8195-586AAF4311D4}" type="sibTrans" cxnId="{438F2800-E1FD-4ECC-8966-708E1FA08075}">
      <dgm:prSet/>
      <dgm:spPr/>
      <dgm:t>
        <a:bodyPr/>
        <a:lstStyle/>
        <a:p>
          <a:endParaRPr lang="en-US"/>
        </a:p>
      </dgm:t>
    </dgm:pt>
    <dgm:pt modelId="{D0D75CF8-04F2-4F14-9AE1-7F6DB300EDB2}">
      <dgm:prSet/>
      <dgm:spPr/>
      <dgm:t>
        <a:bodyPr/>
        <a:lstStyle/>
        <a:p>
          <a:r>
            <a:rPr lang="en-US" dirty="0"/>
            <a:t>Board Discussion</a:t>
          </a:r>
        </a:p>
      </dgm:t>
    </dgm:pt>
    <dgm:pt modelId="{F0D7857B-1363-41C7-B871-B86871DA2A9C}" type="parTrans" cxnId="{7DF1ECAD-8B31-4A73-9382-60A12F25682B}">
      <dgm:prSet/>
      <dgm:spPr/>
      <dgm:t>
        <a:bodyPr/>
        <a:lstStyle/>
        <a:p>
          <a:endParaRPr lang="en-US"/>
        </a:p>
      </dgm:t>
    </dgm:pt>
    <dgm:pt modelId="{0EE3E4F4-E422-4EBB-A723-CB1C67C54931}" type="sibTrans" cxnId="{7DF1ECAD-8B31-4A73-9382-60A12F25682B}">
      <dgm:prSet/>
      <dgm:spPr/>
      <dgm:t>
        <a:bodyPr/>
        <a:lstStyle/>
        <a:p>
          <a:endParaRPr lang="en-US"/>
        </a:p>
      </dgm:t>
    </dgm:pt>
    <dgm:pt modelId="{D90B97E8-1238-4DC5-9229-9B9BBB8D79E6}">
      <dgm:prSet/>
      <dgm:spPr/>
      <dgm:t>
        <a:bodyPr/>
        <a:lstStyle/>
        <a:p>
          <a:r>
            <a:rPr lang="en-US" dirty="0"/>
            <a:t>Formal Approval</a:t>
          </a:r>
        </a:p>
      </dgm:t>
    </dgm:pt>
    <dgm:pt modelId="{2D39D0A1-FC61-45FD-81A0-7147675E7408}" type="parTrans" cxnId="{5CBB944E-6C67-4181-940F-9801CB105479}">
      <dgm:prSet/>
      <dgm:spPr/>
      <dgm:t>
        <a:bodyPr/>
        <a:lstStyle/>
        <a:p>
          <a:endParaRPr lang="en-US"/>
        </a:p>
      </dgm:t>
    </dgm:pt>
    <dgm:pt modelId="{359C9D61-8547-4B45-A8A0-3460A2B07A1D}" type="sibTrans" cxnId="{5CBB944E-6C67-4181-940F-9801CB105479}">
      <dgm:prSet/>
      <dgm:spPr/>
      <dgm:t>
        <a:bodyPr/>
        <a:lstStyle/>
        <a:p>
          <a:endParaRPr lang="en-US"/>
        </a:p>
      </dgm:t>
    </dgm:pt>
    <dgm:pt modelId="{75EC0EA2-C995-40CE-9E40-F270E5565B15}" type="pres">
      <dgm:prSet presAssocID="{F7FD9AFE-EE78-40F9-A695-9DEF25C9B3E8}" presName="rootnode" presStyleCnt="0">
        <dgm:presLayoutVars>
          <dgm:chMax/>
          <dgm:chPref/>
          <dgm:dir/>
          <dgm:animLvl val="lvl"/>
        </dgm:presLayoutVars>
      </dgm:prSet>
      <dgm:spPr/>
    </dgm:pt>
    <dgm:pt modelId="{0226849B-F31B-4E7F-A08D-0DF9B3956B6E}" type="pres">
      <dgm:prSet presAssocID="{5E6D0830-75F3-442E-9B2C-FEB8C1182C51}" presName="composite" presStyleCnt="0"/>
      <dgm:spPr/>
    </dgm:pt>
    <dgm:pt modelId="{28C7DB80-C7DB-4E14-92D4-860133DA84CC}" type="pres">
      <dgm:prSet presAssocID="{5E6D0830-75F3-442E-9B2C-FEB8C1182C51}" presName="bentUpArrow1" presStyleLbl="alignImgPlace1" presStyleIdx="0" presStyleCnt="4"/>
      <dgm:spPr/>
    </dgm:pt>
    <dgm:pt modelId="{6A90489C-7D12-4BEB-B55B-70221CC9FBF4}" type="pres">
      <dgm:prSet presAssocID="{5E6D0830-75F3-442E-9B2C-FEB8C1182C51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F7BC5B10-BA39-4D27-82D2-B670F5BADC02}" type="pres">
      <dgm:prSet presAssocID="{5E6D0830-75F3-442E-9B2C-FEB8C1182C51}" presName="ChildText" presStyleLbl="revTx" presStyleIdx="0" presStyleCnt="4" custScaleX="145499" custLinFactNeighborX="27374" custLinFactNeighborY="-1955">
        <dgm:presLayoutVars>
          <dgm:chMax val="0"/>
          <dgm:chPref val="0"/>
          <dgm:bulletEnabled val="1"/>
        </dgm:presLayoutVars>
      </dgm:prSet>
      <dgm:spPr/>
    </dgm:pt>
    <dgm:pt modelId="{231BF130-5613-478C-A08C-907BDD572842}" type="pres">
      <dgm:prSet presAssocID="{32BB5F71-6115-49E2-B04E-F265A10307B3}" presName="sibTrans" presStyleCnt="0"/>
      <dgm:spPr/>
    </dgm:pt>
    <dgm:pt modelId="{DF044FF6-8CB9-424C-8C51-0A1985AB5367}" type="pres">
      <dgm:prSet presAssocID="{558933DE-E026-4E92-9FD0-73BA03E1BC1E}" presName="composite" presStyleCnt="0"/>
      <dgm:spPr/>
    </dgm:pt>
    <dgm:pt modelId="{502F2782-A712-490C-8F72-01A241DFAD57}" type="pres">
      <dgm:prSet presAssocID="{558933DE-E026-4E92-9FD0-73BA03E1BC1E}" presName="bentUpArrow1" presStyleLbl="alignImgPlace1" presStyleIdx="1" presStyleCnt="4"/>
      <dgm:spPr/>
    </dgm:pt>
    <dgm:pt modelId="{56B99365-77A7-430D-B540-B79B20876669}" type="pres">
      <dgm:prSet presAssocID="{558933DE-E026-4E92-9FD0-73BA03E1BC1E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21D8EE88-4A12-4E7F-B5DC-083A704F05A5}" type="pres">
      <dgm:prSet presAssocID="{558933DE-E026-4E92-9FD0-73BA03E1BC1E}" presName="ChildText" presStyleLbl="revTx" presStyleIdx="1" presStyleCnt="4" custScaleX="149208" custLinFactNeighborX="22392" custLinFactNeighborY="4149">
        <dgm:presLayoutVars>
          <dgm:chMax val="0"/>
          <dgm:chPref val="0"/>
          <dgm:bulletEnabled val="1"/>
        </dgm:presLayoutVars>
      </dgm:prSet>
      <dgm:spPr/>
    </dgm:pt>
    <dgm:pt modelId="{4DAE798D-49F0-4BAF-94A3-173FCD66A9A3}" type="pres">
      <dgm:prSet presAssocID="{C2E34DD1-C5A0-4826-B272-4C6BA28B9F88}" presName="sibTrans" presStyleCnt="0"/>
      <dgm:spPr/>
    </dgm:pt>
    <dgm:pt modelId="{C20F3A57-C69F-45BC-BD42-90DEAC9821DB}" type="pres">
      <dgm:prSet presAssocID="{A6975F70-258F-4C0B-BADB-D2624680DFA6}" presName="composite" presStyleCnt="0"/>
      <dgm:spPr/>
    </dgm:pt>
    <dgm:pt modelId="{C11B1530-43FF-4321-9D9F-CEB115F78F2A}" type="pres">
      <dgm:prSet presAssocID="{A6975F70-258F-4C0B-BADB-D2624680DFA6}" presName="bentUpArrow1" presStyleLbl="alignImgPlace1" presStyleIdx="2" presStyleCnt="4"/>
      <dgm:spPr/>
    </dgm:pt>
    <dgm:pt modelId="{BF4E17C6-FAC8-4F9C-8740-AB88439FC133}" type="pres">
      <dgm:prSet presAssocID="{A6975F70-258F-4C0B-BADB-D2624680DFA6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B0678E6A-8C0E-414F-A524-E8C4946A33D5}" type="pres">
      <dgm:prSet presAssocID="{A6975F70-258F-4C0B-BADB-D2624680DFA6}" presName="ChildText" presStyleLbl="revTx" presStyleIdx="2" presStyleCnt="4" custScaleX="142694" custLinFactNeighborX="19773">
        <dgm:presLayoutVars>
          <dgm:chMax val="0"/>
          <dgm:chPref val="0"/>
          <dgm:bulletEnabled val="1"/>
        </dgm:presLayoutVars>
      </dgm:prSet>
      <dgm:spPr/>
    </dgm:pt>
    <dgm:pt modelId="{33F2C540-998A-4129-88B7-64E593C5DD02}" type="pres">
      <dgm:prSet presAssocID="{5CC959F4-CAFC-4A13-AA26-4B565378AA02}" presName="sibTrans" presStyleCnt="0"/>
      <dgm:spPr/>
    </dgm:pt>
    <dgm:pt modelId="{966CC208-9E3B-4C45-82D0-07C5BA5999FF}" type="pres">
      <dgm:prSet presAssocID="{D0D75CF8-04F2-4F14-9AE1-7F6DB300EDB2}" presName="composite" presStyleCnt="0"/>
      <dgm:spPr/>
    </dgm:pt>
    <dgm:pt modelId="{09E822A6-75DE-48BF-9735-FA7A97654C06}" type="pres">
      <dgm:prSet presAssocID="{D0D75CF8-04F2-4F14-9AE1-7F6DB300EDB2}" presName="bentUpArrow1" presStyleLbl="alignImgPlace1" presStyleIdx="3" presStyleCnt="4"/>
      <dgm:spPr/>
    </dgm:pt>
    <dgm:pt modelId="{AB5B0C4C-EADB-478B-B0B3-1E754D09D5BD}" type="pres">
      <dgm:prSet presAssocID="{D0D75CF8-04F2-4F14-9AE1-7F6DB300EDB2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5731111C-5CBA-4384-AA8A-D6FE68C5B0A9}" type="pres">
      <dgm:prSet presAssocID="{D0D75CF8-04F2-4F14-9AE1-7F6DB300EDB2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F1F7881-0586-40A2-A86A-DEE1E6E83FA9}" type="pres">
      <dgm:prSet presAssocID="{0EE3E4F4-E422-4EBB-A723-CB1C67C54931}" presName="sibTrans" presStyleCnt="0"/>
      <dgm:spPr/>
    </dgm:pt>
    <dgm:pt modelId="{DCB8EB9D-4510-46BA-B9EF-368B4ED0D340}" type="pres">
      <dgm:prSet presAssocID="{D90B97E8-1238-4DC5-9229-9B9BBB8D79E6}" presName="composite" presStyleCnt="0"/>
      <dgm:spPr/>
    </dgm:pt>
    <dgm:pt modelId="{4D20465C-F111-485B-90EB-31F11044D860}" type="pres">
      <dgm:prSet presAssocID="{D90B97E8-1238-4DC5-9229-9B9BBB8D79E6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438F2800-E1FD-4ECC-8966-708E1FA08075}" srcId="{A6975F70-258F-4C0B-BADB-D2624680DFA6}" destId="{93039F03-5653-4761-92D6-A7AF5FDECF09}" srcOrd="0" destOrd="0" parTransId="{F0B61574-C849-43DE-BFE4-2F217F46F4D3}" sibTransId="{1A5CC2CF-21FA-4EAC-8195-586AAF4311D4}"/>
    <dgm:cxn modelId="{8AC1A440-D35B-45CE-A5A6-649E36372211}" srcId="{F7FD9AFE-EE78-40F9-A695-9DEF25C9B3E8}" destId="{A6975F70-258F-4C0B-BADB-D2624680DFA6}" srcOrd="2" destOrd="0" parTransId="{09DA08EB-19C5-44A5-B16A-DC44C3065773}" sibTransId="{5CC959F4-CAFC-4A13-AA26-4B565378AA02}"/>
    <dgm:cxn modelId="{0D1CCC40-BC6A-46BF-8598-5144F5C7CC6C}" type="presOf" srcId="{0FAD3F04-6406-4413-B2C0-025B2AE990C3}" destId="{F7BC5B10-BA39-4D27-82D2-B670F5BADC02}" srcOrd="0" destOrd="0" presId="urn:microsoft.com/office/officeart/2005/8/layout/StepDownProcess"/>
    <dgm:cxn modelId="{EAFFC162-013A-455F-853C-28F76A3D472E}" srcId="{558933DE-E026-4E92-9FD0-73BA03E1BC1E}" destId="{4021F7B1-7F95-44C6-B2E9-382C8CE95E97}" srcOrd="0" destOrd="0" parTransId="{3C29F8D4-D9C4-4EC2-8618-FB46385001C3}" sibTransId="{A9E72E5F-283F-4291-8197-055A2269942A}"/>
    <dgm:cxn modelId="{FB791464-6DAA-4313-8810-75133FEBA6BE}" srcId="{F7FD9AFE-EE78-40F9-A695-9DEF25C9B3E8}" destId="{558933DE-E026-4E92-9FD0-73BA03E1BC1E}" srcOrd="1" destOrd="0" parTransId="{7A4E1843-149D-4E42-86C1-C50E2CCD3FF2}" sibTransId="{C2E34DD1-C5A0-4826-B272-4C6BA28B9F88}"/>
    <dgm:cxn modelId="{9F2F1247-7A03-4FB2-9C56-089BBB722686}" type="presOf" srcId="{D0D75CF8-04F2-4F14-9AE1-7F6DB300EDB2}" destId="{AB5B0C4C-EADB-478B-B0B3-1E754D09D5BD}" srcOrd="0" destOrd="0" presId="urn:microsoft.com/office/officeart/2005/8/layout/StepDownProcess"/>
    <dgm:cxn modelId="{5CBB944E-6C67-4181-940F-9801CB105479}" srcId="{F7FD9AFE-EE78-40F9-A695-9DEF25C9B3E8}" destId="{D90B97E8-1238-4DC5-9229-9B9BBB8D79E6}" srcOrd="4" destOrd="0" parTransId="{2D39D0A1-FC61-45FD-81A0-7147675E7408}" sibTransId="{359C9D61-8547-4B45-A8A0-3460A2B07A1D}"/>
    <dgm:cxn modelId="{D5D4F057-67EC-4E2B-A3C2-A713EFF09075}" type="presOf" srcId="{93039F03-5653-4761-92D6-A7AF5FDECF09}" destId="{B0678E6A-8C0E-414F-A524-E8C4946A33D5}" srcOrd="0" destOrd="0" presId="urn:microsoft.com/office/officeart/2005/8/layout/StepDownProcess"/>
    <dgm:cxn modelId="{DE56709B-DDB9-4DF9-94DE-797CB2476144}" srcId="{F7FD9AFE-EE78-40F9-A695-9DEF25C9B3E8}" destId="{5E6D0830-75F3-442E-9B2C-FEB8C1182C51}" srcOrd="0" destOrd="0" parTransId="{D7CD4876-B80C-42F1-A6F5-AD6A9BB1AA4C}" sibTransId="{32BB5F71-6115-49E2-B04E-F265A10307B3}"/>
    <dgm:cxn modelId="{5E79509C-E9E6-4BFD-B541-F88A1AFCC463}" type="presOf" srcId="{558933DE-E026-4E92-9FD0-73BA03E1BC1E}" destId="{56B99365-77A7-430D-B540-B79B20876669}" srcOrd="0" destOrd="0" presId="urn:microsoft.com/office/officeart/2005/8/layout/StepDownProcess"/>
    <dgm:cxn modelId="{7DF1ECAD-8B31-4A73-9382-60A12F25682B}" srcId="{F7FD9AFE-EE78-40F9-A695-9DEF25C9B3E8}" destId="{D0D75CF8-04F2-4F14-9AE1-7F6DB300EDB2}" srcOrd="3" destOrd="0" parTransId="{F0D7857B-1363-41C7-B871-B86871DA2A9C}" sibTransId="{0EE3E4F4-E422-4EBB-A723-CB1C67C54931}"/>
    <dgm:cxn modelId="{DE750FB1-8980-4BEF-8D36-379C8E591B0D}" type="presOf" srcId="{F7FD9AFE-EE78-40F9-A695-9DEF25C9B3E8}" destId="{75EC0EA2-C995-40CE-9E40-F270E5565B15}" srcOrd="0" destOrd="0" presId="urn:microsoft.com/office/officeart/2005/8/layout/StepDownProcess"/>
    <dgm:cxn modelId="{B48274B5-2CDB-4196-B87D-94AF53111AB5}" type="presOf" srcId="{A6975F70-258F-4C0B-BADB-D2624680DFA6}" destId="{BF4E17C6-FAC8-4F9C-8740-AB88439FC133}" srcOrd="0" destOrd="0" presId="urn:microsoft.com/office/officeart/2005/8/layout/StepDownProcess"/>
    <dgm:cxn modelId="{8A4760BC-60C8-4122-982C-E13E68E5847A}" type="presOf" srcId="{5E6D0830-75F3-442E-9B2C-FEB8C1182C51}" destId="{6A90489C-7D12-4BEB-B55B-70221CC9FBF4}" srcOrd="0" destOrd="0" presId="urn:microsoft.com/office/officeart/2005/8/layout/StepDownProcess"/>
    <dgm:cxn modelId="{515427CF-4DF1-4E21-A6D4-B2DA1AA63004}" type="presOf" srcId="{4021F7B1-7F95-44C6-B2E9-382C8CE95E97}" destId="{21D8EE88-4A12-4E7F-B5DC-083A704F05A5}" srcOrd="0" destOrd="0" presId="urn:microsoft.com/office/officeart/2005/8/layout/StepDownProcess"/>
    <dgm:cxn modelId="{582412DC-7E33-47EF-A6FC-DB55EF4A6A6C}" type="presOf" srcId="{D90B97E8-1238-4DC5-9229-9B9BBB8D79E6}" destId="{4D20465C-F111-485B-90EB-31F11044D860}" srcOrd="0" destOrd="0" presId="urn:microsoft.com/office/officeart/2005/8/layout/StepDownProcess"/>
    <dgm:cxn modelId="{800859DF-F41B-4330-BB75-CF5D64245301}" srcId="{5E6D0830-75F3-442E-9B2C-FEB8C1182C51}" destId="{0FAD3F04-6406-4413-B2C0-025B2AE990C3}" srcOrd="0" destOrd="0" parTransId="{485B9DBA-A183-4FCE-BD57-8704F7F3CBD2}" sibTransId="{B24B61CE-BACD-48FB-9A74-B40719AFCD2A}"/>
    <dgm:cxn modelId="{2B4E3F30-9763-4CB2-A390-91F78D401D29}" type="presParOf" srcId="{75EC0EA2-C995-40CE-9E40-F270E5565B15}" destId="{0226849B-F31B-4E7F-A08D-0DF9B3956B6E}" srcOrd="0" destOrd="0" presId="urn:microsoft.com/office/officeart/2005/8/layout/StepDownProcess"/>
    <dgm:cxn modelId="{1554D54C-BEE9-4237-826A-3917D276DB57}" type="presParOf" srcId="{0226849B-F31B-4E7F-A08D-0DF9B3956B6E}" destId="{28C7DB80-C7DB-4E14-92D4-860133DA84CC}" srcOrd="0" destOrd="0" presId="urn:microsoft.com/office/officeart/2005/8/layout/StepDownProcess"/>
    <dgm:cxn modelId="{DF66BA2C-7DD0-4BCD-98D2-8E0521EFB569}" type="presParOf" srcId="{0226849B-F31B-4E7F-A08D-0DF9B3956B6E}" destId="{6A90489C-7D12-4BEB-B55B-70221CC9FBF4}" srcOrd="1" destOrd="0" presId="urn:microsoft.com/office/officeart/2005/8/layout/StepDownProcess"/>
    <dgm:cxn modelId="{C5ECA129-BA72-4D05-AB4E-835CC2647252}" type="presParOf" srcId="{0226849B-F31B-4E7F-A08D-0DF9B3956B6E}" destId="{F7BC5B10-BA39-4D27-82D2-B670F5BADC02}" srcOrd="2" destOrd="0" presId="urn:microsoft.com/office/officeart/2005/8/layout/StepDownProcess"/>
    <dgm:cxn modelId="{B584A2B5-BC53-442B-9D05-FF0655930C81}" type="presParOf" srcId="{75EC0EA2-C995-40CE-9E40-F270E5565B15}" destId="{231BF130-5613-478C-A08C-907BDD572842}" srcOrd="1" destOrd="0" presId="urn:microsoft.com/office/officeart/2005/8/layout/StepDownProcess"/>
    <dgm:cxn modelId="{DEE1D444-D00E-40A0-A41A-6BA4F20CED17}" type="presParOf" srcId="{75EC0EA2-C995-40CE-9E40-F270E5565B15}" destId="{DF044FF6-8CB9-424C-8C51-0A1985AB5367}" srcOrd="2" destOrd="0" presId="urn:microsoft.com/office/officeart/2005/8/layout/StepDownProcess"/>
    <dgm:cxn modelId="{84391D8A-0A26-4225-93FE-AFB8059ACBCB}" type="presParOf" srcId="{DF044FF6-8CB9-424C-8C51-0A1985AB5367}" destId="{502F2782-A712-490C-8F72-01A241DFAD57}" srcOrd="0" destOrd="0" presId="urn:microsoft.com/office/officeart/2005/8/layout/StepDownProcess"/>
    <dgm:cxn modelId="{855836BF-D3D5-40B8-B233-3095B5F1FDD6}" type="presParOf" srcId="{DF044FF6-8CB9-424C-8C51-0A1985AB5367}" destId="{56B99365-77A7-430D-B540-B79B20876669}" srcOrd="1" destOrd="0" presId="urn:microsoft.com/office/officeart/2005/8/layout/StepDownProcess"/>
    <dgm:cxn modelId="{F9BB2A1B-78AA-4ADD-9A8D-45DF2ECE5608}" type="presParOf" srcId="{DF044FF6-8CB9-424C-8C51-0A1985AB5367}" destId="{21D8EE88-4A12-4E7F-B5DC-083A704F05A5}" srcOrd="2" destOrd="0" presId="urn:microsoft.com/office/officeart/2005/8/layout/StepDownProcess"/>
    <dgm:cxn modelId="{DB94C209-9DD5-4E72-8325-9B44529DD8FC}" type="presParOf" srcId="{75EC0EA2-C995-40CE-9E40-F270E5565B15}" destId="{4DAE798D-49F0-4BAF-94A3-173FCD66A9A3}" srcOrd="3" destOrd="0" presId="urn:microsoft.com/office/officeart/2005/8/layout/StepDownProcess"/>
    <dgm:cxn modelId="{CE0BEA1B-1117-43DD-9964-E96885BE6FBF}" type="presParOf" srcId="{75EC0EA2-C995-40CE-9E40-F270E5565B15}" destId="{C20F3A57-C69F-45BC-BD42-90DEAC9821DB}" srcOrd="4" destOrd="0" presId="urn:microsoft.com/office/officeart/2005/8/layout/StepDownProcess"/>
    <dgm:cxn modelId="{5A019891-89E2-427D-80CB-5B2317687117}" type="presParOf" srcId="{C20F3A57-C69F-45BC-BD42-90DEAC9821DB}" destId="{C11B1530-43FF-4321-9D9F-CEB115F78F2A}" srcOrd="0" destOrd="0" presId="urn:microsoft.com/office/officeart/2005/8/layout/StepDownProcess"/>
    <dgm:cxn modelId="{3C3E290C-4354-4FEF-97BB-0413ACC111E4}" type="presParOf" srcId="{C20F3A57-C69F-45BC-BD42-90DEAC9821DB}" destId="{BF4E17C6-FAC8-4F9C-8740-AB88439FC133}" srcOrd="1" destOrd="0" presId="urn:microsoft.com/office/officeart/2005/8/layout/StepDownProcess"/>
    <dgm:cxn modelId="{EAE09767-81E0-459D-9D1A-82C2B405C175}" type="presParOf" srcId="{C20F3A57-C69F-45BC-BD42-90DEAC9821DB}" destId="{B0678E6A-8C0E-414F-A524-E8C4946A33D5}" srcOrd="2" destOrd="0" presId="urn:microsoft.com/office/officeart/2005/8/layout/StepDownProcess"/>
    <dgm:cxn modelId="{F458ADDE-2C89-47AE-AEDD-012E124D9F9E}" type="presParOf" srcId="{75EC0EA2-C995-40CE-9E40-F270E5565B15}" destId="{33F2C540-998A-4129-88B7-64E593C5DD02}" srcOrd="5" destOrd="0" presId="urn:microsoft.com/office/officeart/2005/8/layout/StepDownProcess"/>
    <dgm:cxn modelId="{7FE8F0B3-665B-452D-A174-D3472733D3B2}" type="presParOf" srcId="{75EC0EA2-C995-40CE-9E40-F270E5565B15}" destId="{966CC208-9E3B-4C45-82D0-07C5BA5999FF}" srcOrd="6" destOrd="0" presId="urn:microsoft.com/office/officeart/2005/8/layout/StepDownProcess"/>
    <dgm:cxn modelId="{B21CBBC0-16A7-448A-BAC1-9D1ABB8BD639}" type="presParOf" srcId="{966CC208-9E3B-4C45-82D0-07C5BA5999FF}" destId="{09E822A6-75DE-48BF-9735-FA7A97654C06}" srcOrd="0" destOrd="0" presId="urn:microsoft.com/office/officeart/2005/8/layout/StepDownProcess"/>
    <dgm:cxn modelId="{6802EE4F-8B5C-447E-9B25-56F0CC4D80C2}" type="presParOf" srcId="{966CC208-9E3B-4C45-82D0-07C5BA5999FF}" destId="{AB5B0C4C-EADB-478B-B0B3-1E754D09D5BD}" srcOrd="1" destOrd="0" presId="urn:microsoft.com/office/officeart/2005/8/layout/StepDownProcess"/>
    <dgm:cxn modelId="{790E232B-2F9B-4517-A212-080FB4230CFE}" type="presParOf" srcId="{966CC208-9E3B-4C45-82D0-07C5BA5999FF}" destId="{5731111C-5CBA-4384-AA8A-D6FE68C5B0A9}" srcOrd="2" destOrd="0" presId="urn:microsoft.com/office/officeart/2005/8/layout/StepDownProcess"/>
    <dgm:cxn modelId="{47D090E2-7E23-406A-80A3-A30A07364643}" type="presParOf" srcId="{75EC0EA2-C995-40CE-9E40-F270E5565B15}" destId="{6F1F7881-0586-40A2-A86A-DEE1E6E83FA9}" srcOrd="7" destOrd="0" presId="urn:microsoft.com/office/officeart/2005/8/layout/StepDownProcess"/>
    <dgm:cxn modelId="{9A0EF925-2D36-4ED8-994E-23CCC349C618}" type="presParOf" srcId="{75EC0EA2-C995-40CE-9E40-F270E5565B15}" destId="{DCB8EB9D-4510-46BA-B9EF-368B4ED0D340}" srcOrd="8" destOrd="0" presId="urn:microsoft.com/office/officeart/2005/8/layout/StepDownProcess"/>
    <dgm:cxn modelId="{3398A6D0-6F9D-4364-8613-E07EBC71325F}" type="presParOf" srcId="{DCB8EB9D-4510-46BA-B9EF-368B4ED0D340}" destId="{4D20465C-F111-485B-90EB-31F11044D86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7DB80-C7DB-4E14-92D4-860133DA84CC}">
      <dsp:nvSpPr>
        <dsp:cNvPr id="0" name=""/>
        <dsp:cNvSpPr/>
      </dsp:nvSpPr>
      <dsp:spPr>
        <a:xfrm rot="5400000">
          <a:off x="2039401" y="881717"/>
          <a:ext cx="767345" cy="8735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0489C-7D12-4BEB-B55B-70221CC9FBF4}">
      <dsp:nvSpPr>
        <dsp:cNvPr id="0" name=""/>
        <dsp:cNvSpPr/>
      </dsp:nvSpPr>
      <dsp:spPr>
        <a:xfrm>
          <a:off x="1836101" y="31099"/>
          <a:ext cx="1291758" cy="9041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/>
            <a:t>Management Summary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/>
            <a:t>Memo </a:t>
          </a:r>
        </a:p>
      </dsp:txBody>
      <dsp:txXfrm>
        <a:off x="1880248" y="75246"/>
        <a:ext cx="1203464" cy="815895"/>
      </dsp:txXfrm>
    </dsp:sp>
    <dsp:sp modelId="{F7BC5B10-BA39-4D27-82D2-B670F5BADC02}">
      <dsp:nvSpPr>
        <dsp:cNvPr id="0" name=""/>
        <dsp:cNvSpPr/>
      </dsp:nvSpPr>
      <dsp:spPr>
        <a:xfrm>
          <a:off x="3171307" y="103047"/>
          <a:ext cx="1366966" cy="73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Purpose vendor, cost, risks, due diligence</a:t>
          </a:r>
        </a:p>
      </dsp:txBody>
      <dsp:txXfrm>
        <a:off x="3171307" y="103047"/>
        <a:ext cx="1366966" cy="730805"/>
      </dsp:txXfrm>
    </dsp:sp>
    <dsp:sp modelId="{502F2782-A712-490C-8F72-01A241DFAD57}">
      <dsp:nvSpPr>
        <dsp:cNvPr id="0" name=""/>
        <dsp:cNvSpPr/>
      </dsp:nvSpPr>
      <dsp:spPr>
        <a:xfrm rot="5400000">
          <a:off x="3212998" y="1897420"/>
          <a:ext cx="767345" cy="8735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99365-77A7-430D-B540-B79B20876669}">
      <dsp:nvSpPr>
        <dsp:cNvPr id="0" name=""/>
        <dsp:cNvSpPr/>
      </dsp:nvSpPr>
      <dsp:spPr>
        <a:xfrm>
          <a:off x="3009698" y="1046802"/>
          <a:ext cx="1291758" cy="9041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Legal Review</a:t>
          </a:r>
        </a:p>
      </dsp:txBody>
      <dsp:txXfrm>
        <a:off x="3053845" y="1090949"/>
        <a:ext cx="1203464" cy="815895"/>
      </dsp:txXfrm>
    </dsp:sp>
    <dsp:sp modelId="{21D8EE88-4A12-4E7F-B5DC-083A704F05A5}">
      <dsp:nvSpPr>
        <dsp:cNvPr id="0" name=""/>
        <dsp:cNvSpPr/>
      </dsp:nvSpPr>
      <dsp:spPr>
        <a:xfrm>
          <a:off x="4280675" y="1163358"/>
          <a:ext cx="1401812" cy="73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Triggered for complex, high-value, or long-term contracts</a:t>
          </a:r>
        </a:p>
      </dsp:txBody>
      <dsp:txXfrm>
        <a:off x="4280675" y="1163358"/>
        <a:ext cx="1401812" cy="730805"/>
      </dsp:txXfrm>
    </dsp:sp>
    <dsp:sp modelId="{C11B1530-43FF-4321-9D9F-CEB115F78F2A}">
      <dsp:nvSpPr>
        <dsp:cNvPr id="0" name=""/>
        <dsp:cNvSpPr/>
      </dsp:nvSpPr>
      <dsp:spPr>
        <a:xfrm rot="5400000">
          <a:off x="4386595" y="2913123"/>
          <a:ext cx="767345" cy="8735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E17C6-FAC8-4F9C-8740-AB88439FC133}">
      <dsp:nvSpPr>
        <dsp:cNvPr id="0" name=""/>
        <dsp:cNvSpPr/>
      </dsp:nvSpPr>
      <dsp:spPr>
        <a:xfrm>
          <a:off x="4183295" y="2062505"/>
          <a:ext cx="1291758" cy="9041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Finance Committee Preview</a:t>
          </a:r>
        </a:p>
      </dsp:txBody>
      <dsp:txXfrm>
        <a:off x="4227442" y="2106652"/>
        <a:ext cx="1203464" cy="815895"/>
      </dsp:txXfrm>
    </dsp:sp>
    <dsp:sp modelId="{B0678E6A-8C0E-414F-A524-E8C4946A33D5}">
      <dsp:nvSpPr>
        <dsp:cNvPr id="0" name=""/>
        <dsp:cNvSpPr/>
      </dsp:nvSpPr>
      <dsp:spPr>
        <a:xfrm>
          <a:off x="5460266" y="2148740"/>
          <a:ext cx="1340613" cy="73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Recommended for high-cost, high-impact contracts</a:t>
          </a:r>
        </a:p>
      </dsp:txBody>
      <dsp:txXfrm>
        <a:off x="5460266" y="2148740"/>
        <a:ext cx="1340613" cy="730805"/>
      </dsp:txXfrm>
    </dsp:sp>
    <dsp:sp modelId="{09E822A6-75DE-48BF-9735-FA7A97654C06}">
      <dsp:nvSpPr>
        <dsp:cNvPr id="0" name=""/>
        <dsp:cNvSpPr/>
      </dsp:nvSpPr>
      <dsp:spPr>
        <a:xfrm rot="5400000">
          <a:off x="5560191" y="3928826"/>
          <a:ext cx="767345" cy="8735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B0C4C-EADB-478B-B0B3-1E754D09D5BD}">
      <dsp:nvSpPr>
        <dsp:cNvPr id="0" name=""/>
        <dsp:cNvSpPr/>
      </dsp:nvSpPr>
      <dsp:spPr>
        <a:xfrm>
          <a:off x="5356891" y="3078208"/>
          <a:ext cx="1291758" cy="9041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Board Discussion</a:t>
          </a:r>
        </a:p>
      </dsp:txBody>
      <dsp:txXfrm>
        <a:off x="5401038" y="3122355"/>
        <a:ext cx="1203464" cy="815895"/>
      </dsp:txXfrm>
    </dsp:sp>
    <dsp:sp modelId="{5731111C-5CBA-4384-AA8A-D6FE68C5B0A9}">
      <dsp:nvSpPr>
        <dsp:cNvPr id="0" name=""/>
        <dsp:cNvSpPr/>
      </dsp:nvSpPr>
      <dsp:spPr>
        <a:xfrm>
          <a:off x="6648650" y="3164443"/>
          <a:ext cx="939502" cy="73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0465C-F111-485B-90EB-31F11044D860}">
      <dsp:nvSpPr>
        <dsp:cNvPr id="0" name=""/>
        <dsp:cNvSpPr/>
      </dsp:nvSpPr>
      <dsp:spPr>
        <a:xfrm>
          <a:off x="6530488" y="4093911"/>
          <a:ext cx="1291758" cy="9041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Formal Approval</a:t>
          </a:r>
        </a:p>
      </dsp:txBody>
      <dsp:txXfrm>
        <a:off x="6574635" y="4138058"/>
        <a:ext cx="1203464" cy="815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D4D7-49AB-44D6-BC10-93965CA936E9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51E25-1A0D-4DC9-83E9-C640CD4A0F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2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Welcome, Introduction(s) and Housekeeping</a:t>
            </a:r>
          </a:p>
          <a:p>
            <a:r>
              <a:rPr lang="en-US" dirty="0"/>
              <a:t>Tonight, we are going to focus on Evaluating Contracts:  Tools for Accountability</a:t>
            </a:r>
          </a:p>
          <a:p>
            <a:r>
              <a:rPr lang="en-US" dirty="0"/>
              <a:t>Contracts may seem like a routine administrative task, but, in reality, they are important governance tools!  Every contract a board approves reflects a decision about resources, priorities, and ultimately, the experience students will have in the school.</a:t>
            </a:r>
          </a:p>
          <a:p>
            <a:r>
              <a:rPr lang="en-US" dirty="0"/>
              <a:t>So our goal tonight is to shift the mindset slightly – from viewing contracts as paperwork to understanding them as strategic instruments of oversight and accountability.</a:t>
            </a:r>
          </a:p>
          <a:p>
            <a:r>
              <a:rPr lang="en-US" dirty="0"/>
              <a:t>By the end of our time together, you will “leave” with:</a:t>
            </a:r>
          </a:p>
          <a:p>
            <a:r>
              <a:rPr lang="en-US" dirty="0"/>
              <a:t>*a clearer understanding of the board’s role in contract oversight</a:t>
            </a:r>
          </a:p>
          <a:p>
            <a:r>
              <a:rPr lang="en-US" dirty="0"/>
              <a:t>*a simple framework for evaluating contracts</a:t>
            </a:r>
          </a:p>
          <a:p>
            <a:r>
              <a:rPr lang="en-US" dirty="0"/>
              <a:t>*a practical review protocol you can use </a:t>
            </a:r>
            <a:r>
              <a:rPr lang="en-US" dirty="0" err="1"/>
              <a:t>wth</a:t>
            </a:r>
            <a:r>
              <a:rPr lang="en-US" dirty="0"/>
              <a:t> boards</a:t>
            </a:r>
          </a:p>
          <a:p>
            <a:r>
              <a:rPr lang="en-US" dirty="0"/>
              <a:t>*and some common red flags to watch for BEFORE APPROVAL</a:t>
            </a:r>
          </a:p>
          <a:p>
            <a:r>
              <a:rPr lang="en-US" dirty="0"/>
              <a:t>This session is intentionally practical.  My hope is that you will walk away with tools you can use IMMEDIATELY at your next board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5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4D276-CDE3-5035-E3B2-56D6514B0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CC77A-AA26-CEF3-C379-AE854F33D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14CBDD-B93C-5E5B-B994-A3F9255B3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leave you with a few key reminders . . .</a:t>
            </a:r>
          </a:p>
          <a:p>
            <a:r>
              <a:rPr lang="en-US" dirty="0"/>
              <a:t>Strong contract oversight begins with asking thoughtful questions</a:t>
            </a:r>
          </a:p>
          <a:p>
            <a:r>
              <a:rPr lang="en-US" dirty="0"/>
              <a:t>Boards should focus  on alignment, risk and sustainability</a:t>
            </a:r>
          </a:p>
          <a:p>
            <a:r>
              <a:rPr lang="en-US" dirty="0"/>
              <a:t>It’s also important to trust management, but verify that appropriate processes have been followed.</a:t>
            </a:r>
          </a:p>
          <a:p>
            <a:r>
              <a:rPr lang="en-US" dirty="0"/>
              <a:t>Ultimately, good contracts protect:  the mission of the school, the responsible use of resources, and the students the school exists to 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06227-51DF-FFDD-EE85-659B6C86E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7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you, again, for your leadership and for the work you do to support strong schools and strong governance.</a:t>
            </a:r>
          </a:p>
          <a:p>
            <a:r>
              <a:rPr lang="en-US" dirty="0"/>
              <a:t>Please join me for our next session scheduled for April 14</a:t>
            </a:r>
            <a:r>
              <a:rPr lang="en-US" baseline="30000" dirty="0"/>
              <a:t>th</a:t>
            </a:r>
            <a:r>
              <a:rPr lang="en-US" dirty="0"/>
              <a:t> where we will discussion governance and management/school leader partnerships!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9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Let’s start with a simply bit important concept – CONTRACTS ARE GOVERNANCE TOOLS- NOT JUST LEGAL DOCUMENTS</a:t>
            </a:r>
          </a:p>
          <a:p>
            <a:r>
              <a:rPr lang="en-US" i="1" dirty="0"/>
              <a:t>They shape how services are delivered, how money is spent, and how responsibilities are assigned.  When done well, strong contracts protect:</a:t>
            </a:r>
          </a:p>
          <a:p>
            <a:r>
              <a:rPr lang="en-US" i="1" dirty="0"/>
              <a:t>*the school’s mission</a:t>
            </a:r>
          </a:p>
          <a:p>
            <a:r>
              <a:rPr lang="en-US" i="1" dirty="0"/>
              <a:t>*the school’s finances, and</a:t>
            </a:r>
          </a:p>
          <a:p>
            <a:r>
              <a:rPr lang="en-US" i="1" dirty="0"/>
              <a:t>*most importantly, the students the school serves</a:t>
            </a:r>
          </a:p>
          <a:p>
            <a:r>
              <a:rPr lang="en-US" i="1" dirty="0"/>
              <a:t>Boards also have a fiduciary duty to </a:t>
            </a:r>
            <a:r>
              <a:rPr lang="en-US" i="1" dirty="0" err="1"/>
              <a:t>undertand</a:t>
            </a:r>
            <a:r>
              <a:rPr lang="en-US" i="1" dirty="0"/>
              <a:t> and monitor the contracts they approve.</a:t>
            </a:r>
          </a:p>
          <a:p>
            <a:r>
              <a:rPr lang="en-US" i="1" dirty="0"/>
              <a:t>And here is a key point I often emphasize with boards:  SIGNING THE CONTRACT IS NOT THE END OF OVERSIGHT – IT IS THE BEGINNING OF ACCOUNTABILITY.</a:t>
            </a:r>
          </a:p>
          <a:p>
            <a:r>
              <a:rPr lang="en-US" i="1" dirty="0"/>
              <a:t>Once a contract is approved, the board should continue monitoring:</a:t>
            </a:r>
          </a:p>
          <a:p>
            <a:r>
              <a:rPr lang="en-US" i="1" dirty="0"/>
              <a:t>*performance, compliance, financial impact, and alignment with the school’s strategic priorities</a:t>
            </a:r>
          </a:p>
          <a:p>
            <a:r>
              <a:rPr lang="en-US" i="1" dirty="0"/>
              <a:t>So tonight our focus is how you can approach contracts thoughtfully and responsibly!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8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865DD-2C19-6A11-D52A-BD66E76CB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DB0ECD-7B3F-C64C-998F-AF3DFF48F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A203E-6B10-A3CF-4D9E-AEBE21DB0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contract oversight, it is helpful to distinguish between the roles of board and management (in contract oversight)</a:t>
            </a:r>
          </a:p>
          <a:p>
            <a:r>
              <a:rPr lang="en-US" dirty="0"/>
              <a:t>Management typically oversees day-to-day vendor relationships; implements services, if own contract and provides data on contract service performance</a:t>
            </a:r>
          </a:p>
          <a:p>
            <a:r>
              <a:rPr lang="en-US" dirty="0"/>
              <a:t>The board’s role, then is to approve major contracts, ensure alignment with mission and strategy and monitor performance and compliance over time</a:t>
            </a:r>
          </a:p>
          <a:p>
            <a:r>
              <a:rPr lang="en-US" dirty="0"/>
              <a:t>Understanding this distinction, then, board should ALWAYS review contract through its fiduciary lens’ responsibility:</a:t>
            </a:r>
          </a:p>
          <a:p>
            <a:r>
              <a:rPr lang="en-US" dirty="0"/>
              <a:t>DUTY OF CARE:  This means making informed decisions.  Board members should understand the purpose, the cost, and potential impact of a contract BEFORE approving it</a:t>
            </a:r>
          </a:p>
          <a:p>
            <a:r>
              <a:rPr lang="en-US" dirty="0"/>
              <a:t>DUTY OF LOYALTY:  This involves avoiding conflicts of interest and ensuring decisions are made in the best interest of the school</a:t>
            </a:r>
          </a:p>
          <a:p>
            <a:r>
              <a:rPr lang="en-US" dirty="0"/>
              <a:t>DUTY OF GOOD FAITH:  This means ensuring contracts align with the mission and values of the school.</a:t>
            </a:r>
          </a:p>
          <a:p>
            <a:r>
              <a:rPr lang="en-US" dirty="0"/>
              <a:t>When boards apply these lenses, contract review becomes more thoughtful and intentional.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248AF-094A-9FFD-0DAD-C0B0DA44A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9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33D18-E173-E380-2050-29E8AE0F4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111AA-46A3-18A1-2895-4E7AC69ED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3147A-1C6B-2485-42C0-4B137D9BA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all contracts require the same depth of review, but boards should maintain awareness of the major agreements that affect the school.</a:t>
            </a:r>
          </a:p>
          <a:p>
            <a:r>
              <a:rPr lang="en-US" dirty="0"/>
              <a:t>These typically fall into two broad categories:  Vendor contracts, which may include (read list) . . . These contracts often involve significant financial commitments or operational implications.</a:t>
            </a:r>
          </a:p>
          <a:p>
            <a:r>
              <a:rPr lang="en-US" dirty="0"/>
              <a:t>Second is the Charter Contract itself – this is THE MOST IMPORTANT AGREEMENT the school has.  It defines: Performance framework, compliance expectations, reporting requirements, and the conditions for renewal</a:t>
            </a:r>
          </a:p>
          <a:p>
            <a:r>
              <a:rPr lang="en-US" dirty="0"/>
              <a:t>While management works closely with authorizers, boards should remain aware of the charter contract because it defines the school’s accountability structure.</a:t>
            </a:r>
          </a:p>
          <a:p>
            <a:r>
              <a:rPr lang="en-US" dirty="0"/>
              <a:t>Again, not every contract requires the same level of scrutiny, but all require awareness and oversight!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F18E6-0C36-D03E-C3F3-95F4D9135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5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D5F4A-03C4-2FF8-7BC6-7AED9D3F6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66D3C-EB29-D5C6-B9BC-609D20AB5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8606A-F297-A73A-2672-E135DE7A1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tool that can help boards review contracts effectively is a four-lens framework.</a:t>
            </a:r>
          </a:p>
          <a:p>
            <a:r>
              <a:rPr lang="en-US" dirty="0"/>
              <a:t>This approach encourages boards to consider contracts from several perspectives before approval and upon renewal or renewal discussions . . .</a:t>
            </a:r>
          </a:p>
          <a:p>
            <a:r>
              <a:rPr lang="en-US" dirty="0"/>
              <a:t>The first lens is FINANCIAL STEWARDSHIP:    Is the cost sustainable?  What is the short and long-term financial impact?  If any increases or cost escalation clauses, are they reasonable?</a:t>
            </a:r>
          </a:p>
          <a:p>
            <a:r>
              <a:rPr lang="en-US" dirty="0"/>
              <a:t>The second lens is MISSION ALIGNMENT:  Does the contract support the mission and educational priorities of the school?</a:t>
            </a:r>
          </a:p>
          <a:p>
            <a:r>
              <a:rPr lang="en-US" dirty="0"/>
              <a:t>The third lens is PERFORMANCE AND DELIVERABLES – the “accountability” lens – Are expectations clear?  Are deliverables </a:t>
            </a:r>
            <a:r>
              <a:rPr lang="en-US" dirty="0" err="1"/>
              <a:t>measureable</a:t>
            </a:r>
            <a:r>
              <a:rPr lang="en-US" dirty="0"/>
              <a:t>?</a:t>
            </a:r>
          </a:p>
          <a:p>
            <a:r>
              <a:rPr lang="en-US" dirty="0"/>
              <a:t>And the fourth lens is RISK AND COMPLIANCE:  Does the contract expose the school to legal, operational, or reputational risk?</a:t>
            </a:r>
          </a:p>
          <a:p>
            <a:r>
              <a:rPr lang="en-US" dirty="0"/>
              <a:t>Using these lenes helps boards ask better questions and avoid decisions based purely on convenience or habit!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6207B-BEC3-0E2D-1323-3786CB1C3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6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B11E4-CB54-EB17-DDC9-1A5302FA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3C23B4-C40F-18C2-81C5-46B1E3CD8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7C034-B56D-5D9B-F77D-67BFD56F8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worth pausing, briefly, to talk about the charter contract, itself.</a:t>
            </a:r>
          </a:p>
          <a:p>
            <a:r>
              <a:rPr lang="en-US" dirty="0"/>
              <a:t>The charter contract is the agreement between the school (board) and the authorizer.  It outlines:  Performance expectations, compliance obligations, reporting requirements, and the renewal process.</a:t>
            </a:r>
          </a:p>
          <a:p>
            <a:r>
              <a:rPr lang="en-US" dirty="0"/>
              <a:t>Boards should periodically revisit this agreement to ensure the school remains aligned with its commitments.</a:t>
            </a:r>
          </a:p>
          <a:p>
            <a:r>
              <a:rPr lang="en-US" dirty="0"/>
              <a:t>In many ways, the charter contract serves as THEE ACCOUNTABILITY FRAMEWORK for the school.</a:t>
            </a:r>
          </a:p>
          <a:p>
            <a:r>
              <a:rPr lang="en-US" dirty="0"/>
              <a:t>Understanding its expectations helps boards ensure that other contracts and operational decisions remain aligned with those broader obligations.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AED8C-64B3-DD28-E0FD-1ECED955E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7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6D8D0-FB7D-CBA5-47F1-6B455D797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92F11-A9E5-B351-6859-5F7F741F9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EEDD4-EF22-6E42-C648-26C28550B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support thoughtful oversight, boards can adopt a simple review </a:t>
            </a:r>
            <a:r>
              <a:rPr lang="en-US" dirty="0" err="1"/>
              <a:t>profocol</a:t>
            </a:r>
            <a:r>
              <a:rPr lang="en-US" dirty="0"/>
              <a:t>.</a:t>
            </a:r>
          </a:p>
          <a:p>
            <a:r>
              <a:rPr lang="en-US" dirty="0"/>
              <a:t>A typical process might include several steps.</a:t>
            </a:r>
          </a:p>
          <a:p>
            <a:r>
              <a:rPr lang="en-US" dirty="0"/>
              <a:t>First, management prepares a summary memo that explains:  the purpose of the contract, cost and financial impact, potential risks and due diligence that has been conducted.</a:t>
            </a:r>
          </a:p>
          <a:p>
            <a:r>
              <a:rPr lang="en-US" dirty="0"/>
              <a:t>Second, when appropriate, legal review may be triggered – particularly for complex or long-term agreements.</a:t>
            </a:r>
          </a:p>
          <a:p>
            <a:r>
              <a:rPr lang="en-US" dirty="0"/>
              <a:t>Third, the finance committee may preview the contract if the financial implications are significant.</a:t>
            </a:r>
          </a:p>
          <a:p>
            <a:r>
              <a:rPr lang="en-US" dirty="0"/>
              <a:t>Finally, the contract comes to the full board for discussion and approval.</a:t>
            </a:r>
          </a:p>
          <a:p>
            <a:r>
              <a:rPr lang="en-US" dirty="0"/>
              <a:t>During this stage, the board should focus on governance-level questions, such as:  Does this align with our mission?  Is the financial commitment sustainable?  Are expectations and accountability clear?</a:t>
            </a:r>
          </a:p>
          <a:p>
            <a:r>
              <a:rPr lang="en-US" dirty="0"/>
              <a:t>When boards use consistent processes like this, they protect both the school and themselves as fiduciaries.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D589B-89FA-1C33-F0DA-C14A1F039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78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26F78-A02C-E55E-065E-1C498FAB4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4D274-4A9F-F325-774E-8A57786D0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432F98-F8FD-7037-3425-E745181E6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with good processes, certain contract issues should raise caution.</a:t>
            </a:r>
          </a:p>
          <a:p>
            <a:r>
              <a:rPr lang="en-US" dirty="0"/>
              <a:t>Some common pitfalls include:  auto-renewal clauses that allow contracts to continue without review; vague deliverables that make performance difficult to measure; long contract terms with limited exit options; vendor-friendly termination clauses.</a:t>
            </a:r>
          </a:p>
          <a:p>
            <a:r>
              <a:rPr lang="en-US" dirty="0"/>
              <a:t>There are also warning signs during the approval process.</a:t>
            </a:r>
          </a:p>
          <a:p>
            <a:r>
              <a:rPr lang="en-US" dirty="0"/>
              <a:t>Theses include:  rushed approvals, pressure to sign quickly, lack of competitive bids when appropriate and unclear scope of work</a:t>
            </a:r>
          </a:p>
          <a:p>
            <a:r>
              <a:rPr lang="en-US" dirty="0"/>
              <a:t>And one of the most common challenges I see is the mindset of “we’ve always done it this way.”</a:t>
            </a:r>
          </a:p>
          <a:p>
            <a:r>
              <a:rPr lang="en-US" dirty="0"/>
              <a:t>Strong governance requires periodically revisiting contracts to ensure they still serve the school’s needs!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3FA7A-E7E6-3ECF-5F4A-95B88D70E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06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80D1C-622D-5A51-36BE-1ED65F9DE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F0547-8BE1-37ED-723C-5C2F10B5B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79B1DD-C828-77FD-8013-DC191283E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Reflective questions such as these help boards strengthen governance over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349AE-096A-2D99-2DC0-6ABAEC0F2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3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74E2-603F-3442-A2A0-066ECC9D8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134D2-883E-E445-ABBD-BE53205E7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C381F-796E-C748-ACBE-FAFCBDA7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AA707-EFC8-7A48-BDFF-3C3B6F7D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BDD8-EAD3-5B4C-A5C7-6713F567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9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9D55-2055-604A-B8EA-FE37B0EA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FE9EE-19A6-5A42-9D4F-E8286A647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9DBF0-FCF7-4341-A4B8-9D39F01F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A3434-C719-8F43-B63A-019B4DF0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97668-3A39-6040-B42B-6B41A684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B643B-4B29-D44E-83D0-8A17C169C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2A3C8-A0C9-1545-995D-B44C180EF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4F6F5-4CBE-D345-BE6D-274434B1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9447-7DC1-5847-982D-4FCB986C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3D444-8B87-BB47-B900-5387CD7A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E4DB-C2FC-F54E-BCFF-F88D1909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8A21-15C4-0B44-9CC9-79BE092B3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8FFC-5E8A-E640-83C5-6D3A057E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685C7-C8CB-854F-9D58-7CA2BCC4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BD013-CF62-3843-B8EF-5A5D838F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1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A4E-82D5-DD4C-88AC-86D73671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4D925-DB04-1B47-A277-8E5E00E5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8975-A385-B64C-AC09-01FEB49B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B59ED-9BB1-FB43-8246-DBFD8086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8CA37-0173-A14B-99CB-FD1530B7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7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F260-79A5-3843-A741-6B19FA52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E097-A47B-A249-A8B9-F7D01612F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C61D3-486A-6C4D-A579-C52386E5A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3F9D9-62C9-4947-AE36-E0355B10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1432B-CF42-564A-8CE9-D3F0621C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5B303-E6A9-CE43-BC68-0EE53D20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70B5-FB7A-A24A-9B87-50D639D9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3597F-0BF1-6649-866C-A59659B1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C87FC-2451-1648-A508-6822124D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23DFF-7CAF-AD47-9685-AA2F128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3F329-8185-C346-8979-D383458E0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735F5-AD91-AF45-A884-8DE015AA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69723-A161-5949-BB7D-FDCEC99D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19FC2-E04D-BE43-986A-CB103108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1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F6D6-37CB-3748-9EC1-3AC459CD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7C059-F9BB-EF48-ABDE-0E6F9A4E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E2896-C15A-9543-A1B7-E99E78B1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04FF1-49FC-AC4D-9DB8-8FB9FDB7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ED8FC-9AD5-E144-8B3A-C5662F21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5E052-33CB-2A41-B3C1-39B5A157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F1C7A-FF5F-0C47-8125-0A1FF1C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0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6B5B-3617-E040-AC2F-6B38368D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43C5D-360B-6040-9A53-FF7A3F39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C53F9-4671-954B-A288-FC026AE7C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2D4C1-229A-824E-9776-C06589C9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837FD-4B12-2940-88AD-0162A55C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16AEC-8561-2C4F-86E1-9A738BCD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9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6AE-F966-6C4B-A5AB-8FF8D119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41EA1-6681-6E41-B155-171F59CDE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2391A-9E82-184C-B2A6-2ADBDEF9D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0BC71-B1BD-7840-8FA7-B7DAC8CA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F752B-CAAA-CA4D-91E2-3AFD1B6D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619D6-DB80-124F-B7F2-3DB66E58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4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C5B72-772E-4C4B-9BA0-A762A7B0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10D8-03EE-E344-9610-D785F89D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ED3DA-2A43-6744-82D5-C0B7F3C71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48A17-7BA3-B741-AB20-5ED6145A0868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D9A0B-A71B-7947-8FB5-D00787461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F35E-DDBF-F341-9DFE-92F317C9E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terprisezone.cc/why-purpose-trumps-perks-in-building-strong-company-culture-according-to-annette-franz-ccxp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A7C2BF-A539-2547-9E6A-183A0DBC0E5B}"/>
              </a:ext>
            </a:extLst>
          </p:cNvPr>
          <p:cNvSpPr/>
          <p:nvPr/>
        </p:nvSpPr>
        <p:spPr>
          <a:xfrm>
            <a:off x="0" y="40717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300" dirty="0">
                <a:latin typeface="Agenda" panose="02000603040000020004" pitchFamily="2" charset="77"/>
              </a:rPr>
              <a:t>Presented by:</a:t>
            </a:r>
          </a:p>
          <a:p>
            <a:r>
              <a:rPr lang="en-US" dirty="0">
                <a:latin typeface="Agenda" panose="02000603040000020004" pitchFamily="2" charset="77"/>
              </a:rPr>
              <a:t>Angela L. Irwin, Owner</a:t>
            </a:r>
          </a:p>
          <a:p>
            <a:r>
              <a:rPr lang="en-US" dirty="0">
                <a:latin typeface="Agenda" panose="02000603040000020004" pitchFamily="2" charset="77"/>
              </a:rPr>
              <a:t>AirWin Educational Services, LLC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673A5B-1724-724D-93B6-AEC172E3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F6B19F-DD0F-5C4E-9A93-D9A69E070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385" y="0"/>
            <a:ext cx="844061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C25523-99AB-BA44-8B53-A933BEA91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97947"/>
            <a:ext cx="11575914" cy="2193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CE574-E43B-6B47-BDBD-12C586B8ED4B}"/>
              </a:ext>
            </a:extLst>
          </p:cNvPr>
          <p:cNvSpPr txBox="1"/>
          <p:nvPr/>
        </p:nvSpPr>
        <p:spPr>
          <a:xfrm>
            <a:off x="141564" y="1715956"/>
            <a:ext cx="168012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0" dirty="0">
                <a:solidFill>
                  <a:schemeClr val="bg1"/>
                </a:solidFill>
                <a:latin typeface="Montserrat" pitchFamily="2" charset="77"/>
              </a:rPr>
              <a:t>Evaluating Contracts:  Tools for Accountability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Montserrat" pitchFamily="2" charset="77"/>
              </a:rPr>
              <a:t>Strengthening Oversight, Protecting Mission, and Ensuring Value</a:t>
            </a:r>
            <a:endParaRPr lang="en-US" sz="2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6E38E-7981-3345-A437-284D22A38A21}"/>
              </a:ext>
            </a:extLst>
          </p:cNvPr>
          <p:cNvSpPr/>
          <p:nvPr/>
        </p:nvSpPr>
        <p:spPr>
          <a:xfrm>
            <a:off x="294372" y="29560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Virtual Professional Development Series 2025/2026</a:t>
            </a:r>
          </a:p>
          <a:p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March 10, 2026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1D914-65E7-204B-A06B-A45D882B879E}"/>
              </a:ext>
            </a:extLst>
          </p:cNvPr>
          <p:cNvSpPr/>
          <p:nvPr/>
        </p:nvSpPr>
        <p:spPr>
          <a:xfrm>
            <a:off x="141564" y="3037490"/>
            <a:ext cx="126124" cy="483476"/>
          </a:xfrm>
          <a:prstGeom prst="rect">
            <a:avLst/>
          </a:prstGeom>
          <a:solidFill>
            <a:srgbClr val="9CB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DF9FA5-7996-5E49-A60E-1D3170E33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78" y="5555990"/>
            <a:ext cx="536122" cy="13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86E32-007E-0488-B691-7320CA383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4EBA16-A534-F6C0-B70A-62EC8FF73B1D}"/>
              </a:ext>
            </a:extLst>
          </p:cNvPr>
          <p:cNvSpPr/>
          <p:nvPr/>
        </p:nvSpPr>
        <p:spPr>
          <a:xfrm>
            <a:off x="0" y="-1"/>
            <a:ext cx="12192000" cy="171595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814D05-01D4-C070-F93E-02D5F8FEDB53}"/>
              </a:ext>
            </a:extLst>
          </p:cNvPr>
          <p:cNvSpPr txBox="1"/>
          <p:nvPr/>
        </p:nvSpPr>
        <p:spPr>
          <a:xfrm>
            <a:off x="228782" y="484780"/>
            <a:ext cx="1156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CRITICAL TAKEAWAYS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ABB110-9EDD-24CE-F366-2C7CFEB28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874" y="-8289"/>
            <a:ext cx="987974" cy="1715956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0836A7CC-5B77-99C0-76BC-8CA9A27D79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64198-FC46-78A7-A472-D9CF06CD438A}"/>
              </a:ext>
            </a:extLst>
          </p:cNvPr>
          <p:cNvSpPr txBox="1"/>
          <p:nvPr/>
        </p:nvSpPr>
        <p:spPr>
          <a:xfrm>
            <a:off x="311285" y="2210463"/>
            <a:ext cx="10321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Ask thoughtful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Focus on alignment and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Trust management but verify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 both mission and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58BBD-051B-3DAF-EE4C-263282FDB6FD}"/>
              </a:ext>
            </a:extLst>
          </p:cNvPr>
          <p:cNvSpPr txBox="1"/>
          <p:nvPr/>
        </p:nvSpPr>
        <p:spPr>
          <a:xfrm>
            <a:off x="1096185" y="4027250"/>
            <a:ext cx="927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Good contracts don’t just protect the school – they protect the students you serve!</a:t>
            </a:r>
          </a:p>
        </p:txBody>
      </p:sp>
    </p:spTree>
    <p:extLst>
      <p:ext uri="{BB962C8B-B14F-4D97-AF65-F5344CB8AC3E}">
        <p14:creationId xmlns:p14="http://schemas.microsoft.com/office/powerpoint/2010/main" val="30118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DE55BE-E7E6-3B4E-9909-698E9E90753D}"/>
              </a:ext>
            </a:extLst>
          </p:cNvPr>
          <p:cNvSpPr/>
          <p:nvPr/>
        </p:nvSpPr>
        <p:spPr>
          <a:xfrm>
            <a:off x="651536" y="48864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genda" panose="02000603040000020004" pitchFamily="2" charset="77"/>
              </a:rPr>
              <a:t>4521 Henry Drive</a:t>
            </a:r>
          </a:p>
          <a:p>
            <a:r>
              <a:rPr lang="en-US" dirty="0">
                <a:latin typeface="Agenda" panose="02000603040000020004" pitchFamily="2" charset="77"/>
              </a:rPr>
              <a:t>Beaverton, MI  48612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dirty="0">
                <a:latin typeface="Agenda" panose="02000603040000020004" pitchFamily="2" charset="77"/>
              </a:rPr>
              <a:t>989.239.7555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b="1" spc="300" dirty="0">
                <a:latin typeface="Agenda" panose="02000603040000020004" pitchFamily="2" charset="77"/>
              </a:rPr>
              <a:t>ANGELA@AIRWINLLC.COM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14521-B223-C742-8697-9E316D7F60A1}"/>
              </a:ext>
            </a:extLst>
          </p:cNvPr>
          <p:cNvSpPr/>
          <p:nvPr/>
        </p:nvSpPr>
        <p:spPr>
          <a:xfrm>
            <a:off x="546087" y="471872"/>
            <a:ext cx="5653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C57A2"/>
                </a:solidFill>
                <a:latin typeface="Montserrat SemiBold" pitchFamily="2" charset="77"/>
              </a:rPr>
              <a:t>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06562-5A0B-5B4F-B772-8AE3BE442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7" y="3365845"/>
            <a:ext cx="3153449" cy="1093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440BF-8AE1-CA4B-A932-A8955F4FA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847" y="0"/>
            <a:ext cx="6682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1C7017-9516-D647-9723-96B20EFA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4472"/>
            <a:ext cx="8497373" cy="28075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238607-FEE5-C54B-B2D5-A7EFDF7B6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78D26-7BF4-F133-FD40-8C3218FEEDE2}"/>
              </a:ext>
            </a:extLst>
          </p:cNvPr>
          <p:cNvSpPr txBox="1"/>
          <p:nvPr/>
        </p:nvSpPr>
        <p:spPr>
          <a:xfrm>
            <a:off x="828122" y="1141991"/>
            <a:ext cx="7658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 Medium" panose="00000600000000000000" pitchFamily="2" charset="0"/>
              </a:rPr>
              <a:t>PURPOSE OF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83EC8-3120-ED06-5614-FA3B874D19DE}"/>
              </a:ext>
            </a:extLst>
          </p:cNvPr>
          <p:cNvSpPr txBox="1"/>
          <p:nvPr/>
        </p:nvSpPr>
        <p:spPr>
          <a:xfrm>
            <a:off x="334135" y="2732898"/>
            <a:ext cx="77871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Contracts are governance tools – not just legal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Strong contracts protect </a:t>
            </a:r>
            <a:r>
              <a:rPr lang="en-US" sz="2400" b="1" dirty="0">
                <a:solidFill>
                  <a:schemeClr val="bg1"/>
                </a:solidFill>
              </a:rPr>
              <a:t>mission, finances, and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Boards have a fiduciary duty to understand and monitor contracts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35533-4417-3E65-AC92-F57198EC5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58138" y="0"/>
            <a:ext cx="423386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31FEB-0833-2D50-3444-47CA3ECB4A6B}"/>
              </a:ext>
            </a:extLst>
          </p:cNvPr>
          <p:cNvSpPr txBox="1"/>
          <p:nvPr/>
        </p:nvSpPr>
        <p:spPr>
          <a:xfrm>
            <a:off x="0" y="5547711"/>
            <a:ext cx="1034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A signed contract is not the END of oversight – it is the BEGINNING of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0611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D0F13-0232-B6E6-2C37-3265E1C7E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D155EA-D765-A7B0-2DD5-5F8BBD756AD0}"/>
              </a:ext>
            </a:extLst>
          </p:cNvPr>
          <p:cNvSpPr/>
          <p:nvPr/>
        </p:nvSpPr>
        <p:spPr>
          <a:xfrm>
            <a:off x="0" y="0"/>
            <a:ext cx="12192000" cy="168879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734E6D-7346-F922-5FCD-A9F125D73F33}"/>
              </a:ext>
            </a:extLst>
          </p:cNvPr>
          <p:cNvSpPr txBox="1"/>
          <p:nvPr/>
        </p:nvSpPr>
        <p:spPr>
          <a:xfrm>
            <a:off x="284387" y="216248"/>
            <a:ext cx="9654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GOVERNANCE ROLE IN CONTRACT OVERSIGHT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1865B1-3B64-0D3D-7511-FD2AE9328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B77C2C-1AC9-B2D7-53D6-547958F0F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88136"/>
              </p:ext>
            </p:extLst>
          </p:nvPr>
        </p:nvGraphicFramePr>
        <p:xfrm>
          <a:off x="875489" y="2054681"/>
          <a:ext cx="104734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511">
                  <a:extLst>
                    <a:ext uri="{9D8B030D-6E8A-4147-A177-3AD203B41FA5}">
                      <a16:colId xmlns:a16="http://schemas.microsoft.com/office/drawing/2014/main" val="2527662565"/>
                    </a:ext>
                  </a:extLst>
                </a:gridCol>
                <a:gridCol w="5252937">
                  <a:extLst>
                    <a:ext uri="{9D8B030D-6E8A-4147-A177-3AD203B41FA5}">
                      <a16:colId xmlns:a16="http://schemas.microsoft.com/office/drawing/2014/main" val="206646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96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Approves major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Manages day-to-day vendor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66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Ensures alignment with mission and strategic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own contract, implements the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9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Monitors performance and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performance data to the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69725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E287A7-58F5-D930-3E13-681FA305F28F}"/>
              </a:ext>
            </a:extLst>
          </p:cNvPr>
          <p:cNvCxnSpPr/>
          <p:nvPr/>
        </p:nvCxnSpPr>
        <p:spPr>
          <a:xfrm>
            <a:off x="3229583" y="3988334"/>
            <a:ext cx="0" cy="496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20601E-00E6-F888-DB0F-DFE1A825D4F2}"/>
              </a:ext>
            </a:extLst>
          </p:cNvPr>
          <p:cNvSpPr txBox="1"/>
          <p:nvPr/>
        </p:nvSpPr>
        <p:spPr>
          <a:xfrm>
            <a:off x="753755" y="4737370"/>
            <a:ext cx="53422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Fiduciary Lens: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Duty of Care = informed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Duty of Loyalty = avoiding conflicts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Duty of Good Faith = mission-aligned agreements</a:t>
            </a:r>
          </a:p>
        </p:txBody>
      </p:sp>
    </p:spTree>
    <p:extLst>
      <p:ext uri="{BB962C8B-B14F-4D97-AF65-F5344CB8AC3E}">
        <p14:creationId xmlns:p14="http://schemas.microsoft.com/office/powerpoint/2010/main" val="385536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D4031-222E-7718-5A38-A392160A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F308D7-D12A-44B2-FFEE-A8744150C3CB}"/>
              </a:ext>
            </a:extLst>
          </p:cNvPr>
          <p:cNvSpPr/>
          <p:nvPr/>
        </p:nvSpPr>
        <p:spPr>
          <a:xfrm>
            <a:off x="0" y="-1"/>
            <a:ext cx="12192000" cy="171595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CEB5E-30B1-438E-3533-0F3ECC9407AC}"/>
              </a:ext>
            </a:extLst>
          </p:cNvPr>
          <p:cNvSpPr txBox="1"/>
          <p:nvPr/>
        </p:nvSpPr>
        <p:spPr>
          <a:xfrm>
            <a:off x="228782" y="484780"/>
            <a:ext cx="1156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TYPES OF CONTRACTS BOARDS SHOULD MONITOR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752782-1AF7-77B0-103E-2A1D49682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874" y="-8289"/>
            <a:ext cx="987974" cy="1715956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6692F25A-AAE4-D9F5-9B70-863C8D12FF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6BC88-0D92-1FDD-9F55-1057CC88B703}"/>
              </a:ext>
            </a:extLst>
          </p:cNvPr>
          <p:cNvSpPr txBox="1"/>
          <p:nvPr/>
        </p:nvSpPr>
        <p:spPr>
          <a:xfrm>
            <a:off x="1152909" y="2063175"/>
            <a:ext cx="4790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Vendor Contracts: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ESP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Food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Facilities/leases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Professional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9CBCA-3683-538D-AC2F-5931A14638AB}"/>
              </a:ext>
            </a:extLst>
          </p:cNvPr>
          <p:cNvSpPr txBox="1"/>
          <p:nvPr/>
        </p:nvSpPr>
        <p:spPr>
          <a:xfrm>
            <a:off x="6513170" y="2063175"/>
            <a:ext cx="4790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Charter Contract: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Performance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Compliance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Reporting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Term and renewal conditions</a:t>
            </a:r>
          </a:p>
        </p:txBody>
      </p:sp>
    </p:spTree>
    <p:extLst>
      <p:ext uri="{BB962C8B-B14F-4D97-AF65-F5344CB8AC3E}">
        <p14:creationId xmlns:p14="http://schemas.microsoft.com/office/powerpoint/2010/main" val="20948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1C60-91DB-7E28-3811-FCCB2DF6A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91657B-97CB-A5E3-BA3C-7EC03E55242E}"/>
              </a:ext>
            </a:extLst>
          </p:cNvPr>
          <p:cNvSpPr/>
          <p:nvPr/>
        </p:nvSpPr>
        <p:spPr>
          <a:xfrm>
            <a:off x="0" y="0"/>
            <a:ext cx="12192000" cy="168879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A002C-6F74-3683-DC55-5E57D09A14D4}"/>
              </a:ext>
            </a:extLst>
          </p:cNvPr>
          <p:cNvSpPr txBox="1"/>
          <p:nvPr/>
        </p:nvSpPr>
        <p:spPr>
          <a:xfrm>
            <a:off x="122689" y="216248"/>
            <a:ext cx="9578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CONTRACT REVIEW:</a:t>
            </a:r>
          </a:p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FOUR-LENS FRAMEWORK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FB19EC-FB7C-3EF5-22C4-1AE94495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7FE46A2E-E137-6230-A9B6-B705046A67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10AC5A-F93D-2A97-B06A-8A7C783F6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1688796"/>
            <a:ext cx="10584504" cy="50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0F3F5-9672-3E00-CEEE-74226A2A3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19528B-F781-1F03-F00B-8D28B2530554}"/>
              </a:ext>
            </a:extLst>
          </p:cNvPr>
          <p:cNvSpPr/>
          <p:nvPr/>
        </p:nvSpPr>
        <p:spPr>
          <a:xfrm>
            <a:off x="0" y="0"/>
            <a:ext cx="12192000" cy="168879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AC7435-5293-2C7F-A0A0-E17E98B7A8F3}"/>
              </a:ext>
            </a:extLst>
          </p:cNvPr>
          <p:cNvSpPr txBox="1"/>
          <p:nvPr/>
        </p:nvSpPr>
        <p:spPr>
          <a:xfrm>
            <a:off x="122689" y="508635"/>
            <a:ext cx="965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 Medium" pitchFamily="2" charset="77"/>
              </a:rPr>
              <a:t>UNDERSTANDING THE CHARTER CONTRACT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68CF94-0C47-93E8-1800-7BC57B015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898" y="-27160"/>
            <a:ext cx="987974" cy="1715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AC01E6-FF32-62AC-F47E-5B674931F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97" y="1819072"/>
            <a:ext cx="10885251" cy="49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3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61CD1-7365-A788-19FE-06EA8D81B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ED1C58-AC23-EE20-B310-251A1B2D3154}"/>
              </a:ext>
            </a:extLst>
          </p:cNvPr>
          <p:cNvSpPr/>
          <p:nvPr/>
        </p:nvSpPr>
        <p:spPr>
          <a:xfrm>
            <a:off x="0" y="-8289"/>
            <a:ext cx="12192000" cy="1697085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E1F62D-D79A-F87A-4F2F-29251F7E02C0}"/>
              </a:ext>
            </a:extLst>
          </p:cNvPr>
          <p:cNvSpPr txBox="1"/>
          <p:nvPr/>
        </p:nvSpPr>
        <p:spPr>
          <a:xfrm>
            <a:off x="394152" y="476875"/>
            <a:ext cx="965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PRACTICAL REVIEW PROTOCOL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1D8DB7-A314-0C2E-D097-CBE231A3D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B12D37F-4485-E336-8B0E-42BF61B9DE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361482"/>
              </p:ext>
            </p:extLst>
          </p:nvPr>
        </p:nvGraphicFramePr>
        <p:xfrm>
          <a:off x="1257300" y="1828800"/>
          <a:ext cx="965834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902F8B4-83D9-8FA3-CC24-18067B897F0F}"/>
              </a:ext>
            </a:extLst>
          </p:cNvPr>
          <p:cNvSpPr txBox="1"/>
          <p:nvPr/>
        </p:nvSpPr>
        <p:spPr>
          <a:xfrm>
            <a:off x="7972425" y="4900612"/>
            <a:ext cx="11858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1100" dirty="0"/>
              <a:t>Mission fit, financial impact, risk, accountability, exit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CD6ED-B6B3-4EE0-674D-BA974833146F}"/>
              </a:ext>
            </a:extLst>
          </p:cNvPr>
          <p:cNvSpPr txBox="1"/>
          <p:nvPr/>
        </p:nvSpPr>
        <p:spPr>
          <a:xfrm>
            <a:off x="9215436" y="6115053"/>
            <a:ext cx="1143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1100" dirty="0"/>
              <a:t>Vote recorded in minutes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DD4288-7F80-B8FE-4ADA-232A3036B41C}"/>
              </a:ext>
            </a:extLst>
          </p:cNvPr>
          <p:cNvCxnSpPr/>
          <p:nvPr/>
        </p:nvCxnSpPr>
        <p:spPr>
          <a:xfrm flipH="1">
            <a:off x="2157413" y="2271713"/>
            <a:ext cx="814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89F98A-6B8C-05AB-40E3-E9E7035D2FD5}"/>
              </a:ext>
            </a:extLst>
          </p:cNvPr>
          <p:cNvSpPr txBox="1"/>
          <p:nvPr/>
        </p:nvSpPr>
        <p:spPr>
          <a:xfrm>
            <a:off x="1171580" y="1957381"/>
            <a:ext cx="112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Board Focus:  </a:t>
            </a:r>
            <a:r>
              <a:rPr lang="en-US" sz="1100" dirty="0"/>
              <a:t>Clarity of purpose and transparency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DA48AE-F11E-E85F-D100-0893C552D23F}"/>
              </a:ext>
            </a:extLst>
          </p:cNvPr>
          <p:cNvCxnSpPr/>
          <p:nvPr/>
        </p:nvCxnSpPr>
        <p:spPr>
          <a:xfrm flipH="1">
            <a:off x="2300293" y="3571875"/>
            <a:ext cx="1771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64312A0-95A8-284B-E5A4-078477A61151}"/>
              </a:ext>
            </a:extLst>
          </p:cNvPr>
          <p:cNvSpPr txBox="1"/>
          <p:nvPr/>
        </p:nvSpPr>
        <p:spPr>
          <a:xfrm>
            <a:off x="1266828" y="3215729"/>
            <a:ext cx="11287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Board Focus:  Assurance that review occurred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A25486-8726-8611-6CE8-6FAAC7F30893}"/>
              </a:ext>
            </a:extLst>
          </p:cNvPr>
          <p:cNvCxnSpPr/>
          <p:nvPr/>
        </p:nvCxnSpPr>
        <p:spPr>
          <a:xfrm flipH="1">
            <a:off x="2971800" y="4629150"/>
            <a:ext cx="2249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617E6B-5C10-8FEC-4B27-27FF97EC6474}"/>
              </a:ext>
            </a:extLst>
          </p:cNvPr>
          <p:cNvSpPr txBox="1"/>
          <p:nvPr/>
        </p:nvSpPr>
        <p:spPr>
          <a:xfrm>
            <a:off x="1735936" y="4293821"/>
            <a:ext cx="112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Board Focus</a:t>
            </a:r>
            <a:r>
              <a:rPr lang="en-US" sz="1100" dirty="0"/>
              <a:t>:  Fiscal impact and sustainability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6341EE-83B1-0954-EE78-D5439DF8587F}"/>
              </a:ext>
            </a:extLst>
          </p:cNvPr>
          <p:cNvCxnSpPr/>
          <p:nvPr/>
        </p:nvCxnSpPr>
        <p:spPr>
          <a:xfrm flipH="1">
            <a:off x="4071938" y="5672138"/>
            <a:ext cx="2386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17F7BB-4DB0-22D5-CA94-39340D8A828A}"/>
              </a:ext>
            </a:extLst>
          </p:cNvPr>
          <p:cNvSpPr txBox="1"/>
          <p:nvPr/>
        </p:nvSpPr>
        <p:spPr>
          <a:xfrm>
            <a:off x="2621758" y="5285763"/>
            <a:ext cx="13001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Board Focus:  </a:t>
            </a:r>
            <a:r>
              <a:rPr lang="en-US" sz="1100" dirty="0"/>
              <a:t>Governance-level questions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CF3DC9-9898-DB88-6E96-66ED8E40F337}"/>
              </a:ext>
            </a:extLst>
          </p:cNvPr>
          <p:cNvCxnSpPr/>
          <p:nvPr/>
        </p:nvCxnSpPr>
        <p:spPr>
          <a:xfrm flipH="1">
            <a:off x="4886325" y="6715217"/>
            <a:ext cx="27003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472C17F-5932-00C5-0DB1-E0C7CCEDDFC4}"/>
              </a:ext>
            </a:extLst>
          </p:cNvPr>
          <p:cNvSpPr txBox="1"/>
          <p:nvPr/>
        </p:nvSpPr>
        <p:spPr>
          <a:xfrm>
            <a:off x="3543300" y="6323375"/>
            <a:ext cx="13001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Board Focus:  </a:t>
            </a:r>
            <a:r>
              <a:rPr lang="en-US" sz="1100" dirty="0"/>
              <a:t>Accountability and transparency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A3B8EF-AAFD-2FFE-554E-61EB1F42A44C}"/>
              </a:ext>
            </a:extLst>
          </p:cNvPr>
          <p:cNvSpPr txBox="1"/>
          <p:nvPr/>
        </p:nvSpPr>
        <p:spPr>
          <a:xfrm>
            <a:off x="7215188" y="2614613"/>
            <a:ext cx="467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Good processes protect both the school and the board</a:t>
            </a:r>
          </a:p>
        </p:txBody>
      </p:sp>
    </p:spTree>
    <p:extLst>
      <p:ext uri="{BB962C8B-B14F-4D97-AF65-F5344CB8AC3E}">
        <p14:creationId xmlns:p14="http://schemas.microsoft.com/office/powerpoint/2010/main" val="11942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51BBC-F4AD-7838-184B-E13CF4D3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B090C1-73C3-12E1-BC48-9FC31F56D84B}"/>
              </a:ext>
            </a:extLst>
          </p:cNvPr>
          <p:cNvSpPr/>
          <p:nvPr/>
        </p:nvSpPr>
        <p:spPr>
          <a:xfrm>
            <a:off x="0" y="0"/>
            <a:ext cx="12192000" cy="168879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251822-F7BB-179C-8C2E-E6DDC131E67D}"/>
              </a:ext>
            </a:extLst>
          </p:cNvPr>
          <p:cNvSpPr txBox="1"/>
          <p:nvPr/>
        </p:nvSpPr>
        <p:spPr>
          <a:xfrm>
            <a:off x="122689" y="216248"/>
            <a:ext cx="9578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RED FLAGS AND COMMON CONTRACT PITFALLS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931CAD-5994-46C5-E760-03200AB5C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5ADB4E-9C00-5040-FD9B-C6C741AAC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499029"/>
              </p:ext>
            </p:extLst>
          </p:nvPr>
        </p:nvGraphicFramePr>
        <p:xfrm>
          <a:off x="642938" y="2188543"/>
          <a:ext cx="10729912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956">
                  <a:extLst>
                    <a:ext uri="{9D8B030D-6E8A-4147-A177-3AD203B41FA5}">
                      <a16:colId xmlns:a16="http://schemas.microsoft.com/office/drawing/2014/main" val="2845541550"/>
                    </a:ext>
                  </a:extLst>
                </a:gridCol>
                <a:gridCol w="5364956">
                  <a:extLst>
                    <a:ext uri="{9D8B030D-6E8A-4147-A177-3AD203B41FA5}">
                      <a16:colId xmlns:a16="http://schemas.microsoft.com/office/drawing/2014/main" val="3166989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COMMON PITFALLS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798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Auto-renewals without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Rushed approvals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018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Vague 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Pressure to sign quickly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Long terms with limited exit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Lack of competitive bids (when and as appropriate)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26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Vendor-friendly termination clauses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Unclear scope of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217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Signing without legal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Multi-year commitments without clear 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7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“We’ve always done it this way”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68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94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B3186-6CF9-716D-CB42-0A8AC17FF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FFE5D4-3B4C-ABE9-5AFD-029ED074A335}"/>
              </a:ext>
            </a:extLst>
          </p:cNvPr>
          <p:cNvSpPr/>
          <p:nvPr/>
        </p:nvSpPr>
        <p:spPr>
          <a:xfrm>
            <a:off x="0" y="-1"/>
            <a:ext cx="12192000" cy="171595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D420FA-720D-E5A7-F5AB-1D53D80C5BF1}"/>
              </a:ext>
            </a:extLst>
          </p:cNvPr>
          <p:cNvSpPr txBox="1"/>
          <p:nvPr/>
        </p:nvSpPr>
        <p:spPr>
          <a:xfrm>
            <a:off x="228782" y="484780"/>
            <a:ext cx="1156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REFLECTION AND DISCUSSION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1D5263-C232-3E25-3FD2-BEA04BACA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874" y="-8289"/>
            <a:ext cx="987974" cy="1715956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FC0FFBAF-6FB4-4539-FF1D-AD8545DD2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9F38-6AD7-528E-CF06-767946FE5767}"/>
              </a:ext>
            </a:extLst>
          </p:cNvPr>
          <p:cNvSpPr txBox="1"/>
          <p:nvPr/>
        </p:nvSpPr>
        <p:spPr>
          <a:xfrm>
            <a:off x="680936" y="2334638"/>
            <a:ext cx="10321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Have we ever approved a contract we later regretted?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What would better due diligence have looked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How do we ensure consistent review practices?</a:t>
            </a:r>
          </a:p>
        </p:txBody>
      </p:sp>
    </p:spTree>
    <p:extLst>
      <p:ext uri="{BB962C8B-B14F-4D97-AF65-F5344CB8AC3E}">
        <p14:creationId xmlns:p14="http://schemas.microsoft.com/office/powerpoint/2010/main" val="3161706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1707</Words>
  <Application>Microsoft Office PowerPoint</Application>
  <PresentationFormat>Widescreen</PresentationFormat>
  <Paragraphs>170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Agenda</vt:lpstr>
      <vt:lpstr>Arial</vt:lpstr>
      <vt:lpstr>Calibri</vt:lpstr>
      <vt:lpstr>Calibri Light</vt:lpstr>
      <vt:lpstr>Montserrat</vt:lpstr>
      <vt:lpstr>Montserrat Medium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Angela Irwin</cp:lastModifiedBy>
  <cp:revision>24</cp:revision>
  <cp:lastPrinted>2026-03-10T20:58:16Z</cp:lastPrinted>
  <dcterms:created xsi:type="dcterms:W3CDTF">2024-08-15T22:02:00Z</dcterms:created>
  <dcterms:modified xsi:type="dcterms:W3CDTF">2026-03-10T21:20:49Z</dcterms:modified>
</cp:coreProperties>
</file>