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00" r:id="rId3"/>
    <p:sldId id="283" r:id="rId4"/>
    <p:sldId id="271" r:id="rId5"/>
    <p:sldId id="311" r:id="rId6"/>
    <p:sldId id="303" r:id="rId7"/>
    <p:sldId id="301" r:id="rId8"/>
    <p:sldId id="263" r:id="rId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AA8"/>
    <a:srgbClr val="0C57A2"/>
    <a:srgbClr val="9CBDDD"/>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426" autoAdjust="0"/>
    <p:restoredTop sz="97460"/>
  </p:normalViewPr>
  <p:slideViewPr>
    <p:cSldViewPr snapToGrid="0" snapToObjects="1">
      <p:cViewPr varScale="1">
        <p:scale>
          <a:sx n="10" d="100"/>
          <a:sy n="10" d="100"/>
        </p:scale>
        <p:origin x="-102" y="6"/>
      </p:cViewPr>
      <p:guideLst/>
    </p:cSldViewPr>
  </p:slideViewPr>
  <p:notesTextViewPr>
    <p:cViewPr>
      <p:scale>
        <a:sx n="3" d="2"/>
        <a:sy n="3" d="2"/>
      </p:scale>
      <p:origin x="0" y="-966"/>
    </p:cViewPr>
  </p:notesTextViewPr>
  <p:sorterViewPr>
    <p:cViewPr>
      <p:scale>
        <a:sx n="100" d="100"/>
        <a:sy n="100" d="100"/>
      </p:scale>
      <p:origin x="0" y="-5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a Irwin" userId="436ca7a587d9bf06" providerId="LiveId" clId="{2BD5FA28-28E3-450C-90E4-F19B74289E8C}"/>
    <pc:docChg chg="undo custSel addSld delSld modSld sldOrd">
      <pc:chgData name="Angela Irwin" userId="436ca7a587d9bf06" providerId="LiveId" clId="{2BD5FA28-28E3-450C-90E4-F19B74289E8C}" dt="2026-05-04T19:41:41.880" v="5150" actId="20577"/>
      <pc:docMkLst>
        <pc:docMk/>
      </pc:docMkLst>
      <pc:sldChg chg="addSp delSp modSp mod modNotesTx">
        <pc:chgData name="Angela Irwin" userId="436ca7a587d9bf06" providerId="LiveId" clId="{2BD5FA28-28E3-450C-90E4-F19B74289E8C}" dt="2026-04-29T17:44:07.409" v="3023" actId="20577"/>
        <pc:sldMkLst>
          <pc:docMk/>
          <pc:sldMk cId="332374116" sldId="256"/>
        </pc:sldMkLst>
        <pc:picChg chg="add mod modCrop">
          <ac:chgData name="Angela Irwin" userId="436ca7a587d9bf06" providerId="LiveId" clId="{2BD5FA28-28E3-450C-90E4-F19B74289E8C}" dt="2026-04-28T17:07:28.111" v="1950" actId="1076"/>
          <ac:picMkLst>
            <pc:docMk/>
            <pc:sldMk cId="332374116" sldId="256"/>
            <ac:picMk id="5" creationId="{606B9AAD-F2ED-C20A-1A5A-668221E6AB40}"/>
          </ac:picMkLst>
        </pc:picChg>
      </pc:sldChg>
      <pc:sldChg chg="addSp delSp modSp mod modNotesTx">
        <pc:chgData name="Angela Irwin" userId="436ca7a587d9bf06" providerId="LiveId" clId="{2BD5FA28-28E3-450C-90E4-F19B74289E8C}" dt="2026-04-30T17:17:47.534" v="4776" actId="20577"/>
        <pc:sldMkLst>
          <pc:docMk/>
          <pc:sldMk cId="1517807058" sldId="271"/>
        </pc:sldMkLst>
        <pc:spChg chg="mod">
          <ac:chgData name="Angela Irwin" userId="436ca7a587d9bf06" providerId="LiveId" clId="{2BD5FA28-28E3-450C-90E4-F19B74289E8C}" dt="2026-04-28T16:58:49.213" v="1816" actId="113"/>
          <ac:spMkLst>
            <pc:docMk/>
            <pc:sldMk cId="1517807058" sldId="271"/>
            <ac:spMk id="2" creationId="{FBD02A55-478A-F0BD-AA51-F4463F8D6402}"/>
          </ac:spMkLst>
        </pc:spChg>
        <pc:picChg chg="add mod">
          <ac:chgData name="Angela Irwin" userId="436ca7a587d9bf06" providerId="LiveId" clId="{2BD5FA28-28E3-450C-90E4-F19B74289E8C}" dt="2026-04-22T17:56:08.366" v="1500" actId="14100"/>
          <ac:picMkLst>
            <pc:docMk/>
            <pc:sldMk cId="1517807058" sldId="271"/>
            <ac:picMk id="4" creationId="{85DA19C7-7E66-C4E5-7F2F-46B54770A65E}"/>
          </ac:picMkLst>
        </pc:picChg>
      </pc:sldChg>
      <pc:sldChg chg="addSp delSp modSp mod modNotesTx">
        <pc:chgData name="Angela Irwin" userId="436ca7a587d9bf06" providerId="LiveId" clId="{2BD5FA28-28E3-450C-90E4-F19B74289E8C}" dt="2026-05-04T19:41:41.880" v="5150" actId="20577"/>
        <pc:sldMkLst>
          <pc:docMk/>
          <pc:sldMk cId="3575362249" sldId="283"/>
        </pc:sldMkLst>
        <pc:spChg chg="mod">
          <ac:chgData name="Angela Irwin" userId="436ca7a587d9bf06" providerId="LiveId" clId="{2BD5FA28-28E3-450C-90E4-F19B74289E8C}" dt="2026-04-28T16:58:24.770" v="1813" actId="113"/>
          <ac:spMkLst>
            <pc:docMk/>
            <pc:sldMk cId="3575362249" sldId="283"/>
            <ac:spMk id="2" creationId="{D9025805-BAC8-C2F8-D0E1-A8676A71140D}"/>
          </ac:spMkLst>
        </pc:spChg>
        <pc:picChg chg="add mod modCrop">
          <ac:chgData name="Angela Irwin" userId="436ca7a587d9bf06" providerId="LiveId" clId="{2BD5FA28-28E3-450C-90E4-F19B74289E8C}" dt="2026-04-28T16:57:41.989" v="1809" actId="1076"/>
          <ac:picMkLst>
            <pc:docMk/>
            <pc:sldMk cId="3575362249" sldId="283"/>
            <ac:picMk id="9" creationId="{808F26AB-C502-ED2E-432E-68B93ADB2B47}"/>
          </ac:picMkLst>
        </pc:picChg>
      </pc:sldChg>
      <pc:sldChg chg="addSp delSp modSp mod modNotesTx">
        <pc:chgData name="Angela Irwin" userId="436ca7a587d9bf06" providerId="LiveId" clId="{2BD5FA28-28E3-450C-90E4-F19B74289E8C}" dt="2026-04-29T17:57:06.288" v="3875" actId="20577"/>
        <pc:sldMkLst>
          <pc:docMk/>
          <pc:sldMk cId="96779634" sldId="300"/>
        </pc:sldMkLst>
        <pc:spChg chg="mod">
          <ac:chgData name="Angela Irwin" userId="436ca7a587d9bf06" providerId="LiveId" clId="{2BD5FA28-28E3-450C-90E4-F19B74289E8C}" dt="2026-04-28T16:58:19.196" v="1812" actId="113"/>
          <ac:spMkLst>
            <pc:docMk/>
            <pc:sldMk cId="96779634" sldId="300"/>
            <ac:spMk id="2" creationId="{A57906E2-68B8-5E9E-0DCA-5A687610FAFA}"/>
          </ac:spMkLst>
        </pc:spChg>
        <pc:picChg chg="add mod modCrop">
          <ac:chgData name="Angela Irwin" userId="436ca7a587d9bf06" providerId="LiveId" clId="{2BD5FA28-28E3-450C-90E4-F19B74289E8C}" dt="2026-04-28T16:56:00.669" v="1746" actId="1076"/>
          <ac:picMkLst>
            <pc:docMk/>
            <pc:sldMk cId="96779634" sldId="300"/>
            <ac:picMk id="6" creationId="{BBA0F03D-8CE0-745B-2B8D-8C67CDA68B7F}"/>
          </ac:picMkLst>
        </pc:picChg>
      </pc:sldChg>
      <pc:sldChg chg="addSp delSp modSp mod ord modNotesTx">
        <pc:chgData name="Angela Irwin" userId="436ca7a587d9bf06" providerId="LiveId" clId="{2BD5FA28-28E3-450C-90E4-F19B74289E8C}" dt="2026-04-29T17:40:50.581" v="1958" actId="6549"/>
        <pc:sldMkLst>
          <pc:docMk/>
          <pc:sldMk cId="2641643762" sldId="301"/>
        </pc:sldMkLst>
        <pc:spChg chg="mod">
          <ac:chgData name="Angela Irwin" userId="436ca7a587d9bf06" providerId="LiveId" clId="{2BD5FA28-28E3-450C-90E4-F19B74289E8C}" dt="2026-04-28T17:00:54.644" v="1938" actId="113"/>
          <ac:spMkLst>
            <pc:docMk/>
            <pc:sldMk cId="2641643762" sldId="301"/>
            <ac:spMk id="2" creationId="{E3865E86-FB11-771C-DF81-4CD78A83E9AE}"/>
          </ac:spMkLst>
        </pc:spChg>
        <pc:picChg chg="add mod modCrop">
          <ac:chgData name="Angela Irwin" userId="436ca7a587d9bf06" providerId="LiveId" clId="{2BD5FA28-28E3-450C-90E4-F19B74289E8C}" dt="2026-04-28T17:01:00.652" v="1939" actId="1076"/>
          <ac:picMkLst>
            <pc:docMk/>
            <pc:sldMk cId="2641643762" sldId="301"/>
            <ac:picMk id="5" creationId="{2A469332-36E8-AED7-E849-D83ECE40CF82}"/>
          </ac:picMkLst>
        </pc:picChg>
      </pc:sldChg>
      <pc:sldChg chg="addSp delSp modSp mod ord delAnim modNotesTx">
        <pc:chgData name="Angela Irwin" userId="436ca7a587d9bf06" providerId="LiveId" clId="{2BD5FA28-28E3-450C-90E4-F19B74289E8C}" dt="2026-04-29T17:40:46.493" v="1957" actId="6549"/>
        <pc:sldMkLst>
          <pc:docMk/>
          <pc:sldMk cId="871248833" sldId="303"/>
        </pc:sldMkLst>
        <pc:spChg chg="mod">
          <ac:chgData name="Angela Irwin" userId="436ca7a587d9bf06" providerId="LiveId" clId="{2BD5FA28-28E3-450C-90E4-F19B74289E8C}" dt="2026-04-28T17:00:21.810" v="1895" actId="113"/>
          <ac:spMkLst>
            <pc:docMk/>
            <pc:sldMk cId="871248833" sldId="303"/>
            <ac:spMk id="2" creationId="{BE3A7F64-7722-3493-3BC9-045B2BB2A86F}"/>
          </ac:spMkLst>
        </pc:spChg>
        <pc:picChg chg="add mod modCrop">
          <ac:chgData name="Angela Irwin" userId="436ca7a587d9bf06" providerId="LiveId" clId="{2BD5FA28-28E3-450C-90E4-F19B74289E8C}" dt="2026-04-22T18:24:15.492" v="1601" actId="1076"/>
          <ac:picMkLst>
            <pc:docMk/>
            <pc:sldMk cId="871248833" sldId="303"/>
            <ac:picMk id="5" creationId="{3910C128-5E7F-7AB9-1CD0-CD2E6A1148D7}"/>
          </ac:picMkLst>
        </pc:picChg>
      </pc:sldChg>
      <pc:sldChg chg="addSp delSp modSp add mod ord delAnim modNotesTx">
        <pc:chgData name="Angela Irwin" userId="436ca7a587d9bf06" providerId="LiveId" clId="{2BD5FA28-28E3-450C-90E4-F19B74289E8C}" dt="2026-04-29T17:40:40.846" v="1956" actId="6549"/>
        <pc:sldMkLst>
          <pc:docMk/>
          <pc:sldMk cId="2623469227" sldId="311"/>
        </pc:sldMkLst>
        <pc:spChg chg="mod">
          <ac:chgData name="Angela Irwin" userId="436ca7a587d9bf06" providerId="LiveId" clId="{2BD5FA28-28E3-450C-90E4-F19B74289E8C}" dt="2026-04-28T16:59:11.356" v="1857" actId="20577"/>
          <ac:spMkLst>
            <pc:docMk/>
            <pc:sldMk cId="2623469227" sldId="311"/>
            <ac:spMk id="2" creationId="{CD70AB87-19B4-0C2D-1F36-E31C4112A31B}"/>
          </ac:spMkLst>
        </pc:spChg>
        <pc:picChg chg="add mod modCrop">
          <ac:chgData name="Angela Irwin" userId="436ca7a587d9bf06" providerId="LiveId" clId="{2BD5FA28-28E3-450C-90E4-F19B74289E8C}" dt="2026-04-28T16:59:36.524" v="1860" actId="732"/>
          <ac:picMkLst>
            <pc:docMk/>
            <pc:sldMk cId="2623469227" sldId="311"/>
            <ac:picMk id="5" creationId="{D89A563E-2DEF-FC7A-97AD-9B783F7F0D7B}"/>
          </ac:picMkLst>
        </pc:picChg>
        <pc:picChg chg="mod">
          <ac:chgData name="Angela Irwin" userId="436ca7a587d9bf06" providerId="LiveId" clId="{2BD5FA28-28E3-450C-90E4-F19B74289E8C}" dt="2026-04-22T18:03:42.580" v="1517" actId="1076"/>
          <ac:picMkLst>
            <pc:docMk/>
            <pc:sldMk cId="2623469227" sldId="311"/>
            <ac:picMk id="22" creationId="{E8068EF4-8317-C2BE-9734-A816A13E4B3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9987730-C451-4CAC-936A-E9827FEBBFA8}" type="datetimeFigureOut">
              <a:rPr lang="en-US" smtClean="0"/>
              <a:t>5/4/2026</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A79C6FA-B4E5-4BFB-A5A5-A1B9012FF547}" type="slidenum">
              <a:rPr lang="en-US" smtClean="0"/>
              <a:t>‹#›</a:t>
            </a:fld>
            <a:endParaRPr lang="en-US"/>
          </a:p>
        </p:txBody>
      </p:sp>
    </p:spTree>
    <p:extLst>
      <p:ext uri="{BB962C8B-B14F-4D97-AF65-F5344CB8AC3E}">
        <p14:creationId xmlns:p14="http://schemas.microsoft.com/office/powerpoint/2010/main" val="1098645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evening, everyone and thank you for joining me tonight for our last session of our 25/26 webinar series.  As a reminder, our theme for this series was “Governance Growth:  Strengthening Boards, Empowering Schools.”  I hope, together, we made progress in operationalizing this theme!</a:t>
            </a:r>
          </a:p>
          <a:p>
            <a:endParaRPr lang="en-US" dirty="0"/>
          </a:p>
          <a:p>
            <a:r>
              <a:rPr lang="en-US" dirty="0"/>
              <a:t>In our last session, we spent time on the board/management partnership – how those roles align, internally, within your school.</a:t>
            </a:r>
          </a:p>
          <a:p>
            <a:endParaRPr lang="en-US" dirty="0"/>
          </a:p>
          <a:p>
            <a:r>
              <a:rPr lang="en-US" dirty="0"/>
              <a:t>Tonight, we are shifting the lens outward; we’re going to focus on the board/authorizer partnership – and, more specifically, how that relationship when it is strong, becomes a driver of school success . . . Not just a compliance requirement.</a:t>
            </a:r>
          </a:p>
          <a:p>
            <a:endParaRPr lang="en-US" dirty="0"/>
          </a:p>
          <a:p>
            <a:r>
              <a:rPr lang="en-US" dirty="0"/>
              <a:t>As we move through this conversation, I want you to keep one idea in mind:  Strong partnerships do not happen by accident – they are built through clarity, consistency and shared purpose.</a:t>
            </a:r>
          </a:p>
        </p:txBody>
      </p:sp>
      <p:sp>
        <p:nvSpPr>
          <p:cNvPr id="4" name="Slide Number Placeholder 3"/>
          <p:cNvSpPr>
            <a:spLocks noGrp="1"/>
          </p:cNvSpPr>
          <p:nvPr>
            <p:ph type="sldNum" sz="quarter" idx="5"/>
          </p:nvPr>
        </p:nvSpPr>
        <p:spPr/>
        <p:txBody>
          <a:bodyPr/>
          <a:lstStyle/>
          <a:p>
            <a:fld id="{FA79C6FA-B4E5-4BFB-A5A5-A1B9012FF547}" type="slidenum">
              <a:rPr lang="en-US" smtClean="0"/>
              <a:t>1</a:t>
            </a:fld>
            <a:endParaRPr lang="en-US"/>
          </a:p>
        </p:txBody>
      </p:sp>
    </p:spTree>
    <p:extLst>
      <p:ext uri="{BB962C8B-B14F-4D97-AF65-F5344CB8AC3E}">
        <p14:creationId xmlns:p14="http://schemas.microsoft.com/office/powerpoint/2010/main" val="3939599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972A-34CA-B312-C061-9129F8459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11BF5C-6C67-E459-E18B-C6DAE30E1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1C70A6-C865-B5CE-0021-77784974A774}"/>
              </a:ext>
            </a:extLst>
          </p:cNvPr>
          <p:cNvSpPr>
            <a:spLocks noGrp="1"/>
          </p:cNvSpPr>
          <p:nvPr>
            <p:ph type="body" idx="1"/>
          </p:nvPr>
        </p:nvSpPr>
        <p:spPr/>
        <p:txBody>
          <a:bodyPr/>
          <a:lstStyle/>
          <a:p>
            <a:r>
              <a:rPr lang="en-US" dirty="0"/>
              <a:t>Let’s start by setting the stage.  I want to ground us in three simple – but very important – questions:</a:t>
            </a:r>
          </a:p>
          <a:p>
            <a:r>
              <a:rPr lang="en-US" dirty="0"/>
              <a:t>Do you understand the role of your authorizer?</a:t>
            </a:r>
          </a:p>
          <a:p>
            <a:r>
              <a:rPr lang="en-US" dirty="0"/>
              <a:t>Do you understand WHY they ask what they ask?</a:t>
            </a:r>
          </a:p>
          <a:p>
            <a:r>
              <a:rPr lang="en-US" dirty="0"/>
              <a:t>And do you understand what a strong relationship should actually look like?</a:t>
            </a:r>
          </a:p>
          <a:p>
            <a:endParaRPr lang="en-US" dirty="0"/>
          </a:p>
          <a:p>
            <a:r>
              <a:rPr lang="en-US" dirty="0"/>
              <a:t>Because here is what I have seen over and over again . . . Tension between boards and authorizers is rarely about disagreement.</a:t>
            </a:r>
          </a:p>
          <a:p>
            <a:endParaRPr lang="en-US" dirty="0"/>
          </a:p>
          <a:p>
            <a:r>
              <a:rPr lang="en-US" dirty="0"/>
              <a:t>It’s usually about MISUNDERSATNDING . . . Misunderstanding of roles; misunderstanding of expectations; and often, misunderstanding of intent.</a:t>
            </a:r>
          </a:p>
          <a:p>
            <a:endParaRPr lang="en-US" dirty="0"/>
          </a:p>
          <a:p>
            <a:r>
              <a:rPr lang="en-US" dirty="0"/>
              <a:t>So tonight, our goal is to bring clarity to all three of these areas – so that oversight feels less like pressure and more like partnership.</a:t>
            </a:r>
          </a:p>
        </p:txBody>
      </p:sp>
      <p:sp>
        <p:nvSpPr>
          <p:cNvPr id="4" name="Slide Number Placeholder 3">
            <a:extLst>
              <a:ext uri="{FF2B5EF4-FFF2-40B4-BE49-F238E27FC236}">
                <a16:creationId xmlns:a16="http://schemas.microsoft.com/office/drawing/2014/main" id="{FAA04E96-BD5B-7145-EC1A-5233E26CD8EF}"/>
              </a:ext>
            </a:extLst>
          </p:cNvPr>
          <p:cNvSpPr>
            <a:spLocks noGrp="1"/>
          </p:cNvSpPr>
          <p:nvPr>
            <p:ph type="sldNum" sz="quarter" idx="5"/>
          </p:nvPr>
        </p:nvSpPr>
        <p:spPr/>
        <p:txBody>
          <a:bodyPr/>
          <a:lstStyle/>
          <a:p>
            <a:fld id="{FA79C6FA-B4E5-4BFB-A5A5-A1B9012FF547}" type="slidenum">
              <a:rPr lang="en-US" smtClean="0"/>
              <a:t>2</a:t>
            </a:fld>
            <a:endParaRPr lang="en-US"/>
          </a:p>
        </p:txBody>
      </p:sp>
    </p:spTree>
    <p:extLst>
      <p:ext uri="{BB962C8B-B14F-4D97-AF65-F5344CB8AC3E}">
        <p14:creationId xmlns:p14="http://schemas.microsoft.com/office/powerpoint/2010/main" val="3409524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549A-0880-72FA-085B-8954592FF1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78D9C-04E0-75ED-FA3B-B0D309CEF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954F8A-0BA7-A3F8-6CDD-ABB8E77AF319}"/>
              </a:ext>
            </a:extLst>
          </p:cNvPr>
          <p:cNvSpPr>
            <a:spLocks noGrp="1"/>
          </p:cNvSpPr>
          <p:nvPr>
            <p:ph type="body" idx="1"/>
          </p:nvPr>
        </p:nvSpPr>
        <p:spPr/>
        <p:txBody>
          <a:bodyPr/>
          <a:lstStyle/>
          <a:p>
            <a:r>
              <a:rPr lang="en-US" dirty="0"/>
              <a:t>Let’s begin with the role of the authorizer.</a:t>
            </a:r>
          </a:p>
          <a:p>
            <a:endParaRPr lang="en-US" dirty="0"/>
          </a:p>
          <a:p>
            <a:r>
              <a:rPr lang="en-US" dirty="0"/>
              <a:t>At its core, the authorizer exists to do three things:</a:t>
            </a:r>
          </a:p>
          <a:p>
            <a:r>
              <a:rPr lang="en-US" dirty="0"/>
              <a:t>Ensure the school is meeting its contractual obligations; monitor performance and compliance; and, ultimately, protect student and public interest.  The enabling legislation states “the oversight must be sufficient to ensure that the board of directors is in compliance with the terms of the contract and with applicable law.” (Act 451 of 1976 – Revised School Code – Part 6A</a:t>
            </a:r>
            <a:r>
              <a:rPr lang="en-US"/>
              <a:t>; Section 380.57(d)</a:t>
            </a:r>
            <a:endParaRPr lang="en-US" dirty="0"/>
          </a:p>
          <a:p>
            <a:r>
              <a:rPr lang="en-US" dirty="0"/>
              <a:t>Now, that can sometimes </a:t>
            </a:r>
            <a:r>
              <a:rPr lang="en-US" i="1" dirty="0"/>
              <a:t>feel</a:t>
            </a:r>
            <a:r>
              <a:rPr lang="en-US" i="0" dirty="0"/>
              <a:t> like scrutiny. </a:t>
            </a:r>
            <a:endParaRPr lang="en-US" dirty="0"/>
          </a:p>
        </p:txBody>
      </p:sp>
      <p:sp>
        <p:nvSpPr>
          <p:cNvPr id="4" name="Slide Number Placeholder 3">
            <a:extLst>
              <a:ext uri="{FF2B5EF4-FFF2-40B4-BE49-F238E27FC236}">
                <a16:creationId xmlns:a16="http://schemas.microsoft.com/office/drawing/2014/main" id="{3E603B88-1420-8A35-5964-F5DE77DD83BB}"/>
              </a:ext>
            </a:extLst>
          </p:cNvPr>
          <p:cNvSpPr>
            <a:spLocks noGrp="1"/>
          </p:cNvSpPr>
          <p:nvPr>
            <p:ph type="sldNum" sz="quarter" idx="5"/>
          </p:nvPr>
        </p:nvSpPr>
        <p:spPr/>
        <p:txBody>
          <a:bodyPr/>
          <a:lstStyle/>
          <a:p>
            <a:fld id="{FA79C6FA-B4E5-4BFB-A5A5-A1B9012FF547}" type="slidenum">
              <a:rPr lang="en-US" smtClean="0"/>
              <a:t>3</a:t>
            </a:fld>
            <a:endParaRPr lang="en-US"/>
          </a:p>
        </p:txBody>
      </p:sp>
    </p:spTree>
    <p:extLst>
      <p:ext uri="{BB962C8B-B14F-4D97-AF65-F5344CB8AC3E}">
        <p14:creationId xmlns:p14="http://schemas.microsoft.com/office/powerpoint/2010/main" val="407177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EAA78-DDF9-DA9C-E0B2-26C3C3BB79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1D1073-A9E1-AF5A-1B4A-D18772C51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703692-A67A-2014-1546-7F0703E30E99}"/>
              </a:ext>
            </a:extLst>
          </p:cNvPr>
          <p:cNvSpPr>
            <a:spLocks noGrp="1"/>
          </p:cNvSpPr>
          <p:nvPr>
            <p:ph type="body" idx="1"/>
          </p:nvPr>
        </p:nvSpPr>
        <p:spPr/>
        <p:txBody>
          <a:bodyPr/>
          <a:lstStyle/>
          <a:p>
            <a:r>
              <a:rPr lang="en-US" dirty="0"/>
              <a:t>Let me walk you through this model, because it captures something critically important in charter school governance – how accountability actually flows across the system.</a:t>
            </a:r>
          </a:p>
          <a:p>
            <a:r>
              <a:rPr lang="en-US" dirty="0"/>
              <a:t>At the highest level, this diagram shows three distinct roles:  The authorizer, the board and the school leadership or operator; each has a different function, but they are all connected through a shared accountability loop.</a:t>
            </a:r>
          </a:p>
          <a:p>
            <a:r>
              <a:rPr lang="en-US" dirty="0"/>
              <a:t>On the left, we begin with the authorizer, whose role is to OVERSEE – the authorizer holds the charter contract, monitors performance and ensures compliance – so, the authorizer is not running the school – it is ensuring that the promises made in the charter are actually being fulfilled.</a:t>
            </a:r>
          </a:p>
          <a:p>
            <a:r>
              <a:rPr lang="en-US" dirty="0"/>
              <a:t>Next, accountability flows to the board of directors, which governs.  The board sets the vision and policy, provides strategic oversight and ensures accountability for results.  This is a critical BRIDGE role.  The board translates the expectations of the authorizer into a clear direction for the school – and then holds leadership accountable for delivering on that direction.</a:t>
            </a:r>
          </a:p>
          <a:p>
            <a:r>
              <a:rPr lang="en-US" dirty="0"/>
              <a:t>From there, accountability flows to school leadership, which operates the school day-to-day.</a:t>
            </a:r>
          </a:p>
          <a:p>
            <a:r>
              <a:rPr lang="en-US" dirty="0"/>
              <a:t>Leadership implements strategy, manages daily operations and delivers results.  This is where execution happens.  But importantly – leadership is not operating in isolation.  They are accountable to the board for performance.</a:t>
            </a:r>
          </a:p>
          <a:p>
            <a:r>
              <a:rPr lang="en-US" dirty="0"/>
              <a:t>Now, this is where the model becomes especially important – at the bottom, you will see a feedback loop:  performance, compliance and student outcomes flow back through the system.  That data informs board decisions, drives leadership adjustments and, ultimately</a:t>
            </a:r>
            <a:r>
              <a:rPr lang="en-US"/>
              <a:t>, feeds </a:t>
            </a:r>
            <a:r>
              <a:rPr lang="en-US" dirty="0"/>
              <a:t>back to the authorizer.</a:t>
            </a:r>
          </a:p>
          <a:p>
            <a:r>
              <a:rPr lang="en-US" dirty="0"/>
              <a:t>This creates a continuous improvement cycle, not a one-way chain of command.</a:t>
            </a:r>
          </a:p>
          <a:p>
            <a:r>
              <a:rPr lang="en-US" dirty="0"/>
              <a:t>And across the entire system there is a shared responsibility – this is key.</a:t>
            </a:r>
          </a:p>
          <a:p>
            <a:r>
              <a:rPr lang="en-US" dirty="0"/>
              <a:t>That responsibility is built on trust, transparency and a respect for roles.  Without those three elements, this flow breaks down:  boards may overstep into operations, authorizers may become overly directive; and leadership may lose clarity on accountability.  But when those elements are strong, the system works exactly as designed.</a:t>
            </a:r>
          </a:p>
          <a:p>
            <a:r>
              <a:rPr lang="en-US" dirty="0"/>
              <a:t>So the </a:t>
            </a:r>
            <a:r>
              <a:rPr lang="en-US" dirty="0" err="1"/>
              <a:t>takeway</a:t>
            </a:r>
            <a:r>
              <a:rPr lang="en-US" dirty="0"/>
              <a:t> is this:  This is not just a structure – it is a discipline of roles and relationships.  The authorizer holds the board accountable; the board holds leadership accountable; leadership delivers results; and outcomes drive better decisions at every level – all with one shared goal:  student success.</a:t>
            </a:r>
          </a:p>
        </p:txBody>
      </p:sp>
      <p:sp>
        <p:nvSpPr>
          <p:cNvPr id="4" name="Slide Number Placeholder 3">
            <a:extLst>
              <a:ext uri="{FF2B5EF4-FFF2-40B4-BE49-F238E27FC236}">
                <a16:creationId xmlns:a16="http://schemas.microsoft.com/office/drawing/2014/main" id="{889981B4-E2F1-FC1E-5409-AB6139A67FF7}"/>
              </a:ext>
            </a:extLst>
          </p:cNvPr>
          <p:cNvSpPr>
            <a:spLocks noGrp="1"/>
          </p:cNvSpPr>
          <p:nvPr>
            <p:ph type="sldNum" sz="quarter" idx="5"/>
          </p:nvPr>
        </p:nvSpPr>
        <p:spPr/>
        <p:txBody>
          <a:bodyPr/>
          <a:lstStyle/>
          <a:p>
            <a:fld id="{FA79C6FA-B4E5-4BFB-A5A5-A1B9012FF547}" type="slidenum">
              <a:rPr lang="en-US" smtClean="0"/>
              <a:t>4</a:t>
            </a:fld>
            <a:endParaRPr lang="en-US"/>
          </a:p>
        </p:txBody>
      </p:sp>
    </p:spTree>
    <p:extLst>
      <p:ext uri="{BB962C8B-B14F-4D97-AF65-F5344CB8AC3E}">
        <p14:creationId xmlns:p14="http://schemas.microsoft.com/office/powerpoint/2010/main" val="3739011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8F7F1-1E2D-2701-FC45-A0CA9D3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A6ECD1-0C8A-8198-115E-AE663BDB0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7F796E-BA0E-0107-B7E2-19D653DBA389}"/>
              </a:ext>
            </a:extLst>
          </p:cNvPr>
          <p:cNvSpPr>
            <a:spLocks noGrp="1"/>
          </p:cNvSpPr>
          <p:nvPr>
            <p:ph type="body" idx="1"/>
          </p:nvPr>
        </p:nvSpPr>
        <p:spPr/>
        <p:txBody>
          <a:bodyPr/>
          <a:lstStyle/>
          <a:p>
            <a:r>
              <a:rPr lang="en-US" dirty="0"/>
              <a:t>This is one of the most important shifts we can make.  When authorizers ask for information – academic data, financials, compliance reports – it can sometimes feel repetitive . . . Or even excessive.</a:t>
            </a:r>
          </a:p>
          <a:p>
            <a:r>
              <a:rPr lang="en-US" dirty="0"/>
              <a:t>But those requests are not random.  They are tied directly to four core responsibilities:  monitoring performance, ensuring financial stability, confirming legal and contractual compliance; and assessing organizational capacity.  And, ultimately, all of that connects to one thing:  protecting students and ensuring school success.  So when boards begin to understand the why behind the ask, the dynamic shifts FROM:  why are they asking for this again TO:  How does this help us demonstrate our effectiveness?</a:t>
            </a:r>
          </a:p>
        </p:txBody>
      </p:sp>
      <p:sp>
        <p:nvSpPr>
          <p:cNvPr id="4" name="Slide Number Placeholder 3">
            <a:extLst>
              <a:ext uri="{FF2B5EF4-FFF2-40B4-BE49-F238E27FC236}">
                <a16:creationId xmlns:a16="http://schemas.microsoft.com/office/drawing/2014/main" id="{D043091F-9D6C-EEE6-B369-1C00F1D3BCE5}"/>
              </a:ext>
            </a:extLst>
          </p:cNvPr>
          <p:cNvSpPr>
            <a:spLocks noGrp="1"/>
          </p:cNvSpPr>
          <p:nvPr>
            <p:ph type="sldNum" sz="quarter" idx="5"/>
          </p:nvPr>
        </p:nvSpPr>
        <p:spPr/>
        <p:txBody>
          <a:bodyPr/>
          <a:lstStyle/>
          <a:p>
            <a:fld id="{FA79C6FA-B4E5-4BFB-A5A5-A1B9012FF547}" type="slidenum">
              <a:rPr lang="en-US" smtClean="0"/>
              <a:t>5</a:t>
            </a:fld>
            <a:endParaRPr lang="en-US"/>
          </a:p>
        </p:txBody>
      </p:sp>
    </p:spTree>
    <p:extLst>
      <p:ext uri="{BB962C8B-B14F-4D97-AF65-F5344CB8AC3E}">
        <p14:creationId xmlns:p14="http://schemas.microsoft.com/office/powerpoint/2010/main" val="823672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1C821-2C52-C3A3-A8ED-28AB6F3422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A9B25C-D964-142E-9165-152BAEEC9A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2BC192-2EF6-B3D6-AB99-028924FC925B}"/>
              </a:ext>
            </a:extLst>
          </p:cNvPr>
          <p:cNvSpPr>
            <a:spLocks noGrp="1"/>
          </p:cNvSpPr>
          <p:nvPr>
            <p:ph type="body" idx="1"/>
          </p:nvPr>
        </p:nvSpPr>
        <p:spPr/>
        <p:txBody>
          <a:bodyPr/>
          <a:lstStyle/>
          <a:p>
            <a:r>
              <a:rPr lang="en-US" dirty="0"/>
              <a:t>This is where your charter contract becomes essential.  The contract is not just a document you signed at authorization.  It is your SHARED ANCHOR with your authorizer.  It defines:  expectations, performance standards; and accountability measures.</a:t>
            </a:r>
          </a:p>
          <a:p>
            <a:r>
              <a:rPr lang="en-US" dirty="0"/>
              <a:t>So when questions arise – or when requests are made – the contract is the reference point.  It grounds the relationship in clarity.  And it helps ensure that both the board and the authorizer are aligned around the same expectations.</a:t>
            </a:r>
          </a:p>
        </p:txBody>
      </p:sp>
      <p:sp>
        <p:nvSpPr>
          <p:cNvPr id="4" name="Slide Number Placeholder 3">
            <a:extLst>
              <a:ext uri="{FF2B5EF4-FFF2-40B4-BE49-F238E27FC236}">
                <a16:creationId xmlns:a16="http://schemas.microsoft.com/office/drawing/2014/main" id="{589DC4E0-3DA3-0259-8C62-459FDFE83878}"/>
              </a:ext>
            </a:extLst>
          </p:cNvPr>
          <p:cNvSpPr>
            <a:spLocks noGrp="1"/>
          </p:cNvSpPr>
          <p:nvPr>
            <p:ph type="sldNum" sz="quarter" idx="5"/>
          </p:nvPr>
        </p:nvSpPr>
        <p:spPr/>
        <p:txBody>
          <a:bodyPr/>
          <a:lstStyle/>
          <a:p>
            <a:fld id="{FA79C6FA-B4E5-4BFB-A5A5-A1B9012FF547}" type="slidenum">
              <a:rPr lang="en-US" smtClean="0"/>
              <a:t>6</a:t>
            </a:fld>
            <a:endParaRPr lang="en-US"/>
          </a:p>
        </p:txBody>
      </p:sp>
    </p:spTree>
    <p:extLst>
      <p:ext uri="{BB962C8B-B14F-4D97-AF65-F5344CB8AC3E}">
        <p14:creationId xmlns:p14="http://schemas.microsoft.com/office/powerpoint/2010/main" val="4127854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A66AA-94E0-EABA-2A0B-58BF2D4A98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34938E-3470-7570-DA8F-62885EB20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D31D3A-390B-CC39-ED5E-3524C3776B01}"/>
              </a:ext>
            </a:extLst>
          </p:cNvPr>
          <p:cNvSpPr>
            <a:spLocks noGrp="1"/>
          </p:cNvSpPr>
          <p:nvPr>
            <p:ph type="body" idx="1"/>
          </p:nvPr>
        </p:nvSpPr>
        <p:spPr/>
        <p:txBody>
          <a:bodyPr/>
          <a:lstStyle/>
          <a:p>
            <a:r>
              <a:rPr lang="en-US" dirty="0"/>
              <a:t>So what does  strong board-authorizer partnership actually look like?  It looks like alignment – not tension.  It looks like clear communication, early transparency – especially when challenges arise and mutual respect for roles.</a:t>
            </a:r>
          </a:p>
          <a:p>
            <a:r>
              <a:rPr lang="en-US" dirty="0"/>
              <a:t>Trust is not built in big moments; it is built in consistent ones.</a:t>
            </a:r>
          </a:p>
          <a:p>
            <a:r>
              <a:rPr lang="en-US" dirty="0"/>
              <a:t>And the strongest relationships feel less like compliance . . . And more like shared accountability for results.</a:t>
            </a:r>
          </a:p>
          <a:p>
            <a:r>
              <a:rPr lang="en-US" dirty="0"/>
              <a:t>That’s the shift – that’s the goal.</a:t>
            </a:r>
          </a:p>
        </p:txBody>
      </p:sp>
      <p:sp>
        <p:nvSpPr>
          <p:cNvPr id="4" name="Slide Number Placeholder 3">
            <a:extLst>
              <a:ext uri="{FF2B5EF4-FFF2-40B4-BE49-F238E27FC236}">
                <a16:creationId xmlns:a16="http://schemas.microsoft.com/office/drawing/2014/main" id="{7B5DA3D8-D5C1-91F6-7AD0-0DA64338DC4B}"/>
              </a:ext>
            </a:extLst>
          </p:cNvPr>
          <p:cNvSpPr>
            <a:spLocks noGrp="1"/>
          </p:cNvSpPr>
          <p:nvPr>
            <p:ph type="sldNum" sz="quarter" idx="5"/>
          </p:nvPr>
        </p:nvSpPr>
        <p:spPr/>
        <p:txBody>
          <a:bodyPr/>
          <a:lstStyle/>
          <a:p>
            <a:fld id="{FA79C6FA-B4E5-4BFB-A5A5-A1B9012FF547}" type="slidenum">
              <a:rPr lang="en-US" smtClean="0"/>
              <a:t>7</a:t>
            </a:fld>
            <a:endParaRPr lang="en-US"/>
          </a:p>
        </p:txBody>
      </p:sp>
    </p:spTree>
    <p:extLst>
      <p:ext uri="{BB962C8B-B14F-4D97-AF65-F5344CB8AC3E}">
        <p14:creationId xmlns:p14="http://schemas.microsoft.com/office/powerpoint/2010/main" val="1319018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leave tonight, I encourage you to reflect on those three questions we started with:</a:t>
            </a:r>
          </a:p>
          <a:p>
            <a:r>
              <a:rPr lang="en-US" dirty="0"/>
              <a:t>Do we truly understand our authorizer’s role?</a:t>
            </a:r>
          </a:p>
          <a:p>
            <a:r>
              <a:rPr lang="en-US" dirty="0"/>
              <a:t>Do we understand the WHY behind their expectations?</a:t>
            </a:r>
          </a:p>
          <a:p>
            <a:r>
              <a:rPr lang="en-US" dirty="0"/>
              <a:t>And are we intentionally building a strong, aligned relationship?</a:t>
            </a:r>
          </a:p>
          <a:p>
            <a:r>
              <a:rPr lang="en-US" dirty="0"/>
              <a:t>Because when that relationship is strong, everything else becomes more effective.</a:t>
            </a:r>
          </a:p>
        </p:txBody>
      </p:sp>
      <p:sp>
        <p:nvSpPr>
          <p:cNvPr id="4" name="Slide Number Placeholder 3"/>
          <p:cNvSpPr>
            <a:spLocks noGrp="1"/>
          </p:cNvSpPr>
          <p:nvPr>
            <p:ph type="sldNum" sz="quarter" idx="5"/>
          </p:nvPr>
        </p:nvSpPr>
        <p:spPr/>
        <p:txBody>
          <a:bodyPr/>
          <a:lstStyle/>
          <a:p>
            <a:fld id="{FA79C6FA-B4E5-4BFB-A5A5-A1B9012FF547}" type="slidenum">
              <a:rPr lang="en-US" smtClean="0"/>
              <a:t>8</a:t>
            </a:fld>
            <a:endParaRPr lang="en-US"/>
          </a:p>
        </p:txBody>
      </p:sp>
    </p:spTree>
    <p:extLst>
      <p:ext uri="{BB962C8B-B14F-4D97-AF65-F5344CB8AC3E}">
        <p14:creationId xmlns:p14="http://schemas.microsoft.com/office/powerpoint/2010/main" val="1817022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774E2-603F-3442-A2A0-066ECC9D84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2134D2-883E-E445-ABBD-BE53205E73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AC381F-796E-C748-ACBE-FAFCBDA7C621}"/>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5" name="Footer Placeholder 4">
            <a:extLst>
              <a:ext uri="{FF2B5EF4-FFF2-40B4-BE49-F238E27FC236}">
                <a16:creationId xmlns:a16="http://schemas.microsoft.com/office/drawing/2014/main" id="{4BCAA707-EFC8-7A48-BDFF-3C3B6F7DE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B0BDD8-EAD3-5B4C-A5C7-6713F5676FED}"/>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368959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29D55-2055-604A-B8EA-FE37B0EA71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4FE9EE-19A6-5A42-9D4F-E8286A6472B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9DBF0-FCF7-4341-A4B8-9D39F01F997A}"/>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5" name="Footer Placeholder 4">
            <a:extLst>
              <a:ext uri="{FF2B5EF4-FFF2-40B4-BE49-F238E27FC236}">
                <a16:creationId xmlns:a16="http://schemas.microsoft.com/office/drawing/2014/main" id="{D73A3434-C719-8F43-B63A-019B4DF0F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797668-3A39-6040-B42B-6B41A6846305}"/>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5115680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0B643B-4B29-D44E-83D0-8A17C169C7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32A3C8-A0C9-1545-995D-B44C180EFF8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E4F6F5-4CBE-D345-BE6D-274434B12AFC}"/>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5" name="Footer Placeholder 4">
            <a:extLst>
              <a:ext uri="{FF2B5EF4-FFF2-40B4-BE49-F238E27FC236}">
                <a16:creationId xmlns:a16="http://schemas.microsoft.com/office/drawing/2014/main" id="{1C919447-7DC1-5847-982D-4FCB986CC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3D444-8B87-BB47-B900-5387CD7A4D24}"/>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126752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3E4DB-C2FC-F54E-BCFF-F88D19098E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A48A21-15C4-0B44-9CC9-79BE092B37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38FFC-5E8A-E640-83C5-6D3A057E0C68}"/>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5" name="Footer Placeholder 4">
            <a:extLst>
              <a:ext uri="{FF2B5EF4-FFF2-40B4-BE49-F238E27FC236}">
                <a16:creationId xmlns:a16="http://schemas.microsoft.com/office/drawing/2014/main" id="{25C685C7-C8CB-854F-9D58-7CA2BCC4A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FBD013-CF62-3843-B8EF-5A5D838F1D9F}"/>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552714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6CA4E-82D5-DD4C-88AC-86D736710B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D4D925-DB04-1B47-A277-8E5E00E5C1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0E8975-A385-B64C-AC09-01FEB49B6C5A}"/>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5" name="Footer Placeholder 4">
            <a:extLst>
              <a:ext uri="{FF2B5EF4-FFF2-40B4-BE49-F238E27FC236}">
                <a16:creationId xmlns:a16="http://schemas.microsoft.com/office/drawing/2014/main" id="{15EB59ED-9BB1-FB43-8246-DBFD808673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48CA37-0173-A14B-99CB-FD1530B75EC4}"/>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1224372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F260-79A5-3843-A741-6B19FA5263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0E097-A47B-A249-A8B9-F7D01612F9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3C61D3-486A-6C4D-A579-C52386E5AA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C3F9D9-62C9-4947-AE36-E0355B106063}"/>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6" name="Footer Placeholder 5">
            <a:extLst>
              <a:ext uri="{FF2B5EF4-FFF2-40B4-BE49-F238E27FC236}">
                <a16:creationId xmlns:a16="http://schemas.microsoft.com/office/drawing/2014/main" id="{6401432B-CF42-564A-8CE9-D3F0621C6A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5B303-E6A9-CE43-BC68-0EE53D20B6F2}"/>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1220402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070B5-FB7A-A24A-9B87-50D639D961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83597F-0BF1-6649-866C-A59659B1C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5C87FC-2451-1648-A508-6822124D93E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423DFF-7CAF-AD47-9685-AA2F1284C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C3F329-8185-C346-8979-D383458E02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C735F5-AD91-AF45-A884-8DE015AAA535}"/>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8" name="Footer Placeholder 7">
            <a:extLst>
              <a:ext uri="{FF2B5EF4-FFF2-40B4-BE49-F238E27FC236}">
                <a16:creationId xmlns:a16="http://schemas.microsoft.com/office/drawing/2014/main" id="{5E869723-A161-5949-BB7D-FDCEC99DE4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719FC2-E04D-BE43-986A-CB1031088F0F}"/>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944317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5F6D6-37CB-3748-9EC1-3AC459CD9E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87C059-F9BB-EF48-ABDE-0E6F9A4EB55F}"/>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4" name="Footer Placeholder 3">
            <a:extLst>
              <a:ext uri="{FF2B5EF4-FFF2-40B4-BE49-F238E27FC236}">
                <a16:creationId xmlns:a16="http://schemas.microsoft.com/office/drawing/2014/main" id="{31FE2896-C15A-9543-A1B7-E99E78B15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504FF1-49FC-AC4D-9DB8-8FB9FDB740DA}"/>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331151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2ED8FC-9AD5-E144-8B3A-C5662F21D001}"/>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3" name="Footer Placeholder 2">
            <a:extLst>
              <a:ext uri="{FF2B5EF4-FFF2-40B4-BE49-F238E27FC236}">
                <a16:creationId xmlns:a16="http://schemas.microsoft.com/office/drawing/2014/main" id="{91E5E052-33CB-2A41-B3C1-39B5A157B25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3F1C7A-FF5F-0C47-8125-0A1FF1C6714C}"/>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1579702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26B5B-3617-E040-AC2F-6B38368DDF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A43C5D-360B-6040-9A53-FF7A3F3945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2C53F9-4671-954B-A288-FC026AE7C3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072D4C1-229A-824E-9776-C06589C90F03}"/>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6" name="Footer Placeholder 5">
            <a:extLst>
              <a:ext uri="{FF2B5EF4-FFF2-40B4-BE49-F238E27FC236}">
                <a16:creationId xmlns:a16="http://schemas.microsoft.com/office/drawing/2014/main" id="{CC6837FD-4B12-2940-88AD-0162A55C9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F16AEC-8561-2C4F-86E1-9A738BCD7440}"/>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3100797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6E6AE-F966-6C4B-A5AB-8FF8D119AB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841EA1-6681-6E41-B155-171F59CDE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42391A-9E82-184C-B2A6-2ADBDEF9D7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F0BC71-B1BD-7840-8FA7-B7DAC8CA5196}"/>
              </a:ext>
            </a:extLst>
          </p:cNvPr>
          <p:cNvSpPr>
            <a:spLocks noGrp="1"/>
          </p:cNvSpPr>
          <p:nvPr>
            <p:ph type="dt" sz="half" idx="10"/>
          </p:nvPr>
        </p:nvSpPr>
        <p:spPr/>
        <p:txBody>
          <a:bodyPr/>
          <a:lstStyle/>
          <a:p>
            <a:fld id="{21C48A17-7BA3-B741-AB20-5ED6145A0868}" type="datetimeFigureOut">
              <a:rPr lang="en-US" smtClean="0"/>
              <a:t>5/4/2026</a:t>
            </a:fld>
            <a:endParaRPr lang="en-US"/>
          </a:p>
        </p:txBody>
      </p:sp>
      <p:sp>
        <p:nvSpPr>
          <p:cNvPr id="6" name="Footer Placeholder 5">
            <a:extLst>
              <a:ext uri="{FF2B5EF4-FFF2-40B4-BE49-F238E27FC236}">
                <a16:creationId xmlns:a16="http://schemas.microsoft.com/office/drawing/2014/main" id="{C17F752B-CAAA-CA4D-91E2-3AFD1B6DB9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E619D6-DB80-124F-B7F2-3DB66E588DC1}"/>
              </a:ext>
            </a:extLst>
          </p:cNvPr>
          <p:cNvSpPr>
            <a:spLocks noGrp="1"/>
          </p:cNvSpPr>
          <p:nvPr>
            <p:ph type="sldNum" sz="quarter" idx="12"/>
          </p:nvPr>
        </p:nvSpPr>
        <p:spPr/>
        <p:txBody>
          <a:bodyPr/>
          <a:lstStyle/>
          <a:p>
            <a:fld id="{D942A58F-648B-7A4E-9B0E-A67ACDF8B66F}" type="slidenum">
              <a:rPr lang="en-US" smtClean="0"/>
              <a:t>‹#›</a:t>
            </a:fld>
            <a:endParaRPr lang="en-US"/>
          </a:p>
        </p:txBody>
      </p:sp>
    </p:spTree>
    <p:extLst>
      <p:ext uri="{BB962C8B-B14F-4D97-AF65-F5344CB8AC3E}">
        <p14:creationId xmlns:p14="http://schemas.microsoft.com/office/powerpoint/2010/main" val="544640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DC5B72-772E-4C4B-9BA0-A762A7B02A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8D10D8-03EE-E344-9610-D785F89D2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ED3DA-2A43-6744-82D5-C0B7F3C715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C48A17-7BA3-B741-AB20-5ED6145A0868}" type="datetimeFigureOut">
              <a:rPr lang="en-US" smtClean="0"/>
              <a:t>5/4/2026</a:t>
            </a:fld>
            <a:endParaRPr lang="en-US"/>
          </a:p>
        </p:txBody>
      </p:sp>
      <p:sp>
        <p:nvSpPr>
          <p:cNvPr id="5" name="Footer Placeholder 4">
            <a:extLst>
              <a:ext uri="{FF2B5EF4-FFF2-40B4-BE49-F238E27FC236}">
                <a16:creationId xmlns:a16="http://schemas.microsoft.com/office/drawing/2014/main" id="{68DD9A0B-A71B-7947-8FB5-D00787461E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57F35E-DDBF-F341-9DFE-92F317C9E2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42A58F-648B-7A4E-9B0E-A67ACDF8B66F}" type="slidenum">
              <a:rPr lang="en-US" smtClean="0"/>
              <a:t>‹#›</a:t>
            </a:fld>
            <a:endParaRPr lang="en-US"/>
          </a:p>
        </p:txBody>
      </p:sp>
    </p:spTree>
    <p:extLst>
      <p:ext uri="{BB962C8B-B14F-4D97-AF65-F5344CB8AC3E}">
        <p14:creationId xmlns:p14="http://schemas.microsoft.com/office/powerpoint/2010/main" val="68389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A7C2BF-A539-2547-9E6A-183A0DBC0E5B}"/>
              </a:ext>
            </a:extLst>
          </p:cNvPr>
          <p:cNvSpPr/>
          <p:nvPr/>
        </p:nvSpPr>
        <p:spPr>
          <a:xfrm>
            <a:off x="6078" y="4026304"/>
            <a:ext cx="6096000" cy="923330"/>
          </a:xfrm>
          <a:prstGeom prst="rect">
            <a:avLst/>
          </a:prstGeom>
        </p:spPr>
        <p:txBody>
          <a:bodyPr>
            <a:spAutoFit/>
          </a:bodyPr>
          <a:lstStyle/>
          <a:p>
            <a:r>
              <a:rPr lang="en-US" b="1" spc="300" dirty="0">
                <a:latin typeface="Agenda" panose="02000603040000020004" pitchFamily="2" charset="77"/>
              </a:rPr>
              <a:t>Presented by:</a:t>
            </a:r>
          </a:p>
          <a:p>
            <a:r>
              <a:rPr lang="en-US" dirty="0">
                <a:latin typeface="Agenda" panose="02000603040000020004" pitchFamily="2" charset="77"/>
              </a:rPr>
              <a:t>Angela L. Irwin, Owner</a:t>
            </a:r>
          </a:p>
          <a:p>
            <a:r>
              <a:rPr lang="en-US" dirty="0" err="1">
                <a:latin typeface="Agenda" panose="02000603040000020004" pitchFamily="2" charset="77"/>
              </a:rPr>
              <a:t>AirWin</a:t>
            </a:r>
            <a:r>
              <a:rPr lang="en-US" dirty="0">
                <a:latin typeface="Agenda" panose="02000603040000020004" pitchFamily="2" charset="77"/>
              </a:rPr>
              <a:t> Educational Services, LLC</a:t>
            </a:r>
          </a:p>
        </p:txBody>
      </p:sp>
      <p:pic>
        <p:nvPicPr>
          <p:cNvPr id="13" name="Picture 12">
            <a:extLst>
              <a:ext uri="{FF2B5EF4-FFF2-40B4-BE49-F238E27FC236}">
                <a16:creationId xmlns:a16="http://schemas.microsoft.com/office/drawing/2014/main" id="{7E673A5B-1724-724D-93B6-AEC172E308D4}"/>
              </a:ext>
            </a:extLst>
          </p:cNvPr>
          <p:cNvPicPr>
            <a:picLocks noChangeAspect="1"/>
          </p:cNvPicPr>
          <p:nvPr/>
        </p:nvPicPr>
        <p:blipFill>
          <a:blip r:embed="rId3"/>
          <a:stretch>
            <a:fillRect/>
          </a:stretch>
        </p:blipFill>
        <p:spPr>
          <a:xfrm>
            <a:off x="334135" y="0"/>
            <a:ext cx="987974" cy="1715956"/>
          </a:xfrm>
          <a:prstGeom prst="rect">
            <a:avLst/>
          </a:prstGeom>
        </p:spPr>
      </p:pic>
      <p:pic>
        <p:nvPicPr>
          <p:cNvPr id="17" name="Picture 16">
            <a:extLst>
              <a:ext uri="{FF2B5EF4-FFF2-40B4-BE49-F238E27FC236}">
                <a16:creationId xmlns:a16="http://schemas.microsoft.com/office/drawing/2014/main" id="{CDC25523-99AB-BA44-8B53-A933BEA910B1}"/>
              </a:ext>
            </a:extLst>
          </p:cNvPr>
          <p:cNvPicPr>
            <a:picLocks noChangeAspect="1"/>
          </p:cNvPicPr>
          <p:nvPr/>
        </p:nvPicPr>
        <p:blipFill>
          <a:blip r:embed="rId4"/>
          <a:stretch>
            <a:fillRect/>
          </a:stretch>
        </p:blipFill>
        <p:spPr>
          <a:xfrm>
            <a:off x="0" y="1606540"/>
            <a:ext cx="6443664" cy="2482490"/>
          </a:xfrm>
          <a:prstGeom prst="rect">
            <a:avLst/>
          </a:prstGeom>
        </p:spPr>
      </p:pic>
      <p:sp>
        <p:nvSpPr>
          <p:cNvPr id="7" name="TextBox 6">
            <a:extLst>
              <a:ext uri="{FF2B5EF4-FFF2-40B4-BE49-F238E27FC236}">
                <a16:creationId xmlns:a16="http://schemas.microsoft.com/office/drawing/2014/main" id="{DBECE574-E43B-6B47-BDBD-12C586B8ED4B}"/>
              </a:ext>
            </a:extLst>
          </p:cNvPr>
          <p:cNvSpPr txBox="1"/>
          <p:nvPr/>
        </p:nvSpPr>
        <p:spPr>
          <a:xfrm>
            <a:off x="121435" y="1743311"/>
            <a:ext cx="8594861" cy="1077218"/>
          </a:xfrm>
          <a:prstGeom prst="rect">
            <a:avLst/>
          </a:prstGeom>
          <a:noFill/>
        </p:spPr>
        <p:txBody>
          <a:bodyPr wrap="square" rtlCol="0">
            <a:spAutoFit/>
          </a:bodyPr>
          <a:lstStyle/>
          <a:p>
            <a:r>
              <a:rPr lang="en-US" sz="2400" b="1" i="1" spc="0" dirty="0">
                <a:solidFill>
                  <a:schemeClr val="bg1"/>
                </a:solidFill>
                <a:latin typeface="Montserrat" pitchFamily="2" charset="77"/>
              </a:rPr>
              <a:t>Strengthening Governance and </a:t>
            </a:r>
          </a:p>
          <a:p>
            <a:r>
              <a:rPr lang="en-US" sz="2400" b="1" i="1" dirty="0">
                <a:solidFill>
                  <a:schemeClr val="bg1"/>
                </a:solidFill>
                <a:latin typeface="Montserrat" pitchFamily="2" charset="77"/>
              </a:rPr>
              <a:t>Authorizer Partnerships</a:t>
            </a:r>
          </a:p>
          <a:p>
            <a:endParaRPr lang="en-US" sz="1600" i="1" dirty="0"/>
          </a:p>
        </p:txBody>
      </p:sp>
      <p:sp>
        <p:nvSpPr>
          <p:cNvPr id="10" name="Rectangle 9">
            <a:extLst>
              <a:ext uri="{FF2B5EF4-FFF2-40B4-BE49-F238E27FC236}">
                <a16:creationId xmlns:a16="http://schemas.microsoft.com/office/drawing/2014/main" id="{22F6E38E-7981-3345-A437-284D22A38A21}"/>
              </a:ext>
            </a:extLst>
          </p:cNvPr>
          <p:cNvSpPr/>
          <p:nvPr/>
        </p:nvSpPr>
        <p:spPr>
          <a:xfrm>
            <a:off x="495018" y="3217216"/>
            <a:ext cx="6096000" cy="646331"/>
          </a:xfrm>
          <a:prstGeom prst="rect">
            <a:avLst/>
          </a:prstGeom>
        </p:spPr>
        <p:txBody>
          <a:bodyPr>
            <a:spAutoFit/>
          </a:bodyPr>
          <a:lstStyle/>
          <a:p>
            <a:r>
              <a:rPr lang="en-US" dirty="0">
                <a:solidFill>
                  <a:schemeClr val="bg1"/>
                </a:solidFill>
                <a:latin typeface="Agenda" panose="02000603040000020004" pitchFamily="2" charset="77"/>
              </a:rPr>
              <a:t>MCCSA Webinar Series</a:t>
            </a:r>
          </a:p>
          <a:p>
            <a:r>
              <a:rPr lang="en-US" dirty="0">
                <a:solidFill>
                  <a:schemeClr val="bg1"/>
                </a:solidFill>
                <a:latin typeface="Agenda" panose="02000603040000020004" pitchFamily="2" charset="77"/>
              </a:rPr>
              <a:t>May 2026</a:t>
            </a:r>
          </a:p>
        </p:txBody>
      </p:sp>
      <p:sp>
        <p:nvSpPr>
          <p:cNvPr id="12" name="Rectangle 11">
            <a:extLst>
              <a:ext uri="{FF2B5EF4-FFF2-40B4-BE49-F238E27FC236}">
                <a16:creationId xmlns:a16="http://schemas.microsoft.com/office/drawing/2014/main" id="{6371D914-65E7-204B-A06B-A45D882B879E}"/>
              </a:ext>
            </a:extLst>
          </p:cNvPr>
          <p:cNvSpPr/>
          <p:nvPr/>
        </p:nvSpPr>
        <p:spPr>
          <a:xfrm>
            <a:off x="258187" y="3339838"/>
            <a:ext cx="126124" cy="483476"/>
          </a:xfrm>
          <a:prstGeom prst="rect">
            <a:avLst/>
          </a:prstGeom>
          <a:solidFill>
            <a:srgbClr val="9CB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4DF9FA5-7996-5E49-A60E-1D3170E33C97}"/>
              </a:ext>
            </a:extLst>
          </p:cNvPr>
          <p:cNvPicPr>
            <a:picLocks noChangeAspect="1"/>
          </p:cNvPicPr>
          <p:nvPr/>
        </p:nvPicPr>
        <p:blipFill>
          <a:blip r:embed="rId5"/>
          <a:stretch>
            <a:fillRect/>
          </a:stretch>
        </p:blipFill>
        <p:spPr>
          <a:xfrm>
            <a:off x="278478" y="5555990"/>
            <a:ext cx="536122" cy="1302010"/>
          </a:xfrm>
          <a:prstGeom prst="rect">
            <a:avLst/>
          </a:prstGeom>
        </p:spPr>
      </p:pic>
      <p:pic>
        <p:nvPicPr>
          <p:cNvPr id="5" name="Picture 4">
            <a:extLst>
              <a:ext uri="{FF2B5EF4-FFF2-40B4-BE49-F238E27FC236}">
                <a16:creationId xmlns:a16="http://schemas.microsoft.com/office/drawing/2014/main" id="{606B9AAD-F2ED-C20A-1A5A-668221E6AB40}"/>
              </a:ext>
            </a:extLst>
          </p:cNvPr>
          <p:cNvPicPr>
            <a:picLocks noChangeAspect="1"/>
          </p:cNvPicPr>
          <p:nvPr/>
        </p:nvPicPr>
        <p:blipFill>
          <a:blip r:embed="rId6"/>
          <a:srcRect l="42135"/>
          <a:stretch>
            <a:fillRect/>
          </a:stretch>
        </p:blipFill>
        <p:spPr>
          <a:xfrm>
            <a:off x="6239398" y="0"/>
            <a:ext cx="5952602" cy="6858000"/>
          </a:xfrm>
          <a:prstGeom prst="rect">
            <a:avLst/>
          </a:prstGeom>
        </p:spPr>
      </p:pic>
    </p:spTree>
    <p:extLst>
      <p:ext uri="{BB962C8B-B14F-4D97-AF65-F5344CB8AC3E}">
        <p14:creationId xmlns:p14="http://schemas.microsoft.com/office/powerpoint/2010/main" val="332374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82859-B96E-0EE1-EDFC-2DECBEA3E396}"/>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8AD8EACE-8FA6-CDF6-D8E4-B375ED3B7517}"/>
              </a:ext>
            </a:extLst>
          </p:cNvPr>
          <p:cNvPicPr>
            <a:picLocks noChangeAspect="1"/>
          </p:cNvPicPr>
          <p:nvPr/>
        </p:nvPicPr>
        <p:blipFill>
          <a:blip r:embed="rId3"/>
          <a:stretch>
            <a:fillRect/>
          </a:stretch>
        </p:blipFill>
        <p:spPr>
          <a:xfrm>
            <a:off x="334135" y="0"/>
            <a:ext cx="987974" cy="1715956"/>
          </a:xfrm>
          <a:prstGeom prst="rect">
            <a:avLst/>
          </a:prstGeom>
        </p:spPr>
      </p:pic>
      <p:sp>
        <p:nvSpPr>
          <p:cNvPr id="2" name="TextBox 1">
            <a:extLst>
              <a:ext uri="{FF2B5EF4-FFF2-40B4-BE49-F238E27FC236}">
                <a16:creationId xmlns:a16="http://schemas.microsoft.com/office/drawing/2014/main" id="{A57906E2-68B8-5E9E-0DCA-5A687610FAFA}"/>
              </a:ext>
            </a:extLst>
          </p:cNvPr>
          <p:cNvSpPr txBox="1"/>
          <p:nvPr/>
        </p:nvSpPr>
        <p:spPr>
          <a:xfrm>
            <a:off x="828122" y="346358"/>
            <a:ext cx="10642294" cy="1200329"/>
          </a:xfrm>
          <a:prstGeom prst="rect">
            <a:avLst/>
          </a:prstGeom>
          <a:noFill/>
        </p:spPr>
        <p:txBody>
          <a:bodyPr wrap="square" rtlCol="0">
            <a:spAutoFit/>
          </a:bodyPr>
          <a:lstStyle/>
          <a:p>
            <a:pPr algn="ctr"/>
            <a:r>
              <a:rPr lang="en-US" sz="3600" b="1" dirty="0">
                <a:latin typeface="Montserrat Medium" panose="00000600000000000000" pitchFamily="2" charset="0"/>
              </a:rPr>
              <a:t>Setting the Stage for Strong Partnerships</a:t>
            </a:r>
          </a:p>
          <a:p>
            <a:endParaRPr lang="en-US" dirty="0"/>
          </a:p>
          <a:p>
            <a:pPr lvl="1"/>
            <a:endParaRPr lang="en-US" dirty="0"/>
          </a:p>
        </p:txBody>
      </p:sp>
      <p:pic>
        <p:nvPicPr>
          <p:cNvPr id="6" name="Picture 5">
            <a:extLst>
              <a:ext uri="{FF2B5EF4-FFF2-40B4-BE49-F238E27FC236}">
                <a16:creationId xmlns:a16="http://schemas.microsoft.com/office/drawing/2014/main" id="{BBA0F03D-8CE0-745B-2B8D-8C67CDA68B7F}"/>
              </a:ext>
            </a:extLst>
          </p:cNvPr>
          <p:cNvPicPr>
            <a:picLocks noChangeAspect="1"/>
          </p:cNvPicPr>
          <p:nvPr/>
        </p:nvPicPr>
        <p:blipFill>
          <a:blip r:embed="rId4"/>
          <a:srcRect l="2268" t="12706" r="2732" b="-24335"/>
          <a:stretch>
            <a:fillRect/>
          </a:stretch>
        </p:blipFill>
        <p:spPr>
          <a:xfrm>
            <a:off x="1185863" y="1223489"/>
            <a:ext cx="9772650" cy="6858000"/>
          </a:xfrm>
          <a:prstGeom prst="rect">
            <a:avLst/>
          </a:prstGeom>
        </p:spPr>
      </p:pic>
    </p:spTree>
    <p:extLst>
      <p:ext uri="{BB962C8B-B14F-4D97-AF65-F5344CB8AC3E}">
        <p14:creationId xmlns:p14="http://schemas.microsoft.com/office/powerpoint/2010/main" val="9677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FCFB0-24B3-F7EA-7E50-1870FDEE1B6B}"/>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162452A4-50AE-44F2-5150-5A27A30BFD0E}"/>
              </a:ext>
            </a:extLst>
          </p:cNvPr>
          <p:cNvPicPr>
            <a:picLocks noChangeAspect="1"/>
          </p:cNvPicPr>
          <p:nvPr/>
        </p:nvPicPr>
        <p:blipFill>
          <a:blip r:embed="rId3"/>
          <a:stretch>
            <a:fillRect/>
          </a:stretch>
        </p:blipFill>
        <p:spPr>
          <a:xfrm>
            <a:off x="334135" y="0"/>
            <a:ext cx="987974" cy="1715956"/>
          </a:xfrm>
          <a:prstGeom prst="rect">
            <a:avLst/>
          </a:prstGeom>
        </p:spPr>
      </p:pic>
      <p:sp>
        <p:nvSpPr>
          <p:cNvPr id="2" name="TextBox 1">
            <a:extLst>
              <a:ext uri="{FF2B5EF4-FFF2-40B4-BE49-F238E27FC236}">
                <a16:creationId xmlns:a16="http://schemas.microsoft.com/office/drawing/2014/main" id="{D9025805-BAC8-C2F8-D0E1-A8676A71140D}"/>
              </a:ext>
            </a:extLst>
          </p:cNvPr>
          <p:cNvSpPr txBox="1"/>
          <p:nvPr/>
        </p:nvSpPr>
        <p:spPr>
          <a:xfrm>
            <a:off x="974878" y="281109"/>
            <a:ext cx="10642294" cy="2185214"/>
          </a:xfrm>
          <a:prstGeom prst="rect">
            <a:avLst/>
          </a:prstGeom>
          <a:noFill/>
        </p:spPr>
        <p:txBody>
          <a:bodyPr wrap="square" rtlCol="0">
            <a:spAutoFit/>
          </a:bodyPr>
          <a:lstStyle/>
          <a:p>
            <a:pPr algn="ctr"/>
            <a:r>
              <a:rPr lang="en-US" sz="3600" b="1" dirty="0">
                <a:latin typeface="Montserrat Medium" panose="00000600000000000000" pitchFamily="2" charset="0"/>
              </a:rPr>
              <a:t>The Authorizer Role</a:t>
            </a:r>
          </a:p>
          <a:p>
            <a:pPr algn="ctr"/>
            <a:endParaRPr lang="en-US" sz="3600" dirty="0">
              <a:latin typeface="Montserrat Medium" panose="00000600000000000000" pitchFamily="2" charset="0"/>
            </a:endParaRPr>
          </a:p>
          <a:p>
            <a:endParaRPr lang="en-US" sz="2800" dirty="0"/>
          </a:p>
          <a:p>
            <a:endParaRPr lang="en-US" dirty="0"/>
          </a:p>
          <a:p>
            <a:pPr lvl="1"/>
            <a:endParaRPr lang="en-US" dirty="0"/>
          </a:p>
        </p:txBody>
      </p:sp>
      <p:pic>
        <p:nvPicPr>
          <p:cNvPr id="9" name="Picture 8">
            <a:extLst>
              <a:ext uri="{FF2B5EF4-FFF2-40B4-BE49-F238E27FC236}">
                <a16:creationId xmlns:a16="http://schemas.microsoft.com/office/drawing/2014/main" id="{808F26AB-C502-ED2E-432E-68B93ADB2B47}"/>
              </a:ext>
            </a:extLst>
          </p:cNvPr>
          <p:cNvPicPr>
            <a:picLocks noChangeAspect="1"/>
          </p:cNvPicPr>
          <p:nvPr/>
        </p:nvPicPr>
        <p:blipFill>
          <a:blip r:embed="rId4"/>
          <a:srcRect l="1574" t="11387" r="2557" b="2226"/>
          <a:stretch>
            <a:fillRect/>
          </a:stretch>
        </p:blipFill>
        <p:spPr>
          <a:xfrm>
            <a:off x="1164998" y="935831"/>
            <a:ext cx="9862004" cy="4986337"/>
          </a:xfrm>
          <a:prstGeom prst="rect">
            <a:avLst/>
          </a:prstGeom>
        </p:spPr>
      </p:pic>
    </p:spTree>
    <p:extLst>
      <p:ext uri="{BB962C8B-B14F-4D97-AF65-F5344CB8AC3E}">
        <p14:creationId xmlns:p14="http://schemas.microsoft.com/office/powerpoint/2010/main" val="3575362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45F3C-042B-32C6-5065-48CC2FD2C527}"/>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EA0E640A-42EF-7E24-707C-BF99D9392EAC}"/>
              </a:ext>
            </a:extLst>
          </p:cNvPr>
          <p:cNvPicPr>
            <a:picLocks noChangeAspect="1"/>
          </p:cNvPicPr>
          <p:nvPr/>
        </p:nvPicPr>
        <p:blipFill>
          <a:blip r:embed="rId3"/>
          <a:stretch>
            <a:fillRect/>
          </a:stretch>
        </p:blipFill>
        <p:spPr>
          <a:xfrm>
            <a:off x="334135" y="0"/>
            <a:ext cx="987974" cy="1715956"/>
          </a:xfrm>
          <a:prstGeom prst="rect">
            <a:avLst/>
          </a:prstGeom>
        </p:spPr>
      </p:pic>
      <p:sp>
        <p:nvSpPr>
          <p:cNvPr id="2" name="TextBox 1">
            <a:extLst>
              <a:ext uri="{FF2B5EF4-FFF2-40B4-BE49-F238E27FC236}">
                <a16:creationId xmlns:a16="http://schemas.microsoft.com/office/drawing/2014/main" id="{FBD02A55-478A-F0BD-AA51-F4463F8D6402}"/>
              </a:ext>
            </a:extLst>
          </p:cNvPr>
          <p:cNvSpPr txBox="1"/>
          <p:nvPr/>
        </p:nvSpPr>
        <p:spPr>
          <a:xfrm>
            <a:off x="959658" y="-219210"/>
            <a:ext cx="10642294" cy="1754326"/>
          </a:xfrm>
          <a:prstGeom prst="rect">
            <a:avLst/>
          </a:prstGeom>
          <a:noFill/>
        </p:spPr>
        <p:txBody>
          <a:bodyPr wrap="square" rtlCol="0">
            <a:spAutoFit/>
          </a:bodyPr>
          <a:lstStyle/>
          <a:p>
            <a:pPr algn="ctr"/>
            <a:endParaRPr lang="en-US" sz="3600" dirty="0">
              <a:latin typeface="Montserrat Medium" panose="00000600000000000000" pitchFamily="2" charset="0"/>
            </a:endParaRPr>
          </a:p>
          <a:p>
            <a:pPr algn="ctr"/>
            <a:r>
              <a:rPr lang="en-US" sz="3600" b="1" dirty="0">
                <a:latin typeface="Montserrat Medium" panose="00000600000000000000" pitchFamily="2" charset="0"/>
              </a:rPr>
              <a:t>ACCOUNTABILITY  </a:t>
            </a:r>
            <a:endParaRPr lang="en-US" sz="3600" b="1" i="1" dirty="0"/>
          </a:p>
          <a:p>
            <a:endParaRPr lang="en-US" dirty="0"/>
          </a:p>
          <a:p>
            <a:pPr lvl="1"/>
            <a:endParaRPr lang="en-US" dirty="0"/>
          </a:p>
        </p:txBody>
      </p:sp>
      <p:pic>
        <p:nvPicPr>
          <p:cNvPr id="4" name="Picture 3">
            <a:extLst>
              <a:ext uri="{FF2B5EF4-FFF2-40B4-BE49-F238E27FC236}">
                <a16:creationId xmlns:a16="http://schemas.microsoft.com/office/drawing/2014/main" id="{85DA19C7-7E66-C4E5-7F2F-46B54770A65E}"/>
              </a:ext>
            </a:extLst>
          </p:cNvPr>
          <p:cNvPicPr>
            <a:picLocks noChangeAspect="1"/>
          </p:cNvPicPr>
          <p:nvPr/>
        </p:nvPicPr>
        <p:blipFill>
          <a:blip r:embed="rId4"/>
          <a:stretch>
            <a:fillRect/>
          </a:stretch>
        </p:blipFill>
        <p:spPr>
          <a:xfrm>
            <a:off x="952500" y="1357312"/>
            <a:ext cx="10287000" cy="5500687"/>
          </a:xfrm>
          <a:prstGeom prst="rect">
            <a:avLst/>
          </a:prstGeom>
        </p:spPr>
      </p:pic>
    </p:spTree>
    <p:extLst>
      <p:ext uri="{BB962C8B-B14F-4D97-AF65-F5344CB8AC3E}">
        <p14:creationId xmlns:p14="http://schemas.microsoft.com/office/powerpoint/2010/main" val="1517807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54F84-C5E1-A956-CE52-52039D66BB8D}"/>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E8068EF4-8317-C2BE-9734-A816A13E4B31}"/>
              </a:ext>
            </a:extLst>
          </p:cNvPr>
          <p:cNvPicPr>
            <a:picLocks noChangeAspect="1"/>
          </p:cNvPicPr>
          <p:nvPr/>
        </p:nvPicPr>
        <p:blipFill>
          <a:blip r:embed="rId3"/>
          <a:stretch>
            <a:fillRect/>
          </a:stretch>
        </p:blipFill>
        <p:spPr>
          <a:xfrm>
            <a:off x="59807" y="0"/>
            <a:ext cx="987974" cy="1715956"/>
          </a:xfrm>
          <a:prstGeom prst="rect">
            <a:avLst/>
          </a:prstGeom>
        </p:spPr>
      </p:pic>
      <p:sp>
        <p:nvSpPr>
          <p:cNvPr id="2" name="TextBox 1">
            <a:extLst>
              <a:ext uri="{FF2B5EF4-FFF2-40B4-BE49-F238E27FC236}">
                <a16:creationId xmlns:a16="http://schemas.microsoft.com/office/drawing/2014/main" id="{CD70AB87-19B4-0C2D-1F36-E31C4112A31B}"/>
              </a:ext>
            </a:extLst>
          </p:cNvPr>
          <p:cNvSpPr txBox="1"/>
          <p:nvPr/>
        </p:nvSpPr>
        <p:spPr>
          <a:xfrm>
            <a:off x="1047781" y="207380"/>
            <a:ext cx="10642294" cy="1292662"/>
          </a:xfrm>
          <a:prstGeom prst="rect">
            <a:avLst/>
          </a:prstGeom>
          <a:noFill/>
        </p:spPr>
        <p:txBody>
          <a:bodyPr wrap="square" rtlCol="0">
            <a:spAutoFit/>
          </a:bodyPr>
          <a:lstStyle/>
          <a:p>
            <a:pPr algn="ctr"/>
            <a:r>
              <a:rPr lang="en-US" sz="3600" b="1" dirty="0">
                <a:latin typeface="Montserrat Medium" panose="00000600000000000000" pitchFamily="2" charset="0"/>
              </a:rPr>
              <a:t>UNDERSTANDING THE WHY</a:t>
            </a:r>
          </a:p>
          <a:p>
            <a:pPr algn="ctr"/>
            <a:endParaRPr lang="en-US" sz="2400" i="1" dirty="0">
              <a:latin typeface="Montserrat Medium" panose="00000600000000000000" pitchFamily="2" charset="0"/>
            </a:endParaRPr>
          </a:p>
          <a:p>
            <a:pPr lvl="1"/>
            <a:endParaRPr lang="en-US" dirty="0"/>
          </a:p>
        </p:txBody>
      </p:sp>
      <p:pic>
        <p:nvPicPr>
          <p:cNvPr id="5" name="Picture 4">
            <a:extLst>
              <a:ext uri="{FF2B5EF4-FFF2-40B4-BE49-F238E27FC236}">
                <a16:creationId xmlns:a16="http://schemas.microsoft.com/office/drawing/2014/main" id="{D89A563E-2DEF-FC7A-97AD-9B783F7F0D7B}"/>
              </a:ext>
            </a:extLst>
          </p:cNvPr>
          <p:cNvPicPr>
            <a:picLocks noChangeAspect="1"/>
          </p:cNvPicPr>
          <p:nvPr/>
        </p:nvPicPr>
        <p:blipFill>
          <a:blip r:embed="rId4"/>
          <a:srcRect l="1066" t="1961" r="1225"/>
          <a:stretch>
            <a:fillRect/>
          </a:stretch>
        </p:blipFill>
        <p:spPr>
          <a:xfrm>
            <a:off x="942974" y="971550"/>
            <a:ext cx="10527441" cy="5890266"/>
          </a:xfrm>
          <a:prstGeom prst="rect">
            <a:avLst/>
          </a:prstGeom>
        </p:spPr>
      </p:pic>
    </p:spTree>
    <p:extLst>
      <p:ext uri="{BB962C8B-B14F-4D97-AF65-F5344CB8AC3E}">
        <p14:creationId xmlns:p14="http://schemas.microsoft.com/office/powerpoint/2010/main" val="262346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2FF24-3F4B-DE18-4FA4-ADA936384936}"/>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359E8A12-0905-EF1A-1A74-337855F91117}"/>
              </a:ext>
            </a:extLst>
          </p:cNvPr>
          <p:cNvPicPr>
            <a:picLocks noChangeAspect="1"/>
          </p:cNvPicPr>
          <p:nvPr/>
        </p:nvPicPr>
        <p:blipFill>
          <a:blip r:embed="rId3"/>
          <a:stretch>
            <a:fillRect/>
          </a:stretch>
        </p:blipFill>
        <p:spPr>
          <a:xfrm>
            <a:off x="334135" y="0"/>
            <a:ext cx="987974" cy="1715956"/>
          </a:xfrm>
          <a:prstGeom prst="rect">
            <a:avLst/>
          </a:prstGeom>
        </p:spPr>
      </p:pic>
      <p:sp>
        <p:nvSpPr>
          <p:cNvPr id="2" name="TextBox 1">
            <a:extLst>
              <a:ext uri="{FF2B5EF4-FFF2-40B4-BE49-F238E27FC236}">
                <a16:creationId xmlns:a16="http://schemas.microsoft.com/office/drawing/2014/main" id="{BE3A7F64-7722-3493-3BC9-045B2BB2A86F}"/>
              </a:ext>
            </a:extLst>
          </p:cNvPr>
          <p:cNvSpPr txBox="1"/>
          <p:nvPr/>
        </p:nvSpPr>
        <p:spPr>
          <a:xfrm>
            <a:off x="828122" y="211647"/>
            <a:ext cx="10642294" cy="1846659"/>
          </a:xfrm>
          <a:prstGeom prst="rect">
            <a:avLst/>
          </a:prstGeom>
          <a:noFill/>
        </p:spPr>
        <p:txBody>
          <a:bodyPr wrap="square" rtlCol="0">
            <a:spAutoFit/>
          </a:bodyPr>
          <a:lstStyle/>
          <a:p>
            <a:pPr algn="ctr"/>
            <a:r>
              <a:rPr lang="en-US" sz="3600" b="1" dirty="0">
                <a:latin typeface="Montserrat Medium" panose="00000600000000000000" pitchFamily="2" charset="0"/>
              </a:rPr>
              <a:t>THE CHARTER CONTRACT</a:t>
            </a:r>
          </a:p>
          <a:p>
            <a:pPr algn="ctr"/>
            <a:r>
              <a:rPr lang="en-US" sz="3200" i="1" dirty="0">
                <a:latin typeface="Montserrat Medium" panose="00000600000000000000" pitchFamily="2" charset="0"/>
              </a:rPr>
              <a:t>Your Shared Anchor</a:t>
            </a:r>
          </a:p>
          <a:p>
            <a:pPr algn="ctr"/>
            <a:endParaRPr lang="en-US" sz="2400" i="1" dirty="0">
              <a:latin typeface="Montserrat Medium" panose="00000600000000000000" pitchFamily="2" charset="0"/>
            </a:endParaRPr>
          </a:p>
          <a:p>
            <a:pPr lvl="1"/>
            <a:endParaRPr lang="en-US" dirty="0"/>
          </a:p>
        </p:txBody>
      </p:sp>
      <p:pic>
        <p:nvPicPr>
          <p:cNvPr id="5" name="Picture 4">
            <a:extLst>
              <a:ext uri="{FF2B5EF4-FFF2-40B4-BE49-F238E27FC236}">
                <a16:creationId xmlns:a16="http://schemas.microsoft.com/office/drawing/2014/main" id="{3910C128-5E7F-7AB9-1CD0-CD2E6A1148D7}"/>
              </a:ext>
            </a:extLst>
          </p:cNvPr>
          <p:cNvPicPr>
            <a:picLocks noChangeAspect="1"/>
          </p:cNvPicPr>
          <p:nvPr/>
        </p:nvPicPr>
        <p:blipFill>
          <a:blip r:embed="rId4"/>
          <a:srcRect l="927" t="17437" r="927" b="3263"/>
          <a:stretch>
            <a:fillRect/>
          </a:stretch>
        </p:blipFill>
        <p:spPr>
          <a:xfrm>
            <a:off x="1047781" y="1400175"/>
            <a:ext cx="10096438" cy="4475381"/>
          </a:xfrm>
          <a:prstGeom prst="rect">
            <a:avLst/>
          </a:prstGeom>
        </p:spPr>
      </p:pic>
    </p:spTree>
    <p:extLst>
      <p:ext uri="{BB962C8B-B14F-4D97-AF65-F5344CB8AC3E}">
        <p14:creationId xmlns:p14="http://schemas.microsoft.com/office/powerpoint/2010/main" val="871248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7491B-BA75-F391-2728-7E36E46B5DF0}"/>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30C99A95-56DC-2362-E422-D0368150D8ED}"/>
              </a:ext>
            </a:extLst>
          </p:cNvPr>
          <p:cNvPicPr>
            <a:picLocks noChangeAspect="1"/>
          </p:cNvPicPr>
          <p:nvPr/>
        </p:nvPicPr>
        <p:blipFill>
          <a:blip r:embed="rId3"/>
          <a:stretch>
            <a:fillRect/>
          </a:stretch>
        </p:blipFill>
        <p:spPr>
          <a:xfrm>
            <a:off x="334135" y="0"/>
            <a:ext cx="987974" cy="1715956"/>
          </a:xfrm>
          <a:prstGeom prst="rect">
            <a:avLst/>
          </a:prstGeom>
        </p:spPr>
      </p:pic>
      <p:sp>
        <p:nvSpPr>
          <p:cNvPr id="2" name="TextBox 1">
            <a:extLst>
              <a:ext uri="{FF2B5EF4-FFF2-40B4-BE49-F238E27FC236}">
                <a16:creationId xmlns:a16="http://schemas.microsoft.com/office/drawing/2014/main" id="{E3865E86-FB11-771C-DF81-4CD78A83E9AE}"/>
              </a:ext>
            </a:extLst>
          </p:cNvPr>
          <p:cNvSpPr txBox="1"/>
          <p:nvPr/>
        </p:nvSpPr>
        <p:spPr>
          <a:xfrm>
            <a:off x="1062798" y="481310"/>
            <a:ext cx="11129202" cy="923330"/>
          </a:xfrm>
          <a:prstGeom prst="rect">
            <a:avLst/>
          </a:prstGeom>
          <a:noFill/>
        </p:spPr>
        <p:txBody>
          <a:bodyPr wrap="square" rtlCol="0">
            <a:spAutoFit/>
          </a:bodyPr>
          <a:lstStyle/>
          <a:p>
            <a:pPr algn="ctr"/>
            <a:r>
              <a:rPr lang="en-US" sz="3600" b="1" dirty="0">
                <a:latin typeface="Montserrat Medium" panose="00000600000000000000" pitchFamily="2" charset="0"/>
              </a:rPr>
              <a:t>GOVERNANCE AND AUTHORIZER ALIGNMENT</a:t>
            </a:r>
          </a:p>
          <a:p>
            <a:pPr lvl="1"/>
            <a:endParaRPr lang="en-US" dirty="0"/>
          </a:p>
        </p:txBody>
      </p:sp>
      <p:pic>
        <p:nvPicPr>
          <p:cNvPr id="5" name="Picture 4">
            <a:extLst>
              <a:ext uri="{FF2B5EF4-FFF2-40B4-BE49-F238E27FC236}">
                <a16:creationId xmlns:a16="http://schemas.microsoft.com/office/drawing/2014/main" id="{2A469332-36E8-AED7-E849-D83ECE40CF82}"/>
              </a:ext>
            </a:extLst>
          </p:cNvPr>
          <p:cNvPicPr>
            <a:picLocks noChangeAspect="1"/>
          </p:cNvPicPr>
          <p:nvPr/>
        </p:nvPicPr>
        <p:blipFill>
          <a:blip r:embed="rId4"/>
          <a:srcRect l="1713" t="21910" r="2176" b="5701"/>
          <a:stretch>
            <a:fillRect/>
          </a:stretch>
        </p:blipFill>
        <p:spPr>
          <a:xfrm>
            <a:off x="1457325" y="1601656"/>
            <a:ext cx="9886950" cy="4199069"/>
          </a:xfrm>
          <a:prstGeom prst="rect">
            <a:avLst/>
          </a:prstGeom>
        </p:spPr>
      </p:pic>
    </p:spTree>
    <p:extLst>
      <p:ext uri="{BB962C8B-B14F-4D97-AF65-F5344CB8AC3E}">
        <p14:creationId xmlns:p14="http://schemas.microsoft.com/office/powerpoint/2010/main" val="2641643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DE55BE-E7E6-3B4E-9909-698E9E90753D}"/>
              </a:ext>
            </a:extLst>
          </p:cNvPr>
          <p:cNvSpPr/>
          <p:nvPr/>
        </p:nvSpPr>
        <p:spPr>
          <a:xfrm>
            <a:off x="651536" y="4886476"/>
            <a:ext cx="6096000" cy="1754326"/>
          </a:xfrm>
          <a:prstGeom prst="rect">
            <a:avLst/>
          </a:prstGeom>
        </p:spPr>
        <p:txBody>
          <a:bodyPr>
            <a:spAutoFit/>
          </a:bodyPr>
          <a:lstStyle/>
          <a:p>
            <a:r>
              <a:rPr lang="en-US" dirty="0">
                <a:latin typeface="Agenda" panose="02000603040000020004" pitchFamily="2" charset="77"/>
              </a:rPr>
              <a:t>4521 Henry Drive</a:t>
            </a:r>
          </a:p>
          <a:p>
            <a:r>
              <a:rPr lang="en-US" dirty="0">
                <a:latin typeface="Agenda" panose="02000603040000020004" pitchFamily="2" charset="77"/>
              </a:rPr>
              <a:t>Beaverton, MI  48612</a:t>
            </a:r>
          </a:p>
          <a:p>
            <a:endParaRPr lang="en-US" dirty="0">
              <a:latin typeface="Agenda" panose="02000603040000020004" pitchFamily="2" charset="77"/>
            </a:endParaRPr>
          </a:p>
          <a:p>
            <a:r>
              <a:rPr lang="en-US" dirty="0">
                <a:latin typeface="Agenda" panose="02000603040000020004" pitchFamily="2" charset="77"/>
              </a:rPr>
              <a:t>989.239.7555</a:t>
            </a:r>
          </a:p>
          <a:p>
            <a:endParaRPr lang="en-US" dirty="0">
              <a:latin typeface="Agenda" panose="02000603040000020004" pitchFamily="2" charset="77"/>
            </a:endParaRPr>
          </a:p>
          <a:p>
            <a:r>
              <a:rPr lang="en-US" b="1" spc="300" dirty="0">
                <a:latin typeface="Agenda" panose="02000603040000020004" pitchFamily="2" charset="77"/>
              </a:rPr>
              <a:t>ANGELA@AIRWINLLC.COM</a:t>
            </a:r>
          </a:p>
        </p:txBody>
      </p:sp>
      <p:sp>
        <p:nvSpPr>
          <p:cNvPr id="4" name="Rectangle 3">
            <a:extLst>
              <a:ext uri="{FF2B5EF4-FFF2-40B4-BE49-F238E27FC236}">
                <a16:creationId xmlns:a16="http://schemas.microsoft.com/office/drawing/2014/main" id="{75814521-B223-C742-8697-9E316D7F60A1}"/>
              </a:ext>
            </a:extLst>
          </p:cNvPr>
          <p:cNvSpPr/>
          <p:nvPr/>
        </p:nvSpPr>
        <p:spPr>
          <a:xfrm>
            <a:off x="546087" y="471872"/>
            <a:ext cx="5653496" cy="2800767"/>
          </a:xfrm>
          <a:prstGeom prst="rect">
            <a:avLst/>
          </a:prstGeom>
        </p:spPr>
        <p:txBody>
          <a:bodyPr wrap="square">
            <a:spAutoFit/>
          </a:bodyPr>
          <a:lstStyle/>
          <a:p>
            <a:r>
              <a:rPr lang="en-US" sz="8800" b="1" dirty="0">
                <a:solidFill>
                  <a:srgbClr val="0C57A2"/>
                </a:solidFill>
                <a:latin typeface="Montserrat SemiBold" pitchFamily="2" charset="77"/>
              </a:rPr>
              <a:t>THANK YOU!</a:t>
            </a:r>
          </a:p>
        </p:txBody>
      </p:sp>
      <p:pic>
        <p:nvPicPr>
          <p:cNvPr id="2" name="Picture 1">
            <a:extLst>
              <a:ext uri="{FF2B5EF4-FFF2-40B4-BE49-F238E27FC236}">
                <a16:creationId xmlns:a16="http://schemas.microsoft.com/office/drawing/2014/main" id="{B3206562-5A0B-5B4F-B772-8AE3BE442533}"/>
              </a:ext>
            </a:extLst>
          </p:cNvPr>
          <p:cNvPicPr>
            <a:picLocks noChangeAspect="1"/>
          </p:cNvPicPr>
          <p:nvPr/>
        </p:nvPicPr>
        <p:blipFill>
          <a:blip r:embed="rId3"/>
          <a:stretch>
            <a:fillRect/>
          </a:stretch>
        </p:blipFill>
        <p:spPr>
          <a:xfrm>
            <a:off x="546087" y="3365845"/>
            <a:ext cx="3153449" cy="1093723"/>
          </a:xfrm>
          <a:prstGeom prst="rect">
            <a:avLst/>
          </a:prstGeom>
        </p:spPr>
      </p:pic>
      <p:pic>
        <p:nvPicPr>
          <p:cNvPr id="6" name="Picture 5">
            <a:extLst>
              <a:ext uri="{FF2B5EF4-FFF2-40B4-BE49-F238E27FC236}">
                <a16:creationId xmlns:a16="http://schemas.microsoft.com/office/drawing/2014/main" id="{E0D440BF-8AE1-CA4B-A932-A8955F4FAD4D}"/>
              </a:ext>
            </a:extLst>
          </p:cNvPr>
          <p:cNvPicPr>
            <a:picLocks noChangeAspect="1"/>
          </p:cNvPicPr>
          <p:nvPr/>
        </p:nvPicPr>
        <p:blipFill>
          <a:blip r:embed="rId4"/>
          <a:stretch>
            <a:fillRect/>
          </a:stretch>
        </p:blipFill>
        <p:spPr>
          <a:xfrm>
            <a:off x="5509847" y="0"/>
            <a:ext cx="6682154" cy="6858000"/>
          </a:xfrm>
          <a:prstGeom prst="rect">
            <a:avLst/>
          </a:prstGeom>
        </p:spPr>
      </p:pic>
    </p:spTree>
    <p:extLst>
      <p:ext uri="{BB962C8B-B14F-4D97-AF65-F5344CB8AC3E}">
        <p14:creationId xmlns:p14="http://schemas.microsoft.com/office/powerpoint/2010/main" val="224420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3942</TotalTime>
  <Words>1249</Words>
  <Application>Microsoft Office PowerPoint</Application>
  <PresentationFormat>Widescreen</PresentationFormat>
  <Paragraphs>78</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Agenda</vt:lpstr>
      <vt:lpstr>Arial</vt:lpstr>
      <vt:lpstr>Calibri</vt:lpstr>
      <vt:lpstr>Calibri Light</vt:lpstr>
      <vt:lpstr>Montserrat</vt:lpstr>
      <vt:lpstr>Montserrat Medium</vt:lpstr>
      <vt:lpstr>Montserrat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Angela Irwin</cp:lastModifiedBy>
  <cp:revision>37</cp:revision>
  <cp:lastPrinted>2026-05-01T17:45:09Z</cp:lastPrinted>
  <dcterms:created xsi:type="dcterms:W3CDTF">2024-08-15T22:02:00Z</dcterms:created>
  <dcterms:modified xsi:type="dcterms:W3CDTF">2026-05-04T19:41:49Z</dcterms:modified>
</cp:coreProperties>
</file>