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95" r:id="rId4"/>
    <p:sldId id="288" r:id="rId5"/>
    <p:sldId id="289" r:id="rId6"/>
    <p:sldId id="291" r:id="rId7"/>
    <p:sldId id="290" r:id="rId8"/>
    <p:sldId id="292" r:id="rId9"/>
    <p:sldId id="296" r:id="rId10"/>
    <p:sldId id="293" r:id="rId11"/>
    <p:sldId id="294" r:id="rId12"/>
    <p:sldId id="283" r:id="rId1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AA8"/>
    <a:srgbClr val="0C57A2"/>
    <a:srgbClr val="9CBDDD"/>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17"/>
    <p:restoredTop sz="97460"/>
  </p:normalViewPr>
  <p:slideViewPr>
    <p:cSldViewPr snapToGrid="0" snapToObjects="1">
      <p:cViewPr varScale="1">
        <p:scale>
          <a:sx n="10" d="100"/>
          <a:sy n="10" d="100"/>
        </p:scale>
        <p:origin x="-102" y="6"/>
      </p:cViewPr>
      <p:guideLst/>
    </p:cSldViewPr>
  </p:slideViewPr>
  <p:notesTextViewPr>
    <p:cViewPr>
      <p:scale>
        <a:sx n="3" d="2"/>
        <a:sy n="3" d="2"/>
      </p:scale>
      <p:origin x="0" y="-80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Irwin" userId="436ca7a587d9bf06" providerId="LiveId" clId="{2BD5FA28-28E3-450C-90E4-F19B74289E8C}"/>
    <pc:docChg chg="custSel addSld delSld modSld sldOrd">
      <pc:chgData name="Angela Irwin" userId="436ca7a587d9bf06" providerId="LiveId" clId="{2BD5FA28-28E3-450C-90E4-F19B74289E8C}" dt="2026-09-14T20:11:13.048" v="9058" actId="20577"/>
      <pc:docMkLst>
        <pc:docMk/>
      </pc:docMkLst>
      <pc:sldChg chg="modNotesTx">
        <pc:chgData name="Angela Irwin" userId="436ca7a587d9bf06" providerId="LiveId" clId="{2BD5FA28-28E3-450C-90E4-F19B74289E8C}" dt="2026-09-14T19:57:59.129" v="7843" actId="20577"/>
        <pc:sldMkLst>
          <pc:docMk/>
          <pc:sldMk cId="332374116" sldId="256"/>
        </pc:sldMkLst>
      </pc:sldChg>
      <pc:sldChg chg="addSp delSp modSp mod modAnim modNotesTx">
        <pc:chgData name="Angela Irwin" userId="436ca7a587d9bf06" providerId="LiveId" clId="{2BD5FA28-28E3-450C-90E4-F19B74289E8C}" dt="2026-09-14T20:01:15.161" v="8040"/>
        <pc:sldMkLst>
          <pc:docMk/>
          <pc:sldMk cId="1327474516" sldId="257"/>
        </pc:sldMkLst>
        <pc:spChg chg="del">
          <ac:chgData name="Angela Irwin" userId="436ca7a587d9bf06" providerId="LiveId" clId="{2BD5FA28-28E3-450C-90E4-F19B74289E8C}" dt="2026-09-14T19:58:13.719" v="7844" actId="478"/>
          <ac:spMkLst>
            <pc:docMk/>
            <pc:sldMk cId="1327474516" sldId="257"/>
            <ac:spMk id="2" creationId="{01219D4B-10DD-1E28-D15B-25D92BE567D7}"/>
          </ac:spMkLst>
        </pc:spChg>
        <pc:spChg chg="add mod">
          <ac:chgData name="Angela Irwin" userId="436ca7a587d9bf06" providerId="LiveId" clId="{2BD5FA28-28E3-450C-90E4-F19B74289E8C}" dt="2026-09-14T20:00:24.961" v="8030" actId="255"/>
          <ac:spMkLst>
            <pc:docMk/>
            <pc:sldMk cId="1327474516" sldId="257"/>
            <ac:spMk id="3" creationId="{0BB4499A-79B0-7B66-7244-C1863B64BAB9}"/>
          </ac:spMkLst>
        </pc:spChg>
        <pc:spChg chg="add mod">
          <ac:chgData name="Angela Irwin" userId="436ca7a587d9bf06" providerId="LiveId" clId="{2BD5FA28-28E3-450C-90E4-F19B74289E8C}" dt="2026-09-14T20:00:31.534" v="8031" actId="255"/>
          <ac:spMkLst>
            <pc:docMk/>
            <pc:sldMk cId="1327474516" sldId="257"/>
            <ac:spMk id="4" creationId="{318F7FDF-95E6-0616-3D11-500141EF8C51}"/>
          </ac:spMkLst>
        </pc:spChg>
        <pc:spChg chg="add mod">
          <ac:chgData name="Angela Irwin" userId="436ca7a587d9bf06" providerId="LiveId" clId="{2BD5FA28-28E3-450C-90E4-F19B74289E8C}" dt="2026-09-14T20:00:37.328" v="8032" actId="255"/>
          <ac:spMkLst>
            <pc:docMk/>
            <pc:sldMk cId="1327474516" sldId="257"/>
            <ac:spMk id="5" creationId="{060C9FF0-94CA-25DE-C40E-DF4838FFC001}"/>
          </ac:spMkLst>
        </pc:spChg>
        <pc:spChg chg="add mod">
          <ac:chgData name="Angela Irwin" userId="436ca7a587d9bf06" providerId="LiveId" clId="{2BD5FA28-28E3-450C-90E4-F19B74289E8C}" dt="2026-09-14T20:00:46.233" v="8034" actId="14100"/>
          <ac:spMkLst>
            <pc:docMk/>
            <pc:sldMk cId="1327474516" sldId="257"/>
            <ac:spMk id="6" creationId="{D1FBD5FA-3EE7-B473-9634-5DE7A0AF2E91}"/>
          </ac:spMkLst>
        </pc:spChg>
        <pc:spChg chg="add mod">
          <ac:chgData name="Angela Irwin" userId="436ca7a587d9bf06" providerId="LiveId" clId="{2BD5FA28-28E3-450C-90E4-F19B74289E8C}" dt="2026-09-14T20:00:52.269" v="8035" actId="255"/>
          <ac:spMkLst>
            <pc:docMk/>
            <pc:sldMk cId="1327474516" sldId="257"/>
            <ac:spMk id="7" creationId="{AA38F009-1523-FF3B-183F-74B08156DCAB}"/>
          </ac:spMkLst>
        </pc:spChg>
      </pc:sldChg>
      <pc:sldChg chg="modNotesTx">
        <pc:chgData name="Angela Irwin" userId="436ca7a587d9bf06" providerId="LiveId" clId="{2BD5FA28-28E3-450C-90E4-F19B74289E8C}" dt="2026-09-14T20:11:13.048" v="9058" actId="20577"/>
        <pc:sldMkLst>
          <pc:docMk/>
          <pc:sldMk cId="4268317242" sldId="283"/>
        </pc:sldMkLst>
      </pc:sldChg>
      <pc:sldChg chg="addSp delSp modSp mod modNotesTx">
        <pc:chgData name="Angela Irwin" userId="436ca7a587d9bf06" providerId="LiveId" clId="{2BD5FA28-28E3-450C-90E4-F19B74289E8C}" dt="2026-09-14T20:02:43.799" v="8197" actId="20577"/>
        <pc:sldMkLst>
          <pc:docMk/>
          <pc:sldMk cId="326883591" sldId="288"/>
        </pc:sldMkLst>
      </pc:sldChg>
      <pc:sldChg chg="modSp mod modNotesTx">
        <pc:chgData name="Angela Irwin" userId="436ca7a587d9bf06" providerId="LiveId" clId="{2BD5FA28-28E3-450C-90E4-F19B74289E8C}" dt="2026-09-14T20:06:01.504" v="8449" actId="5793"/>
        <pc:sldMkLst>
          <pc:docMk/>
          <pc:sldMk cId="3094772564" sldId="289"/>
        </pc:sldMkLst>
      </pc:sldChg>
      <pc:sldChg chg="addSp delSp modSp mod modNotesTx">
        <pc:chgData name="Angela Irwin" userId="436ca7a587d9bf06" providerId="LiveId" clId="{2BD5FA28-28E3-450C-90E4-F19B74289E8C}" dt="2026-09-14T20:07:22.690" v="8611" actId="20577"/>
        <pc:sldMkLst>
          <pc:docMk/>
          <pc:sldMk cId="4160694843" sldId="290"/>
        </pc:sldMkLst>
      </pc:sldChg>
      <pc:sldChg chg="addSp delSp modSp mod ord modNotesTx">
        <pc:chgData name="Angela Irwin" userId="436ca7a587d9bf06" providerId="LiveId" clId="{2BD5FA28-28E3-450C-90E4-F19B74289E8C}" dt="2026-09-14T20:06:33.763" v="8451" actId="20577"/>
        <pc:sldMkLst>
          <pc:docMk/>
          <pc:sldMk cId="3997683594" sldId="291"/>
        </pc:sldMkLst>
      </pc:sldChg>
      <pc:sldChg chg="addSp delSp modSp add mod modNotesTx">
        <pc:chgData name="Angela Irwin" userId="436ca7a587d9bf06" providerId="LiveId" clId="{2BD5FA28-28E3-450C-90E4-F19B74289E8C}" dt="2026-09-09T14:45:46.415" v="7222" actId="1076"/>
        <pc:sldMkLst>
          <pc:docMk/>
          <pc:sldMk cId="3449768482" sldId="293"/>
        </pc:sldMkLst>
        <pc:spChg chg="mod">
          <ac:chgData name="Angela Irwin" userId="436ca7a587d9bf06" providerId="LiveId" clId="{2BD5FA28-28E3-450C-90E4-F19B74289E8C}" dt="2026-09-09T14:45:46.415" v="7222" actId="1076"/>
          <ac:spMkLst>
            <pc:docMk/>
            <pc:sldMk cId="3449768482" sldId="293"/>
            <ac:spMk id="2" creationId="{57EBF28B-C60A-8EC1-3FAD-9B4709618B10}"/>
          </ac:spMkLst>
        </pc:spChg>
      </pc:sldChg>
      <pc:sldChg chg="addSp delSp modSp add mod modNotesTx">
        <pc:chgData name="Angela Irwin" userId="436ca7a587d9bf06" providerId="LiveId" clId="{2BD5FA28-28E3-450C-90E4-F19B74289E8C}" dt="2026-09-14T20:10:27.050" v="8952" actId="20577"/>
        <pc:sldMkLst>
          <pc:docMk/>
          <pc:sldMk cId="2608838301" sldId="294"/>
        </pc:sldMkLst>
      </pc:sldChg>
      <pc:sldChg chg="addSp delSp modSp add mod setBg modNotesTx">
        <pc:chgData name="Angela Irwin" userId="436ca7a587d9bf06" providerId="LiveId" clId="{2BD5FA28-28E3-450C-90E4-F19B74289E8C}" dt="2026-09-14T20:08:54.855" v="8758" actId="313"/>
        <pc:sldMkLst>
          <pc:docMk/>
          <pc:sldMk cId="1050343268" sldId="296"/>
        </pc:sldMkLst>
        <pc:spChg chg="mod">
          <ac:chgData name="Angela Irwin" userId="436ca7a587d9bf06" providerId="LiveId" clId="{2BD5FA28-28E3-450C-90E4-F19B74289E8C}" dt="2026-09-09T14:45:33.372" v="7221" actId="1076"/>
          <ac:spMkLst>
            <pc:docMk/>
            <pc:sldMk cId="1050343268" sldId="296"/>
            <ac:spMk id="2" creationId="{ECA7451A-040A-44B2-AFBB-D68C7AB6629D}"/>
          </ac:spMkLst>
        </pc:spChg>
        <pc:picChg chg="add">
          <ac:chgData name="Angela Irwin" userId="436ca7a587d9bf06" providerId="LiveId" clId="{2BD5FA28-28E3-450C-90E4-F19B74289E8C}" dt="2026-09-09T14:45:26.722" v="7220" actId="22"/>
          <ac:picMkLst>
            <pc:docMk/>
            <pc:sldMk cId="1050343268" sldId="296"/>
            <ac:picMk id="30" creationId="{0DC46A97-80E8-D63C-B8A1-B5EA3B0AECA3}"/>
          </ac:picMkLst>
        </pc:picChg>
      </pc:sldChg>
      <pc:sldChg chg="addSp modSp add del mod modAnim">
        <pc:chgData name="Angela Irwin" userId="436ca7a587d9bf06" providerId="LiveId" clId="{2BD5FA28-28E3-450C-90E4-F19B74289E8C}" dt="2026-09-14T20:01:49.998" v="8041" actId="47"/>
        <pc:sldMkLst>
          <pc:docMk/>
          <pc:sldMk cId="1237611981"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4D4D7-49AB-44D6-BC10-93965CA936E9}"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51E25-1A0D-4DC9-83E9-C640CD4A0F73}" type="slidenum">
              <a:rPr lang="en-US" smtClean="0"/>
              <a:t>‹#›</a:t>
            </a:fld>
            <a:endParaRPr lang="en-US"/>
          </a:p>
        </p:txBody>
      </p:sp>
    </p:spTree>
    <p:extLst>
      <p:ext uri="{BB962C8B-B14F-4D97-AF65-F5344CB8AC3E}">
        <p14:creationId xmlns:p14="http://schemas.microsoft.com/office/powerpoint/2010/main" val="1352229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everyone and welcome to the 2026/2027 virtual professional development series (explain the “theme” and the session blocks – remind them that we are in the “governance foundations” block).  After explaining the “blocks,” discuss the recording of the “on-demand” announcements of upcoming blocks with brief explanations of what can be expected . . . This series is being brought to you under the “overarching” theme of the Best of Governance Series:  Back by Popular Demand (Angie, explain this).  REORDING – AUTHORIZER SUPPORT . . .</a:t>
            </a:r>
          </a:p>
          <a:p>
            <a:endParaRPr lang="en-US" dirty="0"/>
          </a:p>
          <a:p>
            <a:r>
              <a:rPr lang="en-US" dirty="0"/>
              <a:t>Now . . .thank you for your willingness to serve.  Board service is a tremendous responsibility, but is also a tremendous privilege.  Whether you have been on your board for three weeks or three years, this evening’s discussion is designed to help you think more intentionally about your role as a governor.  Your authorizer has likely already discussed bylaws, policies, laws, compliance obligations, and board procedures.  Today, I want to focus on something slightly different:  how effective board members think.  Think of this presentation as your governance compass!</a:t>
            </a:r>
          </a:p>
        </p:txBody>
      </p:sp>
      <p:sp>
        <p:nvSpPr>
          <p:cNvPr id="4" name="Slide Number Placeholder 3"/>
          <p:cNvSpPr>
            <a:spLocks noGrp="1"/>
          </p:cNvSpPr>
          <p:nvPr>
            <p:ph type="sldNum" sz="quarter" idx="5"/>
          </p:nvPr>
        </p:nvSpPr>
        <p:spPr/>
        <p:txBody>
          <a:bodyPr/>
          <a:lstStyle/>
          <a:p>
            <a:fld id="{FF251E25-1A0D-4DC9-83E9-C640CD4A0F73}" type="slidenum">
              <a:rPr lang="en-US" smtClean="0"/>
              <a:t>1</a:t>
            </a:fld>
            <a:endParaRPr lang="en-US"/>
          </a:p>
        </p:txBody>
      </p:sp>
    </p:spTree>
    <p:extLst>
      <p:ext uri="{BB962C8B-B14F-4D97-AF65-F5344CB8AC3E}">
        <p14:creationId xmlns:p14="http://schemas.microsoft.com/office/powerpoint/2010/main" val="2648557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our time together, I want you to keep these five questions in mind: (reveal the questions)</a:t>
            </a:r>
          </a:p>
          <a:p>
            <a:r>
              <a:rPr lang="en-US" dirty="0"/>
              <a:t>If you remember nothing else from today, remember these questions.  They will help you navigate difficult decisions, competing priorities, and unexpected challenges.</a:t>
            </a:r>
          </a:p>
        </p:txBody>
      </p:sp>
      <p:sp>
        <p:nvSpPr>
          <p:cNvPr id="4" name="Slide Number Placeholder 3"/>
          <p:cNvSpPr>
            <a:spLocks noGrp="1"/>
          </p:cNvSpPr>
          <p:nvPr>
            <p:ph type="sldNum" sz="quarter" idx="5"/>
          </p:nvPr>
        </p:nvSpPr>
        <p:spPr/>
        <p:txBody>
          <a:bodyPr/>
          <a:lstStyle/>
          <a:p>
            <a:fld id="{FF251E25-1A0D-4DC9-83E9-C640CD4A0F73}" type="slidenum">
              <a:rPr lang="en-US" smtClean="0"/>
              <a:t>2</a:t>
            </a:fld>
            <a:endParaRPr lang="en-US"/>
          </a:p>
        </p:txBody>
      </p:sp>
    </p:spTree>
    <p:extLst>
      <p:ext uri="{BB962C8B-B14F-4D97-AF65-F5344CB8AC3E}">
        <p14:creationId xmlns:p14="http://schemas.microsoft.com/office/powerpoint/2010/main" val="38382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4A03D-4086-F8BA-8503-EF749E430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359A0-2383-CAAA-B39B-FE5BCAD4C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AAADD-9285-1A17-3F7A-CFBFFFAFB13C}"/>
              </a:ext>
            </a:extLst>
          </p:cNvPr>
          <p:cNvSpPr>
            <a:spLocks noGrp="1"/>
          </p:cNvSpPr>
          <p:nvPr>
            <p:ph type="body" idx="1"/>
          </p:nvPr>
        </p:nvSpPr>
        <p:spPr/>
        <p:txBody>
          <a:bodyPr/>
          <a:lstStyle/>
          <a:p>
            <a:r>
              <a:rPr lang="en-US" dirty="0"/>
              <a:t>Today, we are going to focus on five essential ideas.  These ideas are not complicated, but they are foundation.  Successful board members understand why the school exists, who makes the decisions, how accountability works, how effective bords think, and why relationships matter.  Everything else grows from these five ideas.</a:t>
            </a:r>
          </a:p>
        </p:txBody>
      </p:sp>
      <p:sp>
        <p:nvSpPr>
          <p:cNvPr id="4" name="Slide Number Placeholder 3">
            <a:extLst>
              <a:ext uri="{FF2B5EF4-FFF2-40B4-BE49-F238E27FC236}">
                <a16:creationId xmlns:a16="http://schemas.microsoft.com/office/drawing/2014/main" id="{15F82E42-589C-ACDC-0F0B-F91DBA0DBC44}"/>
              </a:ext>
            </a:extLst>
          </p:cNvPr>
          <p:cNvSpPr>
            <a:spLocks noGrp="1"/>
          </p:cNvSpPr>
          <p:nvPr>
            <p:ph type="sldNum" sz="quarter" idx="5"/>
          </p:nvPr>
        </p:nvSpPr>
        <p:spPr/>
        <p:txBody>
          <a:bodyPr/>
          <a:lstStyle/>
          <a:p>
            <a:fld id="{FF251E25-1A0D-4DC9-83E9-C640CD4A0F73}" type="slidenum">
              <a:rPr lang="en-US" smtClean="0"/>
              <a:t>3</a:t>
            </a:fld>
            <a:endParaRPr lang="en-US"/>
          </a:p>
        </p:txBody>
      </p:sp>
    </p:spTree>
    <p:extLst>
      <p:ext uri="{BB962C8B-B14F-4D97-AF65-F5344CB8AC3E}">
        <p14:creationId xmlns:p14="http://schemas.microsoft.com/office/powerpoint/2010/main" val="220284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EDDA4-236A-5680-6036-482715D28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61BB1-A402-7A29-603D-F253B4768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F0E44-2C2C-6B1B-394E-DC6657C9D4BA}"/>
              </a:ext>
            </a:extLst>
          </p:cNvPr>
          <p:cNvSpPr>
            <a:spLocks noGrp="1"/>
          </p:cNvSpPr>
          <p:nvPr>
            <p:ph type="body" idx="1"/>
          </p:nvPr>
        </p:nvSpPr>
        <p:spPr/>
        <p:txBody>
          <a:bodyPr/>
          <a:lstStyle/>
          <a:p>
            <a:r>
              <a:rPr lang="en-US" dirty="0"/>
              <a:t>Every school was created to solve a problem, fulfill a need, or provide an opportunity.  This mission is not simply a statement hanging on a wall.  It is the reason the school exists.  Every decision the board makes should answer a simple question:  does this move us closer to fulfilling our purpose?  Whenever difficult decisions arise, the mission should become your decision anchor.</a:t>
            </a:r>
          </a:p>
          <a:p>
            <a:endParaRPr lang="en-US" dirty="0"/>
          </a:p>
          <a:p>
            <a:r>
              <a:rPr lang="en-US" dirty="0"/>
              <a:t>What is your school’s mission?  Does it continue to reflect  your current existence?  Is it relevant to TODAY’s problem you are trying to solve?</a:t>
            </a:r>
          </a:p>
        </p:txBody>
      </p:sp>
      <p:sp>
        <p:nvSpPr>
          <p:cNvPr id="4" name="Slide Number Placeholder 3">
            <a:extLst>
              <a:ext uri="{FF2B5EF4-FFF2-40B4-BE49-F238E27FC236}">
                <a16:creationId xmlns:a16="http://schemas.microsoft.com/office/drawing/2014/main" id="{BB6F7FA6-D350-F243-F694-E233DBBC2AD8}"/>
              </a:ext>
            </a:extLst>
          </p:cNvPr>
          <p:cNvSpPr>
            <a:spLocks noGrp="1"/>
          </p:cNvSpPr>
          <p:nvPr>
            <p:ph type="sldNum" sz="quarter" idx="5"/>
          </p:nvPr>
        </p:nvSpPr>
        <p:spPr/>
        <p:txBody>
          <a:bodyPr/>
          <a:lstStyle/>
          <a:p>
            <a:fld id="{FF251E25-1A0D-4DC9-83E9-C640CD4A0F73}" type="slidenum">
              <a:rPr lang="en-US" smtClean="0"/>
              <a:t>4</a:t>
            </a:fld>
            <a:endParaRPr lang="en-US"/>
          </a:p>
        </p:txBody>
      </p:sp>
    </p:spTree>
    <p:extLst>
      <p:ext uri="{BB962C8B-B14F-4D97-AF65-F5344CB8AC3E}">
        <p14:creationId xmlns:p14="http://schemas.microsoft.com/office/powerpoint/2010/main" val="1237087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289BA-EA34-DBE7-7E2A-F1F28F0B4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4EDA-F3C8-449D-EBE5-09D0E39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517EA-34B6-3EC8-DB42-B5D9F43B3479}"/>
              </a:ext>
            </a:extLst>
          </p:cNvPr>
          <p:cNvSpPr>
            <a:spLocks noGrp="1"/>
          </p:cNvSpPr>
          <p:nvPr>
            <p:ph type="body" idx="1"/>
          </p:nvPr>
        </p:nvSpPr>
        <p:spPr/>
        <p:txBody>
          <a:bodyPr/>
          <a:lstStyle/>
          <a:p>
            <a:r>
              <a:rPr lang="en-US" dirty="0"/>
              <a:t>One of the greatest sources of tension in governance is role confusion.  Many problems disappear when people understand who has the authority to make a particular decision.  The authorizer establishes expectations and accountability; the board establishes mission, vision, strategy and policy; management leads the daily work of the school and decides “HOW” it should be done; different responsibilities.  Share success.  </a:t>
            </a:r>
            <a:r>
              <a:rPr lang="en-US" dirty="0" err="1"/>
              <a:t>Aand</a:t>
            </a:r>
            <a:r>
              <a:rPr lang="en-US" dirty="0"/>
              <a:t> remember this important principle:  individual board members have influence, but the board itself possesses the authority,</a:t>
            </a:r>
          </a:p>
          <a:p>
            <a:endParaRPr lang="en-US" dirty="0"/>
          </a:p>
          <a:p>
            <a:r>
              <a:rPr lang="en-US" dirty="0"/>
              <a:t>Three-legged stool:  Three essential partners working together – Understand (your role relative to the two “other” legs), Commit (to performance expectations), Respect (the distinct responsibilities of each partner)</a:t>
            </a:r>
          </a:p>
        </p:txBody>
      </p:sp>
      <p:sp>
        <p:nvSpPr>
          <p:cNvPr id="4" name="Slide Number Placeholder 3">
            <a:extLst>
              <a:ext uri="{FF2B5EF4-FFF2-40B4-BE49-F238E27FC236}">
                <a16:creationId xmlns:a16="http://schemas.microsoft.com/office/drawing/2014/main" id="{5CCDF344-2CCB-DFE4-F81D-2EFE715624E7}"/>
              </a:ext>
            </a:extLst>
          </p:cNvPr>
          <p:cNvSpPr>
            <a:spLocks noGrp="1"/>
          </p:cNvSpPr>
          <p:nvPr>
            <p:ph type="sldNum" sz="quarter" idx="5"/>
          </p:nvPr>
        </p:nvSpPr>
        <p:spPr/>
        <p:txBody>
          <a:bodyPr/>
          <a:lstStyle/>
          <a:p>
            <a:fld id="{FF251E25-1A0D-4DC9-83E9-C640CD4A0F73}" type="slidenum">
              <a:rPr lang="en-US" smtClean="0"/>
              <a:t>5</a:t>
            </a:fld>
            <a:endParaRPr lang="en-US"/>
          </a:p>
        </p:txBody>
      </p:sp>
    </p:spTree>
    <p:extLst>
      <p:ext uri="{BB962C8B-B14F-4D97-AF65-F5344CB8AC3E}">
        <p14:creationId xmlns:p14="http://schemas.microsoft.com/office/powerpoint/2010/main" val="175640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3C67D-AC15-F977-2662-84859EEB2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8BF30-F8AF-7710-D01B-68FCBEA8E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5ECB1-50A9-BEC9-FA97-591A6CA0BAFB}"/>
              </a:ext>
            </a:extLst>
          </p:cNvPr>
          <p:cNvSpPr>
            <a:spLocks noGrp="1"/>
          </p:cNvSpPr>
          <p:nvPr>
            <p:ph type="body" idx="1"/>
          </p:nvPr>
        </p:nvSpPr>
        <p:spPr/>
        <p:txBody>
          <a:bodyPr/>
          <a:lstStyle/>
          <a:p>
            <a:r>
              <a:rPr lang="en-US" dirty="0"/>
              <a:t>Successful organizations/schools create clarity.  These four documents provide that clarity: (discuss the four)</a:t>
            </a:r>
          </a:p>
          <a:p>
            <a:r>
              <a:rPr lang="en-US" dirty="0"/>
              <a:t>Together, these documents establish expectations, define responsibilities, guide decisions, and create accountability.  When questions arise, successful boards return to these documents.</a:t>
            </a:r>
          </a:p>
        </p:txBody>
      </p:sp>
      <p:sp>
        <p:nvSpPr>
          <p:cNvPr id="4" name="Slide Number Placeholder 3">
            <a:extLst>
              <a:ext uri="{FF2B5EF4-FFF2-40B4-BE49-F238E27FC236}">
                <a16:creationId xmlns:a16="http://schemas.microsoft.com/office/drawing/2014/main" id="{F44094A5-FA00-D3A3-713A-026118791B4C}"/>
              </a:ext>
            </a:extLst>
          </p:cNvPr>
          <p:cNvSpPr>
            <a:spLocks noGrp="1"/>
          </p:cNvSpPr>
          <p:nvPr>
            <p:ph type="sldNum" sz="quarter" idx="5"/>
          </p:nvPr>
        </p:nvSpPr>
        <p:spPr/>
        <p:txBody>
          <a:bodyPr/>
          <a:lstStyle/>
          <a:p>
            <a:fld id="{FF251E25-1A0D-4DC9-83E9-C640CD4A0F73}" type="slidenum">
              <a:rPr lang="en-US" smtClean="0"/>
              <a:t>6</a:t>
            </a:fld>
            <a:endParaRPr lang="en-US"/>
          </a:p>
        </p:txBody>
      </p:sp>
    </p:spTree>
    <p:extLst>
      <p:ext uri="{BB962C8B-B14F-4D97-AF65-F5344CB8AC3E}">
        <p14:creationId xmlns:p14="http://schemas.microsoft.com/office/powerpoint/2010/main" val="412097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8FD48-AAF7-847B-9660-CC8AA552A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F71D5-4627-0095-4235-9E85056C6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3DB9E-D438-1F80-9256-7A6E7FB17817}"/>
              </a:ext>
            </a:extLst>
          </p:cNvPr>
          <p:cNvSpPr>
            <a:spLocks noGrp="1"/>
          </p:cNvSpPr>
          <p:nvPr>
            <p:ph type="body" idx="1"/>
          </p:nvPr>
        </p:nvSpPr>
        <p:spPr/>
        <p:txBody>
          <a:bodyPr/>
          <a:lstStyle/>
          <a:p>
            <a:r>
              <a:rPr lang="en-US" dirty="0"/>
              <a:t>Many new board members assume that they were chosen because they have all of the answers.  That is not true. You were selected because you bring wisdom, judgment, perspective and experience.  Strong boards do not simply solve problems.  They ask better questions!  Notice the difference between operational questions and governance questions.  Instead of asking who is at fault, ask what conditions produced the outcome.  Instead of focusing on a single event, focus on the larger system.</a:t>
            </a:r>
          </a:p>
          <a:p>
            <a:endParaRPr lang="en-US" dirty="0"/>
          </a:p>
          <a:p>
            <a:r>
              <a:rPr lang="en-US" dirty="0"/>
              <a:t>Inputs (Academy Resources) + Outputs (delivery on resources) = Outcomes (impacts/changes based upon the effectiveness of the inputs and the outputs)</a:t>
            </a:r>
          </a:p>
        </p:txBody>
      </p:sp>
      <p:sp>
        <p:nvSpPr>
          <p:cNvPr id="4" name="Slide Number Placeholder 3">
            <a:extLst>
              <a:ext uri="{FF2B5EF4-FFF2-40B4-BE49-F238E27FC236}">
                <a16:creationId xmlns:a16="http://schemas.microsoft.com/office/drawing/2014/main" id="{6773A749-DA55-E505-4324-5FC915F2BA33}"/>
              </a:ext>
            </a:extLst>
          </p:cNvPr>
          <p:cNvSpPr>
            <a:spLocks noGrp="1"/>
          </p:cNvSpPr>
          <p:nvPr>
            <p:ph type="sldNum" sz="quarter" idx="5"/>
          </p:nvPr>
        </p:nvSpPr>
        <p:spPr/>
        <p:txBody>
          <a:bodyPr/>
          <a:lstStyle/>
          <a:p>
            <a:fld id="{FF251E25-1A0D-4DC9-83E9-C640CD4A0F73}" type="slidenum">
              <a:rPr lang="en-US" smtClean="0"/>
              <a:t>7</a:t>
            </a:fld>
            <a:endParaRPr lang="en-US"/>
          </a:p>
        </p:txBody>
      </p:sp>
    </p:spTree>
    <p:extLst>
      <p:ext uri="{BB962C8B-B14F-4D97-AF65-F5344CB8AC3E}">
        <p14:creationId xmlns:p14="http://schemas.microsoft.com/office/powerpoint/2010/main" val="2286511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DFD9-B2AF-0035-D5CF-16878901A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1B272-4445-D53F-6496-E5200F559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FF2D50-E1B8-16CD-2956-7D9D07807D7F}"/>
              </a:ext>
            </a:extLst>
          </p:cNvPr>
          <p:cNvSpPr>
            <a:spLocks noGrp="1"/>
          </p:cNvSpPr>
          <p:nvPr>
            <p:ph type="body" idx="1"/>
          </p:nvPr>
        </p:nvSpPr>
        <p:spPr/>
        <p:txBody>
          <a:bodyPr/>
          <a:lstStyle/>
          <a:p>
            <a:r>
              <a:rPr lang="en-US" dirty="0"/>
              <a:t>Governance is fundamentally about relationships.  The strongest boards invest in relationships long before they encounter difficulties.  Trust is not build during a crisis.  Trust is built before a crisis.  As a board member, you are constantly balancing relationships with management, your authorizer, your fellow board members, and the broader community.  Mutual respect creates strong organizations, healthier cultures, and better outcomes for students.</a:t>
            </a:r>
          </a:p>
        </p:txBody>
      </p:sp>
      <p:sp>
        <p:nvSpPr>
          <p:cNvPr id="4" name="Slide Number Placeholder 3">
            <a:extLst>
              <a:ext uri="{FF2B5EF4-FFF2-40B4-BE49-F238E27FC236}">
                <a16:creationId xmlns:a16="http://schemas.microsoft.com/office/drawing/2014/main" id="{C479E8D9-83B3-FC4E-21E8-1697A5CC0763}"/>
              </a:ext>
            </a:extLst>
          </p:cNvPr>
          <p:cNvSpPr>
            <a:spLocks noGrp="1"/>
          </p:cNvSpPr>
          <p:nvPr>
            <p:ph type="sldNum" sz="quarter" idx="5"/>
          </p:nvPr>
        </p:nvSpPr>
        <p:spPr/>
        <p:txBody>
          <a:bodyPr/>
          <a:lstStyle/>
          <a:p>
            <a:fld id="{FF251E25-1A0D-4DC9-83E9-C640CD4A0F73}" type="slidenum">
              <a:rPr lang="en-US" smtClean="0"/>
              <a:t>8</a:t>
            </a:fld>
            <a:endParaRPr lang="en-US"/>
          </a:p>
        </p:txBody>
      </p:sp>
    </p:spTree>
    <p:extLst>
      <p:ext uri="{BB962C8B-B14F-4D97-AF65-F5344CB8AC3E}">
        <p14:creationId xmlns:p14="http://schemas.microsoft.com/office/powerpoint/2010/main" val="1530728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Continuation of “how successful boards think” slide . . .avoid reaction – shift to “education”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93A6-164E-D92B-6C22-06FC32590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12AEA-19C3-199F-A820-807256C80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FC7F2-C50F-237D-3EC2-9ECD573A8179}"/>
              </a:ext>
            </a:extLst>
          </p:cNvPr>
          <p:cNvSpPr>
            <a:spLocks noGrp="1"/>
          </p:cNvSpPr>
          <p:nvPr>
            <p:ph type="body" idx="1"/>
          </p:nvPr>
        </p:nvSpPr>
        <p:spPr/>
        <p:txBody>
          <a:bodyPr/>
          <a:lstStyle/>
          <a:p>
            <a:r>
              <a:rPr lang="en-US" dirty="0"/>
              <a:t>Every board members makes mistakes!  The goal is not perfection  The goal is growth.  New board members often try to solve operational problems, blur the lines between governance and management, move too  quickly to decisions, become focused on isolated issues, or lose sight of the mission.  The best boards remain disciplined, ask thoughtful questions, and maintain a long-term perspective.</a:t>
            </a:r>
          </a:p>
        </p:txBody>
      </p:sp>
      <p:sp>
        <p:nvSpPr>
          <p:cNvPr id="4" name="Slide Number Placeholder 3">
            <a:extLst>
              <a:ext uri="{FF2B5EF4-FFF2-40B4-BE49-F238E27FC236}">
                <a16:creationId xmlns:a16="http://schemas.microsoft.com/office/drawing/2014/main" id="{0EFBC63D-1AB2-55A9-C092-3437ADE2F468}"/>
              </a:ext>
            </a:extLst>
          </p:cNvPr>
          <p:cNvSpPr>
            <a:spLocks noGrp="1"/>
          </p:cNvSpPr>
          <p:nvPr>
            <p:ph type="sldNum" sz="quarter" idx="5"/>
          </p:nvPr>
        </p:nvSpPr>
        <p:spPr/>
        <p:txBody>
          <a:bodyPr/>
          <a:lstStyle/>
          <a:p>
            <a:fld id="{FF251E25-1A0D-4DC9-83E9-C640CD4A0F73}" type="slidenum">
              <a:rPr lang="en-US" smtClean="0"/>
              <a:t>10</a:t>
            </a:fld>
            <a:endParaRPr lang="en-US"/>
          </a:p>
        </p:txBody>
      </p:sp>
    </p:spTree>
    <p:extLst>
      <p:ext uri="{BB962C8B-B14F-4D97-AF65-F5344CB8AC3E}">
        <p14:creationId xmlns:p14="http://schemas.microsoft.com/office/powerpoint/2010/main" val="3086958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5F691-2608-A650-55DF-510AE839E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AFF7B-EFE0-5B43-BC92-4FDA5C940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9D1BA-9001-BB73-ED39-E0380C68FECC}"/>
              </a:ext>
            </a:extLst>
          </p:cNvPr>
          <p:cNvSpPr>
            <a:spLocks noGrp="1"/>
          </p:cNvSpPr>
          <p:nvPr>
            <p:ph type="body" idx="1"/>
          </p:nvPr>
        </p:nvSpPr>
        <p:spPr/>
        <p:txBody>
          <a:bodyPr/>
          <a:lstStyle/>
          <a:p>
            <a:r>
              <a:rPr lang="en-US" dirty="0"/>
              <a:t>I would encourage you to think of these five filters as your person decision-making framework.  Before making any significant decision, ask yourself these questions (review the questions).  If you consistently apply these filters, you will make stronger decisions and become a stronger board member.</a:t>
            </a:r>
          </a:p>
          <a:p>
            <a:endParaRPr lang="en-US" dirty="0"/>
          </a:p>
          <a:p>
            <a:r>
              <a:rPr lang="en-US" dirty="0"/>
              <a:t>Accountability/Public trust – represent fiduciary responsibilities, including charter contract compliance!</a:t>
            </a:r>
          </a:p>
        </p:txBody>
      </p:sp>
      <p:sp>
        <p:nvSpPr>
          <p:cNvPr id="4" name="Slide Number Placeholder 3">
            <a:extLst>
              <a:ext uri="{FF2B5EF4-FFF2-40B4-BE49-F238E27FC236}">
                <a16:creationId xmlns:a16="http://schemas.microsoft.com/office/drawing/2014/main" id="{23D4CF81-72EF-423E-EB54-19DACA55257C}"/>
              </a:ext>
            </a:extLst>
          </p:cNvPr>
          <p:cNvSpPr>
            <a:spLocks noGrp="1"/>
          </p:cNvSpPr>
          <p:nvPr>
            <p:ph type="sldNum" sz="quarter" idx="5"/>
          </p:nvPr>
        </p:nvSpPr>
        <p:spPr/>
        <p:txBody>
          <a:bodyPr/>
          <a:lstStyle/>
          <a:p>
            <a:fld id="{FF251E25-1A0D-4DC9-83E9-C640CD4A0F73}" type="slidenum">
              <a:rPr lang="en-US" smtClean="0"/>
              <a:t>11</a:t>
            </a:fld>
            <a:endParaRPr lang="en-US"/>
          </a:p>
        </p:txBody>
      </p:sp>
    </p:spTree>
    <p:extLst>
      <p:ext uri="{BB962C8B-B14F-4D97-AF65-F5344CB8AC3E}">
        <p14:creationId xmlns:p14="http://schemas.microsoft.com/office/powerpoint/2010/main" val="1546330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5769-8E13-BE55-E0AA-23D9FF5ED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E5BE2-538A-BBF8-D487-7E9F40461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BDD1D-6797-E444-D9F3-AD5FC0E8D60B}"/>
              </a:ext>
            </a:extLst>
          </p:cNvPr>
          <p:cNvSpPr>
            <a:spLocks noGrp="1"/>
          </p:cNvSpPr>
          <p:nvPr>
            <p:ph type="body" idx="1"/>
          </p:nvPr>
        </p:nvSpPr>
        <p:spPr/>
        <p:txBody>
          <a:bodyPr/>
          <a:lstStyle/>
          <a:p>
            <a:r>
              <a:rPr lang="en-US" dirty="0"/>
              <a:t>As we conclude, I would like to leave you with one final thought . . . You are not simply serving on a board.  You are serving students, families and communities.  You will not always have all the answers.  None of us do.  But if you remain focused on the mission, understand your role, ask thoughtful questions, build strong relationships, and protect the public trust, you will make an extraordinary difference.  Thank you for your willingness to serve, and thank you for spending time with me tonight!</a:t>
            </a:r>
          </a:p>
          <a:p>
            <a:endParaRPr lang="en-US" dirty="0"/>
          </a:p>
          <a:p>
            <a:r>
              <a:rPr lang="en-US" dirty="0"/>
              <a:t>Next session:  Tuesday, October 6</a:t>
            </a:r>
            <a:r>
              <a:rPr lang="en-US" baseline="30000" dirty="0"/>
              <a:t>th</a:t>
            </a:r>
            <a:r>
              <a:rPr lang="en-US" dirty="0"/>
              <a:t> – Effective Board </a:t>
            </a:r>
            <a:r>
              <a:rPr lang="en-US"/>
              <a:t>Leadership – President and VP Essentials - Zoom</a:t>
            </a:r>
            <a:endParaRPr lang="en-US" dirty="0"/>
          </a:p>
        </p:txBody>
      </p:sp>
      <p:sp>
        <p:nvSpPr>
          <p:cNvPr id="4" name="Slide Number Placeholder 3">
            <a:extLst>
              <a:ext uri="{FF2B5EF4-FFF2-40B4-BE49-F238E27FC236}">
                <a16:creationId xmlns:a16="http://schemas.microsoft.com/office/drawing/2014/main" id="{3A9D9EE2-7332-5E1B-202A-E6E34B68F4A8}"/>
              </a:ext>
            </a:extLst>
          </p:cNvPr>
          <p:cNvSpPr>
            <a:spLocks noGrp="1"/>
          </p:cNvSpPr>
          <p:nvPr>
            <p:ph type="sldNum" sz="quarter" idx="5"/>
          </p:nvPr>
        </p:nvSpPr>
        <p:spPr/>
        <p:txBody>
          <a:bodyPr/>
          <a:lstStyle/>
          <a:p>
            <a:fld id="{FF251E25-1A0D-4DC9-83E9-C640CD4A0F73}" type="slidenum">
              <a:rPr lang="en-US" smtClean="0"/>
              <a:t>12</a:t>
            </a:fld>
            <a:endParaRPr lang="en-US"/>
          </a:p>
        </p:txBody>
      </p:sp>
    </p:spTree>
    <p:extLst>
      <p:ext uri="{BB962C8B-B14F-4D97-AF65-F5344CB8AC3E}">
        <p14:creationId xmlns:p14="http://schemas.microsoft.com/office/powerpoint/2010/main" val="3156585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74E2-603F-3442-A2A0-066ECC9D84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2134D2-883E-E445-ABBD-BE53205E7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AC381F-796E-C748-ACBE-FAFCBDA7C621}"/>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5" name="Footer Placeholder 4">
            <a:extLst>
              <a:ext uri="{FF2B5EF4-FFF2-40B4-BE49-F238E27FC236}">
                <a16:creationId xmlns:a16="http://schemas.microsoft.com/office/drawing/2014/main" id="{4BCAA707-EFC8-7A48-BDFF-3C3B6F7DE4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0BDD8-EAD3-5B4C-A5C7-6713F5676FED}"/>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68959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E4DB-C2FC-F54E-BCFF-F88D19098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48A21-15C4-0B44-9CC9-79BE092B37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38FFC-5E8A-E640-83C5-6D3A057E0C68}"/>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5" name="Footer Placeholder 4">
            <a:extLst>
              <a:ext uri="{FF2B5EF4-FFF2-40B4-BE49-F238E27FC236}">
                <a16:creationId xmlns:a16="http://schemas.microsoft.com/office/drawing/2014/main" id="{25C685C7-C8CB-854F-9D58-7CA2BCC4A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BD013-CF62-3843-B8EF-5A5D838F1D9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5271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CA4E-82D5-DD4C-88AC-86D736710B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D4D925-DB04-1B47-A277-8E5E00E5C1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0E8975-A385-B64C-AC09-01FEB49B6C5A}"/>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5" name="Footer Placeholder 4">
            <a:extLst>
              <a:ext uri="{FF2B5EF4-FFF2-40B4-BE49-F238E27FC236}">
                <a16:creationId xmlns:a16="http://schemas.microsoft.com/office/drawing/2014/main" id="{15EB59ED-9BB1-FB43-8246-DBFD80867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8CA37-0173-A14B-99CB-FD1530B75EC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4372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0F260-79A5-3843-A741-6B19FA5263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0E097-A47B-A249-A8B9-F7D01612F9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3C61D3-486A-6C4D-A579-C52386E5AA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3F9D9-62C9-4947-AE36-E0355B106063}"/>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6" name="Footer Placeholder 5">
            <a:extLst>
              <a:ext uri="{FF2B5EF4-FFF2-40B4-BE49-F238E27FC236}">
                <a16:creationId xmlns:a16="http://schemas.microsoft.com/office/drawing/2014/main" id="{6401432B-CF42-564A-8CE9-D3F0621C6A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C5B303-E6A9-CE43-BC68-0EE53D20B6F2}"/>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040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070B5-FB7A-A24A-9B87-50D639D96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83597F-0BF1-6649-866C-A59659B1C3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35C87FC-2451-1648-A508-6822124D93E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423DFF-7CAF-AD47-9685-AA2F1284C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C3F329-8185-C346-8979-D383458E029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C735F5-AD91-AF45-A884-8DE015AAA535}"/>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8" name="Footer Placeholder 7">
            <a:extLst>
              <a:ext uri="{FF2B5EF4-FFF2-40B4-BE49-F238E27FC236}">
                <a16:creationId xmlns:a16="http://schemas.microsoft.com/office/drawing/2014/main" id="{5E869723-A161-5949-BB7D-FDCEC99DE4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19FC2-E04D-BE43-986A-CB1031088F0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94431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F6D6-37CB-3748-9EC1-3AC459CD9E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7C059-F9BB-EF48-ABDE-0E6F9A4EB55F}"/>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4" name="Footer Placeholder 3">
            <a:extLst>
              <a:ext uri="{FF2B5EF4-FFF2-40B4-BE49-F238E27FC236}">
                <a16:creationId xmlns:a16="http://schemas.microsoft.com/office/drawing/2014/main" id="{31FE2896-C15A-9543-A1B7-E99E78B15C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504FF1-49FC-AC4D-9DB8-8FB9FDB740DA}"/>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31151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ED8FC-9AD5-E144-8B3A-C5662F21D001}"/>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3" name="Footer Placeholder 2">
            <a:extLst>
              <a:ext uri="{FF2B5EF4-FFF2-40B4-BE49-F238E27FC236}">
                <a16:creationId xmlns:a16="http://schemas.microsoft.com/office/drawing/2014/main" id="{91E5E052-33CB-2A41-B3C1-39B5A157B2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3F1C7A-FF5F-0C47-8125-0A1FF1C6714C}"/>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57970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6B5B-3617-E040-AC2F-6B38368DDF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43C5D-360B-6040-9A53-FF7A3F394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C53F9-4671-954B-A288-FC026AE7C3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72D4C1-229A-824E-9776-C06589C90F03}"/>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6" name="Footer Placeholder 5">
            <a:extLst>
              <a:ext uri="{FF2B5EF4-FFF2-40B4-BE49-F238E27FC236}">
                <a16:creationId xmlns:a16="http://schemas.microsoft.com/office/drawing/2014/main" id="{CC6837FD-4B12-2940-88AD-0162A55C92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F16AEC-8561-2C4F-86E1-9A738BCD7440}"/>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100797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6E6AE-F966-6C4B-A5AB-8FF8D119AB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841EA1-6681-6E41-B155-171F59CDE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42391A-9E82-184C-B2A6-2ADBDEF9D7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F0BC71-B1BD-7840-8FA7-B7DAC8CA5196}"/>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6" name="Footer Placeholder 5">
            <a:extLst>
              <a:ext uri="{FF2B5EF4-FFF2-40B4-BE49-F238E27FC236}">
                <a16:creationId xmlns:a16="http://schemas.microsoft.com/office/drawing/2014/main" id="{C17F752B-CAAA-CA4D-91E2-3AFD1B6DB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E619D6-DB80-124F-B7F2-3DB66E588DC1}"/>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446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9D55-2055-604A-B8EA-FE37B0EA71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4FE9EE-19A6-5A42-9D4F-E8286A6472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9DBF0-FCF7-4341-A4B8-9D39F01F997A}"/>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5" name="Footer Placeholder 4">
            <a:extLst>
              <a:ext uri="{FF2B5EF4-FFF2-40B4-BE49-F238E27FC236}">
                <a16:creationId xmlns:a16="http://schemas.microsoft.com/office/drawing/2014/main" id="{D73A3434-C719-8F43-B63A-019B4DF0F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97668-3A39-6040-B42B-6B41A6846305}"/>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1156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B643B-4B29-D44E-83D0-8A17C169C7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2A3C8-A0C9-1545-995D-B44C180EFF8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4F6F5-4CBE-D345-BE6D-274434B12AFC}"/>
              </a:ext>
            </a:extLst>
          </p:cNvPr>
          <p:cNvSpPr>
            <a:spLocks noGrp="1"/>
          </p:cNvSpPr>
          <p:nvPr>
            <p:ph type="dt" sz="half" idx="10"/>
          </p:nvPr>
        </p:nvSpPr>
        <p:spPr/>
        <p:txBody>
          <a:bodyPr/>
          <a:lstStyle/>
          <a:p>
            <a:fld id="{21C48A17-7BA3-B741-AB20-5ED6145A0868}" type="datetimeFigureOut">
              <a:rPr lang="en-US" smtClean="0"/>
              <a:t>9/14/2026</a:t>
            </a:fld>
            <a:endParaRPr lang="en-US"/>
          </a:p>
        </p:txBody>
      </p:sp>
      <p:sp>
        <p:nvSpPr>
          <p:cNvPr id="5" name="Footer Placeholder 4">
            <a:extLst>
              <a:ext uri="{FF2B5EF4-FFF2-40B4-BE49-F238E27FC236}">
                <a16:creationId xmlns:a16="http://schemas.microsoft.com/office/drawing/2014/main" id="{1C919447-7DC1-5847-982D-4FCB986CC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3D444-8B87-BB47-B900-5387CD7A4D2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6752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73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DC5B72-772E-4C4B-9BA0-A762A7B02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8D10D8-03EE-E344-9610-D785F89D2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ED3DA-2A43-6744-82D5-C0B7F3C715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48A17-7BA3-B741-AB20-5ED6145A0868}" type="datetimeFigureOut">
              <a:rPr lang="en-US" smtClean="0"/>
              <a:t>9/14/2026</a:t>
            </a:fld>
            <a:endParaRPr lang="en-US"/>
          </a:p>
        </p:txBody>
      </p:sp>
      <p:sp>
        <p:nvSpPr>
          <p:cNvPr id="5" name="Footer Placeholder 4">
            <a:extLst>
              <a:ext uri="{FF2B5EF4-FFF2-40B4-BE49-F238E27FC236}">
                <a16:creationId xmlns:a16="http://schemas.microsoft.com/office/drawing/2014/main" id="{68DD9A0B-A71B-7947-8FB5-D00787461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57F35E-DDBF-F341-9DFE-92F317C9E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2A58F-648B-7A4E-9B0E-A67ACDF8B66F}" type="slidenum">
              <a:rPr lang="en-US" smtClean="0"/>
              <a:t>‹#›</a:t>
            </a:fld>
            <a:endParaRPr lang="en-US"/>
          </a:p>
        </p:txBody>
      </p:sp>
    </p:spTree>
    <p:extLst>
      <p:ext uri="{BB962C8B-B14F-4D97-AF65-F5344CB8AC3E}">
        <p14:creationId xmlns:p14="http://schemas.microsoft.com/office/powerpoint/2010/main" val="68389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A7C2BF-A539-2547-9E6A-183A0DBC0E5B}"/>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7E673A5B-1724-724D-93B6-AEC172E308D4}"/>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1EF6B19F-DD0F-5C4E-9A93-D9A69E070DC0}"/>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CDC25523-99AB-BA44-8B53-A933BEA910B1}"/>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04DF9FA5-7996-5E49-A60E-1D3170E33C97}"/>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3CBBAAF2-C39B-202F-4388-30131AB77F2A}"/>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385C8D6E-857F-68CD-E929-13918CF3C219}"/>
              </a:ext>
            </a:extLst>
          </p:cNvPr>
          <p:cNvSpPr txBox="1"/>
          <p:nvPr/>
        </p:nvSpPr>
        <p:spPr>
          <a:xfrm>
            <a:off x="187763" y="1715956"/>
            <a:ext cx="4697968" cy="1446550"/>
          </a:xfrm>
          <a:prstGeom prst="rect">
            <a:avLst/>
          </a:prstGeom>
          <a:noFill/>
        </p:spPr>
        <p:txBody>
          <a:bodyPr wrap="square" rtlCol="0">
            <a:spAutoFit/>
          </a:bodyPr>
          <a:lstStyle/>
          <a:p>
            <a:r>
              <a:rPr lang="en-US" sz="3200" dirty="0">
                <a:solidFill>
                  <a:schemeClr val="bg1"/>
                </a:solidFill>
              </a:rPr>
              <a:t>Navigating Your Role as a New Board Member:</a:t>
            </a:r>
          </a:p>
          <a:p>
            <a:r>
              <a:rPr lang="en-US" sz="2400" i="1" dirty="0">
                <a:solidFill>
                  <a:schemeClr val="bg1"/>
                </a:solidFill>
              </a:rPr>
              <a:t>Your Governance Compass</a:t>
            </a:r>
          </a:p>
        </p:txBody>
      </p:sp>
      <p:sp>
        <p:nvSpPr>
          <p:cNvPr id="3" name="TextBox 2">
            <a:extLst>
              <a:ext uri="{FF2B5EF4-FFF2-40B4-BE49-F238E27FC236}">
                <a16:creationId xmlns:a16="http://schemas.microsoft.com/office/drawing/2014/main" id="{256A7C14-20D1-EC37-28AD-0DD2F5BF2F3C}"/>
              </a:ext>
            </a:extLst>
          </p:cNvPr>
          <p:cNvSpPr txBox="1"/>
          <p:nvPr/>
        </p:nvSpPr>
        <p:spPr>
          <a:xfrm>
            <a:off x="187763" y="4237892"/>
            <a:ext cx="3452252" cy="646331"/>
          </a:xfrm>
          <a:prstGeom prst="rect">
            <a:avLst/>
          </a:prstGeom>
          <a:noFill/>
        </p:spPr>
        <p:txBody>
          <a:bodyPr wrap="square" rtlCol="0">
            <a:spAutoFit/>
          </a:bodyPr>
          <a:lstStyle/>
          <a:p>
            <a:r>
              <a:rPr lang="en-US" dirty="0"/>
              <a:t>MCCSA Webinar Series</a:t>
            </a:r>
          </a:p>
          <a:p>
            <a:r>
              <a:rPr lang="en-US" dirty="0"/>
              <a:t>2026/2027</a:t>
            </a:r>
          </a:p>
        </p:txBody>
      </p:sp>
    </p:spTree>
    <p:extLst>
      <p:ext uri="{BB962C8B-B14F-4D97-AF65-F5344CB8AC3E}">
        <p14:creationId xmlns:p14="http://schemas.microsoft.com/office/powerpoint/2010/main" val="33237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ECF02D-D2A6-0D48-A415-DEDE3E23D1B0}"/>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AEE9BD2-2840-4248-8DA9-698A502FB88D}"/>
              </a:ext>
            </a:extLst>
          </p:cNvPr>
          <p:cNvSpPr txBox="1"/>
          <p:nvPr/>
        </p:nvSpPr>
        <p:spPr>
          <a:xfrm>
            <a:off x="594214" y="375070"/>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FIVE QUESTIONS EVERY BOARD MEMBER SHOULD ASK</a:t>
            </a:r>
          </a:p>
        </p:txBody>
      </p:sp>
      <p:pic>
        <p:nvPicPr>
          <p:cNvPr id="21" name="Picture 20">
            <a:extLst>
              <a:ext uri="{FF2B5EF4-FFF2-40B4-BE49-F238E27FC236}">
                <a16:creationId xmlns:a16="http://schemas.microsoft.com/office/drawing/2014/main" id="{ABDC0A5E-91CD-814C-9D36-64DC1AE740F0}"/>
              </a:ext>
            </a:extLst>
          </p:cNvPr>
          <p:cNvPicPr>
            <a:picLocks noChangeAspect="1"/>
          </p:cNvPicPr>
          <p:nvPr/>
        </p:nvPicPr>
        <p:blipFill>
          <a:blip r:embed="rId3"/>
          <a:stretch>
            <a:fillRect/>
          </a:stretch>
        </p:blipFill>
        <p:spPr>
          <a:xfrm>
            <a:off x="10223293" y="-27160"/>
            <a:ext cx="987974" cy="1715956"/>
          </a:xfrm>
          <a:prstGeom prst="rect">
            <a:avLst/>
          </a:prstGeom>
        </p:spPr>
      </p:pic>
      <p:sp>
        <p:nvSpPr>
          <p:cNvPr id="3" name="TextBox 2">
            <a:extLst>
              <a:ext uri="{FF2B5EF4-FFF2-40B4-BE49-F238E27FC236}">
                <a16:creationId xmlns:a16="http://schemas.microsoft.com/office/drawing/2014/main" id="{0BB4499A-79B0-7B66-7244-C1863B64BAB9}"/>
              </a:ext>
            </a:extLst>
          </p:cNvPr>
          <p:cNvSpPr txBox="1"/>
          <p:nvPr/>
        </p:nvSpPr>
        <p:spPr>
          <a:xfrm>
            <a:off x="1185863" y="2157413"/>
            <a:ext cx="9886950"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Is this aligned with our mission?</a:t>
            </a:r>
          </a:p>
        </p:txBody>
      </p:sp>
      <p:sp>
        <p:nvSpPr>
          <p:cNvPr id="4" name="TextBox 3">
            <a:extLst>
              <a:ext uri="{FF2B5EF4-FFF2-40B4-BE49-F238E27FC236}">
                <a16:creationId xmlns:a16="http://schemas.microsoft.com/office/drawing/2014/main" id="{318F7FDF-95E6-0616-3D11-500141EF8C51}"/>
              </a:ext>
            </a:extLst>
          </p:cNvPr>
          <p:cNvSpPr txBox="1"/>
          <p:nvPr/>
        </p:nvSpPr>
        <p:spPr>
          <a:xfrm>
            <a:off x="1185863" y="2598183"/>
            <a:ext cx="4629150"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Is this within the Board’s role?</a:t>
            </a:r>
          </a:p>
        </p:txBody>
      </p:sp>
      <p:sp>
        <p:nvSpPr>
          <p:cNvPr id="5" name="TextBox 4">
            <a:extLst>
              <a:ext uri="{FF2B5EF4-FFF2-40B4-BE49-F238E27FC236}">
                <a16:creationId xmlns:a16="http://schemas.microsoft.com/office/drawing/2014/main" id="{060C9FF0-94CA-25DE-C40E-DF4838FFC001}"/>
              </a:ext>
            </a:extLst>
          </p:cNvPr>
          <p:cNvSpPr txBox="1"/>
          <p:nvPr/>
        </p:nvSpPr>
        <p:spPr>
          <a:xfrm>
            <a:off x="1185863" y="3059668"/>
            <a:ext cx="3486150" cy="400110"/>
          </a:xfrm>
          <a:prstGeom prst="rect">
            <a:avLst/>
          </a:prstGeom>
          <a:noFill/>
        </p:spPr>
        <p:txBody>
          <a:bodyPr wrap="square" rtlCol="0">
            <a:spAutoFit/>
          </a:bodyPr>
          <a:lstStyle/>
          <a:p>
            <a:pPr marL="342900" indent="-342900">
              <a:buFont typeface="Wingdings" panose="05000000000000000000" pitchFamily="2" charset="2"/>
              <a:buChar char="ü"/>
            </a:pPr>
            <a:r>
              <a:rPr lang="en-US" sz="2000" dirty="0"/>
              <a:t>Does this support students?</a:t>
            </a:r>
          </a:p>
        </p:txBody>
      </p:sp>
      <p:sp>
        <p:nvSpPr>
          <p:cNvPr id="6" name="TextBox 5">
            <a:extLst>
              <a:ext uri="{FF2B5EF4-FFF2-40B4-BE49-F238E27FC236}">
                <a16:creationId xmlns:a16="http://schemas.microsoft.com/office/drawing/2014/main" id="{D1FBD5FA-3EE7-B473-9634-5DE7A0AF2E91}"/>
              </a:ext>
            </a:extLst>
          </p:cNvPr>
          <p:cNvSpPr txBox="1"/>
          <p:nvPr/>
        </p:nvSpPr>
        <p:spPr>
          <a:xfrm>
            <a:off x="1185863" y="3530085"/>
            <a:ext cx="3814762"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Is it financially responsible?</a:t>
            </a:r>
          </a:p>
        </p:txBody>
      </p:sp>
      <p:sp>
        <p:nvSpPr>
          <p:cNvPr id="7" name="TextBox 6">
            <a:extLst>
              <a:ext uri="{FF2B5EF4-FFF2-40B4-BE49-F238E27FC236}">
                <a16:creationId xmlns:a16="http://schemas.microsoft.com/office/drawing/2014/main" id="{AA38F009-1523-FF3B-183F-74B08156DCAB}"/>
              </a:ext>
            </a:extLst>
          </p:cNvPr>
          <p:cNvSpPr txBox="1"/>
          <p:nvPr/>
        </p:nvSpPr>
        <p:spPr>
          <a:xfrm>
            <a:off x="1185863" y="4000502"/>
            <a:ext cx="5257800" cy="400110"/>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Does it comply with our charter contract?</a:t>
            </a:r>
          </a:p>
        </p:txBody>
      </p:sp>
    </p:spTree>
    <p:extLst>
      <p:ext uri="{BB962C8B-B14F-4D97-AF65-F5344CB8AC3E}">
        <p14:creationId xmlns:p14="http://schemas.microsoft.com/office/powerpoint/2010/main" val="1327474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A95BD-918C-9C72-9F7E-6C1B87D3F80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1108810-584C-FD11-F5B8-16F09E8724FA}"/>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376F16F-2DF4-9657-3BD2-E6DFEC52316B}"/>
              </a:ext>
            </a:extLst>
          </p:cNvPr>
          <p:cNvSpPr txBox="1"/>
          <p:nvPr/>
        </p:nvSpPr>
        <p:spPr>
          <a:xfrm>
            <a:off x="394151" y="358985"/>
            <a:ext cx="10007149" cy="1077218"/>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FIVE THINGS EVERY NEW BOARD MEMBER </a:t>
            </a:r>
          </a:p>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MUST UNDERSTAND</a:t>
            </a:r>
          </a:p>
        </p:txBody>
      </p:sp>
      <p:pic>
        <p:nvPicPr>
          <p:cNvPr id="21" name="Picture 20">
            <a:extLst>
              <a:ext uri="{FF2B5EF4-FFF2-40B4-BE49-F238E27FC236}">
                <a16:creationId xmlns:a16="http://schemas.microsoft.com/office/drawing/2014/main" id="{88047261-8D72-37BF-BD61-70ABA917100E}"/>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23523AB0-0916-476C-4BA4-E4D6751AA714}"/>
              </a:ext>
            </a:extLst>
          </p:cNvPr>
          <p:cNvPicPr>
            <a:picLocks noChangeAspect="1"/>
          </p:cNvPicPr>
          <p:nvPr/>
        </p:nvPicPr>
        <p:blipFill>
          <a:blip r:embed="rId4"/>
          <a:srcRect t="18161"/>
          <a:stretch>
            <a:fillRect/>
          </a:stretch>
        </p:blipFill>
        <p:spPr>
          <a:xfrm>
            <a:off x="952500" y="1883560"/>
            <a:ext cx="10287000" cy="4208218"/>
          </a:xfrm>
          <a:prstGeom prst="rect">
            <a:avLst/>
          </a:prstGeom>
        </p:spPr>
      </p:pic>
    </p:spTree>
    <p:extLst>
      <p:ext uri="{BB962C8B-B14F-4D97-AF65-F5344CB8AC3E}">
        <p14:creationId xmlns:p14="http://schemas.microsoft.com/office/powerpoint/2010/main" val="153671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06D3-6566-B80B-1A5E-5B2B2DE6E6E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EA5533A-3B93-2ABF-E140-EC6308FCEDE3}"/>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E6F82FC-C09D-598B-0FE2-0595AE89C122}"/>
              </a:ext>
            </a:extLst>
          </p:cNvPr>
          <p:cNvSpPr txBox="1"/>
          <p:nvPr/>
        </p:nvSpPr>
        <p:spPr>
          <a:xfrm>
            <a:off x="751339" y="360782"/>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1.  WHY THE SCHOOL EXISTS</a:t>
            </a:r>
          </a:p>
        </p:txBody>
      </p:sp>
      <p:pic>
        <p:nvPicPr>
          <p:cNvPr id="21" name="Picture 20">
            <a:extLst>
              <a:ext uri="{FF2B5EF4-FFF2-40B4-BE49-F238E27FC236}">
                <a16:creationId xmlns:a16="http://schemas.microsoft.com/office/drawing/2014/main" id="{B2B1C671-DE95-5876-C095-6B6063857BB6}"/>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D5278A14-1860-93DC-E68C-BC7C7235DBBD}"/>
              </a:ext>
            </a:extLst>
          </p:cNvPr>
          <p:cNvPicPr>
            <a:picLocks noChangeAspect="1"/>
          </p:cNvPicPr>
          <p:nvPr/>
        </p:nvPicPr>
        <p:blipFill>
          <a:blip r:embed="rId4"/>
          <a:srcRect t="21738"/>
          <a:stretch>
            <a:fillRect/>
          </a:stretch>
        </p:blipFill>
        <p:spPr>
          <a:xfrm>
            <a:off x="924267" y="2243138"/>
            <a:ext cx="10287000" cy="4357686"/>
          </a:xfrm>
          <a:prstGeom prst="rect">
            <a:avLst/>
          </a:prstGeom>
        </p:spPr>
      </p:pic>
    </p:spTree>
    <p:extLst>
      <p:ext uri="{BB962C8B-B14F-4D97-AF65-F5344CB8AC3E}">
        <p14:creationId xmlns:p14="http://schemas.microsoft.com/office/powerpoint/2010/main" val="32688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8B5-4FE7-0EF3-FD4B-3E03B0FF19B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6EA1644-3BEE-852A-1FB5-CA3960A3E7F1}"/>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DA30841-73C2-D80B-F27B-8DD228B1AFE2}"/>
              </a:ext>
            </a:extLst>
          </p:cNvPr>
          <p:cNvSpPr txBox="1"/>
          <p:nvPr/>
        </p:nvSpPr>
        <p:spPr>
          <a:xfrm>
            <a:off x="594214" y="358985"/>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2. WHO OWNS WHAT DECISIONS</a:t>
            </a:r>
          </a:p>
        </p:txBody>
      </p:sp>
      <p:pic>
        <p:nvPicPr>
          <p:cNvPr id="21" name="Picture 20">
            <a:extLst>
              <a:ext uri="{FF2B5EF4-FFF2-40B4-BE49-F238E27FC236}">
                <a16:creationId xmlns:a16="http://schemas.microsoft.com/office/drawing/2014/main" id="{42F00F58-CF61-CECD-0015-388F14B90A8D}"/>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E82B52CF-7EB8-EE71-C00C-E8FF84EB94F3}"/>
              </a:ext>
            </a:extLst>
          </p:cNvPr>
          <p:cNvPicPr>
            <a:picLocks noChangeAspect="1"/>
          </p:cNvPicPr>
          <p:nvPr/>
        </p:nvPicPr>
        <p:blipFill>
          <a:blip r:embed="rId4"/>
          <a:srcRect l="1852" t="20771" r="1564" b="15293"/>
          <a:stretch>
            <a:fillRect/>
          </a:stretch>
        </p:blipFill>
        <p:spPr>
          <a:xfrm>
            <a:off x="556156" y="2110152"/>
            <a:ext cx="10578353" cy="4255477"/>
          </a:xfrm>
          <a:prstGeom prst="rect">
            <a:avLst/>
          </a:prstGeom>
        </p:spPr>
      </p:pic>
    </p:spTree>
    <p:extLst>
      <p:ext uri="{BB962C8B-B14F-4D97-AF65-F5344CB8AC3E}">
        <p14:creationId xmlns:p14="http://schemas.microsoft.com/office/powerpoint/2010/main" val="309477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27BBC-4B15-71A5-FDEA-6112F52988C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FDD810-1FEF-D082-0EB2-616E50A7D96A}"/>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B3726A9-1EDA-A695-A916-0A6578F89BA7}"/>
              </a:ext>
            </a:extLst>
          </p:cNvPr>
          <p:cNvSpPr txBox="1"/>
          <p:nvPr/>
        </p:nvSpPr>
        <p:spPr>
          <a:xfrm>
            <a:off x="714375" y="364376"/>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3.  WHAT HOLDS EVERYONE ACCOUNTABLE? </a:t>
            </a:r>
          </a:p>
        </p:txBody>
      </p:sp>
      <p:pic>
        <p:nvPicPr>
          <p:cNvPr id="21" name="Picture 20">
            <a:extLst>
              <a:ext uri="{FF2B5EF4-FFF2-40B4-BE49-F238E27FC236}">
                <a16:creationId xmlns:a16="http://schemas.microsoft.com/office/drawing/2014/main" id="{5B08447C-2CF6-7DDD-861B-319A52DD1693}"/>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F914DD7C-F093-5479-73DC-5B743A75EDC5}"/>
              </a:ext>
            </a:extLst>
          </p:cNvPr>
          <p:cNvPicPr>
            <a:picLocks noChangeAspect="1"/>
          </p:cNvPicPr>
          <p:nvPr/>
        </p:nvPicPr>
        <p:blipFill>
          <a:blip r:embed="rId4"/>
          <a:srcRect t="18951"/>
          <a:stretch>
            <a:fillRect/>
          </a:stretch>
        </p:blipFill>
        <p:spPr>
          <a:xfrm>
            <a:off x="952500" y="2074941"/>
            <a:ext cx="10287000" cy="4625896"/>
          </a:xfrm>
          <a:prstGeom prst="rect">
            <a:avLst/>
          </a:prstGeom>
        </p:spPr>
      </p:pic>
    </p:spTree>
    <p:extLst>
      <p:ext uri="{BB962C8B-B14F-4D97-AF65-F5344CB8AC3E}">
        <p14:creationId xmlns:p14="http://schemas.microsoft.com/office/powerpoint/2010/main" val="399768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AFB93-22E0-5D82-CDC2-E3AB7B37702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E51F59E-0DDC-8744-CC30-5E92FC2A2ADD}"/>
              </a:ext>
            </a:extLst>
          </p:cNvPr>
          <p:cNvSpPr/>
          <p:nvPr/>
        </p:nvSpPr>
        <p:spPr>
          <a:xfrm>
            <a:off x="0" y="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AB6893D-84BF-3E5B-D60E-DED2E2149B3A}"/>
              </a:ext>
            </a:extLst>
          </p:cNvPr>
          <p:cNvSpPr txBox="1"/>
          <p:nvPr/>
        </p:nvSpPr>
        <p:spPr>
          <a:xfrm>
            <a:off x="765626" y="538430"/>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4.  HOW SUCCESSFUL BOARDS THINK </a:t>
            </a:r>
          </a:p>
        </p:txBody>
      </p:sp>
      <p:pic>
        <p:nvPicPr>
          <p:cNvPr id="21" name="Picture 20">
            <a:extLst>
              <a:ext uri="{FF2B5EF4-FFF2-40B4-BE49-F238E27FC236}">
                <a16:creationId xmlns:a16="http://schemas.microsoft.com/office/drawing/2014/main" id="{BBF42C58-4634-BDE6-1119-04AA11F937DA}"/>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5" name="Picture 4">
            <a:extLst>
              <a:ext uri="{FF2B5EF4-FFF2-40B4-BE49-F238E27FC236}">
                <a16:creationId xmlns:a16="http://schemas.microsoft.com/office/drawing/2014/main" id="{A8797B58-2033-C747-AD0C-667B646FFA0A}"/>
              </a:ext>
            </a:extLst>
          </p:cNvPr>
          <p:cNvPicPr>
            <a:picLocks noChangeAspect="1"/>
          </p:cNvPicPr>
          <p:nvPr/>
        </p:nvPicPr>
        <p:blipFill>
          <a:blip r:embed="rId4"/>
          <a:srcRect t="15989"/>
          <a:stretch>
            <a:fillRect/>
          </a:stretch>
        </p:blipFill>
        <p:spPr>
          <a:xfrm>
            <a:off x="924267" y="2185989"/>
            <a:ext cx="10287000" cy="4571998"/>
          </a:xfrm>
          <a:prstGeom prst="rect">
            <a:avLst/>
          </a:prstGeom>
        </p:spPr>
      </p:pic>
    </p:spTree>
    <p:extLst>
      <p:ext uri="{BB962C8B-B14F-4D97-AF65-F5344CB8AC3E}">
        <p14:creationId xmlns:p14="http://schemas.microsoft.com/office/powerpoint/2010/main" val="416069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52B0-005E-0B18-2EF6-D505E288785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B9D8E42-5534-F375-0484-11175D1F82FB}"/>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DC33577-A9D1-C61D-3ADE-CBDDB1BEAFA9}"/>
              </a:ext>
            </a:extLst>
          </p:cNvPr>
          <p:cNvSpPr txBox="1"/>
          <p:nvPr/>
        </p:nvSpPr>
        <p:spPr>
          <a:xfrm>
            <a:off x="765626" y="538430"/>
            <a:ext cx="9629079" cy="584775"/>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5.  RELATIONSHIPS MATTER</a:t>
            </a:r>
          </a:p>
        </p:txBody>
      </p:sp>
      <p:pic>
        <p:nvPicPr>
          <p:cNvPr id="21" name="Picture 20">
            <a:extLst>
              <a:ext uri="{FF2B5EF4-FFF2-40B4-BE49-F238E27FC236}">
                <a16:creationId xmlns:a16="http://schemas.microsoft.com/office/drawing/2014/main" id="{020496E4-9608-6CDF-FDEF-08C233B8CEE8}"/>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3" name="Picture 2">
            <a:extLst>
              <a:ext uri="{FF2B5EF4-FFF2-40B4-BE49-F238E27FC236}">
                <a16:creationId xmlns:a16="http://schemas.microsoft.com/office/drawing/2014/main" id="{8C2DF3D6-F683-371E-460A-3CA0D50AAB49}"/>
              </a:ext>
            </a:extLst>
          </p:cNvPr>
          <p:cNvPicPr>
            <a:picLocks noChangeAspect="1"/>
          </p:cNvPicPr>
          <p:nvPr/>
        </p:nvPicPr>
        <p:blipFill>
          <a:blip r:embed="rId4"/>
          <a:srcRect t="16035"/>
          <a:stretch>
            <a:fillRect/>
          </a:stretch>
        </p:blipFill>
        <p:spPr>
          <a:xfrm>
            <a:off x="394151" y="1971675"/>
            <a:ext cx="11221587" cy="4886325"/>
          </a:xfrm>
          <a:prstGeom prst="rect">
            <a:avLst/>
          </a:prstGeom>
        </p:spPr>
      </p:pic>
    </p:spTree>
    <p:extLst>
      <p:ext uri="{BB962C8B-B14F-4D97-AF65-F5344CB8AC3E}">
        <p14:creationId xmlns:p14="http://schemas.microsoft.com/office/powerpoint/2010/main" val="400245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band">
            <a:extLst>
              <a:ext uri="{FF2B5EF4-FFF2-40B4-BE49-F238E27FC236}">
                <a16:creationId xmlns:a16="http://schemas.microsoft.com/office/drawing/2014/main" id="{6A5865AC-4C86-470A-8633-8C906CE5830E}"/>
              </a:ext>
            </a:extLst>
          </p:cNvPr>
          <p:cNvSpPr>
            <a:spLocks noGrp="1"/>
          </p:cNvSpPr>
          <p:nvPr/>
        </p:nvSpPr>
        <p:spPr>
          <a:xfrm>
            <a:off x="0" y="0"/>
            <a:ext cx="12192000" cy="1676400"/>
          </a:xfrm>
          <a:prstGeom prst="rect">
            <a:avLst/>
          </a:prstGeom>
          <a:solidFill>
            <a:srgbClr val="0C57A2"/>
          </a:solidFill>
          <a:ln w="0">
            <a:noFill/>
          </a:ln>
        </p:spPr>
      </p:sp>
      <p:sp>
        <p:nvSpPr>
          <p:cNvPr id="2" name="Rectangle 1">
            <a:extLst>
              <a:ext uri="{FF2B5EF4-FFF2-40B4-BE49-F238E27FC236}">
                <a16:creationId xmlns:a16="http://schemas.microsoft.com/office/drawing/2014/main" id="{ECA7451A-040A-44B2-AFBB-D68C7AB6629D}"/>
              </a:ext>
            </a:extLst>
          </p:cNvPr>
          <p:cNvSpPr>
            <a:spLocks noGrp="1"/>
          </p:cNvSpPr>
          <p:nvPr/>
        </p:nvSpPr>
        <p:spPr>
          <a:xfrm>
            <a:off x="2681117" y="371475"/>
            <a:ext cx="6667500" cy="685800"/>
          </a:xfrm>
          <a:prstGeom prst="rect">
            <a:avLst/>
          </a:prstGeom>
          <a:noFill/>
          <a:ln w="0">
            <a:noFill/>
          </a:ln>
        </p:spPr>
        <p:txBody>
          <a:bodyPr lIns="38100" tIns="0" rIns="38100" bIns="0" anchor="ctr">
            <a:normAutofit/>
          </a:bodyPr>
          <a:lstStyle/>
          <a:p>
            <a:pPr algn="ctr">
              <a:defRPr sz="3225" b="1">
                <a:solidFill>
                  <a:srgbClr val="FFFFFF"/>
                </a:solidFill>
                <a:latin typeface="Calibri"/>
                <a:ea typeface="Calibri"/>
                <a:cs typeface="Calibri"/>
              </a:defRPr>
            </a:pPr>
            <a:r>
              <a:rPr sz="3225" b="1" dirty="0">
                <a:solidFill>
                  <a:srgbClr val="FFFFFF"/>
                </a:solidFill>
                <a:latin typeface="Calibri"/>
                <a:ea typeface="Calibri"/>
                <a:cs typeface="Calibri"/>
              </a:rPr>
              <a:t>THE GOVERNANCE MINDSET</a:t>
            </a:r>
          </a:p>
        </p:txBody>
      </p:sp>
      <p:sp>
        <p:nvSpPr>
          <p:cNvPr id="6" name="Rectangle 5">
            <a:extLst>
              <a:ext uri="{FF2B5EF4-FFF2-40B4-BE49-F238E27FC236}">
                <a16:creationId xmlns:a16="http://schemas.microsoft.com/office/drawing/2014/main" id="{F831F3AB-973D-45C5-AF5B-2D1D752BEDA1}"/>
              </a:ext>
            </a:extLst>
          </p:cNvPr>
          <p:cNvSpPr>
            <a:spLocks noGrp="1"/>
          </p:cNvSpPr>
          <p:nvPr/>
        </p:nvSpPr>
        <p:spPr>
          <a:xfrm>
            <a:off x="1524000" y="1847850"/>
            <a:ext cx="9144000" cy="419100"/>
          </a:xfrm>
          <a:prstGeom prst="rect">
            <a:avLst/>
          </a:prstGeom>
          <a:noFill/>
          <a:ln w="0">
            <a:noFill/>
          </a:ln>
        </p:spPr>
        <p:txBody>
          <a:bodyPr lIns="38100" tIns="0" rIns="38100" bIns="0" anchor="ctr">
            <a:normAutofit/>
          </a:bodyPr>
          <a:lstStyle/>
          <a:p>
            <a:pPr algn="ctr">
              <a:defRPr sz="1950" b="1">
                <a:solidFill>
                  <a:srgbClr val="0C57A2"/>
                </a:solidFill>
                <a:latin typeface="Calibri"/>
                <a:ea typeface="Calibri"/>
                <a:cs typeface="Calibri"/>
              </a:defRPr>
            </a:pPr>
            <a:r>
              <a:rPr sz="1950" b="1">
                <a:solidFill>
                  <a:srgbClr val="0C57A2"/>
                </a:solidFill>
                <a:latin typeface="Calibri"/>
                <a:ea typeface="Calibri"/>
                <a:cs typeface="Calibri"/>
              </a:rPr>
              <a:t>Strong governance shifts the conversation from reacting to learning.</a:t>
            </a:r>
          </a:p>
        </p:txBody>
      </p:sp>
      <p:sp>
        <p:nvSpPr>
          <p:cNvPr id="7" name="Rectangle: Rounded Corners 6">
            <a:extLst>
              <a:ext uri="{FF2B5EF4-FFF2-40B4-BE49-F238E27FC236}">
                <a16:creationId xmlns:a16="http://schemas.microsoft.com/office/drawing/2014/main" id="{C8113277-5F58-48EA-BA91-F37D034C6A6E}"/>
              </a:ext>
            </a:extLst>
          </p:cNvPr>
          <p:cNvSpPr>
            <a:spLocks noGrp="1"/>
          </p:cNvSpPr>
          <p:nvPr/>
        </p:nvSpPr>
        <p:spPr>
          <a:xfrm>
            <a:off x="933450" y="2447925"/>
            <a:ext cx="3981450" cy="400050"/>
          </a:xfrm>
          <a:prstGeom prst="roundRect">
            <a:avLst>
              <a:gd name="adj" fmla="val 23810"/>
            </a:avLst>
          </a:prstGeom>
          <a:solidFill>
            <a:srgbClr val="F4F6F8"/>
          </a:solidFill>
          <a:ln w="0">
            <a:noFill/>
          </a:ln>
        </p:spPr>
        <p:txBody>
          <a:bodyPr lIns="0" tIns="0" rIns="0" bIns="0" anchor="ctr"/>
          <a:lstStyle/>
          <a:p>
            <a:pPr algn="ctr">
              <a:defRPr sz="1200" b="1">
                <a:solidFill>
                  <a:srgbClr val="5B6670"/>
                </a:solidFill>
                <a:latin typeface="Calibri"/>
                <a:ea typeface="Calibri"/>
                <a:cs typeface="Calibri"/>
              </a:defRPr>
            </a:pPr>
            <a:r>
              <a:rPr sz="1200" b="1">
                <a:solidFill>
                  <a:srgbClr val="5B6670"/>
                </a:solidFill>
                <a:latin typeface="Calibri"/>
                <a:ea typeface="Calibri"/>
                <a:cs typeface="Calibri"/>
              </a:rPr>
              <a:t>REACTIVE QUESTION</a:t>
            </a:r>
          </a:p>
        </p:txBody>
      </p:sp>
      <p:sp>
        <p:nvSpPr>
          <p:cNvPr id="8" name="Rectangle: Rounded Corners 7">
            <a:extLst>
              <a:ext uri="{FF2B5EF4-FFF2-40B4-BE49-F238E27FC236}">
                <a16:creationId xmlns:a16="http://schemas.microsoft.com/office/drawing/2014/main" id="{ED17AEF1-BBE0-43EB-BCDA-A8E4B9935D54}"/>
              </a:ext>
            </a:extLst>
          </p:cNvPr>
          <p:cNvSpPr>
            <a:spLocks noGrp="1"/>
          </p:cNvSpPr>
          <p:nvPr/>
        </p:nvSpPr>
        <p:spPr>
          <a:xfrm>
            <a:off x="5657850" y="2447925"/>
            <a:ext cx="5429250" cy="400050"/>
          </a:xfrm>
          <a:prstGeom prst="roundRect">
            <a:avLst>
              <a:gd name="adj" fmla="val 23810"/>
            </a:avLst>
          </a:prstGeom>
          <a:solidFill>
            <a:srgbClr val="0C57A2"/>
          </a:solidFill>
          <a:ln w="0">
            <a:noFill/>
          </a:ln>
        </p:spPr>
        <p:txBody>
          <a:bodyPr lIns="0" tIns="0" rIns="0" bIns="0" anchor="ctr"/>
          <a:lstStyle/>
          <a:p>
            <a:pPr algn="ctr">
              <a:defRPr sz="1200" b="1">
                <a:solidFill>
                  <a:srgbClr val="FFFFFF"/>
                </a:solidFill>
                <a:latin typeface="Calibri"/>
                <a:ea typeface="Calibri"/>
                <a:cs typeface="Calibri"/>
              </a:defRPr>
            </a:pPr>
            <a:r>
              <a:rPr sz="1200" b="1">
                <a:solidFill>
                  <a:srgbClr val="FFFFFF"/>
                </a:solidFill>
                <a:latin typeface="Calibri"/>
                <a:ea typeface="Calibri"/>
                <a:cs typeface="Calibri"/>
              </a:rPr>
              <a:t>GOVERNANCE QUESTION</a:t>
            </a:r>
          </a:p>
        </p:txBody>
      </p:sp>
      <p:sp>
        <p:nvSpPr>
          <p:cNvPr id="9" name="Rectangle: Rounded Corners 8">
            <a:extLst>
              <a:ext uri="{FF2B5EF4-FFF2-40B4-BE49-F238E27FC236}">
                <a16:creationId xmlns:a16="http://schemas.microsoft.com/office/drawing/2014/main" id="{7D3CA7C5-9CC0-494A-9235-07DC35B69F7A}"/>
              </a:ext>
            </a:extLst>
          </p:cNvPr>
          <p:cNvSpPr>
            <a:spLocks noGrp="1"/>
          </p:cNvSpPr>
          <p:nvPr/>
        </p:nvSpPr>
        <p:spPr>
          <a:xfrm>
            <a:off x="742950" y="3000375"/>
            <a:ext cx="10706100" cy="866775"/>
          </a:xfrm>
          <a:prstGeom prst="roundRect">
            <a:avLst>
              <a:gd name="adj" fmla="val 9890"/>
            </a:avLst>
          </a:prstGeom>
          <a:solidFill>
            <a:srgbClr val="FFFFFF"/>
          </a:solidFill>
          <a:ln w="9525">
            <a:solidFill>
              <a:srgbClr val="C2D3E1"/>
            </a:solidFill>
            <a:prstDash val="solid"/>
          </a:ln>
        </p:spPr>
      </p:sp>
      <p:sp>
        <p:nvSpPr>
          <p:cNvPr id="10" name="Oval 9">
            <a:extLst>
              <a:ext uri="{FF2B5EF4-FFF2-40B4-BE49-F238E27FC236}">
                <a16:creationId xmlns:a16="http://schemas.microsoft.com/office/drawing/2014/main" id="{4AD9EECB-660B-44FF-A43E-509DE7A21250}"/>
              </a:ext>
            </a:extLst>
          </p:cNvPr>
          <p:cNvSpPr>
            <a:spLocks noGrp="1"/>
          </p:cNvSpPr>
          <p:nvPr/>
        </p:nvSpPr>
        <p:spPr>
          <a:xfrm>
            <a:off x="990600" y="3209925"/>
            <a:ext cx="438150" cy="438150"/>
          </a:xfrm>
          <a:prstGeom prst="ellipse">
            <a:avLst/>
          </a:prstGeom>
          <a:solidFill>
            <a:srgbClr val="D6443C"/>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X</a:t>
            </a:r>
          </a:p>
        </p:txBody>
      </p:sp>
      <p:sp>
        <p:nvSpPr>
          <p:cNvPr id="11" name="Rectangle 10">
            <a:extLst>
              <a:ext uri="{FF2B5EF4-FFF2-40B4-BE49-F238E27FC236}">
                <a16:creationId xmlns:a16="http://schemas.microsoft.com/office/drawing/2014/main" id="{1AC2A432-C273-49BD-A8CD-17D17FC3A777}"/>
              </a:ext>
            </a:extLst>
          </p:cNvPr>
          <p:cNvSpPr>
            <a:spLocks noGrp="1"/>
          </p:cNvSpPr>
          <p:nvPr/>
        </p:nvSpPr>
        <p:spPr>
          <a:xfrm>
            <a:off x="1638300" y="3124200"/>
            <a:ext cx="3286125" cy="609600"/>
          </a:xfrm>
          <a:prstGeom prst="rect">
            <a:avLst/>
          </a:prstGeom>
          <a:noFill/>
          <a:ln w="0">
            <a:noFill/>
          </a:ln>
        </p:spPr>
        <p:txBody>
          <a:bodyPr lIns="38100" tIns="0" rIns="38100" bIns="0" anchor="ctr">
            <a:normAutofit/>
          </a:bodyPr>
          <a:lstStyle/>
          <a:p>
            <a:pPr algn="l">
              <a:defRPr sz="1950" b="0">
                <a:solidFill>
                  <a:srgbClr val="5B6670"/>
                </a:solidFill>
                <a:latin typeface="Calibri"/>
                <a:ea typeface="Calibri"/>
                <a:cs typeface="Calibri"/>
              </a:defRPr>
            </a:pPr>
            <a:r>
              <a:rPr sz="1950" b="0">
                <a:solidFill>
                  <a:srgbClr val="5B6670"/>
                </a:solidFill>
                <a:latin typeface="Calibri"/>
                <a:ea typeface="Calibri"/>
                <a:cs typeface="Calibri"/>
              </a:rPr>
              <a:t>What happened?</a:t>
            </a:r>
          </a:p>
        </p:txBody>
      </p:sp>
      <p:sp>
        <p:nvSpPr>
          <p:cNvPr id="12" name="Rectangle 11">
            <a:extLst>
              <a:ext uri="{FF2B5EF4-FFF2-40B4-BE49-F238E27FC236}">
                <a16:creationId xmlns:a16="http://schemas.microsoft.com/office/drawing/2014/main" id="{9FF6C421-0AB1-41C9-9BFC-90204D3D4DE1}"/>
              </a:ext>
            </a:extLst>
          </p:cNvPr>
          <p:cNvSpPr>
            <a:spLocks noGrp="1"/>
          </p:cNvSpPr>
          <p:nvPr/>
        </p:nvSpPr>
        <p:spPr>
          <a:xfrm>
            <a:off x="5295900" y="3133725"/>
            <a:ext cx="28575" cy="590550"/>
          </a:xfrm>
          <a:prstGeom prst="rect">
            <a:avLst/>
          </a:prstGeom>
          <a:solidFill>
            <a:srgbClr val="70AEDE"/>
          </a:solidFill>
          <a:ln w="0">
            <a:noFill/>
          </a:ln>
        </p:spPr>
      </p:sp>
      <p:sp>
        <p:nvSpPr>
          <p:cNvPr id="13" name="Oval 12">
            <a:extLst>
              <a:ext uri="{FF2B5EF4-FFF2-40B4-BE49-F238E27FC236}">
                <a16:creationId xmlns:a16="http://schemas.microsoft.com/office/drawing/2014/main" id="{072D2925-8E70-460F-A0B9-D9CD3BCC4670}"/>
              </a:ext>
            </a:extLst>
          </p:cNvPr>
          <p:cNvSpPr>
            <a:spLocks noGrp="1"/>
          </p:cNvSpPr>
          <p:nvPr/>
        </p:nvSpPr>
        <p:spPr>
          <a:xfrm>
            <a:off x="5638800" y="3209925"/>
            <a:ext cx="438150" cy="438150"/>
          </a:xfrm>
          <a:prstGeom prst="ellipse">
            <a:avLst/>
          </a:prstGeom>
          <a:solidFill>
            <a:srgbClr val="46893E"/>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a:t>
            </a:r>
          </a:p>
        </p:txBody>
      </p:sp>
      <p:sp>
        <p:nvSpPr>
          <p:cNvPr id="14" name="Rectangle 13">
            <a:extLst>
              <a:ext uri="{FF2B5EF4-FFF2-40B4-BE49-F238E27FC236}">
                <a16:creationId xmlns:a16="http://schemas.microsoft.com/office/drawing/2014/main" id="{62BC88D8-13F6-41B6-A0A9-05BE6C204EE6}"/>
              </a:ext>
            </a:extLst>
          </p:cNvPr>
          <p:cNvSpPr>
            <a:spLocks noGrp="1"/>
          </p:cNvSpPr>
          <p:nvPr/>
        </p:nvSpPr>
        <p:spPr>
          <a:xfrm>
            <a:off x="6324600" y="3124200"/>
            <a:ext cx="4619625" cy="609600"/>
          </a:xfrm>
          <a:prstGeom prst="rect">
            <a:avLst/>
          </a:prstGeom>
          <a:noFill/>
          <a:ln w="0">
            <a:noFill/>
          </a:ln>
        </p:spPr>
        <p:txBody>
          <a:bodyPr lIns="38100" tIns="0" rIns="38100" bIns="0" anchor="ctr">
            <a:normAutofit/>
          </a:bodyPr>
          <a:lstStyle/>
          <a:p>
            <a:pPr algn="l">
              <a:defRPr sz="1950" b="1">
                <a:solidFill>
                  <a:srgbClr val="0C57A2"/>
                </a:solidFill>
                <a:latin typeface="Calibri"/>
                <a:ea typeface="Calibri"/>
                <a:cs typeface="Calibri"/>
              </a:defRPr>
            </a:pPr>
            <a:r>
              <a:rPr sz="1950" b="1">
                <a:solidFill>
                  <a:srgbClr val="0C57A2"/>
                </a:solidFill>
                <a:latin typeface="Calibri"/>
                <a:ea typeface="Calibri"/>
                <a:cs typeface="Calibri"/>
              </a:rPr>
              <a:t>Why did it happen?</a:t>
            </a:r>
          </a:p>
        </p:txBody>
      </p:sp>
      <p:sp>
        <p:nvSpPr>
          <p:cNvPr id="15" name="Rectangle: Rounded Corners 14">
            <a:extLst>
              <a:ext uri="{FF2B5EF4-FFF2-40B4-BE49-F238E27FC236}">
                <a16:creationId xmlns:a16="http://schemas.microsoft.com/office/drawing/2014/main" id="{E572CC20-7657-4AC0-A14A-0AD633B215D2}"/>
              </a:ext>
            </a:extLst>
          </p:cNvPr>
          <p:cNvSpPr>
            <a:spLocks noGrp="1"/>
          </p:cNvSpPr>
          <p:nvPr/>
        </p:nvSpPr>
        <p:spPr>
          <a:xfrm>
            <a:off x="742950" y="4038600"/>
            <a:ext cx="10706100" cy="866775"/>
          </a:xfrm>
          <a:prstGeom prst="roundRect">
            <a:avLst>
              <a:gd name="adj" fmla="val 9890"/>
            </a:avLst>
          </a:prstGeom>
          <a:solidFill>
            <a:srgbClr val="F8FBFD"/>
          </a:solidFill>
          <a:ln w="9525">
            <a:solidFill>
              <a:srgbClr val="C2D3E1"/>
            </a:solidFill>
            <a:prstDash val="solid"/>
          </a:ln>
        </p:spPr>
      </p:sp>
      <p:sp>
        <p:nvSpPr>
          <p:cNvPr id="16" name="Oval 15">
            <a:extLst>
              <a:ext uri="{FF2B5EF4-FFF2-40B4-BE49-F238E27FC236}">
                <a16:creationId xmlns:a16="http://schemas.microsoft.com/office/drawing/2014/main" id="{251280D5-954F-4D67-8FA2-ED645CA3026A}"/>
              </a:ext>
            </a:extLst>
          </p:cNvPr>
          <p:cNvSpPr>
            <a:spLocks noGrp="1"/>
          </p:cNvSpPr>
          <p:nvPr/>
        </p:nvSpPr>
        <p:spPr>
          <a:xfrm>
            <a:off x="990600" y="4248150"/>
            <a:ext cx="438150" cy="438150"/>
          </a:xfrm>
          <a:prstGeom prst="ellipse">
            <a:avLst/>
          </a:prstGeom>
          <a:solidFill>
            <a:srgbClr val="D6443C"/>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X</a:t>
            </a:r>
          </a:p>
        </p:txBody>
      </p:sp>
      <p:sp>
        <p:nvSpPr>
          <p:cNvPr id="17" name="Rectangle 16">
            <a:extLst>
              <a:ext uri="{FF2B5EF4-FFF2-40B4-BE49-F238E27FC236}">
                <a16:creationId xmlns:a16="http://schemas.microsoft.com/office/drawing/2014/main" id="{A1679594-C490-41B1-ACA9-3F6CEE1CA870}"/>
              </a:ext>
            </a:extLst>
          </p:cNvPr>
          <p:cNvSpPr>
            <a:spLocks noGrp="1"/>
          </p:cNvSpPr>
          <p:nvPr/>
        </p:nvSpPr>
        <p:spPr>
          <a:xfrm>
            <a:off x="1638300" y="4162425"/>
            <a:ext cx="3286125" cy="609600"/>
          </a:xfrm>
          <a:prstGeom prst="rect">
            <a:avLst/>
          </a:prstGeom>
          <a:noFill/>
          <a:ln w="0">
            <a:noFill/>
          </a:ln>
        </p:spPr>
        <p:txBody>
          <a:bodyPr lIns="38100" tIns="0" rIns="38100" bIns="0" anchor="ctr">
            <a:normAutofit/>
          </a:bodyPr>
          <a:lstStyle/>
          <a:p>
            <a:pPr algn="l">
              <a:defRPr sz="1950" b="0">
                <a:solidFill>
                  <a:srgbClr val="5B6670"/>
                </a:solidFill>
                <a:latin typeface="Calibri"/>
                <a:ea typeface="Calibri"/>
                <a:cs typeface="Calibri"/>
              </a:defRPr>
            </a:pPr>
            <a:r>
              <a:rPr sz="1950" b="0">
                <a:solidFill>
                  <a:srgbClr val="5B6670"/>
                </a:solidFill>
                <a:latin typeface="Calibri"/>
                <a:ea typeface="Calibri"/>
                <a:cs typeface="Calibri"/>
              </a:rPr>
              <a:t>Who made the mistake?</a:t>
            </a:r>
          </a:p>
        </p:txBody>
      </p:sp>
      <p:sp>
        <p:nvSpPr>
          <p:cNvPr id="18" name="Rectangle 17">
            <a:extLst>
              <a:ext uri="{FF2B5EF4-FFF2-40B4-BE49-F238E27FC236}">
                <a16:creationId xmlns:a16="http://schemas.microsoft.com/office/drawing/2014/main" id="{5505365E-6DE7-4396-9F6E-E050781EA967}"/>
              </a:ext>
            </a:extLst>
          </p:cNvPr>
          <p:cNvSpPr>
            <a:spLocks noGrp="1"/>
          </p:cNvSpPr>
          <p:nvPr/>
        </p:nvSpPr>
        <p:spPr>
          <a:xfrm>
            <a:off x="5295900" y="4171950"/>
            <a:ext cx="28575" cy="590550"/>
          </a:xfrm>
          <a:prstGeom prst="rect">
            <a:avLst/>
          </a:prstGeom>
          <a:solidFill>
            <a:srgbClr val="70AEDE"/>
          </a:solidFill>
          <a:ln w="0">
            <a:noFill/>
          </a:ln>
        </p:spPr>
      </p:sp>
      <p:sp>
        <p:nvSpPr>
          <p:cNvPr id="19" name="Oval 18">
            <a:extLst>
              <a:ext uri="{FF2B5EF4-FFF2-40B4-BE49-F238E27FC236}">
                <a16:creationId xmlns:a16="http://schemas.microsoft.com/office/drawing/2014/main" id="{CABD487F-443C-4578-9D8D-BBC767028EAE}"/>
              </a:ext>
            </a:extLst>
          </p:cNvPr>
          <p:cNvSpPr>
            <a:spLocks noGrp="1"/>
          </p:cNvSpPr>
          <p:nvPr/>
        </p:nvSpPr>
        <p:spPr>
          <a:xfrm>
            <a:off x="5638800" y="4248150"/>
            <a:ext cx="438150" cy="438150"/>
          </a:xfrm>
          <a:prstGeom prst="ellipse">
            <a:avLst/>
          </a:prstGeom>
          <a:solidFill>
            <a:srgbClr val="46893E"/>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a:t>
            </a:r>
          </a:p>
        </p:txBody>
      </p:sp>
      <p:sp>
        <p:nvSpPr>
          <p:cNvPr id="20" name="Rectangle 19">
            <a:extLst>
              <a:ext uri="{FF2B5EF4-FFF2-40B4-BE49-F238E27FC236}">
                <a16:creationId xmlns:a16="http://schemas.microsoft.com/office/drawing/2014/main" id="{9D4B5727-349A-4BA7-8A87-7FDF87A3F224}"/>
              </a:ext>
            </a:extLst>
          </p:cNvPr>
          <p:cNvSpPr>
            <a:spLocks noGrp="1"/>
          </p:cNvSpPr>
          <p:nvPr/>
        </p:nvSpPr>
        <p:spPr>
          <a:xfrm>
            <a:off x="6324600" y="4162425"/>
            <a:ext cx="4619625" cy="609600"/>
          </a:xfrm>
          <a:prstGeom prst="rect">
            <a:avLst/>
          </a:prstGeom>
          <a:noFill/>
          <a:ln w="0">
            <a:noFill/>
          </a:ln>
        </p:spPr>
        <p:txBody>
          <a:bodyPr lIns="38100" tIns="0" rIns="38100" bIns="0" anchor="ctr">
            <a:normAutofit/>
          </a:bodyPr>
          <a:lstStyle/>
          <a:p>
            <a:pPr algn="l">
              <a:defRPr sz="1950" b="1">
                <a:solidFill>
                  <a:srgbClr val="0C57A2"/>
                </a:solidFill>
                <a:latin typeface="Calibri"/>
                <a:ea typeface="Calibri"/>
                <a:cs typeface="Calibri"/>
              </a:defRPr>
            </a:pPr>
            <a:r>
              <a:rPr sz="1950" b="1">
                <a:solidFill>
                  <a:srgbClr val="0C57A2"/>
                </a:solidFill>
                <a:latin typeface="Calibri"/>
                <a:ea typeface="Calibri"/>
                <a:cs typeface="Calibri"/>
              </a:rPr>
              <a:t>What system allowed this?</a:t>
            </a:r>
          </a:p>
        </p:txBody>
      </p:sp>
      <p:sp>
        <p:nvSpPr>
          <p:cNvPr id="21" name="Rectangle: Rounded Corners 20">
            <a:extLst>
              <a:ext uri="{FF2B5EF4-FFF2-40B4-BE49-F238E27FC236}">
                <a16:creationId xmlns:a16="http://schemas.microsoft.com/office/drawing/2014/main" id="{81285732-C619-4EE6-ABD6-6FEADDD26967}"/>
              </a:ext>
            </a:extLst>
          </p:cNvPr>
          <p:cNvSpPr>
            <a:spLocks noGrp="1"/>
          </p:cNvSpPr>
          <p:nvPr/>
        </p:nvSpPr>
        <p:spPr>
          <a:xfrm>
            <a:off x="742950" y="5076825"/>
            <a:ext cx="10706100" cy="866775"/>
          </a:xfrm>
          <a:prstGeom prst="roundRect">
            <a:avLst>
              <a:gd name="adj" fmla="val 9890"/>
            </a:avLst>
          </a:prstGeom>
          <a:solidFill>
            <a:srgbClr val="FFFFFF"/>
          </a:solidFill>
          <a:ln w="9525">
            <a:solidFill>
              <a:srgbClr val="C2D3E1"/>
            </a:solidFill>
            <a:prstDash val="solid"/>
          </a:ln>
        </p:spPr>
      </p:sp>
      <p:sp>
        <p:nvSpPr>
          <p:cNvPr id="22" name="Oval 21">
            <a:extLst>
              <a:ext uri="{FF2B5EF4-FFF2-40B4-BE49-F238E27FC236}">
                <a16:creationId xmlns:a16="http://schemas.microsoft.com/office/drawing/2014/main" id="{61E4B29C-4372-4DDF-A3A0-5EB7C7071C73}"/>
              </a:ext>
            </a:extLst>
          </p:cNvPr>
          <p:cNvSpPr>
            <a:spLocks noGrp="1"/>
          </p:cNvSpPr>
          <p:nvPr/>
        </p:nvSpPr>
        <p:spPr>
          <a:xfrm>
            <a:off x="990600" y="5286375"/>
            <a:ext cx="438150" cy="438150"/>
          </a:xfrm>
          <a:prstGeom prst="ellipse">
            <a:avLst/>
          </a:prstGeom>
          <a:solidFill>
            <a:srgbClr val="D6443C"/>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X</a:t>
            </a:r>
          </a:p>
        </p:txBody>
      </p:sp>
      <p:sp>
        <p:nvSpPr>
          <p:cNvPr id="23" name="Rectangle 22">
            <a:extLst>
              <a:ext uri="{FF2B5EF4-FFF2-40B4-BE49-F238E27FC236}">
                <a16:creationId xmlns:a16="http://schemas.microsoft.com/office/drawing/2014/main" id="{10922619-049F-4075-AAED-F243C1B01CDE}"/>
              </a:ext>
            </a:extLst>
          </p:cNvPr>
          <p:cNvSpPr>
            <a:spLocks noGrp="1"/>
          </p:cNvSpPr>
          <p:nvPr/>
        </p:nvSpPr>
        <p:spPr>
          <a:xfrm>
            <a:off x="1638300" y="5200650"/>
            <a:ext cx="3286125" cy="609600"/>
          </a:xfrm>
          <a:prstGeom prst="rect">
            <a:avLst/>
          </a:prstGeom>
          <a:noFill/>
          <a:ln w="0">
            <a:noFill/>
          </a:ln>
        </p:spPr>
        <p:txBody>
          <a:bodyPr lIns="38100" tIns="0" rIns="38100" bIns="0" anchor="ctr">
            <a:normAutofit/>
          </a:bodyPr>
          <a:lstStyle/>
          <a:p>
            <a:pPr algn="l">
              <a:defRPr sz="1950" b="0">
                <a:solidFill>
                  <a:srgbClr val="5B6670"/>
                </a:solidFill>
                <a:latin typeface="Calibri"/>
                <a:ea typeface="Calibri"/>
                <a:cs typeface="Calibri"/>
              </a:defRPr>
            </a:pPr>
            <a:r>
              <a:rPr sz="1950" b="0">
                <a:solidFill>
                  <a:srgbClr val="5B6670"/>
                </a:solidFill>
                <a:latin typeface="Calibri"/>
                <a:ea typeface="Calibri"/>
                <a:cs typeface="Calibri"/>
              </a:rPr>
              <a:t>How do we fix today?</a:t>
            </a:r>
          </a:p>
        </p:txBody>
      </p:sp>
      <p:sp>
        <p:nvSpPr>
          <p:cNvPr id="24" name="Rectangle 23">
            <a:extLst>
              <a:ext uri="{FF2B5EF4-FFF2-40B4-BE49-F238E27FC236}">
                <a16:creationId xmlns:a16="http://schemas.microsoft.com/office/drawing/2014/main" id="{6816838F-0F42-4BCA-AEC7-7392AAE3F509}"/>
              </a:ext>
            </a:extLst>
          </p:cNvPr>
          <p:cNvSpPr>
            <a:spLocks noGrp="1"/>
          </p:cNvSpPr>
          <p:nvPr/>
        </p:nvSpPr>
        <p:spPr>
          <a:xfrm>
            <a:off x="5295900" y="5210175"/>
            <a:ext cx="28575" cy="590550"/>
          </a:xfrm>
          <a:prstGeom prst="rect">
            <a:avLst/>
          </a:prstGeom>
          <a:solidFill>
            <a:srgbClr val="70AEDE"/>
          </a:solidFill>
          <a:ln w="0">
            <a:noFill/>
          </a:ln>
        </p:spPr>
      </p:sp>
      <p:sp>
        <p:nvSpPr>
          <p:cNvPr id="25" name="Oval 24">
            <a:extLst>
              <a:ext uri="{FF2B5EF4-FFF2-40B4-BE49-F238E27FC236}">
                <a16:creationId xmlns:a16="http://schemas.microsoft.com/office/drawing/2014/main" id="{6D9F9229-867E-4B5E-B126-107D668B1875}"/>
              </a:ext>
            </a:extLst>
          </p:cNvPr>
          <p:cNvSpPr>
            <a:spLocks noGrp="1"/>
          </p:cNvSpPr>
          <p:nvPr/>
        </p:nvSpPr>
        <p:spPr>
          <a:xfrm>
            <a:off x="5638800" y="5286375"/>
            <a:ext cx="438150" cy="438150"/>
          </a:xfrm>
          <a:prstGeom prst="ellipse">
            <a:avLst/>
          </a:prstGeom>
          <a:solidFill>
            <a:srgbClr val="46893E"/>
          </a:solidFill>
          <a:ln w="0">
            <a:noFill/>
          </a:ln>
        </p:spPr>
        <p:txBody>
          <a:bodyPr lIns="0" tIns="0" rIns="0" bIns="0" anchor="ctr">
            <a:noAutofit/>
          </a:bodyPr>
          <a:lstStyle/>
          <a:p>
            <a:pPr algn="ctr">
              <a:defRPr sz="1650" b="1">
                <a:solidFill>
                  <a:srgbClr val="FFFFFF"/>
                </a:solidFill>
                <a:latin typeface="Calibri"/>
                <a:ea typeface="Calibri"/>
                <a:cs typeface="Calibri"/>
              </a:defRPr>
            </a:pPr>
            <a:r>
              <a:rPr sz="1650" b="1">
                <a:solidFill>
                  <a:srgbClr val="FFFFFF"/>
                </a:solidFill>
                <a:latin typeface="Calibri"/>
                <a:ea typeface="Calibri"/>
                <a:cs typeface="Calibri"/>
              </a:rPr>
              <a:t>✓</a:t>
            </a:r>
          </a:p>
        </p:txBody>
      </p:sp>
      <p:sp>
        <p:nvSpPr>
          <p:cNvPr id="26" name="Rectangle 25">
            <a:extLst>
              <a:ext uri="{FF2B5EF4-FFF2-40B4-BE49-F238E27FC236}">
                <a16:creationId xmlns:a16="http://schemas.microsoft.com/office/drawing/2014/main" id="{587B601C-786C-4BD9-9FF0-638D188F4CA2}"/>
              </a:ext>
            </a:extLst>
          </p:cNvPr>
          <p:cNvSpPr>
            <a:spLocks noGrp="1"/>
          </p:cNvSpPr>
          <p:nvPr/>
        </p:nvSpPr>
        <p:spPr>
          <a:xfrm>
            <a:off x="6324600" y="5200650"/>
            <a:ext cx="4619625" cy="609600"/>
          </a:xfrm>
          <a:prstGeom prst="rect">
            <a:avLst/>
          </a:prstGeom>
          <a:noFill/>
          <a:ln w="0">
            <a:noFill/>
          </a:ln>
        </p:spPr>
        <p:txBody>
          <a:bodyPr lIns="38100" tIns="0" rIns="38100" bIns="0" anchor="ctr">
            <a:normAutofit/>
          </a:bodyPr>
          <a:lstStyle/>
          <a:p>
            <a:pPr algn="l">
              <a:defRPr sz="1950" b="1">
                <a:solidFill>
                  <a:srgbClr val="0C57A2"/>
                </a:solidFill>
                <a:latin typeface="Calibri"/>
                <a:ea typeface="Calibri"/>
                <a:cs typeface="Calibri"/>
              </a:defRPr>
            </a:pPr>
            <a:r>
              <a:rPr sz="1950" b="1">
                <a:solidFill>
                  <a:srgbClr val="0C57A2"/>
                </a:solidFill>
                <a:latin typeface="Calibri"/>
                <a:ea typeface="Calibri"/>
                <a:cs typeface="Calibri"/>
              </a:rPr>
              <a:t>How do we prevent it tomorrow?</a:t>
            </a:r>
          </a:p>
        </p:txBody>
      </p:sp>
      <p:sp>
        <p:nvSpPr>
          <p:cNvPr id="27" name="Rectangle 26">
            <a:extLst>
              <a:ext uri="{FF2B5EF4-FFF2-40B4-BE49-F238E27FC236}">
                <a16:creationId xmlns:a16="http://schemas.microsoft.com/office/drawing/2014/main" id="{9CDBB759-B644-401F-9B4C-C293FA56AE56}"/>
              </a:ext>
            </a:extLst>
          </p:cNvPr>
          <p:cNvSpPr>
            <a:spLocks noGrp="1"/>
          </p:cNvSpPr>
          <p:nvPr/>
        </p:nvSpPr>
        <p:spPr>
          <a:xfrm>
            <a:off x="2095500" y="6200775"/>
            <a:ext cx="8001000" cy="323850"/>
          </a:xfrm>
          <a:prstGeom prst="rect">
            <a:avLst/>
          </a:prstGeom>
          <a:noFill/>
          <a:ln w="0">
            <a:noFill/>
          </a:ln>
        </p:spPr>
        <p:txBody>
          <a:bodyPr lIns="38100" tIns="0" rIns="38100" bIns="0" anchor="ctr">
            <a:normAutofit/>
          </a:bodyPr>
          <a:lstStyle/>
          <a:p>
            <a:pPr algn="ctr">
              <a:defRPr sz="1350" b="0">
                <a:solidFill>
                  <a:srgbClr val="5B6670"/>
                </a:solidFill>
                <a:latin typeface="Calibri"/>
                <a:ea typeface="Calibri"/>
                <a:cs typeface="Calibri"/>
              </a:defRPr>
            </a:pPr>
            <a:r>
              <a:rPr sz="1350" b="0">
                <a:solidFill>
                  <a:srgbClr val="5B6670"/>
                </a:solidFill>
                <a:latin typeface="Calibri"/>
                <a:ea typeface="Calibri"/>
                <a:cs typeface="Calibri"/>
              </a:rPr>
              <a:t>Better questions keep the Board focused on patterns, systems and long-term oversight.</a:t>
            </a:r>
          </a:p>
        </p:txBody>
      </p:sp>
      <p:pic>
        <p:nvPicPr>
          <p:cNvPr id="30" name="Picture 29">
            <a:extLst>
              <a:ext uri="{FF2B5EF4-FFF2-40B4-BE49-F238E27FC236}">
                <a16:creationId xmlns:a16="http://schemas.microsoft.com/office/drawing/2014/main" id="{0DC46A97-80E8-D63C-B8A1-B5EA3B0AECA3}"/>
              </a:ext>
            </a:extLst>
          </p:cNvPr>
          <p:cNvPicPr>
            <a:picLocks noChangeAspect="1"/>
          </p:cNvPicPr>
          <p:nvPr/>
        </p:nvPicPr>
        <p:blipFill>
          <a:blip r:embed="rId3"/>
          <a:stretch>
            <a:fillRect/>
          </a:stretch>
        </p:blipFill>
        <p:spPr>
          <a:xfrm>
            <a:off x="10223293" y="-27160"/>
            <a:ext cx="987974" cy="1715956"/>
          </a:xfrm>
          <a:prstGeom prst="rect">
            <a:avLst/>
          </a:prstGeom>
        </p:spPr>
      </p:pic>
    </p:spTree>
    <p:extLst>
      <p:ext uri="{BB962C8B-B14F-4D97-AF65-F5344CB8AC3E}">
        <p14:creationId xmlns:p14="http://schemas.microsoft.com/office/powerpoint/2010/main" val="1050343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9BCD-3B59-EE2A-4DCB-7959677480D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2F367A4-DB83-9205-F71A-68AB2B52B18C}"/>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E58D9AF4-3302-50CA-BF84-5F8039F28EFF}"/>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57EBF28B-C60A-8EC1-3FAD-9B4709618B10}"/>
              </a:ext>
            </a:extLst>
          </p:cNvPr>
          <p:cNvSpPr txBox="1"/>
          <p:nvPr/>
        </p:nvSpPr>
        <p:spPr>
          <a:xfrm>
            <a:off x="768588" y="385763"/>
            <a:ext cx="9948692" cy="584775"/>
          </a:xfrm>
          <a:prstGeom prst="rect">
            <a:avLst/>
          </a:prstGeom>
          <a:noFill/>
        </p:spPr>
        <p:txBody>
          <a:bodyPr wrap="square" rtlCol="0">
            <a:spAutoFit/>
          </a:bodyPr>
          <a:lstStyle/>
          <a:p>
            <a:pPr algn="ctr"/>
            <a:r>
              <a:rPr lang="en-US" sz="3200" b="1" dirty="0">
                <a:solidFill>
                  <a:schemeClr val="bg1"/>
                </a:solidFill>
              </a:rPr>
              <a:t>COMMON MISTAKES NEW BOARD MEMBERS MAKE</a:t>
            </a:r>
          </a:p>
        </p:txBody>
      </p:sp>
      <p:pic>
        <p:nvPicPr>
          <p:cNvPr id="5" name="Picture 4">
            <a:extLst>
              <a:ext uri="{FF2B5EF4-FFF2-40B4-BE49-F238E27FC236}">
                <a16:creationId xmlns:a16="http://schemas.microsoft.com/office/drawing/2014/main" id="{53AAF713-D758-9AB8-7907-762EE6B0F26B}"/>
              </a:ext>
            </a:extLst>
          </p:cNvPr>
          <p:cNvPicPr>
            <a:picLocks noChangeAspect="1"/>
          </p:cNvPicPr>
          <p:nvPr/>
        </p:nvPicPr>
        <p:blipFill>
          <a:blip r:embed="rId4"/>
          <a:srcRect t="16279"/>
          <a:stretch>
            <a:fillRect/>
          </a:stretch>
        </p:blipFill>
        <p:spPr>
          <a:xfrm>
            <a:off x="924267" y="2101719"/>
            <a:ext cx="10287000" cy="4513394"/>
          </a:xfrm>
          <a:prstGeom prst="rect">
            <a:avLst/>
          </a:prstGeom>
        </p:spPr>
      </p:pic>
    </p:spTree>
    <p:extLst>
      <p:ext uri="{BB962C8B-B14F-4D97-AF65-F5344CB8AC3E}">
        <p14:creationId xmlns:p14="http://schemas.microsoft.com/office/powerpoint/2010/main" val="3449768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2B69-460F-54F8-B5A3-999499ED094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EC13E021-D080-84A6-21EB-4CC9D4B3C2AF}"/>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0E45A63-4ABC-AABC-D1A8-FBE04E9591F6}"/>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B94E30D8-7AF5-DE2E-5B0F-B1727C823E74}"/>
              </a:ext>
            </a:extLst>
          </p:cNvPr>
          <p:cNvSpPr txBox="1"/>
          <p:nvPr/>
        </p:nvSpPr>
        <p:spPr>
          <a:xfrm>
            <a:off x="980733" y="385763"/>
            <a:ext cx="9948692" cy="584775"/>
          </a:xfrm>
          <a:prstGeom prst="rect">
            <a:avLst/>
          </a:prstGeom>
          <a:noFill/>
        </p:spPr>
        <p:txBody>
          <a:bodyPr wrap="square" rtlCol="0">
            <a:spAutoFit/>
          </a:bodyPr>
          <a:lstStyle/>
          <a:p>
            <a:pPr algn="ctr"/>
            <a:r>
              <a:rPr lang="en-US" sz="3200" b="1" dirty="0">
                <a:solidFill>
                  <a:schemeClr val="bg1"/>
                </a:solidFill>
              </a:rPr>
              <a:t>THE FIVE FILTERS</a:t>
            </a:r>
          </a:p>
        </p:txBody>
      </p:sp>
      <p:pic>
        <p:nvPicPr>
          <p:cNvPr id="5" name="Picture 4">
            <a:extLst>
              <a:ext uri="{FF2B5EF4-FFF2-40B4-BE49-F238E27FC236}">
                <a16:creationId xmlns:a16="http://schemas.microsoft.com/office/drawing/2014/main" id="{9D9B3D60-B45C-0297-4972-C32D6C8C0D02}"/>
              </a:ext>
            </a:extLst>
          </p:cNvPr>
          <p:cNvPicPr>
            <a:picLocks noChangeAspect="1"/>
          </p:cNvPicPr>
          <p:nvPr/>
        </p:nvPicPr>
        <p:blipFill>
          <a:blip r:embed="rId4"/>
          <a:srcRect t="16511"/>
          <a:stretch>
            <a:fillRect/>
          </a:stretch>
        </p:blipFill>
        <p:spPr>
          <a:xfrm>
            <a:off x="695325" y="2643188"/>
            <a:ext cx="10287000" cy="3829049"/>
          </a:xfrm>
          <a:prstGeom prst="rect">
            <a:avLst/>
          </a:prstGeom>
        </p:spPr>
      </p:pic>
    </p:spTree>
    <p:extLst>
      <p:ext uri="{BB962C8B-B14F-4D97-AF65-F5344CB8AC3E}">
        <p14:creationId xmlns:p14="http://schemas.microsoft.com/office/powerpoint/2010/main" val="2608838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37C4-0524-C7C9-2BFB-6624EB9E33E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D70A61-4B38-369E-0BAB-1D076E406BF6}"/>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09E0575C-2A7F-A6F6-ABC7-9057ACBBCFDA}"/>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2139BA9D-718B-47E5-772D-F1C48A57DF1A}"/>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D74D6BC8-0396-A8E1-8D61-DEBCF56AB545}"/>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510FB75E-E45B-9C92-E87F-FDBF06C93E35}"/>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0226C9B9-9BA0-6FA4-B33C-05A28735B403}"/>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4CF81064-0AE4-96A4-F3C7-620EA6E876F3}"/>
              </a:ext>
            </a:extLst>
          </p:cNvPr>
          <p:cNvSpPr txBox="1"/>
          <p:nvPr/>
        </p:nvSpPr>
        <p:spPr>
          <a:xfrm>
            <a:off x="334135" y="2043113"/>
            <a:ext cx="5009390" cy="923330"/>
          </a:xfrm>
          <a:prstGeom prst="rect">
            <a:avLst/>
          </a:prstGeom>
          <a:noFill/>
        </p:spPr>
        <p:txBody>
          <a:bodyPr wrap="square" rtlCol="0">
            <a:spAutoFit/>
          </a:bodyPr>
          <a:lstStyle/>
          <a:p>
            <a:pPr algn="ctr"/>
            <a:r>
              <a:rPr lang="en-US" sz="5400" dirty="0">
                <a:solidFill>
                  <a:schemeClr val="bg1"/>
                </a:solidFill>
              </a:rPr>
              <a:t>THANK YOU!</a:t>
            </a:r>
          </a:p>
        </p:txBody>
      </p:sp>
      <p:sp>
        <p:nvSpPr>
          <p:cNvPr id="5" name="Rectangle 4">
            <a:extLst>
              <a:ext uri="{FF2B5EF4-FFF2-40B4-BE49-F238E27FC236}">
                <a16:creationId xmlns:a16="http://schemas.microsoft.com/office/drawing/2014/main" id="{B2BF2983-F39A-3476-448F-11C7754D730F}"/>
              </a:ext>
            </a:extLst>
          </p:cNvPr>
          <p:cNvSpPr/>
          <p:nvPr/>
        </p:nvSpPr>
        <p:spPr>
          <a:xfrm>
            <a:off x="122899" y="3880721"/>
            <a:ext cx="6096000" cy="1754326"/>
          </a:xfrm>
          <a:prstGeom prst="rect">
            <a:avLst/>
          </a:prstGeom>
        </p:spPr>
        <p:txBody>
          <a:bodyPr>
            <a:spAutoFit/>
          </a:bodyPr>
          <a:lstStyle/>
          <a:p>
            <a:r>
              <a:rPr lang="en-US" dirty="0">
                <a:latin typeface="Agenda" panose="02000603040000020004" pitchFamily="2" charset="77"/>
              </a:rPr>
              <a:t>4521 Henry Drive</a:t>
            </a:r>
          </a:p>
          <a:p>
            <a:r>
              <a:rPr lang="en-US" dirty="0">
                <a:latin typeface="Agenda" panose="02000603040000020004" pitchFamily="2" charset="77"/>
              </a:rPr>
              <a:t>Beaverton, MI  48612</a:t>
            </a:r>
          </a:p>
          <a:p>
            <a:endParaRPr lang="en-US" dirty="0">
              <a:latin typeface="Agenda" panose="02000603040000020004" pitchFamily="2" charset="77"/>
            </a:endParaRPr>
          </a:p>
          <a:p>
            <a:r>
              <a:rPr lang="en-US" dirty="0">
                <a:latin typeface="Agenda" panose="02000603040000020004" pitchFamily="2" charset="77"/>
              </a:rPr>
              <a:t>989.239.7555</a:t>
            </a:r>
          </a:p>
          <a:p>
            <a:endParaRPr lang="en-US" dirty="0">
              <a:latin typeface="Agenda" panose="02000603040000020004" pitchFamily="2" charset="77"/>
            </a:endParaRPr>
          </a:p>
          <a:p>
            <a:r>
              <a:rPr lang="en-US" b="1" spc="300" dirty="0">
                <a:latin typeface="Agenda" panose="02000603040000020004" pitchFamily="2" charset="77"/>
              </a:rPr>
              <a:t>ANGELA@AIRWINLLC.COM</a:t>
            </a:r>
          </a:p>
        </p:txBody>
      </p:sp>
    </p:spTree>
    <p:extLst>
      <p:ext uri="{BB962C8B-B14F-4D97-AF65-F5344CB8AC3E}">
        <p14:creationId xmlns:p14="http://schemas.microsoft.com/office/powerpoint/2010/main" val="4268317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1846</TotalTime>
  <Words>1273</Words>
  <Application>Microsoft Office PowerPoint</Application>
  <PresentationFormat>Widescreen</PresentationFormat>
  <Paragraphs>86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Agenda</vt: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Angela Irwin</cp:lastModifiedBy>
  <cp:revision>23</cp:revision>
  <cp:lastPrinted>2026-09-14T20:11:57Z</cp:lastPrinted>
  <dcterms:created xsi:type="dcterms:W3CDTF">2024-08-15T22:02:00Z</dcterms:created>
  <dcterms:modified xsi:type="dcterms:W3CDTF">2026-09-14T20:25:13Z</dcterms:modified>
</cp:coreProperties>
</file>